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89" r:id="rId1"/>
  </p:sldMasterIdLst>
  <p:sldIdLst>
    <p:sldId id="256" r:id="rId2"/>
    <p:sldId id="286" r:id="rId3"/>
    <p:sldId id="287" r:id="rId4"/>
    <p:sldId id="285" r:id="rId5"/>
    <p:sldId id="271" r:id="rId6"/>
    <p:sldId id="289" r:id="rId7"/>
    <p:sldId id="288" r:id="rId8"/>
    <p:sldId id="259" r:id="rId9"/>
    <p:sldId id="267" r:id="rId10"/>
    <p:sldId id="295" r:id="rId11"/>
    <p:sldId id="260" r:id="rId12"/>
    <p:sldId id="296" r:id="rId13"/>
    <p:sldId id="290" r:id="rId14"/>
    <p:sldId id="284" r:id="rId15"/>
    <p:sldId id="298" r:id="rId16"/>
    <p:sldId id="273" r:id="rId17"/>
    <p:sldId id="276" r:id="rId18"/>
    <p:sldId id="277" r:id="rId19"/>
    <p:sldId id="292" r:id="rId20"/>
    <p:sldId id="293" r:id="rId21"/>
    <p:sldId id="283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9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x-none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A24CD3-204F-4468-8EE4-28A6668D006A}" type="datetimeFigureOut">
              <a:rPr lang="en-US" smtClean="0"/>
              <a:t>23/02/16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3C668F-AA88-0242-A6C2-35DCD51E5937}" type="datetimeFigureOut">
              <a:rPr lang="en-US" smtClean="0"/>
              <a:t>23/02/16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5D82-699D-E740-BC2D-A9285A2B7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3C668F-AA88-0242-A6C2-35DCD51E5937}" type="datetimeFigureOut">
              <a:rPr lang="en-US" smtClean="0"/>
              <a:t>23/02/16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5D82-699D-E740-BC2D-A9285A2B7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3C668F-AA88-0242-A6C2-35DCD51E5937}" type="datetimeFigureOut">
              <a:rPr lang="en-US" smtClean="0"/>
              <a:t>23/02/16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5D82-699D-E740-BC2D-A9285A2B7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A24CD3-204F-4468-8EE4-28A6668D006A}" type="datetimeFigureOut">
              <a:rPr lang="en-US" smtClean="0"/>
              <a:t>23/02/16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3C668F-AA88-0242-A6C2-35DCD51E5937}" type="datetimeFigureOut">
              <a:rPr lang="en-US" smtClean="0"/>
              <a:t>23/02/16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5D82-699D-E740-BC2D-A9285A2B7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3C668F-AA88-0242-A6C2-35DCD51E5937}" type="datetimeFigureOut">
              <a:rPr lang="en-US" smtClean="0"/>
              <a:t>23/02/16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5D82-699D-E740-BC2D-A9285A2B7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3C668F-AA88-0242-A6C2-35DCD51E5937}" type="datetimeFigureOut">
              <a:rPr lang="en-US" smtClean="0"/>
              <a:t>23/02/16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5D82-699D-E740-BC2D-A9285A2B7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3C668F-AA88-0242-A6C2-35DCD51E5937}" type="datetimeFigureOut">
              <a:rPr lang="en-US" smtClean="0"/>
              <a:t>23/02/16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5D82-699D-E740-BC2D-A9285A2B7A1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3C668F-AA88-0242-A6C2-35DCD51E5937}" type="datetimeFigureOut">
              <a:rPr lang="en-US" smtClean="0"/>
              <a:t>23/02/16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5D82-699D-E740-BC2D-A9285A2B7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3C668F-AA88-0242-A6C2-35DCD51E5937}" type="datetimeFigureOut">
              <a:rPr lang="en-US" smtClean="0"/>
              <a:t>23/02/16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5D82-699D-E740-BC2D-A9285A2B7A1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x-none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  <a:p>
            <a:pPr lvl="1" eaLnBrk="1" latinLnBrk="0" hangingPunct="1"/>
            <a:r>
              <a:rPr kumimoji="0" lang="x-none" smtClean="0"/>
              <a:t>Second level</a:t>
            </a:r>
          </a:p>
          <a:p>
            <a:pPr lvl="2" eaLnBrk="1" latinLnBrk="0" hangingPunct="1"/>
            <a:r>
              <a:rPr kumimoji="0" lang="x-none" smtClean="0"/>
              <a:t>Third level</a:t>
            </a:r>
          </a:p>
          <a:p>
            <a:pPr lvl="3" eaLnBrk="1" latinLnBrk="0" hangingPunct="1"/>
            <a:r>
              <a:rPr kumimoji="0" lang="x-none" smtClean="0"/>
              <a:t>Fourth level</a:t>
            </a:r>
          </a:p>
          <a:p>
            <a:pPr lvl="4" eaLnBrk="1" latinLnBrk="0" hangingPunct="1"/>
            <a:r>
              <a:rPr kumimoji="0" lang="x-none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63C668F-AA88-0242-A6C2-35DCD51E5937}" type="datetimeFigureOut">
              <a:rPr lang="en-US" smtClean="0"/>
              <a:t>23/02/16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5EA5D82-699D-E740-BC2D-A9285A2B7A1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_Ato2007-2010/2010/Lei/L12287.htm%23art1" TargetMode="External"/><Relationship Id="rId4" Type="http://schemas.openxmlformats.org/officeDocument/2006/relationships/hyperlink" Target="http://www.planalto.gov.br/ccivil_03/Leis/2003/L10.793.htm%23art26%C2%A73" TargetMode="External"/><Relationship Id="rId5" Type="http://schemas.openxmlformats.org/officeDocument/2006/relationships/hyperlink" Target="http://www.planalto.gov.br/ccivil_03/_Ato2007-2010/2008/Lei/L11769.htm%23art1" TargetMode="External"/><Relationship Id="rId6" Type="http://schemas.openxmlformats.org/officeDocument/2006/relationships/hyperlink" Target="http://www.planalto.gov.br/ccivil_03/_Ato2011-2014/2012/Lei/L12608.htm%23art29" TargetMode="External"/><Relationship Id="rId7" Type="http://schemas.openxmlformats.org/officeDocument/2006/relationships/hyperlink" Target="http://www.planalto.gov.br/ccivil_03/_Ato2011-2014/2014/Lei/L13006.htm%23art1" TargetMode="External"/><Relationship Id="rId8" Type="http://schemas.openxmlformats.org/officeDocument/2006/relationships/hyperlink" Target="http://www.planalto.gov.br/ccivil_03/Leis/L8069.htm" TargetMode="External"/><Relationship Id="rId9" Type="http://schemas.openxmlformats.org/officeDocument/2006/relationships/hyperlink" Target="http://www.planalto.gov.br/ccivil_03/_Ato2011-2014/2014/Lei/L13010.htm%23art3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planalto.gov.br/ccivil_03/_Ato2011-2014/2013/Lei/L12796.htm%23art1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planalto.gov.br/ccivil_03/_Ato2007-2010/2008/Lei/L11645.htm%23art1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Leis/L8069.htm" TargetMode="External"/><Relationship Id="rId4" Type="http://schemas.openxmlformats.org/officeDocument/2006/relationships/hyperlink" Target="http://www.planalto.gov.br/ccivil_03/_Ato2007-2010/2007/Lei/L11525.htm%23art1" TargetMode="External"/><Relationship Id="rId5" Type="http://schemas.openxmlformats.org/officeDocument/2006/relationships/hyperlink" Target="http://www.planalto.gov.br/ccivil_03/_Ato2011-2014/2011/Lei/L12472.htm%23art1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planalto.gov.br/ccivil_03/_Ato2004-2006/2006/Lei/L11274.htm%23art3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planalto.gov.br/ccivil_03/Leis/L9475.htm%23art1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645647"/>
            <a:ext cx="7406640" cy="1746185"/>
          </a:xfrm>
          <a:solidFill>
            <a:schemeClr val="accent1">
              <a:lumMod val="60000"/>
              <a:lumOff val="40000"/>
            </a:schemeClr>
          </a:solidFill>
          <a:ln>
            <a:solidFill>
              <a:srgbClr val="0F6FC6"/>
            </a:solidFill>
          </a:ln>
        </p:spPr>
        <p:txBody>
          <a:bodyPr>
            <a:normAutofit/>
          </a:bodyPr>
          <a:lstStyle/>
          <a:p>
            <a:pPr algn="ctr"/>
            <a:r>
              <a:rPr lang="pt-BR" sz="4800" dirty="0" smtClean="0"/>
              <a:t>Base Nacional Comum</a:t>
            </a:r>
            <a:endParaRPr lang="pt-BR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3636531"/>
            <a:ext cx="7406640" cy="17526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r"/>
            <a:r>
              <a:rPr lang="pt-BR" dirty="0" smtClean="0"/>
              <a:t>Senado Federal, fevereiro de 2016</a:t>
            </a:r>
            <a:endParaRPr lang="pt-BR" dirty="0" smtClean="0"/>
          </a:p>
          <a:p>
            <a:pPr algn="r"/>
            <a:r>
              <a:rPr lang="pt-BR" dirty="0" smtClean="0"/>
              <a:t>José Fernandes de </a:t>
            </a:r>
            <a:r>
              <a:rPr lang="pt-BR" dirty="0" smtClean="0"/>
              <a:t>Lima</a:t>
            </a:r>
          </a:p>
          <a:p>
            <a:pPr algn="r"/>
            <a:r>
              <a:rPr lang="pt-BR" dirty="0" smtClean="0"/>
              <a:t>Conselheiro do CNE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291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A Base Nacional Comum definida pela LDB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pt-BR" sz="3700" b="1" dirty="0" smtClean="0"/>
              <a:t>LDB</a:t>
            </a:r>
            <a:r>
              <a:rPr lang="pt-BR" sz="3700" dirty="0" smtClean="0"/>
              <a:t> </a:t>
            </a:r>
            <a:r>
              <a:rPr lang="pt-BR" sz="3700" dirty="0"/>
              <a:t>- Art. 26. Os currículos da educação infantil, do ensino fundamental e do ensino médio devem ter base nacional comum, a ser complementada, em cada sistema de ensino e em cada estabelecimento escolar, por uma parte diversificada, exigida pelas características regionais e locais da sociedade, da cultura, da economia e dos educandos.   </a:t>
            </a:r>
            <a:r>
              <a:rPr lang="pt-BR" sz="3700" dirty="0">
                <a:hlinkClick r:id="rId2"/>
              </a:rPr>
              <a:t>(Redação dada pela Lei nº 12.796, de 2013)</a:t>
            </a:r>
            <a:endParaRPr lang="pt-BR" sz="3700" dirty="0"/>
          </a:p>
          <a:p>
            <a:r>
              <a:rPr lang="pt-BR" sz="3700" dirty="0">
                <a:solidFill>
                  <a:srgbClr val="3366FF"/>
                </a:solidFill>
              </a:rPr>
              <a:t>§ 1º Os currículos a que se refere o </a:t>
            </a:r>
            <a:r>
              <a:rPr lang="pt-BR" sz="3700" i="1" dirty="0">
                <a:solidFill>
                  <a:srgbClr val="3366FF"/>
                </a:solidFill>
              </a:rPr>
              <a:t>caput</a:t>
            </a:r>
            <a:r>
              <a:rPr lang="pt-BR" sz="3700" dirty="0">
                <a:solidFill>
                  <a:srgbClr val="3366FF"/>
                </a:solidFill>
              </a:rPr>
              <a:t> devem abranger, obrigatoriamente, o estudo da língua portuguesa e da matemática, o conhecimento do mundo físico e natural e da realidade social e política, especialmente do Brasil.</a:t>
            </a:r>
          </a:p>
          <a:p>
            <a:r>
              <a:rPr lang="pt-BR" sz="3700" dirty="0">
                <a:solidFill>
                  <a:srgbClr val="3366FF"/>
                </a:solidFill>
              </a:rPr>
              <a:t> § 2</a:t>
            </a:r>
            <a:r>
              <a:rPr lang="pt-BR" sz="3700" u="sng" baseline="30000" dirty="0">
                <a:solidFill>
                  <a:srgbClr val="3366FF"/>
                </a:solidFill>
              </a:rPr>
              <a:t>o</a:t>
            </a:r>
            <a:r>
              <a:rPr lang="pt-BR" sz="3700" dirty="0">
                <a:solidFill>
                  <a:srgbClr val="3366FF"/>
                </a:solidFill>
              </a:rPr>
              <a:t>  O ensino da arte, especialmente em suas expressões regionais, constituirá componente curricular obrigatório nos diversos níveis da educação básica, de forma a promover o desenvolvimento cultural dos alunos.</a:t>
            </a:r>
            <a:r>
              <a:rPr lang="pt-BR" sz="3700" dirty="0"/>
              <a:t> </a:t>
            </a:r>
            <a:r>
              <a:rPr lang="pt-BR" sz="3700" dirty="0">
                <a:hlinkClick r:id="rId3"/>
              </a:rPr>
              <a:t>(Redação dada pela Lei nº 12.287, de 2010)</a:t>
            </a:r>
            <a:endParaRPr lang="pt-BR" sz="3700" dirty="0"/>
          </a:p>
          <a:p>
            <a:r>
              <a:rPr lang="pt-BR" sz="3700" dirty="0">
                <a:solidFill>
                  <a:srgbClr val="3366FF"/>
                </a:solidFill>
              </a:rPr>
              <a:t>§ 3</a:t>
            </a:r>
            <a:r>
              <a:rPr lang="pt-BR" sz="3700" u="sng" baseline="30000" dirty="0">
                <a:solidFill>
                  <a:srgbClr val="3366FF"/>
                </a:solidFill>
              </a:rPr>
              <a:t>o</a:t>
            </a:r>
            <a:r>
              <a:rPr lang="pt-BR" sz="3700" dirty="0">
                <a:solidFill>
                  <a:srgbClr val="3366FF"/>
                </a:solidFill>
              </a:rPr>
              <a:t> A educação física, integrada à proposta pedagógica da escola, é componente curricular obrigatório da educação básica, sendo sua prática facultativa ao aluno:</a:t>
            </a:r>
            <a:r>
              <a:rPr lang="pt-BR" sz="3700" dirty="0"/>
              <a:t> </a:t>
            </a:r>
            <a:r>
              <a:rPr lang="pt-BR" sz="3700" dirty="0">
                <a:hlinkClick r:id="rId4"/>
              </a:rPr>
              <a:t>(Redação dada pela Lei nº 10.793, de 1º.12.2003</a:t>
            </a:r>
            <a:r>
              <a:rPr lang="pt-BR" sz="3700" dirty="0" smtClean="0">
                <a:hlinkClick r:id="rId4"/>
              </a:rPr>
              <a:t>)</a:t>
            </a:r>
            <a:endParaRPr lang="pt-BR" sz="3700" dirty="0" smtClean="0"/>
          </a:p>
          <a:p>
            <a:r>
              <a:rPr lang="pt-BR" sz="3700" dirty="0" smtClean="0">
                <a:solidFill>
                  <a:srgbClr val="3366FF"/>
                </a:solidFill>
              </a:rPr>
              <a:t>§ </a:t>
            </a:r>
            <a:r>
              <a:rPr lang="pt-BR" sz="3700" dirty="0">
                <a:solidFill>
                  <a:srgbClr val="3366FF"/>
                </a:solidFill>
              </a:rPr>
              <a:t>4º O ensino da História do Brasil levará em conta as contribuições das diferentes culturas e etnias para a formação do povo brasileiro, especialmente das matrizes indígena, africana e </a:t>
            </a:r>
            <a:r>
              <a:rPr lang="pt-BR" sz="3700" dirty="0" smtClean="0">
                <a:solidFill>
                  <a:srgbClr val="3366FF"/>
                </a:solidFill>
              </a:rPr>
              <a:t>europeia</a:t>
            </a:r>
            <a:endParaRPr lang="pt-BR" sz="3700" dirty="0">
              <a:solidFill>
                <a:srgbClr val="3366FF"/>
              </a:solidFill>
            </a:endParaRPr>
          </a:p>
          <a:p>
            <a:r>
              <a:rPr lang="pt-BR" sz="3700" dirty="0"/>
              <a:t>§ 5º Na parte diversificada do currículo será incluído, obrigatoriamente, a partir da quinta série, o ensino de pelo menos uma língua estrangeira moderna, cuja escolha ficará a cargo da comunidade escolar, dentro das possibilidades da instituição.</a:t>
            </a:r>
          </a:p>
          <a:p>
            <a:r>
              <a:rPr lang="pt-BR" sz="3700" dirty="0"/>
              <a:t>§ 6</a:t>
            </a:r>
            <a:r>
              <a:rPr lang="pt-BR" sz="3700" u="sng" baseline="30000" dirty="0"/>
              <a:t>o</a:t>
            </a:r>
            <a:r>
              <a:rPr lang="pt-BR" sz="3700" dirty="0"/>
              <a:t>  A música deverá ser conteúdo obrigatório, mas não exclusivo, do componente curricular de que trata o § 2</a:t>
            </a:r>
            <a:r>
              <a:rPr lang="pt-BR" sz="3700" u="sng" baseline="30000" dirty="0"/>
              <a:t>o</a:t>
            </a:r>
            <a:r>
              <a:rPr lang="pt-BR" sz="3700" dirty="0"/>
              <a:t> deste artigo. </a:t>
            </a:r>
            <a:r>
              <a:rPr lang="pt-BR" sz="3700" dirty="0">
                <a:hlinkClick r:id="rId5"/>
              </a:rPr>
              <a:t>(Incluído pela Lei nº 11.769, de 2008)</a:t>
            </a:r>
            <a:endParaRPr lang="pt-BR" sz="3700" dirty="0"/>
          </a:p>
          <a:p>
            <a:r>
              <a:rPr lang="pt-BR" sz="3700" dirty="0"/>
              <a:t>§ 7</a:t>
            </a:r>
            <a:r>
              <a:rPr lang="pt-BR" sz="3700" u="sng" baseline="30000" dirty="0"/>
              <a:t>o</a:t>
            </a:r>
            <a:r>
              <a:rPr lang="pt-BR" sz="3700" dirty="0"/>
              <a:t>  Os currículos do ensino fundamental e médio devem incluir os princípios da proteção e defesa civil e a educação ambiental de forma integrada aos conteúdos obrigatórios.     </a:t>
            </a:r>
            <a:r>
              <a:rPr lang="pt-BR" sz="3700" dirty="0">
                <a:hlinkClick r:id="rId6"/>
              </a:rPr>
              <a:t>(Incluído pela Lei nº 12.608, de 2012)</a:t>
            </a:r>
            <a:endParaRPr lang="pt-BR" sz="3700" dirty="0"/>
          </a:p>
          <a:p>
            <a:r>
              <a:rPr lang="pt-BR" sz="3700" dirty="0"/>
              <a:t>§ 8º A exibição de filmes de produção nacional constituirá componente curricular complementar integrado à proposta pedagógica da escola, sendo a sua exibição obrigatória por, no mínimo, 2 (duas) horas mensais.  </a:t>
            </a:r>
            <a:r>
              <a:rPr lang="pt-BR" sz="3700" dirty="0">
                <a:hlinkClick r:id="rId7"/>
              </a:rPr>
              <a:t>(Incluído pela Lei nº 13.006, de 2014)</a:t>
            </a:r>
            <a:endParaRPr lang="pt-BR" sz="3700" dirty="0"/>
          </a:p>
          <a:p>
            <a:r>
              <a:rPr lang="pt-BR" sz="3700" dirty="0"/>
              <a:t>§ 9</a:t>
            </a:r>
            <a:r>
              <a:rPr lang="pt-BR" sz="3700" u="sng" baseline="30000" dirty="0"/>
              <a:t>o</a:t>
            </a:r>
            <a:r>
              <a:rPr lang="pt-BR" sz="3700" dirty="0"/>
              <a:t> Conteúdos relativos aos direitos humanos e à prevenção de todas as formas de violência contra a criança e o adolescente serão incluídos, como temas transversais, nos currículos escolares de que trata o </a:t>
            </a:r>
            <a:r>
              <a:rPr lang="pt-BR" sz="3700" b="1" dirty="0"/>
              <a:t>caput</a:t>
            </a:r>
            <a:r>
              <a:rPr lang="pt-BR" sz="3700" dirty="0"/>
              <a:t> deste artigo, tendo como diretriz a </a:t>
            </a:r>
            <a:r>
              <a:rPr lang="pt-BR" sz="3700" dirty="0">
                <a:hlinkClick r:id="rId8"/>
              </a:rPr>
              <a:t>Lei n</a:t>
            </a:r>
            <a:r>
              <a:rPr lang="pt-BR" sz="3700" baseline="30000" dirty="0">
                <a:hlinkClick r:id="rId8"/>
              </a:rPr>
              <a:t>o</a:t>
            </a:r>
            <a:r>
              <a:rPr lang="pt-BR" sz="3700" dirty="0">
                <a:hlinkClick r:id="rId8"/>
              </a:rPr>
              <a:t> 8.069, de 13 de julho de 1990 (Estatuto da Criança e do Adolescente)</a:t>
            </a:r>
            <a:r>
              <a:rPr lang="pt-BR" sz="3700" dirty="0"/>
              <a:t>, observada a produção e distribuição de material didático adequado. </a:t>
            </a:r>
            <a:r>
              <a:rPr lang="pt-BR" sz="3700" dirty="0">
                <a:hlinkClick r:id="rId9"/>
              </a:rPr>
              <a:t>(Incluído pela Lei nº 13.010, de 2014)</a:t>
            </a:r>
            <a:r>
              <a:rPr lang="pt-BR" sz="3700" dirty="0"/>
              <a:t>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7720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ED46C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A Base Nacional Comum definida pela LDB (continuação)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29832"/>
            <a:ext cx="7498080" cy="4618567"/>
          </a:xfrm>
        </p:spPr>
        <p:txBody>
          <a:bodyPr>
            <a:normAutofit fontScale="55000" lnSpcReduction="20000"/>
          </a:bodyPr>
          <a:lstStyle/>
          <a:p>
            <a:r>
              <a:rPr lang="pt-BR" dirty="0"/>
              <a:t>Art. 26-A.  Nos estabelecimentos de ensino fundamental e de ensino médio, públicos e privados, torna-se obrigatório o estudo da</a:t>
            </a:r>
            <a:r>
              <a:rPr lang="pt-BR" dirty="0">
                <a:solidFill>
                  <a:srgbClr val="3366FF"/>
                </a:solidFill>
              </a:rPr>
              <a:t> história e cultura afro-brasileira e indígena.</a:t>
            </a:r>
            <a:r>
              <a:rPr lang="pt-BR" dirty="0"/>
              <a:t> </a:t>
            </a:r>
            <a:r>
              <a:rPr lang="pt-BR" dirty="0">
                <a:hlinkClick r:id="rId2"/>
              </a:rPr>
              <a:t>(Redação dada pela Lei nº 11.645, de 2008).</a:t>
            </a:r>
            <a:endParaRPr lang="pt-BR" dirty="0"/>
          </a:p>
          <a:p>
            <a:r>
              <a:rPr lang="pt-BR" dirty="0"/>
              <a:t>§ 1</a:t>
            </a:r>
            <a:r>
              <a:rPr lang="pt-BR" u="sng" baseline="30000" dirty="0"/>
              <a:t>o</a:t>
            </a:r>
            <a:r>
              <a:rPr lang="pt-BR" dirty="0"/>
              <a:t>  O conteúdo programático a que se refere este artigo incluirá diversos aspectos da história e da cultura que caracterizam a formação da população brasileira, a partir desses dois grupos étnicos, tais como o estudo da história da África e dos africanos, a luta dos negros e dos povos indígenas no Brasil, a cultura negra e indígena brasileira e o negro e o índio na formação da sociedade nacional, resgatando as suas contribuições nas áreas social, econômica e política, pertinentes à história do Brasil. </a:t>
            </a:r>
            <a:r>
              <a:rPr lang="pt-BR" dirty="0">
                <a:hlinkClick r:id="rId2"/>
              </a:rPr>
              <a:t>(Redação dada pela Lei nº 11.645, de 2008).</a:t>
            </a:r>
            <a:endParaRPr lang="pt-BR" dirty="0"/>
          </a:p>
          <a:p>
            <a:r>
              <a:rPr lang="pt-BR" dirty="0"/>
              <a:t>§ 2</a:t>
            </a:r>
            <a:r>
              <a:rPr lang="pt-BR" u="sng" baseline="30000" dirty="0"/>
              <a:t>o</a:t>
            </a:r>
            <a:r>
              <a:rPr lang="pt-BR" dirty="0"/>
              <a:t>  Os conteúdos referentes à história e cultura afro-brasileira e dos povos indígenas brasileiros serão ministrados no âmbito de todo o currículo escolar, em especial nas áreas de educação artística e de literatura e história brasileiras. </a:t>
            </a:r>
            <a:r>
              <a:rPr lang="pt-BR" dirty="0">
                <a:hlinkClick r:id="rId2"/>
              </a:rPr>
              <a:t>(Redação dada pela Lei nº 11.645, de 2008)</a:t>
            </a:r>
            <a:r>
              <a:rPr lang="pt-BR" dirty="0" smtClean="0">
                <a:hlinkClick r:id="rId2"/>
              </a:rPr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608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ED46C"/>
          </a:solidFill>
        </p:spPr>
        <p:txBody>
          <a:bodyPr>
            <a:normAutofit/>
          </a:bodyPr>
          <a:lstStyle/>
          <a:p>
            <a:pPr algn="ctr"/>
            <a:r>
              <a:rPr lang="pt-BR" sz="3200" dirty="0" smtClean="0"/>
              <a:t>A Base Nacional Comum definida pela </a:t>
            </a:r>
            <a:r>
              <a:rPr lang="pt-BR" sz="3200" dirty="0" smtClean="0"/>
              <a:t>LDB – continuação – (</a:t>
            </a:r>
            <a:r>
              <a:rPr lang="pt-BR" sz="3200" dirty="0" smtClean="0">
                <a:solidFill>
                  <a:srgbClr val="3366FF"/>
                </a:solidFill>
              </a:rPr>
              <a:t>Um pouco do como fazer)</a:t>
            </a:r>
            <a:endParaRPr lang="pt-BR" sz="3200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29832"/>
            <a:ext cx="7498080" cy="4618567"/>
          </a:xfrm>
        </p:spPr>
        <p:txBody>
          <a:bodyPr>
            <a:normAutofit fontScale="85000" lnSpcReduction="10000"/>
          </a:bodyPr>
          <a:lstStyle/>
          <a:p>
            <a:r>
              <a:rPr lang="pt-BR" dirty="0" smtClean="0"/>
              <a:t>Art</a:t>
            </a:r>
            <a:r>
              <a:rPr lang="pt-BR" dirty="0"/>
              <a:t>. 27. Os conteúdos curriculares da educação básica observarão, ainda, as seguintes diretrizes:</a:t>
            </a:r>
          </a:p>
          <a:p>
            <a:r>
              <a:rPr lang="pt-BR" dirty="0" err="1">
                <a:solidFill>
                  <a:srgbClr val="FF0000"/>
                </a:solidFill>
              </a:rPr>
              <a:t>I</a:t>
            </a:r>
            <a:r>
              <a:rPr lang="pt-BR" dirty="0">
                <a:solidFill>
                  <a:srgbClr val="FF0000"/>
                </a:solidFill>
              </a:rPr>
              <a:t> - a difusão de valores fundamentais ao interesse social, aos direitos e deveres dos cidadãos, de respeito ao bem comum e à ordem democrática;</a:t>
            </a:r>
          </a:p>
          <a:p>
            <a:r>
              <a:rPr lang="pt-BR" dirty="0">
                <a:solidFill>
                  <a:srgbClr val="FF0000"/>
                </a:solidFill>
              </a:rPr>
              <a:t>II - consideração das condições de escolaridade dos alunos em cada estabelecimento;</a:t>
            </a:r>
          </a:p>
          <a:p>
            <a:r>
              <a:rPr lang="pt-BR" sz="3800" dirty="0">
                <a:solidFill>
                  <a:srgbClr val="FF0000"/>
                </a:solidFill>
              </a:rPr>
              <a:t>III - orientação para o trabalho;</a:t>
            </a:r>
          </a:p>
          <a:p>
            <a:r>
              <a:rPr lang="pt-BR" dirty="0">
                <a:solidFill>
                  <a:srgbClr val="FF0000"/>
                </a:solidFill>
              </a:rPr>
              <a:t>IV - promoção do desporto educacional e apoio às práticas desportivas não-formais. </a:t>
            </a:r>
          </a:p>
        </p:txBody>
      </p:sp>
    </p:spTree>
    <p:extLst>
      <p:ext uri="{BB962C8B-B14F-4D97-AF65-F5344CB8AC3E}">
        <p14:creationId xmlns:p14="http://schemas.microsoft.com/office/powerpoint/2010/main" val="133731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74195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pt-BR" sz="3600" dirty="0"/>
              <a:t>A Base Nacional Comum definida pela LDB </a:t>
            </a:r>
            <a:r>
              <a:rPr lang="pt-BR" sz="3600" dirty="0" smtClean="0"/>
              <a:t>(</a:t>
            </a:r>
            <a:r>
              <a:rPr lang="pt-BR" sz="3600" dirty="0" smtClean="0">
                <a:solidFill>
                  <a:srgbClr val="0000FF"/>
                </a:solidFill>
              </a:rPr>
              <a:t>definiç</a:t>
            </a:r>
            <a:r>
              <a:rPr lang="pt-BR" sz="3600" dirty="0" smtClean="0">
                <a:solidFill>
                  <a:srgbClr val="0000FF"/>
                </a:solidFill>
              </a:rPr>
              <a:t>ão de objetivos</a:t>
            </a:r>
            <a:r>
              <a:rPr lang="pt-BR" sz="3600" dirty="0" smtClean="0"/>
              <a:t>)</a:t>
            </a:r>
            <a:endParaRPr lang="pt-B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322917"/>
            <a:ext cx="7498080" cy="5380361"/>
          </a:xfrm>
        </p:spPr>
        <p:txBody>
          <a:bodyPr>
            <a:normAutofit fontScale="25000" lnSpcReduction="20000"/>
          </a:bodyPr>
          <a:lstStyle/>
          <a:p>
            <a:r>
              <a:rPr lang="pt-BR" sz="5600" dirty="0" smtClean="0">
                <a:solidFill>
                  <a:srgbClr val="FF0000"/>
                </a:solidFill>
              </a:rPr>
              <a:t>Art. 32</a:t>
            </a:r>
            <a:r>
              <a:rPr lang="pt-BR" sz="5600" dirty="0" smtClean="0"/>
              <a:t> - </a:t>
            </a:r>
            <a:r>
              <a:rPr lang="pt-BR" sz="5600" dirty="0"/>
              <a:t>O ensino fundamental obrigatório, com duração de 9 (nove) anos, gratuito na escola pública, iniciando-se aos 6 (seis) anos de idade, terá por objetivo a formação básica do cidadão, mediante: </a:t>
            </a:r>
            <a:r>
              <a:rPr lang="pt-BR" sz="5600" dirty="0">
                <a:hlinkClick r:id="rId2"/>
              </a:rPr>
              <a:t>(Redação dada pela Lei nº 11.274, de 2006)</a:t>
            </a:r>
            <a:endParaRPr lang="pt-BR" sz="5600" dirty="0"/>
          </a:p>
          <a:p>
            <a:r>
              <a:rPr lang="pt-BR" sz="5600" dirty="0" err="1"/>
              <a:t>I</a:t>
            </a:r>
            <a:r>
              <a:rPr lang="pt-BR" sz="5600" dirty="0"/>
              <a:t> - o desenvolvimento da capacidade de aprender, tendo como meios básicos o pleno domínio da leitura, da escrita e do cálculo;</a:t>
            </a:r>
          </a:p>
          <a:p>
            <a:r>
              <a:rPr lang="pt-BR" sz="5600" dirty="0"/>
              <a:t>II - a compreensão do ambiente natural e social, do sistema político, da tecnologia, das artes e dos valores em que se fundamenta a sociedade;</a:t>
            </a:r>
          </a:p>
          <a:p>
            <a:r>
              <a:rPr lang="pt-BR" sz="5600" dirty="0"/>
              <a:t>III - o desenvolvimento da capacidade de aprendizagem, tendo em vista a aquisição de conhecimentos e habilidades e a formação de atitudes e valores;</a:t>
            </a:r>
          </a:p>
          <a:p>
            <a:r>
              <a:rPr lang="pt-BR" sz="5600" dirty="0"/>
              <a:t>IV - o fortalecimento dos vínculos de família, dos laços de solidariedade humana e de tolerância recíproca em que se assenta a vida social.</a:t>
            </a:r>
          </a:p>
          <a:p>
            <a:r>
              <a:rPr lang="pt-BR" sz="5600" dirty="0"/>
              <a:t>§ 1º É facultado aos sistemas de ensino desdobrar o ensino fundamental em ciclos.</a:t>
            </a:r>
          </a:p>
          <a:p>
            <a:r>
              <a:rPr lang="pt-BR" sz="5600" dirty="0"/>
              <a:t>§ 2º Os estabelecimentos que utilizam progressão regular por série podem adotar no ensino fundamental o regime de progressão continuada, sem prejuízo da avaliação do processo de ensino-aprendizagem, observadas as normas do respectivo sistema de ensino.</a:t>
            </a:r>
          </a:p>
          <a:p>
            <a:r>
              <a:rPr lang="pt-BR" sz="5600" dirty="0"/>
              <a:t>§ 3º O ensino fundamental regular será ministrado em língua portuguesa, assegurada às comunidades indígenas a utilização de suas línguas maternas e processos próprios de aprendizagem.</a:t>
            </a:r>
          </a:p>
          <a:p>
            <a:r>
              <a:rPr lang="pt-BR" sz="5600" dirty="0"/>
              <a:t>§ 4º O ensino fundamental será presencial, sendo o ensino a distância utilizado como complementação da aprendizagem ou em situações emergenciais.</a:t>
            </a:r>
          </a:p>
          <a:p>
            <a:r>
              <a:rPr lang="pt-BR" sz="5600" dirty="0"/>
              <a:t>§ 5</a:t>
            </a:r>
            <a:r>
              <a:rPr lang="pt-BR" sz="5600" u="sng" baseline="30000" dirty="0"/>
              <a:t>o</a:t>
            </a:r>
            <a:r>
              <a:rPr lang="pt-BR" sz="5600" dirty="0"/>
              <a:t>  O currículo do ensino fundamental incluirá, obrigatoriamente, conteúdo que trate dos direitos das crianças e dos adolescentes, tendo como diretriz a </a:t>
            </a:r>
            <a:r>
              <a:rPr lang="pt-BR" sz="5600" dirty="0">
                <a:hlinkClick r:id="rId3"/>
              </a:rPr>
              <a:t>Lei n</a:t>
            </a:r>
            <a:r>
              <a:rPr lang="pt-BR" sz="5600" baseline="30000" dirty="0">
                <a:hlinkClick r:id="rId3"/>
              </a:rPr>
              <a:t>o</a:t>
            </a:r>
            <a:r>
              <a:rPr lang="pt-BR" sz="5600" dirty="0">
                <a:hlinkClick r:id="rId3"/>
              </a:rPr>
              <a:t> 8.069, de 13 de julho de 1990</a:t>
            </a:r>
            <a:r>
              <a:rPr lang="pt-BR" sz="5600" dirty="0"/>
              <a:t>, que institui o Estatuto da Criança e do Adolescente, observada a produção e distribuição de material didático adequado.      </a:t>
            </a:r>
            <a:r>
              <a:rPr lang="pt-BR" sz="5600" dirty="0">
                <a:hlinkClick r:id="rId4"/>
              </a:rPr>
              <a:t>(Incluído pela Lei nº 11.525, de 2007).</a:t>
            </a:r>
            <a:endParaRPr lang="pt-BR" sz="5600" dirty="0"/>
          </a:p>
          <a:p>
            <a:r>
              <a:rPr lang="pt-BR" sz="5600" dirty="0"/>
              <a:t>§ 6º O estudo sobre os símbolos nacionais será incluído como tema transversal nos currículos do ensino fundamental.      </a:t>
            </a:r>
            <a:r>
              <a:rPr lang="pt-BR" sz="5600" dirty="0">
                <a:hlinkClick r:id="rId5"/>
              </a:rPr>
              <a:t>(Incluído pela Lei nº 12.472, de 2011).</a:t>
            </a:r>
            <a:endParaRPr lang="pt-BR" sz="56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4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ED46C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A Base Nacional Comum definida pela LDB (continuação)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pt-BR" dirty="0" smtClean="0"/>
              <a:t>  </a:t>
            </a:r>
          </a:p>
          <a:p>
            <a:r>
              <a:rPr lang="pt-BR" dirty="0" smtClean="0"/>
              <a:t> Artigos 33 - </a:t>
            </a:r>
            <a:r>
              <a:rPr lang="pt-BR" dirty="0"/>
              <a:t>O</a:t>
            </a:r>
            <a:r>
              <a:rPr lang="pt-BR" dirty="0">
                <a:solidFill>
                  <a:srgbClr val="3366FF"/>
                </a:solidFill>
              </a:rPr>
              <a:t> ensino religioso,</a:t>
            </a:r>
            <a:r>
              <a:rPr lang="pt-BR" dirty="0"/>
              <a:t> de matrícula facultativa, é parte integrante da formação básica do cidadão e constitui disciplina dos horários normais das escolas públicas de ensino fundamental, assegurado o respeito à diversidade cultural religiosa do Brasil, vedadas quaisquer formas de proselitismo. (</a:t>
            </a:r>
            <a:r>
              <a:rPr lang="pt-BR" dirty="0">
                <a:hlinkClick r:id="rId2"/>
              </a:rPr>
              <a:t>Redação dada pela Lei nº 9.475, de 22.7.1997)</a:t>
            </a:r>
            <a:endParaRPr lang="pt-BR" dirty="0"/>
          </a:p>
          <a:p>
            <a:r>
              <a:rPr lang="pt-BR" dirty="0"/>
              <a:t>§ 1º Os sistemas de ensino regulamentarão os procedimentos para a definição dos conteúdos do ensino religioso e estabelecerão as normas para a habilitação e admissão dos professores. </a:t>
            </a:r>
            <a:r>
              <a:rPr lang="pt-BR" dirty="0">
                <a:hlinkClick r:id="rId2"/>
              </a:rPr>
              <a:t>(Incluído pela Lei nº 9.475, de 22.7.1997)</a:t>
            </a:r>
            <a:endParaRPr lang="pt-BR" dirty="0"/>
          </a:p>
          <a:p>
            <a:r>
              <a:rPr lang="pt-BR" dirty="0"/>
              <a:t>§ 2º Os sistemas de ensino ouvirão entidade civil, constituída pelas diferentes denominações religiosas, para a definição dos conteúdos do ensino religioso. </a:t>
            </a:r>
            <a:r>
              <a:rPr lang="pt-BR" dirty="0">
                <a:hlinkClick r:id="rId2"/>
              </a:rPr>
              <a:t>(Incluído pela Lei nº 9.475, de 22.7.1997)</a:t>
            </a:r>
            <a:endParaRPr lang="pt-BR" dirty="0"/>
          </a:p>
          <a:p>
            <a:pPr marL="82296" indent="0">
              <a:buNone/>
            </a:pPr>
            <a:endParaRPr lang="pt-BR" dirty="0" smtClean="0"/>
          </a:p>
          <a:p>
            <a:pPr marL="82296" indent="0">
              <a:buNone/>
            </a:pPr>
            <a:endParaRPr lang="pt-BR" dirty="0"/>
          </a:p>
          <a:p>
            <a:pPr marL="82296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8684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91055"/>
            <a:ext cx="7498080" cy="1256831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pt-BR" sz="3200" dirty="0" smtClean="0"/>
              <a:t>As Diretrizes </a:t>
            </a:r>
            <a:r>
              <a:rPr lang="pt-BR" sz="3200" dirty="0"/>
              <a:t>Curriculares </a:t>
            </a:r>
            <a:r>
              <a:rPr lang="pt-BR" sz="3200" dirty="0" smtClean="0"/>
              <a:t>Nacionais e a Base Nacional Comum</a:t>
            </a:r>
            <a:endParaRPr lang="pt-B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40495"/>
            <a:ext cx="7498080" cy="4775959"/>
          </a:xfrm>
        </p:spPr>
        <p:txBody>
          <a:bodyPr>
            <a:normAutofit fontScale="85000" lnSpcReduction="10000"/>
          </a:bodyPr>
          <a:lstStyle/>
          <a:p>
            <a:r>
              <a:rPr lang="pt-BR" dirty="0" smtClean="0"/>
              <a:t>Ao elaborar as DCNGEB, o CNE afirmou que tais diretrizes foram constru</a:t>
            </a:r>
            <a:r>
              <a:rPr lang="pt-BR" dirty="0" smtClean="0"/>
              <a:t>ídas com o objetivo de </a:t>
            </a:r>
            <a:r>
              <a:rPr lang="pt-BR" dirty="0" smtClean="0">
                <a:solidFill>
                  <a:srgbClr val="3366FF"/>
                </a:solidFill>
              </a:rPr>
              <a:t>sistematizar os princípios e diretrizes gerais da educação básica contidos na Constituição, na LDB e nos demais dispositivos legais</a:t>
            </a:r>
            <a:r>
              <a:rPr lang="pt-BR" dirty="0" smtClean="0"/>
              <a:t>, traduzindo-os em orientações que contribuam para </a:t>
            </a:r>
            <a:r>
              <a:rPr lang="pt-BR" dirty="0" smtClean="0">
                <a:solidFill>
                  <a:srgbClr val="0000FF"/>
                </a:solidFill>
              </a:rPr>
              <a:t>assegurar a formação básica comum  nacional.</a:t>
            </a:r>
            <a:r>
              <a:rPr lang="pt-BR" dirty="0" smtClean="0"/>
              <a:t> </a:t>
            </a:r>
            <a:endParaRPr lang="pt-BR" dirty="0"/>
          </a:p>
          <a:p>
            <a:r>
              <a:rPr lang="pt-BR" dirty="0" smtClean="0"/>
              <a:t>O próprio documento afirma que as DCNGEB visam estabelecer </a:t>
            </a:r>
            <a:r>
              <a:rPr lang="pt-BR" dirty="0" smtClean="0">
                <a:solidFill>
                  <a:srgbClr val="3366FF"/>
                </a:solidFill>
              </a:rPr>
              <a:t>bases comuns nacionais</a:t>
            </a:r>
            <a:r>
              <a:rPr lang="pt-BR" dirty="0" smtClean="0"/>
              <a:t> para a educação infantil, o ensino fundamental e o ensino médio,  bem como para as modalidades com que podem se apresentar.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34958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03362"/>
          </a:xfrm>
          <a:solidFill>
            <a:srgbClr val="E17B7C"/>
          </a:solidFill>
        </p:spPr>
        <p:txBody>
          <a:bodyPr>
            <a:noAutofit/>
          </a:bodyPr>
          <a:lstStyle/>
          <a:p>
            <a:pPr algn="ctr"/>
            <a:r>
              <a:rPr lang="pt-BR" sz="3200" dirty="0" smtClean="0"/>
              <a:t>As Diretrizes </a:t>
            </a:r>
            <a:r>
              <a:rPr lang="pt-BR" sz="3200" dirty="0" smtClean="0"/>
              <a:t>Curriculares </a:t>
            </a:r>
            <a:r>
              <a:rPr lang="pt-BR" sz="3200" dirty="0" smtClean="0"/>
              <a:t>Nacionais e a Base Nacional Comum</a:t>
            </a:r>
            <a:endParaRPr lang="pt-B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074332"/>
            <a:ext cx="7498080" cy="4174067"/>
          </a:xfrm>
          <a:ln>
            <a:solidFill>
              <a:srgbClr val="0F6FC6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De acordo com </a:t>
            </a:r>
            <a:r>
              <a:rPr lang="pt-BR" dirty="0" smtClean="0"/>
              <a:t>as DCNGEB</a:t>
            </a:r>
            <a:r>
              <a:rPr lang="pt-BR" dirty="0" smtClean="0"/>
              <a:t>, </a:t>
            </a:r>
            <a:r>
              <a:rPr lang="pt-BR" dirty="0" smtClean="0">
                <a:solidFill>
                  <a:srgbClr val="0000FF"/>
                </a:solidFill>
              </a:rPr>
              <a:t>entende-se por base nacional comum os conhecimentos, saberes e valores produzidos culturalmente, expressos</a:t>
            </a:r>
            <a:r>
              <a:rPr lang="pt-BR" dirty="0" smtClean="0"/>
              <a:t> nas políticas públicas e que são gerados nas instituições produtoras do conhecimento científico e tecnológico; no mundo do trabalho; no desenvolvimento das linguagens; nas atividades desportivas e corporais; na produção artística; nas formas diversas de exercício da cidadania; nos movimentos sociais, definidos </a:t>
            </a:r>
            <a:r>
              <a:rPr lang="pt-BR" dirty="0" smtClean="0">
                <a:solidFill>
                  <a:srgbClr val="0000FF"/>
                </a:solidFill>
              </a:rPr>
              <a:t>no texto da LDB, artigos 26, 26-A, 27, 32 e 33,</a:t>
            </a:r>
            <a:r>
              <a:rPr lang="pt-BR" dirty="0" smtClean="0"/>
              <a:t> que assim se traduzem</a:t>
            </a:r>
            <a:r>
              <a:rPr lang="pt-BR" dirty="0" smtClean="0"/>
              <a:t>:</a:t>
            </a:r>
          </a:p>
          <a:p>
            <a:r>
              <a:rPr lang="pt-BR" dirty="0" smtClean="0"/>
              <a:t>L</a:t>
            </a:r>
            <a:r>
              <a:rPr lang="pt-BR" dirty="0" smtClean="0"/>
              <a:t>íngua Portuguesa, Matemática, História, </a:t>
            </a:r>
            <a:r>
              <a:rPr lang="pt-BR" dirty="0" smtClean="0">
                <a:solidFill>
                  <a:srgbClr val="FF0000"/>
                </a:solidFill>
              </a:rPr>
              <a:t>Filosofia, Sociologia, Espanhol....................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00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017175"/>
          </a:xfrm>
          <a:solidFill>
            <a:srgbClr val="E17B7C"/>
          </a:solidFill>
        </p:spPr>
        <p:txBody>
          <a:bodyPr>
            <a:noAutofit/>
          </a:bodyPr>
          <a:lstStyle/>
          <a:p>
            <a:pPr algn="ctr"/>
            <a:r>
              <a:rPr lang="pt-BR" sz="3200" dirty="0"/>
              <a:t>A Base Nacional </a:t>
            </a:r>
            <a:r>
              <a:rPr lang="pt-BR" sz="3200" dirty="0" smtClean="0"/>
              <a:t>Comum</a:t>
            </a:r>
            <a:endParaRPr lang="pt-B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91813"/>
            <a:ext cx="7498080" cy="5430720"/>
          </a:xfrm>
          <a:ln>
            <a:solidFill>
              <a:srgbClr val="0F6FC6"/>
            </a:solidFill>
          </a:ln>
        </p:spPr>
        <p:txBody>
          <a:bodyPr>
            <a:noAutofit/>
          </a:bodyPr>
          <a:lstStyle/>
          <a:p>
            <a:endParaRPr lang="pt-BR" sz="2400" dirty="0" smtClean="0"/>
          </a:p>
          <a:p>
            <a:r>
              <a:rPr lang="pt-BR" sz="2400" dirty="0" smtClean="0"/>
              <a:t>A Base </a:t>
            </a:r>
            <a:r>
              <a:rPr lang="pt-BR" sz="2400" dirty="0"/>
              <a:t>N</a:t>
            </a:r>
            <a:r>
              <a:rPr lang="pt-BR" sz="2400" dirty="0" smtClean="0"/>
              <a:t>acional </a:t>
            </a:r>
            <a:r>
              <a:rPr lang="pt-BR" sz="2400" dirty="0"/>
              <a:t>C</a:t>
            </a:r>
            <a:r>
              <a:rPr lang="pt-BR" sz="2400" dirty="0" smtClean="0"/>
              <a:t>omum est</a:t>
            </a:r>
            <a:r>
              <a:rPr lang="pt-BR" sz="2400" dirty="0" smtClean="0"/>
              <a:t>á definida a </a:t>
            </a:r>
            <a:r>
              <a:rPr lang="pt-BR" sz="2400" dirty="0" smtClean="0"/>
              <a:t>pa</a:t>
            </a:r>
            <a:r>
              <a:rPr lang="pt-BR" sz="2400" dirty="0" smtClean="0"/>
              <a:t>rtir da Constituição Federal, da LDB e das Diretrizes Curriculares Nacionais.</a:t>
            </a:r>
          </a:p>
          <a:p>
            <a:endParaRPr lang="pt-BR" sz="2400" dirty="0" smtClean="0"/>
          </a:p>
          <a:p>
            <a:r>
              <a:rPr lang="pt-BR" sz="2400" dirty="0" smtClean="0"/>
              <a:t>Há quem advogue que essa questão está resolvida e que é perda de tempo.</a:t>
            </a:r>
          </a:p>
          <a:p>
            <a:endParaRPr lang="pt-BR" sz="2400" dirty="0" smtClean="0"/>
          </a:p>
          <a:p>
            <a:r>
              <a:rPr lang="pt-BR" sz="2400" dirty="0" smtClean="0"/>
              <a:t>Outros defendem que necessitamos detalhar os conhecimentos apontados para que todos os </a:t>
            </a:r>
            <a:r>
              <a:rPr lang="pt-BR" sz="2400" dirty="0" smtClean="0"/>
              <a:t>professores sigam um mesmo roteiro ao longo dos anos.  </a:t>
            </a:r>
            <a:endParaRPr lang="pt-BR" sz="2400" dirty="0" smtClean="0"/>
          </a:p>
          <a:p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74169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84AA33"/>
          </a:solidFill>
        </p:spPr>
        <p:txBody>
          <a:bodyPr>
            <a:normAutofit/>
          </a:bodyPr>
          <a:lstStyle/>
          <a:p>
            <a:pPr algn="ctr"/>
            <a:r>
              <a:rPr lang="pt-BR" dirty="0" smtClean="0"/>
              <a:t>A Lei </a:t>
            </a:r>
            <a:r>
              <a:rPr lang="pt-BR" dirty="0" smtClean="0"/>
              <a:t>nº 13.005/2014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29833"/>
            <a:ext cx="7498080" cy="4629150"/>
          </a:xfrm>
          <a:ln>
            <a:solidFill>
              <a:srgbClr val="0F6FC6"/>
            </a:solidFill>
          </a:ln>
        </p:spPr>
        <p:txBody>
          <a:bodyPr>
            <a:normAutofit fontScale="77500" lnSpcReduction="20000"/>
          </a:bodyPr>
          <a:lstStyle/>
          <a:p>
            <a:endParaRPr lang="pt-BR" dirty="0" smtClean="0"/>
          </a:p>
          <a:p>
            <a:r>
              <a:rPr lang="pt-BR" dirty="0" smtClean="0"/>
              <a:t>A disputa foi resolvida pela Lei  nº 13.005/2014 que determinou que o MEC deveria elaborar, no prazo de dois anos, uma proposta de direitos e objetivos de aprendizagem e desenvolvimento dos estudantes.</a:t>
            </a:r>
          </a:p>
          <a:p>
            <a:endParaRPr lang="pt-BR" dirty="0"/>
          </a:p>
          <a:p>
            <a:r>
              <a:rPr lang="pt-BR" dirty="0" smtClean="0"/>
              <a:t>Esse documento deve configurar a base nacional comum curricular.</a:t>
            </a:r>
          </a:p>
          <a:p>
            <a:endParaRPr lang="pt-BR" dirty="0"/>
          </a:p>
          <a:p>
            <a:r>
              <a:rPr lang="pt-BR" dirty="0" smtClean="0"/>
              <a:t>É isso que o Ministério está fazendo.</a:t>
            </a:r>
          </a:p>
          <a:p>
            <a:endParaRPr lang="pt-BR" dirty="0" smtClean="0"/>
          </a:p>
          <a:p>
            <a:r>
              <a:rPr lang="pt-BR" dirty="0" smtClean="0"/>
              <a:t>Resta cuidar para que esse documento contribua para melhoria da educação nacional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9239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txBody>
          <a:bodyPr/>
          <a:lstStyle/>
          <a:p>
            <a:pPr algn="ctr"/>
            <a:r>
              <a:rPr lang="pt-BR" dirty="0" smtClean="0"/>
              <a:t>A Recepção no CNE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O CNE está se preparando para receber o documento. Há uma comissão bicameral estudando o assunto.</a:t>
            </a:r>
          </a:p>
          <a:p>
            <a:r>
              <a:rPr lang="pt-BR" dirty="0" smtClean="0"/>
              <a:t>O CNE não tem prazo para se pronunciar.</a:t>
            </a:r>
          </a:p>
          <a:p>
            <a:r>
              <a:rPr lang="pt-BR" dirty="0" smtClean="0"/>
              <a:t>O CNE poderá fazer audiências públicas</a:t>
            </a:r>
          </a:p>
          <a:p>
            <a:r>
              <a:rPr lang="pt-BR" dirty="0" smtClean="0"/>
              <a:t>Torço que o documento chegue o mais redondo possível.</a:t>
            </a:r>
          </a:p>
          <a:p>
            <a:r>
              <a:rPr lang="pt-BR" dirty="0" smtClean="0"/>
              <a:t>O CNE pode fazer sugestões</a:t>
            </a:r>
          </a:p>
          <a:p>
            <a:r>
              <a:rPr lang="pt-BR" dirty="0" smtClean="0"/>
              <a:t>Dirá, no final </a:t>
            </a:r>
            <a:r>
              <a:rPr lang="pt-BR" dirty="0" smtClean="0"/>
              <a:t>– esse documento atende à legislação e configura a base nacional comum ....aprovo.</a:t>
            </a:r>
          </a:p>
          <a:p>
            <a:r>
              <a:rPr lang="pt-BR" dirty="0" smtClean="0"/>
              <a:t>Em seguida, </a:t>
            </a:r>
            <a:r>
              <a:rPr lang="pt-BR" dirty="0" smtClean="0"/>
              <a:t>o documento ir</a:t>
            </a:r>
            <a:r>
              <a:rPr lang="pt-BR" dirty="0" smtClean="0"/>
              <a:t>á</a:t>
            </a:r>
            <a:r>
              <a:rPr lang="pt-BR" dirty="0" smtClean="0"/>
              <a:t> </a:t>
            </a:r>
            <a:r>
              <a:rPr lang="pt-BR" dirty="0" smtClean="0"/>
              <a:t>para </a:t>
            </a:r>
            <a:r>
              <a:rPr lang="pt-BR" dirty="0" smtClean="0"/>
              <a:t>homologação e depois de homologado orientar</a:t>
            </a:r>
            <a:r>
              <a:rPr lang="pt-BR" dirty="0" smtClean="0"/>
              <a:t>á a atividade de todas as escolas.</a:t>
            </a:r>
            <a:endParaRPr lang="pt-BR" dirty="0" smtClean="0"/>
          </a:p>
          <a:p>
            <a:pPr marL="82296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13751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pt-BR" dirty="0" smtClean="0"/>
              <a:t>Um documento em construç</a:t>
            </a:r>
            <a:r>
              <a:rPr lang="pt-BR" dirty="0" smtClean="0"/>
              <a:t>ão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pt-BR" dirty="0" smtClean="0"/>
          </a:p>
          <a:p>
            <a:r>
              <a:rPr lang="pt-BR" dirty="0" smtClean="0"/>
              <a:t>O MEC est</a:t>
            </a:r>
            <a:r>
              <a:rPr lang="pt-BR" dirty="0" smtClean="0"/>
              <a:t>á elaborando um documento intitulado </a:t>
            </a:r>
            <a:r>
              <a:rPr lang="pt-BR" dirty="0" smtClean="0">
                <a:solidFill>
                  <a:srgbClr val="FF0000"/>
                </a:solidFill>
              </a:rPr>
              <a:t>Direitos e Objetivos de Aprendizagem e Desenvolvimento dos Estudantes.</a:t>
            </a:r>
          </a:p>
          <a:p>
            <a:r>
              <a:rPr lang="pt-BR" dirty="0" smtClean="0"/>
              <a:t>A Lei 13.005/2014 determina que tal documento seja</a:t>
            </a:r>
            <a:r>
              <a:rPr lang="pt-BR" dirty="0" smtClean="0"/>
              <a:t> encaminhado ao Conselho Nacional de Educaç</a:t>
            </a:r>
            <a:r>
              <a:rPr lang="pt-BR" dirty="0" smtClean="0"/>
              <a:t>ão até o dia 24 de junho próximo.</a:t>
            </a:r>
          </a:p>
          <a:p>
            <a:r>
              <a:rPr lang="pt-BR" dirty="0" smtClean="0"/>
              <a:t>Ainda de acordo com a referida lei, essa proposta deve </a:t>
            </a:r>
            <a:r>
              <a:rPr lang="pt-BR" dirty="0" smtClean="0">
                <a:solidFill>
                  <a:srgbClr val="FF0000"/>
                </a:solidFill>
              </a:rPr>
              <a:t>configurar a base nacional comum curricular.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97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84AA33"/>
          </a:solidFill>
        </p:spPr>
        <p:txBody>
          <a:bodyPr>
            <a:normAutofit/>
          </a:bodyPr>
          <a:lstStyle/>
          <a:p>
            <a:pPr algn="ctr"/>
            <a:r>
              <a:rPr lang="pt-BR" dirty="0" smtClean="0"/>
              <a:t>Questões preliminares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Está de acordo com a CF, a LDB e as Diretrizes?</a:t>
            </a:r>
          </a:p>
          <a:p>
            <a:r>
              <a:rPr lang="pt-BR" dirty="0" smtClean="0"/>
              <a:t>Permite a associação com a parte diversificada?</a:t>
            </a:r>
          </a:p>
          <a:p>
            <a:r>
              <a:rPr lang="pt-BR" dirty="0" smtClean="0"/>
              <a:t>Está escrito de forma clara?</a:t>
            </a:r>
          </a:p>
          <a:p>
            <a:r>
              <a:rPr lang="pt-BR" dirty="0" smtClean="0"/>
              <a:t>Permite iniciativas das escolas e dos sistemas?</a:t>
            </a:r>
          </a:p>
          <a:p>
            <a:r>
              <a:rPr lang="pt-BR" dirty="0" smtClean="0"/>
              <a:t>Está muito datado?</a:t>
            </a:r>
          </a:p>
          <a:p>
            <a:r>
              <a:rPr lang="pt-BR" dirty="0" smtClean="0"/>
              <a:t>Sinaliza algum avanço?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336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r>
              <a:rPr lang="pt-BR" dirty="0" smtClean="0"/>
              <a:t>Muito Obrigado!!</a:t>
            </a:r>
          </a:p>
          <a:p>
            <a:pPr algn="ctr"/>
            <a:r>
              <a:rPr lang="pt-BR" dirty="0" smtClean="0"/>
              <a:t>José Fernandes de Lima</a:t>
            </a:r>
          </a:p>
          <a:p>
            <a:pPr algn="ctr"/>
            <a:r>
              <a:rPr lang="pt-BR" dirty="0" smtClean="0"/>
              <a:t>fernandeslima44@hotmail.com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807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EB80A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Um prazo determinado para um sonho antigo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Apesar do prazo legal, essa discuss</a:t>
            </a:r>
            <a:r>
              <a:rPr lang="pt-BR" dirty="0" smtClean="0"/>
              <a:t>ão é muito antiga.</a:t>
            </a:r>
          </a:p>
          <a:p>
            <a:endParaRPr lang="pt-BR" dirty="0"/>
          </a:p>
          <a:p>
            <a:r>
              <a:rPr lang="pt-BR" dirty="0" smtClean="0"/>
              <a:t>Muito já foi dito sobre esse assunto e muita coisa já está em lei.</a:t>
            </a:r>
          </a:p>
          <a:p>
            <a:endParaRPr lang="pt-BR" dirty="0"/>
          </a:p>
          <a:p>
            <a:r>
              <a:rPr lang="pt-BR" dirty="0" smtClean="0"/>
              <a:t>Trata-se do debate sobre a construç</a:t>
            </a:r>
            <a:r>
              <a:rPr lang="pt-BR" dirty="0" smtClean="0"/>
              <a:t>ão de uma agenda educacional para o Brasil.</a:t>
            </a:r>
          </a:p>
          <a:p>
            <a:endParaRPr lang="pt-BR" dirty="0"/>
          </a:p>
          <a:p>
            <a:r>
              <a:rPr lang="pt-BR" dirty="0" smtClean="0"/>
              <a:t>Passa </a:t>
            </a:r>
            <a:r>
              <a:rPr lang="pt-BR" dirty="0" smtClean="0"/>
              <a:t>pela discussão sobre a educação que </a:t>
            </a:r>
            <a:r>
              <a:rPr lang="pt-BR" dirty="0" smtClean="0"/>
              <a:t>queremos, sobre a qualidade da educaç</a:t>
            </a:r>
            <a:r>
              <a:rPr lang="pt-BR" dirty="0" smtClean="0"/>
              <a:t>ão.</a:t>
            </a:r>
            <a:r>
              <a:rPr lang="pt-BR" dirty="0" smtClean="0"/>
              <a:t> 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1982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EB80A"/>
          </a:solidFill>
        </p:spPr>
        <p:txBody>
          <a:bodyPr/>
          <a:lstStyle/>
          <a:p>
            <a:pPr algn="ctr"/>
            <a:r>
              <a:rPr lang="pt-BR" dirty="0" smtClean="0"/>
              <a:t>Uma Agenda </a:t>
            </a:r>
            <a:r>
              <a:rPr lang="pt-BR" dirty="0" smtClean="0"/>
              <a:t>Educacional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endParaRPr lang="pt-BR" dirty="0" smtClean="0"/>
          </a:p>
          <a:p>
            <a:r>
              <a:rPr lang="pt-BR" dirty="0" smtClean="0"/>
              <a:t>P</a:t>
            </a:r>
            <a:r>
              <a:rPr lang="pt-BR" dirty="0" smtClean="0"/>
              <a:t>ara quem?</a:t>
            </a:r>
            <a:endParaRPr lang="pt-BR" dirty="0" smtClean="0"/>
          </a:p>
          <a:p>
            <a:r>
              <a:rPr lang="pt-BR" dirty="0" smtClean="0"/>
              <a:t>Para </a:t>
            </a:r>
            <a:r>
              <a:rPr lang="pt-BR" dirty="0" smtClean="0"/>
              <a:t>que</a:t>
            </a:r>
            <a:r>
              <a:rPr lang="pt-BR" dirty="0" smtClean="0"/>
              <a:t>?</a:t>
            </a:r>
            <a:endParaRPr lang="pt-BR" dirty="0" smtClean="0"/>
          </a:p>
          <a:p>
            <a:r>
              <a:rPr lang="pt-BR" dirty="0" smtClean="0"/>
              <a:t>O que </a:t>
            </a:r>
            <a:r>
              <a:rPr lang="pt-BR" dirty="0" smtClean="0"/>
              <a:t>deve ser ensinado? (</a:t>
            </a:r>
            <a:r>
              <a:rPr lang="pt-BR" dirty="0" smtClean="0">
                <a:solidFill>
                  <a:srgbClr val="FF0000"/>
                </a:solidFill>
              </a:rPr>
              <a:t>BNCC)</a:t>
            </a:r>
            <a:endParaRPr lang="pt-BR" dirty="0" smtClean="0">
              <a:solidFill>
                <a:srgbClr val="FF0000"/>
              </a:solidFill>
            </a:endParaRPr>
          </a:p>
          <a:p>
            <a:r>
              <a:rPr lang="pt-BR" dirty="0" smtClean="0"/>
              <a:t>Como ensinar?</a:t>
            </a:r>
          </a:p>
          <a:p>
            <a:endParaRPr lang="pt-BR" dirty="0" smtClean="0"/>
          </a:p>
          <a:p>
            <a:r>
              <a:rPr lang="pt-BR" dirty="0" smtClean="0"/>
              <a:t>A construç</a:t>
            </a:r>
            <a:r>
              <a:rPr lang="pt-BR" dirty="0" smtClean="0"/>
              <a:t>ã</a:t>
            </a:r>
            <a:r>
              <a:rPr lang="pt-BR" dirty="0" smtClean="0"/>
              <a:t>o de uma agenda educacional </a:t>
            </a:r>
            <a:r>
              <a:rPr lang="pt-BR" dirty="0" smtClean="0"/>
              <a:t>é </a:t>
            </a:r>
            <a:r>
              <a:rPr lang="pt-BR" dirty="0" smtClean="0">
                <a:solidFill>
                  <a:srgbClr val="FF0000"/>
                </a:solidFill>
              </a:rPr>
              <a:t>m</a:t>
            </a:r>
            <a:r>
              <a:rPr lang="pt-BR" dirty="0" smtClean="0">
                <a:solidFill>
                  <a:srgbClr val="FF0000"/>
                </a:solidFill>
              </a:rPr>
              <a:t>otivo </a:t>
            </a:r>
            <a:r>
              <a:rPr lang="pt-BR" dirty="0" smtClean="0">
                <a:solidFill>
                  <a:srgbClr val="FF0000"/>
                </a:solidFill>
              </a:rPr>
              <a:t>de </a:t>
            </a:r>
            <a:r>
              <a:rPr lang="pt-BR" dirty="0" smtClean="0">
                <a:solidFill>
                  <a:srgbClr val="FF0000"/>
                </a:solidFill>
              </a:rPr>
              <a:t>disputa</a:t>
            </a:r>
            <a:r>
              <a:rPr lang="pt-BR" dirty="0" smtClean="0"/>
              <a:t> e busca de entendimento.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5746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  <a:ln>
            <a:solidFill>
              <a:srgbClr val="0F6FC6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Toda educação varia sempre em função de uma concepção de vida, refletindo, em cada época, a filosofia predominante que é determinada, a seu termo, pela estrutura da sociedade.</a:t>
            </a:r>
          </a:p>
          <a:p>
            <a:r>
              <a:rPr lang="pt-BR" dirty="0"/>
              <a:t> </a:t>
            </a:r>
            <a:r>
              <a:rPr lang="pt-BR" dirty="0" smtClean="0"/>
              <a:t>             (Manifesto dos Pioneiros da </a:t>
            </a:r>
            <a:r>
              <a:rPr lang="pt-BR" dirty="0" smtClean="0"/>
              <a:t>Educação, 1932)</a:t>
            </a:r>
            <a:endParaRPr lang="pt-BR" dirty="0" smtClean="0"/>
          </a:p>
          <a:p>
            <a:endParaRPr lang="pt-BR" dirty="0"/>
          </a:p>
          <a:p>
            <a:r>
              <a:rPr lang="pt-BR" dirty="0" smtClean="0"/>
              <a:t>O </a:t>
            </a:r>
            <a:r>
              <a:rPr lang="pt-BR" dirty="0"/>
              <a:t>conceito de qualidade da educação é uma construção histórica que assume diferentes significados em tempos e espaços diversos e tem relação com os lugares de onde falam os sujeitos, os grupos sociais a que pertencem, os interesses e os valores envolvidos, os projetos de sociedade em jogo </a:t>
            </a:r>
            <a:r>
              <a:rPr lang="pt-BR" dirty="0" smtClean="0"/>
              <a:t>    			(</a:t>
            </a:r>
            <a:r>
              <a:rPr lang="pt-BR" dirty="0"/>
              <a:t>Parecer CNE/CEB nº 7/2010).</a:t>
            </a:r>
          </a:p>
          <a:p>
            <a:pPr marL="82296" indent="0">
              <a:buNone/>
            </a:pPr>
            <a:r>
              <a:rPr lang="pt-B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2594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EB80A"/>
          </a:solidFill>
        </p:spPr>
        <p:txBody>
          <a:bodyPr>
            <a:normAutofit/>
          </a:bodyPr>
          <a:lstStyle/>
          <a:p>
            <a:pPr algn="ctr"/>
            <a:r>
              <a:rPr lang="pt-BR" dirty="0" smtClean="0"/>
              <a:t> </a:t>
            </a:r>
            <a:r>
              <a:rPr lang="pt-BR" dirty="0" smtClean="0"/>
              <a:t>Sobre a </a:t>
            </a:r>
            <a:r>
              <a:rPr lang="pt-BR" dirty="0" smtClean="0"/>
              <a:t>Base </a:t>
            </a:r>
            <a:r>
              <a:rPr lang="pt-BR" dirty="0"/>
              <a:t>N</a:t>
            </a:r>
            <a:r>
              <a:rPr lang="pt-BR" dirty="0" smtClean="0"/>
              <a:t>acional Comum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discussão da base nacional comum está localizada num espaço mais amplo que é a discussão sobre o projeto de nação e sobre a educação necessária para viabilização de tal projeto.</a:t>
            </a:r>
          </a:p>
          <a:p>
            <a:endParaRPr lang="pt-BR" dirty="0"/>
          </a:p>
          <a:p>
            <a:r>
              <a:rPr lang="pt-BR" dirty="0" smtClean="0">
                <a:solidFill>
                  <a:srgbClr val="FF0000"/>
                </a:solidFill>
              </a:rPr>
              <a:t>Nossa s</a:t>
            </a:r>
            <a:r>
              <a:rPr lang="pt-BR" dirty="0" smtClean="0">
                <a:solidFill>
                  <a:srgbClr val="FF0000"/>
                </a:solidFill>
              </a:rPr>
              <a:t>orte é que não necessitamos começar do zero.</a:t>
            </a:r>
            <a:endParaRPr lang="pt-B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87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A Constituiç</a:t>
            </a:r>
            <a:r>
              <a:rPr lang="pt-BR" dirty="0" smtClean="0"/>
              <a:t>ão Federal responde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pt-BR" dirty="0" smtClean="0"/>
              <a:t> </a:t>
            </a:r>
          </a:p>
          <a:p>
            <a:r>
              <a:rPr lang="pt-BR" dirty="0" smtClean="0"/>
              <a:t>Art</a:t>
            </a:r>
            <a:r>
              <a:rPr lang="pt-BR" dirty="0" smtClean="0"/>
              <a:t>. 205 – A educação, direito de todos e dever do estado e da família, será promovida e incentivada com a colaboração da sociedade, </a:t>
            </a:r>
            <a:r>
              <a:rPr lang="pt-BR" dirty="0" smtClean="0"/>
              <a:t>(</a:t>
            </a:r>
            <a:r>
              <a:rPr lang="pt-BR" dirty="0" smtClean="0">
                <a:solidFill>
                  <a:srgbClr val="FF0000"/>
                </a:solidFill>
              </a:rPr>
              <a:t> para quem?)</a:t>
            </a:r>
            <a:endParaRPr lang="pt-BR" dirty="0" smtClean="0">
              <a:solidFill>
                <a:srgbClr val="FF0000"/>
              </a:solidFill>
            </a:endParaRPr>
          </a:p>
          <a:p>
            <a:endParaRPr lang="pt-BR" dirty="0"/>
          </a:p>
          <a:p>
            <a:r>
              <a:rPr lang="pt-BR" dirty="0" smtClean="0"/>
              <a:t>...........visando </a:t>
            </a:r>
            <a:r>
              <a:rPr lang="pt-BR" dirty="0" smtClean="0"/>
              <a:t>ao pleno desenvolvimento da pessoa, seu </a:t>
            </a:r>
            <a:r>
              <a:rPr lang="pt-BR" dirty="0" smtClean="0"/>
              <a:t>preparo </a:t>
            </a:r>
            <a:r>
              <a:rPr lang="pt-BR" dirty="0" smtClean="0"/>
              <a:t>para o exercício da cidadania e sua qualificação para o trabalho</a:t>
            </a:r>
            <a:r>
              <a:rPr lang="pt-BR" dirty="0" smtClean="0"/>
              <a:t>. </a:t>
            </a:r>
            <a:r>
              <a:rPr lang="pt-BR" dirty="0" smtClean="0">
                <a:solidFill>
                  <a:srgbClr val="FF0000"/>
                </a:solidFill>
              </a:rPr>
              <a:t>(para que?)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931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EC3D4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A Constituição Federal e a Base Nacional Comum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84420"/>
            <a:ext cx="7498080" cy="4563979"/>
          </a:xfrm>
        </p:spPr>
        <p:txBody>
          <a:bodyPr>
            <a:normAutofit fontScale="70000" lnSpcReduction="2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Quando fala do que ensinar, a CF </a:t>
            </a:r>
            <a:r>
              <a:rPr lang="pt-BR" b="1" dirty="0" smtClean="0">
                <a:solidFill>
                  <a:srgbClr val="FF0000"/>
                </a:solidFill>
              </a:rPr>
              <a:t>é menos explicita.</a:t>
            </a:r>
          </a:p>
          <a:p>
            <a:endParaRPr lang="pt-BR" dirty="0" smtClean="0"/>
          </a:p>
          <a:p>
            <a:r>
              <a:rPr lang="pt-BR" dirty="0" smtClean="0"/>
              <a:t>Art. 210 – Serão fixados conteúdos mínimos para o ensino fundamental, de maneira a</a:t>
            </a:r>
            <a:r>
              <a:rPr lang="pt-BR" dirty="0" smtClean="0">
                <a:solidFill>
                  <a:srgbClr val="3366FF"/>
                </a:solidFill>
              </a:rPr>
              <a:t> assegurar formação básica comum </a:t>
            </a:r>
            <a:r>
              <a:rPr lang="pt-BR" dirty="0" smtClean="0"/>
              <a:t>e respeito aos valores culturais e artísticos, nacionais e regionais.</a:t>
            </a:r>
          </a:p>
          <a:p>
            <a:r>
              <a:rPr lang="pt-BR" dirty="0" smtClean="0"/>
              <a:t>§ 1º - O ensino religioso, de matrícula facultativa, constituirá disciplina dos horários normais das escolas públicas de ensino fundamental.</a:t>
            </a:r>
          </a:p>
          <a:p>
            <a:r>
              <a:rPr lang="pt-BR" dirty="0" smtClean="0"/>
              <a:t>§ 2º - O ensino fundamental regular</a:t>
            </a:r>
            <a:r>
              <a:rPr lang="pt-BR" dirty="0" smtClean="0">
                <a:solidFill>
                  <a:srgbClr val="3366FF"/>
                </a:solidFill>
              </a:rPr>
              <a:t> será ministrado em língua portuguesa, assegurada às comunidades indígenas também a utilização de suas línguas maternas </a:t>
            </a:r>
            <a:r>
              <a:rPr lang="pt-BR" dirty="0" smtClean="0"/>
              <a:t>e processos próprios de aprendizagem.   </a:t>
            </a:r>
          </a:p>
          <a:p>
            <a:pPr marL="82296" indent="0">
              <a:buNone/>
            </a:pPr>
            <a:endParaRPr lang="pt-BR" dirty="0" smtClean="0"/>
          </a:p>
          <a:p>
            <a:endParaRPr lang="pt-BR" dirty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62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ED46C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A LDB </a:t>
            </a:r>
            <a:r>
              <a:rPr lang="pt-BR" dirty="0" smtClean="0"/>
              <a:t>discute o que deve ser ensinado com mais detalhes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Diz, no </a:t>
            </a:r>
            <a:r>
              <a:rPr lang="pt-BR" dirty="0" smtClean="0">
                <a:solidFill>
                  <a:srgbClr val="3366FF"/>
                </a:solidFill>
              </a:rPr>
              <a:t>art. 9º</a:t>
            </a:r>
            <a:r>
              <a:rPr lang="pt-BR" dirty="0" smtClean="0"/>
              <a:t> que  - A </a:t>
            </a:r>
            <a:r>
              <a:rPr lang="pt-BR" dirty="0" smtClean="0"/>
              <a:t>União incumbir-se-á </a:t>
            </a:r>
            <a:r>
              <a:rPr lang="pt-BR" dirty="0" smtClean="0"/>
              <a:t>de:</a:t>
            </a:r>
            <a:r>
              <a:rPr lang="pt-BR" dirty="0"/>
              <a:t> </a:t>
            </a:r>
            <a:r>
              <a:rPr lang="pt-BR" dirty="0" smtClean="0"/>
              <a:t>  </a:t>
            </a:r>
            <a:r>
              <a:rPr lang="pt-BR" dirty="0" smtClean="0"/>
              <a:t>estabelecer</a:t>
            </a:r>
            <a:r>
              <a:rPr lang="pt-BR" dirty="0" smtClean="0"/>
              <a:t>, em colaboração com os Estados, o Distrito Federal e os Municípios, competências e diretrizes para a educação infantil, o ensino fundamental e o ensino médio, que nortearão os currículos e seus conteúdos mínimos, </a:t>
            </a:r>
            <a:r>
              <a:rPr lang="pt-BR" dirty="0" smtClean="0">
                <a:solidFill>
                  <a:srgbClr val="0000FF"/>
                </a:solidFill>
              </a:rPr>
              <a:t>de modo a assegurar formação básica comum</a:t>
            </a:r>
            <a:r>
              <a:rPr lang="pt-BR" dirty="0" smtClean="0">
                <a:solidFill>
                  <a:srgbClr val="0000FF"/>
                </a:solidFill>
              </a:rPr>
              <a:t>.</a:t>
            </a:r>
          </a:p>
          <a:p>
            <a:r>
              <a:rPr lang="pt-BR" dirty="0" smtClean="0"/>
              <a:t>E trata dos assuntos que devem ser ensinados nos artigos 26, 26-A, 27, 32 e 33.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8621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8511</TotalTime>
  <Words>1462</Words>
  <Application>Microsoft Macintosh PowerPoint</Application>
  <PresentationFormat>On-screen Show (4:3)</PresentationFormat>
  <Paragraphs>137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Default Theme</vt:lpstr>
      <vt:lpstr>Base Nacional Comum</vt:lpstr>
      <vt:lpstr>Um documento em construção</vt:lpstr>
      <vt:lpstr>Um prazo determinado para um sonho antigo</vt:lpstr>
      <vt:lpstr>Uma Agenda Educacional</vt:lpstr>
      <vt:lpstr>.</vt:lpstr>
      <vt:lpstr> Sobre a Base Nacional Comum</vt:lpstr>
      <vt:lpstr>A Constituição Federal responde</vt:lpstr>
      <vt:lpstr>A Constituição Federal e a Base Nacional Comum</vt:lpstr>
      <vt:lpstr>A LDB discute o que deve ser ensinado com mais detalhes</vt:lpstr>
      <vt:lpstr>A Base Nacional Comum definida pela LDB</vt:lpstr>
      <vt:lpstr>A Base Nacional Comum definida pela LDB (continuação)</vt:lpstr>
      <vt:lpstr>A Base Nacional Comum definida pela LDB – continuação – (Um pouco do como fazer)</vt:lpstr>
      <vt:lpstr>A Base Nacional Comum definida pela LDB (definição de objetivos)</vt:lpstr>
      <vt:lpstr>A Base Nacional Comum definida pela LDB (continuação)</vt:lpstr>
      <vt:lpstr>As Diretrizes Curriculares Nacionais e a Base Nacional Comum</vt:lpstr>
      <vt:lpstr>As Diretrizes Curriculares Nacionais e a Base Nacional Comum</vt:lpstr>
      <vt:lpstr>A Base Nacional Comum</vt:lpstr>
      <vt:lpstr>A Lei nº 13.005/2014</vt:lpstr>
      <vt:lpstr>A Recepção no CNE</vt:lpstr>
      <vt:lpstr>Questões preliminares</vt:lpstr>
      <vt:lpstr>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 nacional comum Comissão</dc:title>
  <dc:creator>Jose Fernades</dc:creator>
  <cp:lastModifiedBy>Jose Fernades</cp:lastModifiedBy>
  <cp:revision>96</cp:revision>
  <dcterms:created xsi:type="dcterms:W3CDTF">2015-08-22T13:37:07Z</dcterms:created>
  <dcterms:modified xsi:type="dcterms:W3CDTF">2016-02-24T15:20:25Z</dcterms:modified>
</cp:coreProperties>
</file>