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6"/>
  </p:notesMasterIdLst>
  <p:sldIdLst>
    <p:sldId id="256" r:id="rId2"/>
    <p:sldId id="259" r:id="rId3"/>
    <p:sldId id="267" r:id="rId4"/>
    <p:sldId id="261" r:id="rId5"/>
    <p:sldId id="269" r:id="rId6"/>
    <p:sldId id="262" r:id="rId7"/>
    <p:sldId id="264" r:id="rId8"/>
    <p:sldId id="275" r:id="rId9"/>
    <p:sldId id="276" r:id="rId10"/>
    <p:sldId id="277" r:id="rId11"/>
    <p:sldId id="265" r:id="rId12"/>
    <p:sldId id="283" r:id="rId13"/>
    <p:sldId id="273" r:id="rId14"/>
    <p:sldId id="274" r:id="rId15"/>
    <p:sldId id="263" r:id="rId16"/>
    <p:sldId id="270" r:id="rId17"/>
    <p:sldId id="284" r:id="rId18"/>
    <p:sldId id="278" r:id="rId19"/>
    <p:sldId id="280" r:id="rId20"/>
    <p:sldId id="279" r:id="rId21"/>
    <p:sldId id="281" r:id="rId22"/>
    <p:sldId id="286" r:id="rId23"/>
    <p:sldId id="287" r:id="rId24"/>
    <p:sldId id="285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ewiller\AppData\Local\Temp\Graficos%20para%20o%20Gabinete%20-%2007-08-2015-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1" i="0" u="none" strike="noStrike" kern="1200" spc="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t-BR" sz="1700" b="1" i="0" baseline="0">
                <a:effectLst/>
              </a:rPr>
              <a:t>CNPq - orçamento executado atividades - fim 2002,2013 e 2014,PLOA 2015</a:t>
            </a:r>
            <a:endParaRPr lang="pt-BR" sz="17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1" i="0" u="none" strike="noStrike" kern="1200" spc="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pt-BR" sz="1700" b="1" baseline="0">
              <a:solidFill>
                <a:schemeClr val="accent1">
                  <a:lumMod val="75000"/>
                </a:schemeClr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1" i="0" u="none" strike="noStrike" kern="1200" spc="0" baseline="0">
                <a:solidFill>
                  <a:srgbClr val="4F81B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t-BR" sz="1700" b="1" baseline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t-BR" sz="1700" b="1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115620205706319E-2"/>
          <c:y val="0.11566881412550703"/>
          <c:w val="0.95888437979429364"/>
          <c:h val="0.7079868983319233"/>
        </c:manualLayout>
      </c:layout>
      <c:bar3DChart>
        <c:barDir val="col"/>
        <c:grouping val="stacked"/>
        <c:ser>
          <c:idx val="0"/>
          <c:order val="0"/>
          <c:tx>
            <c:strRef>
              <c:f>'[Graficos para o Gabinete - 07-08-2015-1.xlsx]Todas as Fontes'!$A$2</c:f>
              <c:strCache>
                <c:ptCount val="1"/>
                <c:pt idx="0">
                  <c:v>Tesouro (Contém Doações e Convênios até 2010)</c:v>
                </c:pt>
              </c:strCache>
            </c:strRef>
          </c:tx>
          <c:spPr>
            <a:solidFill>
              <a:srgbClr val="ED7D31">
                <a:lumMod val="50000"/>
              </a:srgbClr>
            </a:solidFill>
            <a:ln>
              <a:noFill/>
            </a:ln>
            <a:effectLst/>
            <a:sp3d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'[Graficos para o Gabinete - 07-08-2015-1.xlsx]Todas as Fontes'!$B$1:$N$1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'[Graficos para o Gabinete - 07-08-2015-1.xlsx]Todas as Fontes'!$B$2:$N$2</c:f>
              <c:numCache>
                <c:formatCode>#,##0.0</c:formatCode>
                <c:ptCount val="13"/>
                <c:pt idx="0">
                  <c:v>536.0094764800001</c:v>
                </c:pt>
                <c:pt idx="1">
                  <c:v>603.47144671000001</c:v>
                </c:pt>
                <c:pt idx="2">
                  <c:v>658.09987181000008</c:v>
                </c:pt>
                <c:pt idx="3">
                  <c:v>712.75200241999983</c:v>
                </c:pt>
                <c:pt idx="4">
                  <c:v>764.13876958000003</c:v>
                </c:pt>
                <c:pt idx="5">
                  <c:v>783.06920080999987</c:v>
                </c:pt>
                <c:pt idx="6">
                  <c:v>689.75491513999998</c:v>
                </c:pt>
                <c:pt idx="7">
                  <c:v>875.40028346000008</c:v>
                </c:pt>
                <c:pt idx="8">
                  <c:v>997.8</c:v>
                </c:pt>
                <c:pt idx="9">
                  <c:v>983.44999999999993</c:v>
                </c:pt>
                <c:pt idx="10">
                  <c:v>948.62000000000012</c:v>
                </c:pt>
                <c:pt idx="11">
                  <c:v>900.80000000000007</c:v>
                </c:pt>
                <c:pt idx="12">
                  <c:v>893.1</c:v>
                </c:pt>
              </c:numCache>
            </c:numRef>
          </c:val>
        </c:ser>
        <c:ser>
          <c:idx val="1"/>
          <c:order val="1"/>
          <c:tx>
            <c:strRef>
              <c:f>'[Graficos para o Gabinete - 07-08-2015-1.xlsx]Todas as Fontes'!$A$3</c:f>
              <c:strCache>
                <c:ptCount val="1"/>
                <c:pt idx="0">
                  <c:v>CsF Fonte Tesouro</c:v>
                </c:pt>
              </c:strCache>
            </c:strRef>
          </c:tx>
          <c:spPr>
            <a:pattFill prst="pct70">
              <a:fgClr>
                <a:srgbClr val="FF0000"/>
              </a:fgClr>
              <a:bgClr>
                <a:sysClr val="window" lastClr="FFFFFF"/>
              </a:bgClr>
            </a:pattFill>
            <a:ln cap="sq">
              <a:noFill/>
            </a:ln>
            <a:effectLst/>
            <a:sp3d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'[Graficos para o Gabinete - 07-08-2015-1.xlsx]Todas as Fontes'!$B$1:$N$1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'[Graficos para o Gabinete - 07-08-2015-1.xlsx]Todas as Fontes'!$B$3:$N$3</c:f>
              <c:numCache>
                <c:formatCode>#,##0.0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43.2</c:v>
                </c:pt>
                <c:pt idx="10">
                  <c:v>254</c:v>
                </c:pt>
                <c:pt idx="11">
                  <c:v>417.4</c:v>
                </c:pt>
                <c:pt idx="12">
                  <c:v>417.4</c:v>
                </c:pt>
              </c:numCache>
            </c:numRef>
          </c:val>
        </c:ser>
        <c:ser>
          <c:idx val="2"/>
          <c:order val="2"/>
          <c:tx>
            <c:strRef>
              <c:f>'[Graficos para o Gabinete - 07-08-2015-1.xlsx]Todas as Fontes'!$A$4</c:f>
              <c:strCache>
                <c:ptCount val="1"/>
                <c:pt idx="0">
                  <c:v>Crédito Sup. M &amp; D Tesouro CNPq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'[Graficos para o Gabinete - 07-08-2015-1.xlsx]Todas as Fontes'!$B$1:$N$1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'[Graficos para o Gabinete - 07-08-2015-1.xlsx]Todas as Fontes'!$B$4:$N$4</c:f>
              <c:numCache>
                <c:formatCode>General</c:formatCode>
                <c:ptCount val="13"/>
                <c:pt idx="11" formatCode="#,##0.0">
                  <c:v>187.8</c:v>
                </c:pt>
                <c:pt idx="12" formatCode="#,##0.0">
                  <c:v>241.7</c:v>
                </c:pt>
              </c:numCache>
            </c:numRef>
          </c:val>
        </c:ser>
        <c:ser>
          <c:idx val="3"/>
          <c:order val="3"/>
          <c:tx>
            <c:strRef>
              <c:f>'[Graficos para o Gabinete - 07-08-2015-1.xlsx]Todas as Fontes'!$A$5</c:f>
              <c:strCache>
                <c:ptCount val="1"/>
                <c:pt idx="0">
                  <c:v>Crédito Sup. CsF CNPq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'[Graficos para o Gabinete - 07-08-2015-1.xlsx]Todas as Fontes'!$B$1:$N$1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'[Graficos para o Gabinete - 07-08-2015-1.xlsx]Todas as Fontes'!$B$5:$N$5</c:f>
              <c:numCache>
                <c:formatCode>General</c:formatCode>
                <c:ptCount val="13"/>
                <c:pt idx="11" formatCode="#,##0.0">
                  <c:v>91.5</c:v>
                </c:pt>
              </c:numCache>
            </c:numRef>
          </c:val>
        </c:ser>
        <c:ser>
          <c:idx val="4"/>
          <c:order val="4"/>
          <c:tx>
            <c:strRef>
              <c:f>'[Graficos para o Gabinete - 07-08-2015-1.xlsx]Todas as Fontes'!$A$6</c:f>
              <c:strCache>
                <c:ptCount val="1"/>
                <c:pt idx="0">
                  <c:v>Fomento FNDCT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0"/>
                  <c:y val="2.205679433498157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'[Graficos para o Gabinete - 07-08-2015-1.xlsx]Todas as Fontes'!$B$1:$N$1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'[Graficos para o Gabinete - 07-08-2015-1.xlsx]Todas as Fontes'!$B$6:$N$6</c:f>
              <c:numCache>
                <c:formatCode>#,##0.0</c:formatCode>
                <c:ptCount val="13"/>
                <c:pt idx="0">
                  <c:v>38.891978479999999</c:v>
                </c:pt>
                <c:pt idx="1">
                  <c:v>110.25563969000001</c:v>
                </c:pt>
                <c:pt idx="2">
                  <c:v>121.84946694000001</c:v>
                </c:pt>
                <c:pt idx="3">
                  <c:v>131.45455452999997</c:v>
                </c:pt>
                <c:pt idx="4">
                  <c:v>177.22760071999997</c:v>
                </c:pt>
                <c:pt idx="5">
                  <c:v>226.87639662000001</c:v>
                </c:pt>
                <c:pt idx="6">
                  <c:v>485.61265892</c:v>
                </c:pt>
                <c:pt idx="7">
                  <c:v>469.27375675999986</c:v>
                </c:pt>
                <c:pt idx="8">
                  <c:v>677.6</c:v>
                </c:pt>
                <c:pt idx="9">
                  <c:v>571.4</c:v>
                </c:pt>
                <c:pt idx="10">
                  <c:v>542.1</c:v>
                </c:pt>
                <c:pt idx="11">
                  <c:v>697.2</c:v>
                </c:pt>
                <c:pt idx="12">
                  <c:v>269</c:v>
                </c:pt>
              </c:numCache>
            </c:numRef>
          </c:val>
        </c:ser>
        <c:ser>
          <c:idx val="5"/>
          <c:order val="5"/>
          <c:tx>
            <c:strRef>
              <c:f>'[Graficos para o Gabinete - 07-08-2015-1.xlsx]Todas as Fontes'!$A$7</c:f>
              <c:strCache>
                <c:ptCount val="1"/>
                <c:pt idx="0">
                  <c:v>CsF FNDCT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'[Graficos para o Gabinete - 07-08-2015-1.xlsx]Todas as Fontes'!$B$1:$N$1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'[Graficos para o Gabinete - 07-08-2015-1.xlsx]Todas as Fontes'!$B$7:$N$7</c:f>
              <c:numCache>
                <c:formatCode>General</c:formatCode>
                <c:ptCount val="13"/>
                <c:pt idx="11" formatCode="#,##0.0">
                  <c:v>0</c:v>
                </c:pt>
                <c:pt idx="12" formatCode="#,##0.0">
                  <c:v>749.30000000000007</c:v>
                </c:pt>
              </c:numCache>
            </c:numRef>
          </c:val>
        </c:ser>
        <c:ser>
          <c:idx val="6"/>
          <c:order val="6"/>
          <c:tx>
            <c:strRef>
              <c:f>'[Graficos para o Gabinete - 07-08-2015-1.xlsx]Todas as Fontes'!$A$8</c:f>
              <c:strCache>
                <c:ptCount val="1"/>
                <c:pt idx="0">
                  <c:v>Crédito Sup.  CsF FNDCT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'[Graficos para o Gabinete - 07-08-2015-1.xlsx]Todas as Fontes'!$B$1:$N$1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'[Graficos para o Gabinete - 07-08-2015-1.xlsx]Todas as Fontes'!$B$8:$N$8</c:f>
              <c:numCache>
                <c:formatCode>General</c:formatCode>
                <c:ptCount val="13"/>
                <c:pt idx="11" formatCode="#,##0.0">
                  <c:v>301.5</c:v>
                </c:pt>
                <c:pt idx="12" formatCode="#,##0.0">
                  <c:v>220.7</c:v>
                </c:pt>
              </c:numCache>
            </c:numRef>
          </c:val>
        </c:ser>
        <c:ser>
          <c:idx val="7"/>
          <c:order val="7"/>
          <c:tx>
            <c:strRef>
              <c:f>'[Graficos para o Gabinete - 07-08-2015-1.xlsx]Todas as Fontes'!$A$9</c:f>
              <c:strCache>
                <c:ptCount val="1"/>
                <c:pt idx="0">
                  <c:v>Doações e Convênios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'[Graficos para o Gabinete - 07-08-2015-1.xlsx]Todas as Fontes'!$B$1:$N$1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'[Graficos para o Gabinete - 07-08-2015-1.xlsx]Todas as Fontes'!$B$9:$N$9</c:f>
              <c:numCache>
                <c:formatCode>General</c:formatCode>
                <c:ptCount val="13"/>
                <c:pt idx="9" formatCode="#,##0.0">
                  <c:v>24.55</c:v>
                </c:pt>
                <c:pt idx="10" formatCode="#,##0.0">
                  <c:v>154.78</c:v>
                </c:pt>
                <c:pt idx="11" formatCode="#,##0.0">
                  <c:v>216.9</c:v>
                </c:pt>
                <c:pt idx="12" formatCode="#,##0.0">
                  <c:v>244.1</c:v>
                </c:pt>
              </c:numCache>
            </c:numRef>
          </c:val>
        </c:ser>
        <c:ser>
          <c:idx val="8"/>
          <c:order val="8"/>
          <c:tx>
            <c:strRef>
              <c:f>'[Graficos para o Gabinete - 07-08-2015-1.xlsx]Todas as Fontes'!$A$10</c:f>
              <c:strCache>
                <c:ptCount val="1"/>
                <c:pt idx="0">
                  <c:v>Outras Unidades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309757694826434E-3"/>
                  <c:y val="-1.32340766009890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32340766009890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6.617038300494471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7792092720783751E-17"/>
                  <c:y val="-6.570586639565807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'[Graficos para o Gabinete - 07-08-2015-1.xlsx]Todas as Fontes'!$B$1:$N$1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'[Graficos para o Gabinete - 07-08-2015-1.xlsx]Todas as Fontes'!$B$10:$N$10</c:f>
              <c:numCache>
                <c:formatCode>#,##0.0</c:formatCode>
                <c:ptCount val="13"/>
                <c:pt idx="0">
                  <c:v>57.588561459999994</c:v>
                </c:pt>
                <c:pt idx="1">
                  <c:v>87.572690379999969</c:v>
                </c:pt>
                <c:pt idx="2">
                  <c:v>84.496881270000003</c:v>
                </c:pt>
                <c:pt idx="3">
                  <c:v>98.011673500000015</c:v>
                </c:pt>
                <c:pt idx="4">
                  <c:v>91</c:v>
                </c:pt>
                <c:pt idx="5">
                  <c:v>83.220847249999991</c:v>
                </c:pt>
                <c:pt idx="6">
                  <c:v>109.54144038000001</c:v>
                </c:pt>
                <c:pt idx="7">
                  <c:v>135.36842736000008</c:v>
                </c:pt>
                <c:pt idx="8">
                  <c:v>177.9</c:v>
                </c:pt>
                <c:pt idx="9">
                  <c:v>185.5</c:v>
                </c:pt>
                <c:pt idx="10">
                  <c:v>206</c:v>
                </c:pt>
                <c:pt idx="11">
                  <c:v>355.9</c:v>
                </c:pt>
                <c:pt idx="12">
                  <c:v>283.7</c:v>
                </c:pt>
              </c:numCache>
            </c:numRef>
          </c:val>
        </c:ser>
        <c:ser>
          <c:idx val="9"/>
          <c:order val="9"/>
          <c:tx>
            <c:strRef>
              <c:f>'[Graficos para o Gabinete - 07-08-2015-1.xlsx]Todas as Fontes'!$A$11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'[Graficos para o Gabinete - 07-08-2015-1.xlsx]Todas as Fontes'!$B$1:$N$1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'[Graficos para o Gabinete - 07-08-2015-1.xlsx]Todas as Fontes'!$B$11:$N$11</c:f>
              <c:numCache>
                <c:formatCode>#,##0.0</c:formatCode>
                <c:ptCount val="13"/>
                <c:pt idx="0">
                  <c:v>632.49001642000007</c:v>
                </c:pt>
                <c:pt idx="1">
                  <c:v>801.29977678000012</c:v>
                </c:pt>
                <c:pt idx="2">
                  <c:v>864.44622001999971</c:v>
                </c:pt>
                <c:pt idx="3">
                  <c:v>942.21823045000008</c:v>
                </c:pt>
                <c:pt idx="4">
                  <c:v>1032.3663703</c:v>
                </c:pt>
                <c:pt idx="5">
                  <c:v>1093.1664446799998</c:v>
                </c:pt>
                <c:pt idx="6">
                  <c:v>1284.9090144400002</c:v>
                </c:pt>
                <c:pt idx="7">
                  <c:v>1480.04246758</c:v>
                </c:pt>
                <c:pt idx="8">
                  <c:v>1853.3000000000002</c:v>
                </c:pt>
                <c:pt idx="9">
                  <c:v>1808.1</c:v>
                </c:pt>
                <c:pt idx="10">
                  <c:v>2105.5</c:v>
                </c:pt>
                <c:pt idx="11">
                  <c:v>3169</c:v>
                </c:pt>
                <c:pt idx="12">
                  <c:v>3318.9999999999995</c:v>
                </c:pt>
              </c:numCache>
            </c:numRef>
          </c:val>
        </c:ser>
        <c:dLbls/>
        <c:gapWidth val="6"/>
        <c:shape val="box"/>
        <c:axId val="58249984"/>
        <c:axId val="58251520"/>
        <c:axId val="0"/>
      </c:bar3DChart>
      <c:catAx>
        <c:axId val="58249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251520"/>
        <c:crosses val="autoZero"/>
        <c:auto val="1"/>
        <c:lblAlgn val="ctr"/>
        <c:lblOffset val="100"/>
      </c:catAx>
      <c:valAx>
        <c:axId val="58251520"/>
        <c:scaling>
          <c:orientation val="minMax"/>
          <c:max val="4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2499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9"/>
        <c:delete val="1"/>
      </c:legendEntry>
      <c:layout>
        <c:manualLayout>
          <c:xMode val="edge"/>
          <c:yMode val="edge"/>
          <c:x val="9.7911813103128287E-3"/>
          <c:y val="0.84431174448847401"/>
          <c:w val="0.75170922057936562"/>
          <c:h val="0.1427974880845609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0.90369</cdr:x>
      <cdr:y>0.90864</cdr:y>
    </cdr:from>
    <cdr:to>
      <cdr:x>0.97993</cdr:x>
      <cdr:y>0.94996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0401300" y="5236142"/>
          <a:ext cx="877511" cy="238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900" b="1" dirty="0"/>
            <a:t>Data: 31-12-2014</a:t>
          </a:r>
        </a:p>
        <a:p xmlns:a="http://schemas.openxmlformats.org/drawingml/2006/main">
          <a:endParaRPr lang="pt-BR" sz="700" b="1" dirty="0"/>
        </a:p>
      </cdr:txBody>
    </cdr:sp>
  </cdr:relSizeAnchor>
  <cdr:relSizeAnchor xmlns:cdr="http://schemas.openxmlformats.org/drawingml/2006/chartDrawing">
    <cdr:from>
      <cdr:x>0.91899</cdr:x>
      <cdr:y>0.86717</cdr:y>
    </cdr:from>
    <cdr:to>
      <cdr:x>0.97936</cdr:x>
      <cdr:y>0.92024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9564389" y="4271632"/>
          <a:ext cx="628246" cy="261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700" b="1" dirty="0"/>
            <a:t>s/CRH</a:t>
          </a:r>
        </a:p>
        <a:p xmlns:a="http://schemas.openxmlformats.org/drawingml/2006/main">
          <a:endParaRPr lang="pt-BR" sz="700" b="1" dirty="0"/>
        </a:p>
      </cdr:txBody>
    </cdr:sp>
  </cdr:relSizeAnchor>
  <cdr:relSizeAnchor xmlns:cdr="http://schemas.openxmlformats.org/drawingml/2006/chartDrawing">
    <cdr:from>
      <cdr:x>0.90995</cdr:x>
      <cdr:y>0.9501</cdr:y>
    </cdr:from>
    <cdr:to>
      <cdr:x>0.96862</cdr:x>
      <cdr:y>0.99141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8823325" y="5470525"/>
          <a:ext cx="568857" cy="237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900" b="1" dirty="0"/>
            <a:t>em R$ milhões</a:t>
          </a:r>
        </a:p>
        <a:p xmlns:a="http://schemas.openxmlformats.org/drawingml/2006/main">
          <a:endParaRPr lang="pt-BR" sz="700" b="1" dirty="0"/>
        </a:p>
      </cdr:txBody>
    </cdr:sp>
  </cdr:relSizeAnchor>
  <cdr:relSizeAnchor xmlns:cdr="http://schemas.openxmlformats.org/drawingml/2006/chartDrawing">
    <cdr:from>
      <cdr:x>0.23262</cdr:x>
      <cdr:y>0.83947</cdr:y>
    </cdr:from>
    <cdr:to>
      <cdr:x>0.64813</cdr:x>
      <cdr:y>1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2253881" y="4781771"/>
          <a:ext cx="402597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42C1C-3352-4AAC-9946-4F2AF422C2B1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4A168-EE01-4777-A59F-B1648CE774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341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C30E50-CC98-4671-BBCA-22FCF79B9D11}" type="slidenum">
              <a:rPr lang="pt-BR" altLang="pt-BR" smtClean="0"/>
              <a:pPr/>
              <a:t>22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81629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78180" name="Espaço Reservado para Número de Slide 3"/>
          <p:cNvSpPr txBox="1">
            <a:spLocks noGrp="1"/>
          </p:cNvSpPr>
          <p:nvPr/>
        </p:nvSpPr>
        <p:spPr bwMode="auto">
          <a:xfrm>
            <a:off x="3856038" y="9409113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1B9474-569B-43D4-9483-9E08D783E10D}" type="slidenum">
              <a:rPr lang="pt-BR" altLang="pt-BR" sz="1200">
                <a:solidFill>
                  <a:srgbClr val="000000"/>
                </a:solidFill>
              </a:rPr>
              <a:pPr algn="r"/>
              <a:t>23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95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0418" y="6099420"/>
            <a:ext cx="3609438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17" name="Picture 2" descr="http://www.cnpq.br/img/logomarca/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739" y="6275655"/>
            <a:ext cx="1218623" cy="51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www.secom.gov.br/atuacao/publicidade/marca-de-governo-arquivos/marcadogovernofeder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9" t="44713" r="33721" b="44826"/>
          <a:stretch/>
        </p:blipFill>
        <p:spPr bwMode="auto">
          <a:xfrm>
            <a:off x="7555043" y="6294647"/>
            <a:ext cx="1463607" cy="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4" cstate="print"/>
          <a:srcRect r="62398" b="80397"/>
          <a:stretch/>
        </p:blipFill>
        <p:spPr>
          <a:xfrm>
            <a:off x="6375809" y="6260665"/>
            <a:ext cx="1131042" cy="5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05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2" descr="http://www.cnpq.br/img/logomarca/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1401" y="6232257"/>
            <a:ext cx="872419" cy="51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secom.gov.br/atuacao/publicidade/marca-de-governo-arquivos/marcadogovernofeder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9" t="44713" r="33721" b="44826"/>
          <a:stretch/>
        </p:blipFill>
        <p:spPr bwMode="auto">
          <a:xfrm>
            <a:off x="7828719" y="6232256"/>
            <a:ext cx="1123564" cy="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091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 descr="http://www.cnpq.br/img/logomarca/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1401" y="6232257"/>
            <a:ext cx="872419" cy="51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secom.gov.br/atuacao/publicidade/marca-de-governo-arquivos/marcadogovernofeder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9" t="44713" r="33721" b="44826"/>
          <a:stretch/>
        </p:blipFill>
        <p:spPr bwMode="auto">
          <a:xfrm>
            <a:off x="7828719" y="6232256"/>
            <a:ext cx="1123564" cy="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745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565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33302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757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2078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9772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160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2" descr="http://www.cnpq.br/img/logomarca/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739" y="6275655"/>
            <a:ext cx="1218623" cy="51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secom.gov.br/atuacao/publicidade/marca-de-governo-arquivos/marcadogovernofeder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9" t="44713" r="33721" b="44826"/>
          <a:stretch/>
        </p:blipFill>
        <p:spPr bwMode="auto">
          <a:xfrm>
            <a:off x="7555043" y="6294647"/>
            <a:ext cx="1463607" cy="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4" cstate="print"/>
          <a:srcRect r="62398" b="80397"/>
          <a:stretch/>
        </p:blipFill>
        <p:spPr>
          <a:xfrm>
            <a:off x="6375809" y="6260665"/>
            <a:ext cx="1131042" cy="5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705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Picture 2" descr="http://www.cnpq.br/img/logomarca/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739" y="6275655"/>
            <a:ext cx="1218623" cy="51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secom.gov.br/atuacao/publicidade/marca-de-governo-arquivos/marcadogovernofeder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9" t="44713" r="33721" b="44826"/>
          <a:stretch/>
        </p:blipFill>
        <p:spPr bwMode="auto">
          <a:xfrm>
            <a:off x="7555043" y="6294647"/>
            <a:ext cx="1463607" cy="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4" cstate="print"/>
          <a:srcRect r="62398" b="80397"/>
          <a:stretch/>
        </p:blipFill>
        <p:spPr>
          <a:xfrm>
            <a:off x="6375809" y="6260665"/>
            <a:ext cx="1131042" cy="5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571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2" name="Picture 2" descr="http://www.cnpq.br/img/logomarca/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739" y="6275655"/>
            <a:ext cx="1218623" cy="51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secom.gov.br/atuacao/publicidade/marca-de-governo-arquivos/marcadogovernofeder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9" t="44713" r="33721" b="44826"/>
          <a:stretch/>
        </p:blipFill>
        <p:spPr bwMode="auto">
          <a:xfrm>
            <a:off x="7555043" y="6294647"/>
            <a:ext cx="1463607" cy="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4" cstate="print"/>
          <a:srcRect r="62398" b="80397"/>
          <a:stretch/>
        </p:blipFill>
        <p:spPr>
          <a:xfrm>
            <a:off x="6375809" y="6260665"/>
            <a:ext cx="1131042" cy="5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324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4" name="Picture 2" descr="http://www.cnpq.br/img/logomarca/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739" y="6275655"/>
            <a:ext cx="1218623" cy="51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www.secom.gov.br/atuacao/publicidade/marca-de-governo-arquivos/marcadogovernofeder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9" t="44713" r="33721" b="44826"/>
          <a:stretch/>
        </p:blipFill>
        <p:spPr bwMode="auto">
          <a:xfrm>
            <a:off x="7555043" y="6294647"/>
            <a:ext cx="1463607" cy="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 rotWithShape="1">
          <a:blip r:embed="rId4" cstate="print"/>
          <a:srcRect r="62398" b="80397"/>
          <a:stretch/>
        </p:blipFill>
        <p:spPr>
          <a:xfrm>
            <a:off x="6375809" y="6260665"/>
            <a:ext cx="1131042" cy="5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66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Picture 2" descr="http://www.cnpq.br/img/logomarca/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739" y="6275655"/>
            <a:ext cx="1218623" cy="51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secom.gov.br/atuacao/publicidade/marca-de-governo-arquivos/marcadogovernofeder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9" t="44713" r="33721" b="44826"/>
          <a:stretch/>
        </p:blipFill>
        <p:spPr bwMode="auto">
          <a:xfrm>
            <a:off x="7555043" y="6294647"/>
            <a:ext cx="1463607" cy="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4" cstate="print"/>
          <a:srcRect r="62398" b="80397"/>
          <a:stretch/>
        </p:blipFill>
        <p:spPr>
          <a:xfrm>
            <a:off x="6375809" y="6260665"/>
            <a:ext cx="1131042" cy="5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938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 descr="http://www.cnpq.br/img/logomarca/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739" y="6275655"/>
            <a:ext cx="1218623" cy="51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secom.gov.br/atuacao/publicidade/marca-de-governo-arquivos/marcadogovernofeder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9" t="44713" r="33721" b="44826"/>
          <a:stretch/>
        </p:blipFill>
        <p:spPr bwMode="auto">
          <a:xfrm>
            <a:off x="7555043" y="6294647"/>
            <a:ext cx="1463607" cy="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4" cstate="print"/>
          <a:srcRect r="62398" b="80397"/>
          <a:stretch/>
        </p:blipFill>
        <p:spPr>
          <a:xfrm>
            <a:off x="6375809" y="6260665"/>
            <a:ext cx="1131042" cy="5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80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2" descr="http://www.cnpq.br/img/logomarca/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1401" y="6232257"/>
            <a:ext cx="872419" cy="51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secom.gov.br/atuacao/publicidade/marca-de-governo-arquivos/marcadogovernofeder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9" t="44713" r="33721" b="44826"/>
          <a:stretch/>
        </p:blipFill>
        <p:spPr bwMode="auto">
          <a:xfrm>
            <a:off x="7828719" y="6232256"/>
            <a:ext cx="1123564" cy="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363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2" descr="http://www.cnpq.br/img/logomarca/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1401" y="6232257"/>
            <a:ext cx="872419" cy="51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secom.gov.br/atuacao/publicidade/marca-de-governo-arquivos/marcadogovernofeder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89" t="44713" r="33721" b="44826"/>
          <a:stretch/>
        </p:blipFill>
        <p:spPr bwMode="auto">
          <a:xfrm>
            <a:off x="7828719" y="6232256"/>
            <a:ext cx="1123564" cy="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298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E00B77-6518-4B29-A341-1EAF8F07E038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1D7F2D-119C-4A1A-8D93-1FDB518114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619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4499" y="372808"/>
            <a:ext cx="8377554" cy="2730156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IMPACTOS DOS CORTES ORÇAMENTÁRIOS SOBRE PROGRAMAS DE </a:t>
            </a:r>
            <a:r>
              <a:rPr lang="pt-BR" sz="4000" dirty="0" smtClean="0"/>
              <a:t>PÓS-GRADUAÇÃO</a:t>
            </a:r>
            <a:br>
              <a:rPr lang="pt-BR" sz="4000" dirty="0" smtClean="0"/>
            </a:br>
            <a:r>
              <a:rPr lang="pt-BR" sz="4000" dirty="0" smtClean="0"/>
              <a:t>CCT - Senado Federal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66230" y="3686318"/>
            <a:ext cx="4169997" cy="2158428"/>
          </a:xfrm>
        </p:spPr>
        <p:txBody>
          <a:bodyPr>
            <a:noAutofit/>
          </a:bodyPr>
          <a:lstStyle/>
          <a:p>
            <a:r>
              <a:rPr lang="pt-BR" dirty="0" smtClean="0"/>
              <a:t>Emília Curi </a:t>
            </a:r>
          </a:p>
          <a:p>
            <a:r>
              <a:rPr lang="pt-BR" dirty="0" smtClean="0"/>
              <a:t>Secretária Executiva do MCTI</a:t>
            </a:r>
          </a:p>
          <a:p>
            <a:endParaRPr lang="pt-BR" sz="800" dirty="0" smtClean="0"/>
          </a:p>
          <a:p>
            <a:r>
              <a:rPr lang="pt-BR" dirty="0" smtClean="0"/>
              <a:t>Luiz Alberto Horta Barbosa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CNPq - sunbstituto</a:t>
            </a:r>
          </a:p>
          <a:p>
            <a:endParaRPr lang="pt-BR" sz="1400" dirty="0"/>
          </a:p>
        </p:txBody>
      </p:sp>
      <p:pic>
        <p:nvPicPr>
          <p:cNvPr id="4" name="Picture 2" descr="http://www.cnpq.br/img/logomarca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966" y="3786804"/>
            <a:ext cx="1637141" cy="72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/>
          <a:srcRect r="62398" b="80397"/>
          <a:stretch/>
        </p:blipFill>
        <p:spPr>
          <a:xfrm>
            <a:off x="2615373" y="4574856"/>
            <a:ext cx="1614704" cy="7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3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457200" y="52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Edital</a:t>
            </a:r>
            <a:r>
              <a:rPr lang="en-US" dirty="0"/>
              <a:t> Universal 2014 - </a:t>
            </a:r>
            <a:r>
              <a:rPr lang="en-US" dirty="0" err="1"/>
              <a:t>Demanda</a:t>
            </a:r>
            <a:r>
              <a:rPr lang="en-US" dirty="0"/>
              <a:t> e </a:t>
            </a:r>
            <a:r>
              <a:rPr lang="en-US" dirty="0" err="1"/>
              <a:t>Projetos</a:t>
            </a:r>
            <a:r>
              <a:rPr lang="en-US" dirty="0"/>
              <a:t> </a:t>
            </a:r>
            <a:r>
              <a:rPr lang="en-US" dirty="0" err="1"/>
              <a:t>aprovados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área</a:t>
            </a:r>
            <a:endParaRPr lang="en-US" dirty="0" smtClean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5707167"/>
              </p:ext>
            </p:extLst>
          </p:nvPr>
        </p:nvGraphicFramePr>
        <p:xfrm>
          <a:off x="241300" y="1195388"/>
          <a:ext cx="8661400" cy="5508625"/>
        </p:xfrm>
        <a:graphic>
          <a:graphicData uri="http://schemas.openxmlformats.org/presentationml/2006/ole">
            <p:oleObj spid="_x0000_s6167" name="Worksheet" r:id="rId3" imgW="8661081" imgH="5041714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369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509" y="209862"/>
            <a:ext cx="8034584" cy="113925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Impactos nos cortes – Institutos Nacionais de Ciência e Tecnologia - INCTs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19529" y="1742557"/>
            <a:ext cx="8320564" cy="452333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 smtClean="0"/>
              <a:t>Especificamente relativo à Chamada INCT - MCTI/CNPq/CAPES/FAPs nº 16/2014:</a:t>
            </a:r>
          </a:p>
          <a:p>
            <a:pPr lvl="1" algn="just"/>
            <a:r>
              <a:rPr lang="pt-BR" sz="2400" dirty="0" smtClean="0"/>
              <a:t>Foi lançada em 06/06/2014 e obteve a inscrição de 345 projetos advindos dos melhores grupos de pesquisadores brasileiros de todo o país, liderados por cientistas PQ 1-A do CNPq;</a:t>
            </a:r>
          </a:p>
          <a:p>
            <a:pPr lvl="1" algn="just"/>
            <a:r>
              <a:rPr lang="pt-BR" sz="2400" dirty="0" smtClean="0"/>
              <a:t>Cada projeto terá duração de até 72 meses com recursos totais na ordem de R$ 641 milhões, sendo 100 milhões provenientes do CNPq (</a:t>
            </a:r>
            <a:r>
              <a:rPr lang="pt-BR" sz="1800" dirty="0" smtClean="0"/>
              <a:t>detalhes a seguir</a:t>
            </a:r>
            <a:r>
              <a:rPr lang="pt-BR" sz="2400" dirty="0" smtClean="0"/>
              <a:t>);</a:t>
            </a:r>
          </a:p>
          <a:p>
            <a:pPr lvl="1" algn="just"/>
            <a:r>
              <a:rPr lang="pt-BR" sz="2400" dirty="0" smtClean="0"/>
              <a:t>As propostas encontram-se em fase de julgamento por consultores </a:t>
            </a:r>
            <a:r>
              <a:rPr lang="pt-BR" sz="2400" i="1" dirty="0" smtClean="0"/>
              <a:t>Ad hoc</a:t>
            </a:r>
            <a:r>
              <a:rPr lang="pt-BR" sz="2400" dirty="0" smtClean="0"/>
              <a:t> estrangeiros. </a:t>
            </a:r>
          </a:p>
          <a:p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xmlns="" val="89168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/>
          <p:cNvSpPr/>
          <p:nvPr/>
        </p:nvSpPr>
        <p:spPr>
          <a:xfrm>
            <a:off x="1602239" y="3903269"/>
            <a:ext cx="7340268" cy="2032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582378" y="1042407"/>
            <a:ext cx="7340268" cy="28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rgbClr val="4D4D4D"/>
                </a:solidFill>
                <a:latin typeface="Arial" charset="0"/>
                <a:ea typeface="+mn-ea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700"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4D4D4D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sz="9600" b="1" dirty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FINANCIAMENTO INICIAL:</a:t>
            </a:r>
          </a:p>
          <a:p>
            <a:pPr marL="742950" lvl="2" indent="-342900">
              <a:spcBef>
                <a:spcPct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pt-BR" sz="9600" b="1" dirty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CNPq: 								</a:t>
            </a:r>
            <a:r>
              <a:rPr lang="pt-BR" sz="9600" dirty="0" err="1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R</a:t>
            </a:r>
            <a:r>
              <a:rPr lang="pt-BR" sz="9600" dirty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$ 100 milhões</a:t>
            </a:r>
            <a:endParaRPr lang="en-US" sz="9600" dirty="0">
              <a:solidFill>
                <a:srgbClr val="002060"/>
              </a:solidFill>
              <a:latin typeface="Corbel" panose="020B0503020204020204" pitchFamily="34" charset="0"/>
              <a:ea typeface="ＭＳ Ｐゴシック" charset="0"/>
              <a:cs typeface="Arial" charset="0"/>
            </a:endParaRPr>
          </a:p>
          <a:p>
            <a:pPr marL="742950" lvl="2" indent="-342900">
              <a:spcBef>
                <a:spcPct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pt-BR" sz="9600" b="1" dirty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MCTI/FNDCT: 						</a:t>
            </a:r>
            <a:r>
              <a:rPr lang="pt-BR" sz="9600" dirty="0" err="1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R</a:t>
            </a:r>
            <a:r>
              <a:rPr lang="pt-BR" sz="9600" dirty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$ 100 milhões</a:t>
            </a:r>
            <a:endParaRPr lang="en-US" sz="9600" dirty="0">
              <a:solidFill>
                <a:srgbClr val="002060"/>
              </a:solidFill>
              <a:latin typeface="Corbel" panose="020B0503020204020204" pitchFamily="34" charset="0"/>
              <a:ea typeface="ＭＳ Ｐゴシック" charset="0"/>
              <a:cs typeface="Arial" charset="0"/>
            </a:endParaRPr>
          </a:p>
          <a:p>
            <a:pPr marL="742950" lvl="2" indent="-342900">
              <a:spcBef>
                <a:spcPct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pt-BR" sz="9600" b="1" dirty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CAPES: 							</a:t>
            </a:r>
            <a:r>
              <a:rPr lang="pt-BR" sz="9600" dirty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	</a:t>
            </a:r>
            <a:r>
              <a:rPr lang="pt-BR" sz="9600" dirty="0" err="1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R</a:t>
            </a:r>
            <a:r>
              <a:rPr lang="pt-BR" sz="9600" dirty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$ 100 milhões</a:t>
            </a:r>
            <a:endParaRPr lang="en-US" sz="9600" dirty="0">
              <a:solidFill>
                <a:srgbClr val="002060"/>
              </a:solidFill>
              <a:latin typeface="Corbel" panose="020B0503020204020204" pitchFamily="34" charset="0"/>
              <a:ea typeface="ＭＳ Ｐゴシック" charset="0"/>
              <a:cs typeface="Arial" charset="0"/>
            </a:endParaRPr>
          </a:p>
          <a:p>
            <a:pPr marL="742950" lvl="2" indent="-342900">
              <a:spcBef>
                <a:spcPct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pt-BR" sz="9600" b="1" dirty="0" err="1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FAPs</a:t>
            </a:r>
            <a:r>
              <a:rPr lang="pt-BR" sz="9600" b="1" dirty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: 								</a:t>
            </a:r>
            <a:r>
              <a:rPr lang="pt-BR" sz="9600" dirty="0" err="1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R</a:t>
            </a:r>
            <a:r>
              <a:rPr lang="pt-BR" sz="9600" dirty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$ 341,7 milhões</a:t>
            </a:r>
            <a:endParaRPr lang="en-US" sz="9600" dirty="0">
              <a:solidFill>
                <a:srgbClr val="002060"/>
              </a:solidFill>
              <a:latin typeface="Corbel" panose="020B0503020204020204" pitchFamily="34" charset="0"/>
              <a:ea typeface="ＭＳ Ｐゴシック" charset="0"/>
              <a:cs typeface="Arial" charset="0"/>
            </a:endParaRPr>
          </a:p>
          <a:p>
            <a:pPr marL="457200" lvl="1" indent="0"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9600" b="1" dirty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					T</a:t>
            </a:r>
            <a:r>
              <a:rPr lang="pt-BR" sz="9600" b="1" dirty="0" smtClean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otal </a:t>
            </a:r>
            <a:r>
              <a:rPr lang="pt-BR" sz="9600" b="1" dirty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inicial	</a:t>
            </a:r>
            <a:r>
              <a:rPr lang="pt-BR" sz="9600" b="1" dirty="0" smtClean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     R</a:t>
            </a:r>
            <a:r>
              <a:rPr lang="pt-BR" sz="9600" b="1" dirty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$ 641,7 </a:t>
            </a:r>
            <a:r>
              <a:rPr lang="pt-BR" sz="9600" b="1" dirty="0" smtClean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milhões</a:t>
            </a:r>
          </a:p>
          <a:p>
            <a:pPr marL="457200" lvl="1" indent="0"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4000" b="1" dirty="0">
              <a:solidFill>
                <a:srgbClr val="002060"/>
              </a:solidFill>
              <a:latin typeface="Corbel" panose="020B0503020204020204" pitchFamily="34" charset="0"/>
              <a:ea typeface="ＭＳ Ｐゴシック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pt-BR" sz="8000" b="1" dirty="0" smtClean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Edital </a:t>
            </a:r>
            <a:r>
              <a:rPr lang="pt-BR" sz="8000" b="1" dirty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prevê Etapa de NEGOCIAÇÃO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pt-BR" sz="8000" b="1" dirty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Outros potenciais parceiros: MS, PETROBRAS, BNDES, SAC, ANP, Statoil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pt-BR" sz="8000" b="1" dirty="0">
                <a:solidFill>
                  <a:srgbClr val="002060"/>
                </a:solidFill>
                <a:latin typeface="Corbel" panose="020B0503020204020204" pitchFamily="34" charset="0"/>
                <a:ea typeface="ＭＳ Ｐゴシック" charset="0"/>
                <a:cs typeface="Arial" charset="0"/>
              </a:rPr>
              <a:t>Após 4 anos, e mediante avaliação de desempenho e Proposta com ampliação de metas, poderão ser concedidos aditivos ao valor inicial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endParaRPr lang="en-US" sz="2400" b="1" dirty="0" smtClean="0"/>
          </a:p>
        </p:txBody>
      </p:sp>
      <p:sp>
        <p:nvSpPr>
          <p:cNvPr id="18" name="Retângulo 17"/>
          <p:cNvSpPr/>
          <p:nvPr/>
        </p:nvSpPr>
        <p:spPr>
          <a:xfrm>
            <a:off x="2023755" y="63893"/>
            <a:ext cx="58571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pt-BR" sz="3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Chamada Pública INCT-2014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779" y="6237511"/>
            <a:ext cx="1899567" cy="59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43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967828"/>
          </a:xfrm>
        </p:spPr>
        <p:txBody>
          <a:bodyPr>
            <a:normAutofit/>
          </a:bodyPr>
          <a:lstStyle/>
          <a:p>
            <a:r>
              <a:rPr lang="en-US" dirty="0" err="1" smtClean="0"/>
              <a:t>Demanda</a:t>
            </a:r>
            <a:r>
              <a:rPr lang="en-US" dirty="0" smtClean="0"/>
              <a:t> INCT/2014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8522384"/>
              </p:ext>
            </p:extLst>
          </p:nvPr>
        </p:nvGraphicFramePr>
        <p:xfrm>
          <a:off x="1551430" y="834739"/>
          <a:ext cx="6438327" cy="5891880"/>
        </p:xfrm>
        <a:graphic>
          <a:graphicData uri="http://schemas.openxmlformats.org/presentationml/2006/ole">
            <p:oleObj spid="_x0000_s7191" name="Worksheet" r:id="rId3" imgW="5333804" imgH="488932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686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r>
              <a:rPr lang="en-US" smtClean="0"/>
              <a:t>Demanda INCT/2014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000250" y="1147763"/>
          <a:ext cx="5492750" cy="5499100"/>
        </p:xfrm>
        <a:graphic>
          <a:graphicData uri="http://schemas.openxmlformats.org/presentationml/2006/ole">
            <p:oleObj spid="_x0000_s8215" name="Worksheet" r:id="rId3" imgW="5333804" imgH="5498898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581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234" y="1371600"/>
            <a:ext cx="7514035" cy="3036324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r>
              <a:rPr lang="pt-BR" sz="4400" i="1" dirty="0"/>
              <a:t>Há formas de minimizar os prejuízos produzidos? Quais medidas estão sendo tomadas nesse sentido? 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44049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233" y="857251"/>
            <a:ext cx="7514035" cy="1314449"/>
          </a:xfrm>
        </p:spPr>
        <p:txBody>
          <a:bodyPr/>
          <a:lstStyle/>
          <a:p>
            <a:r>
              <a:rPr lang="pt-BR" dirty="0" smtClean="0"/>
              <a:t>Minimizar o impacto dos cortes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3233" y="1997133"/>
            <a:ext cx="7514035" cy="369912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Tentar agilizar com a maior </a:t>
            </a:r>
            <a:r>
              <a:rPr lang="pt-BR" dirty="0" smtClean="0"/>
              <a:t>celeridade </a:t>
            </a:r>
            <a:r>
              <a:rPr lang="pt-BR" dirty="0"/>
              <a:t>possível os recursos destinados aos Editais mencionados no item 2. </a:t>
            </a:r>
          </a:p>
          <a:p>
            <a:pPr algn="just"/>
            <a:r>
              <a:rPr lang="pt-BR" dirty="0"/>
              <a:t>O MCTI está buscando junto ao MF a viabilização de recursos financeiros para garantir o mínimo de impacto aos projetos e bolsas em curso. </a:t>
            </a:r>
          </a:p>
          <a:p>
            <a:pPr algn="just"/>
            <a:r>
              <a:rPr lang="pt-BR" dirty="0"/>
              <a:t>O MCTI está negociando empréstimo junto ao BID de R$ 2,5 bilhões</a:t>
            </a:r>
          </a:p>
        </p:txBody>
      </p:sp>
    </p:spTree>
    <p:extLst>
      <p:ext uri="{BB962C8B-B14F-4D97-AF65-F5344CB8AC3E}">
        <p14:creationId xmlns:p14="http://schemas.microsoft.com/office/powerpoint/2010/main" xmlns="" val="2242992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03" y="2196060"/>
            <a:ext cx="7704667" cy="198120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Informações adicionais relativas ao orçamento do CNPq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xmlns="" val="232629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8508" y="191730"/>
            <a:ext cx="7514035" cy="61390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Histórico do orçamento do CNPq</a:t>
            </a:r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6287109"/>
              </p:ext>
            </p:extLst>
          </p:nvPr>
        </p:nvGraphicFramePr>
        <p:xfrm>
          <a:off x="304800" y="1315128"/>
          <a:ext cx="8722543" cy="399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905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/>
          <a:srcRect l="703" t="31979" r="24934" b="14016"/>
          <a:stretch/>
        </p:blipFill>
        <p:spPr>
          <a:xfrm>
            <a:off x="-12357" y="1758551"/>
            <a:ext cx="9156357" cy="358802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686365" y="719318"/>
            <a:ext cx="4452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PLOA 2015 e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851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234" y="1371600"/>
            <a:ext cx="7514035" cy="3036324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r>
              <a:rPr lang="pt-BR" sz="4400" i="1" dirty="0"/>
              <a:t>Como foram operacionalizados, em cada uma das áreas, os cortes orçamentários decididos pelo governo?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039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233" y="857250"/>
            <a:ext cx="7514035" cy="54552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Orçamento oriundo do FNDCT 2015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27652" y="1567990"/>
          <a:ext cx="8489982" cy="4207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2226"/>
                <a:gridCol w="1654144"/>
                <a:gridCol w="1741204"/>
                <a:gridCol w="1702511"/>
                <a:gridCol w="1779897"/>
              </a:tblGrid>
              <a:tr h="6731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Ações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Necessidade Orçamentária 2015                                                (A)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Necessidade autorizada em reunião-2015 do CCE/FNDCT </a:t>
                      </a:r>
                      <a:r>
                        <a:rPr lang="pt-BR" sz="1800" b="1" u="none" strike="noStrike" dirty="0" smtClean="0">
                          <a:effectLst/>
                        </a:rPr>
                        <a:t>(</a:t>
                      </a:r>
                      <a:r>
                        <a:rPr lang="pt-BR" sz="1800" b="1" u="none" strike="noStrike" dirty="0">
                          <a:effectLst/>
                        </a:rPr>
                        <a:t>B)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Necessidade Orçamentária Atendida                                  (C)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Necessidade Orçamentária  A atender                                              (B-C)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u="none" strike="noStrike" baseline="30000" dirty="0">
                          <a:effectLst/>
                        </a:rPr>
                        <a:t>1</a:t>
                      </a:r>
                      <a:r>
                        <a:rPr lang="pt-BR" sz="1500" b="1" u="none" strike="noStrike" dirty="0">
                          <a:effectLst/>
                        </a:rPr>
                        <a:t>Ações autorizadas até 2014 -Fomento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173.930.197,81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83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u="none" strike="noStrike" baseline="30000" dirty="0">
                          <a:effectLst/>
                        </a:rPr>
                        <a:t>2</a:t>
                      </a:r>
                      <a:r>
                        <a:rPr lang="pt-BR" sz="1500" b="1" u="none" strike="noStrike" dirty="0">
                          <a:effectLst/>
                        </a:rPr>
                        <a:t>ARC/FINEP 2014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2.000.000,00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2.000.000,00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2.000.000,00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u="none" strike="noStrike">
                          <a:effectLst/>
                        </a:rPr>
                        <a:t>Universal 2013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29.658.808,34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29.658.808,34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29.658.808,34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u="none" strike="noStrike">
                          <a:effectLst/>
                        </a:rPr>
                        <a:t>Universal 2014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150.000.000,00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76.341.191,66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15.341.191,66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61.000.000,00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u="none" strike="noStrike" dirty="0">
                          <a:effectLst/>
                        </a:rPr>
                        <a:t>Bolsas CNPq2015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61.400.000,00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61.400.000,00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61.400.000,00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u="none" strike="noStrike">
                          <a:effectLst/>
                        </a:rPr>
                        <a:t>Bolsas PQ-DT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52.800.000,00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52.800.000,00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52.800.000,00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u="none" strike="noStrike" dirty="0">
                          <a:effectLst/>
                        </a:rPr>
                        <a:t>Rhae2015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15.000.000,00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u="none" strike="noStrike">
                          <a:effectLst/>
                        </a:rPr>
                        <a:t>PCI/MCTI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39.584.000,00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39.584.000,00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39.584.000,00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u="none" strike="noStrike" dirty="0">
                          <a:effectLst/>
                        </a:rPr>
                        <a:t>INCT2014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50.000.000,00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u="none" strike="noStrike" dirty="0">
                          <a:effectLst/>
                        </a:rPr>
                        <a:t>*ARC/FINEP 2015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5.000.000,00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5.000.000,00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5.000.000,00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u="none" strike="noStrike" dirty="0">
                          <a:effectLst/>
                        </a:rPr>
                        <a:t>CsF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645.000.000,00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645.000.000,00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322.500.000,00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 dirty="0">
                          <a:effectLst/>
                        </a:rPr>
                        <a:t>322.500.000,00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1.224.373.006,15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911.784.000,00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369.500.000,00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542.284.000,00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68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273" y="281446"/>
            <a:ext cx="8192193" cy="54156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Bolsas no país concedidas pelo CNPq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2605070"/>
              </p:ext>
            </p:extLst>
          </p:nvPr>
        </p:nvGraphicFramePr>
        <p:xfrm>
          <a:off x="2271160" y="823011"/>
          <a:ext cx="5044040" cy="5841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2508"/>
                <a:gridCol w="901521"/>
                <a:gridCol w="824248"/>
                <a:gridCol w="875763"/>
              </a:tblGrid>
              <a:tr h="25903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Modalidade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9" marR="2929" marT="292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2012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2013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2014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977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Bolsa-Ano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9" marR="2929" marT="292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Bolsa-Ano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9" marR="2929" marT="292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Bolsa-Ano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9" marR="2929" marT="2929" marB="0" anchor="ctr">
                    <a:solidFill>
                      <a:schemeClr val="accent1"/>
                    </a:solidFill>
                  </a:tcPr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Apoio à Difusão do Conhecimento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Apoio Técnico à Pesquisa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1.763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817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1.225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Apoio Técnico em Extensão no País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231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215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129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Atração de Jovens Talentos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84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199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Capacitação Institucional/PCI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282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565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229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Desenvolvimento Científico Regional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182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193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223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Desenvolvimento Tecnológico e Industrial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203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207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138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Desenvolvimento Tecnológico em </a:t>
                      </a:r>
                      <a:r>
                        <a:rPr lang="pt-BR" sz="800" b="0" u="none" strike="noStrike" dirty="0" err="1">
                          <a:effectLst/>
                        </a:rPr>
                        <a:t>TIC's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Doutorado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8.339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8.163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8.250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Doutorado Sanduíche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Doutorado Sanduíche Empresarial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>
                          <a:effectLst/>
                        </a:rPr>
                        <a:t>Especialista Visitante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14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>
                          <a:effectLst/>
                        </a:rPr>
                        <a:t>Extensão no País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274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109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136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Fixação de Recursos Humanos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>
                          <a:effectLst/>
                        </a:rPr>
                        <a:t>Iniciação ao Extensionismo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178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79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78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>
                          <a:effectLst/>
                        </a:rPr>
                        <a:t>Iniciação Científica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27.410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25.852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26.433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>
                          <a:effectLst/>
                        </a:rPr>
                        <a:t>Iniciação Científica Júnior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7.850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9.281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10.048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>
                          <a:effectLst/>
                        </a:rPr>
                        <a:t>Iniciação Tecnológica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3.115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3.542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3.681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Mestrado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9.197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8.922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9.151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>
                          <a:effectLst/>
                        </a:rPr>
                        <a:t>Pesquisador Visitante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37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36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36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>
                          <a:effectLst/>
                        </a:rPr>
                        <a:t>Pesquisador Visitante Especial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50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90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49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>
                          <a:effectLst/>
                        </a:rPr>
                        <a:t>Pós-Doutorado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991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1.304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1.485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Pós-Doutorado Empresarial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28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32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33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26048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>
                          <a:effectLst/>
                        </a:rPr>
                        <a:t>Produtividade Desenv. Tecn. e Ext. Inovadora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706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730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740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Produtividade em Pesquisa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13.517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13.959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14.073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>
                          <a:effectLst/>
                        </a:rPr>
                        <a:t>Apoio Técnico em Extensão no País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41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>
                          <a:effectLst/>
                        </a:rPr>
                        <a:t>Desenvolvimento Tecnológico e Industrial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23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Doutorado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Especialista Visitante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>
                          <a:effectLst/>
                        </a:rPr>
                        <a:t>Extensão no País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19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Iniciação ao Extensionismo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10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>
                          <a:effectLst/>
                        </a:rPr>
                        <a:t>Iniciação Científica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32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>
                          <a:effectLst/>
                        </a:rPr>
                        <a:t>Iniciação Científica Júnior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35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Iniciação Tecnológica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1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>
                          <a:effectLst/>
                        </a:rPr>
                        <a:t>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>
                          <a:effectLst/>
                        </a:rPr>
                        <a:t>Pós-Doutorado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260480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Produtividade Desenv. Tecn. e Ext. Inovadora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13178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u="none" strike="noStrike" dirty="0">
                          <a:effectLst/>
                        </a:rPr>
                        <a:t>Produtividade em Pesquisa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u="none" strike="noStrike" dirty="0">
                          <a:effectLst/>
                        </a:rPr>
                        <a:t>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b"/>
                </a:tc>
              </a:tr>
              <a:tr h="25079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dirty="0">
                          <a:effectLst/>
                        </a:rPr>
                        <a:t>Total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74.413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74.362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76.379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9" marR="2929" marT="2929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39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2"/>
          <p:cNvSpPr txBox="1">
            <a:spLocks noChangeArrowheads="1"/>
          </p:cNvSpPr>
          <p:nvPr/>
        </p:nvSpPr>
        <p:spPr bwMode="auto">
          <a:xfrm>
            <a:off x="2419350" y="188913"/>
            <a:ext cx="45450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4000" b="1" dirty="0">
                <a:latin typeface="Times New Roman" pitchFamily="18" charset="0"/>
                <a:cs typeface="Times New Roman" pitchFamily="18" charset="0"/>
              </a:rPr>
              <a:t>Execução </a:t>
            </a:r>
            <a:r>
              <a:rPr lang="pt-BR" altLang="pt-BR" sz="4000" b="1" dirty="0" smtClean="0">
                <a:latin typeface="Times New Roman" pitchFamily="18" charset="0"/>
                <a:cs typeface="Times New Roman" pitchFamily="18" charset="0"/>
              </a:rPr>
              <a:t>Global CsF 1</a:t>
            </a:r>
            <a:r>
              <a:rPr lang="pt-BR" altLang="pt-BR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3600" dirty="0"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2800" dirty="0">
                <a:latin typeface="Times New Roman" pitchFamily="18" charset="0"/>
                <a:cs typeface="Times New Roman" pitchFamily="18" charset="0"/>
              </a:rPr>
              <a:t>Capes/CNPq</a:t>
            </a:r>
            <a:endParaRPr lang="pt-BR" alt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 noChangeAspect="1"/>
          </p:cNvGraphicFramePr>
          <p:nvPr/>
        </p:nvGraphicFramePr>
        <p:xfrm>
          <a:off x="1533525" y="1412875"/>
          <a:ext cx="6207124" cy="2316480"/>
        </p:xfrm>
        <a:graphic>
          <a:graphicData uri="http://schemas.openxmlformats.org/drawingml/2006/table">
            <a:tbl>
              <a:tblPr firstRow="1" firstCol="1" bandRow="1"/>
              <a:tblGrid>
                <a:gridCol w="302287"/>
                <a:gridCol w="1009740"/>
                <a:gridCol w="1529852"/>
                <a:gridCol w="1364102"/>
                <a:gridCol w="2001143"/>
              </a:tblGrid>
              <a:tr h="30475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Bolsas Concedidas CSF por Agência de Fomento e Ano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4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#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Ano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CAPES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CNPq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Total Geral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304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2011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2.919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702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3.621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2012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7.054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9.366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16.420</a:t>
                      </a:r>
                      <a:endParaRPr lang="pt-BR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2013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29.113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10.083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39.196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2014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26.119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16.090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42.209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5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Total Geral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65.205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36.241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101.446</a:t>
                      </a:r>
                      <a:endParaRPr lang="pt-BR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5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Fonte:CAPES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/CNPq; Data de atualização: 19/12/2014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ヒラギノ角ゴ Pro W3"/>
                      </a:endParaRPr>
                    </a:p>
                  </a:txBody>
                  <a:tcPr marL="44454" marR="444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218" name="Gráfico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938" y="384492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09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tângulo 3"/>
          <p:cNvSpPr>
            <a:spLocks noChangeArrowheads="1"/>
          </p:cNvSpPr>
          <p:nvPr/>
        </p:nvSpPr>
        <p:spPr bwMode="auto">
          <a:xfrm>
            <a:off x="1863725" y="123825"/>
            <a:ext cx="588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Resumo CSF</a:t>
            </a:r>
            <a:endParaRPr lang="pt-BR" altLang="pt-BR" sz="40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11188" y="1603375"/>
          <a:ext cx="7992888" cy="3913065"/>
        </p:xfrm>
        <a:graphic>
          <a:graphicData uri="http://schemas.openxmlformats.org/drawingml/2006/table">
            <a:tbl>
              <a:tblPr firstRow="1" firstCol="1" bandRow="1"/>
              <a:tblGrid>
                <a:gridCol w="6048672"/>
                <a:gridCol w="1944216"/>
              </a:tblGrid>
              <a:tr h="110319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 de implementação de bolsas do CSF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83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Egressos até 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40.298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Bolsistas que retornarão em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Bolsistas que retornarão a partir de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9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Bolsistas de graduação sanduíche que viajarão a partir de julho/2015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101.446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89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CAPES/CNPq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489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de atualização: 24/04/2015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22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9308" y="1769122"/>
            <a:ext cx="7661534" cy="2730156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/>
              <a:t>IMPACTOS DOS CORTES ORÇAMENTÁRIOS SOBRE PROGRAMAS DE PÓS-GRADUAÇÃO</a:t>
            </a:r>
            <a:br>
              <a:rPr lang="pt-BR" sz="4000" dirty="0" smtClean="0"/>
            </a:br>
            <a:r>
              <a:rPr lang="pt-BR" sz="4000" dirty="0" smtClean="0"/>
              <a:t>CCT - Senado Federal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29799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233" y="344776"/>
            <a:ext cx="7514035" cy="1314449"/>
          </a:xfrm>
        </p:spPr>
        <p:txBody>
          <a:bodyPr/>
          <a:lstStyle/>
          <a:p>
            <a:r>
              <a:rPr lang="pt-BR" dirty="0" smtClean="0"/>
              <a:t>Operacionalização  do corte e destinação dos recursos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7940" y="2428096"/>
            <a:ext cx="7939328" cy="3815543"/>
          </a:xfrm>
        </p:spPr>
        <p:txBody>
          <a:bodyPr>
            <a:normAutofit fontScale="92500" lnSpcReduction="20000"/>
          </a:bodyPr>
          <a:lstStyle/>
          <a:p>
            <a:pPr lvl="0" indent="-284163" algn="just" defTabSz="449263" fontAlgn="base">
              <a:spcBef>
                <a:spcPts val="488"/>
              </a:spcBef>
              <a:buClr>
                <a:srgbClr val="376092"/>
              </a:buClr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6200" algn="l"/>
                <a:tab pos="1797050" algn="l"/>
                <a:tab pos="2246313" algn="l"/>
                <a:tab pos="2693988" algn="l"/>
                <a:tab pos="3144838" algn="l"/>
                <a:tab pos="3594100" algn="l"/>
                <a:tab pos="4041775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Os recursos inicialmente previstos para 2015 contemplavam o fomento à pesquisa por meio do Edital Universal &amp; INCTs e a formação de recursos humanos (Pós graduação no Brasil e no exterior) nas mais diversas áreas de conhecimento. O CNPq priorizou o pagamento dos editais lançados em 2014 deixando de reeditá-los em 2015. No caso do Universal, o valor a ser pago é de R$ 106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milhões; 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lvl="0" indent="-284163" algn="just" defTabSz="449263" fontAlgn="base">
              <a:spcBef>
                <a:spcPts val="488"/>
              </a:spcBef>
              <a:buClr>
                <a:srgbClr val="376092"/>
              </a:buClr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6200" algn="l"/>
                <a:tab pos="1797050" algn="l"/>
                <a:tab pos="2246313" algn="l"/>
                <a:tab pos="2693988" algn="l"/>
                <a:tab pos="3144838" algn="l"/>
                <a:tab pos="3594100" algn="l"/>
                <a:tab pos="4041775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Especificamente em relação ao Programa Ciência sem Fronteiras, o MCTI obteve autorização do MPOG para aprovar o calendário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2/2015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com a concessão de até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1.036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bolsas exclusivamente de pós graduação para o exterior (20% desses bolsistas iniciam suas atividades em outubro de 2015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). Destes, 800 estão no âmbito do CsF 2.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lvl="0" indent="-284163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9263" algn="l"/>
                <a:tab pos="898525" algn="l"/>
                <a:tab pos="1346200" algn="l"/>
                <a:tab pos="1797050" algn="l"/>
                <a:tab pos="2246313" algn="l"/>
                <a:tab pos="2693988" algn="l"/>
                <a:tab pos="3144838" algn="l"/>
                <a:tab pos="3594100" algn="l"/>
                <a:tab pos="4041775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endParaRPr lang="pt-BR" dirty="0">
              <a:latin typeface="Arial" panose="020B0604020202020204" pitchFamily="34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699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235" y="1371600"/>
            <a:ext cx="7449998" cy="4707924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r>
              <a:rPr lang="pt-BR" sz="4400" i="1" dirty="0" smtClean="0"/>
              <a:t>Como </a:t>
            </a:r>
            <a:r>
              <a:rPr lang="pt-BR" sz="4400" i="1" dirty="0"/>
              <a:t>essa operacionalização ocorreu no campo da pós-graduação: formação e fomento à </a:t>
            </a:r>
            <a:r>
              <a:rPr lang="pt-BR" sz="4400" i="1" dirty="0" smtClean="0"/>
              <a:t>pesquisa</a:t>
            </a:r>
            <a:r>
              <a:rPr lang="pt-BR" sz="4400" i="1" dirty="0"/>
              <a:t>? Quais critérios foram utilizados para aplicação dos cortes? 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780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916" y="112427"/>
            <a:ext cx="7704667" cy="1981200"/>
          </a:xfrm>
        </p:spPr>
        <p:txBody>
          <a:bodyPr/>
          <a:lstStyle/>
          <a:p>
            <a:r>
              <a:rPr lang="pt-BR" dirty="0" smtClean="0"/>
              <a:t>Procedimentos para operacionalização dos cortes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3233" y="2583180"/>
            <a:ext cx="7514035" cy="257590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O CNPq já possui projetos e bolsas vigentes que foram aprovados em 2013/2014 e renovadas em 2015 (bolsas) na mesma proporção, desta forma a prioridade será em honrar os projetos contratados e o pagamento dos bolsistas, indistintamente da área de atuação. Os recursos já estimados, neste sentido, estão na ordem de R$ 1,1 </a:t>
            </a:r>
            <a:r>
              <a:rPr lang="pt-BR" dirty="0" smtClean="0"/>
              <a:t>bilhão.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537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234" y="374754"/>
            <a:ext cx="7514035" cy="5606322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4400" i="1" dirty="0" smtClean="0"/>
              <a:t>Quais </a:t>
            </a:r>
            <a:r>
              <a:rPr lang="pt-BR" sz="4400" i="1" dirty="0"/>
              <a:t>foram os impactos, conjunturais e estruturais, desses cortes na formação de quadros de alto nível (mestres, e sobretudo doutores) e no andamento das pesquisas nacionais? Quais prejuízos podem ser constatados? 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5230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3059" y="735433"/>
            <a:ext cx="7514035" cy="6951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Impactos nos cortes – Programas tradicionais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3233" y="1742557"/>
            <a:ext cx="7514035" cy="4258193"/>
          </a:xfrm>
        </p:spPr>
        <p:txBody>
          <a:bodyPr>
            <a:normAutofit/>
          </a:bodyPr>
          <a:lstStyle/>
          <a:p>
            <a:r>
              <a:rPr lang="pt-BR" sz="2100" dirty="0"/>
              <a:t>Em relação aos programas tradicionais do CNPq, o orçamento de 2015 visou garantir recursos mínimos para:</a:t>
            </a:r>
          </a:p>
          <a:p>
            <a:pPr lvl="1" algn="just"/>
            <a:r>
              <a:rPr lang="pt-BR" dirty="0"/>
              <a:t>O pagamento das bolsas de pós graduação no Brasil e no exterior </a:t>
            </a:r>
            <a:r>
              <a:rPr lang="pt-BR" dirty="0" smtClean="0"/>
              <a:t>nos níveis de 2014;</a:t>
            </a:r>
            <a:endParaRPr lang="pt-BR" dirty="0"/>
          </a:p>
          <a:p>
            <a:pPr lvl="1" algn="just"/>
            <a:r>
              <a:rPr lang="pt-BR" dirty="0"/>
              <a:t>O financiamento de</a:t>
            </a:r>
            <a:r>
              <a:rPr lang="pt-BR" sz="2400" dirty="0"/>
              <a:t> </a:t>
            </a:r>
            <a:r>
              <a:rPr lang="pt-BR" sz="2400" b="1" dirty="0" smtClean="0"/>
              <a:t>5537 </a:t>
            </a:r>
            <a:r>
              <a:rPr lang="pt-BR" dirty="0"/>
              <a:t>projetos aprovados na Chamada CNPq/MCTI nº 14/2014 – Universal no montante total de  R$ </a:t>
            </a:r>
            <a:r>
              <a:rPr lang="pt-BR" dirty="0" smtClean="0"/>
              <a:t>200 </a:t>
            </a:r>
            <a:r>
              <a:rPr lang="pt-BR" dirty="0"/>
              <a:t>milhões;</a:t>
            </a:r>
          </a:p>
          <a:p>
            <a:pPr lvl="1" algn="just"/>
            <a:r>
              <a:rPr lang="pt-BR" dirty="0"/>
              <a:t>A manutenção do pagamento e concessão das bolsas pesquisador (PQ) e do programa de iniciação </a:t>
            </a:r>
            <a:r>
              <a:rPr lang="pt-BR" dirty="0" smtClean="0"/>
              <a:t>científica</a:t>
            </a:r>
            <a:r>
              <a:rPr lang="pt-BR" dirty="0"/>
              <a:t> </a:t>
            </a:r>
            <a:r>
              <a:rPr lang="pt-BR" dirty="0" smtClean="0"/>
              <a:t>nos mesmos patamares de 2014.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8814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xfrm>
            <a:off x="457200" y="52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Edital</a:t>
            </a:r>
            <a:r>
              <a:rPr lang="en-US" dirty="0" smtClean="0"/>
              <a:t> Universal 2014 - </a:t>
            </a:r>
            <a:r>
              <a:rPr lang="en-US" dirty="0" err="1" smtClean="0"/>
              <a:t>Demanda</a:t>
            </a:r>
            <a:r>
              <a:rPr lang="en-US" dirty="0" smtClean="0"/>
              <a:t> e </a:t>
            </a:r>
            <a:r>
              <a:rPr lang="en-US" dirty="0" err="1" smtClean="0"/>
              <a:t>Projetos</a:t>
            </a:r>
            <a:r>
              <a:rPr lang="en-US" dirty="0" smtClean="0"/>
              <a:t> </a:t>
            </a:r>
            <a:r>
              <a:rPr lang="en-US" dirty="0" err="1" smtClean="0"/>
              <a:t>aprovados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área</a:t>
            </a:r>
            <a:endParaRPr lang="en-US" dirty="0" smtClean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6547466"/>
              </p:ext>
            </p:extLst>
          </p:nvPr>
        </p:nvGraphicFramePr>
        <p:xfrm>
          <a:off x="241300" y="1324990"/>
          <a:ext cx="8661400" cy="4886325"/>
        </p:xfrm>
        <a:graphic>
          <a:graphicData uri="http://schemas.openxmlformats.org/presentationml/2006/ole">
            <p:oleObj spid="_x0000_s4119" name="Worksheet" r:id="rId3" imgW="8661081" imgH="4584531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613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457200" y="52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Edital</a:t>
            </a:r>
            <a:r>
              <a:rPr lang="en-US" dirty="0"/>
              <a:t> Universal 2014 - </a:t>
            </a:r>
            <a:r>
              <a:rPr lang="en-US" dirty="0" err="1"/>
              <a:t>Demanda</a:t>
            </a:r>
            <a:r>
              <a:rPr lang="en-US" dirty="0"/>
              <a:t> e </a:t>
            </a:r>
            <a:r>
              <a:rPr lang="en-US" dirty="0" err="1"/>
              <a:t>Projetos</a:t>
            </a:r>
            <a:r>
              <a:rPr lang="en-US" dirty="0"/>
              <a:t> </a:t>
            </a:r>
            <a:r>
              <a:rPr lang="en-US" dirty="0" err="1"/>
              <a:t>aprovados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área</a:t>
            </a:r>
            <a:endParaRPr lang="en-US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1861405"/>
              </p:ext>
            </p:extLst>
          </p:nvPr>
        </p:nvGraphicFramePr>
        <p:xfrm>
          <a:off x="241300" y="1195388"/>
          <a:ext cx="8661400" cy="5043487"/>
        </p:xfrm>
        <a:graphic>
          <a:graphicData uri="http://schemas.openxmlformats.org/presentationml/2006/ole">
            <p:oleObj spid="_x0000_s5143" name="Worksheet" r:id="rId3" imgW="8661081" imgH="4736926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669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Paralaxe</Template>
  <TotalTime>457</TotalTime>
  <Words>1003</Words>
  <Application>Microsoft Office PowerPoint</Application>
  <PresentationFormat>Apresentação na tela (4:3)</PresentationFormat>
  <Paragraphs>334</Paragraphs>
  <Slides>24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Paralaxe</vt:lpstr>
      <vt:lpstr>Worksheet</vt:lpstr>
      <vt:lpstr>IMPACTOS DOS CORTES ORÇAMENTÁRIOS SOBRE PROGRAMAS DE PÓS-GRADUAÇÃO CCT - Senado Federal</vt:lpstr>
      <vt:lpstr>   Como foram operacionalizados, em cada uma das áreas, os cortes orçamentários decididos pelo governo?  </vt:lpstr>
      <vt:lpstr>Operacionalização  do corte e destinação dos recursos</vt:lpstr>
      <vt:lpstr>   Como essa operacionalização ocorreu no campo da pós-graduação: formação e fomento à pesquisa? Quais critérios foram utilizados para aplicação dos cortes?   </vt:lpstr>
      <vt:lpstr>Procedimentos para operacionalização dos cortes</vt:lpstr>
      <vt:lpstr>    Quais foram os impactos, conjunturais e estruturais, desses cortes na formação de quadros de alto nível (mestres, e sobretudo doutores) e no andamento das pesquisas nacionais? Quais prejuízos podem ser constatados?   </vt:lpstr>
      <vt:lpstr>Impactos nos cortes – Programas tradicionais</vt:lpstr>
      <vt:lpstr>Edital Universal 2014 - Demanda e Projetos aprovados por área</vt:lpstr>
      <vt:lpstr>Edital Universal 2014 - Demanda e Projetos aprovados por área</vt:lpstr>
      <vt:lpstr>Edital Universal 2014 - Demanda e Projetos aprovados por área</vt:lpstr>
      <vt:lpstr>Impactos nos cortes – Institutos Nacionais de Ciência e Tecnologia - INCTs</vt:lpstr>
      <vt:lpstr>Slide 12</vt:lpstr>
      <vt:lpstr>Demanda INCT/2014</vt:lpstr>
      <vt:lpstr>Demanda INCT/2014</vt:lpstr>
      <vt:lpstr>      Há formas de minimizar os prejuízos produzidos? Quais medidas estão sendo tomadas nesse sentido?   </vt:lpstr>
      <vt:lpstr>Minimizar o impacto dos cortes</vt:lpstr>
      <vt:lpstr>Informações adicionais relativas ao orçamento do CNPq</vt:lpstr>
      <vt:lpstr>Histórico do orçamento do CNPq</vt:lpstr>
      <vt:lpstr>Slide 19</vt:lpstr>
      <vt:lpstr>Orçamento oriundo do FNDCT 2015</vt:lpstr>
      <vt:lpstr>Bolsas no país concedidas pelo CNPq</vt:lpstr>
      <vt:lpstr>Slide 22</vt:lpstr>
      <vt:lpstr>Slide 23</vt:lpstr>
      <vt:lpstr>IMPACTOS DOS CORTES ORÇAMENTÁRIOS SOBRE PROGRAMAS DE PÓS-GRADUAÇÃO CCT - Senado Federal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IMPACTOS DOS CORTES ORÇAMENTÁRIOS SOBRE PROGRAMAS DE PÓS-GRADUAÇÃO</dc:title>
  <dc:creator>Emerson da Motta Willer</dc:creator>
  <cp:lastModifiedBy>brunobsb</cp:lastModifiedBy>
  <cp:revision>50</cp:revision>
  <dcterms:created xsi:type="dcterms:W3CDTF">2015-08-31T17:15:07Z</dcterms:created>
  <dcterms:modified xsi:type="dcterms:W3CDTF">2015-09-01T12:20:32Z</dcterms:modified>
</cp:coreProperties>
</file>