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86" r:id="rId2"/>
    <p:sldId id="610" r:id="rId3"/>
    <p:sldId id="611" r:id="rId4"/>
    <p:sldId id="608" r:id="rId5"/>
    <p:sldId id="548" r:id="rId6"/>
    <p:sldId id="590" r:id="rId7"/>
    <p:sldId id="558" r:id="rId8"/>
    <p:sldId id="607" r:id="rId9"/>
    <p:sldId id="600" r:id="rId10"/>
    <p:sldId id="615" r:id="rId11"/>
    <p:sldId id="606" r:id="rId12"/>
    <p:sldId id="595" r:id="rId13"/>
    <p:sldId id="616" r:id="rId14"/>
    <p:sldId id="565" r:id="rId15"/>
    <p:sldId id="619" r:id="rId16"/>
    <p:sldId id="583" r:id="rId17"/>
    <p:sldId id="617" r:id="rId18"/>
    <p:sldId id="569" r:id="rId19"/>
  </p:sldIdLst>
  <p:sldSz cx="9144000" cy="6858000" type="screen4x3"/>
  <p:notesSz cx="6805613" cy="99441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184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orient="horz" pos="35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denilza Moreira de Miranda" initials="IMd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C00"/>
    <a:srgbClr val="F3A915"/>
    <a:srgbClr val="ECBF40"/>
    <a:srgbClr val="46BAEC"/>
    <a:srgbClr val="D03534"/>
    <a:srgbClr val="2E7ABF"/>
    <a:srgbClr val="BBD042"/>
    <a:srgbClr val="82302E"/>
    <a:srgbClr val="118948"/>
    <a:srgbClr val="85A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202B0CA-FC54-4496-8BCA-5EF66A818D29}" styleName="Estilo E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44" autoAdjust="0"/>
    <p:restoredTop sz="60940" autoAdjust="0"/>
  </p:normalViewPr>
  <p:slideViewPr>
    <p:cSldViewPr snapToGrid="0">
      <p:cViewPr varScale="1">
        <p:scale>
          <a:sx n="56" d="100"/>
          <a:sy n="56" d="100"/>
        </p:scale>
        <p:origin x="2178" y="66"/>
      </p:cViewPr>
      <p:guideLst>
        <p:guide pos="3184"/>
        <p:guide pos="612"/>
        <p:guide orient="horz" pos="35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Office%20PowerPoin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Workbook3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40534177038717E-2"/>
          <c:y val="0.14535476692291718"/>
          <c:w val="0.96427121396670701"/>
          <c:h val="0.78201244022579397"/>
        </c:manualLayout>
      </c:layout>
      <c:lineChart>
        <c:grouping val="standard"/>
        <c:varyColors val="0"/>
        <c:ser>
          <c:idx val="0"/>
          <c:order val="0"/>
          <c:tx>
            <c:strRef>
              <c:f>'[Chart in Microsoft Office PowerPoint]Dispêndio PIB'!$A$10</c:f>
              <c:strCache>
                <c:ptCount val="1"/>
                <c:pt idx="0">
                  <c:v>Alemanha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5825693021248897E-2"/>
                  <c:y val="-6.24069272307729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Office PowerPoint]Dispêndio PIB'!$C$9:$G$9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'[Chart in Microsoft Office PowerPoint]Dispêndio PIB'!$C$10:$G$10</c:f>
              <c:numCache>
                <c:formatCode>#,##0.00</c:formatCode>
                <c:ptCount val="5"/>
                <c:pt idx="0">
                  <c:v>2.72</c:v>
                </c:pt>
                <c:pt idx="1">
                  <c:v>2.8</c:v>
                </c:pt>
                <c:pt idx="2">
                  <c:v>2.88</c:v>
                </c:pt>
                <c:pt idx="3">
                  <c:v>2.8499999999999992</c:v>
                </c:pt>
                <c:pt idx="4" formatCode="#,##0.00_ ;\-#,##0.00\ ">
                  <c:v>2.8965801793768038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'[Chart in Microsoft Office PowerPoint]Dispêndio PIB'!$A$11</c:f>
              <c:strCache>
                <c:ptCount val="1"/>
                <c:pt idx="0">
                  <c:v>Brasil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5171202914704E-2"/>
                  <c:y val="-1.406855865071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Office PowerPoint]Dispêndio PIB'!$C$9:$G$9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'[Chart in Microsoft Office PowerPoint]Dispêndio PIB'!$C$11:$G$11</c:f>
              <c:numCache>
                <c:formatCode>#,##0.00</c:formatCode>
                <c:ptCount val="5"/>
                <c:pt idx="0">
                  <c:v>1.1599999999999999</c:v>
                </c:pt>
                <c:pt idx="1">
                  <c:v>1.1399999999999999</c:v>
                </c:pt>
                <c:pt idx="2">
                  <c:v>1.1499999999999999</c:v>
                </c:pt>
                <c:pt idx="3">
                  <c:v>1.24</c:v>
                </c:pt>
                <c:pt idx="4">
                  <c:v>1.3787257450711861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'[Chart in Microsoft Office PowerPoint]Dispêndio PIB'!$A$12</c:f>
              <c:strCache>
                <c:ptCount val="1"/>
                <c:pt idx="0">
                  <c:v>China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2781552990807698E-2"/>
                  <c:y val="6.072428257646040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Office PowerPoint]Dispêndio PIB'!$C$9:$G$9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'[Chart in Microsoft Office PowerPoint]Dispêndio PIB'!$C$12:$G$12</c:f>
              <c:numCache>
                <c:formatCode>#,##0.00</c:formatCode>
                <c:ptCount val="5"/>
                <c:pt idx="0">
                  <c:v>1.76</c:v>
                </c:pt>
                <c:pt idx="1">
                  <c:v>1.84</c:v>
                </c:pt>
                <c:pt idx="2">
                  <c:v>1.98</c:v>
                </c:pt>
                <c:pt idx="3">
                  <c:v>2.08</c:v>
                </c:pt>
                <c:pt idx="4" formatCode="#,##0.00_ ;\-#,##0.00\ ">
                  <c:v>2.0467716424748201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'[Chart in Microsoft Office PowerPoint]Dispêndio PIB'!$A$13</c:f>
              <c:strCache>
                <c:ptCount val="1"/>
                <c:pt idx="0">
                  <c:v>Coreia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9063627320557503E-3"/>
                  <c:y val="-4.62941377040861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Office PowerPoint]Dispêndio PIB'!$C$9:$G$9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'[Chart in Microsoft Office PowerPoint]Dispêndio PIB'!$C$13:$G$13</c:f>
              <c:numCache>
                <c:formatCode>#,##0.00</c:formatCode>
                <c:ptCount val="5"/>
                <c:pt idx="0">
                  <c:v>3.47</c:v>
                </c:pt>
                <c:pt idx="1">
                  <c:v>3.74</c:v>
                </c:pt>
                <c:pt idx="2">
                  <c:v>4.03</c:v>
                </c:pt>
                <c:pt idx="3">
                  <c:v>4.1499999999999986</c:v>
                </c:pt>
                <c:pt idx="4" formatCode="#,##0.00_ ;\-#,##0.00\ ">
                  <c:v>4.2916349708904162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'[Chart in Microsoft Office PowerPoint]Dispêndio PIB'!$A$14</c:f>
              <c:strCache>
                <c:ptCount val="1"/>
                <c:pt idx="0">
                  <c:v>Estados Unidos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Office PowerPoint]Dispêndio PIB'!$C$9:$G$9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'[Chart in Microsoft Office PowerPoint]Dispêndio PIB'!$C$14:$G$14</c:f>
              <c:numCache>
                <c:formatCode>#,##0.00</c:formatCode>
                <c:ptCount val="5"/>
                <c:pt idx="0">
                  <c:v>2.74</c:v>
                </c:pt>
                <c:pt idx="1">
                  <c:v>2.76</c:v>
                </c:pt>
                <c:pt idx="2">
                  <c:v>2.7</c:v>
                </c:pt>
                <c:pt idx="3">
                  <c:v>2.73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'[Chart in Microsoft Office PowerPoint]Dispêndio PIB'!$A$15</c:f>
              <c:strCache>
                <c:ptCount val="1"/>
                <c:pt idx="0">
                  <c:v>França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5171202914704E-2"/>
                  <c:y val="-3.01813481773994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Office PowerPoint]Dispêndio PIB'!$C$9:$G$9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'[Chart in Microsoft Office PowerPoint]Dispêndio PIB'!$C$15:$G$15</c:f>
              <c:numCache>
                <c:formatCode>#,##0.00</c:formatCode>
                <c:ptCount val="5"/>
                <c:pt idx="0">
                  <c:v>2.1800000000000002</c:v>
                </c:pt>
                <c:pt idx="1">
                  <c:v>2.19</c:v>
                </c:pt>
                <c:pt idx="2">
                  <c:v>2.23</c:v>
                </c:pt>
                <c:pt idx="3">
                  <c:v>2.23</c:v>
                </c:pt>
                <c:pt idx="4" formatCode="#,##0.00_ ;\-#,##0.00\ ">
                  <c:v>2.2559883026510801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'[Chart in Microsoft Office PowerPoint]Dispêndio PIB'!$A$16</c:f>
              <c:strCache>
                <c:ptCount val="1"/>
                <c:pt idx="0">
                  <c:v>Japão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60387828233798E-2"/>
                  <c:y val="-5.03223350857577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Office PowerPoint]Dispêndio PIB'!$C$9:$G$9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'[Chart in Microsoft Office PowerPoint]Dispêndio PIB'!$C$16:$G$16</c:f>
              <c:numCache>
                <c:formatCode>#,##0.00</c:formatCode>
                <c:ptCount val="5"/>
                <c:pt idx="0">
                  <c:v>3.25</c:v>
                </c:pt>
                <c:pt idx="1">
                  <c:v>3.38</c:v>
                </c:pt>
                <c:pt idx="2">
                  <c:v>3.34</c:v>
                </c:pt>
                <c:pt idx="3">
                  <c:v>3.47</c:v>
                </c:pt>
                <c:pt idx="4" formatCode="#,##0.00_ ;\-#,##0.00\ ">
                  <c:v>3.5883168480310141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'[Chart in Microsoft Office PowerPoint]Dispêndio PIB'!$A$17</c:f>
              <c:strCache>
                <c:ptCount val="1"/>
                <c:pt idx="0">
                  <c:v>Reino Unido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6693272929924901E-2"/>
                  <c:y val="-6.012163887369060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Office PowerPoint]Dispêndio PIB'!$C$9:$G$9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'[Chart in Microsoft Office PowerPoint]Dispêndio PIB'!$C$17:$G$17</c:f>
              <c:numCache>
                <c:formatCode>#,##0.00</c:formatCode>
                <c:ptCount val="5"/>
                <c:pt idx="0">
                  <c:v>1.69</c:v>
                </c:pt>
                <c:pt idx="1">
                  <c:v>1.69</c:v>
                </c:pt>
                <c:pt idx="2">
                  <c:v>1.63</c:v>
                </c:pt>
                <c:pt idx="3">
                  <c:v>1.63</c:v>
                </c:pt>
                <c:pt idx="4" formatCode="#,##0.00_ ;\-#,##0.00\ ">
                  <c:v>1.69994618194465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14027552"/>
        <c:axId val="214025200"/>
      </c:lineChart>
      <c:catAx>
        <c:axId val="21402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214025200"/>
        <c:crosses val="autoZero"/>
        <c:auto val="1"/>
        <c:lblAlgn val="ctr"/>
        <c:lblOffset val="100"/>
        <c:noMultiLvlLbl val="0"/>
      </c:catAx>
      <c:valAx>
        <c:axId val="214025200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out"/>
        <c:minorTickMark val="none"/>
        <c:tickLblPos val="nextTo"/>
        <c:crossAx val="214027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963999481019107E-2"/>
          <c:y val="7.7380953724203796E-2"/>
          <c:w val="0.87477654682233497"/>
          <c:h val="0.545584467663495"/>
        </c:manualLayout>
      </c:layout>
      <c:lineChart>
        <c:grouping val="standar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Taxa de Inovação 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2546255506607901E-2"/>
                  <c:y val="-6.64888466667885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Plan1!$A$2:$A$6</c:f>
              <c:strCache>
                <c:ptCount val="5"/>
                <c:pt idx="0">
                  <c:v>1998-2000</c:v>
                </c:pt>
                <c:pt idx="1">
                  <c:v>2001-2003</c:v>
                </c:pt>
                <c:pt idx="2">
                  <c:v>2003-2005</c:v>
                </c:pt>
                <c:pt idx="3">
                  <c:v>2006-2008</c:v>
                </c:pt>
                <c:pt idx="4">
                  <c:v>2009-2011</c:v>
                </c:pt>
              </c:strCache>
            </c:strRef>
          </c:cat>
          <c:val>
            <c:numRef>
              <c:f>Plan1!$B$2:$B$6</c:f>
              <c:numCache>
                <c:formatCode>0.0%</c:formatCode>
                <c:ptCount val="5"/>
                <c:pt idx="0">
                  <c:v>0.31519999999999998</c:v>
                </c:pt>
                <c:pt idx="1">
                  <c:v>0.3327</c:v>
                </c:pt>
                <c:pt idx="2">
                  <c:v>0.33360000000000001</c:v>
                </c:pt>
                <c:pt idx="3">
                  <c:v>0.38109999999999999</c:v>
                </c:pt>
                <c:pt idx="4">
                  <c:v>0.35560000000000003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Taxa de inovação de produto</c:v>
                </c:pt>
              </c:strCache>
            </c:strRef>
          </c:tx>
          <c:spPr>
            <a:ln w="34925" cap="rnd">
              <a:solidFill>
                <a:srgbClr val="EF7C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37209985315714E-2"/>
                  <c:y val="-4.48337809281961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Plan1!$A$2:$A$6</c:f>
              <c:strCache>
                <c:ptCount val="5"/>
                <c:pt idx="0">
                  <c:v>1998-2000</c:v>
                </c:pt>
                <c:pt idx="1">
                  <c:v>2001-2003</c:v>
                </c:pt>
                <c:pt idx="2">
                  <c:v>2003-2005</c:v>
                </c:pt>
                <c:pt idx="3">
                  <c:v>2006-2008</c:v>
                </c:pt>
                <c:pt idx="4">
                  <c:v>2009-2011</c:v>
                </c:pt>
              </c:strCache>
            </c:strRef>
          </c:cat>
          <c:val>
            <c:numRef>
              <c:f>Plan1!$C$2:$C$6</c:f>
              <c:numCache>
                <c:formatCode>0.0%</c:formatCode>
                <c:ptCount val="5"/>
                <c:pt idx="0">
                  <c:v>0.17580000000000001</c:v>
                </c:pt>
                <c:pt idx="1">
                  <c:v>0.20349999999999999</c:v>
                </c:pt>
                <c:pt idx="2">
                  <c:v>0.1953</c:v>
                </c:pt>
                <c:pt idx="3">
                  <c:v>0.22850000000000001</c:v>
                </c:pt>
                <c:pt idx="4">
                  <c:v>0.1726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Taxa de inovação de produto novo para o mercado nacional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6.3436123348017603E-3"/>
                  <c:y val="-6.95824274865873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Plan1!$A$2:$A$6</c:f>
              <c:strCache>
                <c:ptCount val="5"/>
                <c:pt idx="0">
                  <c:v>1998-2000</c:v>
                </c:pt>
                <c:pt idx="1">
                  <c:v>2001-2003</c:v>
                </c:pt>
                <c:pt idx="2">
                  <c:v>2003-2005</c:v>
                </c:pt>
                <c:pt idx="3">
                  <c:v>2006-2008</c:v>
                </c:pt>
                <c:pt idx="4">
                  <c:v>2009-2011</c:v>
                </c:pt>
              </c:strCache>
            </c:strRef>
          </c:cat>
          <c:val>
            <c:numRef>
              <c:f>Plan1!$D$2:$D$6</c:f>
              <c:numCache>
                <c:formatCode>0.0%</c:formatCode>
                <c:ptCount val="5"/>
                <c:pt idx="0">
                  <c:v>4.1300000000000003E-2</c:v>
                </c:pt>
                <c:pt idx="1">
                  <c:v>2.7300000000000001E-2</c:v>
                </c:pt>
                <c:pt idx="2">
                  <c:v>3.2500000000000001E-2</c:v>
                </c:pt>
                <c:pt idx="3">
                  <c:v>4.1000000000000002E-2</c:v>
                </c:pt>
                <c:pt idx="4">
                  <c:v>3.6600000000000001E-2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Plan1!$E$1</c:f>
              <c:strCache>
                <c:ptCount val="1"/>
                <c:pt idx="0">
                  <c:v>Taxa de Inovação de processo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3748364375807251E-3"/>
                  <c:y val="-1.30805179401275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Plan1!$A$2:$A$6</c:f>
              <c:strCache>
                <c:ptCount val="5"/>
                <c:pt idx="0">
                  <c:v>1998-2000</c:v>
                </c:pt>
                <c:pt idx="1">
                  <c:v>2001-2003</c:v>
                </c:pt>
                <c:pt idx="2">
                  <c:v>2003-2005</c:v>
                </c:pt>
                <c:pt idx="3">
                  <c:v>2006-2008</c:v>
                </c:pt>
                <c:pt idx="4">
                  <c:v>2009-2011</c:v>
                </c:pt>
              </c:strCache>
            </c:strRef>
          </c:cat>
          <c:val>
            <c:numRef>
              <c:f>Plan1!$E$2:$E$6</c:f>
              <c:numCache>
                <c:formatCode>0.0%</c:formatCode>
                <c:ptCount val="5"/>
                <c:pt idx="0">
                  <c:v>0.25219999999999998</c:v>
                </c:pt>
                <c:pt idx="1">
                  <c:v>0.26889999999999997</c:v>
                </c:pt>
                <c:pt idx="2">
                  <c:v>0.26910000000000001</c:v>
                </c:pt>
                <c:pt idx="3">
                  <c:v>0.32100000000000001</c:v>
                </c:pt>
                <c:pt idx="4">
                  <c:v>0.31669999999999998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Plan1!$F$1</c:f>
              <c:strCache>
                <c:ptCount val="1"/>
                <c:pt idx="0">
                  <c:v>Taxa de inovação de processo novo para o mercado nacional </c:v>
                </c:pt>
              </c:strCache>
            </c:strRef>
          </c:tx>
          <c:spPr>
            <a:ln w="34925" cap="rnd">
              <a:solidFill>
                <a:schemeClr val="accent2">
                  <a:lumMod val="75000"/>
                </a:schemeClr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8193832599117201E-3"/>
                  <c:y val="-1.523649451011310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Plan1!$A$2:$A$6</c:f>
              <c:strCache>
                <c:ptCount val="5"/>
                <c:pt idx="0">
                  <c:v>1998-2000</c:v>
                </c:pt>
                <c:pt idx="1">
                  <c:v>2001-2003</c:v>
                </c:pt>
                <c:pt idx="2">
                  <c:v>2003-2005</c:v>
                </c:pt>
                <c:pt idx="3">
                  <c:v>2006-2008</c:v>
                </c:pt>
                <c:pt idx="4">
                  <c:v>2009-2011</c:v>
                </c:pt>
              </c:strCache>
            </c:strRef>
          </c:cat>
          <c:val>
            <c:numRef>
              <c:f>Plan1!$F$2:$F$6</c:f>
              <c:numCache>
                <c:formatCode>0.0%</c:formatCode>
                <c:ptCount val="5"/>
                <c:pt idx="0">
                  <c:v>2.7799999999999998E-2</c:v>
                </c:pt>
                <c:pt idx="1">
                  <c:v>1.21E-2</c:v>
                </c:pt>
                <c:pt idx="2">
                  <c:v>1.66E-2</c:v>
                </c:pt>
                <c:pt idx="3">
                  <c:v>2.3199999999999998E-2</c:v>
                </c:pt>
                <c:pt idx="4">
                  <c:v>2.12E-2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9978784"/>
        <c:axId val="219979176"/>
      </c:lineChart>
      <c:catAx>
        <c:axId val="219978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219979176"/>
        <c:crosses val="autoZero"/>
        <c:auto val="1"/>
        <c:lblAlgn val="ctr"/>
        <c:lblOffset val="100"/>
        <c:noMultiLvlLbl val="0"/>
      </c:catAx>
      <c:valAx>
        <c:axId val="219979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219978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+mj-lt"/>
        </a:defRPr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694057582494197E-2"/>
          <c:y val="0"/>
          <c:w val="0.48097361165598701"/>
          <c:h val="0.99501433955075502"/>
        </c:manualLayout>
      </c:layout>
      <c:doughnutChart>
        <c:varyColors val="1"/>
        <c:ser>
          <c:idx val="0"/>
          <c:order val="0"/>
          <c:dLbls>
            <c:dLbl>
              <c:idx val="0"/>
              <c:layout>
                <c:manualLayout>
                  <c:x val="-1.94184266161022E-2"/>
                  <c:y val="-6.85077426810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1899437687982202E-3"/>
                  <c:y val="1.43155974916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2489756331458902E-2"/>
                  <c:y val="3.5788993729035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9029793818926801E-2"/>
                  <c:y val="2.147339623742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Sheet1!$A$5:$A$10</c:f>
              <c:strCache>
                <c:ptCount val="6"/>
                <c:pt idx="0">
                  <c:v>Investimentos</c:v>
                </c:pt>
                <c:pt idx="1">
                  <c:v>Organizações Sociais</c:v>
                </c:pt>
                <c:pt idx="2">
                  <c:v>Equalização </c:v>
                </c:pt>
                <c:pt idx="3">
                  <c:v>Subvenção</c:v>
                </c:pt>
                <c:pt idx="4">
                  <c:v>CNPq</c:v>
                </c:pt>
                <c:pt idx="5">
                  <c:v>Projetos Universidades/ICTs</c:v>
                </c:pt>
              </c:strCache>
            </c:strRef>
          </c:cat>
          <c:val>
            <c:numRef>
              <c:f>Sheet1!$B$5:$B$10</c:f>
              <c:numCache>
                <c:formatCode>0.0%</c:formatCode>
                <c:ptCount val="6"/>
                <c:pt idx="0">
                  <c:v>2E-3</c:v>
                </c:pt>
                <c:pt idx="1">
                  <c:v>3.1E-2</c:v>
                </c:pt>
                <c:pt idx="2">
                  <c:v>0.10199999999999999</c:v>
                </c:pt>
                <c:pt idx="3">
                  <c:v>0.107</c:v>
                </c:pt>
                <c:pt idx="4">
                  <c:v>0.26500000000000001</c:v>
                </c:pt>
                <c:pt idx="5">
                  <c:v>0.49299999999999999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1903006625692005"/>
          <c:y val="7.1466679089016896E-2"/>
          <c:w val="0.45976933162246097"/>
          <c:h val="0.625121281906312"/>
        </c:manualLayout>
      </c:layout>
      <c:overlay val="0"/>
      <c:txPr>
        <a:bodyPr/>
        <a:lstStyle/>
        <a:p>
          <a:pPr>
            <a:defRPr sz="170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758E7-DDCB-4213-BE03-2F1987282C7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3BC03-F6A4-44AD-ABBC-711ACB5F3E8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3242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9CCB9C7-666D-4DFD-800C-B446408468CC}" type="datetimeFigureOut">
              <a:rPr lang="pt-PT"/>
              <a:pPr>
                <a:defRPr/>
              </a:pPr>
              <a:t>23-08-2016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t-PT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FEC8158-7827-419D-9C9F-5F04EB244C2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02234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2092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2613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86377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1200" b="1" baseline="0" dirty="0" smtClean="0">
                <a:solidFill>
                  <a:srgbClr val="000000"/>
                </a:solidFill>
              </a:rPr>
              <a:t>2º PROBLEMA </a:t>
            </a:r>
            <a:r>
              <a:rPr lang="pt-BR" sz="1200" b="1" i="0" u="none" strike="noStrike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rPr>
              <a:t>a</a:t>
            </a:r>
            <a:r>
              <a:rPr lang="pt-BR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rPr>
              <a:t> ser levantado quanto à operacionalização desse fundo público</a:t>
            </a:r>
            <a:r>
              <a:rPr lang="pt-BR" sz="1200" b="1" baseline="0" dirty="0" smtClean="0">
                <a:solidFill>
                  <a:srgbClr val="000000"/>
                </a:solidFill>
              </a:rPr>
              <a:t>: tendência de uso dos investimentos do FNDCT em substituição aos recursos do MCTIC.</a:t>
            </a:r>
            <a:r>
              <a:rPr lang="pt-BR" sz="1200" b="1" dirty="0" smtClean="0">
                <a:solidFill>
                  <a:srgbClr val="000000"/>
                </a:solidFill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pt-BR" sz="1200" b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FontTx/>
              <a:buChar char="•"/>
            </a:pPr>
            <a:r>
              <a:rPr lang="pt-BR" dirty="0" smtClean="0">
                <a:latin typeface="Cambria" pitchFamily="18" charset="0"/>
                <a:cs typeface="Arial" charset="0"/>
              </a:rPr>
              <a:t>Os Fundos Setoriais foram criados com o objetivo de aportar recursos adicionais para o MCTIC, o que deveria se traduzir em elevação da participação do MCTIC no Orçamento Geral da União (OGU).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FontTx/>
              <a:buChar char="•"/>
            </a:pPr>
            <a:endParaRPr lang="pt-BR" dirty="0" smtClean="0">
              <a:latin typeface="Cambria" pitchFamily="18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FontTx/>
              <a:buChar char="•"/>
            </a:pPr>
            <a:r>
              <a:rPr lang="pt-BR" dirty="0" smtClean="0">
                <a:latin typeface="Cambria" pitchFamily="18" charset="0"/>
                <a:cs typeface="Arial" charset="0"/>
              </a:rPr>
              <a:t>A participação do MCTIC no OGU , no entanto, caiu de 2,71% em 1998 (ano anterior à criação dos Fundos Setoriais) para 1,89% em 2011.  O percentual máximo desta participação foi em 2003 (2,52%).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FontTx/>
              <a:buChar char="•"/>
            </a:pPr>
            <a:endParaRPr lang="pt-BR" dirty="0" smtClean="0">
              <a:latin typeface="Cambria" pitchFamily="18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FontTx/>
              <a:buChar char="•"/>
            </a:pPr>
            <a:r>
              <a:rPr lang="pt-BR" dirty="0" smtClean="0">
                <a:latin typeface="Cambria" pitchFamily="18" charset="0"/>
                <a:cs typeface="Arial" charset="0"/>
              </a:rPr>
              <a:t>Sem os fundos setoriais – FNDCT – a participação do Orçamento do MCTIC no OGU chegou ao mínimo em 2011 (1,32%)</a:t>
            </a:r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9885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="1" dirty="0" smtClean="0"/>
              <a:t>3º PROBLEMA:</a:t>
            </a:r>
            <a:r>
              <a:rPr lang="pt-BR" sz="1100" baseline="0" dirty="0" smtClean="0"/>
              <a:t> </a:t>
            </a:r>
            <a:r>
              <a:rPr lang="pt-BR" sz="1100" b="1" baseline="0" dirty="0" smtClean="0"/>
              <a:t>fragmentação dos recursos e falta de foco em projetos estratégicos</a:t>
            </a:r>
            <a:r>
              <a:rPr lang="pt-BR" sz="1100" baseline="0" dirty="0" smtClean="0"/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100" baseline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aseline="0" dirty="0" smtClean="0"/>
              <a:t>O gráfico sobre os projetos contratados, mostra que os recursos são muito dispersos, o que sugere que não estão sendo priorizados projetos estratégicos para o país.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100" baseline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100" baseline="0" dirty="0" smtClean="0"/>
              <a:t>A tendência em investir em projetos menos robustos, diminui as chances de se produzir conhecimento novo, tecnologias </a:t>
            </a:r>
            <a:r>
              <a:rPr lang="pt-BR" sz="1100" baseline="0" dirty="0" err="1" smtClean="0"/>
              <a:t>disruptivas</a:t>
            </a:r>
            <a:r>
              <a:rPr lang="pt-BR" sz="1100" baseline="0" dirty="0" smtClean="0"/>
              <a:t> e de dar saltos tecnológicos.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Grande parte do baixo retorno econômico, científico e social do investimento público em CT&amp;I pode ser explicado por essa realidade.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O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 balanço de projetos apoiados entre 1999 e 2011 revela: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pPr marL="171450" indent="-171450" eaLnBrk="1" hangingPunct="1">
              <a:buFontTx/>
              <a:buChar char="•"/>
            </a:pPr>
            <a:r>
              <a:rPr lang="pt-BR" dirty="0" smtClean="0">
                <a:latin typeface="Arial Narrow" pitchFamily="34" charset="0"/>
              </a:rPr>
              <a:t>18 mil projetos pequenos com valores abaixo de 100 mil e 2.200 projetos com valor acima de R$ 1 milhão. </a:t>
            </a:r>
          </a:p>
          <a:p>
            <a:pPr marL="171450" indent="-171450" eaLnBrk="1" hangingPunct="1">
              <a:buFontTx/>
              <a:buChar char="•"/>
            </a:pPr>
            <a:r>
              <a:rPr lang="pt-BR" dirty="0" smtClean="0">
                <a:latin typeface="Arial Narrow" pitchFamily="34" charset="0"/>
              </a:rPr>
              <a:t>As ações transversais contrataram 12 mil projetos, no valor total de R$2,6 milhões, com valor médio de R$204 mil. Foram contratados:</a:t>
            </a:r>
          </a:p>
          <a:p>
            <a:pPr marL="628650" lvl="1" indent="-171450" eaLnBrk="1" hangingPunct="1">
              <a:buFontTx/>
              <a:buChar char="•"/>
            </a:pPr>
            <a:r>
              <a:rPr lang="pt-BR" dirty="0" smtClean="0">
                <a:latin typeface="Arial Narrow" pitchFamily="34" charset="0"/>
              </a:rPr>
              <a:t>12.266 projetos (95% do total de projetos e 61% dos recursos), com valor médio de R$ 131 mil.</a:t>
            </a:r>
          </a:p>
          <a:p>
            <a:pPr marL="628650" lvl="1" indent="-171450" eaLnBrk="1" hangingPunct="1">
              <a:buFontTx/>
              <a:buChar char="•"/>
            </a:pPr>
            <a:r>
              <a:rPr lang="pt-BR" dirty="0" smtClean="0">
                <a:latin typeface="Arial Narrow" pitchFamily="34" charset="0"/>
              </a:rPr>
              <a:t>108 projetos (0,8% do total de projetos e 7,65% dos recursos) por meio de carta convite, com valor médio unitário de R$ 1,8 milhão</a:t>
            </a:r>
          </a:p>
          <a:p>
            <a:pPr marL="628650" lvl="1" indent="-171450" eaLnBrk="1" hangingPunct="1">
              <a:buFontTx/>
              <a:buChar char="•"/>
            </a:pPr>
            <a:r>
              <a:rPr lang="pt-BR" dirty="0" smtClean="0">
                <a:latin typeface="Arial Narrow" pitchFamily="34" charset="0"/>
              </a:rPr>
              <a:t>553 projetos por encomenda (4,2% do total de projetos e 31,2% dos recursos, com valor unitário médio de R$1,4 milhão</a:t>
            </a:r>
          </a:p>
          <a:p>
            <a:pPr marL="628650" lvl="1" indent="-171450" eaLnBrk="1" hangingPunct="1">
              <a:buFontTx/>
              <a:buChar char="•"/>
            </a:pPr>
            <a:r>
              <a:rPr lang="pt-BR" dirty="0" smtClean="0">
                <a:latin typeface="Arial Narrow" pitchFamily="34" charset="0"/>
              </a:rPr>
              <a:t>Financiados 5 eventos com valor unitário médio de R$ 350 mil. </a:t>
            </a:r>
          </a:p>
          <a:p>
            <a:pPr marL="171450" indent="-171450" eaLnBrk="1" hangingPunct="1">
              <a:buFontTx/>
              <a:buChar char="•"/>
            </a:pPr>
            <a:endParaRPr lang="pt-BR" dirty="0" smtClean="0">
              <a:latin typeface="Arial Narrow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endParaRPr lang="pt-BR" sz="1100" baseline="0" dirty="0" smtClean="0"/>
          </a:p>
          <a:p>
            <a:endParaRPr lang="pt-BR" sz="1100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5899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sz="1100" b="1" i="0" u="none" strike="noStrike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rPr>
              <a:t>4º</a:t>
            </a:r>
            <a:r>
              <a:rPr lang="pt-BR" sz="1100" b="1" i="0" u="none" strike="noStrike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rPr>
              <a:t> </a:t>
            </a:r>
            <a:r>
              <a:rPr lang="pt-BR" sz="1100" b="1" i="0" u="none" strike="noStrike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rPr>
              <a:t>PROBLEMA: </a:t>
            </a:r>
            <a:r>
              <a:rPr lang="pt-BR" sz="1100" b="1" kern="1200" dirty="0" smtClean="0">
                <a:solidFill>
                  <a:srgbClr val="000000"/>
                </a:solidFill>
                <a:effectLst/>
                <a:latin typeface="+mn-lt"/>
                <a:ea typeface="ＭＳ Ｐゴシック" charset="0"/>
                <a:cs typeface="+mn-cs"/>
              </a:rPr>
              <a:t>a maior parte do orçamento vai para subvenção às universidades e instituições de pesquisa</a:t>
            </a:r>
            <a:r>
              <a:rPr lang="pt-BR" sz="11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. </a:t>
            </a:r>
          </a:p>
          <a:p>
            <a:pPr lvl="0"/>
            <a:endParaRPr lang="pt-BR" sz="1100" b="0" i="0" u="none" strike="noStrike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pPr lvl="0"/>
            <a:r>
              <a:rPr lang="pt-BR" sz="1100" b="0" i="0" u="none" strike="noStrike" kern="1200" dirty="0" smtClean="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rPr>
              <a:t>A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subvenção às empresas, a equalização da taxa de juros cobradas pela Finep em empréstimos para inovação e o investimento direto em empresas inovadoras por meio de capital de risco representaram apenas 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21% dos valores aplicados em 2013.</a:t>
            </a:r>
          </a:p>
          <a:p>
            <a:pPr lvl="0"/>
            <a:endParaRPr lang="pt-BR" sz="1100" b="0" i="0" u="none" strike="noStrike" kern="1200" baseline="0" dirty="0" smtClean="0">
              <a:solidFill>
                <a:schemeClr val="tx1"/>
              </a:solidFill>
              <a:latin typeface="+mn-lt"/>
              <a:ea typeface="ＭＳ Ｐゴシック" charset="0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85943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Os dados relativos à aplicação do FUNTTEL foram extraídos do Orçamento Geral da União. Já os dados de arrecadação foram construídos com base na regra de constituição do Fundo, desconsiderando as parcelas destinadas a DRU e ao CTINFRA. Trata-se, portanto, da arrecadação efetiva.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O fato de que os recursos estejam previstos no orçamento não significa, porém, que eles poderão ser utilizados. Existe ainda a possibilidade de que venham a integrar a chamada reserva de contingência ou que venham a ser contingenciados ao longo da execução orçamentária.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0318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1240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14407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5973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Há um aumento do</a:t>
            </a:r>
            <a:r>
              <a:rPr lang="pt-BR" baseline="0" dirty="0" smtClean="0"/>
              <a:t> % destinado à P&amp;D, contudo, entre os países selecionados, ainda somos o país que menos investe em P&amp;D.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124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55099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1418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95384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sz="1100" dirty="0" smtClean="0"/>
              <a:t>Os recursos</a:t>
            </a:r>
            <a:r>
              <a:rPr lang="pt-BR" sz="1100" baseline="0" dirty="0" smtClean="0"/>
              <a:t> do </a:t>
            </a:r>
            <a:r>
              <a:rPr lang="pt-BR" sz="1100" dirty="0" smtClean="0"/>
              <a:t>FNDCT também podem ser repassados à </a:t>
            </a:r>
            <a:r>
              <a:rPr lang="pt-BR" sz="1100" dirty="0" err="1" smtClean="0"/>
              <a:t>Finep</a:t>
            </a:r>
            <a:r>
              <a:rPr lang="pt-BR" sz="1100" dirty="0" smtClean="0"/>
              <a:t> para realização de operações de crédito.</a:t>
            </a:r>
          </a:p>
          <a:p>
            <a:pPr lvl="1">
              <a:buFont typeface="Arial" pitchFamily="34" charset="0"/>
              <a:buChar char="•"/>
            </a:pPr>
            <a:r>
              <a:rPr lang="pt-BR" sz="1100" dirty="0" smtClean="0"/>
              <a:t> Neste caso, os recursos não estão alocados no orçamento do Fundo, mas integram as  “Operações Oficiais de Crédito”, na forma de “Recursos sob a Supervisão do FNDCT/MCTI”.</a:t>
            </a:r>
            <a:r>
              <a:rPr lang="pt-BR" sz="1100" baseline="0" dirty="0" smtClean="0"/>
              <a:t> Funcionam como empréstimos, cujos recursos a Finep devolve acrescido de juros.</a:t>
            </a:r>
          </a:p>
          <a:p>
            <a:pPr lvl="1">
              <a:buFont typeface="Arial" pitchFamily="34" charset="0"/>
              <a:buNone/>
            </a:pPr>
            <a:endParaRPr lang="pt-BR" sz="1100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5002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pt-BR" sz="1100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5110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2013-2014:</a:t>
            </a:r>
            <a:r>
              <a:rPr lang="pt-BR" baseline="0" dirty="0" smtClean="0"/>
              <a:t> Queda devido à retirada do CT </a:t>
            </a:r>
            <a:r>
              <a:rPr lang="pt-BR" baseline="0" dirty="0" err="1" smtClean="0"/>
              <a:t>Petro</a:t>
            </a:r>
            <a:r>
              <a:rPr lang="pt-BR" baseline="0" dirty="0" smtClean="0"/>
              <a:t>.</a:t>
            </a:r>
          </a:p>
          <a:p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9337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1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1º PROBLEMA</a:t>
            </a:r>
            <a:r>
              <a:rPr lang="pt-BR" sz="110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pt-BR" sz="11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orçamento executado é sistematicamente inferior à arrecadação. </a:t>
            </a:r>
            <a:endParaRPr lang="pt-BR" sz="1100" baseline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b="1" kern="120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ＭＳ Ｐゴシック" charset="0"/>
                <a:cs typeface="+mn-cs"/>
              </a:rPr>
              <a:t>A insuficiência e instabilidade de recursos</a:t>
            </a:r>
            <a:r>
              <a:rPr lang="pt-BR" sz="12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ＭＳ Ｐゴシック" charset="0"/>
                <a:cs typeface="+mn-cs"/>
              </a:rPr>
              <a:t>, em parte são causadas pelos sucessivos contingenciamentos.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baseline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instabilidade nos recursos prejudica, em especial, a capacidade de investimento da Finep, que tem no FNDCT uma importante fonte de receita.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baseline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Entre 2006 e 2016, foram executados 70% do orçamento. Mas em alguns anos, como 2011 a 2013, a execução ficou em torno de 65%, e em 2016 estima-se gastar apenas 40% do total arrecadado.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baseline="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ＭＳ Ｐゴシック" charset="0"/>
                <a:cs typeface="+mn-cs"/>
              </a:rPr>
              <a:t>2014 = o volume gasto foi maior do que o arrecadado devido à aprovação de crédito suplementar</a:t>
            </a:r>
            <a:endParaRPr lang="pt-BR" sz="1200" kern="1200" dirty="0" smtClean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C8158-7827-419D-9C9F-5F04EB244C2B}" type="slidenum">
              <a:rPr lang="pt-PT" smtClean="0"/>
              <a:pPr>
                <a:defRPr/>
              </a:pPr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5206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758866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327273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Slide de Título">
    <p:bg>
      <p:bgPr>
        <a:pattFill prst="narVert">
          <a:fgClr>
            <a:schemeClr val="tx2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3759517" y="1328170"/>
            <a:ext cx="4984433" cy="3869260"/>
          </a:xfrm>
          <a:prstGeom prst="rect">
            <a:avLst/>
          </a:prstGeom>
          <a:solidFill>
            <a:schemeClr val="accent1"/>
          </a:solidFill>
          <a:effectLst>
            <a:outerShdw blurRad="50800" dist="25400" dir="5400000" algn="ctr" rotWithShape="0">
              <a:srgbClr val="000000">
                <a:alpha val="15000"/>
              </a:srgbClr>
            </a:outerShdw>
          </a:effectLst>
        </p:spPr>
        <p:txBody>
          <a:bodyPr wrap="square" lIns="270000" tIns="360000" rIns="270000" bIns="180000" anchor="t">
            <a:spAutoFit/>
          </a:bodyPr>
          <a:lstStyle>
            <a:lvl1pPr>
              <a:defRPr sz="40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pt-BR" dirty="0"/>
              <a:t>A MOBILIZAÇÃO EMPRESARIAL PELA INOVAÇÃO É CRIADA PARA MUDAR ESSE CENÁRIO.</a:t>
            </a:r>
          </a:p>
        </p:txBody>
      </p:sp>
      <p:sp>
        <p:nvSpPr>
          <p:cNvPr id="3" name="Retângulo 2"/>
          <p:cNvSpPr/>
          <p:nvPr userDrawn="1"/>
        </p:nvSpPr>
        <p:spPr>
          <a:xfrm>
            <a:off x="-1" y="6822016"/>
            <a:ext cx="9144001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Retângulo 3"/>
          <p:cNvSpPr/>
          <p:nvPr userDrawn="1"/>
        </p:nvSpPr>
        <p:spPr>
          <a:xfrm>
            <a:off x="-1" y="0"/>
            <a:ext cx="9144001" cy="1889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 userDrawn="1"/>
        </p:nvSpPr>
        <p:spPr>
          <a:xfrm>
            <a:off x="0" y="6416675"/>
            <a:ext cx="9144000" cy="405341"/>
          </a:xfrm>
          <a:prstGeom prst="rect">
            <a:avLst/>
          </a:prstGeom>
          <a:solidFill>
            <a:schemeClr val="bg1">
              <a:lumMod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820734" y="2167791"/>
            <a:ext cx="2069932" cy="2190018"/>
            <a:chOff x="3789" y="1520"/>
            <a:chExt cx="1017" cy="1076"/>
          </a:xfrm>
        </p:grpSpPr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189" y="1520"/>
              <a:ext cx="560" cy="679"/>
            </a:xfrm>
            <a:custGeom>
              <a:avLst/>
              <a:gdLst>
                <a:gd name="T0" fmla="*/ 40 w 237"/>
                <a:gd name="T1" fmla="*/ 27 h 287"/>
                <a:gd name="T2" fmla="*/ 26 w 237"/>
                <a:gd name="T3" fmla="*/ 123 h 287"/>
                <a:gd name="T4" fmla="*/ 10 w 237"/>
                <a:gd name="T5" fmla="*/ 178 h 287"/>
                <a:gd name="T6" fmla="*/ 7 w 237"/>
                <a:gd name="T7" fmla="*/ 239 h 287"/>
                <a:gd name="T8" fmla="*/ 54 w 237"/>
                <a:gd name="T9" fmla="*/ 270 h 287"/>
                <a:gd name="T10" fmla="*/ 93 w 237"/>
                <a:gd name="T11" fmla="*/ 285 h 287"/>
                <a:gd name="T12" fmla="*/ 132 w 237"/>
                <a:gd name="T13" fmla="*/ 274 h 287"/>
                <a:gd name="T14" fmla="*/ 179 w 237"/>
                <a:gd name="T15" fmla="*/ 224 h 287"/>
                <a:gd name="T16" fmla="*/ 225 w 237"/>
                <a:gd name="T17" fmla="*/ 176 h 287"/>
                <a:gd name="T18" fmla="*/ 188 w 237"/>
                <a:gd name="T19" fmla="*/ 169 h 287"/>
                <a:gd name="T20" fmla="*/ 145 w 237"/>
                <a:gd name="T21" fmla="*/ 197 h 287"/>
                <a:gd name="T22" fmla="*/ 213 w 237"/>
                <a:gd name="T23" fmla="*/ 52 h 287"/>
                <a:gd name="T24" fmla="*/ 131 w 237"/>
                <a:gd name="T25" fmla="*/ 142 h 287"/>
                <a:gd name="T26" fmla="*/ 166 w 237"/>
                <a:gd name="T27" fmla="*/ 13 h 287"/>
                <a:gd name="T28" fmla="*/ 138 w 237"/>
                <a:gd name="T29" fmla="*/ 37 h 287"/>
                <a:gd name="T30" fmla="*/ 93 w 237"/>
                <a:gd name="T31" fmla="*/ 127 h 287"/>
                <a:gd name="T32" fmla="*/ 107 w 237"/>
                <a:gd name="T33" fmla="*/ 39 h 287"/>
                <a:gd name="T34" fmla="*/ 93 w 237"/>
                <a:gd name="T35" fmla="*/ 8 h 287"/>
                <a:gd name="T36" fmla="*/ 72 w 237"/>
                <a:gd name="T37" fmla="*/ 70 h 287"/>
                <a:gd name="T38" fmla="*/ 57 w 237"/>
                <a:gd name="T39" fmla="*/ 122 h 287"/>
                <a:gd name="T40" fmla="*/ 40 w 237"/>
                <a:gd name="T41" fmla="*/ 2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7" h="287">
                  <a:moveTo>
                    <a:pt x="40" y="27"/>
                  </a:moveTo>
                  <a:cubicBezTo>
                    <a:pt x="19" y="28"/>
                    <a:pt x="31" y="88"/>
                    <a:pt x="26" y="123"/>
                  </a:cubicBezTo>
                  <a:cubicBezTo>
                    <a:pt x="20" y="158"/>
                    <a:pt x="15" y="163"/>
                    <a:pt x="10" y="178"/>
                  </a:cubicBezTo>
                  <a:cubicBezTo>
                    <a:pt x="6" y="192"/>
                    <a:pt x="0" y="213"/>
                    <a:pt x="7" y="239"/>
                  </a:cubicBezTo>
                  <a:cubicBezTo>
                    <a:pt x="15" y="265"/>
                    <a:pt x="46" y="267"/>
                    <a:pt x="54" y="270"/>
                  </a:cubicBezTo>
                  <a:cubicBezTo>
                    <a:pt x="63" y="273"/>
                    <a:pt x="76" y="283"/>
                    <a:pt x="93" y="285"/>
                  </a:cubicBezTo>
                  <a:cubicBezTo>
                    <a:pt x="109" y="287"/>
                    <a:pt x="121" y="283"/>
                    <a:pt x="132" y="274"/>
                  </a:cubicBezTo>
                  <a:cubicBezTo>
                    <a:pt x="144" y="265"/>
                    <a:pt x="159" y="244"/>
                    <a:pt x="179" y="224"/>
                  </a:cubicBezTo>
                  <a:cubicBezTo>
                    <a:pt x="199" y="205"/>
                    <a:pt x="223" y="188"/>
                    <a:pt x="225" y="176"/>
                  </a:cubicBezTo>
                  <a:cubicBezTo>
                    <a:pt x="226" y="165"/>
                    <a:pt x="209" y="160"/>
                    <a:pt x="188" y="169"/>
                  </a:cubicBezTo>
                  <a:cubicBezTo>
                    <a:pt x="168" y="178"/>
                    <a:pt x="158" y="209"/>
                    <a:pt x="145" y="197"/>
                  </a:cubicBezTo>
                  <a:cubicBezTo>
                    <a:pt x="131" y="184"/>
                    <a:pt x="237" y="70"/>
                    <a:pt x="213" y="52"/>
                  </a:cubicBezTo>
                  <a:cubicBezTo>
                    <a:pt x="190" y="34"/>
                    <a:pt x="144" y="149"/>
                    <a:pt x="131" y="142"/>
                  </a:cubicBezTo>
                  <a:cubicBezTo>
                    <a:pt x="117" y="134"/>
                    <a:pt x="186" y="30"/>
                    <a:pt x="166" y="13"/>
                  </a:cubicBezTo>
                  <a:cubicBezTo>
                    <a:pt x="159" y="7"/>
                    <a:pt x="149" y="14"/>
                    <a:pt x="138" y="37"/>
                  </a:cubicBezTo>
                  <a:cubicBezTo>
                    <a:pt x="126" y="60"/>
                    <a:pt x="104" y="130"/>
                    <a:pt x="93" y="127"/>
                  </a:cubicBezTo>
                  <a:cubicBezTo>
                    <a:pt x="87" y="124"/>
                    <a:pt x="105" y="61"/>
                    <a:pt x="107" y="39"/>
                  </a:cubicBezTo>
                  <a:cubicBezTo>
                    <a:pt x="109" y="18"/>
                    <a:pt x="105" y="0"/>
                    <a:pt x="93" y="8"/>
                  </a:cubicBezTo>
                  <a:cubicBezTo>
                    <a:pt x="81" y="16"/>
                    <a:pt x="77" y="43"/>
                    <a:pt x="72" y="70"/>
                  </a:cubicBezTo>
                  <a:cubicBezTo>
                    <a:pt x="68" y="97"/>
                    <a:pt x="67" y="124"/>
                    <a:pt x="57" y="122"/>
                  </a:cubicBezTo>
                  <a:cubicBezTo>
                    <a:pt x="47" y="120"/>
                    <a:pt x="61" y="26"/>
                    <a:pt x="40" y="27"/>
                  </a:cubicBezTo>
                </a:path>
              </a:pathLst>
            </a:custGeom>
            <a:solidFill>
              <a:srgbClr val="FFD5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163" y="1915"/>
              <a:ext cx="643" cy="681"/>
            </a:xfrm>
            <a:custGeom>
              <a:avLst/>
              <a:gdLst>
                <a:gd name="T0" fmla="*/ 263 w 272"/>
                <a:gd name="T1" fmla="*/ 135 h 288"/>
                <a:gd name="T2" fmla="*/ 186 w 272"/>
                <a:gd name="T3" fmla="*/ 77 h 288"/>
                <a:gd name="T4" fmla="*/ 145 w 272"/>
                <a:gd name="T5" fmla="*/ 37 h 288"/>
                <a:gd name="T6" fmla="*/ 92 w 272"/>
                <a:gd name="T7" fmla="*/ 6 h 288"/>
                <a:gd name="T8" fmla="*/ 43 w 272"/>
                <a:gd name="T9" fmla="*/ 32 h 288"/>
                <a:gd name="T10" fmla="*/ 12 w 272"/>
                <a:gd name="T11" fmla="*/ 59 h 288"/>
                <a:gd name="T12" fmla="*/ 2 w 272"/>
                <a:gd name="T13" fmla="*/ 99 h 288"/>
                <a:gd name="T14" fmla="*/ 24 w 272"/>
                <a:gd name="T15" fmla="*/ 163 h 288"/>
                <a:gd name="T16" fmla="*/ 44 w 272"/>
                <a:gd name="T17" fmla="*/ 226 h 288"/>
                <a:gd name="T18" fmla="*/ 68 w 272"/>
                <a:gd name="T19" fmla="*/ 198 h 288"/>
                <a:gd name="T20" fmla="*/ 65 w 272"/>
                <a:gd name="T21" fmla="*/ 146 h 288"/>
                <a:gd name="T22" fmla="*/ 159 w 272"/>
                <a:gd name="T23" fmla="*/ 275 h 288"/>
                <a:gd name="T24" fmla="*/ 120 w 272"/>
                <a:gd name="T25" fmla="*/ 160 h 288"/>
                <a:gd name="T26" fmla="*/ 216 w 272"/>
                <a:gd name="T27" fmla="*/ 253 h 288"/>
                <a:gd name="T28" fmla="*/ 208 w 272"/>
                <a:gd name="T29" fmla="*/ 216 h 288"/>
                <a:gd name="T30" fmla="*/ 150 w 272"/>
                <a:gd name="T31" fmla="*/ 134 h 288"/>
                <a:gd name="T32" fmla="*/ 221 w 272"/>
                <a:gd name="T33" fmla="*/ 188 h 288"/>
                <a:gd name="T34" fmla="*/ 255 w 272"/>
                <a:gd name="T35" fmla="*/ 191 h 288"/>
                <a:gd name="T36" fmla="*/ 210 w 272"/>
                <a:gd name="T37" fmla="*/ 143 h 288"/>
                <a:gd name="T38" fmla="*/ 172 w 272"/>
                <a:gd name="T39" fmla="*/ 105 h 288"/>
                <a:gd name="T40" fmla="*/ 263 w 272"/>
                <a:gd name="T41" fmla="*/ 135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2" h="288">
                  <a:moveTo>
                    <a:pt x="263" y="135"/>
                  </a:moveTo>
                  <a:cubicBezTo>
                    <a:pt x="272" y="116"/>
                    <a:pt x="214" y="98"/>
                    <a:pt x="186" y="77"/>
                  </a:cubicBezTo>
                  <a:cubicBezTo>
                    <a:pt x="158" y="55"/>
                    <a:pt x="155" y="48"/>
                    <a:pt x="145" y="37"/>
                  </a:cubicBezTo>
                  <a:cubicBezTo>
                    <a:pt x="135" y="27"/>
                    <a:pt x="119" y="11"/>
                    <a:pt x="92" y="6"/>
                  </a:cubicBezTo>
                  <a:cubicBezTo>
                    <a:pt x="66" y="0"/>
                    <a:pt x="50" y="26"/>
                    <a:pt x="43" y="32"/>
                  </a:cubicBezTo>
                  <a:cubicBezTo>
                    <a:pt x="37" y="38"/>
                    <a:pt x="21" y="45"/>
                    <a:pt x="12" y="59"/>
                  </a:cubicBezTo>
                  <a:cubicBezTo>
                    <a:pt x="2" y="72"/>
                    <a:pt x="0" y="85"/>
                    <a:pt x="2" y="99"/>
                  </a:cubicBezTo>
                  <a:cubicBezTo>
                    <a:pt x="5" y="113"/>
                    <a:pt x="17" y="136"/>
                    <a:pt x="24" y="163"/>
                  </a:cubicBezTo>
                  <a:cubicBezTo>
                    <a:pt x="31" y="190"/>
                    <a:pt x="35" y="220"/>
                    <a:pt x="44" y="226"/>
                  </a:cubicBezTo>
                  <a:cubicBezTo>
                    <a:pt x="54" y="233"/>
                    <a:pt x="67" y="220"/>
                    <a:pt x="68" y="198"/>
                  </a:cubicBezTo>
                  <a:cubicBezTo>
                    <a:pt x="70" y="176"/>
                    <a:pt x="47" y="153"/>
                    <a:pt x="65" y="146"/>
                  </a:cubicBezTo>
                  <a:cubicBezTo>
                    <a:pt x="82" y="140"/>
                    <a:pt x="132" y="288"/>
                    <a:pt x="159" y="275"/>
                  </a:cubicBezTo>
                  <a:cubicBezTo>
                    <a:pt x="186" y="263"/>
                    <a:pt x="106" y="168"/>
                    <a:pt x="120" y="160"/>
                  </a:cubicBezTo>
                  <a:cubicBezTo>
                    <a:pt x="133" y="152"/>
                    <a:pt x="191" y="262"/>
                    <a:pt x="216" y="253"/>
                  </a:cubicBezTo>
                  <a:cubicBezTo>
                    <a:pt x="224" y="249"/>
                    <a:pt x="222" y="237"/>
                    <a:pt x="208" y="216"/>
                  </a:cubicBezTo>
                  <a:cubicBezTo>
                    <a:pt x="193" y="195"/>
                    <a:pt x="142" y="142"/>
                    <a:pt x="150" y="134"/>
                  </a:cubicBezTo>
                  <a:cubicBezTo>
                    <a:pt x="156" y="130"/>
                    <a:pt x="203" y="176"/>
                    <a:pt x="221" y="188"/>
                  </a:cubicBezTo>
                  <a:cubicBezTo>
                    <a:pt x="238" y="200"/>
                    <a:pt x="256" y="205"/>
                    <a:pt x="255" y="191"/>
                  </a:cubicBezTo>
                  <a:cubicBezTo>
                    <a:pt x="253" y="176"/>
                    <a:pt x="232" y="159"/>
                    <a:pt x="210" y="143"/>
                  </a:cubicBezTo>
                  <a:cubicBezTo>
                    <a:pt x="189" y="126"/>
                    <a:pt x="165" y="113"/>
                    <a:pt x="172" y="105"/>
                  </a:cubicBezTo>
                  <a:cubicBezTo>
                    <a:pt x="178" y="96"/>
                    <a:pt x="254" y="154"/>
                    <a:pt x="263" y="135"/>
                  </a:cubicBezTo>
                </a:path>
              </a:pathLst>
            </a:custGeom>
            <a:solidFill>
              <a:srgbClr val="B1D3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789" y="1780"/>
              <a:ext cx="698" cy="608"/>
            </a:xfrm>
            <a:custGeom>
              <a:avLst/>
              <a:gdLst>
                <a:gd name="T0" fmla="*/ 78 w 295"/>
                <a:gd name="T1" fmla="*/ 240 h 257"/>
                <a:gd name="T2" fmla="*/ 168 w 295"/>
                <a:gd name="T3" fmla="*/ 203 h 257"/>
                <a:gd name="T4" fmla="*/ 222 w 295"/>
                <a:gd name="T5" fmla="*/ 188 h 257"/>
                <a:gd name="T6" fmla="*/ 276 w 295"/>
                <a:gd name="T7" fmla="*/ 159 h 257"/>
                <a:gd name="T8" fmla="*/ 279 w 295"/>
                <a:gd name="T9" fmla="*/ 103 h 257"/>
                <a:gd name="T10" fmla="*/ 272 w 295"/>
                <a:gd name="T11" fmla="*/ 62 h 257"/>
                <a:gd name="T12" fmla="*/ 242 w 295"/>
                <a:gd name="T13" fmla="*/ 34 h 257"/>
                <a:gd name="T14" fmla="*/ 176 w 295"/>
                <a:gd name="T15" fmla="*/ 20 h 257"/>
                <a:gd name="T16" fmla="*/ 111 w 295"/>
                <a:gd name="T17" fmla="*/ 5 h 257"/>
                <a:gd name="T18" fmla="*/ 124 w 295"/>
                <a:gd name="T19" fmla="*/ 40 h 257"/>
                <a:gd name="T20" fmla="*/ 170 w 295"/>
                <a:gd name="T21" fmla="*/ 63 h 257"/>
                <a:gd name="T22" fmla="*/ 11 w 295"/>
                <a:gd name="T23" fmla="*/ 78 h 257"/>
                <a:gd name="T24" fmla="*/ 130 w 295"/>
                <a:gd name="T25" fmla="*/ 103 h 257"/>
                <a:gd name="T26" fmla="*/ 1 w 295"/>
                <a:gd name="T27" fmla="*/ 139 h 257"/>
                <a:gd name="T28" fmla="*/ 37 w 295"/>
                <a:gd name="T29" fmla="*/ 151 h 257"/>
                <a:gd name="T30" fmla="*/ 136 w 295"/>
                <a:gd name="T31" fmla="*/ 143 h 257"/>
                <a:gd name="T32" fmla="*/ 54 w 295"/>
                <a:gd name="T33" fmla="*/ 176 h 257"/>
                <a:gd name="T34" fmla="*/ 35 w 295"/>
                <a:gd name="T35" fmla="*/ 204 h 257"/>
                <a:gd name="T36" fmla="*/ 98 w 295"/>
                <a:gd name="T37" fmla="*/ 190 h 257"/>
                <a:gd name="T38" fmla="*/ 151 w 295"/>
                <a:gd name="T39" fmla="*/ 177 h 257"/>
                <a:gd name="T40" fmla="*/ 78 w 295"/>
                <a:gd name="T41" fmla="*/ 24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5" h="257">
                  <a:moveTo>
                    <a:pt x="78" y="240"/>
                  </a:moveTo>
                  <a:cubicBezTo>
                    <a:pt x="90" y="257"/>
                    <a:pt x="135" y="216"/>
                    <a:pt x="168" y="203"/>
                  </a:cubicBezTo>
                  <a:cubicBezTo>
                    <a:pt x="201" y="190"/>
                    <a:pt x="208" y="191"/>
                    <a:pt x="222" y="188"/>
                  </a:cubicBezTo>
                  <a:cubicBezTo>
                    <a:pt x="237" y="184"/>
                    <a:pt x="258" y="179"/>
                    <a:pt x="276" y="159"/>
                  </a:cubicBezTo>
                  <a:cubicBezTo>
                    <a:pt x="295" y="139"/>
                    <a:pt x="281" y="111"/>
                    <a:pt x="279" y="103"/>
                  </a:cubicBezTo>
                  <a:cubicBezTo>
                    <a:pt x="277" y="94"/>
                    <a:pt x="278" y="78"/>
                    <a:pt x="272" y="62"/>
                  </a:cubicBezTo>
                  <a:cubicBezTo>
                    <a:pt x="265" y="47"/>
                    <a:pt x="256" y="39"/>
                    <a:pt x="242" y="34"/>
                  </a:cubicBezTo>
                  <a:cubicBezTo>
                    <a:pt x="229" y="29"/>
                    <a:pt x="203" y="27"/>
                    <a:pt x="176" y="20"/>
                  </a:cubicBezTo>
                  <a:cubicBezTo>
                    <a:pt x="150" y="12"/>
                    <a:pt x="122" y="0"/>
                    <a:pt x="111" y="5"/>
                  </a:cubicBezTo>
                  <a:cubicBezTo>
                    <a:pt x="101" y="10"/>
                    <a:pt x="105" y="27"/>
                    <a:pt x="124" y="40"/>
                  </a:cubicBezTo>
                  <a:cubicBezTo>
                    <a:pt x="142" y="52"/>
                    <a:pt x="173" y="45"/>
                    <a:pt x="170" y="63"/>
                  </a:cubicBezTo>
                  <a:cubicBezTo>
                    <a:pt x="166" y="81"/>
                    <a:pt x="14" y="49"/>
                    <a:pt x="11" y="78"/>
                  </a:cubicBezTo>
                  <a:cubicBezTo>
                    <a:pt x="7" y="108"/>
                    <a:pt x="129" y="88"/>
                    <a:pt x="130" y="103"/>
                  </a:cubicBezTo>
                  <a:cubicBezTo>
                    <a:pt x="130" y="119"/>
                    <a:pt x="5" y="113"/>
                    <a:pt x="1" y="139"/>
                  </a:cubicBezTo>
                  <a:cubicBezTo>
                    <a:pt x="0" y="148"/>
                    <a:pt x="11" y="153"/>
                    <a:pt x="37" y="151"/>
                  </a:cubicBezTo>
                  <a:cubicBezTo>
                    <a:pt x="62" y="149"/>
                    <a:pt x="133" y="132"/>
                    <a:pt x="136" y="143"/>
                  </a:cubicBezTo>
                  <a:cubicBezTo>
                    <a:pt x="138" y="150"/>
                    <a:pt x="74" y="167"/>
                    <a:pt x="54" y="176"/>
                  </a:cubicBezTo>
                  <a:cubicBezTo>
                    <a:pt x="35" y="185"/>
                    <a:pt x="21" y="198"/>
                    <a:pt x="35" y="204"/>
                  </a:cubicBezTo>
                  <a:cubicBezTo>
                    <a:pt x="48" y="210"/>
                    <a:pt x="73" y="200"/>
                    <a:pt x="98" y="190"/>
                  </a:cubicBezTo>
                  <a:cubicBezTo>
                    <a:pt x="123" y="180"/>
                    <a:pt x="147" y="167"/>
                    <a:pt x="151" y="177"/>
                  </a:cubicBezTo>
                  <a:cubicBezTo>
                    <a:pt x="154" y="186"/>
                    <a:pt x="67" y="222"/>
                    <a:pt x="78" y="240"/>
                  </a:cubicBezTo>
                </a:path>
              </a:pathLst>
            </a:custGeom>
            <a:solidFill>
              <a:srgbClr val="32B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163" y="2045"/>
              <a:ext cx="236" cy="208"/>
            </a:xfrm>
            <a:custGeom>
              <a:avLst/>
              <a:gdLst>
                <a:gd name="T0" fmla="*/ 18 w 100"/>
                <a:gd name="T1" fmla="*/ 88 h 88"/>
                <a:gd name="T2" fmla="*/ 64 w 100"/>
                <a:gd name="T3" fmla="*/ 76 h 88"/>
                <a:gd name="T4" fmla="*/ 100 w 100"/>
                <a:gd name="T5" fmla="*/ 62 h 88"/>
                <a:gd name="T6" fmla="*/ 65 w 100"/>
                <a:gd name="T7" fmla="*/ 48 h 88"/>
                <a:gd name="T8" fmla="*/ 18 w 100"/>
                <a:gd name="T9" fmla="*/ 17 h 88"/>
                <a:gd name="T10" fmla="*/ 15 w 100"/>
                <a:gd name="T11" fmla="*/ 0 h 88"/>
                <a:gd name="T12" fmla="*/ 12 w 100"/>
                <a:gd name="T13" fmla="*/ 4 h 88"/>
                <a:gd name="T14" fmla="*/ 2 w 100"/>
                <a:gd name="T15" fmla="*/ 44 h 88"/>
                <a:gd name="T16" fmla="*/ 18 w 100"/>
                <a:gd name="T1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0" h="88">
                  <a:moveTo>
                    <a:pt x="18" y="88"/>
                  </a:moveTo>
                  <a:cubicBezTo>
                    <a:pt x="44" y="78"/>
                    <a:pt x="51" y="79"/>
                    <a:pt x="64" y="76"/>
                  </a:cubicBezTo>
                  <a:cubicBezTo>
                    <a:pt x="74" y="73"/>
                    <a:pt x="87" y="70"/>
                    <a:pt x="100" y="62"/>
                  </a:cubicBezTo>
                  <a:cubicBezTo>
                    <a:pt x="85" y="59"/>
                    <a:pt x="73" y="51"/>
                    <a:pt x="65" y="48"/>
                  </a:cubicBezTo>
                  <a:cubicBezTo>
                    <a:pt x="57" y="45"/>
                    <a:pt x="26" y="43"/>
                    <a:pt x="18" y="17"/>
                  </a:cubicBezTo>
                  <a:cubicBezTo>
                    <a:pt x="17" y="11"/>
                    <a:pt x="16" y="5"/>
                    <a:pt x="15" y="0"/>
                  </a:cubicBezTo>
                  <a:cubicBezTo>
                    <a:pt x="14" y="1"/>
                    <a:pt x="13" y="2"/>
                    <a:pt x="12" y="4"/>
                  </a:cubicBezTo>
                  <a:cubicBezTo>
                    <a:pt x="2" y="17"/>
                    <a:pt x="0" y="30"/>
                    <a:pt x="2" y="44"/>
                  </a:cubicBezTo>
                  <a:cubicBezTo>
                    <a:pt x="4" y="54"/>
                    <a:pt x="11" y="70"/>
                    <a:pt x="18" y="88"/>
                  </a:cubicBezTo>
                </a:path>
              </a:pathLst>
            </a:custGeom>
            <a:solidFill>
              <a:srgbClr val="2390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196" y="1837"/>
              <a:ext cx="243" cy="208"/>
            </a:xfrm>
            <a:custGeom>
              <a:avLst/>
              <a:gdLst>
                <a:gd name="T0" fmla="*/ 21 w 103"/>
                <a:gd name="T1" fmla="*/ 0 h 88"/>
                <a:gd name="T2" fmla="*/ 7 w 103"/>
                <a:gd name="T3" fmla="*/ 44 h 88"/>
                <a:gd name="T4" fmla="*/ 1 w 103"/>
                <a:gd name="T5" fmla="*/ 88 h 88"/>
                <a:gd name="T6" fmla="*/ 29 w 103"/>
                <a:gd name="T7" fmla="*/ 65 h 88"/>
                <a:gd name="T8" fmla="*/ 78 w 103"/>
                <a:gd name="T9" fmla="*/ 39 h 88"/>
                <a:gd name="T10" fmla="*/ 103 w 103"/>
                <a:gd name="T11" fmla="*/ 48 h 88"/>
                <a:gd name="T12" fmla="*/ 100 w 103"/>
                <a:gd name="T13" fmla="*/ 38 h 88"/>
                <a:gd name="T14" fmla="*/ 70 w 103"/>
                <a:gd name="T15" fmla="*/ 10 h 88"/>
                <a:gd name="T16" fmla="*/ 21 w 103"/>
                <a:gd name="T1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3" h="88">
                  <a:moveTo>
                    <a:pt x="21" y="0"/>
                  </a:moveTo>
                  <a:cubicBezTo>
                    <a:pt x="16" y="25"/>
                    <a:pt x="11" y="31"/>
                    <a:pt x="7" y="44"/>
                  </a:cubicBezTo>
                  <a:cubicBezTo>
                    <a:pt x="4" y="55"/>
                    <a:pt x="0" y="70"/>
                    <a:pt x="1" y="88"/>
                  </a:cubicBezTo>
                  <a:cubicBezTo>
                    <a:pt x="11" y="77"/>
                    <a:pt x="23" y="70"/>
                    <a:pt x="29" y="65"/>
                  </a:cubicBezTo>
                  <a:cubicBezTo>
                    <a:pt x="36" y="59"/>
                    <a:pt x="52" y="33"/>
                    <a:pt x="78" y="39"/>
                  </a:cubicBezTo>
                  <a:cubicBezTo>
                    <a:pt x="88" y="41"/>
                    <a:pt x="96" y="44"/>
                    <a:pt x="103" y="48"/>
                  </a:cubicBezTo>
                  <a:cubicBezTo>
                    <a:pt x="102" y="45"/>
                    <a:pt x="101" y="41"/>
                    <a:pt x="100" y="38"/>
                  </a:cubicBezTo>
                  <a:cubicBezTo>
                    <a:pt x="93" y="23"/>
                    <a:pt x="84" y="15"/>
                    <a:pt x="70" y="10"/>
                  </a:cubicBezTo>
                  <a:cubicBezTo>
                    <a:pt x="60" y="6"/>
                    <a:pt x="41" y="4"/>
                    <a:pt x="21" y="0"/>
                  </a:cubicBezTo>
                </a:path>
              </a:pathLst>
            </a:custGeom>
            <a:solidFill>
              <a:srgbClr val="2F7D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4198" y="1915"/>
              <a:ext cx="289" cy="277"/>
            </a:xfrm>
            <a:custGeom>
              <a:avLst/>
              <a:gdLst>
                <a:gd name="T0" fmla="*/ 0 w 122"/>
                <a:gd name="T1" fmla="*/ 55 h 117"/>
                <a:gd name="T2" fmla="*/ 3 w 122"/>
                <a:gd name="T3" fmla="*/ 72 h 117"/>
                <a:gd name="T4" fmla="*/ 50 w 122"/>
                <a:gd name="T5" fmla="*/ 103 h 117"/>
                <a:gd name="T6" fmla="*/ 85 w 122"/>
                <a:gd name="T7" fmla="*/ 117 h 117"/>
                <a:gd name="T8" fmla="*/ 103 w 122"/>
                <a:gd name="T9" fmla="*/ 102 h 117"/>
                <a:gd name="T10" fmla="*/ 106 w 122"/>
                <a:gd name="T11" fmla="*/ 46 h 117"/>
                <a:gd name="T12" fmla="*/ 102 w 122"/>
                <a:gd name="T13" fmla="*/ 15 h 117"/>
                <a:gd name="T14" fmla="*/ 77 w 122"/>
                <a:gd name="T15" fmla="*/ 6 h 117"/>
                <a:gd name="T16" fmla="*/ 28 w 122"/>
                <a:gd name="T17" fmla="*/ 32 h 117"/>
                <a:gd name="T18" fmla="*/ 0 w 122"/>
                <a:gd name="T19" fmla="*/ 5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" h="117">
                  <a:moveTo>
                    <a:pt x="0" y="55"/>
                  </a:moveTo>
                  <a:cubicBezTo>
                    <a:pt x="1" y="60"/>
                    <a:pt x="2" y="66"/>
                    <a:pt x="3" y="72"/>
                  </a:cubicBezTo>
                  <a:cubicBezTo>
                    <a:pt x="11" y="98"/>
                    <a:pt x="42" y="100"/>
                    <a:pt x="50" y="103"/>
                  </a:cubicBezTo>
                  <a:cubicBezTo>
                    <a:pt x="58" y="106"/>
                    <a:pt x="70" y="114"/>
                    <a:pt x="85" y="117"/>
                  </a:cubicBezTo>
                  <a:cubicBezTo>
                    <a:pt x="91" y="113"/>
                    <a:pt x="98" y="108"/>
                    <a:pt x="103" y="102"/>
                  </a:cubicBezTo>
                  <a:cubicBezTo>
                    <a:pt x="122" y="82"/>
                    <a:pt x="108" y="54"/>
                    <a:pt x="106" y="46"/>
                  </a:cubicBezTo>
                  <a:cubicBezTo>
                    <a:pt x="104" y="39"/>
                    <a:pt x="105" y="27"/>
                    <a:pt x="102" y="15"/>
                  </a:cubicBezTo>
                  <a:cubicBezTo>
                    <a:pt x="95" y="11"/>
                    <a:pt x="87" y="8"/>
                    <a:pt x="77" y="6"/>
                  </a:cubicBezTo>
                  <a:cubicBezTo>
                    <a:pt x="51" y="0"/>
                    <a:pt x="35" y="26"/>
                    <a:pt x="28" y="32"/>
                  </a:cubicBezTo>
                  <a:cubicBezTo>
                    <a:pt x="22" y="37"/>
                    <a:pt x="10" y="44"/>
                    <a:pt x="0" y="55"/>
                  </a:cubicBezTo>
                </a:path>
              </a:pathLst>
            </a:custGeom>
            <a:solidFill>
              <a:srgbClr val="D342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4399" y="1951"/>
              <a:ext cx="182" cy="248"/>
            </a:xfrm>
            <a:custGeom>
              <a:avLst/>
              <a:gdLst>
                <a:gd name="T0" fmla="*/ 4 w 77"/>
                <a:gd name="T1" fmla="*/ 103 h 105"/>
                <a:gd name="T2" fmla="*/ 44 w 77"/>
                <a:gd name="T3" fmla="*/ 92 h 105"/>
                <a:gd name="T4" fmla="*/ 44 w 77"/>
                <a:gd name="T5" fmla="*/ 91 h 105"/>
                <a:gd name="T6" fmla="*/ 45 w 77"/>
                <a:gd name="T7" fmla="*/ 91 h 105"/>
                <a:gd name="T8" fmla="*/ 45 w 77"/>
                <a:gd name="T9" fmla="*/ 91 h 105"/>
                <a:gd name="T10" fmla="*/ 46 w 77"/>
                <a:gd name="T11" fmla="*/ 90 h 105"/>
                <a:gd name="T12" fmla="*/ 46 w 77"/>
                <a:gd name="T13" fmla="*/ 90 h 105"/>
                <a:gd name="T14" fmla="*/ 47 w 77"/>
                <a:gd name="T15" fmla="*/ 89 h 105"/>
                <a:gd name="T16" fmla="*/ 47 w 77"/>
                <a:gd name="T17" fmla="*/ 89 h 105"/>
                <a:gd name="T18" fmla="*/ 47 w 77"/>
                <a:gd name="T19" fmla="*/ 89 h 105"/>
                <a:gd name="T20" fmla="*/ 48 w 77"/>
                <a:gd name="T21" fmla="*/ 88 h 105"/>
                <a:gd name="T22" fmla="*/ 48 w 77"/>
                <a:gd name="T23" fmla="*/ 87 h 105"/>
                <a:gd name="T24" fmla="*/ 49 w 77"/>
                <a:gd name="T25" fmla="*/ 87 h 105"/>
                <a:gd name="T26" fmla="*/ 49 w 77"/>
                <a:gd name="T27" fmla="*/ 87 h 105"/>
                <a:gd name="T28" fmla="*/ 50 w 77"/>
                <a:gd name="T29" fmla="*/ 86 h 105"/>
                <a:gd name="T30" fmla="*/ 50 w 77"/>
                <a:gd name="T31" fmla="*/ 86 h 105"/>
                <a:gd name="T32" fmla="*/ 51 w 77"/>
                <a:gd name="T33" fmla="*/ 85 h 105"/>
                <a:gd name="T34" fmla="*/ 51 w 77"/>
                <a:gd name="T35" fmla="*/ 84 h 105"/>
                <a:gd name="T36" fmla="*/ 52 w 77"/>
                <a:gd name="T37" fmla="*/ 84 h 105"/>
                <a:gd name="T38" fmla="*/ 52 w 77"/>
                <a:gd name="T39" fmla="*/ 84 h 105"/>
                <a:gd name="T40" fmla="*/ 53 w 77"/>
                <a:gd name="T41" fmla="*/ 83 h 105"/>
                <a:gd name="T42" fmla="*/ 53 w 77"/>
                <a:gd name="T43" fmla="*/ 82 h 105"/>
                <a:gd name="T44" fmla="*/ 54 w 77"/>
                <a:gd name="T45" fmla="*/ 82 h 105"/>
                <a:gd name="T46" fmla="*/ 55 w 77"/>
                <a:gd name="T47" fmla="*/ 81 h 105"/>
                <a:gd name="T48" fmla="*/ 55 w 77"/>
                <a:gd name="T49" fmla="*/ 80 h 105"/>
                <a:gd name="T50" fmla="*/ 56 w 77"/>
                <a:gd name="T51" fmla="*/ 80 h 105"/>
                <a:gd name="T52" fmla="*/ 56 w 77"/>
                <a:gd name="T53" fmla="*/ 79 h 105"/>
                <a:gd name="T54" fmla="*/ 57 w 77"/>
                <a:gd name="T55" fmla="*/ 78 h 105"/>
                <a:gd name="T56" fmla="*/ 57 w 77"/>
                <a:gd name="T57" fmla="*/ 78 h 105"/>
                <a:gd name="T58" fmla="*/ 58 w 77"/>
                <a:gd name="T59" fmla="*/ 77 h 105"/>
                <a:gd name="T60" fmla="*/ 59 w 77"/>
                <a:gd name="T61" fmla="*/ 76 h 105"/>
                <a:gd name="T62" fmla="*/ 60 w 77"/>
                <a:gd name="T63" fmla="*/ 75 h 105"/>
                <a:gd name="T64" fmla="*/ 60 w 77"/>
                <a:gd name="T65" fmla="*/ 74 h 105"/>
                <a:gd name="T66" fmla="*/ 62 w 77"/>
                <a:gd name="T67" fmla="*/ 73 h 105"/>
                <a:gd name="T68" fmla="*/ 62 w 77"/>
                <a:gd name="T69" fmla="*/ 72 h 105"/>
                <a:gd name="T70" fmla="*/ 63 w 77"/>
                <a:gd name="T71" fmla="*/ 72 h 105"/>
                <a:gd name="T72" fmla="*/ 63 w 77"/>
                <a:gd name="T73" fmla="*/ 71 h 105"/>
                <a:gd name="T74" fmla="*/ 66 w 77"/>
                <a:gd name="T75" fmla="*/ 68 h 105"/>
                <a:gd name="T76" fmla="*/ 71 w 77"/>
                <a:gd name="T77" fmla="*/ 62 h 105"/>
                <a:gd name="T78" fmla="*/ 72 w 77"/>
                <a:gd name="T79" fmla="*/ 61 h 105"/>
                <a:gd name="T80" fmla="*/ 74 w 77"/>
                <a:gd name="T81" fmla="*/ 59 h 105"/>
                <a:gd name="T82" fmla="*/ 77 w 77"/>
                <a:gd name="T83" fmla="*/ 56 h 105"/>
                <a:gd name="T84" fmla="*/ 77 w 77"/>
                <a:gd name="T85" fmla="*/ 55 h 105"/>
                <a:gd name="T86" fmla="*/ 45 w 77"/>
                <a:gd name="T87" fmla="*/ 22 h 105"/>
                <a:gd name="T88" fmla="*/ 21 w 77"/>
                <a:gd name="T89" fmla="*/ 31 h 105"/>
                <a:gd name="T90" fmla="*/ 0 w 77"/>
                <a:gd name="T91" fmla="*/ 102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05">
                  <a:moveTo>
                    <a:pt x="0" y="102"/>
                  </a:moveTo>
                  <a:cubicBezTo>
                    <a:pt x="1" y="102"/>
                    <a:pt x="3" y="103"/>
                    <a:pt x="4" y="103"/>
                  </a:cubicBezTo>
                  <a:cubicBezTo>
                    <a:pt x="20" y="105"/>
                    <a:pt x="32" y="101"/>
                    <a:pt x="43" y="92"/>
                  </a:cubicBezTo>
                  <a:cubicBezTo>
                    <a:pt x="44" y="92"/>
                    <a:pt x="44" y="92"/>
                    <a:pt x="44" y="92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89"/>
                    <a:pt x="46" y="89"/>
                    <a:pt x="46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3" y="83"/>
                    <a:pt x="53" y="83"/>
                    <a:pt x="53" y="83"/>
                  </a:cubicBezTo>
                  <a:cubicBezTo>
                    <a:pt x="53" y="83"/>
                    <a:pt x="53" y="83"/>
                    <a:pt x="53" y="83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4"/>
                    <a:pt x="60" y="74"/>
                    <a:pt x="60" y="74"/>
                  </a:cubicBezTo>
                  <a:cubicBezTo>
                    <a:pt x="61" y="74"/>
                    <a:pt x="61" y="74"/>
                    <a:pt x="61" y="74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62" y="72"/>
                    <a:pt x="62" y="72"/>
                    <a:pt x="62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8" y="66"/>
                    <a:pt x="69" y="64"/>
                    <a:pt x="70" y="63"/>
                  </a:cubicBezTo>
                  <a:cubicBezTo>
                    <a:pt x="71" y="62"/>
                    <a:pt x="71" y="62"/>
                    <a:pt x="71" y="62"/>
                  </a:cubicBezTo>
                  <a:cubicBezTo>
                    <a:pt x="71" y="62"/>
                    <a:pt x="71" y="62"/>
                    <a:pt x="71" y="62"/>
                  </a:cubicBezTo>
                  <a:cubicBezTo>
                    <a:pt x="72" y="61"/>
                    <a:pt x="72" y="61"/>
                    <a:pt x="72" y="61"/>
                  </a:cubicBezTo>
                  <a:cubicBezTo>
                    <a:pt x="72" y="61"/>
                    <a:pt x="72" y="61"/>
                    <a:pt x="72" y="61"/>
                  </a:cubicBezTo>
                  <a:cubicBezTo>
                    <a:pt x="73" y="60"/>
                    <a:pt x="74" y="59"/>
                    <a:pt x="74" y="59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7"/>
                    <a:pt x="76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57" y="39"/>
                    <a:pt x="54" y="32"/>
                    <a:pt x="45" y="22"/>
                  </a:cubicBezTo>
                  <a:cubicBezTo>
                    <a:pt x="38" y="16"/>
                    <a:pt x="29" y="7"/>
                    <a:pt x="17" y="0"/>
                  </a:cubicBezTo>
                  <a:cubicBezTo>
                    <a:pt x="20" y="12"/>
                    <a:pt x="19" y="24"/>
                    <a:pt x="21" y="31"/>
                  </a:cubicBezTo>
                  <a:cubicBezTo>
                    <a:pt x="23" y="39"/>
                    <a:pt x="37" y="67"/>
                    <a:pt x="18" y="87"/>
                  </a:cubicBezTo>
                  <a:cubicBezTo>
                    <a:pt x="13" y="93"/>
                    <a:pt x="6" y="98"/>
                    <a:pt x="0" y="102"/>
                  </a:cubicBezTo>
                </a:path>
              </a:pathLst>
            </a:custGeom>
            <a:solidFill>
              <a:srgbClr val="F582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1895621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Slide de Título">
    <p:bg>
      <p:bgPr>
        <a:pattFill prst="narVert">
          <a:fgClr>
            <a:schemeClr val="tx2"/>
          </a:fgClr>
          <a:bgClr>
            <a:schemeClr val="bg1">
              <a:lumMod val="2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/>
          <p:nvPr userDrawn="1"/>
        </p:nvSpPr>
        <p:spPr>
          <a:xfrm>
            <a:off x="4898003" y="6403780"/>
            <a:ext cx="4245997" cy="378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50824" y="2546094"/>
            <a:ext cx="4321175" cy="1765814"/>
          </a:xfrm>
          <a:prstGeom prst="rect">
            <a:avLst/>
          </a:prstGeom>
          <a:solidFill>
            <a:schemeClr val="accent4"/>
          </a:solidFill>
          <a:effectLst>
            <a:outerShdw blurRad="50800" dist="25400" dir="5400000" algn="ctr" rotWithShape="0">
              <a:srgbClr val="000000">
                <a:alpha val="15000"/>
              </a:srgbClr>
            </a:outerShdw>
          </a:effectLst>
        </p:spPr>
        <p:txBody>
          <a:bodyPr wrap="square" lIns="270000" tIns="252000" rIns="270000" bIns="180000" anchor="ctr">
            <a:spAutoFit/>
          </a:bodyPr>
          <a:lstStyle>
            <a:lvl1pPr algn="r">
              <a:defRPr sz="32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pt-BR" dirty="0"/>
              <a:t>CONSEQUÊNCIAS DA FALTA DE INOVAÇÃO</a:t>
            </a:r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4898003" y="182073"/>
            <a:ext cx="4245997" cy="6221707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lIns="180000" tIns="432000" rIns="108000" bIns="180000" anchor="ctr">
            <a:normAutofit/>
          </a:bodyPr>
          <a:lstStyle>
            <a:lvl1pPr marL="0" indent="0" algn="l">
              <a:buFont typeface="Wingdings" panose="05000000000000000000" pitchFamily="2" charset="2"/>
              <a:buNone/>
              <a:defRPr sz="1100" baseline="0"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pt-BR" dirty="0"/>
              <a:t>Lista de problemas causados pela falta de inovação e baixa competitividade do brasil.</a:t>
            </a:r>
          </a:p>
        </p:txBody>
      </p:sp>
      <p:sp>
        <p:nvSpPr>
          <p:cNvPr id="4" name="Retângulo 3"/>
          <p:cNvSpPr/>
          <p:nvPr userDrawn="1"/>
        </p:nvSpPr>
        <p:spPr>
          <a:xfrm>
            <a:off x="-1" y="0"/>
            <a:ext cx="9144001" cy="1889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/>
          <p:cNvSpPr/>
          <p:nvPr userDrawn="1"/>
        </p:nvSpPr>
        <p:spPr>
          <a:xfrm>
            <a:off x="-1" y="6781800"/>
            <a:ext cx="9144001" cy="859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8140524" y="6416676"/>
            <a:ext cx="905002" cy="365123"/>
            <a:chOff x="3789" y="1520"/>
            <a:chExt cx="2667" cy="1076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4950" y="2149"/>
              <a:ext cx="1506" cy="301"/>
            </a:xfrm>
            <a:custGeom>
              <a:avLst/>
              <a:gdLst>
                <a:gd name="T0" fmla="*/ 21 w 637"/>
                <a:gd name="T1" fmla="*/ 97 h 127"/>
                <a:gd name="T2" fmla="*/ 17 w 637"/>
                <a:gd name="T3" fmla="*/ 95 h 127"/>
                <a:gd name="T4" fmla="*/ 48 w 637"/>
                <a:gd name="T5" fmla="*/ 94 h 127"/>
                <a:gd name="T6" fmla="*/ 61 w 637"/>
                <a:gd name="T7" fmla="*/ 112 h 127"/>
                <a:gd name="T8" fmla="*/ 94 w 637"/>
                <a:gd name="T9" fmla="*/ 77 h 127"/>
                <a:gd name="T10" fmla="*/ 92 w 637"/>
                <a:gd name="T11" fmla="*/ 86 h 127"/>
                <a:gd name="T12" fmla="*/ 146 w 637"/>
                <a:gd name="T13" fmla="*/ 85 h 127"/>
                <a:gd name="T14" fmla="*/ 165 w 637"/>
                <a:gd name="T15" fmla="*/ 105 h 127"/>
                <a:gd name="T16" fmla="*/ 191 w 637"/>
                <a:gd name="T17" fmla="*/ 76 h 127"/>
                <a:gd name="T18" fmla="*/ 198 w 637"/>
                <a:gd name="T19" fmla="*/ 108 h 127"/>
                <a:gd name="T20" fmla="*/ 223 w 637"/>
                <a:gd name="T21" fmla="*/ 109 h 127"/>
                <a:gd name="T22" fmla="*/ 252 w 637"/>
                <a:gd name="T23" fmla="*/ 77 h 127"/>
                <a:gd name="T24" fmla="*/ 260 w 637"/>
                <a:gd name="T25" fmla="*/ 101 h 127"/>
                <a:gd name="T26" fmla="*/ 292 w 637"/>
                <a:gd name="T27" fmla="*/ 81 h 127"/>
                <a:gd name="T28" fmla="*/ 288 w 637"/>
                <a:gd name="T29" fmla="*/ 116 h 127"/>
                <a:gd name="T30" fmla="*/ 293 w 637"/>
                <a:gd name="T31" fmla="*/ 123 h 127"/>
                <a:gd name="T32" fmla="*/ 308 w 637"/>
                <a:gd name="T33" fmla="*/ 69 h 127"/>
                <a:gd name="T34" fmla="*/ 321 w 637"/>
                <a:gd name="T35" fmla="*/ 104 h 127"/>
                <a:gd name="T36" fmla="*/ 314 w 637"/>
                <a:gd name="T37" fmla="*/ 82 h 127"/>
                <a:gd name="T38" fmla="*/ 348 w 637"/>
                <a:gd name="T39" fmla="*/ 76 h 127"/>
                <a:gd name="T40" fmla="*/ 355 w 637"/>
                <a:gd name="T41" fmla="*/ 108 h 127"/>
                <a:gd name="T42" fmla="*/ 21 w 637"/>
                <a:gd name="T43" fmla="*/ 48 h 127"/>
                <a:gd name="T44" fmla="*/ 10 w 637"/>
                <a:gd name="T45" fmla="*/ 9 h 127"/>
                <a:gd name="T46" fmla="*/ 58 w 637"/>
                <a:gd name="T47" fmla="*/ 49 h 127"/>
                <a:gd name="T48" fmla="*/ 51 w 637"/>
                <a:gd name="T49" fmla="*/ 17 h 127"/>
                <a:gd name="T50" fmla="*/ 80 w 637"/>
                <a:gd name="T51" fmla="*/ 47 h 127"/>
                <a:gd name="T52" fmla="*/ 100 w 637"/>
                <a:gd name="T53" fmla="*/ 46 h 127"/>
                <a:gd name="T54" fmla="*/ 85 w 637"/>
                <a:gd name="T55" fmla="*/ 29 h 127"/>
                <a:gd name="T56" fmla="*/ 111 w 637"/>
                <a:gd name="T57" fmla="*/ 48 h 127"/>
                <a:gd name="T58" fmla="*/ 154 w 637"/>
                <a:gd name="T59" fmla="*/ 9 h 127"/>
                <a:gd name="T60" fmla="*/ 181 w 637"/>
                <a:gd name="T61" fmla="*/ 45 h 127"/>
                <a:gd name="T62" fmla="*/ 215 w 637"/>
                <a:gd name="T63" fmla="*/ 48 h 127"/>
                <a:gd name="T64" fmla="*/ 234 w 637"/>
                <a:gd name="T65" fmla="*/ 49 h 127"/>
                <a:gd name="T66" fmla="*/ 227 w 637"/>
                <a:gd name="T67" fmla="*/ 17 h 127"/>
                <a:gd name="T68" fmla="*/ 225 w 637"/>
                <a:gd name="T69" fmla="*/ 57 h 127"/>
                <a:gd name="T70" fmla="*/ 224 w 637"/>
                <a:gd name="T71" fmla="*/ 59 h 127"/>
                <a:gd name="T72" fmla="*/ 259 w 637"/>
                <a:gd name="T73" fmla="*/ 2 h 127"/>
                <a:gd name="T74" fmla="*/ 249 w 637"/>
                <a:gd name="T75" fmla="*/ 48 h 127"/>
                <a:gd name="T76" fmla="*/ 258 w 637"/>
                <a:gd name="T77" fmla="*/ 19 h 127"/>
                <a:gd name="T78" fmla="*/ 307 w 637"/>
                <a:gd name="T79" fmla="*/ 29 h 127"/>
                <a:gd name="T80" fmla="*/ 300 w 637"/>
                <a:gd name="T81" fmla="*/ 17 h 127"/>
                <a:gd name="T82" fmla="*/ 334 w 637"/>
                <a:gd name="T83" fmla="*/ 30 h 127"/>
                <a:gd name="T84" fmla="*/ 381 w 637"/>
                <a:gd name="T85" fmla="*/ 19 h 127"/>
                <a:gd name="T86" fmla="*/ 357 w 637"/>
                <a:gd name="T87" fmla="*/ 9 h 127"/>
                <a:gd name="T88" fmla="*/ 385 w 637"/>
                <a:gd name="T89" fmla="*/ 48 h 127"/>
                <a:gd name="T90" fmla="*/ 417 w 637"/>
                <a:gd name="T91" fmla="*/ 29 h 127"/>
                <a:gd name="T92" fmla="*/ 413 w 637"/>
                <a:gd name="T93" fmla="*/ 27 h 127"/>
                <a:gd name="T94" fmla="*/ 437 w 637"/>
                <a:gd name="T95" fmla="*/ 9 h 127"/>
                <a:gd name="T96" fmla="*/ 436 w 637"/>
                <a:gd name="T97" fmla="*/ 29 h 127"/>
                <a:gd name="T98" fmla="*/ 474 w 637"/>
                <a:gd name="T99" fmla="*/ 26 h 127"/>
                <a:gd name="T100" fmla="*/ 482 w 637"/>
                <a:gd name="T101" fmla="*/ 43 h 127"/>
                <a:gd name="T102" fmla="*/ 492 w 637"/>
                <a:gd name="T103" fmla="*/ 9 h 127"/>
                <a:gd name="T104" fmla="*/ 500 w 637"/>
                <a:gd name="T105" fmla="*/ 31 h 127"/>
                <a:gd name="T106" fmla="*/ 523 w 637"/>
                <a:gd name="T107" fmla="*/ 9 h 127"/>
                <a:gd name="T108" fmla="*/ 522 w 637"/>
                <a:gd name="T109" fmla="*/ 19 h 127"/>
                <a:gd name="T110" fmla="*/ 562 w 637"/>
                <a:gd name="T111" fmla="*/ 28 h 127"/>
                <a:gd name="T112" fmla="*/ 551 w 637"/>
                <a:gd name="T113" fmla="*/ 12 h 127"/>
                <a:gd name="T114" fmla="*/ 583 w 637"/>
                <a:gd name="T115" fmla="*/ 48 h 127"/>
                <a:gd name="T116" fmla="*/ 593 w 637"/>
                <a:gd name="T117" fmla="*/ 33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7" h="127">
                  <a:moveTo>
                    <a:pt x="8" y="100"/>
                  </a:moveTo>
                  <a:cubicBezTo>
                    <a:pt x="7" y="100"/>
                    <a:pt x="7" y="100"/>
                    <a:pt x="7" y="100"/>
                  </a:cubicBezTo>
                  <a:cubicBezTo>
                    <a:pt x="7" y="116"/>
                    <a:pt x="7" y="116"/>
                    <a:pt x="7" y="116"/>
                  </a:cubicBezTo>
                  <a:cubicBezTo>
                    <a:pt x="1" y="116"/>
                    <a:pt x="1" y="116"/>
                    <a:pt x="1" y="116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3" y="78"/>
                    <a:pt x="4" y="77"/>
                    <a:pt x="6" y="77"/>
                  </a:cubicBezTo>
                  <a:cubicBezTo>
                    <a:pt x="7" y="77"/>
                    <a:pt x="9" y="76"/>
                    <a:pt x="11" y="76"/>
                  </a:cubicBezTo>
                  <a:cubicBezTo>
                    <a:pt x="16" y="76"/>
                    <a:pt x="19" y="78"/>
                    <a:pt x="21" y="80"/>
                  </a:cubicBezTo>
                  <a:cubicBezTo>
                    <a:pt x="23" y="82"/>
                    <a:pt x="24" y="85"/>
                    <a:pt x="24" y="88"/>
                  </a:cubicBezTo>
                  <a:cubicBezTo>
                    <a:pt x="24" y="92"/>
                    <a:pt x="23" y="94"/>
                    <a:pt x="21" y="97"/>
                  </a:cubicBezTo>
                  <a:cubicBezTo>
                    <a:pt x="19" y="99"/>
                    <a:pt x="15" y="100"/>
                    <a:pt x="11" y="100"/>
                  </a:cubicBezTo>
                  <a:cubicBezTo>
                    <a:pt x="10" y="100"/>
                    <a:pt x="9" y="100"/>
                    <a:pt x="8" y="100"/>
                  </a:cubicBezTo>
                  <a:moveTo>
                    <a:pt x="11" y="80"/>
                  </a:moveTo>
                  <a:cubicBezTo>
                    <a:pt x="10" y="80"/>
                    <a:pt x="9" y="80"/>
                    <a:pt x="8" y="80"/>
                  </a:cubicBezTo>
                  <a:cubicBezTo>
                    <a:pt x="8" y="80"/>
                    <a:pt x="7" y="80"/>
                    <a:pt x="7" y="80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10" y="97"/>
                    <a:pt x="10" y="97"/>
                    <a:pt x="10" y="97"/>
                  </a:cubicBezTo>
                  <a:cubicBezTo>
                    <a:pt x="10" y="97"/>
                    <a:pt x="10" y="97"/>
                    <a:pt x="10" y="97"/>
                  </a:cubicBezTo>
                  <a:cubicBezTo>
                    <a:pt x="14" y="97"/>
                    <a:pt x="16" y="96"/>
                    <a:pt x="17" y="95"/>
                  </a:cubicBezTo>
                  <a:cubicBezTo>
                    <a:pt x="19" y="93"/>
                    <a:pt x="19" y="91"/>
                    <a:pt x="19" y="88"/>
                  </a:cubicBezTo>
                  <a:cubicBezTo>
                    <a:pt x="19" y="85"/>
                    <a:pt x="19" y="83"/>
                    <a:pt x="17" y="82"/>
                  </a:cubicBezTo>
                  <a:cubicBezTo>
                    <a:pt x="16" y="80"/>
                    <a:pt x="14" y="80"/>
                    <a:pt x="11" y="80"/>
                  </a:cubicBezTo>
                  <a:moveTo>
                    <a:pt x="31" y="116"/>
                  </a:moveTo>
                  <a:cubicBezTo>
                    <a:pt x="31" y="77"/>
                    <a:pt x="31" y="77"/>
                    <a:pt x="31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36" y="80"/>
                    <a:pt x="36" y="80"/>
                    <a:pt x="36" y="80"/>
                  </a:cubicBezTo>
                  <a:cubicBezTo>
                    <a:pt x="36" y="94"/>
                    <a:pt x="36" y="94"/>
                    <a:pt x="36" y="94"/>
                  </a:cubicBezTo>
                  <a:cubicBezTo>
                    <a:pt x="48" y="94"/>
                    <a:pt x="48" y="94"/>
                    <a:pt x="48" y="94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36" y="98"/>
                    <a:pt x="36" y="98"/>
                    <a:pt x="36" y="98"/>
                  </a:cubicBezTo>
                  <a:cubicBezTo>
                    <a:pt x="36" y="112"/>
                    <a:pt x="36" y="112"/>
                    <a:pt x="36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6"/>
                    <a:pt x="49" y="116"/>
                    <a:pt x="49" y="116"/>
                  </a:cubicBezTo>
                  <a:lnTo>
                    <a:pt x="31" y="116"/>
                  </a:lnTo>
                  <a:close/>
                  <a:moveTo>
                    <a:pt x="56" y="116"/>
                  </a:moveTo>
                  <a:cubicBezTo>
                    <a:pt x="56" y="77"/>
                    <a:pt x="56" y="77"/>
                    <a:pt x="56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73" y="112"/>
                    <a:pt x="73" y="112"/>
                    <a:pt x="73" y="112"/>
                  </a:cubicBezTo>
                  <a:cubicBezTo>
                    <a:pt x="73" y="116"/>
                    <a:pt x="73" y="116"/>
                    <a:pt x="73" y="116"/>
                  </a:cubicBezTo>
                  <a:lnTo>
                    <a:pt x="56" y="116"/>
                  </a:lnTo>
                  <a:close/>
                  <a:moveTo>
                    <a:pt x="101" y="116"/>
                  </a:moveTo>
                  <a:cubicBezTo>
                    <a:pt x="98" y="104"/>
                    <a:pt x="98" y="104"/>
                    <a:pt x="98" y="104"/>
                  </a:cubicBezTo>
                  <a:cubicBezTo>
                    <a:pt x="84" y="104"/>
                    <a:pt x="84" y="104"/>
                    <a:pt x="84" y="104"/>
                  </a:cubicBezTo>
                  <a:cubicBezTo>
                    <a:pt x="81" y="116"/>
                    <a:pt x="81" y="116"/>
                    <a:pt x="81" y="116"/>
                  </a:cubicBezTo>
                  <a:cubicBezTo>
                    <a:pt x="76" y="116"/>
                    <a:pt x="76" y="116"/>
                    <a:pt x="76" y="116"/>
                  </a:cubicBezTo>
                  <a:cubicBezTo>
                    <a:pt x="89" y="77"/>
                    <a:pt x="89" y="77"/>
                    <a:pt x="89" y="77"/>
                  </a:cubicBezTo>
                  <a:cubicBezTo>
                    <a:pt x="94" y="77"/>
                    <a:pt x="94" y="77"/>
                    <a:pt x="94" y="77"/>
                  </a:cubicBezTo>
                  <a:cubicBezTo>
                    <a:pt x="107" y="116"/>
                    <a:pt x="107" y="116"/>
                    <a:pt x="107" y="116"/>
                  </a:cubicBezTo>
                  <a:lnTo>
                    <a:pt x="101" y="116"/>
                  </a:lnTo>
                  <a:close/>
                  <a:moveTo>
                    <a:pt x="92" y="86"/>
                  </a:moveTo>
                  <a:cubicBezTo>
                    <a:pt x="92" y="85"/>
                    <a:pt x="92" y="84"/>
                    <a:pt x="91" y="83"/>
                  </a:cubicBezTo>
                  <a:cubicBezTo>
                    <a:pt x="91" y="82"/>
                    <a:pt x="91" y="82"/>
                    <a:pt x="91" y="82"/>
                  </a:cubicBezTo>
                  <a:cubicBezTo>
                    <a:pt x="91" y="82"/>
                    <a:pt x="91" y="83"/>
                    <a:pt x="91" y="83"/>
                  </a:cubicBezTo>
                  <a:cubicBezTo>
                    <a:pt x="91" y="84"/>
                    <a:pt x="90" y="85"/>
                    <a:pt x="90" y="86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97" y="101"/>
                    <a:pt x="97" y="101"/>
                    <a:pt x="97" y="101"/>
                  </a:cubicBezTo>
                  <a:lnTo>
                    <a:pt x="92" y="86"/>
                  </a:lnTo>
                  <a:close/>
                  <a:moveTo>
                    <a:pt x="128" y="77"/>
                  </a:moveTo>
                  <a:cubicBezTo>
                    <a:pt x="133" y="77"/>
                    <a:pt x="133" y="77"/>
                    <a:pt x="133" y="77"/>
                  </a:cubicBezTo>
                  <a:cubicBezTo>
                    <a:pt x="133" y="116"/>
                    <a:pt x="133" y="116"/>
                    <a:pt x="133" y="116"/>
                  </a:cubicBezTo>
                  <a:cubicBezTo>
                    <a:pt x="128" y="116"/>
                    <a:pt x="128" y="116"/>
                    <a:pt x="128" y="116"/>
                  </a:cubicBezTo>
                  <a:lnTo>
                    <a:pt x="128" y="77"/>
                  </a:lnTo>
                  <a:close/>
                  <a:moveTo>
                    <a:pt x="165" y="116"/>
                  </a:moveTo>
                  <a:cubicBezTo>
                    <a:pt x="149" y="88"/>
                    <a:pt x="149" y="88"/>
                    <a:pt x="149" y="88"/>
                  </a:cubicBezTo>
                  <a:cubicBezTo>
                    <a:pt x="148" y="87"/>
                    <a:pt x="148" y="86"/>
                    <a:pt x="147" y="85"/>
                  </a:cubicBezTo>
                  <a:cubicBezTo>
                    <a:pt x="147" y="84"/>
                    <a:pt x="146" y="83"/>
                    <a:pt x="146" y="83"/>
                  </a:cubicBezTo>
                  <a:cubicBezTo>
                    <a:pt x="146" y="85"/>
                    <a:pt x="146" y="85"/>
                    <a:pt x="146" y="85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6" y="116"/>
                    <a:pt x="146" y="116"/>
                    <a:pt x="146" y="116"/>
                  </a:cubicBezTo>
                  <a:cubicBezTo>
                    <a:pt x="142" y="116"/>
                    <a:pt x="142" y="116"/>
                    <a:pt x="142" y="116"/>
                  </a:cubicBezTo>
                  <a:cubicBezTo>
                    <a:pt x="142" y="77"/>
                    <a:pt x="142" y="77"/>
                    <a:pt x="142" y="77"/>
                  </a:cubicBezTo>
                  <a:cubicBezTo>
                    <a:pt x="147" y="77"/>
                    <a:pt x="147" y="77"/>
                    <a:pt x="147" y="77"/>
                  </a:cubicBezTo>
                  <a:cubicBezTo>
                    <a:pt x="163" y="104"/>
                    <a:pt x="163" y="104"/>
                    <a:pt x="163" y="104"/>
                  </a:cubicBezTo>
                  <a:cubicBezTo>
                    <a:pt x="164" y="105"/>
                    <a:pt x="164" y="106"/>
                    <a:pt x="165" y="107"/>
                  </a:cubicBezTo>
                  <a:cubicBezTo>
                    <a:pt x="165" y="108"/>
                    <a:pt x="165" y="108"/>
                    <a:pt x="165" y="108"/>
                  </a:cubicBezTo>
                  <a:cubicBezTo>
                    <a:pt x="165" y="107"/>
                    <a:pt x="165" y="107"/>
                    <a:pt x="165" y="107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5" y="104"/>
                    <a:pt x="165" y="104"/>
                    <a:pt x="165" y="104"/>
                  </a:cubicBezTo>
                  <a:cubicBezTo>
                    <a:pt x="165" y="77"/>
                    <a:pt x="165" y="77"/>
                    <a:pt x="165" y="77"/>
                  </a:cubicBezTo>
                  <a:cubicBezTo>
                    <a:pt x="170" y="77"/>
                    <a:pt x="170" y="77"/>
                    <a:pt x="170" y="77"/>
                  </a:cubicBezTo>
                  <a:cubicBezTo>
                    <a:pt x="170" y="116"/>
                    <a:pt x="170" y="116"/>
                    <a:pt x="170" y="116"/>
                  </a:cubicBezTo>
                  <a:lnTo>
                    <a:pt x="165" y="116"/>
                  </a:lnTo>
                  <a:close/>
                  <a:moveTo>
                    <a:pt x="191" y="116"/>
                  </a:moveTo>
                  <a:cubicBezTo>
                    <a:pt x="186" y="116"/>
                    <a:pt x="183" y="115"/>
                    <a:pt x="180" y="111"/>
                  </a:cubicBezTo>
                  <a:cubicBezTo>
                    <a:pt x="178" y="107"/>
                    <a:pt x="177" y="102"/>
                    <a:pt x="177" y="96"/>
                  </a:cubicBezTo>
                  <a:cubicBezTo>
                    <a:pt x="177" y="90"/>
                    <a:pt x="178" y="86"/>
                    <a:pt x="180" y="82"/>
                  </a:cubicBezTo>
                  <a:cubicBezTo>
                    <a:pt x="183" y="78"/>
                    <a:pt x="186" y="76"/>
                    <a:pt x="191" y="76"/>
                  </a:cubicBezTo>
                  <a:cubicBezTo>
                    <a:pt x="196" y="76"/>
                    <a:pt x="199" y="78"/>
                    <a:pt x="202" y="82"/>
                  </a:cubicBezTo>
                  <a:cubicBezTo>
                    <a:pt x="204" y="86"/>
                    <a:pt x="205" y="90"/>
                    <a:pt x="205" y="96"/>
                  </a:cubicBezTo>
                  <a:cubicBezTo>
                    <a:pt x="205" y="102"/>
                    <a:pt x="204" y="107"/>
                    <a:pt x="202" y="111"/>
                  </a:cubicBezTo>
                  <a:cubicBezTo>
                    <a:pt x="199" y="115"/>
                    <a:pt x="196" y="116"/>
                    <a:pt x="191" y="116"/>
                  </a:cubicBezTo>
                  <a:moveTo>
                    <a:pt x="191" y="80"/>
                  </a:moveTo>
                  <a:cubicBezTo>
                    <a:pt x="188" y="80"/>
                    <a:pt x="186" y="81"/>
                    <a:pt x="184" y="85"/>
                  </a:cubicBezTo>
                  <a:cubicBezTo>
                    <a:pt x="183" y="88"/>
                    <a:pt x="182" y="92"/>
                    <a:pt x="182" y="96"/>
                  </a:cubicBezTo>
                  <a:cubicBezTo>
                    <a:pt x="182" y="101"/>
                    <a:pt x="183" y="105"/>
                    <a:pt x="184" y="108"/>
                  </a:cubicBezTo>
                  <a:cubicBezTo>
                    <a:pt x="185" y="111"/>
                    <a:pt x="188" y="113"/>
                    <a:pt x="191" y="113"/>
                  </a:cubicBezTo>
                  <a:cubicBezTo>
                    <a:pt x="194" y="113"/>
                    <a:pt x="197" y="111"/>
                    <a:pt x="198" y="108"/>
                  </a:cubicBezTo>
                  <a:cubicBezTo>
                    <a:pt x="199" y="105"/>
                    <a:pt x="200" y="101"/>
                    <a:pt x="200" y="96"/>
                  </a:cubicBezTo>
                  <a:cubicBezTo>
                    <a:pt x="200" y="92"/>
                    <a:pt x="199" y="88"/>
                    <a:pt x="198" y="85"/>
                  </a:cubicBezTo>
                  <a:cubicBezTo>
                    <a:pt x="197" y="81"/>
                    <a:pt x="194" y="80"/>
                    <a:pt x="191" y="80"/>
                  </a:cubicBezTo>
                  <a:moveTo>
                    <a:pt x="225" y="116"/>
                  </a:moveTo>
                  <a:cubicBezTo>
                    <a:pt x="221" y="116"/>
                    <a:pt x="221" y="116"/>
                    <a:pt x="221" y="116"/>
                  </a:cubicBezTo>
                  <a:cubicBezTo>
                    <a:pt x="209" y="77"/>
                    <a:pt x="209" y="77"/>
                    <a:pt x="209" y="77"/>
                  </a:cubicBezTo>
                  <a:cubicBezTo>
                    <a:pt x="215" y="77"/>
                    <a:pt x="215" y="77"/>
                    <a:pt x="215" y="77"/>
                  </a:cubicBezTo>
                  <a:cubicBezTo>
                    <a:pt x="222" y="104"/>
                    <a:pt x="222" y="104"/>
                    <a:pt x="222" y="104"/>
                  </a:cubicBezTo>
                  <a:cubicBezTo>
                    <a:pt x="222" y="105"/>
                    <a:pt x="223" y="106"/>
                    <a:pt x="223" y="107"/>
                  </a:cubicBezTo>
                  <a:cubicBezTo>
                    <a:pt x="223" y="108"/>
                    <a:pt x="223" y="109"/>
                    <a:pt x="223" y="109"/>
                  </a:cubicBezTo>
                  <a:cubicBezTo>
                    <a:pt x="225" y="104"/>
                    <a:pt x="225" y="104"/>
                    <a:pt x="225" y="104"/>
                  </a:cubicBezTo>
                  <a:cubicBezTo>
                    <a:pt x="232" y="77"/>
                    <a:pt x="232" y="77"/>
                    <a:pt x="232" y="77"/>
                  </a:cubicBezTo>
                  <a:cubicBezTo>
                    <a:pt x="237" y="77"/>
                    <a:pt x="237" y="77"/>
                    <a:pt x="237" y="77"/>
                  </a:cubicBezTo>
                  <a:lnTo>
                    <a:pt x="225" y="116"/>
                  </a:lnTo>
                  <a:close/>
                  <a:moveTo>
                    <a:pt x="264" y="116"/>
                  </a:moveTo>
                  <a:cubicBezTo>
                    <a:pt x="261" y="104"/>
                    <a:pt x="261" y="104"/>
                    <a:pt x="261" y="104"/>
                  </a:cubicBezTo>
                  <a:cubicBezTo>
                    <a:pt x="247" y="104"/>
                    <a:pt x="247" y="104"/>
                    <a:pt x="247" y="104"/>
                  </a:cubicBezTo>
                  <a:cubicBezTo>
                    <a:pt x="244" y="116"/>
                    <a:pt x="244" y="116"/>
                    <a:pt x="244" y="116"/>
                  </a:cubicBezTo>
                  <a:cubicBezTo>
                    <a:pt x="239" y="116"/>
                    <a:pt x="239" y="116"/>
                    <a:pt x="239" y="116"/>
                  </a:cubicBezTo>
                  <a:cubicBezTo>
                    <a:pt x="252" y="77"/>
                    <a:pt x="252" y="77"/>
                    <a:pt x="252" y="77"/>
                  </a:cubicBezTo>
                  <a:cubicBezTo>
                    <a:pt x="257" y="77"/>
                    <a:pt x="257" y="77"/>
                    <a:pt x="257" y="77"/>
                  </a:cubicBezTo>
                  <a:cubicBezTo>
                    <a:pt x="270" y="116"/>
                    <a:pt x="270" y="116"/>
                    <a:pt x="270" y="116"/>
                  </a:cubicBezTo>
                  <a:lnTo>
                    <a:pt x="264" y="116"/>
                  </a:lnTo>
                  <a:close/>
                  <a:moveTo>
                    <a:pt x="255" y="86"/>
                  </a:moveTo>
                  <a:cubicBezTo>
                    <a:pt x="255" y="85"/>
                    <a:pt x="255" y="84"/>
                    <a:pt x="255" y="83"/>
                  </a:cubicBezTo>
                  <a:cubicBezTo>
                    <a:pt x="254" y="82"/>
                    <a:pt x="254" y="82"/>
                    <a:pt x="254" y="82"/>
                  </a:cubicBezTo>
                  <a:cubicBezTo>
                    <a:pt x="254" y="82"/>
                    <a:pt x="254" y="83"/>
                    <a:pt x="254" y="83"/>
                  </a:cubicBezTo>
                  <a:cubicBezTo>
                    <a:pt x="254" y="84"/>
                    <a:pt x="253" y="85"/>
                    <a:pt x="253" y="86"/>
                  </a:cubicBezTo>
                  <a:cubicBezTo>
                    <a:pt x="248" y="101"/>
                    <a:pt x="248" y="101"/>
                    <a:pt x="248" y="101"/>
                  </a:cubicBezTo>
                  <a:cubicBezTo>
                    <a:pt x="260" y="101"/>
                    <a:pt x="260" y="101"/>
                    <a:pt x="260" y="101"/>
                  </a:cubicBezTo>
                  <a:lnTo>
                    <a:pt x="255" y="86"/>
                  </a:lnTo>
                  <a:close/>
                  <a:moveTo>
                    <a:pt x="288" y="116"/>
                  </a:moveTo>
                  <a:cubicBezTo>
                    <a:pt x="284" y="116"/>
                    <a:pt x="280" y="114"/>
                    <a:pt x="278" y="111"/>
                  </a:cubicBezTo>
                  <a:cubicBezTo>
                    <a:pt x="275" y="107"/>
                    <a:pt x="274" y="102"/>
                    <a:pt x="274" y="96"/>
                  </a:cubicBezTo>
                  <a:cubicBezTo>
                    <a:pt x="274" y="91"/>
                    <a:pt x="275" y="86"/>
                    <a:pt x="278" y="82"/>
                  </a:cubicBezTo>
                  <a:cubicBezTo>
                    <a:pt x="280" y="78"/>
                    <a:pt x="284" y="76"/>
                    <a:pt x="288" y="76"/>
                  </a:cubicBezTo>
                  <a:cubicBezTo>
                    <a:pt x="290" y="76"/>
                    <a:pt x="292" y="77"/>
                    <a:pt x="293" y="77"/>
                  </a:cubicBezTo>
                  <a:cubicBezTo>
                    <a:pt x="294" y="77"/>
                    <a:pt x="295" y="78"/>
                    <a:pt x="296" y="79"/>
                  </a:cubicBezTo>
                  <a:cubicBezTo>
                    <a:pt x="295" y="82"/>
                    <a:pt x="295" y="82"/>
                    <a:pt x="295" y="82"/>
                  </a:cubicBezTo>
                  <a:cubicBezTo>
                    <a:pt x="294" y="81"/>
                    <a:pt x="293" y="81"/>
                    <a:pt x="292" y="81"/>
                  </a:cubicBezTo>
                  <a:cubicBezTo>
                    <a:pt x="291" y="80"/>
                    <a:pt x="290" y="80"/>
                    <a:pt x="289" y="80"/>
                  </a:cubicBezTo>
                  <a:cubicBezTo>
                    <a:pt x="286" y="80"/>
                    <a:pt x="283" y="82"/>
                    <a:pt x="282" y="85"/>
                  </a:cubicBezTo>
                  <a:cubicBezTo>
                    <a:pt x="280" y="88"/>
                    <a:pt x="279" y="92"/>
                    <a:pt x="279" y="96"/>
                  </a:cubicBezTo>
                  <a:cubicBezTo>
                    <a:pt x="279" y="101"/>
                    <a:pt x="280" y="105"/>
                    <a:pt x="282" y="108"/>
                  </a:cubicBezTo>
                  <a:cubicBezTo>
                    <a:pt x="283" y="111"/>
                    <a:pt x="286" y="112"/>
                    <a:pt x="289" y="112"/>
                  </a:cubicBezTo>
                  <a:cubicBezTo>
                    <a:pt x="290" y="112"/>
                    <a:pt x="291" y="112"/>
                    <a:pt x="292" y="112"/>
                  </a:cubicBezTo>
                  <a:cubicBezTo>
                    <a:pt x="293" y="112"/>
                    <a:pt x="294" y="111"/>
                    <a:pt x="295" y="111"/>
                  </a:cubicBezTo>
                  <a:cubicBezTo>
                    <a:pt x="296" y="114"/>
                    <a:pt x="296" y="114"/>
                    <a:pt x="296" y="114"/>
                  </a:cubicBezTo>
                  <a:cubicBezTo>
                    <a:pt x="295" y="115"/>
                    <a:pt x="294" y="115"/>
                    <a:pt x="293" y="116"/>
                  </a:cubicBezTo>
                  <a:cubicBezTo>
                    <a:pt x="292" y="116"/>
                    <a:pt x="290" y="116"/>
                    <a:pt x="288" y="116"/>
                  </a:cubicBezTo>
                  <a:moveTo>
                    <a:pt x="279" y="127"/>
                  </a:moveTo>
                  <a:cubicBezTo>
                    <a:pt x="280" y="125"/>
                    <a:pt x="280" y="125"/>
                    <a:pt x="280" y="125"/>
                  </a:cubicBezTo>
                  <a:cubicBezTo>
                    <a:pt x="283" y="125"/>
                    <a:pt x="285" y="125"/>
                    <a:pt x="287" y="125"/>
                  </a:cubicBezTo>
                  <a:cubicBezTo>
                    <a:pt x="289" y="124"/>
                    <a:pt x="289" y="124"/>
                    <a:pt x="289" y="123"/>
                  </a:cubicBezTo>
                  <a:cubicBezTo>
                    <a:pt x="289" y="122"/>
                    <a:pt x="289" y="122"/>
                    <a:pt x="288" y="121"/>
                  </a:cubicBezTo>
                  <a:cubicBezTo>
                    <a:pt x="287" y="121"/>
                    <a:pt x="285" y="121"/>
                    <a:pt x="282" y="121"/>
                  </a:cubicBezTo>
                  <a:cubicBezTo>
                    <a:pt x="283" y="119"/>
                    <a:pt x="283" y="119"/>
                    <a:pt x="283" y="119"/>
                  </a:cubicBezTo>
                  <a:cubicBezTo>
                    <a:pt x="285" y="119"/>
                    <a:pt x="286" y="119"/>
                    <a:pt x="286" y="119"/>
                  </a:cubicBezTo>
                  <a:cubicBezTo>
                    <a:pt x="289" y="119"/>
                    <a:pt x="290" y="119"/>
                    <a:pt x="292" y="120"/>
                  </a:cubicBezTo>
                  <a:cubicBezTo>
                    <a:pt x="293" y="121"/>
                    <a:pt x="293" y="122"/>
                    <a:pt x="293" y="123"/>
                  </a:cubicBezTo>
                  <a:cubicBezTo>
                    <a:pt x="293" y="124"/>
                    <a:pt x="292" y="125"/>
                    <a:pt x="290" y="126"/>
                  </a:cubicBezTo>
                  <a:cubicBezTo>
                    <a:pt x="287" y="127"/>
                    <a:pt x="284" y="127"/>
                    <a:pt x="279" y="127"/>
                  </a:cubicBezTo>
                  <a:moveTo>
                    <a:pt x="318" y="73"/>
                  </a:moveTo>
                  <a:cubicBezTo>
                    <a:pt x="318" y="73"/>
                    <a:pt x="318" y="73"/>
                    <a:pt x="318" y="73"/>
                  </a:cubicBezTo>
                  <a:cubicBezTo>
                    <a:pt x="317" y="73"/>
                    <a:pt x="316" y="73"/>
                    <a:pt x="314" y="72"/>
                  </a:cubicBezTo>
                  <a:cubicBezTo>
                    <a:pt x="312" y="72"/>
                    <a:pt x="311" y="71"/>
                    <a:pt x="310" y="71"/>
                  </a:cubicBezTo>
                  <a:cubicBezTo>
                    <a:pt x="310" y="71"/>
                    <a:pt x="309" y="72"/>
                    <a:pt x="309" y="72"/>
                  </a:cubicBezTo>
                  <a:cubicBezTo>
                    <a:pt x="308" y="73"/>
                    <a:pt x="308" y="73"/>
                    <a:pt x="308" y="74"/>
                  </a:cubicBezTo>
                  <a:cubicBezTo>
                    <a:pt x="306" y="71"/>
                    <a:pt x="306" y="71"/>
                    <a:pt x="306" y="71"/>
                  </a:cubicBezTo>
                  <a:cubicBezTo>
                    <a:pt x="307" y="70"/>
                    <a:pt x="307" y="70"/>
                    <a:pt x="308" y="69"/>
                  </a:cubicBezTo>
                  <a:cubicBezTo>
                    <a:pt x="308" y="69"/>
                    <a:pt x="309" y="68"/>
                    <a:pt x="311" y="68"/>
                  </a:cubicBezTo>
                  <a:cubicBezTo>
                    <a:pt x="312" y="68"/>
                    <a:pt x="313" y="69"/>
                    <a:pt x="314" y="70"/>
                  </a:cubicBezTo>
                  <a:cubicBezTo>
                    <a:pt x="316" y="70"/>
                    <a:pt x="317" y="71"/>
                    <a:pt x="318" y="71"/>
                  </a:cubicBezTo>
                  <a:cubicBezTo>
                    <a:pt x="319" y="70"/>
                    <a:pt x="319" y="70"/>
                    <a:pt x="320" y="70"/>
                  </a:cubicBezTo>
                  <a:cubicBezTo>
                    <a:pt x="320" y="69"/>
                    <a:pt x="320" y="69"/>
                    <a:pt x="321" y="68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22" y="71"/>
                    <a:pt x="322" y="72"/>
                    <a:pt x="321" y="72"/>
                  </a:cubicBezTo>
                  <a:cubicBezTo>
                    <a:pt x="320" y="73"/>
                    <a:pt x="319" y="73"/>
                    <a:pt x="318" y="73"/>
                  </a:cubicBezTo>
                  <a:moveTo>
                    <a:pt x="324" y="116"/>
                  </a:moveTo>
                  <a:cubicBezTo>
                    <a:pt x="321" y="104"/>
                    <a:pt x="321" y="104"/>
                    <a:pt x="321" y="104"/>
                  </a:cubicBezTo>
                  <a:cubicBezTo>
                    <a:pt x="307" y="104"/>
                    <a:pt x="307" y="104"/>
                    <a:pt x="307" y="104"/>
                  </a:cubicBezTo>
                  <a:cubicBezTo>
                    <a:pt x="304" y="116"/>
                    <a:pt x="304" y="116"/>
                    <a:pt x="304" y="116"/>
                  </a:cubicBezTo>
                  <a:cubicBezTo>
                    <a:pt x="299" y="116"/>
                    <a:pt x="299" y="116"/>
                    <a:pt x="299" y="116"/>
                  </a:cubicBezTo>
                  <a:cubicBezTo>
                    <a:pt x="312" y="77"/>
                    <a:pt x="312" y="77"/>
                    <a:pt x="312" y="77"/>
                  </a:cubicBezTo>
                  <a:cubicBezTo>
                    <a:pt x="317" y="77"/>
                    <a:pt x="317" y="77"/>
                    <a:pt x="317" y="77"/>
                  </a:cubicBezTo>
                  <a:cubicBezTo>
                    <a:pt x="330" y="116"/>
                    <a:pt x="330" y="116"/>
                    <a:pt x="330" y="116"/>
                  </a:cubicBezTo>
                  <a:lnTo>
                    <a:pt x="324" y="116"/>
                  </a:lnTo>
                  <a:close/>
                  <a:moveTo>
                    <a:pt x="315" y="86"/>
                  </a:moveTo>
                  <a:cubicBezTo>
                    <a:pt x="315" y="85"/>
                    <a:pt x="315" y="84"/>
                    <a:pt x="314" y="83"/>
                  </a:cubicBezTo>
                  <a:cubicBezTo>
                    <a:pt x="314" y="83"/>
                    <a:pt x="314" y="82"/>
                    <a:pt x="314" y="82"/>
                  </a:cubicBezTo>
                  <a:cubicBezTo>
                    <a:pt x="314" y="82"/>
                    <a:pt x="314" y="83"/>
                    <a:pt x="314" y="83"/>
                  </a:cubicBezTo>
                  <a:cubicBezTo>
                    <a:pt x="314" y="84"/>
                    <a:pt x="313" y="85"/>
                    <a:pt x="313" y="86"/>
                  </a:cubicBezTo>
                  <a:cubicBezTo>
                    <a:pt x="308" y="101"/>
                    <a:pt x="308" y="101"/>
                    <a:pt x="308" y="101"/>
                  </a:cubicBezTo>
                  <a:cubicBezTo>
                    <a:pt x="320" y="101"/>
                    <a:pt x="320" y="101"/>
                    <a:pt x="320" y="101"/>
                  </a:cubicBezTo>
                  <a:lnTo>
                    <a:pt x="315" y="86"/>
                  </a:lnTo>
                  <a:close/>
                  <a:moveTo>
                    <a:pt x="348" y="116"/>
                  </a:moveTo>
                  <a:cubicBezTo>
                    <a:pt x="343" y="116"/>
                    <a:pt x="340" y="115"/>
                    <a:pt x="337" y="111"/>
                  </a:cubicBezTo>
                  <a:cubicBezTo>
                    <a:pt x="335" y="107"/>
                    <a:pt x="334" y="102"/>
                    <a:pt x="334" y="96"/>
                  </a:cubicBezTo>
                  <a:cubicBezTo>
                    <a:pt x="334" y="90"/>
                    <a:pt x="335" y="86"/>
                    <a:pt x="337" y="82"/>
                  </a:cubicBezTo>
                  <a:cubicBezTo>
                    <a:pt x="340" y="78"/>
                    <a:pt x="343" y="76"/>
                    <a:pt x="348" y="76"/>
                  </a:cubicBezTo>
                  <a:cubicBezTo>
                    <a:pt x="353" y="76"/>
                    <a:pt x="356" y="78"/>
                    <a:pt x="358" y="82"/>
                  </a:cubicBezTo>
                  <a:cubicBezTo>
                    <a:pt x="361" y="86"/>
                    <a:pt x="362" y="90"/>
                    <a:pt x="362" y="96"/>
                  </a:cubicBezTo>
                  <a:cubicBezTo>
                    <a:pt x="362" y="102"/>
                    <a:pt x="361" y="107"/>
                    <a:pt x="358" y="111"/>
                  </a:cubicBezTo>
                  <a:cubicBezTo>
                    <a:pt x="356" y="115"/>
                    <a:pt x="353" y="116"/>
                    <a:pt x="348" y="116"/>
                  </a:cubicBezTo>
                  <a:moveTo>
                    <a:pt x="348" y="80"/>
                  </a:moveTo>
                  <a:cubicBezTo>
                    <a:pt x="345" y="80"/>
                    <a:pt x="342" y="81"/>
                    <a:pt x="341" y="85"/>
                  </a:cubicBezTo>
                  <a:cubicBezTo>
                    <a:pt x="340" y="88"/>
                    <a:pt x="339" y="92"/>
                    <a:pt x="339" y="96"/>
                  </a:cubicBezTo>
                  <a:cubicBezTo>
                    <a:pt x="339" y="101"/>
                    <a:pt x="340" y="105"/>
                    <a:pt x="341" y="108"/>
                  </a:cubicBezTo>
                  <a:cubicBezTo>
                    <a:pt x="342" y="111"/>
                    <a:pt x="345" y="113"/>
                    <a:pt x="348" y="113"/>
                  </a:cubicBezTo>
                  <a:cubicBezTo>
                    <a:pt x="351" y="113"/>
                    <a:pt x="353" y="111"/>
                    <a:pt x="355" y="108"/>
                  </a:cubicBezTo>
                  <a:cubicBezTo>
                    <a:pt x="356" y="105"/>
                    <a:pt x="357" y="101"/>
                    <a:pt x="357" y="96"/>
                  </a:cubicBezTo>
                  <a:cubicBezTo>
                    <a:pt x="357" y="92"/>
                    <a:pt x="356" y="88"/>
                    <a:pt x="355" y="85"/>
                  </a:cubicBezTo>
                  <a:cubicBezTo>
                    <a:pt x="353" y="81"/>
                    <a:pt x="351" y="80"/>
                    <a:pt x="348" y="80"/>
                  </a:cubicBezTo>
                  <a:moveTo>
                    <a:pt x="33" y="48"/>
                  </a:moveTo>
                  <a:cubicBezTo>
                    <a:pt x="30" y="19"/>
                    <a:pt x="30" y="19"/>
                    <a:pt x="30" y="19"/>
                  </a:cubicBezTo>
                  <a:cubicBezTo>
                    <a:pt x="30" y="18"/>
                    <a:pt x="30" y="17"/>
                    <a:pt x="30" y="16"/>
                  </a:cubicBezTo>
                  <a:cubicBezTo>
                    <a:pt x="30" y="16"/>
                    <a:pt x="30" y="15"/>
                    <a:pt x="30" y="15"/>
                  </a:cubicBezTo>
                  <a:cubicBezTo>
                    <a:pt x="30" y="15"/>
                    <a:pt x="30" y="16"/>
                    <a:pt x="30" y="17"/>
                  </a:cubicBezTo>
                  <a:cubicBezTo>
                    <a:pt x="29" y="17"/>
                    <a:pt x="29" y="18"/>
                    <a:pt x="29" y="19"/>
                  </a:cubicBezTo>
                  <a:cubicBezTo>
                    <a:pt x="21" y="48"/>
                    <a:pt x="21" y="48"/>
                    <a:pt x="21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8"/>
                    <a:pt x="9" y="17"/>
                    <a:pt x="8" y="16"/>
                  </a:cubicBezTo>
                  <a:cubicBezTo>
                    <a:pt x="8" y="16"/>
                    <a:pt x="8" y="15"/>
                    <a:pt x="8" y="15"/>
                  </a:cubicBezTo>
                  <a:cubicBezTo>
                    <a:pt x="8" y="15"/>
                    <a:pt x="8" y="16"/>
                    <a:pt x="8" y="16"/>
                  </a:cubicBezTo>
                  <a:cubicBezTo>
                    <a:pt x="8" y="17"/>
                    <a:pt x="8" y="18"/>
                    <a:pt x="8" y="19"/>
                  </a:cubicBezTo>
                  <a:cubicBezTo>
                    <a:pt x="5" y="48"/>
                    <a:pt x="5" y="48"/>
                    <a:pt x="5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9"/>
                    <a:pt x="19" y="40"/>
                    <a:pt x="19" y="40"/>
                  </a:cubicBezTo>
                  <a:cubicBezTo>
                    <a:pt x="19" y="41"/>
                    <a:pt x="19" y="41"/>
                    <a:pt x="19" y="42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20" y="40"/>
                    <a:pt x="20" y="39"/>
                    <a:pt x="20" y="37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8" y="48"/>
                    <a:pt x="38" y="48"/>
                    <a:pt x="38" y="48"/>
                  </a:cubicBezTo>
                  <a:lnTo>
                    <a:pt x="33" y="48"/>
                  </a:lnTo>
                  <a:close/>
                  <a:moveTo>
                    <a:pt x="58" y="49"/>
                  </a:moveTo>
                  <a:cubicBezTo>
                    <a:pt x="53" y="49"/>
                    <a:pt x="50" y="47"/>
                    <a:pt x="48" y="43"/>
                  </a:cubicBezTo>
                  <a:cubicBezTo>
                    <a:pt x="45" y="40"/>
                    <a:pt x="44" y="35"/>
                    <a:pt x="44" y="29"/>
                  </a:cubicBezTo>
                  <a:cubicBezTo>
                    <a:pt x="44" y="23"/>
                    <a:pt x="45" y="18"/>
                    <a:pt x="48" y="14"/>
                  </a:cubicBezTo>
                  <a:cubicBezTo>
                    <a:pt x="50" y="11"/>
                    <a:pt x="53" y="9"/>
                    <a:pt x="58" y="9"/>
                  </a:cubicBezTo>
                  <a:cubicBezTo>
                    <a:pt x="63" y="9"/>
                    <a:pt x="67" y="11"/>
                    <a:pt x="69" y="14"/>
                  </a:cubicBezTo>
                  <a:cubicBezTo>
                    <a:pt x="71" y="18"/>
                    <a:pt x="72" y="23"/>
                    <a:pt x="72" y="29"/>
                  </a:cubicBezTo>
                  <a:cubicBezTo>
                    <a:pt x="72" y="35"/>
                    <a:pt x="71" y="40"/>
                    <a:pt x="69" y="43"/>
                  </a:cubicBezTo>
                  <a:cubicBezTo>
                    <a:pt x="67" y="47"/>
                    <a:pt x="63" y="49"/>
                    <a:pt x="58" y="49"/>
                  </a:cubicBezTo>
                  <a:moveTo>
                    <a:pt x="58" y="12"/>
                  </a:moveTo>
                  <a:cubicBezTo>
                    <a:pt x="55" y="12"/>
                    <a:pt x="53" y="14"/>
                    <a:pt x="51" y="17"/>
                  </a:cubicBezTo>
                  <a:cubicBezTo>
                    <a:pt x="50" y="20"/>
                    <a:pt x="49" y="24"/>
                    <a:pt x="49" y="29"/>
                  </a:cubicBezTo>
                  <a:cubicBezTo>
                    <a:pt x="49" y="33"/>
                    <a:pt x="50" y="37"/>
                    <a:pt x="51" y="40"/>
                  </a:cubicBezTo>
                  <a:cubicBezTo>
                    <a:pt x="53" y="43"/>
                    <a:pt x="55" y="45"/>
                    <a:pt x="58" y="45"/>
                  </a:cubicBezTo>
                  <a:cubicBezTo>
                    <a:pt x="62" y="45"/>
                    <a:pt x="64" y="43"/>
                    <a:pt x="65" y="40"/>
                  </a:cubicBezTo>
                  <a:cubicBezTo>
                    <a:pt x="66" y="37"/>
                    <a:pt x="67" y="33"/>
                    <a:pt x="67" y="29"/>
                  </a:cubicBezTo>
                  <a:cubicBezTo>
                    <a:pt x="67" y="24"/>
                    <a:pt x="66" y="20"/>
                    <a:pt x="65" y="17"/>
                  </a:cubicBezTo>
                  <a:cubicBezTo>
                    <a:pt x="64" y="14"/>
                    <a:pt x="61" y="12"/>
                    <a:pt x="58" y="12"/>
                  </a:cubicBezTo>
                  <a:moveTo>
                    <a:pt x="90" y="49"/>
                  </a:moveTo>
                  <a:cubicBezTo>
                    <a:pt x="88" y="49"/>
                    <a:pt x="86" y="49"/>
                    <a:pt x="84" y="48"/>
                  </a:cubicBezTo>
                  <a:cubicBezTo>
                    <a:pt x="82" y="48"/>
                    <a:pt x="81" y="47"/>
                    <a:pt x="80" y="47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1" y="10"/>
                    <a:pt x="82" y="10"/>
                    <a:pt x="84" y="9"/>
                  </a:cubicBezTo>
                  <a:cubicBezTo>
                    <a:pt x="86" y="9"/>
                    <a:pt x="88" y="9"/>
                    <a:pt x="90" y="9"/>
                  </a:cubicBezTo>
                  <a:cubicBezTo>
                    <a:pt x="94" y="9"/>
                    <a:pt x="97" y="10"/>
                    <a:pt x="99" y="12"/>
                  </a:cubicBezTo>
                  <a:cubicBezTo>
                    <a:pt x="102" y="13"/>
                    <a:pt x="103" y="16"/>
                    <a:pt x="103" y="19"/>
                  </a:cubicBezTo>
                  <a:cubicBezTo>
                    <a:pt x="103" y="21"/>
                    <a:pt x="102" y="23"/>
                    <a:pt x="101" y="25"/>
                  </a:cubicBezTo>
                  <a:cubicBezTo>
                    <a:pt x="99" y="26"/>
                    <a:pt x="97" y="27"/>
                    <a:pt x="95" y="28"/>
                  </a:cubicBezTo>
                  <a:cubicBezTo>
                    <a:pt x="97" y="28"/>
                    <a:pt x="99" y="29"/>
                    <a:pt x="101" y="31"/>
                  </a:cubicBezTo>
                  <a:cubicBezTo>
                    <a:pt x="103" y="33"/>
                    <a:pt x="104" y="35"/>
                    <a:pt x="104" y="38"/>
                  </a:cubicBezTo>
                  <a:cubicBezTo>
                    <a:pt x="104" y="41"/>
                    <a:pt x="103" y="44"/>
                    <a:pt x="100" y="46"/>
                  </a:cubicBezTo>
                  <a:cubicBezTo>
                    <a:pt x="98" y="48"/>
                    <a:pt x="94" y="49"/>
                    <a:pt x="90" y="49"/>
                  </a:cubicBezTo>
                  <a:moveTo>
                    <a:pt x="90" y="12"/>
                  </a:moveTo>
                  <a:cubicBezTo>
                    <a:pt x="88" y="12"/>
                    <a:pt x="86" y="12"/>
                    <a:pt x="85" y="13"/>
                  </a:cubicBezTo>
                  <a:cubicBezTo>
                    <a:pt x="85" y="27"/>
                    <a:pt x="85" y="27"/>
                    <a:pt x="85" y="27"/>
                  </a:cubicBezTo>
                  <a:cubicBezTo>
                    <a:pt x="87" y="27"/>
                    <a:pt x="87" y="27"/>
                    <a:pt x="87" y="27"/>
                  </a:cubicBezTo>
                  <a:cubicBezTo>
                    <a:pt x="91" y="27"/>
                    <a:pt x="94" y="26"/>
                    <a:pt x="95" y="25"/>
                  </a:cubicBezTo>
                  <a:cubicBezTo>
                    <a:pt x="97" y="23"/>
                    <a:pt x="98" y="22"/>
                    <a:pt x="98" y="19"/>
                  </a:cubicBezTo>
                  <a:cubicBezTo>
                    <a:pt x="98" y="14"/>
                    <a:pt x="95" y="12"/>
                    <a:pt x="90" y="12"/>
                  </a:cubicBezTo>
                  <a:moveTo>
                    <a:pt x="87" y="29"/>
                  </a:moveTo>
                  <a:cubicBezTo>
                    <a:pt x="85" y="29"/>
                    <a:pt x="85" y="29"/>
                    <a:pt x="85" y="29"/>
                  </a:cubicBezTo>
                  <a:cubicBezTo>
                    <a:pt x="85" y="45"/>
                    <a:pt x="85" y="45"/>
                    <a:pt x="85" y="45"/>
                  </a:cubicBezTo>
                  <a:cubicBezTo>
                    <a:pt x="86" y="45"/>
                    <a:pt x="88" y="45"/>
                    <a:pt x="90" y="45"/>
                  </a:cubicBezTo>
                  <a:cubicBezTo>
                    <a:pt x="93" y="45"/>
                    <a:pt x="95" y="45"/>
                    <a:pt x="97" y="44"/>
                  </a:cubicBezTo>
                  <a:cubicBezTo>
                    <a:pt x="98" y="42"/>
                    <a:pt x="99" y="40"/>
                    <a:pt x="99" y="38"/>
                  </a:cubicBezTo>
                  <a:cubicBezTo>
                    <a:pt x="99" y="35"/>
                    <a:pt x="98" y="33"/>
                    <a:pt x="96" y="31"/>
                  </a:cubicBezTo>
                  <a:cubicBezTo>
                    <a:pt x="94" y="30"/>
                    <a:pt x="91" y="29"/>
                    <a:pt x="87" y="29"/>
                  </a:cubicBezTo>
                  <a:moveTo>
                    <a:pt x="111" y="9"/>
                  </a:moveTo>
                  <a:cubicBezTo>
                    <a:pt x="117" y="9"/>
                    <a:pt x="117" y="9"/>
                    <a:pt x="117" y="9"/>
                  </a:cubicBezTo>
                  <a:cubicBezTo>
                    <a:pt x="117" y="48"/>
                    <a:pt x="117" y="48"/>
                    <a:pt x="117" y="48"/>
                  </a:cubicBezTo>
                  <a:cubicBezTo>
                    <a:pt x="111" y="48"/>
                    <a:pt x="111" y="48"/>
                    <a:pt x="111" y="48"/>
                  </a:cubicBezTo>
                  <a:lnTo>
                    <a:pt x="111" y="9"/>
                  </a:lnTo>
                  <a:close/>
                  <a:moveTo>
                    <a:pt x="126" y="48"/>
                  </a:moveTo>
                  <a:cubicBezTo>
                    <a:pt x="126" y="9"/>
                    <a:pt x="126" y="9"/>
                    <a:pt x="126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45"/>
                    <a:pt x="131" y="45"/>
                    <a:pt x="131" y="45"/>
                  </a:cubicBezTo>
                  <a:cubicBezTo>
                    <a:pt x="143" y="45"/>
                    <a:pt x="143" y="45"/>
                    <a:pt x="143" y="45"/>
                  </a:cubicBezTo>
                  <a:cubicBezTo>
                    <a:pt x="143" y="48"/>
                    <a:pt x="143" y="48"/>
                    <a:pt x="143" y="48"/>
                  </a:cubicBezTo>
                  <a:lnTo>
                    <a:pt x="126" y="48"/>
                  </a:lnTo>
                  <a:close/>
                  <a:moveTo>
                    <a:pt x="149" y="9"/>
                  </a:moveTo>
                  <a:cubicBezTo>
                    <a:pt x="154" y="9"/>
                    <a:pt x="154" y="9"/>
                    <a:pt x="154" y="9"/>
                  </a:cubicBezTo>
                  <a:cubicBezTo>
                    <a:pt x="154" y="48"/>
                    <a:pt x="154" y="48"/>
                    <a:pt x="154" y="48"/>
                  </a:cubicBezTo>
                  <a:cubicBezTo>
                    <a:pt x="149" y="48"/>
                    <a:pt x="149" y="48"/>
                    <a:pt x="149" y="48"/>
                  </a:cubicBezTo>
                  <a:lnTo>
                    <a:pt x="149" y="9"/>
                  </a:lnTo>
                  <a:close/>
                  <a:moveTo>
                    <a:pt x="160" y="48"/>
                  </a:moveTo>
                  <a:cubicBezTo>
                    <a:pt x="174" y="13"/>
                    <a:pt x="174" y="13"/>
                    <a:pt x="174" y="13"/>
                  </a:cubicBezTo>
                  <a:cubicBezTo>
                    <a:pt x="161" y="13"/>
                    <a:pt x="161" y="13"/>
                    <a:pt x="161" y="13"/>
                  </a:cubicBezTo>
                  <a:cubicBezTo>
                    <a:pt x="161" y="9"/>
                    <a:pt x="161" y="9"/>
                    <a:pt x="161" y="9"/>
                  </a:cubicBezTo>
                  <a:cubicBezTo>
                    <a:pt x="181" y="9"/>
                    <a:pt x="181" y="9"/>
                    <a:pt x="181" y="9"/>
                  </a:cubicBezTo>
                  <a:cubicBezTo>
                    <a:pt x="167" y="45"/>
                    <a:pt x="167" y="45"/>
                    <a:pt x="167" y="45"/>
                  </a:cubicBezTo>
                  <a:cubicBezTo>
                    <a:pt x="181" y="45"/>
                    <a:pt x="181" y="45"/>
                    <a:pt x="181" y="45"/>
                  </a:cubicBezTo>
                  <a:cubicBezTo>
                    <a:pt x="181" y="48"/>
                    <a:pt x="181" y="48"/>
                    <a:pt x="181" y="48"/>
                  </a:cubicBezTo>
                  <a:lnTo>
                    <a:pt x="160" y="48"/>
                  </a:lnTo>
                  <a:close/>
                  <a:moveTo>
                    <a:pt x="210" y="48"/>
                  </a:moveTo>
                  <a:cubicBezTo>
                    <a:pt x="206" y="37"/>
                    <a:pt x="206" y="37"/>
                    <a:pt x="206" y="37"/>
                  </a:cubicBezTo>
                  <a:cubicBezTo>
                    <a:pt x="193" y="37"/>
                    <a:pt x="193" y="37"/>
                    <a:pt x="193" y="37"/>
                  </a:cubicBezTo>
                  <a:cubicBezTo>
                    <a:pt x="189" y="48"/>
                    <a:pt x="189" y="48"/>
                    <a:pt x="189" y="48"/>
                  </a:cubicBezTo>
                  <a:cubicBezTo>
                    <a:pt x="184" y="48"/>
                    <a:pt x="184" y="48"/>
                    <a:pt x="184" y="48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15" y="48"/>
                    <a:pt x="215" y="48"/>
                    <a:pt x="215" y="48"/>
                  </a:cubicBezTo>
                  <a:lnTo>
                    <a:pt x="210" y="48"/>
                  </a:lnTo>
                  <a:close/>
                  <a:moveTo>
                    <a:pt x="201" y="19"/>
                  </a:moveTo>
                  <a:cubicBezTo>
                    <a:pt x="200" y="17"/>
                    <a:pt x="200" y="16"/>
                    <a:pt x="200" y="15"/>
                  </a:cubicBezTo>
                  <a:cubicBezTo>
                    <a:pt x="200" y="15"/>
                    <a:pt x="199" y="14"/>
                    <a:pt x="199" y="14"/>
                  </a:cubicBezTo>
                  <a:cubicBezTo>
                    <a:pt x="199" y="15"/>
                    <a:pt x="199" y="15"/>
                    <a:pt x="199" y="16"/>
                  </a:cubicBezTo>
                  <a:cubicBezTo>
                    <a:pt x="199" y="16"/>
                    <a:pt x="199" y="17"/>
                    <a:pt x="198" y="19"/>
                  </a:cubicBezTo>
                  <a:cubicBezTo>
                    <a:pt x="193" y="33"/>
                    <a:pt x="193" y="33"/>
                    <a:pt x="193" y="33"/>
                  </a:cubicBezTo>
                  <a:cubicBezTo>
                    <a:pt x="205" y="33"/>
                    <a:pt x="205" y="33"/>
                    <a:pt x="205" y="33"/>
                  </a:cubicBezTo>
                  <a:lnTo>
                    <a:pt x="201" y="19"/>
                  </a:lnTo>
                  <a:close/>
                  <a:moveTo>
                    <a:pt x="234" y="49"/>
                  </a:moveTo>
                  <a:cubicBezTo>
                    <a:pt x="229" y="49"/>
                    <a:pt x="226" y="47"/>
                    <a:pt x="223" y="43"/>
                  </a:cubicBezTo>
                  <a:cubicBezTo>
                    <a:pt x="220" y="39"/>
                    <a:pt x="219" y="35"/>
                    <a:pt x="219" y="29"/>
                  </a:cubicBezTo>
                  <a:cubicBezTo>
                    <a:pt x="219" y="23"/>
                    <a:pt x="220" y="18"/>
                    <a:pt x="223" y="15"/>
                  </a:cubicBezTo>
                  <a:cubicBezTo>
                    <a:pt x="225" y="11"/>
                    <a:pt x="229" y="9"/>
                    <a:pt x="234" y="9"/>
                  </a:cubicBezTo>
                  <a:cubicBezTo>
                    <a:pt x="235" y="9"/>
                    <a:pt x="237" y="9"/>
                    <a:pt x="238" y="9"/>
                  </a:cubicBezTo>
                  <a:cubicBezTo>
                    <a:pt x="239" y="10"/>
                    <a:pt x="240" y="10"/>
                    <a:pt x="241" y="11"/>
                  </a:cubicBezTo>
                  <a:cubicBezTo>
                    <a:pt x="240" y="14"/>
                    <a:pt x="240" y="14"/>
                    <a:pt x="240" y="14"/>
                  </a:cubicBezTo>
                  <a:cubicBezTo>
                    <a:pt x="239" y="14"/>
                    <a:pt x="238" y="13"/>
                    <a:pt x="237" y="13"/>
                  </a:cubicBezTo>
                  <a:cubicBezTo>
                    <a:pt x="237" y="13"/>
                    <a:pt x="236" y="13"/>
                    <a:pt x="234" y="13"/>
                  </a:cubicBezTo>
                  <a:cubicBezTo>
                    <a:pt x="231" y="13"/>
                    <a:pt x="228" y="14"/>
                    <a:pt x="227" y="17"/>
                  </a:cubicBezTo>
                  <a:cubicBezTo>
                    <a:pt x="225" y="20"/>
                    <a:pt x="224" y="24"/>
                    <a:pt x="224" y="29"/>
                  </a:cubicBezTo>
                  <a:cubicBezTo>
                    <a:pt x="224" y="33"/>
                    <a:pt x="225" y="37"/>
                    <a:pt x="227" y="40"/>
                  </a:cubicBezTo>
                  <a:cubicBezTo>
                    <a:pt x="229" y="43"/>
                    <a:pt x="231" y="45"/>
                    <a:pt x="234" y="45"/>
                  </a:cubicBezTo>
                  <a:cubicBezTo>
                    <a:pt x="236" y="45"/>
                    <a:pt x="237" y="45"/>
                    <a:pt x="237" y="45"/>
                  </a:cubicBezTo>
                  <a:cubicBezTo>
                    <a:pt x="238" y="44"/>
                    <a:pt x="239" y="44"/>
                    <a:pt x="240" y="43"/>
                  </a:cubicBezTo>
                  <a:cubicBezTo>
                    <a:pt x="241" y="47"/>
                    <a:pt x="241" y="47"/>
                    <a:pt x="241" y="47"/>
                  </a:cubicBezTo>
                  <a:cubicBezTo>
                    <a:pt x="240" y="47"/>
                    <a:pt x="239" y="48"/>
                    <a:pt x="238" y="48"/>
                  </a:cubicBezTo>
                  <a:cubicBezTo>
                    <a:pt x="237" y="49"/>
                    <a:pt x="235" y="49"/>
                    <a:pt x="234" y="49"/>
                  </a:cubicBezTo>
                  <a:moveTo>
                    <a:pt x="224" y="59"/>
                  </a:moveTo>
                  <a:cubicBezTo>
                    <a:pt x="225" y="57"/>
                    <a:pt x="225" y="57"/>
                    <a:pt x="225" y="57"/>
                  </a:cubicBezTo>
                  <a:cubicBezTo>
                    <a:pt x="228" y="57"/>
                    <a:pt x="231" y="57"/>
                    <a:pt x="232" y="57"/>
                  </a:cubicBezTo>
                  <a:cubicBezTo>
                    <a:pt x="234" y="57"/>
                    <a:pt x="235" y="56"/>
                    <a:pt x="235" y="55"/>
                  </a:cubicBezTo>
                  <a:cubicBezTo>
                    <a:pt x="235" y="54"/>
                    <a:pt x="234" y="54"/>
                    <a:pt x="233" y="54"/>
                  </a:cubicBezTo>
                  <a:cubicBezTo>
                    <a:pt x="232" y="54"/>
                    <a:pt x="230" y="53"/>
                    <a:pt x="227" y="53"/>
                  </a:cubicBezTo>
                  <a:cubicBezTo>
                    <a:pt x="228" y="52"/>
                    <a:pt x="228" y="52"/>
                    <a:pt x="228" y="52"/>
                  </a:cubicBezTo>
                  <a:cubicBezTo>
                    <a:pt x="230" y="52"/>
                    <a:pt x="231" y="52"/>
                    <a:pt x="232" y="52"/>
                  </a:cubicBezTo>
                  <a:cubicBezTo>
                    <a:pt x="234" y="52"/>
                    <a:pt x="236" y="52"/>
                    <a:pt x="237" y="52"/>
                  </a:cubicBezTo>
                  <a:cubicBezTo>
                    <a:pt x="238" y="53"/>
                    <a:pt x="238" y="54"/>
                    <a:pt x="238" y="55"/>
                  </a:cubicBezTo>
                  <a:cubicBezTo>
                    <a:pt x="238" y="57"/>
                    <a:pt x="237" y="58"/>
                    <a:pt x="235" y="58"/>
                  </a:cubicBezTo>
                  <a:cubicBezTo>
                    <a:pt x="232" y="59"/>
                    <a:pt x="229" y="59"/>
                    <a:pt x="224" y="59"/>
                  </a:cubicBezTo>
                  <a:moveTo>
                    <a:pt x="263" y="6"/>
                  </a:moveTo>
                  <a:cubicBezTo>
                    <a:pt x="263" y="6"/>
                    <a:pt x="263" y="6"/>
                    <a:pt x="263" y="6"/>
                  </a:cubicBezTo>
                  <a:cubicBezTo>
                    <a:pt x="262" y="6"/>
                    <a:pt x="261" y="5"/>
                    <a:pt x="259" y="5"/>
                  </a:cubicBezTo>
                  <a:cubicBezTo>
                    <a:pt x="258" y="4"/>
                    <a:pt x="256" y="4"/>
                    <a:pt x="256" y="4"/>
                  </a:cubicBezTo>
                  <a:cubicBezTo>
                    <a:pt x="255" y="4"/>
                    <a:pt x="254" y="4"/>
                    <a:pt x="254" y="5"/>
                  </a:cubicBezTo>
                  <a:cubicBezTo>
                    <a:pt x="253" y="5"/>
                    <a:pt x="253" y="6"/>
                    <a:pt x="253" y="6"/>
                  </a:cubicBezTo>
                  <a:cubicBezTo>
                    <a:pt x="251" y="4"/>
                    <a:pt x="251" y="4"/>
                    <a:pt x="251" y="4"/>
                  </a:cubicBezTo>
                  <a:cubicBezTo>
                    <a:pt x="252" y="3"/>
                    <a:pt x="252" y="2"/>
                    <a:pt x="253" y="2"/>
                  </a:cubicBezTo>
                  <a:cubicBezTo>
                    <a:pt x="254" y="1"/>
                    <a:pt x="254" y="1"/>
                    <a:pt x="256" y="1"/>
                  </a:cubicBezTo>
                  <a:cubicBezTo>
                    <a:pt x="257" y="1"/>
                    <a:pt x="258" y="1"/>
                    <a:pt x="259" y="2"/>
                  </a:cubicBezTo>
                  <a:cubicBezTo>
                    <a:pt x="261" y="3"/>
                    <a:pt x="262" y="3"/>
                    <a:pt x="263" y="3"/>
                  </a:cubicBezTo>
                  <a:cubicBezTo>
                    <a:pt x="264" y="3"/>
                    <a:pt x="264" y="3"/>
                    <a:pt x="265" y="2"/>
                  </a:cubicBezTo>
                  <a:cubicBezTo>
                    <a:pt x="265" y="2"/>
                    <a:pt x="265" y="1"/>
                    <a:pt x="266" y="0"/>
                  </a:cubicBezTo>
                  <a:cubicBezTo>
                    <a:pt x="267" y="3"/>
                    <a:pt x="267" y="3"/>
                    <a:pt x="267" y="3"/>
                  </a:cubicBezTo>
                  <a:cubicBezTo>
                    <a:pt x="267" y="4"/>
                    <a:pt x="267" y="4"/>
                    <a:pt x="266" y="5"/>
                  </a:cubicBezTo>
                  <a:cubicBezTo>
                    <a:pt x="265" y="5"/>
                    <a:pt x="265" y="6"/>
                    <a:pt x="263" y="6"/>
                  </a:cubicBezTo>
                  <a:moveTo>
                    <a:pt x="269" y="48"/>
                  </a:moveTo>
                  <a:cubicBezTo>
                    <a:pt x="266" y="37"/>
                    <a:pt x="266" y="37"/>
                    <a:pt x="266" y="37"/>
                  </a:cubicBezTo>
                  <a:cubicBezTo>
                    <a:pt x="252" y="37"/>
                    <a:pt x="252" y="37"/>
                    <a:pt x="252" y="37"/>
                  </a:cubicBezTo>
                  <a:cubicBezTo>
                    <a:pt x="249" y="48"/>
                    <a:pt x="249" y="48"/>
                    <a:pt x="249" y="48"/>
                  </a:cubicBezTo>
                  <a:cubicBezTo>
                    <a:pt x="244" y="48"/>
                    <a:pt x="244" y="48"/>
                    <a:pt x="244" y="48"/>
                  </a:cubicBezTo>
                  <a:cubicBezTo>
                    <a:pt x="257" y="9"/>
                    <a:pt x="257" y="9"/>
                    <a:pt x="257" y="9"/>
                  </a:cubicBezTo>
                  <a:cubicBezTo>
                    <a:pt x="262" y="9"/>
                    <a:pt x="262" y="9"/>
                    <a:pt x="262" y="9"/>
                  </a:cubicBezTo>
                  <a:cubicBezTo>
                    <a:pt x="275" y="48"/>
                    <a:pt x="275" y="48"/>
                    <a:pt x="275" y="48"/>
                  </a:cubicBezTo>
                  <a:lnTo>
                    <a:pt x="269" y="48"/>
                  </a:lnTo>
                  <a:close/>
                  <a:moveTo>
                    <a:pt x="260" y="19"/>
                  </a:moveTo>
                  <a:cubicBezTo>
                    <a:pt x="260" y="17"/>
                    <a:pt x="260" y="16"/>
                    <a:pt x="260" y="16"/>
                  </a:cubicBezTo>
                  <a:cubicBezTo>
                    <a:pt x="259" y="15"/>
                    <a:pt x="259" y="14"/>
                    <a:pt x="259" y="14"/>
                  </a:cubicBezTo>
                  <a:cubicBezTo>
                    <a:pt x="259" y="15"/>
                    <a:pt x="259" y="15"/>
                    <a:pt x="259" y="16"/>
                  </a:cubicBezTo>
                  <a:cubicBezTo>
                    <a:pt x="259" y="16"/>
                    <a:pt x="258" y="17"/>
                    <a:pt x="258" y="19"/>
                  </a:cubicBezTo>
                  <a:cubicBezTo>
                    <a:pt x="253" y="33"/>
                    <a:pt x="253" y="33"/>
                    <a:pt x="253" y="33"/>
                  </a:cubicBezTo>
                  <a:cubicBezTo>
                    <a:pt x="265" y="33"/>
                    <a:pt x="265" y="33"/>
                    <a:pt x="265" y="33"/>
                  </a:cubicBezTo>
                  <a:lnTo>
                    <a:pt x="260" y="19"/>
                  </a:lnTo>
                  <a:close/>
                  <a:moveTo>
                    <a:pt x="293" y="49"/>
                  </a:moveTo>
                  <a:cubicBezTo>
                    <a:pt x="288" y="49"/>
                    <a:pt x="285" y="47"/>
                    <a:pt x="282" y="43"/>
                  </a:cubicBezTo>
                  <a:cubicBezTo>
                    <a:pt x="280" y="40"/>
                    <a:pt x="279" y="35"/>
                    <a:pt x="279" y="29"/>
                  </a:cubicBezTo>
                  <a:cubicBezTo>
                    <a:pt x="279" y="23"/>
                    <a:pt x="280" y="18"/>
                    <a:pt x="282" y="14"/>
                  </a:cubicBezTo>
                  <a:cubicBezTo>
                    <a:pt x="285" y="11"/>
                    <a:pt x="288" y="9"/>
                    <a:pt x="293" y="9"/>
                  </a:cubicBezTo>
                  <a:cubicBezTo>
                    <a:pt x="298" y="9"/>
                    <a:pt x="301" y="11"/>
                    <a:pt x="303" y="14"/>
                  </a:cubicBezTo>
                  <a:cubicBezTo>
                    <a:pt x="306" y="18"/>
                    <a:pt x="307" y="23"/>
                    <a:pt x="307" y="29"/>
                  </a:cubicBezTo>
                  <a:cubicBezTo>
                    <a:pt x="307" y="35"/>
                    <a:pt x="306" y="40"/>
                    <a:pt x="304" y="43"/>
                  </a:cubicBezTo>
                  <a:cubicBezTo>
                    <a:pt x="301" y="47"/>
                    <a:pt x="298" y="49"/>
                    <a:pt x="293" y="49"/>
                  </a:cubicBezTo>
                  <a:moveTo>
                    <a:pt x="293" y="12"/>
                  </a:moveTo>
                  <a:cubicBezTo>
                    <a:pt x="290" y="12"/>
                    <a:pt x="287" y="14"/>
                    <a:pt x="286" y="17"/>
                  </a:cubicBezTo>
                  <a:cubicBezTo>
                    <a:pt x="285" y="20"/>
                    <a:pt x="284" y="24"/>
                    <a:pt x="284" y="29"/>
                  </a:cubicBezTo>
                  <a:cubicBezTo>
                    <a:pt x="284" y="33"/>
                    <a:pt x="285" y="37"/>
                    <a:pt x="286" y="40"/>
                  </a:cubicBezTo>
                  <a:cubicBezTo>
                    <a:pt x="287" y="43"/>
                    <a:pt x="290" y="45"/>
                    <a:pt x="293" y="45"/>
                  </a:cubicBezTo>
                  <a:cubicBezTo>
                    <a:pt x="296" y="45"/>
                    <a:pt x="299" y="43"/>
                    <a:pt x="300" y="40"/>
                  </a:cubicBezTo>
                  <a:cubicBezTo>
                    <a:pt x="301" y="37"/>
                    <a:pt x="302" y="33"/>
                    <a:pt x="302" y="29"/>
                  </a:cubicBezTo>
                  <a:cubicBezTo>
                    <a:pt x="302" y="24"/>
                    <a:pt x="301" y="20"/>
                    <a:pt x="300" y="17"/>
                  </a:cubicBezTo>
                  <a:cubicBezTo>
                    <a:pt x="298" y="14"/>
                    <a:pt x="296" y="12"/>
                    <a:pt x="293" y="12"/>
                  </a:cubicBezTo>
                  <a:moveTo>
                    <a:pt x="329" y="48"/>
                  </a:moveTo>
                  <a:cubicBezTo>
                    <a:pt x="329" y="9"/>
                    <a:pt x="329" y="9"/>
                    <a:pt x="329" y="9"/>
                  </a:cubicBezTo>
                  <a:cubicBezTo>
                    <a:pt x="347" y="9"/>
                    <a:pt x="347" y="9"/>
                    <a:pt x="347" y="9"/>
                  </a:cubicBezTo>
                  <a:cubicBezTo>
                    <a:pt x="347" y="13"/>
                    <a:pt x="347" y="13"/>
                    <a:pt x="347" y="13"/>
                  </a:cubicBezTo>
                  <a:cubicBezTo>
                    <a:pt x="334" y="13"/>
                    <a:pt x="334" y="13"/>
                    <a:pt x="334" y="13"/>
                  </a:cubicBezTo>
                  <a:cubicBezTo>
                    <a:pt x="334" y="26"/>
                    <a:pt x="334" y="26"/>
                    <a:pt x="334" y="26"/>
                  </a:cubicBezTo>
                  <a:cubicBezTo>
                    <a:pt x="345" y="26"/>
                    <a:pt x="345" y="26"/>
                    <a:pt x="345" y="26"/>
                  </a:cubicBezTo>
                  <a:cubicBezTo>
                    <a:pt x="345" y="30"/>
                    <a:pt x="345" y="30"/>
                    <a:pt x="345" y="30"/>
                  </a:cubicBezTo>
                  <a:cubicBezTo>
                    <a:pt x="334" y="30"/>
                    <a:pt x="334" y="30"/>
                    <a:pt x="334" y="30"/>
                  </a:cubicBezTo>
                  <a:cubicBezTo>
                    <a:pt x="334" y="45"/>
                    <a:pt x="334" y="45"/>
                    <a:pt x="334" y="45"/>
                  </a:cubicBezTo>
                  <a:cubicBezTo>
                    <a:pt x="347" y="45"/>
                    <a:pt x="347" y="45"/>
                    <a:pt x="347" y="45"/>
                  </a:cubicBezTo>
                  <a:cubicBezTo>
                    <a:pt x="347" y="48"/>
                    <a:pt x="347" y="48"/>
                    <a:pt x="347" y="48"/>
                  </a:cubicBezTo>
                  <a:lnTo>
                    <a:pt x="329" y="48"/>
                  </a:lnTo>
                  <a:close/>
                  <a:moveTo>
                    <a:pt x="385" y="48"/>
                  </a:moveTo>
                  <a:cubicBezTo>
                    <a:pt x="382" y="19"/>
                    <a:pt x="382" y="19"/>
                    <a:pt x="382" y="19"/>
                  </a:cubicBezTo>
                  <a:cubicBezTo>
                    <a:pt x="382" y="18"/>
                    <a:pt x="382" y="17"/>
                    <a:pt x="382" y="16"/>
                  </a:cubicBezTo>
                  <a:cubicBezTo>
                    <a:pt x="382" y="16"/>
                    <a:pt x="382" y="15"/>
                    <a:pt x="382" y="15"/>
                  </a:cubicBezTo>
                  <a:cubicBezTo>
                    <a:pt x="382" y="15"/>
                    <a:pt x="382" y="16"/>
                    <a:pt x="382" y="17"/>
                  </a:cubicBezTo>
                  <a:cubicBezTo>
                    <a:pt x="381" y="17"/>
                    <a:pt x="381" y="18"/>
                    <a:pt x="381" y="19"/>
                  </a:cubicBezTo>
                  <a:cubicBezTo>
                    <a:pt x="373" y="48"/>
                    <a:pt x="373" y="48"/>
                    <a:pt x="373" y="48"/>
                  </a:cubicBezTo>
                  <a:cubicBezTo>
                    <a:pt x="369" y="48"/>
                    <a:pt x="369" y="48"/>
                    <a:pt x="369" y="48"/>
                  </a:cubicBezTo>
                  <a:cubicBezTo>
                    <a:pt x="361" y="19"/>
                    <a:pt x="361" y="19"/>
                    <a:pt x="361" y="19"/>
                  </a:cubicBezTo>
                  <a:cubicBezTo>
                    <a:pt x="361" y="18"/>
                    <a:pt x="361" y="17"/>
                    <a:pt x="360" y="16"/>
                  </a:cubicBezTo>
                  <a:cubicBezTo>
                    <a:pt x="360" y="16"/>
                    <a:pt x="360" y="15"/>
                    <a:pt x="360" y="15"/>
                  </a:cubicBezTo>
                  <a:cubicBezTo>
                    <a:pt x="360" y="15"/>
                    <a:pt x="360" y="16"/>
                    <a:pt x="360" y="16"/>
                  </a:cubicBezTo>
                  <a:cubicBezTo>
                    <a:pt x="360" y="17"/>
                    <a:pt x="360" y="18"/>
                    <a:pt x="360" y="19"/>
                  </a:cubicBezTo>
                  <a:cubicBezTo>
                    <a:pt x="357" y="48"/>
                    <a:pt x="357" y="48"/>
                    <a:pt x="357" y="48"/>
                  </a:cubicBezTo>
                  <a:cubicBezTo>
                    <a:pt x="352" y="48"/>
                    <a:pt x="352" y="48"/>
                    <a:pt x="352" y="48"/>
                  </a:cubicBezTo>
                  <a:cubicBezTo>
                    <a:pt x="357" y="9"/>
                    <a:pt x="357" y="9"/>
                    <a:pt x="357" y="9"/>
                  </a:cubicBezTo>
                  <a:cubicBezTo>
                    <a:pt x="362" y="9"/>
                    <a:pt x="362" y="9"/>
                    <a:pt x="362" y="9"/>
                  </a:cubicBezTo>
                  <a:cubicBezTo>
                    <a:pt x="370" y="37"/>
                    <a:pt x="370" y="37"/>
                    <a:pt x="370" y="37"/>
                  </a:cubicBezTo>
                  <a:cubicBezTo>
                    <a:pt x="370" y="39"/>
                    <a:pt x="371" y="40"/>
                    <a:pt x="371" y="40"/>
                  </a:cubicBezTo>
                  <a:cubicBezTo>
                    <a:pt x="371" y="41"/>
                    <a:pt x="371" y="41"/>
                    <a:pt x="371" y="42"/>
                  </a:cubicBezTo>
                  <a:cubicBezTo>
                    <a:pt x="371" y="41"/>
                    <a:pt x="371" y="41"/>
                    <a:pt x="371" y="40"/>
                  </a:cubicBezTo>
                  <a:cubicBezTo>
                    <a:pt x="372" y="40"/>
                    <a:pt x="372" y="39"/>
                    <a:pt x="372" y="37"/>
                  </a:cubicBezTo>
                  <a:cubicBezTo>
                    <a:pt x="380" y="9"/>
                    <a:pt x="380" y="9"/>
                    <a:pt x="380" y="9"/>
                  </a:cubicBezTo>
                  <a:cubicBezTo>
                    <a:pt x="386" y="9"/>
                    <a:pt x="386" y="9"/>
                    <a:pt x="386" y="9"/>
                  </a:cubicBezTo>
                  <a:cubicBezTo>
                    <a:pt x="390" y="48"/>
                    <a:pt x="390" y="48"/>
                    <a:pt x="390" y="48"/>
                  </a:cubicBezTo>
                  <a:lnTo>
                    <a:pt x="385" y="48"/>
                  </a:lnTo>
                  <a:close/>
                  <a:moveTo>
                    <a:pt x="404" y="32"/>
                  </a:moveTo>
                  <a:cubicBezTo>
                    <a:pt x="403" y="32"/>
                    <a:pt x="403" y="32"/>
                    <a:pt x="403" y="32"/>
                  </a:cubicBezTo>
                  <a:cubicBezTo>
                    <a:pt x="403" y="48"/>
                    <a:pt x="403" y="48"/>
                    <a:pt x="403" y="48"/>
                  </a:cubicBezTo>
                  <a:cubicBezTo>
                    <a:pt x="398" y="48"/>
                    <a:pt x="398" y="48"/>
                    <a:pt x="398" y="48"/>
                  </a:cubicBezTo>
                  <a:cubicBezTo>
                    <a:pt x="398" y="11"/>
                    <a:pt x="398" y="11"/>
                    <a:pt x="398" y="11"/>
                  </a:cubicBezTo>
                  <a:cubicBezTo>
                    <a:pt x="399" y="10"/>
                    <a:pt x="400" y="10"/>
                    <a:pt x="402" y="9"/>
                  </a:cubicBezTo>
                  <a:cubicBezTo>
                    <a:pt x="404" y="9"/>
                    <a:pt x="405" y="9"/>
                    <a:pt x="407" y="9"/>
                  </a:cubicBezTo>
                  <a:cubicBezTo>
                    <a:pt x="412" y="9"/>
                    <a:pt x="415" y="10"/>
                    <a:pt x="417" y="12"/>
                  </a:cubicBezTo>
                  <a:cubicBezTo>
                    <a:pt x="419" y="14"/>
                    <a:pt x="421" y="17"/>
                    <a:pt x="421" y="21"/>
                  </a:cubicBezTo>
                  <a:cubicBezTo>
                    <a:pt x="421" y="24"/>
                    <a:pt x="419" y="27"/>
                    <a:pt x="417" y="29"/>
                  </a:cubicBezTo>
                  <a:cubicBezTo>
                    <a:pt x="415" y="31"/>
                    <a:pt x="412" y="32"/>
                    <a:pt x="407" y="32"/>
                  </a:cubicBezTo>
                  <a:cubicBezTo>
                    <a:pt x="406" y="32"/>
                    <a:pt x="405" y="32"/>
                    <a:pt x="404" y="32"/>
                  </a:cubicBezTo>
                  <a:moveTo>
                    <a:pt x="407" y="12"/>
                  </a:moveTo>
                  <a:cubicBezTo>
                    <a:pt x="406" y="12"/>
                    <a:pt x="405" y="12"/>
                    <a:pt x="405" y="12"/>
                  </a:cubicBezTo>
                  <a:cubicBezTo>
                    <a:pt x="404" y="12"/>
                    <a:pt x="403" y="12"/>
                    <a:pt x="403" y="13"/>
                  </a:cubicBezTo>
                  <a:cubicBezTo>
                    <a:pt x="403" y="29"/>
                    <a:pt x="403" y="29"/>
                    <a:pt x="403" y="29"/>
                  </a:cubicBezTo>
                  <a:cubicBezTo>
                    <a:pt x="404" y="29"/>
                    <a:pt x="404" y="29"/>
                    <a:pt x="404" y="29"/>
                  </a:cubicBezTo>
                  <a:cubicBezTo>
                    <a:pt x="406" y="29"/>
                    <a:pt x="406" y="29"/>
                    <a:pt x="406" y="29"/>
                  </a:cubicBezTo>
                  <a:cubicBezTo>
                    <a:pt x="407" y="29"/>
                    <a:pt x="407" y="29"/>
                    <a:pt x="407" y="29"/>
                  </a:cubicBezTo>
                  <a:cubicBezTo>
                    <a:pt x="410" y="29"/>
                    <a:pt x="412" y="28"/>
                    <a:pt x="413" y="27"/>
                  </a:cubicBezTo>
                  <a:cubicBezTo>
                    <a:pt x="415" y="25"/>
                    <a:pt x="416" y="23"/>
                    <a:pt x="416" y="21"/>
                  </a:cubicBezTo>
                  <a:cubicBezTo>
                    <a:pt x="416" y="18"/>
                    <a:pt x="415" y="16"/>
                    <a:pt x="414" y="14"/>
                  </a:cubicBezTo>
                  <a:cubicBezTo>
                    <a:pt x="412" y="13"/>
                    <a:pt x="410" y="12"/>
                    <a:pt x="407" y="12"/>
                  </a:cubicBezTo>
                  <a:moveTo>
                    <a:pt x="445" y="48"/>
                  </a:moveTo>
                  <a:cubicBezTo>
                    <a:pt x="433" y="30"/>
                    <a:pt x="433" y="30"/>
                    <a:pt x="433" y="30"/>
                  </a:cubicBezTo>
                  <a:cubicBezTo>
                    <a:pt x="432" y="48"/>
                    <a:pt x="432" y="48"/>
                    <a:pt x="432" y="48"/>
                  </a:cubicBezTo>
                  <a:cubicBezTo>
                    <a:pt x="427" y="48"/>
                    <a:pt x="427" y="48"/>
                    <a:pt x="427" y="48"/>
                  </a:cubicBezTo>
                  <a:cubicBezTo>
                    <a:pt x="427" y="11"/>
                    <a:pt x="427" y="11"/>
                    <a:pt x="427" y="11"/>
                  </a:cubicBezTo>
                  <a:cubicBezTo>
                    <a:pt x="428" y="10"/>
                    <a:pt x="430" y="10"/>
                    <a:pt x="431" y="9"/>
                  </a:cubicBezTo>
                  <a:cubicBezTo>
                    <a:pt x="433" y="9"/>
                    <a:pt x="435" y="9"/>
                    <a:pt x="437" y="9"/>
                  </a:cubicBezTo>
                  <a:cubicBezTo>
                    <a:pt x="441" y="9"/>
                    <a:pt x="445" y="10"/>
                    <a:pt x="447" y="12"/>
                  </a:cubicBezTo>
                  <a:cubicBezTo>
                    <a:pt x="449" y="14"/>
                    <a:pt x="450" y="17"/>
                    <a:pt x="450" y="20"/>
                  </a:cubicBezTo>
                  <a:cubicBezTo>
                    <a:pt x="450" y="24"/>
                    <a:pt x="449" y="26"/>
                    <a:pt x="447" y="28"/>
                  </a:cubicBezTo>
                  <a:cubicBezTo>
                    <a:pt x="445" y="30"/>
                    <a:pt x="442" y="31"/>
                    <a:pt x="438" y="31"/>
                  </a:cubicBezTo>
                  <a:cubicBezTo>
                    <a:pt x="451" y="48"/>
                    <a:pt x="451" y="48"/>
                    <a:pt x="451" y="48"/>
                  </a:cubicBezTo>
                  <a:lnTo>
                    <a:pt x="445" y="48"/>
                  </a:lnTo>
                  <a:close/>
                  <a:moveTo>
                    <a:pt x="437" y="12"/>
                  </a:moveTo>
                  <a:cubicBezTo>
                    <a:pt x="435" y="12"/>
                    <a:pt x="433" y="12"/>
                    <a:pt x="432" y="13"/>
                  </a:cubicBezTo>
                  <a:cubicBezTo>
                    <a:pt x="432" y="29"/>
                    <a:pt x="432" y="29"/>
                    <a:pt x="432" y="29"/>
                  </a:cubicBezTo>
                  <a:cubicBezTo>
                    <a:pt x="433" y="29"/>
                    <a:pt x="434" y="29"/>
                    <a:pt x="436" y="29"/>
                  </a:cubicBezTo>
                  <a:cubicBezTo>
                    <a:pt x="439" y="29"/>
                    <a:pt x="441" y="29"/>
                    <a:pt x="443" y="27"/>
                  </a:cubicBezTo>
                  <a:cubicBezTo>
                    <a:pt x="444" y="26"/>
                    <a:pt x="445" y="23"/>
                    <a:pt x="445" y="21"/>
                  </a:cubicBezTo>
                  <a:cubicBezTo>
                    <a:pt x="445" y="15"/>
                    <a:pt x="442" y="12"/>
                    <a:pt x="437" y="12"/>
                  </a:cubicBezTo>
                  <a:moveTo>
                    <a:pt x="458" y="48"/>
                  </a:moveTo>
                  <a:cubicBezTo>
                    <a:pt x="458" y="9"/>
                    <a:pt x="458" y="9"/>
                    <a:pt x="458" y="9"/>
                  </a:cubicBezTo>
                  <a:cubicBezTo>
                    <a:pt x="476" y="9"/>
                    <a:pt x="476" y="9"/>
                    <a:pt x="476" y="9"/>
                  </a:cubicBezTo>
                  <a:cubicBezTo>
                    <a:pt x="476" y="13"/>
                    <a:pt x="476" y="13"/>
                    <a:pt x="476" y="13"/>
                  </a:cubicBezTo>
                  <a:cubicBezTo>
                    <a:pt x="463" y="13"/>
                    <a:pt x="463" y="13"/>
                    <a:pt x="463" y="13"/>
                  </a:cubicBezTo>
                  <a:cubicBezTo>
                    <a:pt x="463" y="26"/>
                    <a:pt x="463" y="26"/>
                    <a:pt x="463" y="26"/>
                  </a:cubicBezTo>
                  <a:cubicBezTo>
                    <a:pt x="474" y="26"/>
                    <a:pt x="474" y="26"/>
                    <a:pt x="474" y="26"/>
                  </a:cubicBezTo>
                  <a:cubicBezTo>
                    <a:pt x="474" y="30"/>
                    <a:pt x="474" y="30"/>
                    <a:pt x="474" y="30"/>
                  </a:cubicBezTo>
                  <a:cubicBezTo>
                    <a:pt x="463" y="30"/>
                    <a:pt x="463" y="30"/>
                    <a:pt x="463" y="30"/>
                  </a:cubicBezTo>
                  <a:cubicBezTo>
                    <a:pt x="463" y="45"/>
                    <a:pt x="463" y="45"/>
                    <a:pt x="463" y="45"/>
                  </a:cubicBezTo>
                  <a:cubicBezTo>
                    <a:pt x="476" y="45"/>
                    <a:pt x="476" y="45"/>
                    <a:pt x="476" y="45"/>
                  </a:cubicBezTo>
                  <a:cubicBezTo>
                    <a:pt x="476" y="48"/>
                    <a:pt x="476" y="48"/>
                    <a:pt x="476" y="48"/>
                  </a:cubicBezTo>
                  <a:lnTo>
                    <a:pt x="458" y="48"/>
                  </a:lnTo>
                  <a:close/>
                  <a:moveTo>
                    <a:pt x="490" y="49"/>
                  </a:moveTo>
                  <a:cubicBezTo>
                    <a:pt x="488" y="49"/>
                    <a:pt x="486" y="49"/>
                    <a:pt x="484" y="48"/>
                  </a:cubicBezTo>
                  <a:cubicBezTo>
                    <a:pt x="483" y="48"/>
                    <a:pt x="482" y="47"/>
                    <a:pt x="481" y="47"/>
                  </a:cubicBezTo>
                  <a:cubicBezTo>
                    <a:pt x="482" y="43"/>
                    <a:pt x="482" y="43"/>
                    <a:pt x="482" y="43"/>
                  </a:cubicBezTo>
                  <a:cubicBezTo>
                    <a:pt x="483" y="44"/>
                    <a:pt x="484" y="44"/>
                    <a:pt x="485" y="44"/>
                  </a:cubicBezTo>
                  <a:cubicBezTo>
                    <a:pt x="486" y="45"/>
                    <a:pt x="487" y="45"/>
                    <a:pt x="489" y="45"/>
                  </a:cubicBezTo>
                  <a:cubicBezTo>
                    <a:pt x="491" y="45"/>
                    <a:pt x="493" y="44"/>
                    <a:pt x="494" y="43"/>
                  </a:cubicBezTo>
                  <a:cubicBezTo>
                    <a:pt x="495" y="42"/>
                    <a:pt x="496" y="40"/>
                    <a:pt x="496" y="38"/>
                  </a:cubicBezTo>
                  <a:cubicBezTo>
                    <a:pt x="496" y="36"/>
                    <a:pt x="496" y="34"/>
                    <a:pt x="495" y="33"/>
                  </a:cubicBezTo>
                  <a:cubicBezTo>
                    <a:pt x="494" y="32"/>
                    <a:pt x="492" y="31"/>
                    <a:pt x="489" y="30"/>
                  </a:cubicBezTo>
                  <a:cubicBezTo>
                    <a:pt x="486" y="29"/>
                    <a:pt x="484" y="27"/>
                    <a:pt x="483" y="26"/>
                  </a:cubicBezTo>
                  <a:cubicBezTo>
                    <a:pt x="482" y="24"/>
                    <a:pt x="481" y="22"/>
                    <a:pt x="481" y="20"/>
                  </a:cubicBezTo>
                  <a:cubicBezTo>
                    <a:pt x="481" y="17"/>
                    <a:pt x="482" y="14"/>
                    <a:pt x="484" y="12"/>
                  </a:cubicBezTo>
                  <a:cubicBezTo>
                    <a:pt x="486" y="10"/>
                    <a:pt x="489" y="9"/>
                    <a:pt x="492" y="9"/>
                  </a:cubicBezTo>
                  <a:cubicBezTo>
                    <a:pt x="494" y="9"/>
                    <a:pt x="495" y="9"/>
                    <a:pt x="497" y="9"/>
                  </a:cubicBezTo>
                  <a:cubicBezTo>
                    <a:pt x="498" y="10"/>
                    <a:pt x="499" y="10"/>
                    <a:pt x="500" y="11"/>
                  </a:cubicBezTo>
                  <a:cubicBezTo>
                    <a:pt x="499" y="14"/>
                    <a:pt x="499" y="14"/>
                    <a:pt x="499" y="14"/>
                  </a:cubicBezTo>
                  <a:cubicBezTo>
                    <a:pt x="498" y="14"/>
                    <a:pt x="497" y="13"/>
                    <a:pt x="496" y="13"/>
                  </a:cubicBezTo>
                  <a:cubicBezTo>
                    <a:pt x="495" y="13"/>
                    <a:pt x="494" y="12"/>
                    <a:pt x="493" y="12"/>
                  </a:cubicBezTo>
                  <a:cubicBezTo>
                    <a:pt x="491" y="12"/>
                    <a:pt x="489" y="13"/>
                    <a:pt x="488" y="14"/>
                  </a:cubicBezTo>
                  <a:cubicBezTo>
                    <a:pt x="487" y="16"/>
                    <a:pt x="486" y="17"/>
                    <a:pt x="486" y="19"/>
                  </a:cubicBezTo>
                  <a:cubicBezTo>
                    <a:pt x="486" y="21"/>
                    <a:pt x="487" y="22"/>
                    <a:pt x="488" y="24"/>
                  </a:cubicBezTo>
                  <a:cubicBezTo>
                    <a:pt x="489" y="25"/>
                    <a:pt x="491" y="26"/>
                    <a:pt x="494" y="27"/>
                  </a:cubicBezTo>
                  <a:cubicBezTo>
                    <a:pt x="496" y="28"/>
                    <a:pt x="498" y="29"/>
                    <a:pt x="500" y="31"/>
                  </a:cubicBezTo>
                  <a:cubicBezTo>
                    <a:pt x="501" y="33"/>
                    <a:pt x="501" y="35"/>
                    <a:pt x="501" y="37"/>
                  </a:cubicBezTo>
                  <a:cubicBezTo>
                    <a:pt x="501" y="41"/>
                    <a:pt x="500" y="43"/>
                    <a:pt x="498" y="46"/>
                  </a:cubicBezTo>
                  <a:cubicBezTo>
                    <a:pt x="496" y="48"/>
                    <a:pt x="493" y="49"/>
                    <a:pt x="490" y="49"/>
                  </a:cubicBezTo>
                  <a:moveTo>
                    <a:pt x="531" y="48"/>
                  </a:moveTo>
                  <a:cubicBezTo>
                    <a:pt x="527" y="37"/>
                    <a:pt x="527" y="37"/>
                    <a:pt x="527" y="37"/>
                  </a:cubicBezTo>
                  <a:cubicBezTo>
                    <a:pt x="514" y="37"/>
                    <a:pt x="514" y="37"/>
                    <a:pt x="514" y="37"/>
                  </a:cubicBezTo>
                  <a:cubicBezTo>
                    <a:pt x="510" y="48"/>
                    <a:pt x="510" y="48"/>
                    <a:pt x="510" y="48"/>
                  </a:cubicBezTo>
                  <a:cubicBezTo>
                    <a:pt x="506" y="48"/>
                    <a:pt x="506" y="48"/>
                    <a:pt x="506" y="48"/>
                  </a:cubicBezTo>
                  <a:cubicBezTo>
                    <a:pt x="519" y="9"/>
                    <a:pt x="519" y="9"/>
                    <a:pt x="519" y="9"/>
                  </a:cubicBezTo>
                  <a:cubicBezTo>
                    <a:pt x="523" y="9"/>
                    <a:pt x="523" y="9"/>
                    <a:pt x="523" y="9"/>
                  </a:cubicBezTo>
                  <a:cubicBezTo>
                    <a:pt x="536" y="48"/>
                    <a:pt x="536" y="48"/>
                    <a:pt x="536" y="48"/>
                  </a:cubicBezTo>
                  <a:lnTo>
                    <a:pt x="531" y="48"/>
                  </a:lnTo>
                  <a:close/>
                  <a:moveTo>
                    <a:pt x="522" y="19"/>
                  </a:moveTo>
                  <a:cubicBezTo>
                    <a:pt x="522" y="17"/>
                    <a:pt x="521" y="16"/>
                    <a:pt x="521" y="15"/>
                  </a:cubicBezTo>
                  <a:cubicBezTo>
                    <a:pt x="521" y="15"/>
                    <a:pt x="521" y="14"/>
                    <a:pt x="521" y="14"/>
                  </a:cubicBezTo>
                  <a:cubicBezTo>
                    <a:pt x="521" y="15"/>
                    <a:pt x="521" y="15"/>
                    <a:pt x="520" y="16"/>
                  </a:cubicBezTo>
                  <a:cubicBezTo>
                    <a:pt x="520" y="16"/>
                    <a:pt x="520" y="17"/>
                    <a:pt x="520" y="19"/>
                  </a:cubicBezTo>
                  <a:cubicBezTo>
                    <a:pt x="515" y="33"/>
                    <a:pt x="515" y="33"/>
                    <a:pt x="515" y="33"/>
                  </a:cubicBezTo>
                  <a:cubicBezTo>
                    <a:pt x="527" y="33"/>
                    <a:pt x="527" y="33"/>
                    <a:pt x="527" y="33"/>
                  </a:cubicBezTo>
                  <a:lnTo>
                    <a:pt x="522" y="19"/>
                  </a:lnTo>
                  <a:close/>
                  <a:moveTo>
                    <a:pt x="560" y="48"/>
                  </a:moveTo>
                  <a:cubicBezTo>
                    <a:pt x="547" y="30"/>
                    <a:pt x="547" y="30"/>
                    <a:pt x="547" y="30"/>
                  </a:cubicBezTo>
                  <a:cubicBezTo>
                    <a:pt x="547" y="48"/>
                    <a:pt x="547" y="48"/>
                    <a:pt x="547" y="48"/>
                  </a:cubicBezTo>
                  <a:cubicBezTo>
                    <a:pt x="542" y="48"/>
                    <a:pt x="542" y="48"/>
                    <a:pt x="542" y="48"/>
                  </a:cubicBezTo>
                  <a:cubicBezTo>
                    <a:pt x="542" y="11"/>
                    <a:pt x="542" y="11"/>
                    <a:pt x="542" y="11"/>
                  </a:cubicBezTo>
                  <a:cubicBezTo>
                    <a:pt x="543" y="10"/>
                    <a:pt x="544" y="10"/>
                    <a:pt x="546" y="9"/>
                  </a:cubicBezTo>
                  <a:cubicBezTo>
                    <a:pt x="548" y="9"/>
                    <a:pt x="550" y="9"/>
                    <a:pt x="552" y="9"/>
                  </a:cubicBezTo>
                  <a:cubicBezTo>
                    <a:pt x="556" y="9"/>
                    <a:pt x="559" y="10"/>
                    <a:pt x="561" y="12"/>
                  </a:cubicBezTo>
                  <a:cubicBezTo>
                    <a:pt x="564" y="14"/>
                    <a:pt x="565" y="17"/>
                    <a:pt x="565" y="20"/>
                  </a:cubicBezTo>
                  <a:cubicBezTo>
                    <a:pt x="565" y="24"/>
                    <a:pt x="564" y="26"/>
                    <a:pt x="562" y="28"/>
                  </a:cubicBezTo>
                  <a:cubicBezTo>
                    <a:pt x="560" y="30"/>
                    <a:pt x="557" y="31"/>
                    <a:pt x="553" y="31"/>
                  </a:cubicBezTo>
                  <a:cubicBezTo>
                    <a:pt x="566" y="48"/>
                    <a:pt x="566" y="48"/>
                    <a:pt x="566" y="48"/>
                  </a:cubicBezTo>
                  <a:lnTo>
                    <a:pt x="560" y="48"/>
                  </a:lnTo>
                  <a:close/>
                  <a:moveTo>
                    <a:pt x="551" y="12"/>
                  </a:moveTo>
                  <a:cubicBezTo>
                    <a:pt x="550" y="12"/>
                    <a:pt x="548" y="12"/>
                    <a:pt x="547" y="13"/>
                  </a:cubicBezTo>
                  <a:cubicBezTo>
                    <a:pt x="547" y="29"/>
                    <a:pt x="547" y="29"/>
                    <a:pt x="547" y="29"/>
                  </a:cubicBezTo>
                  <a:cubicBezTo>
                    <a:pt x="548" y="29"/>
                    <a:pt x="549" y="29"/>
                    <a:pt x="550" y="29"/>
                  </a:cubicBezTo>
                  <a:cubicBezTo>
                    <a:pt x="553" y="29"/>
                    <a:pt x="556" y="29"/>
                    <a:pt x="557" y="27"/>
                  </a:cubicBezTo>
                  <a:cubicBezTo>
                    <a:pt x="559" y="26"/>
                    <a:pt x="560" y="23"/>
                    <a:pt x="560" y="21"/>
                  </a:cubicBezTo>
                  <a:cubicBezTo>
                    <a:pt x="560" y="15"/>
                    <a:pt x="557" y="12"/>
                    <a:pt x="551" y="12"/>
                  </a:cubicBezTo>
                  <a:moveTo>
                    <a:pt x="573" y="9"/>
                  </a:moveTo>
                  <a:cubicBezTo>
                    <a:pt x="578" y="9"/>
                    <a:pt x="578" y="9"/>
                    <a:pt x="578" y="9"/>
                  </a:cubicBezTo>
                  <a:cubicBezTo>
                    <a:pt x="578" y="48"/>
                    <a:pt x="578" y="48"/>
                    <a:pt x="578" y="48"/>
                  </a:cubicBezTo>
                  <a:cubicBezTo>
                    <a:pt x="573" y="48"/>
                    <a:pt x="573" y="48"/>
                    <a:pt x="573" y="48"/>
                  </a:cubicBezTo>
                  <a:lnTo>
                    <a:pt x="573" y="9"/>
                  </a:lnTo>
                  <a:close/>
                  <a:moveTo>
                    <a:pt x="609" y="48"/>
                  </a:moveTo>
                  <a:cubicBezTo>
                    <a:pt x="605" y="37"/>
                    <a:pt x="605" y="37"/>
                    <a:pt x="605" y="37"/>
                  </a:cubicBezTo>
                  <a:cubicBezTo>
                    <a:pt x="592" y="37"/>
                    <a:pt x="592" y="37"/>
                    <a:pt x="592" y="37"/>
                  </a:cubicBezTo>
                  <a:cubicBezTo>
                    <a:pt x="588" y="48"/>
                    <a:pt x="588" y="48"/>
                    <a:pt x="588" y="48"/>
                  </a:cubicBezTo>
                  <a:cubicBezTo>
                    <a:pt x="583" y="48"/>
                    <a:pt x="583" y="48"/>
                    <a:pt x="583" y="48"/>
                  </a:cubicBezTo>
                  <a:cubicBezTo>
                    <a:pt x="596" y="9"/>
                    <a:pt x="596" y="9"/>
                    <a:pt x="596" y="9"/>
                  </a:cubicBezTo>
                  <a:cubicBezTo>
                    <a:pt x="601" y="9"/>
                    <a:pt x="601" y="9"/>
                    <a:pt x="601" y="9"/>
                  </a:cubicBezTo>
                  <a:cubicBezTo>
                    <a:pt x="614" y="48"/>
                    <a:pt x="614" y="48"/>
                    <a:pt x="614" y="48"/>
                  </a:cubicBezTo>
                  <a:lnTo>
                    <a:pt x="609" y="48"/>
                  </a:lnTo>
                  <a:close/>
                  <a:moveTo>
                    <a:pt x="600" y="19"/>
                  </a:moveTo>
                  <a:cubicBezTo>
                    <a:pt x="599" y="17"/>
                    <a:pt x="599" y="16"/>
                    <a:pt x="599" y="15"/>
                  </a:cubicBezTo>
                  <a:cubicBezTo>
                    <a:pt x="599" y="15"/>
                    <a:pt x="599" y="14"/>
                    <a:pt x="599" y="14"/>
                  </a:cubicBezTo>
                  <a:cubicBezTo>
                    <a:pt x="599" y="15"/>
                    <a:pt x="598" y="15"/>
                    <a:pt x="598" y="16"/>
                  </a:cubicBezTo>
                  <a:cubicBezTo>
                    <a:pt x="598" y="16"/>
                    <a:pt x="598" y="17"/>
                    <a:pt x="597" y="19"/>
                  </a:cubicBezTo>
                  <a:cubicBezTo>
                    <a:pt x="593" y="33"/>
                    <a:pt x="593" y="33"/>
                    <a:pt x="593" y="33"/>
                  </a:cubicBezTo>
                  <a:cubicBezTo>
                    <a:pt x="604" y="33"/>
                    <a:pt x="604" y="33"/>
                    <a:pt x="604" y="33"/>
                  </a:cubicBezTo>
                  <a:lnTo>
                    <a:pt x="600" y="19"/>
                  </a:lnTo>
                  <a:close/>
                  <a:moveTo>
                    <a:pt x="620" y="48"/>
                  </a:moveTo>
                  <a:cubicBezTo>
                    <a:pt x="620" y="9"/>
                    <a:pt x="620" y="9"/>
                    <a:pt x="620" y="9"/>
                  </a:cubicBezTo>
                  <a:cubicBezTo>
                    <a:pt x="625" y="9"/>
                    <a:pt x="625" y="9"/>
                    <a:pt x="625" y="9"/>
                  </a:cubicBezTo>
                  <a:cubicBezTo>
                    <a:pt x="625" y="45"/>
                    <a:pt x="625" y="45"/>
                    <a:pt x="625" y="45"/>
                  </a:cubicBezTo>
                  <a:cubicBezTo>
                    <a:pt x="637" y="45"/>
                    <a:pt x="637" y="45"/>
                    <a:pt x="637" y="45"/>
                  </a:cubicBezTo>
                  <a:cubicBezTo>
                    <a:pt x="637" y="48"/>
                    <a:pt x="637" y="48"/>
                    <a:pt x="637" y="48"/>
                  </a:cubicBezTo>
                  <a:lnTo>
                    <a:pt x="62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1" name="Freeform 6"/>
            <p:cNvSpPr>
              <a:spLocks noEditPoints="1"/>
            </p:cNvSpPr>
            <p:nvPr/>
          </p:nvSpPr>
          <p:spPr bwMode="auto">
            <a:xfrm>
              <a:off x="4943" y="1617"/>
              <a:ext cx="918" cy="438"/>
            </a:xfrm>
            <a:custGeom>
              <a:avLst/>
              <a:gdLst>
                <a:gd name="T0" fmla="*/ 365 w 388"/>
                <a:gd name="T1" fmla="*/ 46 h 185"/>
                <a:gd name="T2" fmla="*/ 388 w 388"/>
                <a:gd name="T3" fmla="*/ 23 h 185"/>
                <a:gd name="T4" fmla="*/ 365 w 388"/>
                <a:gd name="T5" fmla="*/ 0 h 185"/>
                <a:gd name="T6" fmla="*/ 342 w 388"/>
                <a:gd name="T7" fmla="*/ 23 h 185"/>
                <a:gd name="T8" fmla="*/ 365 w 388"/>
                <a:gd name="T9" fmla="*/ 46 h 185"/>
                <a:gd name="T10" fmla="*/ 186 w 388"/>
                <a:gd name="T11" fmla="*/ 183 h 185"/>
                <a:gd name="T12" fmla="*/ 186 w 388"/>
                <a:gd name="T13" fmla="*/ 95 h 185"/>
                <a:gd name="T14" fmla="*/ 173 w 388"/>
                <a:gd name="T15" fmla="*/ 66 h 185"/>
                <a:gd name="T16" fmla="*/ 138 w 388"/>
                <a:gd name="T17" fmla="*/ 54 h 185"/>
                <a:gd name="T18" fmla="*/ 112 w 388"/>
                <a:gd name="T19" fmla="*/ 58 h 185"/>
                <a:gd name="T20" fmla="*/ 95 w 388"/>
                <a:gd name="T21" fmla="*/ 66 h 185"/>
                <a:gd name="T22" fmla="*/ 80 w 388"/>
                <a:gd name="T23" fmla="*/ 57 h 185"/>
                <a:gd name="T24" fmla="*/ 55 w 388"/>
                <a:gd name="T25" fmla="*/ 54 h 185"/>
                <a:gd name="T26" fmla="*/ 25 w 388"/>
                <a:gd name="T27" fmla="*/ 57 h 185"/>
                <a:gd name="T28" fmla="*/ 0 w 388"/>
                <a:gd name="T29" fmla="*/ 64 h 185"/>
                <a:gd name="T30" fmla="*/ 0 w 388"/>
                <a:gd name="T31" fmla="*/ 183 h 185"/>
                <a:gd name="T32" fmla="*/ 44 w 388"/>
                <a:gd name="T33" fmla="*/ 183 h 185"/>
                <a:gd name="T34" fmla="*/ 44 w 388"/>
                <a:gd name="T35" fmla="*/ 84 h 185"/>
                <a:gd name="T36" fmla="*/ 55 w 388"/>
                <a:gd name="T37" fmla="*/ 82 h 185"/>
                <a:gd name="T38" fmla="*/ 71 w 388"/>
                <a:gd name="T39" fmla="*/ 95 h 185"/>
                <a:gd name="T40" fmla="*/ 71 w 388"/>
                <a:gd name="T41" fmla="*/ 183 h 185"/>
                <a:gd name="T42" fmla="*/ 115 w 388"/>
                <a:gd name="T43" fmla="*/ 183 h 185"/>
                <a:gd name="T44" fmla="*/ 115 w 388"/>
                <a:gd name="T45" fmla="*/ 85 h 185"/>
                <a:gd name="T46" fmla="*/ 126 w 388"/>
                <a:gd name="T47" fmla="*/ 82 h 185"/>
                <a:gd name="T48" fmla="*/ 141 w 388"/>
                <a:gd name="T49" fmla="*/ 95 h 185"/>
                <a:gd name="T50" fmla="*/ 141 w 388"/>
                <a:gd name="T51" fmla="*/ 183 h 185"/>
                <a:gd name="T52" fmla="*/ 186 w 388"/>
                <a:gd name="T53" fmla="*/ 183 h 185"/>
                <a:gd name="T54" fmla="*/ 322 w 388"/>
                <a:gd name="T55" fmla="*/ 124 h 185"/>
                <a:gd name="T56" fmla="*/ 308 w 388"/>
                <a:gd name="T57" fmla="*/ 73 h 185"/>
                <a:gd name="T58" fmla="*/ 266 w 388"/>
                <a:gd name="T59" fmla="*/ 54 h 185"/>
                <a:gd name="T60" fmla="*/ 222 w 388"/>
                <a:gd name="T61" fmla="*/ 72 h 185"/>
                <a:gd name="T62" fmla="*/ 206 w 388"/>
                <a:gd name="T63" fmla="*/ 119 h 185"/>
                <a:gd name="T64" fmla="*/ 223 w 388"/>
                <a:gd name="T65" fmla="*/ 167 h 185"/>
                <a:gd name="T66" fmla="*/ 269 w 388"/>
                <a:gd name="T67" fmla="*/ 185 h 185"/>
                <a:gd name="T68" fmla="*/ 298 w 388"/>
                <a:gd name="T69" fmla="*/ 182 h 185"/>
                <a:gd name="T70" fmla="*/ 318 w 388"/>
                <a:gd name="T71" fmla="*/ 175 h 185"/>
                <a:gd name="T72" fmla="*/ 308 w 388"/>
                <a:gd name="T73" fmla="*/ 148 h 185"/>
                <a:gd name="T74" fmla="*/ 294 w 388"/>
                <a:gd name="T75" fmla="*/ 153 h 185"/>
                <a:gd name="T76" fmla="*/ 275 w 388"/>
                <a:gd name="T77" fmla="*/ 155 h 185"/>
                <a:gd name="T78" fmla="*/ 249 w 388"/>
                <a:gd name="T79" fmla="*/ 135 h 185"/>
                <a:gd name="T80" fmla="*/ 322 w 388"/>
                <a:gd name="T81" fmla="*/ 124 h 185"/>
                <a:gd name="T82" fmla="*/ 281 w 388"/>
                <a:gd name="T83" fmla="*/ 108 h 185"/>
                <a:gd name="T84" fmla="*/ 245 w 388"/>
                <a:gd name="T85" fmla="*/ 114 h 185"/>
                <a:gd name="T86" fmla="*/ 264 w 388"/>
                <a:gd name="T87" fmla="*/ 80 h 185"/>
                <a:gd name="T88" fmla="*/ 281 w 388"/>
                <a:gd name="T89" fmla="*/ 108 h 185"/>
                <a:gd name="T90" fmla="*/ 387 w 388"/>
                <a:gd name="T91" fmla="*/ 57 h 185"/>
                <a:gd name="T92" fmla="*/ 343 w 388"/>
                <a:gd name="T93" fmla="*/ 57 h 185"/>
                <a:gd name="T94" fmla="*/ 343 w 388"/>
                <a:gd name="T95" fmla="*/ 183 h 185"/>
                <a:gd name="T96" fmla="*/ 387 w 388"/>
                <a:gd name="T97" fmla="*/ 183 h 185"/>
                <a:gd name="T98" fmla="*/ 387 w 388"/>
                <a:gd name="T99" fmla="*/ 57 h 185"/>
                <a:gd name="T100" fmla="*/ 387 w 388"/>
                <a:gd name="T101" fmla="*/ 183 h 185"/>
                <a:gd name="T102" fmla="*/ 387 w 388"/>
                <a:gd name="T103" fmla="*/ 57 h 185"/>
                <a:gd name="T104" fmla="*/ 387 w 388"/>
                <a:gd name="T105" fmla="*/ 183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8" h="185">
                  <a:moveTo>
                    <a:pt x="365" y="46"/>
                  </a:moveTo>
                  <a:cubicBezTo>
                    <a:pt x="378" y="46"/>
                    <a:pt x="388" y="36"/>
                    <a:pt x="388" y="23"/>
                  </a:cubicBezTo>
                  <a:cubicBezTo>
                    <a:pt x="388" y="11"/>
                    <a:pt x="378" y="0"/>
                    <a:pt x="365" y="0"/>
                  </a:cubicBezTo>
                  <a:cubicBezTo>
                    <a:pt x="353" y="0"/>
                    <a:pt x="342" y="11"/>
                    <a:pt x="342" y="23"/>
                  </a:cubicBezTo>
                  <a:cubicBezTo>
                    <a:pt x="342" y="36"/>
                    <a:pt x="353" y="46"/>
                    <a:pt x="365" y="46"/>
                  </a:cubicBezTo>
                  <a:moveTo>
                    <a:pt x="186" y="183"/>
                  </a:moveTo>
                  <a:cubicBezTo>
                    <a:pt x="186" y="95"/>
                    <a:pt x="186" y="95"/>
                    <a:pt x="186" y="95"/>
                  </a:cubicBezTo>
                  <a:cubicBezTo>
                    <a:pt x="186" y="83"/>
                    <a:pt x="182" y="73"/>
                    <a:pt x="173" y="66"/>
                  </a:cubicBezTo>
                  <a:cubicBezTo>
                    <a:pt x="165" y="58"/>
                    <a:pt x="153" y="54"/>
                    <a:pt x="138" y="54"/>
                  </a:cubicBezTo>
                  <a:cubicBezTo>
                    <a:pt x="128" y="54"/>
                    <a:pt x="119" y="55"/>
                    <a:pt x="112" y="58"/>
                  </a:cubicBezTo>
                  <a:cubicBezTo>
                    <a:pt x="105" y="60"/>
                    <a:pt x="100" y="62"/>
                    <a:pt x="95" y="66"/>
                  </a:cubicBezTo>
                  <a:cubicBezTo>
                    <a:pt x="91" y="62"/>
                    <a:pt x="86" y="59"/>
                    <a:pt x="80" y="57"/>
                  </a:cubicBezTo>
                  <a:cubicBezTo>
                    <a:pt x="73" y="55"/>
                    <a:pt x="65" y="54"/>
                    <a:pt x="55" y="54"/>
                  </a:cubicBezTo>
                  <a:cubicBezTo>
                    <a:pt x="43" y="54"/>
                    <a:pt x="33" y="55"/>
                    <a:pt x="25" y="57"/>
                  </a:cubicBezTo>
                  <a:cubicBezTo>
                    <a:pt x="16" y="58"/>
                    <a:pt x="8" y="61"/>
                    <a:pt x="0" y="64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44" y="183"/>
                    <a:pt x="44" y="183"/>
                    <a:pt x="44" y="183"/>
                  </a:cubicBezTo>
                  <a:cubicBezTo>
                    <a:pt x="44" y="84"/>
                    <a:pt x="44" y="84"/>
                    <a:pt x="44" y="84"/>
                  </a:cubicBezTo>
                  <a:cubicBezTo>
                    <a:pt x="47" y="82"/>
                    <a:pt x="51" y="82"/>
                    <a:pt x="55" y="82"/>
                  </a:cubicBezTo>
                  <a:cubicBezTo>
                    <a:pt x="66" y="82"/>
                    <a:pt x="71" y="86"/>
                    <a:pt x="71" y="95"/>
                  </a:cubicBezTo>
                  <a:cubicBezTo>
                    <a:pt x="71" y="183"/>
                    <a:pt x="71" y="183"/>
                    <a:pt x="71" y="183"/>
                  </a:cubicBezTo>
                  <a:cubicBezTo>
                    <a:pt x="115" y="183"/>
                    <a:pt x="115" y="183"/>
                    <a:pt x="115" y="183"/>
                  </a:cubicBezTo>
                  <a:cubicBezTo>
                    <a:pt x="115" y="85"/>
                    <a:pt x="115" y="85"/>
                    <a:pt x="115" y="85"/>
                  </a:cubicBezTo>
                  <a:cubicBezTo>
                    <a:pt x="118" y="83"/>
                    <a:pt x="122" y="82"/>
                    <a:pt x="126" y="82"/>
                  </a:cubicBezTo>
                  <a:cubicBezTo>
                    <a:pt x="136" y="82"/>
                    <a:pt x="141" y="86"/>
                    <a:pt x="141" y="95"/>
                  </a:cubicBezTo>
                  <a:cubicBezTo>
                    <a:pt x="141" y="183"/>
                    <a:pt x="141" y="183"/>
                    <a:pt x="141" y="183"/>
                  </a:cubicBezTo>
                  <a:lnTo>
                    <a:pt x="186" y="183"/>
                  </a:lnTo>
                  <a:close/>
                  <a:moveTo>
                    <a:pt x="322" y="124"/>
                  </a:moveTo>
                  <a:cubicBezTo>
                    <a:pt x="322" y="102"/>
                    <a:pt x="317" y="85"/>
                    <a:pt x="308" y="73"/>
                  </a:cubicBezTo>
                  <a:cubicBezTo>
                    <a:pt x="299" y="60"/>
                    <a:pt x="285" y="54"/>
                    <a:pt x="266" y="54"/>
                  </a:cubicBezTo>
                  <a:cubicBezTo>
                    <a:pt x="247" y="54"/>
                    <a:pt x="232" y="60"/>
                    <a:pt x="222" y="72"/>
                  </a:cubicBezTo>
                  <a:cubicBezTo>
                    <a:pt x="211" y="84"/>
                    <a:pt x="206" y="100"/>
                    <a:pt x="206" y="119"/>
                  </a:cubicBezTo>
                  <a:cubicBezTo>
                    <a:pt x="206" y="139"/>
                    <a:pt x="212" y="155"/>
                    <a:pt x="223" y="167"/>
                  </a:cubicBezTo>
                  <a:cubicBezTo>
                    <a:pt x="234" y="179"/>
                    <a:pt x="249" y="185"/>
                    <a:pt x="269" y="185"/>
                  </a:cubicBezTo>
                  <a:cubicBezTo>
                    <a:pt x="280" y="185"/>
                    <a:pt x="290" y="184"/>
                    <a:pt x="298" y="182"/>
                  </a:cubicBezTo>
                  <a:cubicBezTo>
                    <a:pt x="305" y="181"/>
                    <a:pt x="312" y="178"/>
                    <a:pt x="318" y="175"/>
                  </a:cubicBezTo>
                  <a:cubicBezTo>
                    <a:pt x="308" y="148"/>
                    <a:pt x="308" y="148"/>
                    <a:pt x="308" y="148"/>
                  </a:cubicBezTo>
                  <a:cubicBezTo>
                    <a:pt x="304" y="150"/>
                    <a:pt x="300" y="152"/>
                    <a:pt x="294" y="153"/>
                  </a:cubicBezTo>
                  <a:cubicBezTo>
                    <a:pt x="288" y="154"/>
                    <a:pt x="282" y="155"/>
                    <a:pt x="275" y="155"/>
                  </a:cubicBezTo>
                  <a:cubicBezTo>
                    <a:pt x="260" y="155"/>
                    <a:pt x="251" y="148"/>
                    <a:pt x="249" y="135"/>
                  </a:cubicBezTo>
                  <a:lnTo>
                    <a:pt x="322" y="124"/>
                  </a:lnTo>
                  <a:close/>
                  <a:moveTo>
                    <a:pt x="281" y="108"/>
                  </a:moveTo>
                  <a:cubicBezTo>
                    <a:pt x="245" y="114"/>
                    <a:pt x="245" y="114"/>
                    <a:pt x="245" y="114"/>
                  </a:cubicBezTo>
                  <a:cubicBezTo>
                    <a:pt x="245" y="91"/>
                    <a:pt x="252" y="80"/>
                    <a:pt x="264" y="80"/>
                  </a:cubicBezTo>
                  <a:cubicBezTo>
                    <a:pt x="275" y="80"/>
                    <a:pt x="281" y="89"/>
                    <a:pt x="281" y="108"/>
                  </a:cubicBezTo>
                  <a:moveTo>
                    <a:pt x="387" y="57"/>
                  </a:moveTo>
                  <a:cubicBezTo>
                    <a:pt x="343" y="57"/>
                    <a:pt x="343" y="57"/>
                    <a:pt x="343" y="57"/>
                  </a:cubicBezTo>
                  <a:cubicBezTo>
                    <a:pt x="343" y="183"/>
                    <a:pt x="343" y="183"/>
                    <a:pt x="343" y="183"/>
                  </a:cubicBezTo>
                  <a:cubicBezTo>
                    <a:pt x="387" y="183"/>
                    <a:pt x="387" y="183"/>
                    <a:pt x="387" y="183"/>
                  </a:cubicBezTo>
                  <a:lnTo>
                    <a:pt x="387" y="57"/>
                  </a:lnTo>
                  <a:close/>
                  <a:moveTo>
                    <a:pt x="387" y="183"/>
                  </a:moveTo>
                  <a:cubicBezTo>
                    <a:pt x="387" y="57"/>
                    <a:pt x="387" y="57"/>
                    <a:pt x="387" y="57"/>
                  </a:cubicBezTo>
                  <a:lnTo>
                    <a:pt x="387" y="18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4189" y="1520"/>
              <a:ext cx="560" cy="679"/>
            </a:xfrm>
            <a:custGeom>
              <a:avLst/>
              <a:gdLst>
                <a:gd name="T0" fmla="*/ 40 w 237"/>
                <a:gd name="T1" fmla="*/ 27 h 287"/>
                <a:gd name="T2" fmla="*/ 26 w 237"/>
                <a:gd name="T3" fmla="*/ 123 h 287"/>
                <a:gd name="T4" fmla="*/ 10 w 237"/>
                <a:gd name="T5" fmla="*/ 178 h 287"/>
                <a:gd name="T6" fmla="*/ 7 w 237"/>
                <a:gd name="T7" fmla="*/ 239 h 287"/>
                <a:gd name="T8" fmla="*/ 54 w 237"/>
                <a:gd name="T9" fmla="*/ 270 h 287"/>
                <a:gd name="T10" fmla="*/ 93 w 237"/>
                <a:gd name="T11" fmla="*/ 285 h 287"/>
                <a:gd name="T12" fmla="*/ 132 w 237"/>
                <a:gd name="T13" fmla="*/ 274 h 287"/>
                <a:gd name="T14" fmla="*/ 179 w 237"/>
                <a:gd name="T15" fmla="*/ 224 h 287"/>
                <a:gd name="T16" fmla="*/ 225 w 237"/>
                <a:gd name="T17" fmla="*/ 176 h 287"/>
                <a:gd name="T18" fmla="*/ 188 w 237"/>
                <a:gd name="T19" fmla="*/ 169 h 287"/>
                <a:gd name="T20" fmla="*/ 145 w 237"/>
                <a:gd name="T21" fmla="*/ 197 h 287"/>
                <a:gd name="T22" fmla="*/ 213 w 237"/>
                <a:gd name="T23" fmla="*/ 52 h 287"/>
                <a:gd name="T24" fmla="*/ 131 w 237"/>
                <a:gd name="T25" fmla="*/ 142 h 287"/>
                <a:gd name="T26" fmla="*/ 166 w 237"/>
                <a:gd name="T27" fmla="*/ 13 h 287"/>
                <a:gd name="T28" fmla="*/ 138 w 237"/>
                <a:gd name="T29" fmla="*/ 37 h 287"/>
                <a:gd name="T30" fmla="*/ 93 w 237"/>
                <a:gd name="T31" fmla="*/ 127 h 287"/>
                <a:gd name="T32" fmla="*/ 107 w 237"/>
                <a:gd name="T33" fmla="*/ 39 h 287"/>
                <a:gd name="T34" fmla="*/ 93 w 237"/>
                <a:gd name="T35" fmla="*/ 8 h 287"/>
                <a:gd name="T36" fmla="*/ 72 w 237"/>
                <a:gd name="T37" fmla="*/ 70 h 287"/>
                <a:gd name="T38" fmla="*/ 57 w 237"/>
                <a:gd name="T39" fmla="*/ 122 h 287"/>
                <a:gd name="T40" fmla="*/ 40 w 237"/>
                <a:gd name="T41" fmla="*/ 2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7" h="287">
                  <a:moveTo>
                    <a:pt x="40" y="27"/>
                  </a:moveTo>
                  <a:cubicBezTo>
                    <a:pt x="19" y="28"/>
                    <a:pt x="31" y="88"/>
                    <a:pt x="26" y="123"/>
                  </a:cubicBezTo>
                  <a:cubicBezTo>
                    <a:pt x="20" y="158"/>
                    <a:pt x="15" y="163"/>
                    <a:pt x="10" y="178"/>
                  </a:cubicBezTo>
                  <a:cubicBezTo>
                    <a:pt x="6" y="192"/>
                    <a:pt x="0" y="213"/>
                    <a:pt x="7" y="239"/>
                  </a:cubicBezTo>
                  <a:cubicBezTo>
                    <a:pt x="15" y="265"/>
                    <a:pt x="46" y="267"/>
                    <a:pt x="54" y="270"/>
                  </a:cubicBezTo>
                  <a:cubicBezTo>
                    <a:pt x="63" y="273"/>
                    <a:pt x="76" y="283"/>
                    <a:pt x="93" y="285"/>
                  </a:cubicBezTo>
                  <a:cubicBezTo>
                    <a:pt x="109" y="287"/>
                    <a:pt x="121" y="283"/>
                    <a:pt x="132" y="274"/>
                  </a:cubicBezTo>
                  <a:cubicBezTo>
                    <a:pt x="144" y="265"/>
                    <a:pt x="159" y="244"/>
                    <a:pt x="179" y="224"/>
                  </a:cubicBezTo>
                  <a:cubicBezTo>
                    <a:pt x="199" y="205"/>
                    <a:pt x="223" y="188"/>
                    <a:pt x="225" y="176"/>
                  </a:cubicBezTo>
                  <a:cubicBezTo>
                    <a:pt x="226" y="165"/>
                    <a:pt x="209" y="160"/>
                    <a:pt x="188" y="169"/>
                  </a:cubicBezTo>
                  <a:cubicBezTo>
                    <a:pt x="168" y="178"/>
                    <a:pt x="158" y="209"/>
                    <a:pt x="145" y="197"/>
                  </a:cubicBezTo>
                  <a:cubicBezTo>
                    <a:pt x="131" y="184"/>
                    <a:pt x="237" y="70"/>
                    <a:pt x="213" y="52"/>
                  </a:cubicBezTo>
                  <a:cubicBezTo>
                    <a:pt x="190" y="34"/>
                    <a:pt x="144" y="149"/>
                    <a:pt x="131" y="142"/>
                  </a:cubicBezTo>
                  <a:cubicBezTo>
                    <a:pt x="117" y="134"/>
                    <a:pt x="186" y="30"/>
                    <a:pt x="166" y="13"/>
                  </a:cubicBezTo>
                  <a:cubicBezTo>
                    <a:pt x="159" y="7"/>
                    <a:pt x="149" y="14"/>
                    <a:pt x="138" y="37"/>
                  </a:cubicBezTo>
                  <a:cubicBezTo>
                    <a:pt x="126" y="60"/>
                    <a:pt x="104" y="130"/>
                    <a:pt x="93" y="127"/>
                  </a:cubicBezTo>
                  <a:cubicBezTo>
                    <a:pt x="87" y="124"/>
                    <a:pt x="105" y="61"/>
                    <a:pt x="107" y="39"/>
                  </a:cubicBezTo>
                  <a:cubicBezTo>
                    <a:pt x="109" y="18"/>
                    <a:pt x="105" y="0"/>
                    <a:pt x="93" y="8"/>
                  </a:cubicBezTo>
                  <a:cubicBezTo>
                    <a:pt x="81" y="16"/>
                    <a:pt x="77" y="43"/>
                    <a:pt x="72" y="70"/>
                  </a:cubicBezTo>
                  <a:cubicBezTo>
                    <a:pt x="68" y="97"/>
                    <a:pt x="67" y="124"/>
                    <a:pt x="57" y="122"/>
                  </a:cubicBezTo>
                  <a:cubicBezTo>
                    <a:pt x="47" y="120"/>
                    <a:pt x="61" y="26"/>
                    <a:pt x="40" y="27"/>
                  </a:cubicBezTo>
                </a:path>
              </a:pathLst>
            </a:custGeom>
            <a:solidFill>
              <a:srgbClr val="FFD5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4163" y="1915"/>
              <a:ext cx="643" cy="681"/>
            </a:xfrm>
            <a:custGeom>
              <a:avLst/>
              <a:gdLst>
                <a:gd name="T0" fmla="*/ 263 w 272"/>
                <a:gd name="T1" fmla="*/ 135 h 288"/>
                <a:gd name="T2" fmla="*/ 186 w 272"/>
                <a:gd name="T3" fmla="*/ 77 h 288"/>
                <a:gd name="T4" fmla="*/ 145 w 272"/>
                <a:gd name="T5" fmla="*/ 37 h 288"/>
                <a:gd name="T6" fmla="*/ 92 w 272"/>
                <a:gd name="T7" fmla="*/ 6 h 288"/>
                <a:gd name="T8" fmla="*/ 43 w 272"/>
                <a:gd name="T9" fmla="*/ 32 h 288"/>
                <a:gd name="T10" fmla="*/ 12 w 272"/>
                <a:gd name="T11" fmla="*/ 59 h 288"/>
                <a:gd name="T12" fmla="*/ 2 w 272"/>
                <a:gd name="T13" fmla="*/ 99 h 288"/>
                <a:gd name="T14" fmla="*/ 24 w 272"/>
                <a:gd name="T15" fmla="*/ 163 h 288"/>
                <a:gd name="T16" fmla="*/ 44 w 272"/>
                <a:gd name="T17" fmla="*/ 226 h 288"/>
                <a:gd name="T18" fmla="*/ 68 w 272"/>
                <a:gd name="T19" fmla="*/ 198 h 288"/>
                <a:gd name="T20" fmla="*/ 65 w 272"/>
                <a:gd name="T21" fmla="*/ 146 h 288"/>
                <a:gd name="T22" fmla="*/ 159 w 272"/>
                <a:gd name="T23" fmla="*/ 275 h 288"/>
                <a:gd name="T24" fmla="*/ 120 w 272"/>
                <a:gd name="T25" fmla="*/ 160 h 288"/>
                <a:gd name="T26" fmla="*/ 216 w 272"/>
                <a:gd name="T27" fmla="*/ 253 h 288"/>
                <a:gd name="T28" fmla="*/ 208 w 272"/>
                <a:gd name="T29" fmla="*/ 216 h 288"/>
                <a:gd name="T30" fmla="*/ 150 w 272"/>
                <a:gd name="T31" fmla="*/ 134 h 288"/>
                <a:gd name="T32" fmla="*/ 221 w 272"/>
                <a:gd name="T33" fmla="*/ 188 h 288"/>
                <a:gd name="T34" fmla="*/ 255 w 272"/>
                <a:gd name="T35" fmla="*/ 191 h 288"/>
                <a:gd name="T36" fmla="*/ 210 w 272"/>
                <a:gd name="T37" fmla="*/ 143 h 288"/>
                <a:gd name="T38" fmla="*/ 172 w 272"/>
                <a:gd name="T39" fmla="*/ 105 h 288"/>
                <a:gd name="T40" fmla="*/ 263 w 272"/>
                <a:gd name="T41" fmla="*/ 135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2" h="288">
                  <a:moveTo>
                    <a:pt x="263" y="135"/>
                  </a:moveTo>
                  <a:cubicBezTo>
                    <a:pt x="272" y="116"/>
                    <a:pt x="214" y="98"/>
                    <a:pt x="186" y="77"/>
                  </a:cubicBezTo>
                  <a:cubicBezTo>
                    <a:pt x="158" y="55"/>
                    <a:pt x="155" y="48"/>
                    <a:pt x="145" y="37"/>
                  </a:cubicBezTo>
                  <a:cubicBezTo>
                    <a:pt x="135" y="27"/>
                    <a:pt x="119" y="11"/>
                    <a:pt x="92" y="6"/>
                  </a:cubicBezTo>
                  <a:cubicBezTo>
                    <a:pt x="66" y="0"/>
                    <a:pt x="50" y="26"/>
                    <a:pt x="43" y="32"/>
                  </a:cubicBezTo>
                  <a:cubicBezTo>
                    <a:pt x="37" y="38"/>
                    <a:pt x="21" y="45"/>
                    <a:pt x="12" y="59"/>
                  </a:cubicBezTo>
                  <a:cubicBezTo>
                    <a:pt x="2" y="72"/>
                    <a:pt x="0" y="85"/>
                    <a:pt x="2" y="99"/>
                  </a:cubicBezTo>
                  <a:cubicBezTo>
                    <a:pt x="5" y="113"/>
                    <a:pt x="17" y="136"/>
                    <a:pt x="24" y="163"/>
                  </a:cubicBezTo>
                  <a:cubicBezTo>
                    <a:pt x="31" y="190"/>
                    <a:pt x="35" y="220"/>
                    <a:pt x="44" y="226"/>
                  </a:cubicBezTo>
                  <a:cubicBezTo>
                    <a:pt x="54" y="233"/>
                    <a:pt x="67" y="220"/>
                    <a:pt x="68" y="198"/>
                  </a:cubicBezTo>
                  <a:cubicBezTo>
                    <a:pt x="70" y="176"/>
                    <a:pt x="47" y="153"/>
                    <a:pt x="65" y="146"/>
                  </a:cubicBezTo>
                  <a:cubicBezTo>
                    <a:pt x="82" y="140"/>
                    <a:pt x="132" y="288"/>
                    <a:pt x="159" y="275"/>
                  </a:cubicBezTo>
                  <a:cubicBezTo>
                    <a:pt x="186" y="263"/>
                    <a:pt x="106" y="168"/>
                    <a:pt x="120" y="160"/>
                  </a:cubicBezTo>
                  <a:cubicBezTo>
                    <a:pt x="133" y="152"/>
                    <a:pt x="191" y="262"/>
                    <a:pt x="216" y="253"/>
                  </a:cubicBezTo>
                  <a:cubicBezTo>
                    <a:pt x="224" y="249"/>
                    <a:pt x="222" y="237"/>
                    <a:pt x="208" y="216"/>
                  </a:cubicBezTo>
                  <a:cubicBezTo>
                    <a:pt x="193" y="195"/>
                    <a:pt x="142" y="142"/>
                    <a:pt x="150" y="134"/>
                  </a:cubicBezTo>
                  <a:cubicBezTo>
                    <a:pt x="156" y="130"/>
                    <a:pt x="203" y="176"/>
                    <a:pt x="221" y="188"/>
                  </a:cubicBezTo>
                  <a:cubicBezTo>
                    <a:pt x="238" y="200"/>
                    <a:pt x="256" y="205"/>
                    <a:pt x="255" y="191"/>
                  </a:cubicBezTo>
                  <a:cubicBezTo>
                    <a:pt x="253" y="176"/>
                    <a:pt x="232" y="159"/>
                    <a:pt x="210" y="143"/>
                  </a:cubicBezTo>
                  <a:cubicBezTo>
                    <a:pt x="189" y="126"/>
                    <a:pt x="165" y="113"/>
                    <a:pt x="172" y="105"/>
                  </a:cubicBezTo>
                  <a:cubicBezTo>
                    <a:pt x="178" y="96"/>
                    <a:pt x="254" y="154"/>
                    <a:pt x="263" y="135"/>
                  </a:cubicBezTo>
                </a:path>
              </a:pathLst>
            </a:custGeom>
            <a:solidFill>
              <a:srgbClr val="B1D3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3789" y="1780"/>
              <a:ext cx="698" cy="608"/>
            </a:xfrm>
            <a:custGeom>
              <a:avLst/>
              <a:gdLst>
                <a:gd name="T0" fmla="*/ 78 w 295"/>
                <a:gd name="T1" fmla="*/ 240 h 257"/>
                <a:gd name="T2" fmla="*/ 168 w 295"/>
                <a:gd name="T3" fmla="*/ 203 h 257"/>
                <a:gd name="T4" fmla="*/ 222 w 295"/>
                <a:gd name="T5" fmla="*/ 188 h 257"/>
                <a:gd name="T6" fmla="*/ 276 w 295"/>
                <a:gd name="T7" fmla="*/ 159 h 257"/>
                <a:gd name="T8" fmla="*/ 279 w 295"/>
                <a:gd name="T9" fmla="*/ 103 h 257"/>
                <a:gd name="T10" fmla="*/ 272 w 295"/>
                <a:gd name="T11" fmla="*/ 62 h 257"/>
                <a:gd name="T12" fmla="*/ 242 w 295"/>
                <a:gd name="T13" fmla="*/ 34 h 257"/>
                <a:gd name="T14" fmla="*/ 176 w 295"/>
                <a:gd name="T15" fmla="*/ 20 h 257"/>
                <a:gd name="T16" fmla="*/ 111 w 295"/>
                <a:gd name="T17" fmla="*/ 5 h 257"/>
                <a:gd name="T18" fmla="*/ 124 w 295"/>
                <a:gd name="T19" fmla="*/ 40 h 257"/>
                <a:gd name="T20" fmla="*/ 170 w 295"/>
                <a:gd name="T21" fmla="*/ 63 h 257"/>
                <a:gd name="T22" fmla="*/ 11 w 295"/>
                <a:gd name="T23" fmla="*/ 78 h 257"/>
                <a:gd name="T24" fmla="*/ 130 w 295"/>
                <a:gd name="T25" fmla="*/ 103 h 257"/>
                <a:gd name="T26" fmla="*/ 1 w 295"/>
                <a:gd name="T27" fmla="*/ 139 h 257"/>
                <a:gd name="T28" fmla="*/ 37 w 295"/>
                <a:gd name="T29" fmla="*/ 151 h 257"/>
                <a:gd name="T30" fmla="*/ 136 w 295"/>
                <a:gd name="T31" fmla="*/ 143 h 257"/>
                <a:gd name="T32" fmla="*/ 54 w 295"/>
                <a:gd name="T33" fmla="*/ 176 h 257"/>
                <a:gd name="T34" fmla="*/ 35 w 295"/>
                <a:gd name="T35" fmla="*/ 204 h 257"/>
                <a:gd name="T36" fmla="*/ 98 w 295"/>
                <a:gd name="T37" fmla="*/ 190 h 257"/>
                <a:gd name="T38" fmla="*/ 151 w 295"/>
                <a:gd name="T39" fmla="*/ 177 h 257"/>
                <a:gd name="T40" fmla="*/ 78 w 295"/>
                <a:gd name="T41" fmla="*/ 24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5" h="257">
                  <a:moveTo>
                    <a:pt x="78" y="240"/>
                  </a:moveTo>
                  <a:cubicBezTo>
                    <a:pt x="90" y="257"/>
                    <a:pt x="135" y="216"/>
                    <a:pt x="168" y="203"/>
                  </a:cubicBezTo>
                  <a:cubicBezTo>
                    <a:pt x="201" y="190"/>
                    <a:pt x="208" y="191"/>
                    <a:pt x="222" y="188"/>
                  </a:cubicBezTo>
                  <a:cubicBezTo>
                    <a:pt x="237" y="184"/>
                    <a:pt x="258" y="179"/>
                    <a:pt x="276" y="159"/>
                  </a:cubicBezTo>
                  <a:cubicBezTo>
                    <a:pt x="295" y="139"/>
                    <a:pt x="281" y="111"/>
                    <a:pt x="279" y="103"/>
                  </a:cubicBezTo>
                  <a:cubicBezTo>
                    <a:pt x="277" y="94"/>
                    <a:pt x="278" y="78"/>
                    <a:pt x="272" y="62"/>
                  </a:cubicBezTo>
                  <a:cubicBezTo>
                    <a:pt x="265" y="47"/>
                    <a:pt x="256" y="39"/>
                    <a:pt x="242" y="34"/>
                  </a:cubicBezTo>
                  <a:cubicBezTo>
                    <a:pt x="229" y="29"/>
                    <a:pt x="203" y="27"/>
                    <a:pt x="176" y="20"/>
                  </a:cubicBezTo>
                  <a:cubicBezTo>
                    <a:pt x="150" y="12"/>
                    <a:pt x="122" y="0"/>
                    <a:pt x="111" y="5"/>
                  </a:cubicBezTo>
                  <a:cubicBezTo>
                    <a:pt x="101" y="10"/>
                    <a:pt x="105" y="27"/>
                    <a:pt x="124" y="40"/>
                  </a:cubicBezTo>
                  <a:cubicBezTo>
                    <a:pt x="142" y="52"/>
                    <a:pt x="173" y="45"/>
                    <a:pt x="170" y="63"/>
                  </a:cubicBezTo>
                  <a:cubicBezTo>
                    <a:pt x="166" y="81"/>
                    <a:pt x="14" y="49"/>
                    <a:pt x="11" y="78"/>
                  </a:cubicBezTo>
                  <a:cubicBezTo>
                    <a:pt x="7" y="108"/>
                    <a:pt x="129" y="88"/>
                    <a:pt x="130" y="103"/>
                  </a:cubicBezTo>
                  <a:cubicBezTo>
                    <a:pt x="130" y="119"/>
                    <a:pt x="5" y="113"/>
                    <a:pt x="1" y="139"/>
                  </a:cubicBezTo>
                  <a:cubicBezTo>
                    <a:pt x="0" y="148"/>
                    <a:pt x="11" y="153"/>
                    <a:pt x="37" y="151"/>
                  </a:cubicBezTo>
                  <a:cubicBezTo>
                    <a:pt x="62" y="149"/>
                    <a:pt x="133" y="132"/>
                    <a:pt x="136" y="143"/>
                  </a:cubicBezTo>
                  <a:cubicBezTo>
                    <a:pt x="138" y="150"/>
                    <a:pt x="74" y="167"/>
                    <a:pt x="54" y="176"/>
                  </a:cubicBezTo>
                  <a:cubicBezTo>
                    <a:pt x="35" y="185"/>
                    <a:pt x="21" y="198"/>
                    <a:pt x="35" y="204"/>
                  </a:cubicBezTo>
                  <a:cubicBezTo>
                    <a:pt x="48" y="210"/>
                    <a:pt x="73" y="200"/>
                    <a:pt x="98" y="190"/>
                  </a:cubicBezTo>
                  <a:cubicBezTo>
                    <a:pt x="123" y="180"/>
                    <a:pt x="147" y="167"/>
                    <a:pt x="151" y="177"/>
                  </a:cubicBezTo>
                  <a:cubicBezTo>
                    <a:pt x="154" y="186"/>
                    <a:pt x="67" y="222"/>
                    <a:pt x="78" y="240"/>
                  </a:cubicBezTo>
                </a:path>
              </a:pathLst>
            </a:custGeom>
            <a:solidFill>
              <a:srgbClr val="32B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4163" y="2045"/>
              <a:ext cx="236" cy="208"/>
            </a:xfrm>
            <a:custGeom>
              <a:avLst/>
              <a:gdLst>
                <a:gd name="T0" fmla="*/ 18 w 100"/>
                <a:gd name="T1" fmla="*/ 88 h 88"/>
                <a:gd name="T2" fmla="*/ 64 w 100"/>
                <a:gd name="T3" fmla="*/ 76 h 88"/>
                <a:gd name="T4" fmla="*/ 100 w 100"/>
                <a:gd name="T5" fmla="*/ 62 h 88"/>
                <a:gd name="T6" fmla="*/ 65 w 100"/>
                <a:gd name="T7" fmla="*/ 48 h 88"/>
                <a:gd name="T8" fmla="*/ 18 w 100"/>
                <a:gd name="T9" fmla="*/ 17 h 88"/>
                <a:gd name="T10" fmla="*/ 15 w 100"/>
                <a:gd name="T11" fmla="*/ 0 h 88"/>
                <a:gd name="T12" fmla="*/ 12 w 100"/>
                <a:gd name="T13" fmla="*/ 4 h 88"/>
                <a:gd name="T14" fmla="*/ 2 w 100"/>
                <a:gd name="T15" fmla="*/ 44 h 88"/>
                <a:gd name="T16" fmla="*/ 18 w 100"/>
                <a:gd name="T1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0" h="88">
                  <a:moveTo>
                    <a:pt x="18" y="88"/>
                  </a:moveTo>
                  <a:cubicBezTo>
                    <a:pt x="44" y="78"/>
                    <a:pt x="51" y="79"/>
                    <a:pt x="64" y="76"/>
                  </a:cubicBezTo>
                  <a:cubicBezTo>
                    <a:pt x="74" y="73"/>
                    <a:pt x="87" y="70"/>
                    <a:pt x="100" y="62"/>
                  </a:cubicBezTo>
                  <a:cubicBezTo>
                    <a:pt x="85" y="59"/>
                    <a:pt x="73" y="51"/>
                    <a:pt x="65" y="48"/>
                  </a:cubicBezTo>
                  <a:cubicBezTo>
                    <a:pt x="57" y="45"/>
                    <a:pt x="26" y="43"/>
                    <a:pt x="18" y="17"/>
                  </a:cubicBezTo>
                  <a:cubicBezTo>
                    <a:pt x="17" y="11"/>
                    <a:pt x="16" y="5"/>
                    <a:pt x="15" y="0"/>
                  </a:cubicBezTo>
                  <a:cubicBezTo>
                    <a:pt x="14" y="1"/>
                    <a:pt x="13" y="2"/>
                    <a:pt x="12" y="4"/>
                  </a:cubicBezTo>
                  <a:cubicBezTo>
                    <a:pt x="2" y="17"/>
                    <a:pt x="0" y="30"/>
                    <a:pt x="2" y="44"/>
                  </a:cubicBezTo>
                  <a:cubicBezTo>
                    <a:pt x="4" y="54"/>
                    <a:pt x="11" y="70"/>
                    <a:pt x="18" y="88"/>
                  </a:cubicBezTo>
                </a:path>
              </a:pathLst>
            </a:custGeom>
            <a:solidFill>
              <a:srgbClr val="2390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4196" y="1837"/>
              <a:ext cx="243" cy="208"/>
            </a:xfrm>
            <a:custGeom>
              <a:avLst/>
              <a:gdLst>
                <a:gd name="T0" fmla="*/ 21 w 103"/>
                <a:gd name="T1" fmla="*/ 0 h 88"/>
                <a:gd name="T2" fmla="*/ 7 w 103"/>
                <a:gd name="T3" fmla="*/ 44 h 88"/>
                <a:gd name="T4" fmla="*/ 1 w 103"/>
                <a:gd name="T5" fmla="*/ 88 h 88"/>
                <a:gd name="T6" fmla="*/ 29 w 103"/>
                <a:gd name="T7" fmla="*/ 65 h 88"/>
                <a:gd name="T8" fmla="*/ 78 w 103"/>
                <a:gd name="T9" fmla="*/ 39 h 88"/>
                <a:gd name="T10" fmla="*/ 103 w 103"/>
                <a:gd name="T11" fmla="*/ 48 h 88"/>
                <a:gd name="T12" fmla="*/ 100 w 103"/>
                <a:gd name="T13" fmla="*/ 38 h 88"/>
                <a:gd name="T14" fmla="*/ 70 w 103"/>
                <a:gd name="T15" fmla="*/ 10 h 88"/>
                <a:gd name="T16" fmla="*/ 21 w 103"/>
                <a:gd name="T1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3" h="88">
                  <a:moveTo>
                    <a:pt x="21" y="0"/>
                  </a:moveTo>
                  <a:cubicBezTo>
                    <a:pt x="16" y="25"/>
                    <a:pt x="11" y="31"/>
                    <a:pt x="7" y="44"/>
                  </a:cubicBezTo>
                  <a:cubicBezTo>
                    <a:pt x="4" y="55"/>
                    <a:pt x="0" y="70"/>
                    <a:pt x="1" y="88"/>
                  </a:cubicBezTo>
                  <a:cubicBezTo>
                    <a:pt x="11" y="77"/>
                    <a:pt x="23" y="70"/>
                    <a:pt x="29" y="65"/>
                  </a:cubicBezTo>
                  <a:cubicBezTo>
                    <a:pt x="36" y="59"/>
                    <a:pt x="52" y="33"/>
                    <a:pt x="78" y="39"/>
                  </a:cubicBezTo>
                  <a:cubicBezTo>
                    <a:pt x="88" y="41"/>
                    <a:pt x="96" y="44"/>
                    <a:pt x="103" y="48"/>
                  </a:cubicBezTo>
                  <a:cubicBezTo>
                    <a:pt x="102" y="45"/>
                    <a:pt x="101" y="41"/>
                    <a:pt x="100" y="38"/>
                  </a:cubicBezTo>
                  <a:cubicBezTo>
                    <a:pt x="93" y="23"/>
                    <a:pt x="84" y="15"/>
                    <a:pt x="70" y="10"/>
                  </a:cubicBezTo>
                  <a:cubicBezTo>
                    <a:pt x="60" y="6"/>
                    <a:pt x="41" y="4"/>
                    <a:pt x="21" y="0"/>
                  </a:cubicBezTo>
                </a:path>
              </a:pathLst>
            </a:custGeom>
            <a:solidFill>
              <a:srgbClr val="2F7D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4198" y="1915"/>
              <a:ext cx="289" cy="277"/>
            </a:xfrm>
            <a:custGeom>
              <a:avLst/>
              <a:gdLst>
                <a:gd name="T0" fmla="*/ 0 w 122"/>
                <a:gd name="T1" fmla="*/ 55 h 117"/>
                <a:gd name="T2" fmla="*/ 3 w 122"/>
                <a:gd name="T3" fmla="*/ 72 h 117"/>
                <a:gd name="T4" fmla="*/ 50 w 122"/>
                <a:gd name="T5" fmla="*/ 103 h 117"/>
                <a:gd name="T6" fmla="*/ 85 w 122"/>
                <a:gd name="T7" fmla="*/ 117 h 117"/>
                <a:gd name="T8" fmla="*/ 103 w 122"/>
                <a:gd name="T9" fmla="*/ 102 h 117"/>
                <a:gd name="T10" fmla="*/ 106 w 122"/>
                <a:gd name="T11" fmla="*/ 46 h 117"/>
                <a:gd name="T12" fmla="*/ 102 w 122"/>
                <a:gd name="T13" fmla="*/ 15 h 117"/>
                <a:gd name="T14" fmla="*/ 77 w 122"/>
                <a:gd name="T15" fmla="*/ 6 h 117"/>
                <a:gd name="T16" fmla="*/ 28 w 122"/>
                <a:gd name="T17" fmla="*/ 32 h 117"/>
                <a:gd name="T18" fmla="*/ 0 w 122"/>
                <a:gd name="T19" fmla="*/ 5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" h="117">
                  <a:moveTo>
                    <a:pt x="0" y="55"/>
                  </a:moveTo>
                  <a:cubicBezTo>
                    <a:pt x="1" y="60"/>
                    <a:pt x="2" y="66"/>
                    <a:pt x="3" y="72"/>
                  </a:cubicBezTo>
                  <a:cubicBezTo>
                    <a:pt x="11" y="98"/>
                    <a:pt x="42" y="100"/>
                    <a:pt x="50" y="103"/>
                  </a:cubicBezTo>
                  <a:cubicBezTo>
                    <a:pt x="58" y="106"/>
                    <a:pt x="70" y="114"/>
                    <a:pt x="85" y="117"/>
                  </a:cubicBezTo>
                  <a:cubicBezTo>
                    <a:pt x="91" y="113"/>
                    <a:pt x="98" y="108"/>
                    <a:pt x="103" y="102"/>
                  </a:cubicBezTo>
                  <a:cubicBezTo>
                    <a:pt x="122" y="82"/>
                    <a:pt x="108" y="54"/>
                    <a:pt x="106" y="46"/>
                  </a:cubicBezTo>
                  <a:cubicBezTo>
                    <a:pt x="104" y="39"/>
                    <a:pt x="105" y="27"/>
                    <a:pt x="102" y="15"/>
                  </a:cubicBezTo>
                  <a:cubicBezTo>
                    <a:pt x="95" y="11"/>
                    <a:pt x="87" y="8"/>
                    <a:pt x="77" y="6"/>
                  </a:cubicBezTo>
                  <a:cubicBezTo>
                    <a:pt x="51" y="0"/>
                    <a:pt x="35" y="26"/>
                    <a:pt x="28" y="32"/>
                  </a:cubicBezTo>
                  <a:cubicBezTo>
                    <a:pt x="22" y="37"/>
                    <a:pt x="10" y="44"/>
                    <a:pt x="0" y="55"/>
                  </a:cubicBezTo>
                </a:path>
              </a:pathLst>
            </a:custGeom>
            <a:solidFill>
              <a:srgbClr val="D342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  <p:sp>
          <p:nvSpPr>
            <p:cNvPr id="18" name="Freeform 13"/>
            <p:cNvSpPr>
              <a:spLocks/>
            </p:cNvSpPr>
            <p:nvPr/>
          </p:nvSpPr>
          <p:spPr bwMode="auto">
            <a:xfrm>
              <a:off x="4399" y="1951"/>
              <a:ext cx="182" cy="248"/>
            </a:xfrm>
            <a:custGeom>
              <a:avLst/>
              <a:gdLst>
                <a:gd name="T0" fmla="*/ 4 w 77"/>
                <a:gd name="T1" fmla="*/ 103 h 105"/>
                <a:gd name="T2" fmla="*/ 44 w 77"/>
                <a:gd name="T3" fmla="*/ 92 h 105"/>
                <a:gd name="T4" fmla="*/ 44 w 77"/>
                <a:gd name="T5" fmla="*/ 91 h 105"/>
                <a:gd name="T6" fmla="*/ 45 w 77"/>
                <a:gd name="T7" fmla="*/ 91 h 105"/>
                <a:gd name="T8" fmla="*/ 45 w 77"/>
                <a:gd name="T9" fmla="*/ 91 h 105"/>
                <a:gd name="T10" fmla="*/ 46 w 77"/>
                <a:gd name="T11" fmla="*/ 90 h 105"/>
                <a:gd name="T12" fmla="*/ 46 w 77"/>
                <a:gd name="T13" fmla="*/ 90 h 105"/>
                <a:gd name="T14" fmla="*/ 47 w 77"/>
                <a:gd name="T15" fmla="*/ 89 h 105"/>
                <a:gd name="T16" fmla="*/ 47 w 77"/>
                <a:gd name="T17" fmla="*/ 89 h 105"/>
                <a:gd name="T18" fmla="*/ 47 w 77"/>
                <a:gd name="T19" fmla="*/ 89 h 105"/>
                <a:gd name="T20" fmla="*/ 48 w 77"/>
                <a:gd name="T21" fmla="*/ 88 h 105"/>
                <a:gd name="T22" fmla="*/ 48 w 77"/>
                <a:gd name="T23" fmla="*/ 87 h 105"/>
                <a:gd name="T24" fmla="*/ 49 w 77"/>
                <a:gd name="T25" fmla="*/ 87 h 105"/>
                <a:gd name="T26" fmla="*/ 49 w 77"/>
                <a:gd name="T27" fmla="*/ 87 h 105"/>
                <a:gd name="T28" fmla="*/ 50 w 77"/>
                <a:gd name="T29" fmla="*/ 86 h 105"/>
                <a:gd name="T30" fmla="*/ 50 w 77"/>
                <a:gd name="T31" fmla="*/ 86 h 105"/>
                <a:gd name="T32" fmla="*/ 51 w 77"/>
                <a:gd name="T33" fmla="*/ 85 h 105"/>
                <a:gd name="T34" fmla="*/ 51 w 77"/>
                <a:gd name="T35" fmla="*/ 84 h 105"/>
                <a:gd name="T36" fmla="*/ 52 w 77"/>
                <a:gd name="T37" fmla="*/ 84 h 105"/>
                <a:gd name="T38" fmla="*/ 52 w 77"/>
                <a:gd name="T39" fmla="*/ 84 h 105"/>
                <a:gd name="T40" fmla="*/ 53 w 77"/>
                <a:gd name="T41" fmla="*/ 83 h 105"/>
                <a:gd name="T42" fmla="*/ 53 w 77"/>
                <a:gd name="T43" fmla="*/ 82 h 105"/>
                <a:gd name="T44" fmla="*/ 54 w 77"/>
                <a:gd name="T45" fmla="*/ 82 h 105"/>
                <a:gd name="T46" fmla="*/ 55 w 77"/>
                <a:gd name="T47" fmla="*/ 81 h 105"/>
                <a:gd name="T48" fmla="*/ 55 w 77"/>
                <a:gd name="T49" fmla="*/ 80 h 105"/>
                <a:gd name="T50" fmla="*/ 56 w 77"/>
                <a:gd name="T51" fmla="*/ 80 h 105"/>
                <a:gd name="T52" fmla="*/ 56 w 77"/>
                <a:gd name="T53" fmla="*/ 79 h 105"/>
                <a:gd name="T54" fmla="*/ 57 w 77"/>
                <a:gd name="T55" fmla="*/ 78 h 105"/>
                <a:gd name="T56" fmla="*/ 57 w 77"/>
                <a:gd name="T57" fmla="*/ 78 h 105"/>
                <a:gd name="T58" fmla="*/ 58 w 77"/>
                <a:gd name="T59" fmla="*/ 77 h 105"/>
                <a:gd name="T60" fmla="*/ 59 w 77"/>
                <a:gd name="T61" fmla="*/ 76 h 105"/>
                <a:gd name="T62" fmla="*/ 60 w 77"/>
                <a:gd name="T63" fmla="*/ 75 h 105"/>
                <a:gd name="T64" fmla="*/ 60 w 77"/>
                <a:gd name="T65" fmla="*/ 74 h 105"/>
                <a:gd name="T66" fmla="*/ 62 w 77"/>
                <a:gd name="T67" fmla="*/ 73 h 105"/>
                <a:gd name="T68" fmla="*/ 62 w 77"/>
                <a:gd name="T69" fmla="*/ 72 h 105"/>
                <a:gd name="T70" fmla="*/ 63 w 77"/>
                <a:gd name="T71" fmla="*/ 72 h 105"/>
                <a:gd name="T72" fmla="*/ 63 w 77"/>
                <a:gd name="T73" fmla="*/ 71 h 105"/>
                <a:gd name="T74" fmla="*/ 66 w 77"/>
                <a:gd name="T75" fmla="*/ 68 h 105"/>
                <a:gd name="T76" fmla="*/ 71 w 77"/>
                <a:gd name="T77" fmla="*/ 62 h 105"/>
                <a:gd name="T78" fmla="*/ 72 w 77"/>
                <a:gd name="T79" fmla="*/ 61 h 105"/>
                <a:gd name="T80" fmla="*/ 74 w 77"/>
                <a:gd name="T81" fmla="*/ 59 h 105"/>
                <a:gd name="T82" fmla="*/ 77 w 77"/>
                <a:gd name="T83" fmla="*/ 56 h 105"/>
                <a:gd name="T84" fmla="*/ 77 w 77"/>
                <a:gd name="T85" fmla="*/ 55 h 105"/>
                <a:gd name="T86" fmla="*/ 45 w 77"/>
                <a:gd name="T87" fmla="*/ 22 h 105"/>
                <a:gd name="T88" fmla="*/ 21 w 77"/>
                <a:gd name="T89" fmla="*/ 31 h 105"/>
                <a:gd name="T90" fmla="*/ 0 w 77"/>
                <a:gd name="T91" fmla="*/ 102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05">
                  <a:moveTo>
                    <a:pt x="0" y="102"/>
                  </a:moveTo>
                  <a:cubicBezTo>
                    <a:pt x="1" y="102"/>
                    <a:pt x="3" y="103"/>
                    <a:pt x="4" y="103"/>
                  </a:cubicBezTo>
                  <a:cubicBezTo>
                    <a:pt x="20" y="105"/>
                    <a:pt x="32" y="101"/>
                    <a:pt x="43" y="92"/>
                  </a:cubicBezTo>
                  <a:cubicBezTo>
                    <a:pt x="44" y="92"/>
                    <a:pt x="44" y="92"/>
                    <a:pt x="44" y="92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89"/>
                    <a:pt x="46" y="89"/>
                    <a:pt x="46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3" y="83"/>
                    <a:pt x="53" y="83"/>
                    <a:pt x="53" y="83"/>
                  </a:cubicBezTo>
                  <a:cubicBezTo>
                    <a:pt x="53" y="83"/>
                    <a:pt x="53" y="83"/>
                    <a:pt x="53" y="83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4"/>
                    <a:pt x="60" y="74"/>
                    <a:pt x="60" y="74"/>
                  </a:cubicBezTo>
                  <a:cubicBezTo>
                    <a:pt x="61" y="74"/>
                    <a:pt x="61" y="74"/>
                    <a:pt x="61" y="74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62" y="72"/>
                    <a:pt x="62" y="72"/>
                    <a:pt x="62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8" y="66"/>
                    <a:pt x="69" y="64"/>
                    <a:pt x="70" y="63"/>
                  </a:cubicBezTo>
                  <a:cubicBezTo>
                    <a:pt x="71" y="62"/>
                    <a:pt x="71" y="62"/>
                    <a:pt x="71" y="62"/>
                  </a:cubicBezTo>
                  <a:cubicBezTo>
                    <a:pt x="71" y="62"/>
                    <a:pt x="71" y="62"/>
                    <a:pt x="71" y="62"/>
                  </a:cubicBezTo>
                  <a:cubicBezTo>
                    <a:pt x="72" y="61"/>
                    <a:pt x="72" y="61"/>
                    <a:pt x="72" y="61"/>
                  </a:cubicBezTo>
                  <a:cubicBezTo>
                    <a:pt x="72" y="61"/>
                    <a:pt x="72" y="61"/>
                    <a:pt x="72" y="61"/>
                  </a:cubicBezTo>
                  <a:cubicBezTo>
                    <a:pt x="73" y="60"/>
                    <a:pt x="74" y="59"/>
                    <a:pt x="74" y="59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7"/>
                    <a:pt x="76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57" y="39"/>
                    <a:pt x="54" y="32"/>
                    <a:pt x="45" y="22"/>
                  </a:cubicBezTo>
                  <a:cubicBezTo>
                    <a:pt x="38" y="16"/>
                    <a:pt x="29" y="7"/>
                    <a:pt x="17" y="0"/>
                  </a:cubicBezTo>
                  <a:cubicBezTo>
                    <a:pt x="20" y="12"/>
                    <a:pt x="19" y="24"/>
                    <a:pt x="21" y="31"/>
                  </a:cubicBezTo>
                  <a:cubicBezTo>
                    <a:pt x="23" y="39"/>
                    <a:pt x="37" y="67"/>
                    <a:pt x="18" y="87"/>
                  </a:cubicBezTo>
                  <a:cubicBezTo>
                    <a:pt x="13" y="93"/>
                    <a:pt x="6" y="98"/>
                    <a:pt x="0" y="102"/>
                  </a:cubicBezTo>
                </a:path>
              </a:pathLst>
            </a:custGeom>
            <a:solidFill>
              <a:srgbClr val="F582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>
                <a:solidFill>
                  <a:schemeClr val="tx1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501863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362296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12C6307-8BE5-6F41-8F52-A650B55A56E6}" type="datetimeFigureOut">
              <a:rPr lang="en-US"/>
              <a:pPr>
                <a:defRPr/>
              </a:pPr>
              <a:t>8/23/2016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094214B-925C-8A48-9951-621B7069097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1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6" r:id="rId3"/>
    <p:sldLayoutId id="2147483697" r:id="rId4"/>
    <p:sldLayoutId id="2147483698" r:id="rId5"/>
    <p:sldLayoutId id="2147483700" r:id="rId6"/>
    <p:sldLayoutId id="2147483701" r:id="rId7"/>
  </p:sldLayoutIdLst>
  <p:transition>
    <p:fade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8" y="0"/>
            <a:ext cx="9144018" cy="6858014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8077200" y="0"/>
            <a:ext cx="1066800" cy="685800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8077200" y="2019300"/>
            <a:ext cx="1066800" cy="281940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1" name="Group 4"/>
          <p:cNvGrpSpPr>
            <a:grpSpLocks noChangeAspect="1"/>
          </p:cNvGrpSpPr>
          <p:nvPr/>
        </p:nvGrpSpPr>
        <p:grpSpPr bwMode="auto">
          <a:xfrm>
            <a:off x="389443" y="369187"/>
            <a:ext cx="2297310" cy="926849"/>
            <a:chOff x="3789" y="1520"/>
            <a:chExt cx="2667" cy="1076"/>
          </a:xfrm>
        </p:grpSpPr>
        <p:sp>
          <p:nvSpPr>
            <p:cNvPr id="22" name="Freeform 5"/>
            <p:cNvSpPr>
              <a:spLocks noEditPoints="1"/>
            </p:cNvSpPr>
            <p:nvPr/>
          </p:nvSpPr>
          <p:spPr bwMode="auto">
            <a:xfrm>
              <a:off x="4950" y="2149"/>
              <a:ext cx="1506" cy="301"/>
            </a:xfrm>
            <a:custGeom>
              <a:avLst/>
              <a:gdLst>
                <a:gd name="T0" fmla="*/ 21 w 637"/>
                <a:gd name="T1" fmla="*/ 97 h 127"/>
                <a:gd name="T2" fmla="*/ 17 w 637"/>
                <a:gd name="T3" fmla="*/ 95 h 127"/>
                <a:gd name="T4" fmla="*/ 48 w 637"/>
                <a:gd name="T5" fmla="*/ 94 h 127"/>
                <a:gd name="T6" fmla="*/ 61 w 637"/>
                <a:gd name="T7" fmla="*/ 112 h 127"/>
                <a:gd name="T8" fmla="*/ 94 w 637"/>
                <a:gd name="T9" fmla="*/ 77 h 127"/>
                <a:gd name="T10" fmla="*/ 92 w 637"/>
                <a:gd name="T11" fmla="*/ 86 h 127"/>
                <a:gd name="T12" fmla="*/ 146 w 637"/>
                <a:gd name="T13" fmla="*/ 85 h 127"/>
                <a:gd name="T14" fmla="*/ 165 w 637"/>
                <a:gd name="T15" fmla="*/ 105 h 127"/>
                <a:gd name="T16" fmla="*/ 191 w 637"/>
                <a:gd name="T17" fmla="*/ 76 h 127"/>
                <a:gd name="T18" fmla="*/ 198 w 637"/>
                <a:gd name="T19" fmla="*/ 108 h 127"/>
                <a:gd name="T20" fmla="*/ 223 w 637"/>
                <a:gd name="T21" fmla="*/ 109 h 127"/>
                <a:gd name="T22" fmla="*/ 252 w 637"/>
                <a:gd name="T23" fmla="*/ 77 h 127"/>
                <a:gd name="T24" fmla="*/ 260 w 637"/>
                <a:gd name="T25" fmla="*/ 101 h 127"/>
                <a:gd name="T26" fmla="*/ 292 w 637"/>
                <a:gd name="T27" fmla="*/ 81 h 127"/>
                <a:gd name="T28" fmla="*/ 288 w 637"/>
                <a:gd name="T29" fmla="*/ 116 h 127"/>
                <a:gd name="T30" fmla="*/ 293 w 637"/>
                <a:gd name="T31" fmla="*/ 123 h 127"/>
                <a:gd name="T32" fmla="*/ 308 w 637"/>
                <a:gd name="T33" fmla="*/ 69 h 127"/>
                <a:gd name="T34" fmla="*/ 321 w 637"/>
                <a:gd name="T35" fmla="*/ 104 h 127"/>
                <a:gd name="T36" fmla="*/ 314 w 637"/>
                <a:gd name="T37" fmla="*/ 82 h 127"/>
                <a:gd name="T38" fmla="*/ 348 w 637"/>
                <a:gd name="T39" fmla="*/ 76 h 127"/>
                <a:gd name="T40" fmla="*/ 355 w 637"/>
                <a:gd name="T41" fmla="*/ 108 h 127"/>
                <a:gd name="T42" fmla="*/ 21 w 637"/>
                <a:gd name="T43" fmla="*/ 48 h 127"/>
                <a:gd name="T44" fmla="*/ 10 w 637"/>
                <a:gd name="T45" fmla="*/ 9 h 127"/>
                <a:gd name="T46" fmla="*/ 58 w 637"/>
                <a:gd name="T47" fmla="*/ 49 h 127"/>
                <a:gd name="T48" fmla="*/ 51 w 637"/>
                <a:gd name="T49" fmla="*/ 17 h 127"/>
                <a:gd name="T50" fmla="*/ 80 w 637"/>
                <a:gd name="T51" fmla="*/ 47 h 127"/>
                <a:gd name="T52" fmla="*/ 100 w 637"/>
                <a:gd name="T53" fmla="*/ 46 h 127"/>
                <a:gd name="T54" fmla="*/ 85 w 637"/>
                <a:gd name="T55" fmla="*/ 29 h 127"/>
                <a:gd name="T56" fmla="*/ 111 w 637"/>
                <a:gd name="T57" fmla="*/ 48 h 127"/>
                <a:gd name="T58" fmla="*/ 154 w 637"/>
                <a:gd name="T59" fmla="*/ 9 h 127"/>
                <a:gd name="T60" fmla="*/ 181 w 637"/>
                <a:gd name="T61" fmla="*/ 45 h 127"/>
                <a:gd name="T62" fmla="*/ 215 w 637"/>
                <a:gd name="T63" fmla="*/ 48 h 127"/>
                <a:gd name="T64" fmla="*/ 234 w 637"/>
                <a:gd name="T65" fmla="*/ 49 h 127"/>
                <a:gd name="T66" fmla="*/ 227 w 637"/>
                <a:gd name="T67" fmla="*/ 17 h 127"/>
                <a:gd name="T68" fmla="*/ 225 w 637"/>
                <a:gd name="T69" fmla="*/ 57 h 127"/>
                <a:gd name="T70" fmla="*/ 224 w 637"/>
                <a:gd name="T71" fmla="*/ 59 h 127"/>
                <a:gd name="T72" fmla="*/ 259 w 637"/>
                <a:gd name="T73" fmla="*/ 2 h 127"/>
                <a:gd name="T74" fmla="*/ 249 w 637"/>
                <a:gd name="T75" fmla="*/ 48 h 127"/>
                <a:gd name="T76" fmla="*/ 258 w 637"/>
                <a:gd name="T77" fmla="*/ 19 h 127"/>
                <a:gd name="T78" fmla="*/ 307 w 637"/>
                <a:gd name="T79" fmla="*/ 29 h 127"/>
                <a:gd name="T80" fmla="*/ 300 w 637"/>
                <a:gd name="T81" fmla="*/ 17 h 127"/>
                <a:gd name="T82" fmla="*/ 334 w 637"/>
                <a:gd name="T83" fmla="*/ 30 h 127"/>
                <a:gd name="T84" fmla="*/ 381 w 637"/>
                <a:gd name="T85" fmla="*/ 19 h 127"/>
                <a:gd name="T86" fmla="*/ 357 w 637"/>
                <a:gd name="T87" fmla="*/ 9 h 127"/>
                <a:gd name="T88" fmla="*/ 385 w 637"/>
                <a:gd name="T89" fmla="*/ 48 h 127"/>
                <a:gd name="T90" fmla="*/ 417 w 637"/>
                <a:gd name="T91" fmla="*/ 29 h 127"/>
                <a:gd name="T92" fmla="*/ 413 w 637"/>
                <a:gd name="T93" fmla="*/ 27 h 127"/>
                <a:gd name="T94" fmla="*/ 437 w 637"/>
                <a:gd name="T95" fmla="*/ 9 h 127"/>
                <a:gd name="T96" fmla="*/ 436 w 637"/>
                <a:gd name="T97" fmla="*/ 29 h 127"/>
                <a:gd name="T98" fmla="*/ 474 w 637"/>
                <a:gd name="T99" fmla="*/ 26 h 127"/>
                <a:gd name="T100" fmla="*/ 482 w 637"/>
                <a:gd name="T101" fmla="*/ 43 h 127"/>
                <a:gd name="T102" fmla="*/ 492 w 637"/>
                <a:gd name="T103" fmla="*/ 9 h 127"/>
                <a:gd name="T104" fmla="*/ 500 w 637"/>
                <a:gd name="T105" fmla="*/ 31 h 127"/>
                <a:gd name="T106" fmla="*/ 523 w 637"/>
                <a:gd name="T107" fmla="*/ 9 h 127"/>
                <a:gd name="T108" fmla="*/ 522 w 637"/>
                <a:gd name="T109" fmla="*/ 19 h 127"/>
                <a:gd name="T110" fmla="*/ 562 w 637"/>
                <a:gd name="T111" fmla="*/ 28 h 127"/>
                <a:gd name="T112" fmla="*/ 551 w 637"/>
                <a:gd name="T113" fmla="*/ 12 h 127"/>
                <a:gd name="T114" fmla="*/ 583 w 637"/>
                <a:gd name="T115" fmla="*/ 48 h 127"/>
                <a:gd name="T116" fmla="*/ 593 w 637"/>
                <a:gd name="T117" fmla="*/ 33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7" h="127">
                  <a:moveTo>
                    <a:pt x="8" y="100"/>
                  </a:moveTo>
                  <a:cubicBezTo>
                    <a:pt x="7" y="100"/>
                    <a:pt x="7" y="100"/>
                    <a:pt x="7" y="100"/>
                  </a:cubicBezTo>
                  <a:cubicBezTo>
                    <a:pt x="7" y="116"/>
                    <a:pt x="7" y="116"/>
                    <a:pt x="7" y="116"/>
                  </a:cubicBezTo>
                  <a:cubicBezTo>
                    <a:pt x="1" y="116"/>
                    <a:pt x="1" y="116"/>
                    <a:pt x="1" y="116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3" y="78"/>
                    <a:pt x="4" y="77"/>
                    <a:pt x="6" y="77"/>
                  </a:cubicBezTo>
                  <a:cubicBezTo>
                    <a:pt x="7" y="77"/>
                    <a:pt x="9" y="76"/>
                    <a:pt x="11" y="76"/>
                  </a:cubicBezTo>
                  <a:cubicBezTo>
                    <a:pt x="16" y="76"/>
                    <a:pt x="19" y="78"/>
                    <a:pt x="21" y="80"/>
                  </a:cubicBezTo>
                  <a:cubicBezTo>
                    <a:pt x="23" y="82"/>
                    <a:pt x="24" y="85"/>
                    <a:pt x="24" y="88"/>
                  </a:cubicBezTo>
                  <a:cubicBezTo>
                    <a:pt x="24" y="92"/>
                    <a:pt x="23" y="94"/>
                    <a:pt x="21" y="97"/>
                  </a:cubicBezTo>
                  <a:cubicBezTo>
                    <a:pt x="19" y="99"/>
                    <a:pt x="15" y="100"/>
                    <a:pt x="11" y="100"/>
                  </a:cubicBezTo>
                  <a:cubicBezTo>
                    <a:pt x="10" y="100"/>
                    <a:pt x="9" y="100"/>
                    <a:pt x="8" y="100"/>
                  </a:cubicBezTo>
                  <a:moveTo>
                    <a:pt x="11" y="80"/>
                  </a:moveTo>
                  <a:cubicBezTo>
                    <a:pt x="10" y="80"/>
                    <a:pt x="9" y="80"/>
                    <a:pt x="8" y="80"/>
                  </a:cubicBezTo>
                  <a:cubicBezTo>
                    <a:pt x="8" y="80"/>
                    <a:pt x="7" y="80"/>
                    <a:pt x="7" y="80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10" y="97"/>
                    <a:pt x="10" y="97"/>
                    <a:pt x="10" y="97"/>
                  </a:cubicBezTo>
                  <a:cubicBezTo>
                    <a:pt x="10" y="97"/>
                    <a:pt x="10" y="97"/>
                    <a:pt x="10" y="97"/>
                  </a:cubicBezTo>
                  <a:cubicBezTo>
                    <a:pt x="14" y="97"/>
                    <a:pt x="16" y="96"/>
                    <a:pt x="17" y="95"/>
                  </a:cubicBezTo>
                  <a:cubicBezTo>
                    <a:pt x="19" y="93"/>
                    <a:pt x="19" y="91"/>
                    <a:pt x="19" y="88"/>
                  </a:cubicBezTo>
                  <a:cubicBezTo>
                    <a:pt x="19" y="85"/>
                    <a:pt x="19" y="83"/>
                    <a:pt x="17" y="82"/>
                  </a:cubicBezTo>
                  <a:cubicBezTo>
                    <a:pt x="16" y="80"/>
                    <a:pt x="14" y="80"/>
                    <a:pt x="11" y="80"/>
                  </a:cubicBezTo>
                  <a:moveTo>
                    <a:pt x="31" y="116"/>
                  </a:moveTo>
                  <a:cubicBezTo>
                    <a:pt x="31" y="77"/>
                    <a:pt x="31" y="77"/>
                    <a:pt x="31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36" y="80"/>
                    <a:pt x="36" y="80"/>
                    <a:pt x="36" y="80"/>
                  </a:cubicBezTo>
                  <a:cubicBezTo>
                    <a:pt x="36" y="94"/>
                    <a:pt x="36" y="94"/>
                    <a:pt x="36" y="94"/>
                  </a:cubicBezTo>
                  <a:cubicBezTo>
                    <a:pt x="48" y="94"/>
                    <a:pt x="48" y="94"/>
                    <a:pt x="48" y="94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36" y="98"/>
                    <a:pt x="36" y="98"/>
                    <a:pt x="36" y="98"/>
                  </a:cubicBezTo>
                  <a:cubicBezTo>
                    <a:pt x="36" y="112"/>
                    <a:pt x="36" y="112"/>
                    <a:pt x="36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6"/>
                    <a:pt x="49" y="116"/>
                    <a:pt x="49" y="116"/>
                  </a:cubicBezTo>
                  <a:lnTo>
                    <a:pt x="31" y="116"/>
                  </a:lnTo>
                  <a:close/>
                  <a:moveTo>
                    <a:pt x="56" y="116"/>
                  </a:moveTo>
                  <a:cubicBezTo>
                    <a:pt x="56" y="77"/>
                    <a:pt x="56" y="77"/>
                    <a:pt x="56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73" y="112"/>
                    <a:pt x="73" y="112"/>
                    <a:pt x="73" y="112"/>
                  </a:cubicBezTo>
                  <a:cubicBezTo>
                    <a:pt x="73" y="116"/>
                    <a:pt x="73" y="116"/>
                    <a:pt x="73" y="116"/>
                  </a:cubicBezTo>
                  <a:lnTo>
                    <a:pt x="56" y="116"/>
                  </a:lnTo>
                  <a:close/>
                  <a:moveTo>
                    <a:pt x="101" y="116"/>
                  </a:moveTo>
                  <a:cubicBezTo>
                    <a:pt x="98" y="104"/>
                    <a:pt x="98" y="104"/>
                    <a:pt x="98" y="104"/>
                  </a:cubicBezTo>
                  <a:cubicBezTo>
                    <a:pt x="84" y="104"/>
                    <a:pt x="84" y="104"/>
                    <a:pt x="84" y="104"/>
                  </a:cubicBezTo>
                  <a:cubicBezTo>
                    <a:pt x="81" y="116"/>
                    <a:pt x="81" y="116"/>
                    <a:pt x="81" y="116"/>
                  </a:cubicBezTo>
                  <a:cubicBezTo>
                    <a:pt x="76" y="116"/>
                    <a:pt x="76" y="116"/>
                    <a:pt x="76" y="116"/>
                  </a:cubicBezTo>
                  <a:cubicBezTo>
                    <a:pt x="89" y="77"/>
                    <a:pt x="89" y="77"/>
                    <a:pt x="89" y="77"/>
                  </a:cubicBezTo>
                  <a:cubicBezTo>
                    <a:pt x="94" y="77"/>
                    <a:pt x="94" y="77"/>
                    <a:pt x="94" y="77"/>
                  </a:cubicBezTo>
                  <a:cubicBezTo>
                    <a:pt x="107" y="116"/>
                    <a:pt x="107" y="116"/>
                    <a:pt x="107" y="116"/>
                  </a:cubicBezTo>
                  <a:lnTo>
                    <a:pt x="101" y="116"/>
                  </a:lnTo>
                  <a:close/>
                  <a:moveTo>
                    <a:pt x="92" y="86"/>
                  </a:moveTo>
                  <a:cubicBezTo>
                    <a:pt x="92" y="85"/>
                    <a:pt x="92" y="84"/>
                    <a:pt x="91" y="83"/>
                  </a:cubicBezTo>
                  <a:cubicBezTo>
                    <a:pt x="91" y="82"/>
                    <a:pt x="91" y="82"/>
                    <a:pt x="91" y="82"/>
                  </a:cubicBezTo>
                  <a:cubicBezTo>
                    <a:pt x="91" y="82"/>
                    <a:pt x="91" y="83"/>
                    <a:pt x="91" y="83"/>
                  </a:cubicBezTo>
                  <a:cubicBezTo>
                    <a:pt x="91" y="84"/>
                    <a:pt x="90" y="85"/>
                    <a:pt x="90" y="86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97" y="101"/>
                    <a:pt x="97" y="101"/>
                    <a:pt x="97" y="101"/>
                  </a:cubicBezTo>
                  <a:lnTo>
                    <a:pt x="92" y="86"/>
                  </a:lnTo>
                  <a:close/>
                  <a:moveTo>
                    <a:pt x="128" y="77"/>
                  </a:moveTo>
                  <a:cubicBezTo>
                    <a:pt x="133" y="77"/>
                    <a:pt x="133" y="77"/>
                    <a:pt x="133" y="77"/>
                  </a:cubicBezTo>
                  <a:cubicBezTo>
                    <a:pt x="133" y="116"/>
                    <a:pt x="133" y="116"/>
                    <a:pt x="133" y="116"/>
                  </a:cubicBezTo>
                  <a:cubicBezTo>
                    <a:pt x="128" y="116"/>
                    <a:pt x="128" y="116"/>
                    <a:pt x="128" y="116"/>
                  </a:cubicBezTo>
                  <a:lnTo>
                    <a:pt x="128" y="77"/>
                  </a:lnTo>
                  <a:close/>
                  <a:moveTo>
                    <a:pt x="165" y="116"/>
                  </a:moveTo>
                  <a:cubicBezTo>
                    <a:pt x="149" y="88"/>
                    <a:pt x="149" y="88"/>
                    <a:pt x="149" y="88"/>
                  </a:cubicBezTo>
                  <a:cubicBezTo>
                    <a:pt x="148" y="87"/>
                    <a:pt x="148" y="86"/>
                    <a:pt x="147" y="85"/>
                  </a:cubicBezTo>
                  <a:cubicBezTo>
                    <a:pt x="147" y="84"/>
                    <a:pt x="146" y="83"/>
                    <a:pt x="146" y="83"/>
                  </a:cubicBezTo>
                  <a:cubicBezTo>
                    <a:pt x="146" y="85"/>
                    <a:pt x="146" y="85"/>
                    <a:pt x="146" y="85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6" y="116"/>
                    <a:pt x="146" y="116"/>
                    <a:pt x="146" y="116"/>
                  </a:cubicBezTo>
                  <a:cubicBezTo>
                    <a:pt x="142" y="116"/>
                    <a:pt x="142" y="116"/>
                    <a:pt x="142" y="116"/>
                  </a:cubicBezTo>
                  <a:cubicBezTo>
                    <a:pt x="142" y="77"/>
                    <a:pt x="142" y="77"/>
                    <a:pt x="142" y="77"/>
                  </a:cubicBezTo>
                  <a:cubicBezTo>
                    <a:pt x="147" y="77"/>
                    <a:pt x="147" y="77"/>
                    <a:pt x="147" y="77"/>
                  </a:cubicBezTo>
                  <a:cubicBezTo>
                    <a:pt x="163" y="104"/>
                    <a:pt x="163" y="104"/>
                    <a:pt x="163" y="104"/>
                  </a:cubicBezTo>
                  <a:cubicBezTo>
                    <a:pt x="164" y="105"/>
                    <a:pt x="164" y="106"/>
                    <a:pt x="165" y="107"/>
                  </a:cubicBezTo>
                  <a:cubicBezTo>
                    <a:pt x="165" y="108"/>
                    <a:pt x="165" y="108"/>
                    <a:pt x="165" y="108"/>
                  </a:cubicBezTo>
                  <a:cubicBezTo>
                    <a:pt x="165" y="107"/>
                    <a:pt x="165" y="107"/>
                    <a:pt x="165" y="107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5" y="104"/>
                    <a:pt x="165" y="104"/>
                    <a:pt x="165" y="104"/>
                  </a:cubicBezTo>
                  <a:cubicBezTo>
                    <a:pt x="165" y="77"/>
                    <a:pt x="165" y="77"/>
                    <a:pt x="165" y="77"/>
                  </a:cubicBezTo>
                  <a:cubicBezTo>
                    <a:pt x="170" y="77"/>
                    <a:pt x="170" y="77"/>
                    <a:pt x="170" y="77"/>
                  </a:cubicBezTo>
                  <a:cubicBezTo>
                    <a:pt x="170" y="116"/>
                    <a:pt x="170" y="116"/>
                    <a:pt x="170" y="116"/>
                  </a:cubicBezTo>
                  <a:lnTo>
                    <a:pt x="165" y="116"/>
                  </a:lnTo>
                  <a:close/>
                  <a:moveTo>
                    <a:pt x="191" y="116"/>
                  </a:moveTo>
                  <a:cubicBezTo>
                    <a:pt x="186" y="116"/>
                    <a:pt x="183" y="115"/>
                    <a:pt x="180" y="111"/>
                  </a:cubicBezTo>
                  <a:cubicBezTo>
                    <a:pt x="178" y="107"/>
                    <a:pt x="177" y="102"/>
                    <a:pt x="177" y="96"/>
                  </a:cubicBezTo>
                  <a:cubicBezTo>
                    <a:pt x="177" y="90"/>
                    <a:pt x="178" y="86"/>
                    <a:pt x="180" y="82"/>
                  </a:cubicBezTo>
                  <a:cubicBezTo>
                    <a:pt x="183" y="78"/>
                    <a:pt x="186" y="76"/>
                    <a:pt x="191" y="76"/>
                  </a:cubicBezTo>
                  <a:cubicBezTo>
                    <a:pt x="196" y="76"/>
                    <a:pt x="199" y="78"/>
                    <a:pt x="202" y="82"/>
                  </a:cubicBezTo>
                  <a:cubicBezTo>
                    <a:pt x="204" y="86"/>
                    <a:pt x="205" y="90"/>
                    <a:pt x="205" y="96"/>
                  </a:cubicBezTo>
                  <a:cubicBezTo>
                    <a:pt x="205" y="102"/>
                    <a:pt x="204" y="107"/>
                    <a:pt x="202" y="111"/>
                  </a:cubicBezTo>
                  <a:cubicBezTo>
                    <a:pt x="199" y="115"/>
                    <a:pt x="196" y="116"/>
                    <a:pt x="191" y="116"/>
                  </a:cubicBezTo>
                  <a:moveTo>
                    <a:pt x="191" y="80"/>
                  </a:moveTo>
                  <a:cubicBezTo>
                    <a:pt x="188" y="80"/>
                    <a:pt x="186" y="81"/>
                    <a:pt x="184" y="85"/>
                  </a:cubicBezTo>
                  <a:cubicBezTo>
                    <a:pt x="183" y="88"/>
                    <a:pt x="182" y="92"/>
                    <a:pt x="182" y="96"/>
                  </a:cubicBezTo>
                  <a:cubicBezTo>
                    <a:pt x="182" y="101"/>
                    <a:pt x="183" y="105"/>
                    <a:pt x="184" y="108"/>
                  </a:cubicBezTo>
                  <a:cubicBezTo>
                    <a:pt x="185" y="111"/>
                    <a:pt x="188" y="113"/>
                    <a:pt x="191" y="113"/>
                  </a:cubicBezTo>
                  <a:cubicBezTo>
                    <a:pt x="194" y="113"/>
                    <a:pt x="197" y="111"/>
                    <a:pt x="198" y="108"/>
                  </a:cubicBezTo>
                  <a:cubicBezTo>
                    <a:pt x="199" y="105"/>
                    <a:pt x="200" y="101"/>
                    <a:pt x="200" y="96"/>
                  </a:cubicBezTo>
                  <a:cubicBezTo>
                    <a:pt x="200" y="92"/>
                    <a:pt x="199" y="88"/>
                    <a:pt x="198" y="85"/>
                  </a:cubicBezTo>
                  <a:cubicBezTo>
                    <a:pt x="197" y="81"/>
                    <a:pt x="194" y="80"/>
                    <a:pt x="191" y="80"/>
                  </a:cubicBezTo>
                  <a:moveTo>
                    <a:pt x="225" y="116"/>
                  </a:moveTo>
                  <a:cubicBezTo>
                    <a:pt x="221" y="116"/>
                    <a:pt x="221" y="116"/>
                    <a:pt x="221" y="116"/>
                  </a:cubicBezTo>
                  <a:cubicBezTo>
                    <a:pt x="209" y="77"/>
                    <a:pt x="209" y="77"/>
                    <a:pt x="209" y="77"/>
                  </a:cubicBezTo>
                  <a:cubicBezTo>
                    <a:pt x="215" y="77"/>
                    <a:pt x="215" y="77"/>
                    <a:pt x="215" y="77"/>
                  </a:cubicBezTo>
                  <a:cubicBezTo>
                    <a:pt x="222" y="104"/>
                    <a:pt x="222" y="104"/>
                    <a:pt x="222" y="104"/>
                  </a:cubicBezTo>
                  <a:cubicBezTo>
                    <a:pt x="222" y="105"/>
                    <a:pt x="223" y="106"/>
                    <a:pt x="223" y="107"/>
                  </a:cubicBezTo>
                  <a:cubicBezTo>
                    <a:pt x="223" y="108"/>
                    <a:pt x="223" y="109"/>
                    <a:pt x="223" y="109"/>
                  </a:cubicBezTo>
                  <a:cubicBezTo>
                    <a:pt x="225" y="104"/>
                    <a:pt x="225" y="104"/>
                    <a:pt x="225" y="104"/>
                  </a:cubicBezTo>
                  <a:cubicBezTo>
                    <a:pt x="232" y="77"/>
                    <a:pt x="232" y="77"/>
                    <a:pt x="232" y="77"/>
                  </a:cubicBezTo>
                  <a:cubicBezTo>
                    <a:pt x="237" y="77"/>
                    <a:pt x="237" y="77"/>
                    <a:pt x="237" y="77"/>
                  </a:cubicBezTo>
                  <a:lnTo>
                    <a:pt x="225" y="116"/>
                  </a:lnTo>
                  <a:close/>
                  <a:moveTo>
                    <a:pt x="264" y="116"/>
                  </a:moveTo>
                  <a:cubicBezTo>
                    <a:pt x="261" y="104"/>
                    <a:pt x="261" y="104"/>
                    <a:pt x="261" y="104"/>
                  </a:cubicBezTo>
                  <a:cubicBezTo>
                    <a:pt x="247" y="104"/>
                    <a:pt x="247" y="104"/>
                    <a:pt x="247" y="104"/>
                  </a:cubicBezTo>
                  <a:cubicBezTo>
                    <a:pt x="244" y="116"/>
                    <a:pt x="244" y="116"/>
                    <a:pt x="244" y="116"/>
                  </a:cubicBezTo>
                  <a:cubicBezTo>
                    <a:pt x="239" y="116"/>
                    <a:pt x="239" y="116"/>
                    <a:pt x="239" y="116"/>
                  </a:cubicBezTo>
                  <a:cubicBezTo>
                    <a:pt x="252" y="77"/>
                    <a:pt x="252" y="77"/>
                    <a:pt x="252" y="77"/>
                  </a:cubicBezTo>
                  <a:cubicBezTo>
                    <a:pt x="257" y="77"/>
                    <a:pt x="257" y="77"/>
                    <a:pt x="257" y="77"/>
                  </a:cubicBezTo>
                  <a:cubicBezTo>
                    <a:pt x="270" y="116"/>
                    <a:pt x="270" y="116"/>
                    <a:pt x="270" y="116"/>
                  </a:cubicBezTo>
                  <a:lnTo>
                    <a:pt x="264" y="116"/>
                  </a:lnTo>
                  <a:close/>
                  <a:moveTo>
                    <a:pt x="255" y="86"/>
                  </a:moveTo>
                  <a:cubicBezTo>
                    <a:pt x="255" y="85"/>
                    <a:pt x="255" y="84"/>
                    <a:pt x="255" y="83"/>
                  </a:cubicBezTo>
                  <a:cubicBezTo>
                    <a:pt x="254" y="82"/>
                    <a:pt x="254" y="82"/>
                    <a:pt x="254" y="82"/>
                  </a:cubicBezTo>
                  <a:cubicBezTo>
                    <a:pt x="254" y="82"/>
                    <a:pt x="254" y="83"/>
                    <a:pt x="254" y="83"/>
                  </a:cubicBezTo>
                  <a:cubicBezTo>
                    <a:pt x="254" y="84"/>
                    <a:pt x="253" y="85"/>
                    <a:pt x="253" y="86"/>
                  </a:cubicBezTo>
                  <a:cubicBezTo>
                    <a:pt x="248" y="101"/>
                    <a:pt x="248" y="101"/>
                    <a:pt x="248" y="101"/>
                  </a:cubicBezTo>
                  <a:cubicBezTo>
                    <a:pt x="260" y="101"/>
                    <a:pt x="260" y="101"/>
                    <a:pt x="260" y="101"/>
                  </a:cubicBezTo>
                  <a:lnTo>
                    <a:pt x="255" y="86"/>
                  </a:lnTo>
                  <a:close/>
                  <a:moveTo>
                    <a:pt x="288" y="116"/>
                  </a:moveTo>
                  <a:cubicBezTo>
                    <a:pt x="284" y="116"/>
                    <a:pt x="280" y="114"/>
                    <a:pt x="278" y="111"/>
                  </a:cubicBezTo>
                  <a:cubicBezTo>
                    <a:pt x="275" y="107"/>
                    <a:pt x="274" y="102"/>
                    <a:pt x="274" y="96"/>
                  </a:cubicBezTo>
                  <a:cubicBezTo>
                    <a:pt x="274" y="91"/>
                    <a:pt x="275" y="86"/>
                    <a:pt x="278" y="82"/>
                  </a:cubicBezTo>
                  <a:cubicBezTo>
                    <a:pt x="280" y="78"/>
                    <a:pt x="284" y="76"/>
                    <a:pt x="288" y="76"/>
                  </a:cubicBezTo>
                  <a:cubicBezTo>
                    <a:pt x="290" y="76"/>
                    <a:pt x="292" y="77"/>
                    <a:pt x="293" y="77"/>
                  </a:cubicBezTo>
                  <a:cubicBezTo>
                    <a:pt x="294" y="77"/>
                    <a:pt x="295" y="78"/>
                    <a:pt x="296" y="79"/>
                  </a:cubicBezTo>
                  <a:cubicBezTo>
                    <a:pt x="295" y="82"/>
                    <a:pt x="295" y="82"/>
                    <a:pt x="295" y="82"/>
                  </a:cubicBezTo>
                  <a:cubicBezTo>
                    <a:pt x="294" y="81"/>
                    <a:pt x="293" y="81"/>
                    <a:pt x="292" y="81"/>
                  </a:cubicBezTo>
                  <a:cubicBezTo>
                    <a:pt x="291" y="80"/>
                    <a:pt x="290" y="80"/>
                    <a:pt x="289" y="80"/>
                  </a:cubicBezTo>
                  <a:cubicBezTo>
                    <a:pt x="286" y="80"/>
                    <a:pt x="283" y="82"/>
                    <a:pt x="282" y="85"/>
                  </a:cubicBezTo>
                  <a:cubicBezTo>
                    <a:pt x="280" y="88"/>
                    <a:pt x="279" y="92"/>
                    <a:pt x="279" y="96"/>
                  </a:cubicBezTo>
                  <a:cubicBezTo>
                    <a:pt x="279" y="101"/>
                    <a:pt x="280" y="105"/>
                    <a:pt x="282" y="108"/>
                  </a:cubicBezTo>
                  <a:cubicBezTo>
                    <a:pt x="283" y="111"/>
                    <a:pt x="286" y="112"/>
                    <a:pt x="289" y="112"/>
                  </a:cubicBezTo>
                  <a:cubicBezTo>
                    <a:pt x="290" y="112"/>
                    <a:pt x="291" y="112"/>
                    <a:pt x="292" y="112"/>
                  </a:cubicBezTo>
                  <a:cubicBezTo>
                    <a:pt x="293" y="112"/>
                    <a:pt x="294" y="111"/>
                    <a:pt x="295" y="111"/>
                  </a:cubicBezTo>
                  <a:cubicBezTo>
                    <a:pt x="296" y="114"/>
                    <a:pt x="296" y="114"/>
                    <a:pt x="296" y="114"/>
                  </a:cubicBezTo>
                  <a:cubicBezTo>
                    <a:pt x="295" y="115"/>
                    <a:pt x="294" y="115"/>
                    <a:pt x="293" y="116"/>
                  </a:cubicBezTo>
                  <a:cubicBezTo>
                    <a:pt x="292" y="116"/>
                    <a:pt x="290" y="116"/>
                    <a:pt x="288" y="116"/>
                  </a:cubicBezTo>
                  <a:moveTo>
                    <a:pt x="279" y="127"/>
                  </a:moveTo>
                  <a:cubicBezTo>
                    <a:pt x="280" y="125"/>
                    <a:pt x="280" y="125"/>
                    <a:pt x="280" y="125"/>
                  </a:cubicBezTo>
                  <a:cubicBezTo>
                    <a:pt x="283" y="125"/>
                    <a:pt x="285" y="125"/>
                    <a:pt x="287" y="125"/>
                  </a:cubicBezTo>
                  <a:cubicBezTo>
                    <a:pt x="289" y="124"/>
                    <a:pt x="289" y="124"/>
                    <a:pt x="289" y="123"/>
                  </a:cubicBezTo>
                  <a:cubicBezTo>
                    <a:pt x="289" y="122"/>
                    <a:pt x="289" y="122"/>
                    <a:pt x="288" y="121"/>
                  </a:cubicBezTo>
                  <a:cubicBezTo>
                    <a:pt x="287" y="121"/>
                    <a:pt x="285" y="121"/>
                    <a:pt x="282" y="121"/>
                  </a:cubicBezTo>
                  <a:cubicBezTo>
                    <a:pt x="283" y="119"/>
                    <a:pt x="283" y="119"/>
                    <a:pt x="283" y="119"/>
                  </a:cubicBezTo>
                  <a:cubicBezTo>
                    <a:pt x="285" y="119"/>
                    <a:pt x="286" y="119"/>
                    <a:pt x="286" y="119"/>
                  </a:cubicBezTo>
                  <a:cubicBezTo>
                    <a:pt x="289" y="119"/>
                    <a:pt x="290" y="119"/>
                    <a:pt x="292" y="120"/>
                  </a:cubicBezTo>
                  <a:cubicBezTo>
                    <a:pt x="293" y="121"/>
                    <a:pt x="293" y="122"/>
                    <a:pt x="293" y="123"/>
                  </a:cubicBezTo>
                  <a:cubicBezTo>
                    <a:pt x="293" y="124"/>
                    <a:pt x="292" y="125"/>
                    <a:pt x="290" y="126"/>
                  </a:cubicBezTo>
                  <a:cubicBezTo>
                    <a:pt x="287" y="127"/>
                    <a:pt x="284" y="127"/>
                    <a:pt x="279" y="127"/>
                  </a:cubicBezTo>
                  <a:moveTo>
                    <a:pt x="318" y="73"/>
                  </a:moveTo>
                  <a:cubicBezTo>
                    <a:pt x="318" y="73"/>
                    <a:pt x="318" y="73"/>
                    <a:pt x="318" y="73"/>
                  </a:cubicBezTo>
                  <a:cubicBezTo>
                    <a:pt x="317" y="73"/>
                    <a:pt x="316" y="73"/>
                    <a:pt x="314" y="72"/>
                  </a:cubicBezTo>
                  <a:cubicBezTo>
                    <a:pt x="312" y="72"/>
                    <a:pt x="311" y="71"/>
                    <a:pt x="310" y="71"/>
                  </a:cubicBezTo>
                  <a:cubicBezTo>
                    <a:pt x="310" y="71"/>
                    <a:pt x="309" y="72"/>
                    <a:pt x="309" y="72"/>
                  </a:cubicBezTo>
                  <a:cubicBezTo>
                    <a:pt x="308" y="73"/>
                    <a:pt x="308" y="73"/>
                    <a:pt x="308" y="74"/>
                  </a:cubicBezTo>
                  <a:cubicBezTo>
                    <a:pt x="306" y="71"/>
                    <a:pt x="306" y="71"/>
                    <a:pt x="306" y="71"/>
                  </a:cubicBezTo>
                  <a:cubicBezTo>
                    <a:pt x="307" y="70"/>
                    <a:pt x="307" y="70"/>
                    <a:pt x="308" y="69"/>
                  </a:cubicBezTo>
                  <a:cubicBezTo>
                    <a:pt x="308" y="69"/>
                    <a:pt x="309" y="68"/>
                    <a:pt x="311" y="68"/>
                  </a:cubicBezTo>
                  <a:cubicBezTo>
                    <a:pt x="312" y="68"/>
                    <a:pt x="313" y="69"/>
                    <a:pt x="314" y="70"/>
                  </a:cubicBezTo>
                  <a:cubicBezTo>
                    <a:pt x="316" y="70"/>
                    <a:pt x="317" y="71"/>
                    <a:pt x="318" y="71"/>
                  </a:cubicBezTo>
                  <a:cubicBezTo>
                    <a:pt x="319" y="70"/>
                    <a:pt x="319" y="70"/>
                    <a:pt x="320" y="70"/>
                  </a:cubicBezTo>
                  <a:cubicBezTo>
                    <a:pt x="320" y="69"/>
                    <a:pt x="320" y="69"/>
                    <a:pt x="321" y="68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22" y="71"/>
                    <a:pt x="322" y="72"/>
                    <a:pt x="321" y="72"/>
                  </a:cubicBezTo>
                  <a:cubicBezTo>
                    <a:pt x="320" y="73"/>
                    <a:pt x="319" y="73"/>
                    <a:pt x="318" y="73"/>
                  </a:cubicBezTo>
                  <a:moveTo>
                    <a:pt x="324" y="116"/>
                  </a:moveTo>
                  <a:cubicBezTo>
                    <a:pt x="321" y="104"/>
                    <a:pt x="321" y="104"/>
                    <a:pt x="321" y="104"/>
                  </a:cubicBezTo>
                  <a:cubicBezTo>
                    <a:pt x="307" y="104"/>
                    <a:pt x="307" y="104"/>
                    <a:pt x="307" y="104"/>
                  </a:cubicBezTo>
                  <a:cubicBezTo>
                    <a:pt x="304" y="116"/>
                    <a:pt x="304" y="116"/>
                    <a:pt x="304" y="116"/>
                  </a:cubicBezTo>
                  <a:cubicBezTo>
                    <a:pt x="299" y="116"/>
                    <a:pt x="299" y="116"/>
                    <a:pt x="299" y="116"/>
                  </a:cubicBezTo>
                  <a:cubicBezTo>
                    <a:pt x="312" y="77"/>
                    <a:pt x="312" y="77"/>
                    <a:pt x="312" y="77"/>
                  </a:cubicBezTo>
                  <a:cubicBezTo>
                    <a:pt x="317" y="77"/>
                    <a:pt x="317" y="77"/>
                    <a:pt x="317" y="77"/>
                  </a:cubicBezTo>
                  <a:cubicBezTo>
                    <a:pt x="330" y="116"/>
                    <a:pt x="330" y="116"/>
                    <a:pt x="330" y="116"/>
                  </a:cubicBezTo>
                  <a:lnTo>
                    <a:pt x="324" y="116"/>
                  </a:lnTo>
                  <a:close/>
                  <a:moveTo>
                    <a:pt x="315" y="86"/>
                  </a:moveTo>
                  <a:cubicBezTo>
                    <a:pt x="315" y="85"/>
                    <a:pt x="315" y="84"/>
                    <a:pt x="314" y="83"/>
                  </a:cubicBezTo>
                  <a:cubicBezTo>
                    <a:pt x="314" y="83"/>
                    <a:pt x="314" y="82"/>
                    <a:pt x="314" y="82"/>
                  </a:cubicBezTo>
                  <a:cubicBezTo>
                    <a:pt x="314" y="82"/>
                    <a:pt x="314" y="83"/>
                    <a:pt x="314" y="83"/>
                  </a:cubicBezTo>
                  <a:cubicBezTo>
                    <a:pt x="314" y="84"/>
                    <a:pt x="313" y="85"/>
                    <a:pt x="313" y="86"/>
                  </a:cubicBezTo>
                  <a:cubicBezTo>
                    <a:pt x="308" y="101"/>
                    <a:pt x="308" y="101"/>
                    <a:pt x="308" y="101"/>
                  </a:cubicBezTo>
                  <a:cubicBezTo>
                    <a:pt x="320" y="101"/>
                    <a:pt x="320" y="101"/>
                    <a:pt x="320" y="101"/>
                  </a:cubicBezTo>
                  <a:lnTo>
                    <a:pt x="315" y="86"/>
                  </a:lnTo>
                  <a:close/>
                  <a:moveTo>
                    <a:pt x="348" y="116"/>
                  </a:moveTo>
                  <a:cubicBezTo>
                    <a:pt x="343" y="116"/>
                    <a:pt x="340" y="115"/>
                    <a:pt x="337" y="111"/>
                  </a:cubicBezTo>
                  <a:cubicBezTo>
                    <a:pt x="335" y="107"/>
                    <a:pt x="334" y="102"/>
                    <a:pt x="334" y="96"/>
                  </a:cubicBezTo>
                  <a:cubicBezTo>
                    <a:pt x="334" y="90"/>
                    <a:pt x="335" y="86"/>
                    <a:pt x="337" y="82"/>
                  </a:cubicBezTo>
                  <a:cubicBezTo>
                    <a:pt x="340" y="78"/>
                    <a:pt x="343" y="76"/>
                    <a:pt x="348" y="76"/>
                  </a:cubicBezTo>
                  <a:cubicBezTo>
                    <a:pt x="353" y="76"/>
                    <a:pt x="356" y="78"/>
                    <a:pt x="358" y="82"/>
                  </a:cubicBezTo>
                  <a:cubicBezTo>
                    <a:pt x="361" y="86"/>
                    <a:pt x="362" y="90"/>
                    <a:pt x="362" y="96"/>
                  </a:cubicBezTo>
                  <a:cubicBezTo>
                    <a:pt x="362" y="102"/>
                    <a:pt x="361" y="107"/>
                    <a:pt x="358" y="111"/>
                  </a:cubicBezTo>
                  <a:cubicBezTo>
                    <a:pt x="356" y="115"/>
                    <a:pt x="353" y="116"/>
                    <a:pt x="348" y="116"/>
                  </a:cubicBezTo>
                  <a:moveTo>
                    <a:pt x="348" y="80"/>
                  </a:moveTo>
                  <a:cubicBezTo>
                    <a:pt x="345" y="80"/>
                    <a:pt x="342" y="81"/>
                    <a:pt x="341" y="85"/>
                  </a:cubicBezTo>
                  <a:cubicBezTo>
                    <a:pt x="340" y="88"/>
                    <a:pt x="339" y="92"/>
                    <a:pt x="339" y="96"/>
                  </a:cubicBezTo>
                  <a:cubicBezTo>
                    <a:pt x="339" y="101"/>
                    <a:pt x="340" y="105"/>
                    <a:pt x="341" y="108"/>
                  </a:cubicBezTo>
                  <a:cubicBezTo>
                    <a:pt x="342" y="111"/>
                    <a:pt x="345" y="113"/>
                    <a:pt x="348" y="113"/>
                  </a:cubicBezTo>
                  <a:cubicBezTo>
                    <a:pt x="351" y="113"/>
                    <a:pt x="353" y="111"/>
                    <a:pt x="355" y="108"/>
                  </a:cubicBezTo>
                  <a:cubicBezTo>
                    <a:pt x="356" y="105"/>
                    <a:pt x="357" y="101"/>
                    <a:pt x="357" y="96"/>
                  </a:cubicBezTo>
                  <a:cubicBezTo>
                    <a:pt x="357" y="92"/>
                    <a:pt x="356" y="88"/>
                    <a:pt x="355" y="85"/>
                  </a:cubicBezTo>
                  <a:cubicBezTo>
                    <a:pt x="353" y="81"/>
                    <a:pt x="351" y="80"/>
                    <a:pt x="348" y="80"/>
                  </a:cubicBezTo>
                  <a:moveTo>
                    <a:pt x="33" y="48"/>
                  </a:moveTo>
                  <a:cubicBezTo>
                    <a:pt x="30" y="19"/>
                    <a:pt x="30" y="19"/>
                    <a:pt x="30" y="19"/>
                  </a:cubicBezTo>
                  <a:cubicBezTo>
                    <a:pt x="30" y="18"/>
                    <a:pt x="30" y="17"/>
                    <a:pt x="30" y="16"/>
                  </a:cubicBezTo>
                  <a:cubicBezTo>
                    <a:pt x="30" y="16"/>
                    <a:pt x="30" y="15"/>
                    <a:pt x="30" y="15"/>
                  </a:cubicBezTo>
                  <a:cubicBezTo>
                    <a:pt x="30" y="15"/>
                    <a:pt x="30" y="16"/>
                    <a:pt x="30" y="17"/>
                  </a:cubicBezTo>
                  <a:cubicBezTo>
                    <a:pt x="29" y="17"/>
                    <a:pt x="29" y="18"/>
                    <a:pt x="29" y="19"/>
                  </a:cubicBezTo>
                  <a:cubicBezTo>
                    <a:pt x="21" y="48"/>
                    <a:pt x="21" y="48"/>
                    <a:pt x="21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8"/>
                    <a:pt x="9" y="17"/>
                    <a:pt x="8" y="16"/>
                  </a:cubicBezTo>
                  <a:cubicBezTo>
                    <a:pt x="8" y="16"/>
                    <a:pt x="8" y="15"/>
                    <a:pt x="8" y="15"/>
                  </a:cubicBezTo>
                  <a:cubicBezTo>
                    <a:pt x="8" y="15"/>
                    <a:pt x="8" y="16"/>
                    <a:pt x="8" y="16"/>
                  </a:cubicBezTo>
                  <a:cubicBezTo>
                    <a:pt x="8" y="17"/>
                    <a:pt x="8" y="18"/>
                    <a:pt x="8" y="19"/>
                  </a:cubicBezTo>
                  <a:cubicBezTo>
                    <a:pt x="5" y="48"/>
                    <a:pt x="5" y="48"/>
                    <a:pt x="5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9"/>
                    <a:pt x="19" y="40"/>
                    <a:pt x="19" y="40"/>
                  </a:cubicBezTo>
                  <a:cubicBezTo>
                    <a:pt x="19" y="41"/>
                    <a:pt x="19" y="41"/>
                    <a:pt x="19" y="42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20" y="40"/>
                    <a:pt x="20" y="39"/>
                    <a:pt x="20" y="37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8" y="48"/>
                    <a:pt x="38" y="48"/>
                    <a:pt x="38" y="48"/>
                  </a:cubicBezTo>
                  <a:lnTo>
                    <a:pt x="33" y="48"/>
                  </a:lnTo>
                  <a:close/>
                  <a:moveTo>
                    <a:pt x="58" y="49"/>
                  </a:moveTo>
                  <a:cubicBezTo>
                    <a:pt x="53" y="49"/>
                    <a:pt x="50" y="47"/>
                    <a:pt x="48" y="43"/>
                  </a:cubicBezTo>
                  <a:cubicBezTo>
                    <a:pt x="45" y="40"/>
                    <a:pt x="44" y="35"/>
                    <a:pt x="44" y="29"/>
                  </a:cubicBezTo>
                  <a:cubicBezTo>
                    <a:pt x="44" y="23"/>
                    <a:pt x="45" y="18"/>
                    <a:pt x="48" y="14"/>
                  </a:cubicBezTo>
                  <a:cubicBezTo>
                    <a:pt x="50" y="11"/>
                    <a:pt x="53" y="9"/>
                    <a:pt x="58" y="9"/>
                  </a:cubicBezTo>
                  <a:cubicBezTo>
                    <a:pt x="63" y="9"/>
                    <a:pt x="67" y="11"/>
                    <a:pt x="69" y="14"/>
                  </a:cubicBezTo>
                  <a:cubicBezTo>
                    <a:pt x="71" y="18"/>
                    <a:pt x="72" y="23"/>
                    <a:pt x="72" y="29"/>
                  </a:cubicBezTo>
                  <a:cubicBezTo>
                    <a:pt x="72" y="35"/>
                    <a:pt x="71" y="40"/>
                    <a:pt x="69" y="43"/>
                  </a:cubicBezTo>
                  <a:cubicBezTo>
                    <a:pt x="67" y="47"/>
                    <a:pt x="63" y="49"/>
                    <a:pt x="58" y="49"/>
                  </a:cubicBezTo>
                  <a:moveTo>
                    <a:pt x="58" y="12"/>
                  </a:moveTo>
                  <a:cubicBezTo>
                    <a:pt x="55" y="12"/>
                    <a:pt x="53" y="14"/>
                    <a:pt x="51" y="17"/>
                  </a:cubicBezTo>
                  <a:cubicBezTo>
                    <a:pt x="50" y="20"/>
                    <a:pt x="49" y="24"/>
                    <a:pt x="49" y="29"/>
                  </a:cubicBezTo>
                  <a:cubicBezTo>
                    <a:pt x="49" y="33"/>
                    <a:pt x="50" y="37"/>
                    <a:pt x="51" y="40"/>
                  </a:cubicBezTo>
                  <a:cubicBezTo>
                    <a:pt x="53" y="43"/>
                    <a:pt x="55" y="45"/>
                    <a:pt x="58" y="45"/>
                  </a:cubicBezTo>
                  <a:cubicBezTo>
                    <a:pt x="62" y="45"/>
                    <a:pt x="64" y="43"/>
                    <a:pt x="65" y="40"/>
                  </a:cubicBezTo>
                  <a:cubicBezTo>
                    <a:pt x="66" y="37"/>
                    <a:pt x="67" y="33"/>
                    <a:pt x="67" y="29"/>
                  </a:cubicBezTo>
                  <a:cubicBezTo>
                    <a:pt x="67" y="24"/>
                    <a:pt x="66" y="20"/>
                    <a:pt x="65" y="17"/>
                  </a:cubicBezTo>
                  <a:cubicBezTo>
                    <a:pt x="64" y="14"/>
                    <a:pt x="61" y="12"/>
                    <a:pt x="58" y="12"/>
                  </a:cubicBezTo>
                  <a:moveTo>
                    <a:pt x="90" y="49"/>
                  </a:moveTo>
                  <a:cubicBezTo>
                    <a:pt x="88" y="49"/>
                    <a:pt x="86" y="49"/>
                    <a:pt x="84" y="48"/>
                  </a:cubicBezTo>
                  <a:cubicBezTo>
                    <a:pt x="82" y="48"/>
                    <a:pt x="81" y="47"/>
                    <a:pt x="80" y="47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1" y="10"/>
                    <a:pt x="82" y="10"/>
                    <a:pt x="84" y="9"/>
                  </a:cubicBezTo>
                  <a:cubicBezTo>
                    <a:pt x="86" y="9"/>
                    <a:pt x="88" y="9"/>
                    <a:pt x="90" y="9"/>
                  </a:cubicBezTo>
                  <a:cubicBezTo>
                    <a:pt x="94" y="9"/>
                    <a:pt x="97" y="10"/>
                    <a:pt x="99" y="12"/>
                  </a:cubicBezTo>
                  <a:cubicBezTo>
                    <a:pt x="102" y="13"/>
                    <a:pt x="103" y="16"/>
                    <a:pt x="103" y="19"/>
                  </a:cubicBezTo>
                  <a:cubicBezTo>
                    <a:pt x="103" y="21"/>
                    <a:pt x="102" y="23"/>
                    <a:pt x="101" y="25"/>
                  </a:cubicBezTo>
                  <a:cubicBezTo>
                    <a:pt x="99" y="26"/>
                    <a:pt x="97" y="27"/>
                    <a:pt x="95" y="28"/>
                  </a:cubicBezTo>
                  <a:cubicBezTo>
                    <a:pt x="97" y="28"/>
                    <a:pt x="99" y="29"/>
                    <a:pt x="101" y="31"/>
                  </a:cubicBezTo>
                  <a:cubicBezTo>
                    <a:pt x="103" y="33"/>
                    <a:pt x="104" y="35"/>
                    <a:pt x="104" y="38"/>
                  </a:cubicBezTo>
                  <a:cubicBezTo>
                    <a:pt x="104" y="41"/>
                    <a:pt x="103" y="44"/>
                    <a:pt x="100" y="46"/>
                  </a:cubicBezTo>
                  <a:cubicBezTo>
                    <a:pt x="98" y="48"/>
                    <a:pt x="94" y="49"/>
                    <a:pt x="90" y="49"/>
                  </a:cubicBezTo>
                  <a:moveTo>
                    <a:pt x="90" y="12"/>
                  </a:moveTo>
                  <a:cubicBezTo>
                    <a:pt x="88" y="12"/>
                    <a:pt x="86" y="12"/>
                    <a:pt x="85" y="13"/>
                  </a:cubicBezTo>
                  <a:cubicBezTo>
                    <a:pt x="85" y="27"/>
                    <a:pt x="85" y="27"/>
                    <a:pt x="85" y="27"/>
                  </a:cubicBezTo>
                  <a:cubicBezTo>
                    <a:pt x="87" y="27"/>
                    <a:pt x="87" y="27"/>
                    <a:pt x="87" y="27"/>
                  </a:cubicBezTo>
                  <a:cubicBezTo>
                    <a:pt x="91" y="27"/>
                    <a:pt x="94" y="26"/>
                    <a:pt x="95" y="25"/>
                  </a:cubicBezTo>
                  <a:cubicBezTo>
                    <a:pt x="97" y="23"/>
                    <a:pt x="98" y="22"/>
                    <a:pt x="98" y="19"/>
                  </a:cubicBezTo>
                  <a:cubicBezTo>
                    <a:pt x="98" y="14"/>
                    <a:pt x="95" y="12"/>
                    <a:pt x="90" y="12"/>
                  </a:cubicBezTo>
                  <a:moveTo>
                    <a:pt x="87" y="29"/>
                  </a:moveTo>
                  <a:cubicBezTo>
                    <a:pt x="85" y="29"/>
                    <a:pt x="85" y="29"/>
                    <a:pt x="85" y="29"/>
                  </a:cubicBezTo>
                  <a:cubicBezTo>
                    <a:pt x="85" y="45"/>
                    <a:pt x="85" y="45"/>
                    <a:pt x="85" y="45"/>
                  </a:cubicBezTo>
                  <a:cubicBezTo>
                    <a:pt x="86" y="45"/>
                    <a:pt x="88" y="45"/>
                    <a:pt x="90" y="45"/>
                  </a:cubicBezTo>
                  <a:cubicBezTo>
                    <a:pt x="93" y="45"/>
                    <a:pt x="95" y="45"/>
                    <a:pt x="97" y="44"/>
                  </a:cubicBezTo>
                  <a:cubicBezTo>
                    <a:pt x="98" y="42"/>
                    <a:pt x="99" y="40"/>
                    <a:pt x="99" y="38"/>
                  </a:cubicBezTo>
                  <a:cubicBezTo>
                    <a:pt x="99" y="35"/>
                    <a:pt x="98" y="33"/>
                    <a:pt x="96" y="31"/>
                  </a:cubicBezTo>
                  <a:cubicBezTo>
                    <a:pt x="94" y="30"/>
                    <a:pt x="91" y="29"/>
                    <a:pt x="87" y="29"/>
                  </a:cubicBezTo>
                  <a:moveTo>
                    <a:pt x="111" y="9"/>
                  </a:moveTo>
                  <a:cubicBezTo>
                    <a:pt x="117" y="9"/>
                    <a:pt x="117" y="9"/>
                    <a:pt x="117" y="9"/>
                  </a:cubicBezTo>
                  <a:cubicBezTo>
                    <a:pt x="117" y="48"/>
                    <a:pt x="117" y="48"/>
                    <a:pt x="117" y="48"/>
                  </a:cubicBezTo>
                  <a:cubicBezTo>
                    <a:pt x="111" y="48"/>
                    <a:pt x="111" y="48"/>
                    <a:pt x="111" y="48"/>
                  </a:cubicBezTo>
                  <a:lnTo>
                    <a:pt x="111" y="9"/>
                  </a:lnTo>
                  <a:close/>
                  <a:moveTo>
                    <a:pt x="126" y="48"/>
                  </a:moveTo>
                  <a:cubicBezTo>
                    <a:pt x="126" y="9"/>
                    <a:pt x="126" y="9"/>
                    <a:pt x="126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45"/>
                    <a:pt x="131" y="45"/>
                    <a:pt x="131" y="45"/>
                  </a:cubicBezTo>
                  <a:cubicBezTo>
                    <a:pt x="143" y="45"/>
                    <a:pt x="143" y="45"/>
                    <a:pt x="143" y="45"/>
                  </a:cubicBezTo>
                  <a:cubicBezTo>
                    <a:pt x="143" y="48"/>
                    <a:pt x="143" y="48"/>
                    <a:pt x="143" y="48"/>
                  </a:cubicBezTo>
                  <a:lnTo>
                    <a:pt x="126" y="48"/>
                  </a:lnTo>
                  <a:close/>
                  <a:moveTo>
                    <a:pt x="149" y="9"/>
                  </a:moveTo>
                  <a:cubicBezTo>
                    <a:pt x="154" y="9"/>
                    <a:pt x="154" y="9"/>
                    <a:pt x="154" y="9"/>
                  </a:cubicBezTo>
                  <a:cubicBezTo>
                    <a:pt x="154" y="48"/>
                    <a:pt x="154" y="48"/>
                    <a:pt x="154" y="48"/>
                  </a:cubicBezTo>
                  <a:cubicBezTo>
                    <a:pt x="149" y="48"/>
                    <a:pt x="149" y="48"/>
                    <a:pt x="149" y="48"/>
                  </a:cubicBezTo>
                  <a:lnTo>
                    <a:pt x="149" y="9"/>
                  </a:lnTo>
                  <a:close/>
                  <a:moveTo>
                    <a:pt x="160" y="48"/>
                  </a:moveTo>
                  <a:cubicBezTo>
                    <a:pt x="174" y="13"/>
                    <a:pt x="174" y="13"/>
                    <a:pt x="174" y="13"/>
                  </a:cubicBezTo>
                  <a:cubicBezTo>
                    <a:pt x="161" y="13"/>
                    <a:pt x="161" y="13"/>
                    <a:pt x="161" y="13"/>
                  </a:cubicBezTo>
                  <a:cubicBezTo>
                    <a:pt x="161" y="9"/>
                    <a:pt x="161" y="9"/>
                    <a:pt x="161" y="9"/>
                  </a:cubicBezTo>
                  <a:cubicBezTo>
                    <a:pt x="181" y="9"/>
                    <a:pt x="181" y="9"/>
                    <a:pt x="181" y="9"/>
                  </a:cubicBezTo>
                  <a:cubicBezTo>
                    <a:pt x="167" y="45"/>
                    <a:pt x="167" y="45"/>
                    <a:pt x="167" y="45"/>
                  </a:cubicBezTo>
                  <a:cubicBezTo>
                    <a:pt x="181" y="45"/>
                    <a:pt x="181" y="45"/>
                    <a:pt x="181" y="45"/>
                  </a:cubicBezTo>
                  <a:cubicBezTo>
                    <a:pt x="181" y="48"/>
                    <a:pt x="181" y="48"/>
                    <a:pt x="181" y="48"/>
                  </a:cubicBezTo>
                  <a:lnTo>
                    <a:pt x="160" y="48"/>
                  </a:lnTo>
                  <a:close/>
                  <a:moveTo>
                    <a:pt x="210" y="48"/>
                  </a:moveTo>
                  <a:cubicBezTo>
                    <a:pt x="206" y="37"/>
                    <a:pt x="206" y="37"/>
                    <a:pt x="206" y="37"/>
                  </a:cubicBezTo>
                  <a:cubicBezTo>
                    <a:pt x="193" y="37"/>
                    <a:pt x="193" y="37"/>
                    <a:pt x="193" y="37"/>
                  </a:cubicBezTo>
                  <a:cubicBezTo>
                    <a:pt x="189" y="48"/>
                    <a:pt x="189" y="48"/>
                    <a:pt x="189" y="48"/>
                  </a:cubicBezTo>
                  <a:cubicBezTo>
                    <a:pt x="184" y="48"/>
                    <a:pt x="184" y="48"/>
                    <a:pt x="184" y="48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15" y="48"/>
                    <a:pt x="215" y="48"/>
                    <a:pt x="215" y="48"/>
                  </a:cubicBezTo>
                  <a:lnTo>
                    <a:pt x="210" y="48"/>
                  </a:lnTo>
                  <a:close/>
                  <a:moveTo>
                    <a:pt x="201" y="19"/>
                  </a:moveTo>
                  <a:cubicBezTo>
                    <a:pt x="200" y="17"/>
                    <a:pt x="200" y="16"/>
                    <a:pt x="200" y="15"/>
                  </a:cubicBezTo>
                  <a:cubicBezTo>
                    <a:pt x="200" y="15"/>
                    <a:pt x="199" y="14"/>
                    <a:pt x="199" y="14"/>
                  </a:cubicBezTo>
                  <a:cubicBezTo>
                    <a:pt x="199" y="15"/>
                    <a:pt x="199" y="15"/>
                    <a:pt x="199" y="16"/>
                  </a:cubicBezTo>
                  <a:cubicBezTo>
                    <a:pt x="199" y="16"/>
                    <a:pt x="199" y="17"/>
                    <a:pt x="198" y="19"/>
                  </a:cubicBezTo>
                  <a:cubicBezTo>
                    <a:pt x="193" y="33"/>
                    <a:pt x="193" y="33"/>
                    <a:pt x="193" y="33"/>
                  </a:cubicBezTo>
                  <a:cubicBezTo>
                    <a:pt x="205" y="33"/>
                    <a:pt x="205" y="33"/>
                    <a:pt x="205" y="33"/>
                  </a:cubicBezTo>
                  <a:lnTo>
                    <a:pt x="201" y="19"/>
                  </a:lnTo>
                  <a:close/>
                  <a:moveTo>
                    <a:pt x="234" y="49"/>
                  </a:moveTo>
                  <a:cubicBezTo>
                    <a:pt x="229" y="49"/>
                    <a:pt x="226" y="47"/>
                    <a:pt x="223" y="43"/>
                  </a:cubicBezTo>
                  <a:cubicBezTo>
                    <a:pt x="220" y="39"/>
                    <a:pt x="219" y="35"/>
                    <a:pt x="219" y="29"/>
                  </a:cubicBezTo>
                  <a:cubicBezTo>
                    <a:pt x="219" y="23"/>
                    <a:pt x="220" y="18"/>
                    <a:pt x="223" y="15"/>
                  </a:cubicBezTo>
                  <a:cubicBezTo>
                    <a:pt x="225" y="11"/>
                    <a:pt x="229" y="9"/>
                    <a:pt x="234" y="9"/>
                  </a:cubicBezTo>
                  <a:cubicBezTo>
                    <a:pt x="235" y="9"/>
                    <a:pt x="237" y="9"/>
                    <a:pt x="238" y="9"/>
                  </a:cubicBezTo>
                  <a:cubicBezTo>
                    <a:pt x="239" y="10"/>
                    <a:pt x="240" y="10"/>
                    <a:pt x="241" y="11"/>
                  </a:cubicBezTo>
                  <a:cubicBezTo>
                    <a:pt x="240" y="14"/>
                    <a:pt x="240" y="14"/>
                    <a:pt x="240" y="14"/>
                  </a:cubicBezTo>
                  <a:cubicBezTo>
                    <a:pt x="239" y="14"/>
                    <a:pt x="238" y="13"/>
                    <a:pt x="237" y="13"/>
                  </a:cubicBezTo>
                  <a:cubicBezTo>
                    <a:pt x="237" y="13"/>
                    <a:pt x="236" y="13"/>
                    <a:pt x="234" y="13"/>
                  </a:cubicBezTo>
                  <a:cubicBezTo>
                    <a:pt x="231" y="13"/>
                    <a:pt x="228" y="14"/>
                    <a:pt x="227" y="17"/>
                  </a:cubicBezTo>
                  <a:cubicBezTo>
                    <a:pt x="225" y="20"/>
                    <a:pt x="224" y="24"/>
                    <a:pt x="224" y="29"/>
                  </a:cubicBezTo>
                  <a:cubicBezTo>
                    <a:pt x="224" y="33"/>
                    <a:pt x="225" y="37"/>
                    <a:pt x="227" y="40"/>
                  </a:cubicBezTo>
                  <a:cubicBezTo>
                    <a:pt x="229" y="43"/>
                    <a:pt x="231" y="45"/>
                    <a:pt x="234" y="45"/>
                  </a:cubicBezTo>
                  <a:cubicBezTo>
                    <a:pt x="236" y="45"/>
                    <a:pt x="237" y="45"/>
                    <a:pt x="237" y="45"/>
                  </a:cubicBezTo>
                  <a:cubicBezTo>
                    <a:pt x="238" y="44"/>
                    <a:pt x="239" y="44"/>
                    <a:pt x="240" y="43"/>
                  </a:cubicBezTo>
                  <a:cubicBezTo>
                    <a:pt x="241" y="47"/>
                    <a:pt x="241" y="47"/>
                    <a:pt x="241" y="47"/>
                  </a:cubicBezTo>
                  <a:cubicBezTo>
                    <a:pt x="240" y="47"/>
                    <a:pt x="239" y="48"/>
                    <a:pt x="238" y="48"/>
                  </a:cubicBezTo>
                  <a:cubicBezTo>
                    <a:pt x="237" y="49"/>
                    <a:pt x="235" y="49"/>
                    <a:pt x="234" y="49"/>
                  </a:cubicBezTo>
                  <a:moveTo>
                    <a:pt x="224" y="59"/>
                  </a:moveTo>
                  <a:cubicBezTo>
                    <a:pt x="225" y="57"/>
                    <a:pt x="225" y="57"/>
                    <a:pt x="225" y="57"/>
                  </a:cubicBezTo>
                  <a:cubicBezTo>
                    <a:pt x="228" y="57"/>
                    <a:pt x="231" y="57"/>
                    <a:pt x="232" y="57"/>
                  </a:cubicBezTo>
                  <a:cubicBezTo>
                    <a:pt x="234" y="57"/>
                    <a:pt x="235" y="56"/>
                    <a:pt x="235" y="55"/>
                  </a:cubicBezTo>
                  <a:cubicBezTo>
                    <a:pt x="235" y="54"/>
                    <a:pt x="234" y="54"/>
                    <a:pt x="233" y="54"/>
                  </a:cubicBezTo>
                  <a:cubicBezTo>
                    <a:pt x="232" y="54"/>
                    <a:pt x="230" y="53"/>
                    <a:pt x="227" y="53"/>
                  </a:cubicBezTo>
                  <a:cubicBezTo>
                    <a:pt x="228" y="52"/>
                    <a:pt x="228" y="52"/>
                    <a:pt x="228" y="52"/>
                  </a:cubicBezTo>
                  <a:cubicBezTo>
                    <a:pt x="230" y="52"/>
                    <a:pt x="231" y="52"/>
                    <a:pt x="232" y="52"/>
                  </a:cubicBezTo>
                  <a:cubicBezTo>
                    <a:pt x="234" y="52"/>
                    <a:pt x="236" y="52"/>
                    <a:pt x="237" y="52"/>
                  </a:cubicBezTo>
                  <a:cubicBezTo>
                    <a:pt x="238" y="53"/>
                    <a:pt x="238" y="54"/>
                    <a:pt x="238" y="55"/>
                  </a:cubicBezTo>
                  <a:cubicBezTo>
                    <a:pt x="238" y="57"/>
                    <a:pt x="237" y="58"/>
                    <a:pt x="235" y="58"/>
                  </a:cubicBezTo>
                  <a:cubicBezTo>
                    <a:pt x="232" y="59"/>
                    <a:pt x="229" y="59"/>
                    <a:pt x="224" y="59"/>
                  </a:cubicBezTo>
                  <a:moveTo>
                    <a:pt x="263" y="6"/>
                  </a:moveTo>
                  <a:cubicBezTo>
                    <a:pt x="263" y="6"/>
                    <a:pt x="263" y="6"/>
                    <a:pt x="263" y="6"/>
                  </a:cubicBezTo>
                  <a:cubicBezTo>
                    <a:pt x="262" y="6"/>
                    <a:pt x="261" y="5"/>
                    <a:pt x="259" y="5"/>
                  </a:cubicBezTo>
                  <a:cubicBezTo>
                    <a:pt x="258" y="4"/>
                    <a:pt x="256" y="4"/>
                    <a:pt x="256" y="4"/>
                  </a:cubicBezTo>
                  <a:cubicBezTo>
                    <a:pt x="255" y="4"/>
                    <a:pt x="254" y="4"/>
                    <a:pt x="254" y="5"/>
                  </a:cubicBezTo>
                  <a:cubicBezTo>
                    <a:pt x="253" y="5"/>
                    <a:pt x="253" y="6"/>
                    <a:pt x="253" y="6"/>
                  </a:cubicBezTo>
                  <a:cubicBezTo>
                    <a:pt x="251" y="4"/>
                    <a:pt x="251" y="4"/>
                    <a:pt x="251" y="4"/>
                  </a:cubicBezTo>
                  <a:cubicBezTo>
                    <a:pt x="252" y="3"/>
                    <a:pt x="252" y="2"/>
                    <a:pt x="253" y="2"/>
                  </a:cubicBezTo>
                  <a:cubicBezTo>
                    <a:pt x="254" y="1"/>
                    <a:pt x="254" y="1"/>
                    <a:pt x="256" y="1"/>
                  </a:cubicBezTo>
                  <a:cubicBezTo>
                    <a:pt x="257" y="1"/>
                    <a:pt x="258" y="1"/>
                    <a:pt x="259" y="2"/>
                  </a:cubicBezTo>
                  <a:cubicBezTo>
                    <a:pt x="261" y="3"/>
                    <a:pt x="262" y="3"/>
                    <a:pt x="263" y="3"/>
                  </a:cubicBezTo>
                  <a:cubicBezTo>
                    <a:pt x="264" y="3"/>
                    <a:pt x="264" y="3"/>
                    <a:pt x="265" y="2"/>
                  </a:cubicBezTo>
                  <a:cubicBezTo>
                    <a:pt x="265" y="2"/>
                    <a:pt x="265" y="1"/>
                    <a:pt x="266" y="0"/>
                  </a:cubicBezTo>
                  <a:cubicBezTo>
                    <a:pt x="267" y="3"/>
                    <a:pt x="267" y="3"/>
                    <a:pt x="267" y="3"/>
                  </a:cubicBezTo>
                  <a:cubicBezTo>
                    <a:pt x="267" y="4"/>
                    <a:pt x="267" y="4"/>
                    <a:pt x="266" y="5"/>
                  </a:cubicBezTo>
                  <a:cubicBezTo>
                    <a:pt x="265" y="5"/>
                    <a:pt x="265" y="6"/>
                    <a:pt x="263" y="6"/>
                  </a:cubicBezTo>
                  <a:moveTo>
                    <a:pt x="269" y="48"/>
                  </a:moveTo>
                  <a:cubicBezTo>
                    <a:pt x="266" y="37"/>
                    <a:pt x="266" y="37"/>
                    <a:pt x="266" y="37"/>
                  </a:cubicBezTo>
                  <a:cubicBezTo>
                    <a:pt x="252" y="37"/>
                    <a:pt x="252" y="37"/>
                    <a:pt x="252" y="37"/>
                  </a:cubicBezTo>
                  <a:cubicBezTo>
                    <a:pt x="249" y="48"/>
                    <a:pt x="249" y="48"/>
                    <a:pt x="249" y="48"/>
                  </a:cubicBezTo>
                  <a:cubicBezTo>
                    <a:pt x="244" y="48"/>
                    <a:pt x="244" y="48"/>
                    <a:pt x="244" y="48"/>
                  </a:cubicBezTo>
                  <a:cubicBezTo>
                    <a:pt x="257" y="9"/>
                    <a:pt x="257" y="9"/>
                    <a:pt x="257" y="9"/>
                  </a:cubicBezTo>
                  <a:cubicBezTo>
                    <a:pt x="262" y="9"/>
                    <a:pt x="262" y="9"/>
                    <a:pt x="262" y="9"/>
                  </a:cubicBezTo>
                  <a:cubicBezTo>
                    <a:pt x="275" y="48"/>
                    <a:pt x="275" y="48"/>
                    <a:pt x="275" y="48"/>
                  </a:cubicBezTo>
                  <a:lnTo>
                    <a:pt x="269" y="48"/>
                  </a:lnTo>
                  <a:close/>
                  <a:moveTo>
                    <a:pt x="260" y="19"/>
                  </a:moveTo>
                  <a:cubicBezTo>
                    <a:pt x="260" y="17"/>
                    <a:pt x="260" y="16"/>
                    <a:pt x="260" y="16"/>
                  </a:cubicBezTo>
                  <a:cubicBezTo>
                    <a:pt x="259" y="15"/>
                    <a:pt x="259" y="14"/>
                    <a:pt x="259" y="14"/>
                  </a:cubicBezTo>
                  <a:cubicBezTo>
                    <a:pt x="259" y="15"/>
                    <a:pt x="259" y="15"/>
                    <a:pt x="259" y="16"/>
                  </a:cubicBezTo>
                  <a:cubicBezTo>
                    <a:pt x="259" y="16"/>
                    <a:pt x="258" y="17"/>
                    <a:pt x="258" y="19"/>
                  </a:cubicBezTo>
                  <a:cubicBezTo>
                    <a:pt x="253" y="33"/>
                    <a:pt x="253" y="33"/>
                    <a:pt x="253" y="33"/>
                  </a:cubicBezTo>
                  <a:cubicBezTo>
                    <a:pt x="265" y="33"/>
                    <a:pt x="265" y="33"/>
                    <a:pt x="265" y="33"/>
                  </a:cubicBezTo>
                  <a:lnTo>
                    <a:pt x="260" y="19"/>
                  </a:lnTo>
                  <a:close/>
                  <a:moveTo>
                    <a:pt x="293" y="49"/>
                  </a:moveTo>
                  <a:cubicBezTo>
                    <a:pt x="288" y="49"/>
                    <a:pt x="285" y="47"/>
                    <a:pt x="282" y="43"/>
                  </a:cubicBezTo>
                  <a:cubicBezTo>
                    <a:pt x="280" y="40"/>
                    <a:pt x="279" y="35"/>
                    <a:pt x="279" y="29"/>
                  </a:cubicBezTo>
                  <a:cubicBezTo>
                    <a:pt x="279" y="23"/>
                    <a:pt x="280" y="18"/>
                    <a:pt x="282" y="14"/>
                  </a:cubicBezTo>
                  <a:cubicBezTo>
                    <a:pt x="285" y="11"/>
                    <a:pt x="288" y="9"/>
                    <a:pt x="293" y="9"/>
                  </a:cubicBezTo>
                  <a:cubicBezTo>
                    <a:pt x="298" y="9"/>
                    <a:pt x="301" y="11"/>
                    <a:pt x="303" y="14"/>
                  </a:cubicBezTo>
                  <a:cubicBezTo>
                    <a:pt x="306" y="18"/>
                    <a:pt x="307" y="23"/>
                    <a:pt x="307" y="29"/>
                  </a:cubicBezTo>
                  <a:cubicBezTo>
                    <a:pt x="307" y="35"/>
                    <a:pt x="306" y="40"/>
                    <a:pt x="304" y="43"/>
                  </a:cubicBezTo>
                  <a:cubicBezTo>
                    <a:pt x="301" y="47"/>
                    <a:pt x="298" y="49"/>
                    <a:pt x="293" y="49"/>
                  </a:cubicBezTo>
                  <a:moveTo>
                    <a:pt x="293" y="12"/>
                  </a:moveTo>
                  <a:cubicBezTo>
                    <a:pt x="290" y="12"/>
                    <a:pt x="287" y="14"/>
                    <a:pt x="286" y="17"/>
                  </a:cubicBezTo>
                  <a:cubicBezTo>
                    <a:pt x="285" y="20"/>
                    <a:pt x="284" y="24"/>
                    <a:pt x="284" y="29"/>
                  </a:cubicBezTo>
                  <a:cubicBezTo>
                    <a:pt x="284" y="33"/>
                    <a:pt x="285" y="37"/>
                    <a:pt x="286" y="40"/>
                  </a:cubicBezTo>
                  <a:cubicBezTo>
                    <a:pt x="287" y="43"/>
                    <a:pt x="290" y="45"/>
                    <a:pt x="293" y="45"/>
                  </a:cubicBezTo>
                  <a:cubicBezTo>
                    <a:pt x="296" y="45"/>
                    <a:pt x="299" y="43"/>
                    <a:pt x="300" y="40"/>
                  </a:cubicBezTo>
                  <a:cubicBezTo>
                    <a:pt x="301" y="37"/>
                    <a:pt x="302" y="33"/>
                    <a:pt x="302" y="29"/>
                  </a:cubicBezTo>
                  <a:cubicBezTo>
                    <a:pt x="302" y="24"/>
                    <a:pt x="301" y="20"/>
                    <a:pt x="300" y="17"/>
                  </a:cubicBezTo>
                  <a:cubicBezTo>
                    <a:pt x="298" y="14"/>
                    <a:pt x="296" y="12"/>
                    <a:pt x="293" y="12"/>
                  </a:cubicBezTo>
                  <a:moveTo>
                    <a:pt x="329" y="48"/>
                  </a:moveTo>
                  <a:cubicBezTo>
                    <a:pt x="329" y="9"/>
                    <a:pt x="329" y="9"/>
                    <a:pt x="329" y="9"/>
                  </a:cubicBezTo>
                  <a:cubicBezTo>
                    <a:pt x="347" y="9"/>
                    <a:pt x="347" y="9"/>
                    <a:pt x="347" y="9"/>
                  </a:cubicBezTo>
                  <a:cubicBezTo>
                    <a:pt x="347" y="13"/>
                    <a:pt x="347" y="13"/>
                    <a:pt x="347" y="13"/>
                  </a:cubicBezTo>
                  <a:cubicBezTo>
                    <a:pt x="334" y="13"/>
                    <a:pt x="334" y="13"/>
                    <a:pt x="334" y="13"/>
                  </a:cubicBezTo>
                  <a:cubicBezTo>
                    <a:pt x="334" y="26"/>
                    <a:pt x="334" y="26"/>
                    <a:pt x="334" y="26"/>
                  </a:cubicBezTo>
                  <a:cubicBezTo>
                    <a:pt x="345" y="26"/>
                    <a:pt x="345" y="26"/>
                    <a:pt x="345" y="26"/>
                  </a:cubicBezTo>
                  <a:cubicBezTo>
                    <a:pt x="345" y="30"/>
                    <a:pt x="345" y="30"/>
                    <a:pt x="345" y="30"/>
                  </a:cubicBezTo>
                  <a:cubicBezTo>
                    <a:pt x="334" y="30"/>
                    <a:pt x="334" y="30"/>
                    <a:pt x="334" y="30"/>
                  </a:cubicBezTo>
                  <a:cubicBezTo>
                    <a:pt x="334" y="45"/>
                    <a:pt x="334" y="45"/>
                    <a:pt x="334" y="45"/>
                  </a:cubicBezTo>
                  <a:cubicBezTo>
                    <a:pt x="347" y="45"/>
                    <a:pt x="347" y="45"/>
                    <a:pt x="347" y="45"/>
                  </a:cubicBezTo>
                  <a:cubicBezTo>
                    <a:pt x="347" y="48"/>
                    <a:pt x="347" y="48"/>
                    <a:pt x="347" y="48"/>
                  </a:cubicBezTo>
                  <a:lnTo>
                    <a:pt x="329" y="48"/>
                  </a:lnTo>
                  <a:close/>
                  <a:moveTo>
                    <a:pt x="385" y="48"/>
                  </a:moveTo>
                  <a:cubicBezTo>
                    <a:pt x="382" y="19"/>
                    <a:pt x="382" y="19"/>
                    <a:pt x="382" y="19"/>
                  </a:cubicBezTo>
                  <a:cubicBezTo>
                    <a:pt x="382" y="18"/>
                    <a:pt x="382" y="17"/>
                    <a:pt x="382" y="16"/>
                  </a:cubicBezTo>
                  <a:cubicBezTo>
                    <a:pt x="382" y="16"/>
                    <a:pt x="382" y="15"/>
                    <a:pt x="382" y="15"/>
                  </a:cubicBezTo>
                  <a:cubicBezTo>
                    <a:pt x="382" y="15"/>
                    <a:pt x="382" y="16"/>
                    <a:pt x="382" y="17"/>
                  </a:cubicBezTo>
                  <a:cubicBezTo>
                    <a:pt x="381" y="17"/>
                    <a:pt x="381" y="18"/>
                    <a:pt x="381" y="19"/>
                  </a:cubicBezTo>
                  <a:cubicBezTo>
                    <a:pt x="373" y="48"/>
                    <a:pt x="373" y="48"/>
                    <a:pt x="373" y="48"/>
                  </a:cubicBezTo>
                  <a:cubicBezTo>
                    <a:pt x="369" y="48"/>
                    <a:pt x="369" y="48"/>
                    <a:pt x="369" y="48"/>
                  </a:cubicBezTo>
                  <a:cubicBezTo>
                    <a:pt x="361" y="19"/>
                    <a:pt x="361" y="19"/>
                    <a:pt x="361" y="19"/>
                  </a:cubicBezTo>
                  <a:cubicBezTo>
                    <a:pt x="361" y="18"/>
                    <a:pt x="361" y="17"/>
                    <a:pt x="360" y="16"/>
                  </a:cubicBezTo>
                  <a:cubicBezTo>
                    <a:pt x="360" y="16"/>
                    <a:pt x="360" y="15"/>
                    <a:pt x="360" y="15"/>
                  </a:cubicBezTo>
                  <a:cubicBezTo>
                    <a:pt x="360" y="15"/>
                    <a:pt x="360" y="16"/>
                    <a:pt x="360" y="16"/>
                  </a:cubicBezTo>
                  <a:cubicBezTo>
                    <a:pt x="360" y="17"/>
                    <a:pt x="360" y="18"/>
                    <a:pt x="360" y="19"/>
                  </a:cubicBezTo>
                  <a:cubicBezTo>
                    <a:pt x="357" y="48"/>
                    <a:pt x="357" y="48"/>
                    <a:pt x="357" y="48"/>
                  </a:cubicBezTo>
                  <a:cubicBezTo>
                    <a:pt x="352" y="48"/>
                    <a:pt x="352" y="48"/>
                    <a:pt x="352" y="48"/>
                  </a:cubicBezTo>
                  <a:cubicBezTo>
                    <a:pt x="357" y="9"/>
                    <a:pt x="357" y="9"/>
                    <a:pt x="357" y="9"/>
                  </a:cubicBezTo>
                  <a:cubicBezTo>
                    <a:pt x="362" y="9"/>
                    <a:pt x="362" y="9"/>
                    <a:pt x="362" y="9"/>
                  </a:cubicBezTo>
                  <a:cubicBezTo>
                    <a:pt x="370" y="37"/>
                    <a:pt x="370" y="37"/>
                    <a:pt x="370" y="37"/>
                  </a:cubicBezTo>
                  <a:cubicBezTo>
                    <a:pt x="370" y="39"/>
                    <a:pt x="371" y="40"/>
                    <a:pt x="371" y="40"/>
                  </a:cubicBezTo>
                  <a:cubicBezTo>
                    <a:pt x="371" y="41"/>
                    <a:pt x="371" y="41"/>
                    <a:pt x="371" y="42"/>
                  </a:cubicBezTo>
                  <a:cubicBezTo>
                    <a:pt x="371" y="41"/>
                    <a:pt x="371" y="41"/>
                    <a:pt x="371" y="40"/>
                  </a:cubicBezTo>
                  <a:cubicBezTo>
                    <a:pt x="372" y="40"/>
                    <a:pt x="372" y="39"/>
                    <a:pt x="372" y="37"/>
                  </a:cubicBezTo>
                  <a:cubicBezTo>
                    <a:pt x="380" y="9"/>
                    <a:pt x="380" y="9"/>
                    <a:pt x="380" y="9"/>
                  </a:cubicBezTo>
                  <a:cubicBezTo>
                    <a:pt x="386" y="9"/>
                    <a:pt x="386" y="9"/>
                    <a:pt x="386" y="9"/>
                  </a:cubicBezTo>
                  <a:cubicBezTo>
                    <a:pt x="390" y="48"/>
                    <a:pt x="390" y="48"/>
                    <a:pt x="390" y="48"/>
                  </a:cubicBezTo>
                  <a:lnTo>
                    <a:pt x="385" y="48"/>
                  </a:lnTo>
                  <a:close/>
                  <a:moveTo>
                    <a:pt x="404" y="32"/>
                  </a:moveTo>
                  <a:cubicBezTo>
                    <a:pt x="403" y="32"/>
                    <a:pt x="403" y="32"/>
                    <a:pt x="403" y="32"/>
                  </a:cubicBezTo>
                  <a:cubicBezTo>
                    <a:pt x="403" y="48"/>
                    <a:pt x="403" y="48"/>
                    <a:pt x="403" y="48"/>
                  </a:cubicBezTo>
                  <a:cubicBezTo>
                    <a:pt x="398" y="48"/>
                    <a:pt x="398" y="48"/>
                    <a:pt x="398" y="48"/>
                  </a:cubicBezTo>
                  <a:cubicBezTo>
                    <a:pt x="398" y="11"/>
                    <a:pt x="398" y="11"/>
                    <a:pt x="398" y="11"/>
                  </a:cubicBezTo>
                  <a:cubicBezTo>
                    <a:pt x="399" y="10"/>
                    <a:pt x="400" y="10"/>
                    <a:pt x="402" y="9"/>
                  </a:cubicBezTo>
                  <a:cubicBezTo>
                    <a:pt x="404" y="9"/>
                    <a:pt x="405" y="9"/>
                    <a:pt x="407" y="9"/>
                  </a:cubicBezTo>
                  <a:cubicBezTo>
                    <a:pt x="412" y="9"/>
                    <a:pt x="415" y="10"/>
                    <a:pt x="417" y="12"/>
                  </a:cubicBezTo>
                  <a:cubicBezTo>
                    <a:pt x="419" y="14"/>
                    <a:pt x="421" y="17"/>
                    <a:pt x="421" y="21"/>
                  </a:cubicBezTo>
                  <a:cubicBezTo>
                    <a:pt x="421" y="24"/>
                    <a:pt x="419" y="27"/>
                    <a:pt x="417" y="29"/>
                  </a:cubicBezTo>
                  <a:cubicBezTo>
                    <a:pt x="415" y="31"/>
                    <a:pt x="412" y="32"/>
                    <a:pt x="407" y="32"/>
                  </a:cubicBezTo>
                  <a:cubicBezTo>
                    <a:pt x="406" y="32"/>
                    <a:pt x="405" y="32"/>
                    <a:pt x="404" y="32"/>
                  </a:cubicBezTo>
                  <a:moveTo>
                    <a:pt x="407" y="12"/>
                  </a:moveTo>
                  <a:cubicBezTo>
                    <a:pt x="406" y="12"/>
                    <a:pt x="405" y="12"/>
                    <a:pt x="405" y="12"/>
                  </a:cubicBezTo>
                  <a:cubicBezTo>
                    <a:pt x="404" y="12"/>
                    <a:pt x="403" y="12"/>
                    <a:pt x="403" y="13"/>
                  </a:cubicBezTo>
                  <a:cubicBezTo>
                    <a:pt x="403" y="29"/>
                    <a:pt x="403" y="29"/>
                    <a:pt x="403" y="29"/>
                  </a:cubicBezTo>
                  <a:cubicBezTo>
                    <a:pt x="404" y="29"/>
                    <a:pt x="404" y="29"/>
                    <a:pt x="404" y="29"/>
                  </a:cubicBezTo>
                  <a:cubicBezTo>
                    <a:pt x="406" y="29"/>
                    <a:pt x="406" y="29"/>
                    <a:pt x="406" y="29"/>
                  </a:cubicBezTo>
                  <a:cubicBezTo>
                    <a:pt x="407" y="29"/>
                    <a:pt x="407" y="29"/>
                    <a:pt x="407" y="29"/>
                  </a:cubicBezTo>
                  <a:cubicBezTo>
                    <a:pt x="410" y="29"/>
                    <a:pt x="412" y="28"/>
                    <a:pt x="413" y="27"/>
                  </a:cubicBezTo>
                  <a:cubicBezTo>
                    <a:pt x="415" y="25"/>
                    <a:pt x="416" y="23"/>
                    <a:pt x="416" y="21"/>
                  </a:cubicBezTo>
                  <a:cubicBezTo>
                    <a:pt x="416" y="18"/>
                    <a:pt x="415" y="16"/>
                    <a:pt x="414" y="14"/>
                  </a:cubicBezTo>
                  <a:cubicBezTo>
                    <a:pt x="412" y="13"/>
                    <a:pt x="410" y="12"/>
                    <a:pt x="407" y="12"/>
                  </a:cubicBezTo>
                  <a:moveTo>
                    <a:pt x="445" y="48"/>
                  </a:moveTo>
                  <a:cubicBezTo>
                    <a:pt x="433" y="30"/>
                    <a:pt x="433" y="30"/>
                    <a:pt x="433" y="30"/>
                  </a:cubicBezTo>
                  <a:cubicBezTo>
                    <a:pt x="432" y="48"/>
                    <a:pt x="432" y="48"/>
                    <a:pt x="432" y="48"/>
                  </a:cubicBezTo>
                  <a:cubicBezTo>
                    <a:pt x="427" y="48"/>
                    <a:pt x="427" y="48"/>
                    <a:pt x="427" y="48"/>
                  </a:cubicBezTo>
                  <a:cubicBezTo>
                    <a:pt x="427" y="11"/>
                    <a:pt x="427" y="11"/>
                    <a:pt x="427" y="11"/>
                  </a:cubicBezTo>
                  <a:cubicBezTo>
                    <a:pt x="428" y="10"/>
                    <a:pt x="430" y="10"/>
                    <a:pt x="431" y="9"/>
                  </a:cubicBezTo>
                  <a:cubicBezTo>
                    <a:pt x="433" y="9"/>
                    <a:pt x="435" y="9"/>
                    <a:pt x="437" y="9"/>
                  </a:cubicBezTo>
                  <a:cubicBezTo>
                    <a:pt x="441" y="9"/>
                    <a:pt x="445" y="10"/>
                    <a:pt x="447" y="12"/>
                  </a:cubicBezTo>
                  <a:cubicBezTo>
                    <a:pt x="449" y="14"/>
                    <a:pt x="450" y="17"/>
                    <a:pt x="450" y="20"/>
                  </a:cubicBezTo>
                  <a:cubicBezTo>
                    <a:pt x="450" y="24"/>
                    <a:pt x="449" y="26"/>
                    <a:pt x="447" y="28"/>
                  </a:cubicBezTo>
                  <a:cubicBezTo>
                    <a:pt x="445" y="30"/>
                    <a:pt x="442" y="31"/>
                    <a:pt x="438" y="31"/>
                  </a:cubicBezTo>
                  <a:cubicBezTo>
                    <a:pt x="451" y="48"/>
                    <a:pt x="451" y="48"/>
                    <a:pt x="451" y="48"/>
                  </a:cubicBezTo>
                  <a:lnTo>
                    <a:pt x="445" y="48"/>
                  </a:lnTo>
                  <a:close/>
                  <a:moveTo>
                    <a:pt x="437" y="12"/>
                  </a:moveTo>
                  <a:cubicBezTo>
                    <a:pt x="435" y="12"/>
                    <a:pt x="433" y="12"/>
                    <a:pt x="432" y="13"/>
                  </a:cubicBezTo>
                  <a:cubicBezTo>
                    <a:pt x="432" y="29"/>
                    <a:pt x="432" y="29"/>
                    <a:pt x="432" y="29"/>
                  </a:cubicBezTo>
                  <a:cubicBezTo>
                    <a:pt x="433" y="29"/>
                    <a:pt x="434" y="29"/>
                    <a:pt x="436" y="29"/>
                  </a:cubicBezTo>
                  <a:cubicBezTo>
                    <a:pt x="439" y="29"/>
                    <a:pt x="441" y="29"/>
                    <a:pt x="443" y="27"/>
                  </a:cubicBezTo>
                  <a:cubicBezTo>
                    <a:pt x="444" y="26"/>
                    <a:pt x="445" y="23"/>
                    <a:pt x="445" y="21"/>
                  </a:cubicBezTo>
                  <a:cubicBezTo>
                    <a:pt x="445" y="15"/>
                    <a:pt x="442" y="12"/>
                    <a:pt x="437" y="12"/>
                  </a:cubicBezTo>
                  <a:moveTo>
                    <a:pt x="458" y="48"/>
                  </a:moveTo>
                  <a:cubicBezTo>
                    <a:pt x="458" y="9"/>
                    <a:pt x="458" y="9"/>
                    <a:pt x="458" y="9"/>
                  </a:cubicBezTo>
                  <a:cubicBezTo>
                    <a:pt x="476" y="9"/>
                    <a:pt x="476" y="9"/>
                    <a:pt x="476" y="9"/>
                  </a:cubicBezTo>
                  <a:cubicBezTo>
                    <a:pt x="476" y="13"/>
                    <a:pt x="476" y="13"/>
                    <a:pt x="476" y="13"/>
                  </a:cubicBezTo>
                  <a:cubicBezTo>
                    <a:pt x="463" y="13"/>
                    <a:pt x="463" y="13"/>
                    <a:pt x="463" y="13"/>
                  </a:cubicBezTo>
                  <a:cubicBezTo>
                    <a:pt x="463" y="26"/>
                    <a:pt x="463" y="26"/>
                    <a:pt x="463" y="26"/>
                  </a:cubicBezTo>
                  <a:cubicBezTo>
                    <a:pt x="474" y="26"/>
                    <a:pt x="474" y="26"/>
                    <a:pt x="474" y="26"/>
                  </a:cubicBezTo>
                  <a:cubicBezTo>
                    <a:pt x="474" y="30"/>
                    <a:pt x="474" y="30"/>
                    <a:pt x="474" y="30"/>
                  </a:cubicBezTo>
                  <a:cubicBezTo>
                    <a:pt x="463" y="30"/>
                    <a:pt x="463" y="30"/>
                    <a:pt x="463" y="30"/>
                  </a:cubicBezTo>
                  <a:cubicBezTo>
                    <a:pt x="463" y="45"/>
                    <a:pt x="463" y="45"/>
                    <a:pt x="463" y="45"/>
                  </a:cubicBezTo>
                  <a:cubicBezTo>
                    <a:pt x="476" y="45"/>
                    <a:pt x="476" y="45"/>
                    <a:pt x="476" y="45"/>
                  </a:cubicBezTo>
                  <a:cubicBezTo>
                    <a:pt x="476" y="48"/>
                    <a:pt x="476" y="48"/>
                    <a:pt x="476" y="48"/>
                  </a:cubicBezTo>
                  <a:lnTo>
                    <a:pt x="458" y="48"/>
                  </a:lnTo>
                  <a:close/>
                  <a:moveTo>
                    <a:pt x="490" y="49"/>
                  </a:moveTo>
                  <a:cubicBezTo>
                    <a:pt x="488" y="49"/>
                    <a:pt x="486" y="49"/>
                    <a:pt x="484" y="48"/>
                  </a:cubicBezTo>
                  <a:cubicBezTo>
                    <a:pt x="483" y="48"/>
                    <a:pt x="482" y="47"/>
                    <a:pt x="481" y="47"/>
                  </a:cubicBezTo>
                  <a:cubicBezTo>
                    <a:pt x="482" y="43"/>
                    <a:pt x="482" y="43"/>
                    <a:pt x="482" y="43"/>
                  </a:cubicBezTo>
                  <a:cubicBezTo>
                    <a:pt x="483" y="44"/>
                    <a:pt x="484" y="44"/>
                    <a:pt x="485" y="44"/>
                  </a:cubicBezTo>
                  <a:cubicBezTo>
                    <a:pt x="486" y="45"/>
                    <a:pt x="487" y="45"/>
                    <a:pt x="489" y="45"/>
                  </a:cubicBezTo>
                  <a:cubicBezTo>
                    <a:pt x="491" y="45"/>
                    <a:pt x="493" y="44"/>
                    <a:pt x="494" y="43"/>
                  </a:cubicBezTo>
                  <a:cubicBezTo>
                    <a:pt x="495" y="42"/>
                    <a:pt x="496" y="40"/>
                    <a:pt x="496" y="38"/>
                  </a:cubicBezTo>
                  <a:cubicBezTo>
                    <a:pt x="496" y="36"/>
                    <a:pt x="496" y="34"/>
                    <a:pt x="495" y="33"/>
                  </a:cubicBezTo>
                  <a:cubicBezTo>
                    <a:pt x="494" y="32"/>
                    <a:pt x="492" y="31"/>
                    <a:pt x="489" y="30"/>
                  </a:cubicBezTo>
                  <a:cubicBezTo>
                    <a:pt x="486" y="29"/>
                    <a:pt x="484" y="27"/>
                    <a:pt x="483" y="26"/>
                  </a:cubicBezTo>
                  <a:cubicBezTo>
                    <a:pt x="482" y="24"/>
                    <a:pt x="481" y="22"/>
                    <a:pt x="481" y="20"/>
                  </a:cubicBezTo>
                  <a:cubicBezTo>
                    <a:pt x="481" y="17"/>
                    <a:pt x="482" y="14"/>
                    <a:pt x="484" y="12"/>
                  </a:cubicBezTo>
                  <a:cubicBezTo>
                    <a:pt x="486" y="10"/>
                    <a:pt x="489" y="9"/>
                    <a:pt x="492" y="9"/>
                  </a:cubicBezTo>
                  <a:cubicBezTo>
                    <a:pt x="494" y="9"/>
                    <a:pt x="495" y="9"/>
                    <a:pt x="497" y="9"/>
                  </a:cubicBezTo>
                  <a:cubicBezTo>
                    <a:pt x="498" y="10"/>
                    <a:pt x="499" y="10"/>
                    <a:pt x="500" y="11"/>
                  </a:cubicBezTo>
                  <a:cubicBezTo>
                    <a:pt x="499" y="14"/>
                    <a:pt x="499" y="14"/>
                    <a:pt x="499" y="14"/>
                  </a:cubicBezTo>
                  <a:cubicBezTo>
                    <a:pt x="498" y="14"/>
                    <a:pt x="497" y="13"/>
                    <a:pt x="496" y="13"/>
                  </a:cubicBezTo>
                  <a:cubicBezTo>
                    <a:pt x="495" y="13"/>
                    <a:pt x="494" y="12"/>
                    <a:pt x="493" y="12"/>
                  </a:cubicBezTo>
                  <a:cubicBezTo>
                    <a:pt x="491" y="12"/>
                    <a:pt x="489" y="13"/>
                    <a:pt x="488" y="14"/>
                  </a:cubicBezTo>
                  <a:cubicBezTo>
                    <a:pt x="487" y="16"/>
                    <a:pt x="486" y="17"/>
                    <a:pt x="486" y="19"/>
                  </a:cubicBezTo>
                  <a:cubicBezTo>
                    <a:pt x="486" y="21"/>
                    <a:pt x="487" y="22"/>
                    <a:pt x="488" y="24"/>
                  </a:cubicBezTo>
                  <a:cubicBezTo>
                    <a:pt x="489" y="25"/>
                    <a:pt x="491" y="26"/>
                    <a:pt x="494" y="27"/>
                  </a:cubicBezTo>
                  <a:cubicBezTo>
                    <a:pt x="496" y="28"/>
                    <a:pt x="498" y="29"/>
                    <a:pt x="500" y="31"/>
                  </a:cubicBezTo>
                  <a:cubicBezTo>
                    <a:pt x="501" y="33"/>
                    <a:pt x="501" y="35"/>
                    <a:pt x="501" y="37"/>
                  </a:cubicBezTo>
                  <a:cubicBezTo>
                    <a:pt x="501" y="41"/>
                    <a:pt x="500" y="43"/>
                    <a:pt x="498" y="46"/>
                  </a:cubicBezTo>
                  <a:cubicBezTo>
                    <a:pt x="496" y="48"/>
                    <a:pt x="493" y="49"/>
                    <a:pt x="490" y="49"/>
                  </a:cubicBezTo>
                  <a:moveTo>
                    <a:pt x="531" y="48"/>
                  </a:moveTo>
                  <a:cubicBezTo>
                    <a:pt x="527" y="37"/>
                    <a:pt x="527" y="37"/>
                    <a:pt x="527" y="37"/>
                  </a:cubicBezTo>
                  <a:cubicBezTo>
                    <a:pt x="514" y="37"/>
                    <a:pt x="514" y="37"/>
                    <a:pt x="514" y="37"/>
                  </a:cubicBezTo>
                  <a:cubicBezTo>
                    <a:pt x="510" y="48"/>
                    <a:pt x="510" y="48"/>
                    <a:pt x="510" y="48"/>
                  </a:cubicBezTo>
                  <a:cubicBezTo>
                    <a:pt x="506" y="48"/>
                    <a:pt x="506" y="48"/>
                    <a:pt x="506" y="48"/>
                  </a:cubicBezTo>
                  <a:cubicBezTo>
                    <a:pt x="519" y="9"/>
                    <a:pt x="519" y="9"/>
                    <a:pt x="519" y="9"/>
                  </a:cubicBezTo>
                  <a:cubicBezTo>
                    <a:pt x="523" y="9"/>
                    <a:pt x="523" y="9"/>
                    <a:pt x="523" y="9"/>
                  </a:cubicBezTo>
                  <a:cubicBezTo>
                    <a:pt x="536" y="48"/>
                    <a:pt x="536" y="48"/>
                    <a:pt x="536" y="48"/>
                  </a:cubicBezTo>
                  <a:lnTo>
                    <a:pt x="531" y="48"/>
                  </a:lnTo>
                  <a:close/>
                  <a:moveTo>
                    <a:pt x="522" y="19"/>
                  </a:moveTo>
                  <a:cubicBezTo>
                    <a:pt x="522" y="17"/>
                    <a:pt x="521" y="16"/>
                    <a:pt x="521" y="15"/>
                  </a:cubicBezTo>
                  <a:cubicBezTo>
                    <a:pt x="521" y="15"/>
                    <a:pt x="521" y="14"/>
                    <a:pt x="521" y="14"/>
                  </a:cubicBezTo>
                  <a:cubicBezTo>
                    <a:pt x="521" y="15"/>
                    <a:pt x="521" y="15"/>
                    <a:pt x="520" y="16"/>
                  </a:cubicBezTo>
                  <a:cubicBezTo>
                    <a:pt x="520" y="16"/>
                    <a:pt x="520" y="17"/>
                    <a:pt x="520" y="19"/>
                  </a:cubicBezTo>
                  <a:cubicBezTo>
                    <a:pt x="515" y="33"/>
                    <a:pt x="515" y="33"/>
                    <a:pt x="515" y="33"/>
                  </a:cubicBezTo>
                  <a:cubicBezTo>
                    <a:pt x="527" y="33"/>
                    <a:pt x="527" y="33"/>
                    <a:pt x="527" y="33"/>
                  </a:cubicBezTo>
                  <a:lnTo>
                    <a:pt x="522" y="19"/>
                  </a:lnTo>
                  <a:close/>
                  <a:moveTo>
                    <a:pt x="560" y="48"/>
                  </a:moveTo>
                  <a:cubicBezTo>
                    <a:pt x="547" y="30"/>
                    <a:pt x="547" y="30"/>
                    <a:pt x="547" y="30"/>
                  </a:cubicBezTo>
                  <a:cubicBezTo>
                    <a:pt x="547" y="48"/>
                    <a:pt x="547" y="48"/>
                    <a:pt x="547" y="48"/>
                  </a:cubicBezTo>
                  <a:cubicBezTo>
                    <a:pt x="542" y="48"/>
                    <a:pt x="542" y="48"/>
                    <a:pt x="542" y="48"/>
                  </a:cubicBezTo>
                  <a:cubicBezTo>
                    <a:pt x="542" y="11"/>
                    <a:pt x="542" y="11"/>
                    <a:pt x="542" y="11"/>
                  </a:cubicBezTo>
                  <a:cubicBezTo>
                    <a:pt x="543" y="10"/>
                    <a:pt x="544" y="10"/>
                    <a:pt x="546" y="9"/>
                  </a:cubicBezTo>
                  <a:cubicBezTo>
                    <a:pt x="548" y="9"/>
                    <a:pt x="550" y="9"/>
                    <a:pt x="552" y="9"/>
                  </a:cubicBezTo>
                  <a:cubicBezTo>
                    <a:pt x="556" y="9"/>
                    <a:pt x="559" y="10"/>
                    <a:pt x="561" y="12"/>
                  </a:cubicBezTo>
                  <a:cubicBezTo>
                    <a:pt x="564" y="14"/>
                    <a:pt x="565" y="17"/>
                    <a:pt x="565" y="20"/>
                  </a:cubicBezTo>
                  <a:cubicBezTo>
                    <a:pt x="565" y="24"/>
                    <a:pt x="564" y="26"/>
                    <a:pt x="562" y="28"/>
                  </a:cubicBezTo>
                  <a:cubicBezTo>
                    <a:pt x="560" y="30"/>
                    <a:pt x="557" y="31"/>
                    <a:pt x="553" y="31"/>
                  </a:cubicBezTo>
                  <a:cubicBezTo>
                    <a:pt x="566" y="48"/>
                    <a:pt x="566" y="48"/>
                    <a:pt x="566" y="48"/>
                  </a:cubicBezTo>
                  <a:lnTo>
                    <a:pt x="560" y="48"/>
                  </a:lnTo>
                  <a:close/>
                  <a:moveTo>
                    <a:pt x="551" y="12"/>
                  </a:moveTo>
                  <a:cubicBezTo>
                    <a:pt x="550" y="12"/>
                    <a:pt x="548" y="12"/>
                    <a:pt x="547" y="13"/>
                  </a:cubicBezTo>
                  <a:cubicBezTo>
                    <a:pt x="547" y="29"/>
                    <a:pt x="547" y="29"/>
                    <a:pt x="547" y="29"/>
                  </a:cubicBezTo>
                  <a:cubicBezTo>
                    <a:pt x="548" y="29"/>
                    <a:pt x="549" y="29"/>
                    <a:pt x="550" y="29"/>
                  </a:cubicBezTo>
                  <a:cubicBezTo>
                    <a:pt x="553" y="29"/>
                    <a:pt x="556" y="29"/>
                    <a:pt x="557" y="27"/>
                  </a:cubicBezTo>
                  <a:cubicBezTo>
                    <a:pt x="559" y="26"/>
                    <a:pt x="560" y="23"/>
                    <a:pt x="560" y="21"/>
                  </a:cubicBezTo>
                  <a:cubicBezTo>
                    <a:pt x="560" y="15"/>
                    <a:pt x="557" y="12"/>
                    <a:pt x="551" y="12"/>
                  </a:cubicBezTo>
                  <a:moveTo>
                    <a:pt x="573" y="9"/>
                  </a:moveTo>
                  <a:cubicBezTo>
                    <a:pt x="578" y="9"/>
                    <a:pt x="578" y="9"/>
                    <a:pt x="578" y="9"/>
                  </a:cubicBezTo>
                  <a:cubicBezTo>
                    <a:pt x="578" y="48"/>
                    <a:pt x="578" y="48"/>
                    <a:pt x="578" y="48"/>
                  </a:cubicBezTo>
                  <a:cubicBezTo>
                    <a:pt x="573" y="48"/>
                    <a:pt x="573" y="48"/>
                    <a:pt x="573" y="48"/>
                  </a:cubicBezTo>
                  <a:lnTo>
                    <a:pt x="573" y="9"/>
                  </a:lnTo>
                  <a:close/>
                  <a:moveTo>
                    <a:pt x="609" y="48"/>
                  </a:moveTo>
                  <a:cubicBezTo>
                    <a:pt x="605" y="37"/>
                    <a:pt x="605" y="37"/>
                    <a:pt x="605" y="37"/>
                  </a:cubicBezTo>
                  <a:cubicBezTo>
                    <a:pt x="592" y="37"/>
                    <a:pt x="592" y="37"/>
                    <a:pt x="592" y="37"/>
                  </a:cubicBezTo>
                  <a:cubicBezTo>
                    <a:pt x="588" y="48"/>
                    <a:pt x="588" y="48"/>
                    <a:pt x="588" y="48"/>
                  </a:cubicBezTo>
                  <a:cubicBezTo>
                    <a:pt x="583" y="48"/>
                    <a:pt x="583" y="48"/>
                    <a:pt x="583" y="48"/>
                  </a:cubicBezTo>
                  <a:cubicBezTo>
                    <a:pt x="596" y="9"/>
                    <a:pt x="596" y="9"/>
                    <a:pt x="596" y="9"/>
                  </a:cubicBezTo>
                  <a:cubicBezTo>
                    <a:pt x="601" y="9"/>
                    <a:pt x="601" y="9"/>
                    <a:pt x="601" y="9"/>
                  </a:cubicBezTo>
                  <a:cubicBezTo>
                    <a:pt x="614" y="48"/>
                    <a:pt x="614" y="48"/>
                    <a:pt x="614" y="48"/>
                  </a:cubicBezTo>
                  <a:lnTo>
                    <a:pt x="609" y="48"/>
                  </a:lnTo>
                  <a:close/>
                  <a:moveTo>
                    <a:pt x="600" y="19"/>
                  </a:moveTo>
                  <a:cubicBezTo>
                    <a:pt x="599" y="17"/>
                    <a:pt x="599" y="16"/>
                    <a:pt x="599" y="15"/>
                  </a:cubicBezTo>
                  <a:cubicBezTo>
                    <a:pt x="599" y="15"/>
                    <a:pt x="599" y="14"/>
                    <a:pt x="599" y="14"/>
                  </a:cubicBezTo>
                  <a:cubicBezTo>
                    <a:pt x="599" y="15"/>
                    <a:pt x="598" y="15"/>
                    <a:pt x="598" y="16"/>
                  </a:cubicBezTo>
                  <a:cubicBezTo>
                    <a:pt x="598" y="16"/>
                    <a:pt x="598" y="17"/>
                    <a:pt x="597" y="19"/>
                  </a:cubicBezTo>
                  <a:cubicBezTo>
                    <a:pt x="593" y="33"/>
                    <a:pt x="593" y="33"/>
                    <a:pt x="593" y="33"/>
                  </a:cubicBezTo>
                  <a:cubicBezTo>
                    <a:pt x="604" y="33"/>
                    <a:pt x="604" y="33"/>
                    <a:pt x="604" y="33"/>
                  </a:cubicBezTo>
                  <a:lnTo>
                    <a:pt x="600" y="19"/>
                  </a:lnTo>
                  <a:close/>
                  <a:moveTo>
                    <a:pt x="620" y="48"/>
                  </a:moveTo>
                  <a:cubicBezTo>
                    <a:pt x="620" y="9"/>
                    <a:pt x="620" y="9"/>
                    <a:pt x="620" y="9"/>
                  </a:cubicBezTo>
                  <a:cubicBezTo>
                    <a:pt x="625" y="9"/>
                    <a:pt x="625" y="9"/>
                    <a:pt x="625" y="9"/>
                  </a:cubicBezTo>
                  <a:cubicBezTo>
                    <a:pt x="625" y="45"/>
                    <a:pt x="625" y="45"/>
                    <a:pt x="625" y="45"/>
                  </a:cubicBezTo>
                  <a:cubicBezTo>
                    <a:pt x="637" y="45"/>
                    <a:pt x="637" y="45"/>
                    <a:pt x="637" y="45"/>
                  </a:cubicBezTo>
                  <a:cubicBezTo>
                    <a:pt x="637" y="48"/>
                    <a:pt x="637" y="48"/>
                    <a:pt x="637" y="48"/>
                  </a:cubicBezTo>
                  <a:lnTo>
                    <a:pt x="62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4943" y="1617"/>
              <a:ext cx="918" cy="438"/>
            </a:xfrm>
            <a:custGeom>
              <a:avLst/>
              <a:gdLst>
                <a:gd name="T0" fmla="*/ 365 w 388"/>
                <a:gd name="T1" fmla="*/ 46 h 185"/>
                <a:gd name="T2" fmla="*/ 388 w 388"/>
                <a:gd name="T3" fmla="*/ 23 h 185"/>
                <a:gd name="T4" fmla="*/ 365 w 388"/>
                <a:gd name="T5" fmla="*/ 0 h 185"/>
                <a:gd name="T6" fmla="*/ 342 w 388"/>
                <a:gd name="T7" fmla="*/ 23 h 185"/>
                <a:gd name="T8" fmla="*/ 365 w 388"/>
                <a:gd name="T9" fmla="*/ 46 h 185"/>
                <a:gd name="T10" fmla="*/ 186 w 388"/>
                <a:gd name="T11" fmla="*/ 183 h 185"/>
                <a:gd name="T12" fmla="*/ 186 w 388"/>
                <a:gd name="T13" fmla="*/ 95 h 185"/>
                <a:gd name="T14" fmla="*/ 173 w 388"/>
                <a:gd name="T15" fmla="*/ 66 h 185"/>
                <a:gd name="T16" fmla="*/ 138 w 388"/>
                <a:gd name="T17" fmla="*/ 54 h 185"/>
                <a:gd name="T18" fmla="*/ 112 w 388"/>
                <a:gd name="T19" fmla="*/ 58 h 185"/>
                <a:gd name="T20" fmla="*/ 95 w 388"/>
                <a:gd name="T21" fmla="*/ 66 h 185"/>
                <a:gd name="T22" fmla="*/ 80 w 388"/>
                <a:gd name="T23" fmla="*/ 57 h 185"/>
                <a:gd name="T24" fmla="*/ 55 w 388"/>
                <a:gd name="T25" fmla="*/ 54 h 185"/>
                <a:gd name="T26" fmla="*/ 25 w 388"/>
                <a:gd name="T27" fmla="*/ 57 h 185"/>
                <a:gd name="T28" fmla="*/ 0 w 388"/>
                <a:gd name="T29" fmla="*/ 64 h 185"/>
                <a:gd name="T30" fmla="*/ 0 w 388"/>
                <a:gd name="T31" fmla="*/ 183 h 185"/>
                <a:gd name="T32" fmla="*/ 44 w 388"/>
                <a:gd name="T33" fmla="*/ 183 h 185"/>
                <a:gd name="T34" fmla="*/ 44 w 388"/>
                <a:gd name="T35" fmla="*/ 84 h 185"/>
                <a:gd name="T36" fmla="*/ 55 w 388"/>
                <a:gd name="T37" fmla="*/ 82 h 185"/>
                <a:gd name="T38" fmla="*/ 71 w 388"/>
                <a:gd name="T39" fmla="*/ 95 h 185"/>
                <a:gd name="T40" fmla="*/ 71 w 388"/>
                <a:gd name="T41" fmla="*/ 183 h 185"/>
                <a:gd name="T42" fmla="*/ 115 w 388"/>
                <a:gd name="T43" fmla="*/ 183 h 185"/>
                <a:gd name="T44" fmla="*/ 115 w 388"/>
                <a:gd name="T45" fmla="*/ 85 h 185"/>
                <a:gd name="T46" fmla="*/ 126 w 388"/>
                <a:gd name="T47" fmla="*/ 82 h 185"/>
                <a:gd name="T48" fmla="*/ 141 w 388"/>
                <a:gd name="T49" fmla="*/ 95 h 185"/>
                <a:gd name="T50" fmla="*/ 141 w 388"/>
                <a:gd name="T51" fmla="*/ 183 h 185"/>
                <a:gd name="T52" fmla="*/ 186 w 388"/>
                <a:gd name="T53" fmla="*/ 183 h 185"/>
                <a:gd name="T54" fmla="*/ 322 w 388"/>
                <a:gd name="T55" fmla="*/ 124 h 185"/>
                <a:gd name="T56" fmla="*/ 308 w 388"/>
                <a:gd name="T57" fmla="*/ 73 h 185"/>
                <a:gd name="T58" fmla="*/ 266 w 388"/>
                <a:gd name="T59" fmla="*/ 54 h 185"/>
                <a:gd name="T60" fmla="*/ 222 w 388"/>
                <a:gd name="T61" fmla="*/ 72 h 185"/>
                <a:gd name="T62" fmla="*/ 206 w 388"/>
                <a:gd name="T63" fmla="*/ 119 h 185"/>
                <a:gd name="T64" fmla="*/ 223 w 388"/>
                <a:gd name="T65" fmla="*/ 167 h 185"/>
                <a:gd name="T66" fmla="*/ 269 w 388"/>
                <a:gd name="T67" fmla="*/ 185 h 185"/>
                <a:gd name="T68" fmla="*/ 298 w 388"/>
                <a:gd name="T69" fmla="*/ 182 h 185"/>
                <a:gd name="T70" fmla="*/ 318 w 388"/>
                <a:gd name="T71" fmla="*/ 175 h 185"/>
                <a:gd name="T72" fmla="*/ 308 w 388"/>
                <a:gd name="T73" fmla="*/ 148 h 185"/>
                <a:gd name="T74" fmla="*/ 294 w 388"/>
                <a:gd name="T75" fmla="*/ 153 h 185"/>
                <a:gd name="T76" fmla="*/ 275 w 388"/>
                <a:gd name="T77" fmla="*/ 155 h 185"/>
                <a:gd name="T78" fmla="*/ 249 w 388"/>
                <a:gd name="T79" fmla="*/ 135 h 185"/>
                <a:gd name="T80" fmla="*/ 322 w 388"/>
                <a:gd name="T81" fmla="*/ 124 h 185"/>
                <a:gd name="T82" fmla="*/ 281 w 388"/>
                <a:gd name="T83" fmla="*/ 108 h 185"/>
                <a:gd name="T84" fmla="*/ 245 w 388"/>
                <a:gd name="T85" fmla="*/ 114 h 185"/>
                <a:gd name="T86" fmla="*/ 264 w 388"/>
                <a:gd name="T87" fmla="*/ 80 h 185"/>
                <a:gd name="T88" fmla="*/ 281 w 388"/>
                <a:gd name="T89" fmla="*/ 108 h 185"/>
                <a:gd name="T90" fmla="*/ 387 w 388"/>
                <a:gd name="T91" fmla="*/ 57 h 185"/>
                <a:gd name="T92" fmla="*/ 343 w 388"/>
                <a:gd name="T93" fmla="*/ 57 h 185"/>
                <a:gd name="T94" fmla="*/ 343 w 388"/>
                <a:gd name="T95" fmla="*/ 183 h 185"/>
                <a:gd name="T96" fmla="*/ 387 w 388"/>
                <a:gd name="T97" fmla="*/ 183 h 185"/>
                <a:gd name="T98" fmla="*/ 387 w 388"/>
                <a:gd name="T99" fmla="*/ 57 h 185"/>
                <a:gd name="T100" fmla="*/ 387 w 388"/>
                <a:gd name="T101" fmla="*/ 183 h 185"/>
                <a:gd name="T102" fmla="*/ 387 w 388"/>
                <a:gd name="T103" fmla="*/ 57 h 185"/>
                <a:gd name="T104" fmla="*/ 387 w 388"/>
                <a:gd name="T105" fmla="*/ 183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8" h="185">
                  <a:moveTo>
                    <a:pt x="365" y="46"/>
                  </a:moveTo>
                  <a:cubicBezTo>
                    <a:pt x="378" y="46"/>
                    <a:pt x="388" y="36"/>
                    <a:pt x="388" y="23"/>
                  </a:cubicBezTo>
                  <a:cubicBezTo>
                    <a:pt x="388" y="11"/>
                    <a:pt x="378" y="0"/>
                    <a:pt x="365" y="0"/>
                  </a:cubicBezTo>
                  <a:cubicBezTo>
                    <a:pt x="353" y="0"/>
                    <a:pt x="342" y="11"/>
                    <a:pt x="342" y="23"/>
                  </a:cubicBezTo>
                  <a:cubicBezTo>
                    <a:pt x="342" y="36"/>
                    <a:pt x="353" y="46"/>
                    <a:pt x="365" y="46"/>
                  </a:cubicBezTo>
                  <a:moveTo>
                    <a:pt x="186" y="183"/>
                  </a:moveTo>
                  <a:cubicBezTo>
                    <a:pt x="186" y="95"/>
                    <a:pt x="186" y="95"/>
                    <a:pt x="186" y="95"/>
                  </a:cubicBezTo>
                  <a:cubicBezTo>
                    <a:pt x="186" y="83"/>
                    <a:pt x="182" y="73"/>
                    <a:pt x="173" y="66"/>
                  </a:cubicBezTo>
                  <a:cubicBezTo>
                    <a:pt x="165" y="58"/>
                    <a:pt x="153" y="54"/>
                    <a:pt x="138" y="54"/>
                  </a:cubicBezTo>
                  <a:cubicBezTo>
                    <a:pt x="128" y="54"/>
                    <a:pt x="119" y="55"/>
                    <a:pt x="112" y="58"/>
                  </a:cubicBezTo>
                  <a:cubicBezTo>
                    <a:pt x="105" y="60"/>
                    <a:pt x="100" y="62"/>
                    <a:pt x="95" y="66"/>
                  </a:cubicBezTo>
                  <a:cubicBezTo>
                    <a:pt x="91" y="62"/>
                    <a:pt x="86" y="59"/>
                    <a:pt x="80" y="57"/>
                  </a:cubicBezTo>
                  <a:cubicBezTo>
                    <a:pt x="73" y="55"/>
                    <a:pt x="65" y="54"/>
                    <a:pt x="55" y="54"/>
                  </a:cubicBezTo>
                  <a:cubicBezTo>
                    <a:pt x="43" y="54"/>
                    <a:pt x="33" y="55"/>
                    <a:pt x="25" y="57"/>
                  </a:cubicBezTo>
                  <a:cubicBezTo>
                    <a:pt x="16" y="58"/>
                    <a:pt x="8" y="61"/>
                    <a:pt x="0" y="64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44" y="183"/>
                    <a:pt x="44" y="183"/>
                    <a:pt x="44" y="183"/>
                  </a:cubicBezTo>
                  <a:cubicBezTo>
                    <a:pt x="44" y="84"/>
                    <a:pt x="44" y="84"/>
                    <a:pt x="44" y="84"/>
                  </a:cubicBezTo>
                  <a:cubicBezTo>
                    <a:pt x="47" y="82"/>
                    <a:pt x="51" y="82"/>
                    <a:pt x="55" y="82"/>
                  </a:cubicBezTo>
                  <a:cubicBezTo>
                    <a:pt x="66" y="82"/>
                    <a:pt x="71" y="86"/>
                    <a:pt x="71" y="95"/>
                  </a:cubicBezTo>
                  <a:cubicBezTo>
                    <a:pt x="71" y="183"/>
                    <a:pt x="71" y="183"/>
                    <a:pt x="71" y="183"/>
                  </a:cubicBezTo>
                  <a:cubicBezTo>
                    <a:pt x="115" y="183"/>
                    <a:pt x="115" y="183"/>
                    <a:pt x="115" y="183"/>
                  </a:cubicBezTo>
                  <a:cubicBezTo>
                    <a:pt x="115" y="85"/>
                    <a:pt x="115" y="85"/>
                    <a:pt x="115" y="85"/>
                  </a:cubicBezTo>
                  <a:cubicBezTo>
                    <a:pt x="118" y="83"/>
                    <a:pt x="122" y="82"/>
                    <a:pt x="126" y="82"/>
                  </a:cubicBezTo>
                  <a:cubicBezTo>
                    <a:pt x="136" y="82"/>
                    <a:pt x="141" y="86"/>
                    <a:pt x="141" y="95"/>
                  </a:cubicBezTo>
                  <a:cubicBezTo>
                    <a:pt x="141" y="183"/>
                    <a:pt x="141" y="183"/>
                    <a:pt x="141" y="183"/>
                  </a:cubicBezTo>
                  <a:lnTo>
                    <a:pt x="186" y="183"/>
                  </a:lnTo>
                  <a:close/>
                  <a:moveTo>
                    <a:pt x="322" y="124"/>
                  </a:moveTo>
                  <a:cubicBezTo>
                    <a:pt x="322" y="102"/>
                    <a:pt x="317" y="85"/>
                    <a:pt x="308" y="73"/>
                  </a:cubicBezTo>
                  <a:cubicBezTo>
                    <a:pt x="299" y="60"/>
                    <a:pt x="285" y="54"/>
                    <a:pt x="266" y="54"/>
                  </a:cubicBezTo>
                  <a:cubicBezTo>
                    <a:pt x="247" y="54"/>
                    <a:pt x="232" y="60"/>
                    <a:pt x="222" y="72"/>
                  </a:cubicBezTo>
                  <a:cubicBezTo>
                    <a:pt x="211" y="84"/>
                    <a:pt x="206" y="100"/>
                    <a:pt x="206" y="119"/>
                  </a:cubicBezTo>
                  <a:cubicBezTo>
                    <a:pt x="206" y="139"/>
                    <a:pt x="212" y="155"/>
                    <a:pt x="223" y="167"/>
                  </a:cubicBezTo>
                  <a:cubicBezTo>
                    <a:pt x="234" y="179"/>
                    <a:pt x="249" y="185"/>
                    <a:pt x="269" y="185"/>
                  </a:cubicBezTo>
                  <a:cubicBezTo>
                    <a:pt x="280" y="185"/>
                    <a:pt x="290" y="184"/>
                    <a:pt x="298" y="182"/>
                  </a:cubicBezTo>
                  <a:cubicBezTo>
                    <a:pt x="305" y="181"/>
                    <a:pt x="312" y="178"/>
                    <a:pt x="318" y="175"/>
                  </a:cubicBezTo>
                  <a:cubicBezTo>
                    <a:pt x="308" y="148"/>
                    <a:pt x="308" y="148"/>
                    <a:pt x="308" y="148"/>
                  </a:cubicBezTo>
                  <a:cubicBezTo>
                    <a:pt x="304" y="150"/>
                    <a:pt x="300" y="152"/>
                    <a:pt x="294" y="153"/>
                  </a:cubicBezTo>
                  <a:cubicBezTo>
                    <a:pt x="288" y="154"/>
                    <a:pt x="282" y="155"/>
                    <a:pt x="275" y="155"/>
                  </a:cubicBezTo>
                  <a:cubicBezTo>
                    <a:pt x="260" y="155"/>
                    <a:pt x="251" y="148"/>
                    <a:pt x="249" y="135"/>
                  </a:cubicBezTo>
                  <a:lnTo>
                    <a:pt x="322" y="124"/>
                  </a:lnTo>
                  <a:close/>
                  <a:moveTo>
                    <a:pt x="281" y="108"/>
                  </a:moveTo>
                  <a:cubicBezTo>
                    <a:pt x="245" y="114"/>
                    <a:pt x="245" y="114"/>
                    <a:pt x="245" y="114"/>
                  </a:cubicBezTo>
                  <a:cubicBezTo>
                    <a:pt x="245" y="91"/>
                    <a:pt x="252" y="80"/>
                    <a:pt x="264" y="80"/>
                  </a:cubicBezTo>
                  <a:cubicBezTo>
                    <a:pt x="275" y="80"/>
                    <a:pt x="281" y="89"/>
                    <a:pt x="281" y="108"/>
                  </a:cubicBezTo>
                  <a:moveTo>
                    <a:pt x="387" y="57"/>
                  </a:moveTo>
                  <a:cubicBezTo>
                    <a:pt x="343" y="57"/>
                    <a:pt x="343" y="57"/>
                    <a:pt x="343" y="57"/>
                  </a:cubicBezTo>
                  <a:cubicBezTo>
                    <a:pt x="343" y="183"/>
                    <a:pt x="343" y="183"/>
                    <a:pt x="343" y="183"/>
                  </a:cubicBezTo>
                  <a:cubicBezTo>
                    <a:pt x="387" y="183"/>
                    <a:pt x="387" y="183"/>
                    <a:pt x="387" y="183"/>
                  </a:cubicBezTo>
                  <a:lnTo>
                    <a:pt x="387" y="57"/>
                  </a:lnTo>
                  <a:close/>
                  <a:moveTo>
                    <a:pt x="387" y="183"/>
                  </a:moveTo>
                  <a:cubicBezTo>
                    <a:pt x="387" y="57"/>
                    <a:pt x="387" y="57"/>
                    <a:pt x="387" y="57"/>
                  </a:cubicBezTo>
                  <a:lnTo>
                    <a:pt x="387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4" name="Freeform 7"/>
            <p:cNvSpPr>
              <a:spLocks/>
            </p:cNvSpPr>
            <p:nvPr/>
          </p:nvSpPr>
          <p:spPr bwMode="auto">
            <a:xfrm>
              <a:off x="4189" y="1520"/>
              <a:ext cx="560" cy="679"/>
            </a:xfrm>
            <a:custGeom>
              <a:avLst/>
              <a:gdLst>
                <a:gd name="T0" fmla="*/ 40 w 237"/>
                <a:gd name="T1" fmla="*/ 27 h 287"/>
                <a:gd name="T2" fmla="*/ 26 w 237"/>
                <a:gd name="T3" fmla="*/ 123 h 287"/>
                <a:gd name="T4" fmla="*/ 10 w 237"/>
                <a:gd name="T5" fmla="*/ 178 h 287"/>
                <a:gd name="T6" fmla="*/ 7 w 237"/>
                <a:gd name="T7" fmla="*/ 239 h 287"/>
                <a:gd name="T8" fmla="*/ 54 w 237"/>
                <a:gd name="T9" fmla="*/ 270 h 287"/>
                <a:gd name="T10" fmla="*/ 93 w 237"/>
                <a:gd name="T11" fmla="*/ 285 h 287"/>
                <a:gd name="T12" fmla="*/ 132 w 237"/>
                <a:gd name="T13" fmla="*/ 274 h 287"/>
                <a:gd name="T14" fmla="*/ 179 w 237"/>
                <a:gd name="T15" fmla="*/ 224 h 287"/>
                <a:gd name="T16" fmla="*/ 225 w 237"/>
                <a:gd name="T17" fmla="*/ 176 h 287"/>
                <a:gd name="T18" fmla="*/ 188 w 237"/>
                <a:gd name="T19" fmla="*/ 169 h 287"/>
                <a:gd name="T20" fmla="*/ 145 w 237"/>
                <a:gd name="T21" fmla="*/ 197 h 287"/>
                <a:gd name="T22" fmla="*/ 213 w 237"/>
                <a:gd name="T23" fmla="*/ 52 h 287"/>
                <a:gd name="T24" fmla="*/ 131 w 237"/>
                <a:gd name="T25" fmla="*/ 142 h 287"/>
                <a:gd name="T26" fmla="*/ 166 w 237"/>
                <a:gd name="T27" fmla="*/ 13 h 287"/>
                <a:gd name="T28" fmla="*/ 138 w 237"/>
                <a:gd name="T29" fmla="*/ 37 h 287"/>
                <a:gd name="T30" fmla="*/ 93 w 237"/>
                <a:gd name="T31" fmla="*/ 127 h 287"/>
                <a:gd name="T32" fmla="*/ 107 w 237"/>
                <a:gd name="T33" fmla="*/ 39 h 287"/>
                <a:gd name="T34" fmla="*/ 93 w 237"/>
                <a:gd name="T35" fmla="*/ 8 h 287"/>
                <a:gd name="T36" fmla="*/ 72 w 237"/>
                <a:gd name="T37" fmla="*/ 70 h 287"/>
                <a:gd name="T38" fmla="*/ 57 w 237"/>
                <a:gd name="T39" fmla="*/ 122 h 287"/>
                <a:gd name="T40" fmla="*/ 40 w 237"/>
                <a:gd name="T41" fmla="*/ 2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7" h="287">
                  <a:moveTo>
                    <a:pt x="40" y="27"/>
                  </a:moveTo>
                  <a:cubicBezTo>
                    <a:pt x="19" y="28"/>
                    <a:pt x="31" y="88"/>
                    <a:pt x="26" y="123"/>
                  </a:cubicBezTo>
                  <a:cubicBezTo>
                    <a:pt x="20" y="158"/>
                    <a:pt x="15" y="163"/>
                    <a:pt x="10" y="178"/>
                  </a:cubicBezTo>
                  <a:cubicBezTo>
                    <a:pt x="6" y="192"/>
                    <a:pt x="0" y="213"/>
                    <a:pt x="7" y="239"/>
                  </a:cubicBezTo>
                  <a:cubicBezTo>
                    <a:pt x="15" y="265"/>
                    <a:pt x="46" y="267"/>
                    <a:pt x="54" y="270"/>
                  </a:cubicBezTo>
                  <a:cubicBezTo>
                    <a:pt x="63" y="273"/>
                    <a:pt x="76" y="283"/>
                    <a:pt x="93" y="285"/>
                  </a:cubicBezTo>
                  <a:cubicBezTo>
                    <a:pt x="109" y="287"/>
                    <a:pt x="121" y="283"/>
                    <a:pt x="132" y="274"/>
                  </a:cubicBezTo>
                  <a:cubicBezTo>
                    <a:pt x="144" y="265"/>
                    <a:pt x="159" y="244"/>
                    <a:pt x="179" y="224"/>
                  </a:cubicBezTo>
                  <a:cubicBezTo>
                    <a:pt x="199" y="205"/>
                    <a:pt x="223" y="188"/>
                    <a:pt x="225" y="176"/>
                  </a:cubicBezTo>
                  <a:cubicBezTo>
                    <a:pt x="226" y="165"/>
                    <a:pt x="209" y="160"/>
                    <a:pt x="188" y="169"/>
                  </a:cubicBezTo>
                  <a:cubicBezTo>
                    <a:pt x="168" y="178"/>
                    <a:pt x="158" y="209"/>
                    <a:pt x="145" y="197"/>
                  </a:cubicBezTo>
                  <a:cubicBezTo>
                    <a:pt x="131" y="184"/>
                    <a:pt x="237" y="70"/>
                    <a:pt x="213" y="52"/>
                  </a:cubicBezTo>
                  <a:cubicBezTo>
                    <a:pt x="190" y="34"/>
                    <a:pt x="144" y="149"/>
                    <a:pt x="131" y="142"/>
                  </a:cubicBezTo>
                  <a:cubicBezTo>
                    <a:pt x="117" y="134"/>
                    <a:pt x="186" y="30"/>
                    <a:pt x="166" y="13"/>
                  </a:cubicBezTo>
                  <a:cubicBezTo>
                    <a:pt x="159" y="7"/>
                    <a:pt x="149" y="14"/>
                    <a:pt x="138" y="37"/>
                  </a:cubicBezTo>
                  <a:cubicBezTo>
                    <a:pt x="126" y="60"/>
                    <a:pt x="104" y="130"/>
                    <a:pt x="93" y="127"/>
                  </a:cubicBezTo>
                  <a:cubicBezTo>
                    <a:pt x="87" y="124"/>
                    <a:pt x="105" y="61"/>
                    <a:pt x="107" y="39"/>
                  </a:cubicBezTo>
                  <a:cubicBezTo>
                    <a:pt x="109" y="18"/>
                    <a:pt x="105" y="0"/>
                    <a:pt x="93" y="8"/>
                  </a:cubicBezTo>
                  <a:cubicBezTo>
                    <a:pt x="81" y="16"/>
                    <a:pt x="77" y="43"/>
                    <a:pt x="72" y="70"/>
                  </a:cubicBezTo>
                  <a:cubicBezTo>
                    <a:pt x="68" y="97"/>
                    <a:pt x="67" y="124"/>
                    <a:pt x="57" y="122"/>
                  </a:cubicBezTo>
                  <a:cubicBezTo>
                    <a:pt x="47" y="120"/>
                    <a:pt x="61" y="26"/>
                    <a:pt x="40" y="27"/>
                  </a:cubicBezTo>
                </a:path>
              </a:pathLst>
            </a:custGeom>
            <a:solidFill>
              <a:srgbClr val="FFD5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5" name="Freeform 8"/>
            <p:cNvSpPr>
              <a:spLocks/>
            </p:cNvSpPr>
            <p:nvPr/>
          </p:nvSpPr>
          <p:spPr bwMode="auto">
            <a:xfrm>
              <a:off x="4163" y="1915"/>
              <a:ext cx="643" cy="681"/>
            </a:xfrm>
            <a:custGeom>
              <a:avLst/>
              <a:gdLst>
                <a:gd name="T0" fmla="*/ 263 w 272"/>
                <a:gd name="T1" fmla="*/ 135 h 288"/>
                <a:gd name="T2" fmla="*/ 186 w 272"/>
                <a:gd name="T3" fmla="*/ 77 h 288"/>
                <a:gd name="T4" fmla="*/ 145 w 272"/>
                <a:gd name="T5" fmla="*/ 37 h 288"/>
                <a:gd name="T6" fmla="*/ 92 w 272"/>
                <a:gd name="T7" fmla="*/ 6 h 288"/>
                <a:gd name="T8" fmla="*/ 43 w 272"/>
                <a:gd name="T9" fmla="*/ 32 h 288"/>
                <a:gd name="T10" fmla="*/ 12 w 272"/>
                <a:gd name="T11" fmla="*/ 59 h 288"/>
                <a:gd name="T12" fmla="*/ 2 w 272"/>
                <a:gd name="T13" fmla="*/ 99 h 288"/>
                <a:gd name="T14" fmla="*/ 24 w 272"/>
                <a:gd name="T15" fmla="*/ 163 h 288"/>
                <a:gd name="T16" fmla="*/ 44 w 272"/>
                <a:gd name="T17" fmla="*/ 226 h 288"/>
                <a:gd name="T18" fmla="*/ 68 w 272"/>
                <a:gd name="T19" fmla="*/ 198 h 288"/>
                <a:gd name="T20" fmla="*/ 65 w 272"/>
                <a:gd name="T21" fmla="*/ 146 h 288"/>
                <a:gd name="T22" fmla="*/ 159 w 272"/>
                <a:gd name="T23" fmla="*/ 275 h 288"/>
                <a:gd name="T24" fmla="*/ 120 w 272"/>
                <a:gd name="T25" fmla="*/ 160 h 288"/>
                <a:gd name="T26" fmla="*/ 216 w 272"/>
                <a:gd name="T27" fmla="*/ 253 h 288"/>
                <a:gd name="T28" fmla="*/ 208 w 272"/>
                <a:gd name="T29" fmla="*/ 216 h 288"/>
                <a:gd name="T30" fmla="*/ 150 w 272"/>
                <a:gd name="T31" fmla="*/ 134 h 288"/>
                <a:gd name="T32" fmla="*/ 221 w 272"/>
                <a:gd name="T33" fmla="*/ 188 h 288"/>
                <a:gd name="T34" fmla="*/ 255 w 272"/>
                <a:gd name="T35" fmla="*/ 191 h 288"/>
                <a:gd name="T36" fmla="*/ 210 w 272"/>
                <a:gd name="T37" fmla="*/ 143 h 288"/>
                <a:gd name="T38" fmla="*/ 172 w 272"/>
                <a:gd name="T39" fmla="*/ 105 h 288"/>
                <a:gd name="T40" fmla="*/ 263 w 272"/>
                <a:gd name="T41" fmla="*/ 135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2" h="288">
                  <a:moveTo>
                    <a:pt x="263" y="135"/>
                  </a:moveTo>
                  <a:cubicBezTo>
                    <a:pt x="272" y="116"/>
                    <a:pt x="214" y="98"/>
                    <a:pt x="186" y="77"/>
                  </a:cubicBezTo>
                  <a:cubicBezTo>
                    <a:pt x="158" y="55"/>
                    <a:pt x="155" y="48"/>
                    <a:pt x="145" y="37"/>
                  </a:cubicBezTo>
                  <a:cubicBezTo>
                    <a:pt x="135" y="27"/>
                    <a:pt x="119" y="11"/>
                    <a:pt x="92" y="6"/>
                  </a:cubicBezTo>
                  <a:cubicBezTo>
                    <a:pt x="66" y="0"/>
                    <a:pt x="50" y="26"/>
                    <a:pt x="43" y="32"/>
                  </a:cubicBezTo>
                  <a:cubicBezTo>
                    <a:pt x="37" y="38"/>
                    <a:pt x="21" y="45"/>
                    <a:pt x="12" y="59"/>
                  </a:cubicBezTo>
                  <a:cubicBezTo>
                    <a:pt x="2" y="72"/>
                    <a:pt x="0" y="85"/>
                    <a:pt x="2" y="99"/>
                  </a:cubicBezTo>
                  <a:cubicBezTo>
                    <a:pt x="5" y="113"/>
                    <a:pt x="17" y="136"/>
                    <a:pt x="24" y="163"/>
                  </a:cubicBezTo>
                  <a:cubicBezTo>
                    <a:pt x="31" y="190"/>
                    <a:pt x="35" y="220"/>
                    <a:pt x="44" y="226"/>
                  </a:cubicBezTo>
                  <a:cubicBezTo>
                    <a:pt x="54" y="233"/>
                    <a:pt x="67" y="220"/>
                    <a:pt x="68" y="198"/>
                  </a:cubicBezTo>
                  <a:cubicBezTo>
                    <a:pt x="70" y="176"/>
                    <a:pt x="47" y="153"/>
                    <a:pt x="65" y="146"/>
                  </a:cubicBezTo>
                  <a:cubicBezTo>
                    <a:pt x="82" y="140"/>
                    <a:pt x="132" y="288"/>
                    <a:pt x="159" y="275"/>
                  </a:cubicBezTo>
                  <a:cubicBezTo>
                    <a:pt x="186" y="263"/>
                    <a:pt x="106" y="168"/>
                    <a:pt x="120" y="160"/>
                  </a:cubicBezTo>
                  <a:cubicBezTo>
                    <a:pt x="133" y="152"/>
                    <a:pt x="191" y="262"/>
                    <a:pt x="216" y="253"/>
                  </a:cubicBezTo>
                  <a:cubicBezTo>
                    <a:pt x="224" y="249"/>
                    <a:pt x="222" y="237"/>
                    <a:pt x="208" y="216"/>
                  </a:cubicBezTo>
                  <a:cubicBezTo>
                    <a:pt x="193" y="195"/>
                    <a:pt x="142" y="142"/>
                    <a:pt x="150" y="134"/>
                  </a:cubicBezTo>
                  <a:cubicBezTo>
                    <a:pt x="156" y="130"/>
                    <a:pt x="203" y="176"/>
                    <a:pt x="221" y="188"/>
                  </a:cubicBezTo>
                  <a:cubicBezTo>
                    <a:pt x="238" y="200"/>
                    <a:pt x="256" y="205"/>
                    <a:pt x="255" y="191"/>
                  </a:cubicBezTo>
                  <a:cubicBezTo>
                    <a:pt x="253" y="176"/>
                    <a:pt x="232" y="159"/>
                    <a:pt x="210" y="143"/>
                  </a:cubicBezTo>
                  <a:cubicBezTo>
                    <a:pt x="189" y="126"/>
                    <a:pt x="165" y="113"/>
                    <a:pt x="172" y="105"/>
                  </a:cubicBezTo>
                  <a:cubicBezTo>
                    <a:pt x="178" y="96"/>
                    <a:pt x="254" y="154"/>
                    <a:pt x="263" y="135"/>
                  </a:cubicBezTo>
                </a:path>
              </a:pathLst>
            </a:custGeom>
            <a:solidFill>
              <a:srgbClr val="B1D3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6" name="Freeform 9"/>
            <p:cNvSpPr>
              <a:spLocks/>
            </p:cNvSpPr>
            <p:nvPr/>
          </p:nvSpPr>
          <p:spPr bwMode="auto">
            <a:xfrm>
              <a:off x="3789" y="1780"/>
              <a:ext cx="698" cy="608"/>
            </a:xfrm>
            <a:custGeom>
              <a:avLst/>
              <a:gdLst>
                <a:gd name="T0" fmla="*/ 78 w 295"/>
                <a:gd name="T1" fmla="*/ 240 h 257"/>
                <a:gd name="T2" fmla="*/ 168 w 295"/>
                <a:gd name="T3" fmla="*/ 203 h 257"/>
                <a:gd name="T4" fmla="*/ 222 w 295"/>
                <a:gd name="T5" fmla="*/ 188 h 257"/>
                <a:gd name="T6" fmla="*/ 276 w 295"/>
                <a:gd name="T7" fmla="*/ 159 h 257"/>
                <a:gd name="T8" fmla="*/ 279 w 295"/>
                <a:gd name="T9" fmla="*/ 103 h 257"/>
                <a:gd name="T10" fmla="*/ 272 w 295"/>
                <a:gd name="T11" fmla="*/ 62 h 257"/>
                <a:gd name="T12" fmla="*/ 242 w 295"/>
                <a:gd name="T13" fmla="*/ 34 h 257"/>
                <a:gd name="T14" fmla="*/ 176 w 295"/>
                <a:gd name="T15" fmla="*/ 20 h 257"/>
                <a:gd name="T16" fmla="*/ 111 w 295"/>
                <a:gd name="T17" fmla="*/ 5 h 257"/>
                <a:gd name="T18" fmla="*/ 124 w 295"/>
                <a:gd name="T19" fmla="*/ 40 h 257"/>
                <a:gd name="T20" fmla="*/ 170 w 295"/>
                <a:gd name="T21" fmla="*/ 63 h 257"/>
                <a:gd name="T22" fmla="*/ 11 w 295"/>
                <a:gd name="T23" fmla="*/ 78 h 257"/>
                <a:gd name="T24" fmla="*/ 130 w 295"/>
                <a:gd name="T25" fmla="*/ 103 h 257"/>
                <a:gd name="T26" fmla="*/ 1 w 295"/>
                <a:gd name="T27" fmla="*/ 139 h 257"/>
                <a:gd name="T28" fmla="*/ 37 w 295"/>
                <a:gd name="T29" fmla="*/ 151 h 257"/>
                <a:gd name="T30" fmla="*/ 136 w 295"/>
                <a:gd name="T31" fmla="*/ 143 h 257"/>
                <a:gd name="T32" fmla="*/ 54 w 295"/>
                <a:gd name="T33" fmla="*/ 176 h 257"/>
                <a:gd name="T34" fmla="*/ 35 w 295"/>
                <a:gd name="T35" fmla="*/ 204 h 257"/>
                <a:gd name="T36" fmla="*/ 98 w 295"/>
                <a:gd name="T37" fmla="*/ 190 h 257"/>
                <a:gd name="T38" fmla="*/ 151 w 295"/>
                <a:gd name="T39" fmla="*/ 177 h 257"/>
                <a:gd name="T40" fmla="*/ 78 w 295"/>
                <a:gd name="T41" fmla="*/ 24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5" h="257">
                  <a:moveTo>
                    <a:pt x="78" y="240"/>
                  </a:moveTo>
                  <a:cubicBezTo>
                    <a:pt x="90" y="257"/>
                    <a:pt x="135" y="216"/>
                    <a:pt x="168" y="203"/>
                  </a:cubicBezTo>
                  <a:cubicBezTo>
                    <a:pt x="201" y="190"/>
                    <a:pt x="208" y="191"/>
                    <a:pt x="222" y="188"/>
                  </a:cubicBezTo>
                  <a:cubicBezTo>
                    <a:pt x="237" y="184"/>
                    <a:pt x="258" y="179"/>
                    <a:pt x="276" y="159"/>
                  </a:cubicBezTo>
                  <a:cubicBezTo>
                    <a:pt x="295" y="139"/>
                    <a:pt x="281" y="111"/>
                    <a:pt x="279" y="103"/>
                  </a:cubicBezTo>
                  <a:cubicBezTo>
                    <a:pt x="277" y="94"/>
                    <a:pt x="278" y="78"/>
                    <a:pt x="272" y="62"/>
                  </a:cubicBezTo>
                  <a:cubicBezTo>
                    <a:pt x="265" y="47"/>
                    <a:pt x="256" y="39"/>
                    <a:pt x="242" y="34"/>
                  </a:cubicBezTo>
                  <a:cubicBezTo>
                    <a:pt x="229" y="29"/>
                    <a:pt x="203" y="27"/>
                    <a:pt x="176" y="20"/>
                  </a:cubicBezTo>
                  <a:cubicBezTo>
                    <a:pt x="150" y="12"/>
                    <a:pt x="122" y="0"/>
                    <a:pt x="111" y="5"/>
                  </a:cubicBezTo>
                  <a:cubicBezTo>
                    <a:pt x="101" y="10"/>
                    <a:pt x="105" y="27"/>
                    <a:pt x="124" y="40"/>
                  </a:cubicBezTo>
                  <a:cubicBezTo>
                    <a:pt x="142" y="52"/>
                    <a:pt x="173" y="45"/>
                    <a:pt x="170" y="63"/>
                  </a:cubicBezTo>
                  <a:cubicBezTo>
                    <a:pt x="166" y="81"/>
                    <a:pt x="14" y="49"/>
                    <a:pt x="11" y="78"/>
                  </a:cubicBezTo>
                  <a:cubicBezTo>
                    <a:pt x="7" y="108"/>
                    <a:pt x="129" y="88"/>
                    <a:pt x="130" y="103"/>
                  </a:cubicBezTo>
                  <a:cubicBezTo>
                    <a:pt x="130" y="119"/>
                    <a:pt x="5" y="113"/>
                    <a:pt x="1" y="139"/>
                  </a:cubicBezTo>
                  <a:cubicBezTo>
                    <a:pt x="0" y="148"/>
                    <a:pt x="11" y="153"/>
                    <a:pt x="37" y="151"/>
                  </a:cubicBezTo>
                  <a:cubicBezTo>
                    <a:pt x="62" y="149"/>
                    <a:pt x="133" y="132"/>
                    <a:pt x="136" y="143"/>
                  </a:cubicBezTo>
                  <a:cubicBezTo>
                    <a:pt x="138" y="150"/>
                    <a:pt x="74" y="167"/>
                    <a:pt x="54" y="176"/>
                  </a:cubicBezTo>
                  <a:cubicBezTo>
                    <a:pt x="35" y="185"/>
                    <a:pt x="21" y="198"/>
                    <a:pt x="35" y="204"/>
                  </a:cubicBezTo>
                  <a:cubicBezTo>
                    <a:pt x="48" y="210"/>
                    <a:pt x="73" y="200"/>
                    <a:pt x="98" y="190"/>
                  </a:cubicBezTo>
                  <a:cubicBezTo>
                    <a:pt x="123" y="180"/>
                    <a:pt x="147" y="167"/>
                    <a:pt x="151" y="177"/>
                  </a:cubicBezTo>
                  <a:cubicBezTo>
                    <a:pt x="154" y="186"/>
                    <a:pt x="67" y="222"/>
                    <a:pt x="78" y="240"/>
                  </a:cubicBezTo>
                </a:path>
              </a:pathLst>
            </a:custGeom>
            <a:solidFill>
              <a:srgbClr val="32B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7" name="Freeform 10"/>
            <p:cNvSpPr>
              <a:spLocks/>
            </p:cNvSpPr>
            <p:nvPr/>
          </p:nvSpPr>
          <p:spPr bwMode="auto">
            <a:xfrm>
              <a:off x="4163" y="2045"/>
              <a:ext cx="236" cy="208"/>
            </a:xfrm>
            <a:custGeom>
              <a:avLst/>
              <a:gdLst>
                <a:gd name="T0" fmla="*/ 18 w 100"/>
                <a:gd name="T1" fmla="*/ 88 h 88"/>
                <a:gd name="T2" fmla="*/ 64 w 100"/>
                <a:gd name="T3" fmla="*/ 76 h 88"/>
                <a:gd name="T4" fmla="*/ 100 w 100"/>
                <a:gd name="T5" fmla="*/ 62 h 88"/>
                <a:gd name="T6" fmla="*/ 65 w 100"/>
                <a:gd name="T7" fmla="*/ 48 h 88"/>
                <a:gd name="T8" fmla="*/ 18 w 100"/>
                <a:gd name="T9" fmla="*/ 17 h 88"/>
                <a:gd name="T10" fmla="*/ 15 w 100"/>
                <a:gd name="T11" fmla="*/ 0 h 88"/>
                <a:gd name="T12" fmla="*/ 12 w 100"/>
                <a:gd name="T13" fmla="*/ 4 h 88"/>
                <a:gd name="T14" fmla="*/ 2 w 100"/>
                <a:gd name="T15" fmla="*/ 44 h 88"/>
                <a:gd name="T16" fmla="*/ 18 w 100"/>
                <a:gd name="T1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0" h="88">
                  <a:moveTo>
                    <a:pt x="18" y="88"/>
                  </a:moveTo>
                  <a:cubicBezTo>
                    <a:pt x="44" y="78"/>
                    <a:pt x="51" y="79"/>
                    <a:pt x="64" y="76"/>
                  </a:cubicBezTo>
                  <a:cubicBezTo>
                    <a:pt x="74" y="73"/>
                    <a:pt x="87" y="70"/>
                    <a:pt x="100" y="62"/>
                  </a:cubicBezTo>
                  <a:cubicBezTo>
                    <a:pt x="85" y="59"/>
                    <a:pt x="73" y="51"/>
                    <a:pt x="65" y="48"/>
                  </a:cubicBezTo>
                  <a:cubicBezTo>
                    <a:pt x="57" y="45"/>
                    <a:pt x="26" y="43"/>
                    <a:pt x="18" y="17"/>
                  </a:cubicBezTo>
                  <a:cubicBezTo>
                    <a:pt x="17" y="11"/>
                    <a:pt x="16" y="5"/>
                    <a:pt x="15" y="0"/>
                  </a:cubicBezTo>
                  <a:cubicBezTo>
                    <a:pt x="14" y="1"/>
                    <a:pt x="13" y="2"/>
                    <a:pt x="12" y="4"/>
                  </a:cubicBezTo>
                  <a:cubicBezTo>
                    <a:pt x="2" y="17"/>
                    <a:pt x="0" y="30"/>
                    <a:pt x="2" y="44"/>
                  </a:cubicBezTo>
                  <a:cubicBezTo>
                    <a:pt x="4" y="54"/>
                    <a:pt x="11" y="70"/>
                    <a:pt x="18" y="88"/>
                  </a:cubicBezTo>
                </a:path>
              </a:pathLst>
            </a:custGeom>
            <a:solidFill>
              <a:srgbClr val="2390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8" name="Freeform 11"/>
            <p:cNvSpPr>
              <a:spLocks/>
            </p:cNvSpPr>
            <p:nvPr/>
          </p:nvSpPr>
          <p:spPr bwMode="auto">
            <a:xfrm>
              <a:off x="4196" y="1837"/>
              <a:ext cx="243" cy="208"/>
            </a:xfrm>
            <a:custGeom>
              <a:avLst/>
              <a:gdLst>
                <a:gd name="T0" fmla="*/ 21 w 103"/>
                <a:gd name="T1" fmla="*/ 0 h 88"/>
                <a:gd name="T2" fmla="*/ 7 w 103"/>
                <a:gd name="T3" fmla="*/ 44 h 88"/>
                <a:gd name="T4" fmla="*/ 1 w 103"/>
                <a:gd name="T5" fmla="*/ 88 h 88"/>
                <a:gd name="T6" fmla="*/ 29 w 103"/>
                <a:gd name="T7" fmla="*/ 65 h 88"/>
                <a:gd name="T8" fmla="*/ 78 w 103"/>
                <a:gd name="T9" fmla="*/ 39 h 88"/>
                <a:gd name="T10" fmla="*/ 103 w 103"/>
                <a:gd name="T11" fmla="*/ 48 h 88"/>
                <a:gd name="T12" fmla="*/ 100 w 103"/>
                <a:gd name="T13" fmla="*/ 38 h 88"/>
                <a:gd name="T14" fmla="*/ 70 w 103"/>
                <a:gd name="T15" fmla="*/ 10 h 88"/>
                <a:gd name="T16" fmla="*/ 21 w 103"/>
                <a:gd name="T1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3" h="88">
                  <a:moveTo>
                    <a:pt x="21" y="0"/>
                  </a:moveTo>
                  <a:cubicBezTo>
                    <a:pt x="16" y="25"/>
                    <a:pt x="11" y="31"/>
                    <a:pt x="7" y="44"/>
                  </a:cubicBezTo>
                  <a:cubicBezTo>
                    <a:pt x="4" y="55"/>
                    <a:pt x="0" y="70"/>
                    <a:pt x="1" y="88"/>
                  </a:cubicBezTo>
                  <a:cubicBezTo>
                    <a:pt x="11" y="77"/>
                    <a:pt x="23" y="70"/>
                    <a:pt x="29" y="65"/>
                  </a:cubicBezTo>
                  <a:cubicBezTo>
                    <a:pt x="36" y="59"/>
                    <a:pt x="52" y="33"/>
                    <a:pt x="78" y="39"/>
                  </a:cubicBezTo>
                  <a:cubicBezTo>
                    <a:pt x="88" y="41"/>
                    <a:pt x="96" y="44"/>
                    <a:pt x="103" y="48"/>
                  </a:cubicBezTo>
                  <a:cubicBezTo>
                    <a:pt x="102" y="45"/>
                    <a:pt x="101" y="41"/>
                    <a:pt x="100" y="38"/>
                  </a:cubicBezTo>
                  <a:cubicBezTo>
                    <a:pt x="93" y="23"/>
                    <a:pt x="84" y="15"/>
                    <a:pt x="70" y="10"/>
                  </a:cubicBezTo>
                  <a:cubicBezTo>
                    <a:pt x="60" y="6"/>
                    <a:pt x="41" y="4"/>
                    <a:pt x="21" y="0"/>
                  </a:cubicBezTo>
                </a:path>
              </a:pathLst>
            </a:custGeom>
            <a:solidFill>
              <a:srgbClr val="2F7D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Freeform 12"/>
            <p:cNvSpPr>
              <a:spLocks/>
            </p:cNvSpPr>
            <p:nvPr/>
          </p:nvSpPr>
          <p:spPr bwMode="auto">
            <a:xfrm>
              <a:off x="4198" y="1915"/>
              <a:ext cx="289" cy="277"/>
            </a:xfrm>
            <a:custGeom>
              <a:avLst/>
              <a:gdLst>
                <a:gd name="T0" fmla="*/ 0 w 122"/>
                <a:gd name="T1" fmla="*/ 55 h 117"/>
                <a:gd name="T2" fmla="*/ 3 w 122"/>
                <a:gd name="T3" fmla="*/ 72 h 117"/>
                <a:gd name="T4" fmla="*/ 50 w 122"/>
                <a:gd name="T5" fmla="*/ 103 h 117"/>
                <a:gd name="T6" fmla="*/ 85 w 122"/>
                <a:gd name="T7" fmla="*/ 117 h 117"/>
                <a:gd name="T8" fmla="*/ 103 w 122"/>
                <a:gd name="T9" fmla="*/ 102 h 117"/>
                <a:gd name="T10" fmla="*/ 106 w 122"/>
                <a:gd name="T11" fmla="*/ 46 h 117"/>
                <a:gd name="T12" fmla="*/ 102 w 122"/>
                <a:gd name="T13" fmla="*/ 15 h 117"/>
                <a:gd name="T14" fmla="*/ 77 w 122"/>
                <a:gd name="T15" fmla="*/ 6 h 117"/>
                <a:gd name="T16" fmla="*/ 28 w 122"/>
                <a:gd name="T17" fmla="*/ 32 h 117"/>
                <a:gd name="T18" fmla="*/ 0 w 122"/>
                <a:gd name="T19" fmla="*/ 5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" h="117">
                  <a:moveTo>
                    <a:pt x="0" y="55"/>
                  </a:moveTo>
                  <a:cubicBezTo>
                    <a:pt x="1" y="60"/>
                    <a:pt x="2" y="66"/>
                    <a:pt x="3" y="72"/>
                  </a:cubicBezTo>
                  <a:cubicBezTo>
                    <a:pt x="11" y="98"/>
                    <a:pt x="42" y="100"/>
                    <a:pt x="50" y="103"/>
                  </a:cubicBezTo>
                  <a:cubicBezTo>
                    <a:pt x="58" y="106"/>
                    <a:pt x="70" y="114"/>
                    <a:pt x="85" y="117"/>
                  </a:cubicBezTo>
                  <a:cubicBezTo>
                    <a:pt x="91" y="113"/>
                    <a:pt x="98" y="108"/>
                    <a:pt x="103" y="102"/>
                  </a:cubicBezTo>
                  <a:cubicBezTo>
                    <a:pt x="122" y="82"/>
                    <a:pt x="108" y="54"/>
                    <a:pt x="106" y="46"/>
                  </a:cubicBezTo>
                  <a:cubicBezTo>
                    <a:pt x="104" y="39"/>
                    <a:pt x="105" y="27"/>
                    <a:pt x="102" y="15"/>
                  </a:cubicBezTo>
                  <a:cubicBezTo>
                    <a:pt x="95" y="11"/>
                    <a:pt x="87" y="8"/>
                    <a:pt x="77" y="6"/>
                  </a:cubicBezTo>
                  <a:cubicBezTo>
                    <a:pt x="51" y="0"/>
                    <a:pt x="35" y="26"/>
                    <a:pt x="28" y="32"/>
                  </a:cubicBezTo>
                  <a:cubicBezTo>
                    <a:pt x="22" y="37"/>
                    <a:pt x="10" y="44"/>
                    <a:pt x="0" y="55"/>
                  </a:cubicBezTo>
                </a:path>
              </a:pathLst>
            </a:custGeom>
            <a:solidFill>
              <a:srgbClr val="D342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0" name="Freeform 13"/>
            <p:cNvSpPr>
              <a:spLocks/>
            </p:cNvSpPr>
            <p:nvPr/>
          </p:nvSpPr>
          <p:spPr bwMode="auto">
            <a:xfrm>
              <a:off x="4399" y="1951"/>
              <a:ext cx="182" cy="248"/>
            </a:xfrm>
            <a:custGeom>
              <a:avLst/>
              <a:gdLst>
                <a:gd name="T0" fmla="*/ 4 w 77"/>
                <a:gd name="T1" fmla="*/ 103 h 105"/>
                <a:gd name="T2" fmla="*/ 44 w 77"/>
                <a:gd name="T3" fmla="*/ 92 h 105"/>
                <a:gd name="T4" fmla="*/ 44 w 77"/>
                <a:gd name="T5" fmla="*/ 91 h 105"/>
                <a:gd name="T6" fmla="*/ 45 w 77"/>
                <a:gd name="T7" fmla="*/ 91 h 105"/>
                <a:gd name="T8" fmla="*/ 45 w 77"/>
                <a:gd name="T9" fmla="*/ 91 h 105"/>
                <a:gd name="T10" fmla="*/ 46 w 77"/>
                <a:gd name="T11" fmla="*/ 90 h 105"/>
                <a:gd name="T12" fmla="*/ 46 w 77"/>
                <a:gd name="T13" fmla="*/ 90 h 105"/>
                <a:gd name="T14" fmla="*/ 47 w 77"/>
                <a:gd name="T15" fmla="*/ 89 h 105"/>
                <a:gd name="T16" fmla="*/ 47 w 77"/>
                <a:gd name="T17" fmla="*/ 89 h 105"/>
                <a:gd name="T18" fmla="*/ 47 w 77"/>
                <a:gd name="T19" fmla="*/ 89 h 105"/>
                <a:gd name="T20" fmla="*/ 48 w 77"/>
                <a:gd name="T21" fmla="*/ 88 h 105"/>
                <a:gd name="T22" fmla="*/ 48 w 77"/>
                <a:gd name="T23" fmla="*/ 87 h 105"/>
                <a:gd name="T24" fmla="*/ 49 w 77"/>
                <a:gd name="T25" fmla="*/ 87 h 105"/>
                <a:gd name="T26" fmla="*/ 49 w 77"/>
                <a:gd name="T27" fmla="*/ 87 h 105"/>
                <a:gd name="T28" fmla="*/ 50 w 77"/>
                <a:gd name="T29" fmla="*/ 86 h 105"/>
                <a:gd name="T30" fmla="*/ 50 w 77"/>
                <a:gd name="T31" fmla="*/ 86 h 105"/>
                <a:gd name="T32" fmla="*/ 51 w 77"/>
                <a:gd name="T33" fmla="*/ 85 h 105"/>
                <a:gd name="T34" fmla="*/ 51 w 77"/>
                <a:gd name="T35" fmla="*/ 84 h 105"/>
                <a:gd name="T36" fmla="*/ 52 w 77"/>
                <a:gd name="T37" fmla="*/ 84 h 105"/>
                <a:gd name="T38" fmla="*/ 52 w 77"/>
                <a:gd name="T39" fmla="*/ 84 h 105"/>
                <a:gd name="T40" fmla="*/ 53 w 77"/>
                <a:gd name="T41" fmla="*/ 83 h 105"/>
                <a:gd name="T42" fmla="*/ 53 w 77"/>
                <a:gd name="T43" fmla="*/ 82 h 105"/>
                <a:gd name="T44" fmla="*/ 54 w 77"/>
                <a:gd name="T45" fmla="*/ 82 h 105"/>
                <a:gd name="T46" fmla="*/ 55 w 77"/>
                <a:gd name="T47" fmla="*/ 81 h 105"/>
                <a:gd name="T48" fmla="*/ 55 w 77"/>
                <a:gd name="T49" fmla="*/ 80 h 105"/>
                <a:gd name="T50" fmla="*/ 56 w 77"/>
                <a:gd name="T51" fmla="*/ 80 h 105"/>
                <a:gd name="T52" fmla="*/ 56 w 77"/>
                <a:gd name="T53" fmla="*/ 79 h 105"/>
                <a:gd name="T54" fmla="*/ 57 w 77"/>
                <a:gd name="T55" fmla="*/ 78 h 105"/>
                <a:gd name="T56" fmla="*/ 57 w 77"/>
                <a:gd name="T57" fmla="*/ 78 h 105"/>
                <a:gd name="T58" fmla="*/ 58 w 77"/>
                <a:gd name="T59" fmla="*/ 77 h 105"/>
                <a:gd name="T60" fmla="*/ 59 w 77"/>
                <a:gd name="T61" fmla="*/ 76 h 105"/>
                <a:gd name="T62" fmla="*/ 60 w 77"/>
                <a:gd name="T63" fmla="*/ 75 h 105"/>
                <a:gd name="T64" fmla="*/ 60 w 77"/>
                <a:gd name="T65" fmla="*/ 74 h 105"/>
                <a:gd name="T66" fmla="*/ 62 w 77"/>
                <a:gd name="T67" fmla="*/ 73 h 105"/>
                <a:gd name="T68" fmla="*/ 62 w 77"/>
                <a:gd name="T69" fmla="*/ 72 h 105"/>
                <a:gd name="T70" fmla="*/ 63 w 77"/>
                <a:gd name="T71" fmla="*/ 72 h 105"/>
                <a:gd name="T72" fmla="*/ 63 w 77"/>
                <a:gd name="T73" fmla="*/ 71 h 105"/>
                <a:gd name="T74" fmla="*/ 66 w 77"/>
                <a:gd name="T75" fmla="*/ 68 h 105"/>
                <a:gd name="T76" fmla="*/ 71 w 77"/>
                <a:gd name="T77" fmla="*/ 62 h 105"/>
                <a:gd name="T78" fmla="*/ 72 w 77"/>
                <a:gd name="T79" fmla="*/ 61 h 105"/>
                <a:gd name="T80" fmla="*/ 74 w 77"/>
                <a:gd name="T81" fmla="*/ 59 h 105"/>
                <a:gd name="T82" fmla="*/ 77 w 77"/>
                <a:gd name="T83" fmla="*/ 56 h 105"/>
                <a:gd name="T84" fmla="*/ 77 w 77"/>
                <a:gd name="T85" fmla="*/ 55 h 105"/>
                <a:gd name="T86" fmla="*/ 45 w 77"/>
                <a:gd name="T87" fmla="*/ 22 h 105"/>
                <a:gd name="T88" fmla="*/ 21 w 77"/>
                <a:gd name="T89" fmla="*/ 31 h 105"/>
                <a:gd name="T90" fmla="*/ 0 w 77"/>
                <a:gd name="T91" fmla="*/ 102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05">
                  <a:moveTo>
                    <a:pt x="0" y="102"/>
                  </a:moveTo>
                  <a:cubicBezTo>
                    <a:pt x="1" y="102"/>
                    <a:pt x="3" y="103"/>
                    <a:pt x="4" y="103"/>
                  </a:cubicBezTo>
                  <a:cubicBezTo>
                    <a:pt x="20" y="105"/>
                    <a:pt x="32" y="101"/>
                    <a:pt x="43" y="92"/>
                  </a:cubicBezTo>
                  <a:cubicBezTo>
                    <a:pt x="44" y="92"/>
                    <a:pt x="44" y="92"/>
                    <a:pt x="44" y="92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89"/>
                    <a:pt x="46" y="89"/>
                    <a:pt x="46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3" y="83"/>
                    <a:pt x="53" y="83"/>
                    <a:pt x="53" y="83"/>
                  </a:cubicBezTo>
                  <a:cubicBezTo>
                    <a:pt x="53" y="83"/>
                    <a:pt x="53" y="83"/>
                    <a:pt x="53" y="83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4"/>
                    <a:pt x="60" y="74"/>
                    <a:pt x="60" y="74"/>
                  </a:cubicBezTo>
                  <a:cubicBezTo>
                    <a:pt x="61" y="74"/>
                    <a:pt x="61" y="74"/>
                    <a:pt x="61" y="74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62" y="72"/>
                    <a:pt x="62" y="72"/>
                    <a:pt x="62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8" y="66"/>
                    <a:pt x="69" y="64"/>
                    <a:pt x="70" y="63"/>
                  </a:cubicBezTo>
                  <a:cubicBezTo>
                    <a:pt x="71" y="62"/>
                    <a:pt x="71" y="62"/>
                    <a:pt x="71" y="62"/>
                  </a:cubicBezTo>
                  <a:cubicBezTo>
                    <a:pt x="71" y="62"/>
                    <a:pt x="71" y="62"/>
                    <a:pt x="71" y="62"/>
                  </a:cubicBezTo>
                  <a:cubicBezTo>
                    <a:pt x="72" y="61"/>
                    <a:pt x="72" y="61"/>
                    <a:pt x="72" y="61"/>
                  </a:cubicBezTo>
                  <a:cubicBezTo>
                    <a:pt x="72" y="61"/>
                    <a:pt x="72" y="61"/>
                    <a:pt x="72" y="61"/>
                  </a:cubicBezTo>
                  <a:cubicBezTo>
                    <a:pt x="73" y="60"/>
                    <a:pt x="74" y="59"/>
                    <a:pt x="74" y="59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7"/>
                    <a:pt x="76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57" y="39"/>
                    <a:pt x="54" y="32"/>
                    <a:pt x="45" y="22"/>
                  </a:cubicBezTo>
                  <a:cubicBezTo>
                    <a:pt x="38" y="16"/>
                    <a:pt x="29" y="7"/>
                    <a:pt x="17" y="0"/>
                  </a:cubicBezTo>
                  <a:cubicBezTo>
                    <a:pt x="20" y="12"/>
                    <a:pt x="19" y="24"/>
                    <a:pt x="21" y="31"/>
                  </a:cubicBezTo>
                  <a:cubicBezTo>
                    <a:pt x="23" y="39"/>
                    <a:pt x="37" y="67"/>
                    <a:pt x="18" y="87"/>
                  </a:cubicBezTo>
                  <a:cubicBezTo>
                    <a:pt x="13" y="93"/>
                    <a:pt x="6" y="98"/>
                    <a:pt x="0" y="102"/>
                  </a:cubicBezTo>
                </a:path>
              </a:pathLst>
            </a:custGeom>
            <a:solidFill>
              <a:srgbClr val="F582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32" name="Group 16"/>
          <p:cNvGrpSpPr>
            <a:grpSpLocks noChangeAspect="1"/>
          </p:cNvGrpSpPr>
          <p:nvPr/>
        </p:nvGrpSpPr>
        <p:grpSpPr bwMode="auto">
          <a:xfrm>
            <a:off x="5847588" y="401510"/>
            <a:ext cx="1989910" cy="869626"/>
            <a:chOff x="2911" y="1885"/>
            <a:chExt cx="1167" cy="510"/>
          </a:xfrm>
        </p:grpSpPr>
        <p:sp>
          <p:nvSpPr>
            <p:cNvPr id="34" name="Freeform 17"/>
            <p:cNvSpPr>
              <a:spLocks noEditPoints="1"/>
            </p:cNvSpPr>
            <p:nvPr/>
          </p:nvSpPr>
          <p:spPr bwMode="auto">
            <a:xfrm>
              <a:off x="3342" y="1885"/>
              <a:ext cx="601" cy="247"/>
            </a:xfrm>
            <a:custGeom>
              <a:avLst/>
              <a:gdLst>
                <a:gd name="T0" fmla="*/ 233 w 254"/>
                <a:gd name="T1" fmla="*/ 15 h 104"/>
                <a:gd name="T2" fmla="*/ 254 w 254"/>
                <a:gd name="T3" fmla="*/ 0 h 104"/>
                <a:gd name="T4" fmla="*/ 0 w 254"/>
                <a:gd name="T5" fmla="*/ 15 h 104"/>
                <a:gd name="T6" fmla="*/ 22 w 254"/>
                <a:gd name="T7" fmla="*/ 18 h 104"/>
                <a:gd name="T8" fmla="*/ 0 w 254"/>
                <a:gd name="T9" fmla="*/ 33 h 104"/>
                <a:gd name="T10" fmla="*/ 22 w 254"/>
                <a:gd name="T11" fmla="*/ 35 h 104"/>
                <a:gd name="T12" fmla="*/ 0 w 254"/>
                <a:gd name="T13" fmla="*/ 51 h 104"/>
                <a:gd name="T14" fmla="*/ 22 w 254"/>
                <a:gd name="T15" fmla="*/ 53 h 104"/>
                <a:gd name="T16" fmla="*/ 0 w 254"/>
                <a:gd name="T17" fmla="*/ 69 h 104"/>
                <a:gd name="T18" fmla="*/ 22 w 254"/>
                <a:gd name="T19" fmla="*/ 71 h 104"/>
                <a:gd name="T20" fmla="*/ 0 w 254"/>
                <a:gd name="T21" fmla="*/ 86 h 104"/>
                <a:gd name="T22" fmla="*/ 22 w 254"/>
                <a:gd name="T23" fmla="*/ 89 h 104"/>
                <a:gd name="T24" fmla="*/ 0 w 254"/>
                <a:gd name="T25" fmla="*/ 104 h 104"/>
                <a:gd name="T26" fmla="*/ 254 w 254"/>
                <a:gd name="T27" fmla="*/ 89 h 104"/>
                <a:gd name="T28" fmla="*/ 233 w 254"/>
                <a:gd name="T29" fmla="*/ 86 h 104"/>
                <a:gd name="T30" fmla="*/ 254 w 254"/>
                <a:gd name="T31" fmla="*/ 71 h 104"/>
                <a:gd name="T32" fmla="*/ 233 w 254"/>
                <a:gd name="T33" fmla="*/ 69 h 104"/>
                <a:gd name="T34" fmla="*/ 254 w 254"/>
                <a:gd name="T35" fmla="*/ 53 h 104"/>
                <a:gd name="T36" fmla="*/ 233 w 254"/>
                <a:gd name="T37" fmla="*/ 51 h 104"/>
                <a:gd name="T38" fmla="*/ 254 w 254"/>
                <a:gd name="T39" fmla="*/ 35 h 104"/>
                <a:gd name="T40" fmla="*/ 233 w 254"/>
                <a:gd name="T41" fmla="*/ 33 h 104"/>
                <a:gd name="T42" fmla="*/ 254 w 254"/>
                <a:gd name="T43" fmla="*/ 18 h 104"/>
                <a:gd name="T44" fmla="*/ 71 w 254"/>
                <a:gd name="T45" fmla="*/ 28 h 104"/>
                <a:gd name="T46" fmla="*/ 61 w 254"/>
                <a:gd name="T47" fmla="*/ 76 h 104"/>
                <a:gd name="T48" fmla="*/ 98 w 254"/>
                <a:gd name="T49" fmla="*/ 65 h 104"/>
                <a:gd name="T50" fmla="*/ 31 w 254"/>
                <a:gd name="T51" fmla="*/ 52 h 104"/>
                <a:gd name="T52" fmla="*/ 104 w 254"/>
                <a:gd name="T53" fmla="*/ 30 h 104"/>
                <a:gd name="T54" fmla="*/ 104 w 254"/>
                <a:gd name="T55" fmla="*/ 38 h 104"/>
                <a:gd name="T56" fmla="*/ 71 w 254"/>
                <a:gd name="T57" fmla="*/ 28 h 104"/>
                <a:gd name="T58" fmla="*/ 135 w 254"/>
                <a:gd name="T59" fmla="*/ 33 h 104"/>
                <a:gd name="T60" fmla="*/ 122 w 254"/>
                <a:gd name="T61" fmla="*/ 89 h 104"/>
                <a:gd name="T62" fmla="*/ 104 w 254"/>
                <a:gd name="T63" fmla="*/ 89 h 104"/>
                <a:gd name="T64" fmla="*/ 120 w 254"/>
                <a:gd name="T65" fmla="*/ 15 h 104"/>
                <a:gd name="T66" fmla="*/ 161 w 254"/>
                <a:gd name="T67" fmla="*/ 70 h 104"/>
                <a:gd name="T68" fmla="*/ 173 w 254"/>
                <a:gd name="T69" fmla="*/ 15 h 104"/>
                <a:gd name="T70" fmla="*/ 191 w 254"/>
                <a:gd name="T71" fmla="*/ 15 h 104"/>
                <a:gd name="T72" fmla="*/ 176 w 254"/>
                <a:gd name="T73" fmla="*/ 89 h 104"/>
                <a:gd name="T74" fmla="*/ 210 w 254"/>
                <a:gd name="T75" fmla="*/ 89 h 104"/>
                <a:gd name="T76" fmla="*/ 189 w 254"/>
                <a:gd name="T77" fmla="*/ 89 h 104"/>
                <a:gd name="T78" fmla="*/ 205 w 254"/>
                <a:gd name="T79" fmla="*/ 15 h 104"/>
                <a:gd name="T80" fmla="*/ 210 w 254"/>
                <a:gd name="T81" fmla="*/ 89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54" h="104">
                  <a:moveTo>
                    <a:pt x="233" y="18"/>
                  </a:moveTo>
                  <a:cubicBezTo>
                    <a:pt x="233" y="15"/>
                    <a:pt x="233" y="15"/>
                    <a:pt x="233" y="15"/>
                  </a:cubicBezTo>
                  <a:cubicBezTo>
                    <a:pt x="254" y="15"/>
                    <a:pt x="254" y="15"/>
                    <a:pt x="254" y="15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22" y="51"/>
                    <a:pt x="22" y="51"/>
                    <a:pt x="22" y="51"/>
                  </a:cubicBezTo>
                  <a:cubicBezTo>
                    <a:pt x="22" y="53"/>
                    <a:pt x="22" y="53"/>
                    <a:pt x="2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22" y="89"/>
                    <a:pt x="22" y="89"/>
                    <a:pt x="22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254" y="104"/>
                    <a:pt x="254" y="104"/>
                    <a:pt x="254" y="104"/>
                  </a:cubicBezTo>
                  <a:cubicBezTo>
                    <a:pt x="254" y="89"/>
                    <a:pt x="254" y="89"/>
                    <a:pt x="254" y="89"/>
                  </a:cubicBezTo>
                  <a:cubicBezTo>
                    <a:pt x="233" y="89"/>
                    <a:pt x="233" y="89"/>
                    <a:pt x="233" y="89"/>
                  </a:cubicBezTo>
                  <a:cubicBezTo>
                    <a:pt x="233" y="86"/>
                    <a:pt x="233" y="86"/>
                    <a:pt x="233" y="86"/>
                  </a:cubicBezTo>
                  <a:cubicBezTo>
                    <a:pt x="254" y="86"/>
                    <a:pt x="254" y="86"/>
                    <a:pt x="254" y="86"/>
                  </a:cubicBezTo>
                  <a:cubicBezTo>
                    <a:pt x="254" y="71"/>
                    <a:pt x="254" y="71"/>
                    <a:pt x="254" y="71"/>
                  </a:cubicBezTo>
                  <a:cubicBezTo>
                    <a:pt x="233" y="71"/>
                    <a:pt x="233" y="71"/>
                    <a:pt x="233" y="71"/>
                  </a:cubicBezTo>
                  <a:cubicBezTo>
                    <a:pt x="233" y="69"/>
                    <a:pt x="233" y="69"/>
                    <a:pt x="233" y="69"/>
                  </a:cubicBezTo>
                  <a:cubicBezTo>
                    <a:pt x="254" y="69"/>
                    <a:pt x="254" y="69"/>
                    <a:pt x="254" y="69"/>
                  </a:cubicBezTo>
                  <a:cubicBezTo>
                    <a:pt x="254" y="53"/>
                    <a:pt x="254" y="53"/>
                    <a:pt x="254" y="53"/>
                  </a:cubicBezTo>
                  <a:cubicBezTo>
                    <a:pt x="233" y="53"/>
                    <a:pt x="233" y="53"/>
                    <a:pt x="233" y="53"/>
                  </a:cubicBezTo>
                  <a:cubicBezTo>
                    <a:pt x="233" y="51"/>
                    <a:pt x="233" y="51"/>
                    <a:pt x="233" y="51"/>
                  </a:cubicBezTo>
                  <a:cubicBezTo>
                    <a:pt x="254" y="51"/>
                    <a:pt x="254" y="51"/>
                    <a:pt x="254" y="51"/>
                  </a:cubicBezTo>
                  <a:cubicBezTo>
                    <a:pt x="254" y="35"/>
                    <a:pt x="254" y="35"/>
                    <a:pt x="254" y="35"/>
                  </a:cubicBezTo>
                  <a:cubicBezTo>
                    <a:pt x="233" y="35"/>
                    <a:pt x="233" y="35"/>
                    <a:pt x="233" y="35"/>
                  </a:cubicBezTo>
                  <a:cubicBezTo>
                    <a:pt x="233" y="33"/>
                    <a:pt x="233" y="33"/>
                    <a:pt x="233" y="33"/>
                  </a:cubicBezTo>
                  <a:cubicBezTo>
                    <a:pt x="254" y="33"/>
                    <a:pt x="254" y="33"/>
                    <a:pt x="254" y="33"/>
                  </a:cubicBezTo>
                  <a:cubicBezTo>
                    <a:pt x="254" y="18"/>
                    <a:pt x="254" y="18"/>
                    <a:pt x="254" y="18"/>
                  </a:cubicBezTo>
                  <a:lnTo>
                    <a:pt x="233" y="18"/>
                  </a:lnTo>
                  <a:close/>
                  <a:moveTo>
                    <a:pt x="71" y="28"/>
                  </a:moveTo>
                  <a:cubicBezTo>
                    <a:pt x="59" y="28"/>
                    <a:pt x="54" y="42"/>
                    <a:pt x="52" y="53"/>
                  </a:cubicBezTo>
                  <a:cubicBezTo>
                    <a:pt x="50" y="64"/>
                    <a:pt x="49" y="76"/>
                    <a:pt x="61" y="76"/>
                  </a:cubicBezTo>
                  <a:cubicBezTo>
                    <a:pt x="69" y="76"/>
                    <a:pt x="75" y="72"/>
                    <a:pt x="77" y="65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5" y="84"/>
                    <a:pt x="75" y="90"/>
                    <a:pt x="58" y="90"/>
                  </a:cubicBezTo>
                  <a:cubicBezTo>
                    <a:pt x="35" y="90"/>
                    <a:pt x="25" y="77"/>
                    <a:pt x="31" y="52"/>
                  </a:cubicBezTo>
                  <a:cubicBezTo>
                    <a:pt x="36" y="27"/>
                    <a:pt x="51" y="14"/>
                    <a:pt x="74" y="14"/>
                  </a:cubicBezTo>
                  <a:cubicBezTo>
                    <a:pt x="89" y="14"/>
                    <a:pt x="102" y="18"/>
                    <a:pt x="104" y="30"/>
                  </a:cubicBezTo>
                  <a:cubicBezTo>
                    <a:pt x="105" y="32"/>
                    <a:pt x="105" y="34"/>
                    <a:pt x="104" y="36"/>
                  </a:cubicBezTo>
                  <a:cubicBezTo>
                    <a:pt x="104" y="37"/>
                    <a:pt x="104" y="38"/>
                    <a:pt x="104" y="38"/>
                  </a:cubicBezTo>
                  <a:cubicBezTo>
                    <a:pt x="83" y="38"/>
                    <a:pt x="83" y="38"/>
                    <a:pt x="83" y="38"/>
                  </a:cubicBezTo>
                  <a:cubicBezTo>
                    <a:pt x="83" y="32"/>
                    <a:pt x="79" y="28"/>
                    <a:pt x="71" y="28"/>
                  </a:cubicBezTo>
                  <a:moveTo>
                    <a:pt x="148" y="89"/>
                  </a:moveTo>
                  <a:cubicBezTo>
                    <a:pt x="135" y="33"/>
                    <a:pt x="135" y="33"/>
                    <a:pt x="135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22" y="89"/>
                    <a:pt x="122" y="89"/>
                    <a:pt x="122" y="89"/>
                  </a:cubicBezTo>
                  <a:cubicBezTo>
                    <a:pt x="104" y="89"/>
                    <a:pt x="104" y="89"/>
                    <a:pt x="104" y="89"/>
                  </a:cubicBezTo>
                  <a:cubicBezTo>
                    <a:pt x="104" y="89"/>
                    <a:pt x="104" y="89"/>
                    <a:pt x="104" y="89"/>
                  </a:cubicBezTo>
                  <a:cubicBezTo>
                    <a:pt x="104" y="88"/>
                    <a:pt x="104" y="88"/>
                    <a:pt x="104" y="88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61" y="70"/>
                    <a:pt x="161" y="70"/>
                    <a:pt x="161" y="70"/>
                  </a:cubicBezTo>
                  <a:cubicBezTo>
                    <a:pt x="162" y="70"/>
                    <a:pt x="162" y="70"/>
                    <a:pt x="162" y="70"/>
                  </a:cubicBezTo>
                  <a:cubicBezTo>
                    <a:pt x="173" y="15"/>
                    <a:pt x="173" y="15"/>
                    <a:pt x="173" y="15"/>
                  </a:cubicBezTo>
                  <a:cubicBezTo>
                    <a:pt x="190" y="15"/>
                    <a:pt x="190" y="15"/>
                    <a:pt x="190" y="15"/>
                  </a:cubicBezTo>
                  <a:cubicBezTo>
                    <a:pt x="191" y="15"/>
                    <a:pt x="191" y="15"/>
                    <a:pt x="191" y="15"/>
                  </a:cubicBezTo>
                  <a:cubicBezTo>
                    <a:pt x="190" y="21"/>
                    <a:pt x="190" y="21"/>
                    <a:pt x="190" y="21"/>
                  </a:cubicBezTo>
                  <a:cubicBezTo>
                    <a:pt x="176" y="89"/>
                    <a:pt x="176" y="89"/>
                    <a:pt x="176" y="89"/>
                  </a:cubicBezTo>
                  <a:lnTo>
                    <a:pt x="148" y="89"/>
                  </a:lnTo>
                  <a:close/>
                  <a:moveTo>
                    <a:pt x="210" y="89"/>
                  </a:moveTo>
                  <a:cubicBezTo>
                    <a:pt x="190" y="89"/>
                    <a:pt x="190" y="89"/>
                    <a:pt x="190" y="89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90" y="84"/>
                    <a:pt x="190" y="84"/>
                    <a:pt x="190" y="84"/>
                  </a:cubicBezTo>
                  <a:cubicBezTo>
                    <a:pt x="205" y="15"/>
                    <a:pt x="205" y="15"/>
                    <a:pt x="205" y="15"/>
                  </a:cubicBezTo>
                  <a:cubicBezTo>
                    <a:pt x="225" y="15"/>
                    <a:pt x="225" y="15"/>
                    <a:pt x="225" y="15"/>
                  </a:cubicBezTo>
                  <a:lnTo>
                    <a:pt x="210" y="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5" name="Freeform 18"/>
            <p:cNvSpPr>
              <a:spLocks noEditPoints="1"/>
            </p:cNvSpPr>
            <p:nvPr/>
          </p:nvSpPr>
          <p:spPr bwMode="auto">
            <a:xfrm>
              <a:off x="3043" y="1885"/>
              <a:ext cx="263" cy="247"/>
            </a:xfrm>
            <a:custGeom>
              <a:avLst/>
              <a:gdLst>
                <a:gd name="T0" fmla="*/ 0 w 111"/>
                <a:gd name="T1" fmla="*/ 0 h 104"/>
                <a:gd name="T2" fmla="*/ 15 w 111"/>
                <a:gd name="T3" fmla="*/ 86 h 104"/>
                <a:gd name="T4" fmla="*/ 67 w 111"/>
                <a:gd name="T5" fmla="*/ 85 h 104"/>
                <a:gd name="T6" fmla="*/ 61 w 111"/>
                <a:gd name="T7" fmla="*/ 73 h 104"/>
                <a:gd name="T8" fmla="*/ 59 w 111"/>
                <a:gd name="T9" fmla="*/ 75 h 104"/>
                <a:gd name="T10" fmla="*/ 58 w 111"/>
                <a:gd name="T11" fmla="*/ 78 h 104"/>
                <a:gd name="T12" fmla="*/ 58 w 111"/>
                <a:gd name="T13" fmla="*/ 82 h 104"/>
                <a:gd name="T14" fmla="*/ 48 w 111"/>
                <a:gd name="T15" fmla="*/ 84 h 104"/>
                <a:gd name="T16" fmla="*/ 59 w 111"/>
                <a:gd name="T17" fmla="*/ 75 h 104"/>
                <a:gd name="T18" fmla="*/ 45 w 111"/>
                <a:gd name="T19" fmla="*/ 73 h 104"/>
                <a:gd name="T20" fmla="*/ 96 w 111"/>
                <a:gd name="T21" fmla="*/ 71 h 104"/>
                <a:gd name="T22" fmla="*/ 96 w 111"/>
                <a:gd name="T23" fmla="*/ 71 h 104"/>
                <a:gd name="T24" fmla="*/ 30 w 111"/>
                <a:gd name="T25" fmla="*/ 59 h 104"/>
                <a:gd name="T26" fmla="*/ 36 w 111"/>
                <a:gd name="T27" fmla="*/ 58 h 104"/>
                <a:gd name="T28" fmla="*/ 39 w 111"/>
                <a:gd name="T29" fmla="*/ 63 h 104"/>
                <a:gd name="T30" fmla="*/ 33 w 111"/>
                <a:gd name="T31" fmla="*/ 65 h 104"/>
                <a:gd name="T32" fmla="*/ 55 w 111"/>
                <a:gd name="T33" fmla="*/ 58 h 104"/>
                <a:gd name="T34" fmla="*/ 50 w 111"/>
                <a:gd name="T35" fmla="*/ 67 h 104"/>
                <a:gd name="T36" fmla="*/ 59 w 111"/>
                <a:gd name="T37" fmla="*/ 64 h 104"/>
                <a:gd name="T38" fmla="*/ 64 w 111"/>
                <a:gd name="T39" fmla="*/ 55 h 104"/>
                <a:gd name="T40" fmla="*/ 74 w 111"/>
                <a:gd name="T41" fmla="*/ 55 h 104"/>
                <a:gd name="T42" fmla="*/ 70 w 111"/>
                <a:gd name="T43" fmla="*/ 65 h 104"/>
                <a:gd name="T44" fmla="*/ 63 w 111"/>
                <a:gd name="T45" fmla="*/ 67 h 104"/>
                <a:gd name="T46" fmla="*/ 51 w 111"/>
                <a:gd name="T47" fmla="*/ 58 h 104"/>
                <a:gd name="T48" fmla="*/ 49 w 111"/>
                <a:gd name="T49" fmla="*/ 62 h 104"/>
                <a:gd name="T50" fmla="*/ 49 w 111"/>
                <a:gd name="T51" fmla="*/ 67 h 104"/>
                <a:gd name="T52" fmla="*/ 51 w 111"/>
                <a:gd name="T53" fmla="*/ 55 h 104"/>
                <a:gd name="T54" fmla="*/ 83 w 111"/>
                <a:gd name="T55" fmla="*/ 55 h 104"/>
                <a:gd name="T56" fmla="*/ 15 w 111"/>
                <a:gd name="T57" fmla="*/ 53 h 104"/>
                <a:gd name="T58" fmla="*/ 41 w 111"/>
                <a:gd name="T59" fmla="*/ 47 h 104"/>
                <a:gd name="T60" fmla="*/ 43 w 111"/>
                <a:gd name="T61" fmla="*/ 37 h 104"/>
                <a:gd name="T62" fmla="*/ 42 w 111"/>
                <a:gd name="T63" fmla="*/ 39 h 104"/>
                <a:gd name="T64" fmla="*/ 40 w 111"/>
                <a:gd name="T65" fmla="*/ 49 h 104"/>
                <a:gd name="T66" fmla="*/ 63 w 111"/>
                <a:gd name="T67" fmla="*/ 47 h 104"/>
                <a:gd name="T68" fmla="*/ 65 w 111"/>
                <a:gd name="T69" fmla="*/ 37 h 104"/>
                <a:gd name="T70" fmla="*/ 65 w 111"/>
                <a:gd name="T71" fmla="*/ 39 h 104"/>
                <a:gd name="T72" fmla="*/ 63 w 111"/>
                <a:gd name="T73" fmla="*/ 49 h 104"/>
                <a:gd name="T74" fmla="*/ 62 w 111"/>
                <a:gd name="T75" fmla="*/ 45 h 104"/>
                <a:gd name="T76" fmla="*/ 53 w 111"/>
                <a:gd name="T77" fmla="*/ 40 h 104"/>
                <a:gd name="T78" fmla="*/ 52 w 111"/>
                <a:gd name="T79" fmla="*/ 44 h 104"/>
                <a:gd name="T80" fmla="*/ 47 w 111"/>
                <a:gd name="T81" fmla="*/ 49 h 104"/>
                <a:gd name="T82" fmla="*/ 58 w 111"/>
                <a:gd name="T83" fmla="*/ 38 h 104"/>
                <a:gd name="T84" fmla="*/ 73 w 111"/>
                <a:gd name="T85" fmla="*/ 49 h 104"/>
                <a:gd name="T86" fmla="*/ 15 w 111"/>
                <a:gd name="T87" fmla="*/ 33 h 104"/>
                <a:gd name="T88" fmla="*/ 63 w 111"/>
                <a:gd name="T89" fmla="*/ 31 h 104"/>
                <a:gd name="T90" fmla="*/ 55 w 111"/>
                <a:gd name="T91" fmla="*/ 31 h 104"/>
                <a:gd name="T92" fmla="*/ 55 w 111"/>
                <a:gd name="T93" fmla="*/ 20 h 104"/>
                <a:gd name="T94" fmla="*/ 63 w 111"/>
                <a:gd name="T95" fmla="*/ 20 h 104"/>
                <a:gd name="T96" fmla="*/ 71 w 111"/>
                <a:gd name="T97" fmla="*/ 20 h 104"/>
                <a:gd name="T98" fmla="*/ 66 w 111"/>
                <a:gd name="T99" fmla="*/ 30 h 104"/>
                <a:gd name="T100" fmla="*/ 49 w 111"/>
                <a:gd name="T101" fmla="*/ 23 h 104"/>
                <a:gd name="T102" fmla="*/ 48 w 111"/>
                <a:gd name="T103" fmla="*/ 27 h 104"/>
                <a:gd name="T104" fmla="*/ 47 w 111"/>
                <a:gd name="T105" fmla="*/ 19 h 104"/>
                <a:gd name="T106" fmla="*/ 15 w 111"/>
                <a:gd name="T107" fmla="*/ 1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1" h="104">
                  <a:moveTo>
                    <a:pt x="0" y="104"/>
                  </a:moveTo>
                  <a:cubicBezTo>
                    <a:pt x="111" y="104"/>
                    <a:pt x="111" y="104"/>
                    <a:pt x="111" y="104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04"/>
                  </a:lnTo>
                  <a:close/>
                  <a:moveTo>
                    <a:pt x="96" y="89"/>
                  </a:moveTo>
                  <a:cubicBezTo>
                    <a:pt x="15" y="89"/>
                    <a:pt x="15" y="89"/>
                    <a:pt x="15" y="89"/>
                  </a:cubicBezTo>
                  <a:cubicBezTo>
                    <a:pt x="15" y="86"/>
                    <a:pt x="15" y="86"/>
                    <a:pt x="15" y="86"/>
                  </a:cubicBezTo>
                  <a:cubicBezTo>
                    <a:pt x="96" y="86"/>
                    <a:pt x="96" y="86"/>
                    <a:pt x="96" y="86"/>
                  </a:cubicBezTo>
                  <a:lnTo>
                    <a:pt x="96" y="89"/>
                  </a:lnTo>
                  <a:close/>
                  <a:moveTo>
                    <a:pt x="68" y="82"/>
                  </a:moveTo>
                  <a:cubicBezTo>
                    <a:pt x="67" y="85"/>
                    <a:pt x="67" y="85"/>
                    <a:pt x="67" y="85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5" y="73"/>
                    <a:pt x="65" y="73"/>
                    <a:pt x="65" y="73"/>
                  </a:cubicBezTo>
                  <a:cubicBezTo>
                    <a:pt x="63" y="82"/>
                    <a:pt x="63" y="82"/>
                    <a:pt x="63" y="82"/>
                  </a:cubicBezTo>
                  <a:lnTo>
                    <a:pt x="68" y="82"/>
                  </a:lnTo>
                  <a:close/>
                  <a:moveTo>
                    <a:pt x="59" y="75"/>
                  </a:moveTo>
                  <a:cubicBezTo>
                    <a:pt x="59" y="75"/>
                    <a:pt x="59" y="75"/>
                    <a:pt x="59" y="75"/>
                  </a:cubicBezTo>
                  <a:cubicBezTo>
                    <a:pt x="54" y="75"/>
                    <a:pt x="54" y="75"/>
                    <a:pt x="54" y="75"/>
                  </a:cubicBezTo>
                  <a:cubicBezTo>
                    <a:pt x="53" y="78"/>
                    <a:pt x="53" y="78"/>
                    <a:pt x="53" y="78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80"/>
                    <a:pt x="58" y="80"/>
                    <a:pt x="58" y="80"/>
                  </a:cubicBezTo>
                  <a:cubicBezTo>
                    <a:pt x="53" y="80"/>
                    <a:pt x="53" y="80"/>
                    <a:pt x="53" y="80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51" y="73"/>
                    <a:pt x="51" y="73"/>
                    <a:pt x="51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3"/>
                    <a:pt x="60" y="73"/>
                    <a:pt x="60" y="73"/>
                  </a:cubicBezTo>
                  <a:lnTo>
                    <a:pt x="59" y="75"/>
                  </a:lnTo>
                  <a:close/>
                  <a:moveTo>
                    <a:pt x="48" y="74"/>
                  </a:moveTo>
                  <a:cubicBezTo>
                    <a:pt x="46" y="85"/>
                    <a:pt x="46" y="85"/>
                    <a:pt x="46" y="85"/>
                  </a:cubicBezTo>
                  <a:cubicBezTo>
                    <a:pt x="43" y="85"/>
                    <a:pt x="43" y="85"/>
                    <a:pt x="43" y="85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49" y="73"/>
                    <a:pt x="49" y="73"/>
                    <a:pt x="49" y="73"/>
                  </a:cubicBezTo>
                  <a:lnTo>
                    <a:pt x="48" y="74"/>
                  </a:lnTo>
                  <a:close/>
                  <a:moveTo>
                    <a:pt x="96" y="71"/>
                  </a:moveTo>
                  <a:cubicBezTo>
                    <a:pt x="15" y="71"/>
                    <a:pt x="15" y="71"/>
                    <a:pt x="15" y="71"/>
                  </a:cubicBezTo>
                  <a:cubicBezTo>
                    <a:pt x="15" y="69"/>
                    <a:pt x="15" y="69"/>
                    <a:pt x="15" y="69"/>
                  </a:cubicBezTo>
                  <a:cubicBezTo>
                    <a:pt x="96" y="69"/>
                    <a:pt x="96" y="69"/>
                    <a:pt x="96" y="69"/>
                  </a:cubicBezTo>
                  <a:lnTo>
                    <a:pt x="96" y="71"/>
                  </a:lnTo>
                  <a:close/>
                  <a:moveTo>
                    <a:pt x="33" y="65"/>
                  </a:moveTo>
                  <a:cubicBezTo>
                    <a:pt x="34" y="65"/>
                    <a:pt x="35" y="64"/>
                    <a:pt x="35" y="64"/>
                  </a:cubicBezTo>
                  <a:cubicBezTo>
                    <a:pt x="36" y="62"/>
                    <a:pt x="33" y="62"/>
                    <a:pt x="31" y="61"/>
                  </a:cubicBezTo>
                  <a:cubicBezTo>
                    <a:pt x="30" y="61"/>
                    <a:pt x="30" y="60"/>
                    <a:pt x="30" y="59"/>
                  </a:cubicBezTo>
                  <a:cubicBezTo>
                    <a:pt x="31" y="56"/>
                    <a:pt x="33" y="55"/>
                    <a:pt x="35" y="55"/>
                  </a:cubicBezTo>
                  <a:cubicBezTo>
                    <a:pt x="38" y="55"/>
                    <a:pt x="40" y="56"/>
                    <a:pt x="39" y="59"/>
                  </a:cubicBezTo>
                  <a:cubicBezTo>
                    <a:pt x="36" y="59"/>
                    <a:pt x="36" y="59"/>
                    <a:pt x="36" y="59"/>
                  </a:cubicBezTo>
                  <a:cubicBezTo>
                    <a:pt x="36" y="58"/>
                    <a:pt x="36" y="58"/>
                    <a:pt x="36" y="58"/>
                  </a:cubicBezTo>
                  <a:cubicBezTo>
                    <a:pt x="36" y="57"/>
                    <a:pt x="35" y="57"/>
                    <a:pt x="35" y="57"/>
                  </a:cubicBezTo>
                  <a:cubicBezTo>
                    <a:pt x="34" y="57"/>
                    <a:pt x="33" y="58"/>
                    <a:pt x="33" y="58"/>
                  </a:cubicBezTo>
                  <a:cubicBezTo>
                    <a:pt x="33" y="59"/>
                    <a:pt x="34" y="59"/>
                    <a:pt x="35" y="60"/>
                  </a:cubicBezTo>
                  <a:cubicBezTo>
                    <a:pt x="37" y="60"/>
                    <a:pt x="39" y="60"/>
                    <a:pt x="39" y="63"/>
                  </a:cubicBezTo>
                  <a:cubicBezTo>
                    <a:pt x="38" y="66"/>
                    <a:pt x="36" y="67"/>
                    <a:pt x="33" y="67"/>
                  </a:cubicBezTo>
                  <a:cubicBezTo>
                    <a:pt x="30" y="67"/>
                    <a:pt x="28" y="66"/>
                    <a:pt x="29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64"/>
                    <a:pt x="32" y="65"/>
                    <a:pt x="33" y="65"/>
                  </a:cubicBezTo>
                  <a:moveTo>
                    <a:pt x="64" y="58"/>
                  </a:moveTo>
                  <a:cubicBezTo>
                    <a:pt x="62" y="67"/>
                    <a:pt x="62" y="67"/>
                    <a:pt x="62" y="67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5" y="58"/>
                    <a:pt x="55" y="58"/>
                    <a:pt x="55" y="58"/>
                  </a:cubicBezTo>
                  <a:cubicBezTo>
                    <a:pt x="55" y="58"/>
                    <a:pt x="55" y="58"/>
                    <a:pt x="55" y="58"/>
                  </a:cubicBezTo>
                  <a:cubicBezTo>
                    <a:pt x="53" y="67"/>
                    <a:pt x="53" y="67"/>
                    <a:pt x="53" y="67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50" y="67"/>
                    <a:pt x="50" y="67"/>
                    <a:pt x="50" y="67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57" y="55"/>
                    <a:pt x="57" y="55"/>
                    <a:pt x="57" y="55"/>
                  </a:cubicBezTo>
                  <a:cubicBezTo>
                    <a:pt x="59" y="64"/>
                    <a:pt x="59" y="64"/>
                    <a:pt x="59" y="64"/>
                  </a:cubicBezTo>
                  <a:cubicBezTo>
                    <a:pt x="59" y="64"/>
                    <a:pt x="59" y="64"/>
                    <a:pt x="59" y="64"/>
                  </a:cubicBezTo>
                  <a:cubicBezTo>
                    <a:pt x="61" y="55"/>
                    <a:pt x="61" y="55"/>
                    <a:pt x="61" y="55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5"/>
                    <a:pt x="64" y="55"/>
                    <a:pt x="64" y="55"/>
                  </a:cubicBezTo>
                  <a:lnTo>
                    <a:pt x="64" y="58"/>
                  </a:lnTo>
                  <a:close/>
                  <a:moveTo>
                    <a:pt x="70" y="55"/>
                  </a:moveTo>
                  <a:cubicBezTo>
                    <a:pt x="70" y="55"/>
                    <a:pt x="70" y="55"/>
                    <a:pt x="70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6" y="67"/>
                    <a:pt x="76" y="67"/>
                    <a:pt x="76" y="67"/>
                  </a:cubicBezTo>
                  <a:cubicBezTo>
                    <a:pt x="72" y="67"/>
                    <a:pt x="72" y="67"/>
                    <a:pt x="72" y="67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5"/>
                    <a:pt x="70" y="65"/>
                    <a:pt x="70" y="65"/>
                  </a:cubicBezTo>
                  <a:cubicBezTo>
                    <a:pt x="67" y="65"/>
                    <a:pt x="67" y="65"/>
                    <a:pt x="67" y="65"/>
                  </a:cubicBezTo>
                  <a:cubicBezTo>
                    <a:pt x="66" y="67"/>
                    <a:pt x="66" y="67"/>
                    <a:pt x="66" y="67"/>
                  </a:cubicBezTo>
                  <a:cubicBezTo>
                    <a:pt x="64" y="67"/>
                    <a:pt x="64" y="67"/>
                    <a:pt x="64" y="6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64" y="66"/>
                    <a:pt x="64" y="66"/>
                    <a:pt x="64" y="66"/>
                  </a:cubicBezTo>
                  <a:lnTo>
                    <a:pt x="70" y="55"/>
                  </a:lnTo>
                  <a:close/>
                  <a:moveTo>
                    <a:pt x="51" y="57"/>
                  </a:moveTo>
                  <a:cubicBezTo>
                    <a:pt x="51" y="58"/>
                    <a:pt x="51" y="58"/>
                    <a:pt x="51" y="58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50" y="60"/>
                    <a:pt x="50" y="60"/>
                    <a:pt x="50" y="60"/>
                  </a:cubicBezTo>
                  <a:cubicBezTo>
                    <a:pt x="49" y="62"/>
                    <a:pt x="49" y="62"/>
                    <a:pt x="49" y="62"/>
                  </a:cubicBezTo>
                  <a:cubicBezTo>
                    <a:pt x="44" y="62"/>
                    <a:pt x="44" y="62"/>
                    <a:pt x="44" y="62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49" y="65"/>
                    <a:pt x="49" y="65"/>
                    <a:pt x="49" y="65"/>
                  </a:cubicBezTo>
                  <a:cubicBezTo>
                    <a:pt x="49" y="67"/>
                    <a:pt x="49" y="67"/>
                    <a:pt x="49" y="67"/>
                  </a:cubicBezTo>
                  <a:cubicBezTo>
                    <a:pt x="40" y="67"/>
                    <a:pt x="40" y="67"/>
                    <a:pt x="40" y="67"/>
                  </a:cubicBezTo>
                  <a:cubicBezTo>
                    <a:pt x="42" y="55"/>
                    <a:pt x="42" y="55"/>
                    <a:pt x="42" y="55"/>
                  </a:cubicBezTo>
                  <a:cubicBezTo>
                    <a:pt x="51" y="55"/>
                    <a:pt x="51" y="55"/>
                    <a:pt x="51" y="55"/>
                  </a:cubicBezTo>
                  <a:cubicBezTo>
                    <a:pt x="51" y="55"/>
                    <a:pt x="51" y="55"/>
                    <a:pt x="51" y="55"/>
                  </a:cubicBezTo>
                  <a:lnTo>
                    <a:pt x="51" y="57"/>
                  </a:lnTo>
                  <a:close/>
                  <a:moveTo>
                    <a:pt x="77" y="67"/>
                  </a:moveTo>
                  <a:cubicBezTo>
                    <a:pt x="80" y="55"/>
                    <a:pt x="80" y="55"/>
                    <a:pt x="80" y="55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80" y="67"/>
                    <a:pt x="80" y="67"/>
                    <a:pt x="80" y="67"/>
                  </a:cubicBezTo>
                  <a:lnTo>
                    <a:pt x="77" y="67"/>
                  </a:lnTo>
                  <a:close/>
                  <a:moveTo>
                    <a:pt x="96" y="53"/>
                  </a:moveTo>
                  <a:cubicBezTo>
                    <a:pt x="15" y="53"/>
                    <a:pt x="15" y="53"/>
                    <a:pt x="15" y="53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96" y="51"/>
                    <a:pt x="96" y="51"/>
                    <a:pt x="96" y="51"/>
                  </a:cubicBezTo>
                  <a:lnTo>
                    <a:pt x="96" y="53"/>
                  </a:lnTo>
                  <a:close/>
                  <a:moveTo>
                    <a:pt x="41" y="47"/>
                  </a:moveTo>
                  <a:cubicBezTo>
                    <a:pt x="42" y="47"/>
                    <a:pt x="43" y="46"/>
                    <a:pt x="43" y="46"/>
                  </a:cubicBezTo>
                  <a:cubicBezTo>
                    <a:pt x="43" y="44"/>
                    <a:pt x="41" y="44"/>
                    <a:pt x="39" y="43"/>
                  </a:cubicBezTo>
                  <a:cubicBezTo>
                    <a:pt x="37" y="43"/>
                    <a:pt x="37" y="42"/>
                    <a:pt x="37" y="41"/>
                  </a:cubicBezTo>
                  <a:cubicBezTo>
                    <a:pt x="38" y="38"/>
                    <a:pt x="41" y="37"/>
                    <a:pt x="43" y="37"/>
                  </a:cubicBezTo>
                  <a:cubicBezTo>
                    <a:pt x="45" y="37"/>
                    <a:pt x="48" y="38"/>
                    <a:pt x="47" y="41"/>
                  </a:cubicBezTo>
                  <a:cubicBezTo>
                    <a:pt x="44" y="41"/>
                    <a:pt x="44" y="41"/>
                    <a:pt x="44" y="41"/>
                  </a:cubicBezTo>
                  <a:cubicBezTo>
                    <a:pt x="44" y="40"/>
                    <a:pt x="44" y="40"/>
                    <a:pt x="44" y="40"/>
                  </a:cubicBezTo>
                  <a:cubicBezTo>
                    <a:pt x="43" y="39"/>
                    <a:pt x="43" y="39"/>
                    <a:pt x="42" y="39"/>
                  </a:cubicBezTo>
                  <a:cubicBezTo>
                    <a:pt x="42" y="39"/>
                    <a:pt x="41" y="40"/>
                    <a:pt x="41" y="40"/>
                  </a:cubicBezTo>
                  <a:cubicBezTo>
                    <a:pt x="41" y="41"/>
                    <a:pt x="42" y="41"/>
                    <a:pt x="42" y="42"/>
                  </a:cubicBezTo>
                  <a:cubicBezTo>
                    <a:pt x="44" y="42"/>
                    <a:pt x="47" y="42"/>
                    <a:pt x="46" y="45"/>
                  </a:cubicBezTo>
                  <a:cubicBezTo>
                    <a:pt x="46" y="48"/>
                    <a:pt x="43" y="49"/>
                    <a:pt x="40" y="49"/>
                  </a:cubicBezTo>
                  <a:cubicBezTo>
                    <a:pt x="38" y="49"/>
                    <a:pt x="36" y="48"/>
                    <a:pt x="36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9" y="46"/>
                    <a:pt x="40" y="47"/>
                    <a:pt x="41" y="47"/>
                  </a:cubicBezTo>
                  <a:moveTo>
                    <a:pt x="63" y="47"/>
                  </a:moveTo>
                  <a:cubicBezTo>
                    <a:pt x="64" y="47"/>
                    <a:pt x="65" y="46"/>
                    <a:pt x="65" y="46"/>
                  </a:cubicBezTo>
                  <a:cubicBezTo>
                    <a:pt x="65" y="44"/>
                    <a:pt x="63" y="44"/>
                    <a:pt x="61" y="43"/>
                  </a:cubicBezTo>
                  <a:cubicBezTo>
                    <a:pt x="60" y="43"/>
                    <a:pt x="59" y="42"/>
                    <a:pt x="60" y="41"/>
                  </a:cubicBezTo>
                  <a:cubicBezTo>
                    <a:pt x="60" y="38"/>
                    <a:pt x="63" y="37"/>
                    <a:pt x="65" y="37"/>
                  </a:cubicBezTo>
                  <a:cubicBezTo>
                    <a:pt x="68" y="37"/>
                    <a:pt x="70" y="38"/>
                    <a:pt x="69" y="41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40"/>
                    <a:pt x="66" y="40"/>
                    <a:pt x="66" y="40"/>
                  </a:cubicBezTo>
                  <a:cubicBezTo>
                    <a:pt x="66" y="39"/>
                    <a:pt x="65" y="39"/>
                    <a:pt x="65" y="39"/>
                  </a:cubicBezTo>
                  <a:cubicBezTo>
                    <a:pt x="64" y="39"/>
                    <a:pt x="63" y="40"/>
                    <a:pt x="63" y="40"/>
                  </a:cubicBezTo>
                  <a:cubicBezTo>
                    <a:pt x="63" y="41"/>
                    <a:pt x="64" y="41"/>
                    <a:pt x="65" y="42"/>
                  </a:cubicBezTo>
                  <a:cubicBezTo>
                    <a:pt x="66" y="42"/>
                    <a:pt x="69" y="42"/>
                    <a:pt x="69" y="45"/>
                  </a:cubicBezTo>
                  <a:cubicBezTo>
                    <a:pt x="68" y="48"/>
                    <a:pt x="65" y="49"/>
                    <a:pt x="63" y="49"/>
                  </a:cubicBezTo>
                  <a:cubicBezTo>
                    <a:pt x="61" y="49"/>
                    <a:pt x="59" y="49"/>
                    <a:pt x="58" y="47"/>
                  </a:cubicBezTo>
                  <a:cubicBezTo>
                    <a:pt x="58" y="47"/>
                    <a:pt x="58" y="46"/>
                    <a:pt x="58" y="45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62" y="45"/>
                    <a:pt x="62" y="45"/>
                    <a:pt x="62" y="45"/>
                  </a:cubicBezTo>
                  <a:cubicBezTo>
                    <a:pt x="61" y="46"/>
                    <a:pt x="62" y="47"/>
                    <a:pt x="63" y="47"/>
                  </a:cubicBezTo>
                  <a:moveTo>
                    <a:pt x="58" y="38"/>
                  </a:moveTo>
                  <a:cubicBezTo>
                    <a:pt x="58" y="40"/>
                    <a:pt x="58" y="40"/>
                    <a:pt x="58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7" y="42"/>
                    <a:pt x="57" y="42"/>
                    <a:pt x="57" y="42"/>
                  </a:cubicBezTo>
                  <a:cubicBezTo>
                    <a:pt x="57" y="44"/>
                    <a:pt x="57" y="44"/>
                    <a:pt x="57" y="44"/>
                  </a:cubicBezTo>
                  <a:cubicBezTo>
                    <a:pt x="52" y="44"/>
                    <a:pt x="52" y="44"/>
                    <a:pt x="52" y="44"/>
                  </a:cubicBezTo>
                  <a:cubicBezTo>
                    <a:pt x="51" y="47"/>
                    <a:pt x="51" y="47"/>
                    <a:pt x="51" y="47"/>
                  </a:cubicBezTo>
                  <a:cubicBezTo>
                    <a:pt x="57" y="47"/>
                    <a:pt x="57" y="47"/>
                    <a:pt x="57" y="47"/>
                  </a:cubicBezTo>
                  <a:cubicBezTo>
                    <a:pt x="56" y="49"/>
                    <a:pt x="56" y="49"/>
                    <a:pt x="56" y="49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50" y="37"/>
                    <a:pt x="50" y="37"/>
                    <a:pt x="50" y="37"/>
                  </a:cubicBezTo>
                  <a:cubicBezTo>
                    <a:pt x="58" y="37"/>
                    <a:pt x="58" y="37"/>
                    <a:pt x="58" y="37"/>
                  </a:cubicBezTo>
                  <a:cubicBezTo>
                    <a:pt x="59" y="37"/>
                    <a:pt x="59" y="37"/>
                    <a:pt x="59" y="37"/>
                  </a:cubicBezTo>
                  <a:lnTo>
                    <a:pt x="58" y="38"/>
                  </a:lnTo>
                  <a:close/>
                  <a:moveTo>
                    <a:pt x="70" y="49"/>
                  </a:moveTo>
                  <a:cubicBezTo>
                    <a:pt x="72" y="37"/>
                    <a:pt x="72" y="37"/>
                    <a:pt x="72" y="37"/>
                  </a:cubicBezTo>
                  <a:cubicBezTo>
                    <a:pt x="75" y="37"/>
                    <a:pt x="75" y="37"/>
                    <a:pt x="75" y="37"/>
                  </a:cubicBezTo>
                  <a:cubicBezTo>
                    <a:pt x="73" y="49"/>
                    <a:pt x="73" y="49"/>
                    <a:pt x="73" y="49"/>
                  </a:cubicBezTo>
                  <a:lnTo>
                    <a:pt x="70" y="49"/>
                  </a:lnTo>
                  <a:close/>
                  <a:moveTo>
                    <a:pt x="96" y="35"/>
                  </a:moveTo>
                  <a:cubicBezTo>
                    <a:pt x="15" y="35"/>
                    <a:pt x="15" y="35"/>
                    <a:pt x="15" y="35"/>
                  </a:cubicBezTo>
                  <a:cubicBezTo>
                    <a:pt x="15" y="33"/>
                    <a:pt x="15" y="33"/>
                    <a:pt x="15" y="33"/>
                  </a:cubicBezTo>
                  <a:cubicBezTo>
                    <a:pt x="96" y="33"/>
                    <a:pt x="96" y="33"/>
                    <a:pt x="96" y="33"/>
                  </a:cubicBezTo>
                  <a:lnTo>
                    <a:pt x="96" y="35"/>
                  </a:lnTo>
                  <a:close/>
                  <a:moveTo>
                    <a:pt x="66" y="20"/>
                  </a:moveTo>
                  <a:cubicBezTo>
                    <a:pt x="63" y="31"/>
                    <a:pt x="63" y="31"/>
                    <a:pt x="63" y="31"/>
                  </a:cubicBezTo>
                  <a:cubicBezTo>
                    <a:pt x="59" y="31"/>
                    <a:pt x="59" y="31"/>
                    <a:pt x="59" y="31"/>
                  </a:cubicBezTo>
                  <a:cubicBezTo>
                    <a:pt x="57" y="22"/>
                    <a:pt x="57" y="22"/>
                    <a:pt x="57" y="22"/>
                  </a:cubicBezTo>
                  <a:cubicBezTo>
                    <a:pt x="57" y="22"/>
                    <a:pt x="57" y="22"/>
                    <a:pt x="57" y="22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61" y="28"/>
                    <a:pt x="61" y="28"/>
                    <a:pt x="61" y="28"/>
                  </a:cubicBezTo>
                  <a:cubicBezTo>
                    <a:pt x="61" y="28"/>
                    <a:pt x="61" y="28"/>
                    <a:pt x="61" y="28"/>
                  </a:cubicBezTo>
                  <a:cubicBezTo>
                    <a:pt x="63" y="20"/>
                    <a:pt x="63" y="20"/>
                    <a:pt x="63" y="20"/>
                  </a:cubicBezTo>
                  <a:cubicBezTo>
                    <a:pt x="66" y="20"/>
                    <a:pt x="66" y="20"/>
                    <a:pt x="66" y="20"/>
                  </a:cubicBezTo>
                  <a:cubicBezTo>
                    <a:pt x="66" y="20"/>
                    <a:pt x="66" y="20"/>
                    <a:pt x="66" y="20"/>
                  </a:cubicBezTo>
                  <a:close/>
                  <a:moveTo>
                    <a:pt x="68" y="20"/>
                  </a:moveTo>
                  <a:cubicBezTo>
                    <a:pt x="71" y="20"/>
                    <a:pt x="71" y="20"/>
                    <a:pt x="71" y="20"/>
                  </a:cubicBezTo>
                  <a:cubicBezTo>
                    <a:pt x="69" y="31"/>
                    <a:pt x="69" y="31"/>
                    <a:pt x="69" y="31"/>
                  </a:cubicBezTo>
                  <a:cubicBezTo>
                    <a:pt x="66" y="31"/>
                    <a:pt x="66" y="31"/>
                    <a:pt x="66" y="31"/>
                  </a:cubicBezTo>
                  <a:cubicBezTo>
                    <a:pt x="66" y="31"/>
                    <a:pt x="66" y="31"/>
                    <a:pt x="66" y="31"/>
                  </a:cubicBezTo>
                  <a:cubicBezTo>
                    <a:pt x="66" y="30"/>
                    <a:pt x="66" y="30"/>
                    <a:pt x="66" y="30"/>
                  </a:cubicBezTo>
                  <a:lnTo>
                    <a:pt x="68" y="20"/>
                  </a:lnTo>
                  <a:close/>
                  <a:moveTo>
                    <a:pt x="52" y="23"/>
                  </a:moveTo>
                  <a:cubicBezTo>
                    <a:pt x="52" y="23"/>
                    <a:pt x="52" y="23"/>
                    <a:pt x="52" y="23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22"/>
                    <a:pt x="48" y="22"/>
                    <a:pt x="47" y="22"/>
                  </a:cubicBezTo>
                  <a:cubicBezTo>
                    <a:pt x="45" y="22"/>
                    <a:pt x="44" y="24"/>
                    <a:pt x="44" y="26"/>
                  </a:cubicBezTo>
                  <a:cubicBezTo>
                    <a:pt x="44" y="27"/>
                    <a:pt x="44" y="29"/>
                    <a:pt x="45" y="29"/>
                  </a:cubicBezTo>
                  <a:cubicBezTo>
                    <a:pt x="47" y="29"/>
                    <a:pt x="48" y="29"/>
                    <a:pt x="48" y="27"/>
                  </a:cubicBezTo>
                  <a:cubicBezTo>
                    <a:pt x="51" y="27"/>
                    <a:pt x="51" y="27"/>
                    <a:pt x="51" y="27"/>
                  </a:cubicBezTo>
                  <a:cubicBezTo>
                    <a:pt x="51" y="30"/>
                    <a:pt x="48" y="31"/>
                    <a:pt x="45" y="31"/>
                  </a:cubicBezTo>
                  <a:cubicBezTo>
                    <a:pt x="41" y="31"/>
                    <a:pt x="40" y="29"/>
                    <a:pt x="41" y="25"/>
                  </a:cubicBezTo>
                  <a:cubicBezTo>
                    <a:pt x="41" y="22"/>
                    <a:pt x="44" y="19"/>
                    <a:pt x="47" y="19"/>
                  </a:cubicBezTo>
                  <a:cubicBezTo>
                    <a:pt x="50" y="19"/>
                    <a:pt x="52" y="20"/>
                    <a:pt x="52" y="22"/>
                  </a:cubicBezTo>
                  <a:cubicBezTo>
                    <a:pt x="52" y="22"/>
                    <a:pt x="52" y="23"/>
                    <a:pt x="52" y="23"/>
                  </a:cubicBezTo>
                  <a:moveTo>
                    <a:pt x="96" y="18"/>
                  </a:moveTo>
                  <a:cubicBezTo>
                    <a:pt x="15" y="18"/>
                    <a:pt x="15" y="18"/>
                    <a:pt x="15" y="18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96" y="15"/>
                    <a:pt x="96" y="15"/>
                    <a:pt x="96" y="15"/>
                  </a:cubicBezTo>
                  <a:lnTo>
                    <a:pt x="96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6" name="Freeform 19"/>
            <p:cNvSpPr>
              <a:spLocks/>
            </p:cNvSpPr>
            <p:nvPr/>
          </p:nvSpPr>
          <p:spPr bwMode="auto">
            <a:xfrm>
              <a:off x="3207" y="2022"/>
              <a:ext cx="7" cy="10"/>
            </a:xfrm>
            <a:custGeom>
              <a:avLst/>
              <a:gdLst>
                <a:gd name="T0" fmla="*/ 7 w 7"/>
                <a:gd name="T1" fmla="*/ 10 h 10"/>
                <a:gd name="T2" fmla="*/ 4 w 7"/>
                <a:gd name="T3" fmla="*/ 0 h 10"/>
                <a:gd name="T4" fmla="*/ 4 w 7"/>
                <a:gd name="T5" fmla="*/ 0 h 10"/>
                <a:gd name="T6" fmla="*/ 2 w 7"/>
                <a:gd name="T7" fmla="*/ 3 h 10"/>
                <a:gd name="T8" fmla="*/ 0 w 7"/>
                <a:gd name="T9" fmla="*/ 10 h 10"/>
                <a:gd name="T10" fmla="*/ 2 w 7"/>
                <a:gd name="T11" fmla="*/ 10 h 10"/>
                <a:gd name="T12" fmla="*/ 7 w 7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0">
                  <a:moveTo>
                    <a:pt x="7" y="1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2" y="3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7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7" name="Freeform 20"/>
            <p:cNvSpPr>
              <a:spLocks/>
            </p:cNvSpPr>
            <p:nvPr/>
          </p:nvSpPr>
          <p:spPr bwMode="auto">
            <a:xfrm>
              <a:off x="2918" y="2167"/>
              <a:ext cx="42" cy="50"/>
            </a:xfrm>
            <a:custGeom>
              <a:avLst/>
              <a:gdLst>
                <a:gd name="T0" fmla="*/ 15 w 18"/>
                <a:gd name="T1" fmla="*/ 6 h 21"/>
                <a:gd name="T2" fmla="*/ 15 w 18"/>
                <a:gd name="T3" fmla="*/ 5 h 21"/>
                <a:gd name="T4" fmla="*/ 14 w 18"/>
                <a:gd name="T5" fmla="*/ 4 h 21"/>
                <a:gd name="T6" fmla="*/ 13 w 18"/>
                <a:gd name="T7" fmla="*/ 3 h 21"/>
                <a:gd name="T8" fmla="*/ 11 w 18"/>
                <a:gd name="T9" fmla="*/ 2 h 21"/>
                <a:gd name="T10" fmla="*/ 8 w 18"/>
                <a:gd name="T11" fmla="*/ 3 h 21"/>
                <a:gd name="T12" fmla="*/ 5 w 18"/>
                <a:gd name="T13" fmla="*/ 5 h 21"/>
                <a:gd name="T14" fmla="*/ 4 w 18"/>
                <a:gd name="T15" fmla="*/ 8 h 21"/>
                <a:gd name="T16" fmla="*/ 3 w 18"/>
                <a:gd name="T17" fmla="*/ 11 h 21"/>
                <a:gd name="T18" fmla="*/ 3 w 18"/>
                <a:gd name="T19" fmla="*/ 14 h 21"/>
                <a:gd name="T20" fmla="*/ 3 w 18"/>
                <a:gd name="T21" fmla="*/ 16 h 21"/>
                <a:gd name="T22" fmla="*/ 5 w 18"/>
                <a:gd name="T23" fmla="*/ 18 h 21"/>
                <a:gd name="T24" fmla="*/ 7 w 18"/>
                <a:gd name="T25" fmla="*/ 19 h 21"/>
                <a:gd name="T26" fmla="*/ 9 w 18"/>
                <a:gd name="T27" fmla="*/ 19 h 21"/>
                <a:gd name="T28" fmla="*/ 11 w 18"/>
                <a:gd name="T29" fmla="*/ 18 h 21"/>
                <a:gd name="T30" fmla="*/ 12 w 18"/>
                <a:gd name="T31" fmla="*/ 17 h 21"/>
                <a:gd name="T32" fmla="*/ 13 w 18"/>
                <a:gd name="T33" fmla="*/ 16 h 21"/>
                <a:gd name="T34" fmla="*/ 16 w 18"/>
                <a:gd name="T35" fmla="*/ 16 h 21"/>
                <a:gd name="T36" fmla="*/ 14 w 18"/>
                <a:gd name="T37" fmla="*/ 18 h 21"/>
                <a:gd name="T38" fmla="*/ 12 w 18"/>
                <a:gd name="T39" fmla="*/ 20 h 21"/>
                <a:gd name="T40" fmla="*/ 9 w 18"/>
                <a:gd name="T41" fmla="*/ 21 h 21"/>
                <a:gd name="T42" fmla="*/ 7 w 18"/>
                <a:gd name="T43" fmla="*/ 21 h 21"/>
                <a:gd name="T44" fmla="*/ 2 w 18"/>
                <a:gd name="T45" fmla="*/ 20 h 21"/>
                <a:gd name="T46" fmla="*/ 0 w 18"/>
                <a:gd name="T47" fmla="*/ 18 h 21"/>
                <a:gd name="T48" fmla="*/ 0 w 18"/>
                <a:gd name="T49" fmla="*/ 14 h 21"/>
                <a:gd name="T50" fmla="*/ 0 w 18"/>
                <a:gd name="T51" fmla="*/ 11 h 21"/>
                <a:gd name="T52" fmla="*/ 1 w 18"/>
                <a:gd name="T53" fmla="*/ 8 h 21"/>
                <a:gd name="T54" fmla="*/ 2 w 18"/>
                <a:gd name="T55" fmla="*/ 6 h 21"/>
                <a:gd name="T56" fmla="*/ 3 w 18"/>
                <a:gd name="T57" fmla="*/ 4 h 21"/>
                <a:gd name="T58" fmla="*/ 6 w 18"/>
                <a:gd name="T59" fmla="*/ 2 h 21"/>
                <a:gd name="T60" fmla="*/ 8 w 18"/>
                <a:gd name="T61" fmla="*/ 0 h 21"/>
                <a:gd name="T62" fmla="*/ 12 w 18"/>
                <a:gd name="T63" fmla="*/ 0 h 21"/>
                <a:gd name="T64" fmla="*/ 14 w 18"/>
                <a:gd name="T65" fmla="*/ 0 h 21"/>
                <a:gd name="T66" fmla="*/ 16 w 18"/>
                <a:gd name="T67" fmla="*/ 1 h 21"/>
                <a:gd name="T68" fmla="*/ 18 w 18"/>
                <a:gd name="T69" fmla="*/ 3 h 21"/>
                <a:gd name="T70" fmla="*/ 18 w 18"/>
                <a:gd name="T71" fmla="*/ 6 h 21"/>
                <a:gd name="T72" fmla="*/ 15 w 18"/>
                <a:gd name="T73" fmla="*/ 6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8" h="21">
                  <a:moveTo>
                    <a:pt x="15" y="6"/>
                  </a:moveTo>
                  <a:cubicBezTo>
                    <a:pt x="15" y="6"/>
                    <a:pt x="15" y="5"/>
                    <a:pt x="15" y="5"/>
                  </a:cubicBezTo>
                  <a:cubicBezTo>
                    <a:pt x="15" y="4"/>
                    <a:pt x="15" y="4"/>
                    <a:pt x="14" y="4"/>
                  </a:cubicBezTo>
                  <a:cubicBezTo>
                    <a:pt x="14" y="3"/>
                    <a:pt x="14" y="3"/>
                    <a:pt x="13" y="3"/>
                  </a:cubicBezTo>
                  <a:cubicBezTo>
                    <a:pt x="13" y="2"/>
                    <a:pt x="12" y="2"/>
                    <a:pt x="11" y="2"/>
                  </a:cubicBezTo>
                  <a:cubicBezTo>
                    <a:pt x="10" y="2"/>
                    <a:pt x="9" y="2"/>
                    <a:pt x="8" y="3"/>
                  </a:cubicBezTo>
                  <a:cubicBezTo>
                    <a:pt x="7" y="3"/>
                    <a:pt x="6" y="4"/>
                    <a:pt x="5" y="5"/>
                  </a:cubicBezTo>
                  <a:cubicBezTo>
                    <a:pt x="5" y="6"/>
                    <a:pt x="4" y="7"/>
                    <a:pt x="4" y="8"/>
                  </a:cubicBezTo>
                  <a:cubicBezTo>
                    <a:pt x="4" y="9"/>
                    <a:pt x="3" y="10"/>
                    <a:pt x="3" y="11"/>
                  </a:cubicBezTo>
                  <a:cubicBezTo>
                    <a:pt x="3" y="12"/>
                    <a:pt x="3" y="13"/>
                    <a:pt x="3" y="14"/>
                  </a:cubicBezTo>
                  <a:cubicBezTo>
                    <a:pt x="3" y="15"/>
                    <a:pt x="3" y="16"/>
                    <a:pt x="3" y="16"/>
                  </a:cubicBezTo>
                  <a:cubicBezTo>
                    <a:pt x="3" y="17"/>
                    <a:pt x="4" y="18"/>
                    <a:pt x="5" y="18"/>
                  </a:cubicBezTo>
                  <a:cubicBezTo>
                    <a:pt x="5" y="19"/>
                    <a:pt x="6" y="19"/>
                    <a:pt x="7" y="19"/>
                  </a:cubicBezTo>
                  <a:cubicBezTo>
                    <a:pt x="8" y="19"/>
                    <a:pt x="9" y="19"/>
                    <a:pt x="9" y="19"/>
                  </a:cubicBezTo>
                  <a:cubicBezTo>
                    <a:pt x="10" y="19"/>
                    <a:pt x="11" y="18"/>
                    <a:pt x="11" y="18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16"/>
                    <a:pt x="12" y="16"/>
                    <a:pt x="13" y="16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7"/>
                    <a:pt x="15" y="17"/>
                    <a:pt x="14" y="18"/>
                  </a:cubicBezTo>
                  <a:cubicBezTo>
                    <a:pt x="14" y="19"/>
                    <a:pt x="13" y="20"/>
                    <a:pt x="12" y="20"/>
                  </a:cubicBezTo>
                  <a:cubicBezTo>
                    <a:pt x="11" y="21"/>
                    <a:pt x="10" y="21"/>
                    <a:pt x="9" y="21"/>
                  </a:cubicBezTo>
                  <a:cubicBezTo>
                    <a:pt x="8" y="21"/>
                    <a:pt x="8" y="21"/>
                    <a:pt x="7" y="21"/>
                  </a:cubicBezTo>
                  <a:cubicBezTo>
                    <a:pt x="5" y="21"/>
                    <a:pt x="3" y="21"/>
                    <a:pt x="2" y="20"/>
                  </a:cubicBezTo>
                  <a:cubicBezTo>
                    <a:pt x="1" y="20"/>
                    <a:pt x="1" y="19"/>
                    <a:pt x="0" y="18"/>
                  </a:cubicBezTo>
                  <a:cubicBezTo>
                    <a:pt x="0" y="17"/>
                    <a:pt x="0" y="15"/>
                    <a:pt x="0" y="14"/>
                  </a:cubicBezTo>
                  <a:cubicBezTo>
                    <a:pt x="0" y="13"/>
                    <a:pt x="0" y="12"/>
                    <a:pt x="0" y="11"/>
                  </a:cubicBezTo>
                  <a:cubicBezTo>
                    <a:pt x="0" y="10"/>
                    <a:pt x="0" y="9"/>
                    <a:pt x="1" y="8"/>
                  </a:cubicBezTo>
                  <a:cubicBezTo>
                    <a:pt x="1" y="8"/>
                    <a:pt x="1" y="7"/>
                    <a:pt x="2" y="6"/>
                  </a:cubicBezTo>
                  <a:cubicBezTo>
                    <a:pt x="2" y="5"/>
                    <a:pt x="3" y="4"/>
                    <a:pt x="3" y="4"/>
                  </a:cubicBezTo>
                  <a:cubicBezTo>
                    <a:pt x="4" y="3"/>
                    <a:pt x="5" y="2"/>
                    <a:pt x="6" y="2"/>
                  </a:cubicBezTo>
                  <a:cubicBezTo>
                    <a:pt x="6" y="1"/>
                    <a:pt x="7" y="1"/>
                    <a:pt x="8" y="0"/>
                  </a:cubicBezTo>
                  <a:cubicBezTo>
                    <a:pt x="9" y="0"/>
                    <a:pt x="10" y="0"/>
                    <a:pt x="12" y="0"/>
                  </a:cubicBezTo>
                  <a:cubicBezTo>
                    <a:pt x="12" y="0"/>
                    <a:pt x="13" y="0"/>
                    <a:pt x="14" y="0"/>
                  </a:cubicBezTo>
                  <a:cubicBezTo>
                    <a:pt x="15" y="0"/>
                    <a:pt x="16" y="0"/>
                    <a:pt x="16" y="1"/>
                  </a:cubicBezTo>
                  <a:cubicBezTo>
                    <a:pt x="17" y="1"/>
                    <a:pt x="17" y="2"/>
                    <a:pt x="18" y="3"/>
                  </a:cubicBezTo>
                  <a:cubicBezTo>
                    <a:pt x="18" y="4"/>
                    <a:pt x="18" y="5"/>
                    <a:pt x="18" y="6"/>
                  </a:cubicBezTo>
                  <a:lnTo>
                    <a:pt x="15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8" name="Freeform 21"/>
            <p:cNvSpPr>
              <a:spLocks noEditPoints="1"/>
            </p:cNvSpPr>
            <p:nvPr/>
          </p:nvSpPr>
          <p:spPr bwMode="auto">
            <a:xfrm>
              <a:off x="2960" y="2181"/>
              <a:ext cx="38" cy="38"/>
            </a:xfrm>
            <a:custGeom>
              <a:avLst/>
              <a:gdLst>
                <a:gd name="T0" fmla="*/ 1 w 16"/>
                <a:gd name="T1" fmla="*/ 8 h 16"/>
                <a:gd name="T2" fmla="*/ 2 w 16"/>
                <a:gd name="T3" fmla="*/ 5 h 16"/>
                <a:gd name="T4" fmla="*/ 3 w 16"/>
                <a:gd name="T5" fmla="*/ 3 h 16"/>
                <a:gd name="T6" fmla="*/ 6 w 16"/>
                <a:gd name="T7" fmla="*/ 1 h 16"/>
                <a:gd name="T8" fmla="*/ 10 w 16"/>
                <a:gd name="T9" fmla="*/ 0 h 16"/>
                <a:gd name="T10" fmla="*/ 13 w 16"/>
                <a:gd name="T11" fmla="*/ 1 h 16"/>
                <a:gd name="T12" fmla="*/ 15 w 16"/>
                <a:gd name="T13" fmla="*/ 3 h 16"/>
                <a:gd name="T14" fmla="*/ 16 w 16"/>
                <a:gd name="T15" fmla="*/ 5 h 16"/>
                <a:gd name="T16" fmla="*/ 15 w 16"/>
                <a:gd name="T17" fmla="*/ 8 h 16"/>
                <a:gd name="T18" fmla="*/ 14 w 16"/>
                <a:gd name="T19" fmla="*/ 11 h 16"/>
                <a:gd name="T20" fmla="*/ 12 w 16"/>
                <a:gd name="T21" fmla="*/ 13 h 16"/>
                <a:gd name="T22" fmla="*/ 10 w 16"/>
                <a:gd name="T23" fmla="*/ 15 h 16"/>
                <a:gd name="T24" fmla="*/ 6 w 16"/>
                <a:gd name="T25" fmla="*/ 16 h 16"/>
                <a:gd name="T26" fmla="*/ 3 w 16"/>
                <a:gd name="T27" fmla="*/ 15 h 16"/>
                <a:gd name="T28" fmla="*/ 1 w 16"/>
                <a:gd name="T29" fmla="*/ 13 h 16"/>
                <a:gd name="T30" fmla="*/ 1 w 16"/>
                <a:gd name="T31" fmla="*/ 11 h 16"/>
                <a:gd name="T32" fmla="*/ 1 w 16"/>
                <a:gd name="T33" fmla="*/ 8 h 16"/>
                <a:gd name="T34" fmla="*/ 4 w 16"/>
                <a:gd name="T35" fmla="*/ 8 h 16"/>
                <a:gd name="T36" fmla="*/ 3 w 16"/>
                <a:gd name="T37" fmla="*/ 10 h 16"/>
                <a:gd name="T38" fmla="*/ 4 w 16"/>
                <a:gd name="T39" fmla="*/ 12 h 16"/>
                <a:gd name="T40" fmla="*/ 5 w 16"/>
                <a:gd name="T41" fmla="*/ 13 h 16"/>
                <a:gd name="T42" fmla="*/ 7 w 16"/>
                <a:gd name="T43" fmla="*/ 14 h 16"/>
                <a:gd name="T44" fmla="*/ 8 w 16"/>
                <a:gd name="T45" fmla="*/ 13 h 16"/>
                <a:gd name="T46" fmla="*/ 10 w 16"/>
                <a:gd name="T47" fmla="*/ 12 h 16"/>
                <a:gd name="T48" fmla="*/ 12 w 16"/>
                <a:gd name="T49" fmla="*/ 10 h 16"/>
                <a:gd name="T50" fmla="*/ 13 w 16"/>
                <a:gd name="T51" fmla="*/ 8 h 16"/>
                <a:gd name="T52" fmla="*/ 12 w 16"/>
                <a:gd name="T53" fmla="*/ 3 h 16"/>
                <a:gd name="T54" fmla="*/ 9 w 16"/>
                <a:gd name="T55" fmla="*/ 2 h 16"/>
                <a:gd name="T56" fmla="*/ 8 w 16"/>
                <a:gd name="T57" fmla="*/ 2 h 16"/>
                <a:gd name="T58" fmla="*/ 6 w 16"/>
                <a:gd name="T59" fmla="*/ 3 h 16"/>
                <a:gd name="T60" fmla="*/ 5 w 16"/>
                <a:gd name="T61" fmla="*/ 5 h 16"/>
                <a:gd name="T62" fmla="*/ 4 w 16"/>
                <a:gd name="T6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" h="16">
                  <a:moveTo>
                    <a:pt x="1" y="8"/>
                  </a:moveTo>
                  <a:cubicBezTo>
                    <a:pt x="1" y="7"/>
                    <a:pt x="1" y="6"/>
                    <a:pt x="2" y="5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4" y="2"/>
                    <a:pt x="5" y="1"/>
                    <a:pt x="6" y="1"/>
                  </a:cubicBezTo>
                  <a:cubicBezTo>
                    <a:pt x="7" y="0"/>
                    <a:pt x="8" y="0"/>
                    <a:pt x="10" y="0"/>
                  </a:cubicBezTo>
                  <a:cubicBezTo>
                    <a:pt x="11" y="0"/>
                    <a:pt x="12" y="0"/>
                    <a:pt x="13" y="1"/>
                  </a:cubicBezTo>
                  <a:cubicBezTo>
                    <a:pt x="14" y="1"/>
                    <a:pt x="15" y="2"/>
                    <a:pt x="15" y="3"/>
                  </a:cubicBezTo>
                  <a:cubicBezTo>
                    <a:pt x="15" y="4"/>
                    <a:pt x="16" y="4"/>
                    <a:pt x="16" y="5"/>
                  </a:cubicBezTo>
                  <a:cubicBezTo>
                    <a:pt x="16" y="6"/>
                    <a:pt x="16" y="7"/>
                    <a:pt x="15" y="8"/>
                  </a:cubicBezTo>
                  <a:cubicBezTo>
                    <a:pt x="15" y="9"/>
                    <a:pt x="15" y="10"/>
                    <a:pt x="14" y="11"/>
                  </a:cubicBezTo>
                  <a:cubicBezTo>
                    <a:pt x="14" y="12"/>
                    <a:pt x="13" y="13"/>
                    <a:pt x="12" y="13"/>
                  </a:cubicBezTo>
                  <a:cubicBezTo>
                    <a:pt x="12" y="14"/>
                    <a:pt x="11" y="15"/>
                    <a:pt x="10" y="15"/>
                  </a:cubicBezTo>
                  <a:cubicBezTo>
                    <a:pt x="9" y="15"/>
                    <a:pt x="8" y="16"/>
                    <a:pt x="6" y="16"/>
                  </a:cubicBezTo>
                  <a:cubicBezTo>
                    <a:pt x="5" y="16"/>
                    <a:pt x="4" y="15"/>
                    <a:pt x="3" y="15"/>
                  </a:cubicBezTo>
                  <a:cubicBezTo>
                    <a:pt x="2" y="15"/>
                    <a:pt x="2" y="14"/>
                    <a:pt x="1" y="13"/>
                  </a:cubicBezTo>
                  <a:cubicBezTo>
                    <a:pt x="1" y="13"/>
                    <a:pt x="1" y="12"/>
                    <a:pt x="1" y="11"/>
                  </a:cubicBezTo>
                  <a:cubicBezTo>
                    <a:pt x="0" y="10"/>
                    <a:pt x="1" y="9"/>
                    <a:pt x="1" y="8"/>
                  </a:cubicBezTo>
                  <a:moveTo>
                    <a:pt x="4" y="8"/>
                  </a:moveTo>
                  <a:cubicBezTo>
                    <a:pt x="3" y="9"/>
                    <a:pt x="3" y="9"/>
                    <a:pt x="3" y="10"/>
                  </a:cubicBezTo>
                  <a:cubicBezTo>
                    <a:pt x="3" y="11"/>
                    <a:pt x="4" y="11"/>
                    <a:pt x="4" y="12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6" y="14"/>
                    <a:pt x="7" y="14"/>
                  </a:cubicBezTo>
                  <a:cubicBezTo>
                    <a:pt x="7" y="14"/>
                    <a:pt x="8" y="13"/>
                    <a:pt x="8" y="13"/>
                  </a:cubicBezTo>
                  <a:cubicBezTo>
                    <a:pt x="9" y="13"/>
                    <a:pt x="10" y="13"/>
                    <a:pt x="10" y="12"/>
                  </a:cubicBezTo>
                  <a:cubicBezTo>
                    <a:pt x="11" y="12"/>
                    <a:pt x="11" y="11"/>
                    <a:pt x="12" y="10"/>
                  </a:cubicBezTo>
                  <a:cubicBezTo>
                    <a:pt x="12" y="10"/>
                    <a:pt x="12" y="9"/>
                    <a:pt x="13" y="8"/>
                  </a:cubicBezTo>
                  <a:cubicBezTo>
                    <a:pt x="13" y="6"/>
                    <a:pt x="13" y="4"/>
                    <a:pt x="12" y="3"/>
                  </a:cubicBezTo>
                  <a:cubicBezTo>
                    <a:pt x="12" y="3"/>
                    <a:pt x="11" y="2"/>
                    <a:pt x="9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7" y="2"/>
                    <a:pt x="7" y="3"/>
                    <a:pt x="6" y="3"/>
                  </a:cubicBezTo>
                  <a:cubicBezTo>
                    <a:pt x="6" y="4"/>
                    <a:pt x="5" y="4"/>
                    <a:pt x="5" y="5"/>
                  </a:cubicBezTo>
                  <a:cubicBezTo>
                    <a:pt x="4" y="6"/>
                    <a:pt x="4" y="7"/>
                    <a:pt x="4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9" name="Freeform 22"/>
            <p:cNvSpPr>
              <a:spLocks/>
            </p:cNvSpPr>
            <p:nvPr/>
          </p:nvSpPr>
          <p:spPr bwMode="auto">
            <a:xfrm>
              <a:off x="3003" y="2181"/>
              <a:ext cx="36" cy="36"/>
            </a:xfrm>
            <a:custGeom>
              <a:avLst/>
              <a:gdLst>
                <a:gd name="T0" fmla="*/ 3 w 15"/>
                <a:gd name="T1" fmla="*/ 2 h 15"/>
                <a:gd name="T2" fmla="*/ 3 w 15"/>
                <a:gd name="T3" fmla="*/ 0 h 15"/>
                <a:gd name="T4" fmla="*/ 6 w 15"/>
                <a:gd name="T5" fmla="*/ 0 h 15"/>
                <a:gd name="T6" fmla="*/ 6 w 15"/>
                <a:gd name="T7" fmla="*/ 3 h 15"/>
                <a:gd name="T8" fmla="*/ 6 w 15"/>
                <a:gd name="T9" fmla="*/ 2 h 15"/>
                <a:gd name="T10" fmla="*/ 7 w 15"/>
                <a:gd name="T11" fmla="*/ 1 h 15"/>
                <a:gd name="T12" fmla="*/ 9 w 15"/>
                <a:gd name="T13" fmla="*/ 0 h 15"/>
                <a:gd name="T14" fmla="*/ 11 w 15"/>
                <a:gd name="T15" fmla="*/ 0 h 15"/>
                <a:gd name="T16" fmla="*/ 12 w 15"/>
                <a:gd name="T17" fmla="*/ 0 h 15"/>
                <a:gd name="T18" fmla="*/ 14 w 15"/>
                <a:gd name="T19" fmla="*/ 1 h 15"/>
                <a:gd name="T20" fmla="*/ 15 w 15"/>
                <a:gd name="T21" fmla="*/ 2 h 15"/>
                <a:gd name="T22" fmla="*/ 15 w 15"/>
                <a:gd name="T23" fmla="*/ 5 h 15"/>
                <a:gd name="T24" fmla="*/ 13 w 15"/>
                <a:gd name="T25" fmla="*/ 15 h 15"/>
                <a:gd name="T26" fmla="*/ 10 w 15"/>
                <a:gd name="T27" fmla="*/ 15 h 15"/>
                <a:gd name="T28" fmla="*/ 12 w 15"/>
                <a:gd name="T29" fmla="*/ 6 h 15"/>
                <a:gd name="T30" fmla="*/ 12 w 15"/>
                <a:gd name="T31" fmla="*/ 4 h 15"/>
                <a:gd name="T32" fmla="*/ 12 w 15"/>
                <a:gd name="T33" fmla="*/ 3 h 15"/>
                <a:gd name="T34" fmla="*/ 11 w 15"/>
                <a:gd name="T35" fmla="*/ 3 h 15"/>
                <a:gd name="T36" fmla="*/ 10 w 15"/>
                <a:gd name="T37" fmla="*/ 2 h 15"/>
                <a:gd name="T38" fmla="*/ 8 w 15"/>
                <a:gd name="T39" fmla="*/ 3 h 15"/>
                <a:gd name="T40" fmla="*/ 7 w 15"/>
                <a:gd name="T41" fmla="*/ 3 h 15"/>
                <a:gd name="T42" fmla="*/ 6 w 15"/>
                <a:gd name="T43" fmla="*/ 5 h 15"/>
                <a:gd name="T44" fmla="*/ 5 w 15"/>
                <a:gd name="T45" fmla="*/ 7 h 15"/>
                <a:gd name="T46" fmla="*/ 3 w 15"/>
                <a:gd name="T47" fmla="*/ 15 h 15"/>
                <a:gd name="T48" fmla="*/ 0 w 15"/>
                <a:gd name="T49" fmla="*/ 15 h 15"/>
                <a:gd name="T50" fmla="*/ 3 w 15"/>
                <a:gd name="T51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" h="15">
                  <a:moveTo>
                    <a:pt x="3" y="2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2"/>
                    <a:pt x="7" y="2"/>
                    <a:pt x="7" y="1"/>
                  </a:cubicBezTo>
                  <a:cubicBezTo>
                    <a:pt x="8" y="1"/>
                    <a:pt x="8" y="1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2" y="0"/>
                    <a:pt x="12" y="0"/>
                  </a:cubicBezTo>
                  <a:cubicBezTo>
                    <a:pt x="13" y="0"/>
                    <a:pt x="13" y="1"/>
                    <a:pt x="14" y="1"/>
                  </a:cubicBezTo>
                  <a:cubicBezTo>
                    <a:pt x="14" y="1"/>
                    <a:pt x="15" y="2"/>
                    <a:pt x="15" y="2"/>
                  </a:cubicBezTo>
                  <a:cubicBezTo>
                    <a:pt x="15" y="3"/>
                    <a:pt x="15" y="4"/>
                    <a:pt x="15" y="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2" y="4"/>
                    <a:pt x="12" y="4"/>
                    <a:pt x="12" y="3"/>
                  </a:cubicBezTo>
                  <a:cubicBezTo>
                    <a:pt x="12" y="3"/>
                    <a:pt x="11" y="3"/>
                    <a:pt x="11" y="3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9" y="2"/>
                    <a:pt x="8" y="3"/>
                  </a:cubicBezTo>
                  <a:cubicBezTo>
                    <a:pt x="8" y="3"/>
                    <a:pt x="7" y="3"/>
                    <a:pt x="7" y="3"/>
                  </a:cubicBezTo>
                  <a:cubicBezTo>
                    <a:pt x="6" y="4"/>
                    <a:pt x="6" y="4"/>
                    <a:pt x="6" y="5"/>
                  </a:cubicBezTo>
                  <a:cubicBezTo>
                    <a:pt x="5" y="5"/>
                    <a:pt x="5" y="6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0" name="Freeform 23"/>
            <p:cNvSpPr>
              <a:spLocks/>
            </p:cNvSpPr>
            <p:nvPr/>
          </p:nvSpPr>
          <p:spPr bwMode="auto">
            <a:xfrm>
              <a:off x="3048" y="2167"/>
              <a:ext cx="26" cy="50"/>
            </a:xfrm>
            <a:custGeom>
              <a:avLst/>
              <a:gdLst>
                <a:gd name="T0" fmla="*/ 10 w 11"/>
                <a:gd name="T1" fmla="*/ 2 h 21"/>
                <a:gd name="T2" fmla="*/ 10 w 11"/>
                <a:gd name="T3" fmla="*/ 2 h 21"/>
                <a:gd name="T4" fmla="*/ 9 w 11"/>
                <a:gd name="T5" fmla="*/ 2 h 21"/>
                <a:gd name="T6" fmla="*/ 8 w 11"/>
                <a:gd name="T7" fmla="*/ 2 h 21"/>
                <a:gd name="T8" fmla="*/ 7 w 11"/>
                <a:gd name="T9" fmla="*/ 3 h 21"/>
                <a:gd name="T10" fmla="*/ 6 w 11"/>
                <a:gd name="T11" fmla="*/ 3 h 21"/>
                <a:gd name="T12" fmla="*/ 6 w 11"/>
                <a:gd name="T13" fmla="*/ 4 h 21"/>
                <a:gd name="T14" fmla="*/ 6 w 11"/>
                <a:gd name="T15" fmla="*/ 6 h 21"/>
                <a:gd name="T16" fmla="*/ 9 w 11"/>
                <a:gd name="T17" fmla="*/ 6 h 21"/>
                <a:gd name="T18" fmla="*/ 9 w 11"/>
                <a:gd name="T19" fmla="*/ 8 h 21"/>
                <a:gd name="T20" fmla="*/ 5 w 11"/>
                <a:gd name="T21" fmla="*/ 8 h 21"/>
                <a:gd name="T22" fmla="*/ 3 w 11"/>
                <a:gd name="T23" fmla="*/ 21 h 21"/>
                <a:gd name="T24" fmla="*/ 0 w 11"/>
                <a:gd name="T25" fmla="*/ 21 h 21"/>
                <a:gd name="T26" fmla="*/ 3 w 11"/>
                <a:gd name="T27" fmla="*/ 8 h 21"/>
                <a:gd name="T28" fmla="*/ 0 w 11"/>
                <a:gd name="T29" fmla="*/ 8 h 21"/>
                <a:gd name="T30" fmla="*/ 0 w 11"/>
                <a:gd name="T31" fmla="*/ 6 h 21"/>
                <a:gd name="T32" fmla="*/ 3 w 11"/>
                <a:gd name="T33" fmla="*/ 6 h 21"/>
                <a:gd name="T34" fmla="*/ 3 w 11"/>
                <a:gd name="T35" fmla="*/ 5 h 21"/>
                <a:gd name="T36" fmla="*/ 4 w 11"/>
                <a:gd name="T37" fmla="*/ 3 h 21"/>
                <a:gd name="T38" fmla="*/ 4 w 11"/>
                <a:gd name="T39" fmla="*/ 3 h 21"/>
                <a:gd name="T40" fmla="*/ 4 w 11"/>
                <a:gd name="T41" fmla="*/ 2 h 21"/>
                <a:gd name="T42" fmla="*/ 5 w 11"/>
                <a:gd name="T43" fmla="*/ 1 h 21"/>
                <a:gd name="T44" fmla="*/ 6 w 11"/>
                <a:gd name="T45" fmla="*/ 0 h 21"/>
                <a:gd name="T46" fmla="*/ 9 w 11"/>
                <a:gd name="T47" fmla="*/ 0 h 21"/>
                <a:gd name="T48" fmla="*/ 10 w 11"/>
                <a:gd name="T49" fmla="*/ 0 h 21"/>
                <a:gd name="T50" fmla="*/ 11 w 11"/>
                <a:gd name="T51" fmla="*/ 0 h 21"/>
                <a:gd name="T52" fmla="*/ 10 w 11"/>
                <a:gd name="T53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" h="21">
                  <a:moveTo>
                    <a:pt x="10" y="2"/>
                  </a:move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6" y="3"/>
                    <a:pt x="6" y="3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4"/>
                    <a:pt x="3" y="4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1"/>
                    <a:pt x="5" y="1"/>
                  </a:cubicBezTo>
                  <a:cubicBezTo>
                    <a:pt x="5" y="1"/>
                    <a:pt x="6" y="0"/>
                    <a:pt x="6" y="0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9" y="0"/>
                    <a:pt x="9" y="0"/>
                    <a:pt x="10" y="0"/>
                  </a:cubicBezTo>
                  <a:cubicBezTo>
                    <a:pt x="10" y="0"/>
                    <a:pt x="11" y="0"/>
                    <a:pt x="11" y="0"/>
                  </a:cubicBezTo>
                  <a:lnTo>
                    <a:pt x="1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1" name="Freeform 24"/>
            <p:cNvSpPr>
              <a:spLocks noEditPoints="1"/>
            </p:cNvSpPr>
            <p:nvPr/>
          </p:nvSpPr>
          <p:spPr bwMode="auto">
            <a:xfrm>
              <a:off x="3069" y="2181"/>
              <a:ext cx="33" cy="38"/>
            </a:xfrm>
            <a:custGeom>
              <a:avLst/>
              <a:gdLst>
                <a:gd name="T0" fmla="*/ 3 w 14"/>
                <a:gd name="T1" fmla="*/ 8 h 16"/>
                <a:gd name="T2" fmla="*/ 3 w 14"/>
                <a:gd name="T3" fmla="*/ 10 h 16"/>
                <a:gd name="T4" fmla="*/ 3 w 14"/>
                <a:gd name="T5" fmla="*/ 12 h 16"/>
                <a:gd name="T6" fmla="*/ 4 w 14"/>
                <a:gd name="T7" fmla="*/ 13 h 16"/>
                <a:gd name="T8" fmla="*/ 6 w 14"/>
                <a:gd name="T9" fmla="*/ 14 h 16"/>
                <a:gd name="T10" fmla="*/ 8 w 14"/>
                <a:gd name="T11" fmla="*/ 13 h 16"/>
                <a:gd name="T12" fmla="*/ 10 w 14"/>
                <a:gd name="T13" fmla="*/ 11 h 16"/>
                <a:gd name="T14" fmla="*/ 13 w 14"/>
                <a:gd name="T15" fmla="*/ 11 h 16"/>
                <a:gd name="T16" fmla="*/ 12 w 14"/>
                <a:gd name="T17" fmla="*/ 12 h 16"/>
                <a:gd name="T18" fmla="*/ 11 w 14"/>
                <a:gd name="T19" fmla="*/ 14 h 16"/>
                <a:gd name="T20" fmla="*/ 10 w 14"/>
                <a:gd name="T21" fmla="*/ 14 h 16"/>
                <a:gd name="T22" fmla="*/ 9 w 14"/>
                <a:gd name="T23" fmla="*/ 15 h 16"/>
                <a:gd name="T24" fmla="*/ 7 w 14"/>
                <a:gd name="T25" fmla="*/ 15 h 16"/>
                <a:gd name="T26" fmla="*/ 5 w 14"/>
                <a:gd name="T27" fmla="*/ 16 h 16"/>
                <a:gd name="T28" fmla="*/ 1 w 14"/>
                <a:gd name="T29" fmla="*/ 14 h 16"/>
                <a:gd name="T30" fmla="*/ 0 w 14"/>
                <a:gd name="T31" fmla="*/ 8 h 16"/>
                <a:gd name="T32" fmla="*/ 2 w 14"/>
                <a:gd name="T33" fmla="*/ 4 h 16"/>
                <a:gd name="T34" fmla="*/ 5 w 14"/>
                <a:gd name="T35" fmla="*/ 1 h 16"/>
                <a:gd name="T36" fmla="*/ 6 w 14"/>
                <a:gd name="T37" fmla="*/ 1 h 16"/>
                <a:gd name="T38" fmla="*/ 7 w 14"/>
                <a:gd name="T39" fmla="*/ 0 h 16"/>
                <a:gd name="T40" fmla="*/ 8 w 14"/>
                <a:gd name="T41" fmla="*/ 0 h 16"/>
                <a:gd name="T42" fmla="*/ 9 w 14"/>
                <a:gd name="T43" fmla="*/ 0 h 16"/>
                <a:gd name="T44" fmla="*/ 11 w 14"/>
                <a:gd name="T45" fmla="*/ 0 h 16"/>
                <a:gd name="T46" fmla="*/ 13 w 14"/>
                <a:gd name="T47" fmla="*/ 2 h 16"/>
                <a:gd name="T48" fmla="*/ 14 w 14"/>
                <a:gd name="T49" fmla="*/ 3 h 16"/>
                <a:gd name="T50" fmla="*/ 14 w 14"/>
                <a:gd name="T51" fmla="*/ 5 h 16"/>
                <a:gd name="T52" fmla="*/ 14 w 14"/>
                <a:gd name="T53" fmla="*/ 7 h 16"/>
                <a:gd name="T54" fmla="*/ 13 w 14"/>
                <a:gd name="T55" fmla="*/ 8 h 16"/>
                <a:gd name="T56" fmla="*/ 3 w 14"/>
                <a:gd name="T57" fmla="*/ 8 h 16"/>
                <a:gd name="T58" fmla="*/ 11 w 14"/>
                <a:gd name="T59" fmla="*/ 6 h 16"/>
                <a:gd name="T60" fmla="*/ 11 w 14"/>
                <a:gd name="T61" fmla="*/ 5 h 16"/>
                <a:gd name="T62" fmla="*/ 11 w 14"/>
                <a:gd name="T63" fmla="*/ 4 h 16"/>
                <a:gd name="T64" fmla="*/ 10 w 14"/>
                <a:gd name="T65" fmla="*/ 2 h 16"/>
                <a:gd name="T66" fmla="*/ 8 w 14"/>
                <a:gd name="T67" fmla="*/ 2 h 16"/>
                <a:gd name="T68" fmla="*/ 7 w 14"/>
                <a:gd name="T69" fmla="*/ 2 h 16"/>
                <a:gd name="T70" fmla="*/ 5 w 14"/>
                <a:gd name="T71" fmla="*/ 3 h 16"/>
                <a:gd name="T72" fmla="*/ 4 w 14"/>
                <a:gd name="T73" fmla="*/ 4 h 16"/>
                <a:gd name="T74" fmla="*/ 3 w 14"/>
                <a:gd name="T75" fmla="*/ 6 h 16"/>
                <a:gd name="T76" fmla="*/ 11 w 14"/>
                <a:gd name="T77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" h="16">
                  <a:moveTo>
                    <a:pt x="3" y="8"/>
                  </a:moveTo>
                  <a:cubicBezTo>
                    <a:pt x="3" y="9"/>
                    <a:pt x="3" y="10"/>
                    <a:pt x="3" y="10"/>
                  </a:cubicBezTo>
                  <a:cubicBezTo>
                    <a:pt x="3" y="11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5" y="13"/>
                    <a:pt x="5" y="14"/>
                    <a:pt x="6" y="14"/>
                  </a:cubicBezTo>
                  <a:cubicBezTo>
                    <a:pt x="7" y="14"/>
                    <a:pt x="8" y="13"/>
                    <a:pt x="8" y="13"/>
                  </a:cubicBezTo>
                  <a:cubicBezTo>
                    <a:pt x="9" y="12"/>
                    <a:pt x="10" y="12"/>
                    <a:pt x="10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2" y="12"/>
                  </a:cubicBezTo>
                  <a:cubicBezTo>
                    <a:pt x="12" y="12"/>
                    <a:pt x="12" y="13"/>
                    <a:pt x="11" y="14"/>
                  </a:cubicBezTo>
                  <a:cubicBezTo>
                    <a:pt x="11" y="14"/>
                    <a:pt x="10" y="14"/>
                    <a:pt x="10" y="14"/>
                  </a:cubicBezTo>
                  <a:cubicBezTo>
                    <a:pt x="10" y="14"/>
                    <a:pt x="9" y="15"/>
                    <a:pt x="9" y="15"/>
                  </a:cubicBezTo>
                  <a:cubicBezTo>
                    <a:pt x="9" y="15"/>
                    <a:pt x="8" y="15"/>
                    <a:pt x="7" y="15"/>
                  </a:cubicBezTo>
                  <a:cubicBezTo>
                    <a:pt x="7" y="15"/>
                    <a:pt x="6" y="16"/>
                    <a:pt x="5" y="16"/>
                  </a:cubicBezTo>
                  <a:cubicBezTo>
                    <a:pt x="3" y="16"/>
                    <a:pt x="2" y="15"/>
                    <a:pt x="1" y="14"/>
                  </a:cubicBezTo>
                  <a:cubicBezTo>
                    <a:pt x="0" y="12"/>
                    <a:pt x="0" y="10"/>
                    <a:pt x="0" y="8"/>
                  </a:cubicBezTo>
                  <a:cubicBezTo>
                    <a:pt x="1" y="7"/>
                    <a:pt x="1" y="5"/>
                    <a:pt x="2" y="4"/>
                  </a:cubicBezTo>
                  <a:cubicBezTo>
                    <a:pt x="2" y="3"/>
                    <a:pt x="3" y="2"/>
                    <a:pt x="5" y="1"/>
                  </a:cubicBezTo>
                  <a:cubicBezTo>
                    <a:pt x="5" y="1"/>
                    <a:pt x="5" y="1"/>
                    <a:pt x="6" y="1"/>
                  </a:cubicBezTo>
                  <a:cubicBezTo>
                    <a:pt x="6" y="0"/>
                    <a:pt x="7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1" y="0"/>
                    <a:pt x="11" y="0"/>
                  </a:cubicBezTo>
                  <a:cubicBezTo>
                    <a:pt x="12" y="1"/>
                    <a:pt x="13" y="1"/>
                    <a:pt x="13" y="2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4" y="4"/>
                    <a:pt x="14" y="5"/>
                  </a:cubicBezTo>
                  <a:cubicBezTo>
                    <a:pt x="14" y="6"/>
                    <a:pt x="14" y="6"/>
                    <a:pt x="14" y="7"/>
                  </a:cubicBezTo>
                  <a:cubicBezTo>
                    <a:pt x="14" y="7"/>
                    <a:pt x="14" y="8"/>
                    <a:pt x="13" y="8"/>
                  </a:cubicBezTo>
                  <a:lnTo>
                    <a:pt x="3" y="8"/>
                  </a:lnTo>
                  <a:close/>
                  <a:moveTo>
                    <a:pt x="11" y="6"/>
                  </a:moveTo>
                  <a:cubicBezTo>
                    <a:pt x="11" y="6"/>
                    <a:pt x="11" y="6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3"/>
                    <a:pt x="11" y="3"/>
                    <a:pt x="10" y="2"/>
                  </a:cubicBezTo>
                  <a:cubicBezTo>
                    <a:pt x="10" y="2"/>
                    <a:pt x="9" y="2"/>
                    <a:pt x="8" y="2"/>
                  </a:cubicBezTo>
                  <a:cubicBezTo>
                    <a:pt x="8" y="2"/>
                    <a:pt x="7" y="2"/>
                    <a:pt x="7" y="2"/>
                  </a:cubicBezTo>
                  <a:cubicBezTo>
                    <a:pt x="6" y="2"/>
                    <a:pt x="6" y="3"/>
                    <a:pt x="5" y="3"/>
                  </a:cubicBezTo>
                  <a:cubicBezTo>
                    <a:pt x="5" y="3"/>
                    <a:pt x="5" y="4"/>
                    <a:pt x="4" y="4"/>
                  </a:cubicBezTo>
                  <a:cubicBezTo>
                    <a:pt x="4" y="5"/>
                    <a:pt x="4" y="6"/>
                    <a:pt x="3" y="6"/>
                  </a:cubicBezTo>
                  <a:lnTo>
                    <a:pt x="11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" name="Freeform 25"/>
            <p:cNvSpPr>
              <a:spLocks noEditPoints="1"/>
            </p:cNvSpPr>
            <p:nvPr/>
          </p:nvSpPr>
          <p:spPr bwMode="auto">
            <a:xfrm>
              <a:off x="3107" y="2167"/>
              <a:ext cx="40" cy="50"/>
            </a:xfrm>
            <a:custGeom>
              <a:avLst/>
              <a:gdLst>
                <a:gd name="T0" fmla="*/ 15 w 17"/>
                <a:gd name="T1" fmla="*/ 0 h 21"/>
                <a:gd name="T2" fmla="*/ 17 w 17"/>
                <a:gd name="T3" fmla="*/ 0 h 21"/>
                <a:gd name="T4" fmla="*/ 13 w 17"/>
                <a:gd name="T5" fmla="*/ 19 h 21"/>
                <a:gd name="T6" fmla="*/ 13 w 17"/>
                <a:gd name="T7" fmla="*/ 19 h 21"/>
                <a:gd name="T8" fmla="*/ 13 w 17"/>
                <a:gd name="T9" fmla="*/ 20 h 21"/>
                <a:gd name="T10" fmla="*/ 13 w 17"/>
                <a:gd name="T11" fmla="*/ 20 h 21"/>
                <a:gd name="T12" fmla="*/ 13 w 17"/>
                <a:gd name="T13" fmla="*/ 21 h 21"/>
                <a:gd name="T14" fmla="*/ 10 w 17"/>
                <a:gd name="T15" fmla="*/ 21 h 21"/>
                <a:gd name="T16" fmla="*/ 11 w 17"/>
                <a:gd name="T17" fmla="*/ 19 h 21"/>
                <a:gd name="T18" fmla="*/ 10 w 17"/>
                <a:gd name="T19" fmla="*/ 19 h 21"/>
                <a:gd name="T20" fmla="*/ 9 w 17"/>
                <a:gd name="T21" fmla="*/ 20 h 21"/>
                <a:gd name="T22" fmla="*/ 7 w 17"/>
                <a:gd name="T23" fmla="*/ 21 h 21"/>
                <a:gd name="T24" fmla="*/ 5 w 17"/>
                <a:gd name="T25" fmla="*/ 21 h 21"/>
                <a:gd name="T26" fmla="*/ 4 w 17"/>
                <a:gd name="T27" fmla="*/ 21 h 21"/>
                <a:gd name="T28" fmla="*/ 2 w 17"/>
                <a:gd name="T29" fmla="*/ 20 h 21"/>
                <a:gd name="T30" fmla="*/ 0 w 17"/>
                <a:gd name="T31" fmla="*/ 18 h 21"/>
                <a:gd name="T32" fmla="*/ 1 w 17"/>
                <a:gd name="T33" fmla="*/ 14 h 21"/>
                <a:gd name="T34" fmla="*/ 2 w 17"/>
                <a:gd name="T35" fmla="*/ 10 h 21"/>
                <a:gd name="T36" fmla="*/ 4 w 17"/>
                <a:gd name="T37" fmla="*/ 8 h 21"/>
                <a:gd name="T38" fmla="*/ 6 w 17"/>
                <a:gd name="T39" fmla="*/ 6 h 21"/>
                <a:gd name="T40" fmla="*/ 9 w 17"/>
                <a:gd name="T41" fmla="*/ 6 h 21"/>
                <a:gd name="T42" fmla="*/ 11 w 17"/>
                <a:gd name="T43" fmla="*/ 6 h 21"/>
                <a:gd name="T44" fmla="*/ 12 w 17"/>
                <a:gd name="T45" fmla="*/ 7 h 21"/>
                <a:gd name="T46" fmla="*/ 13 w 17"/>
                <a:gd name="T47" fmla="*/ 8 h 21"/>
                <a:gd name="T48" fmla="*/ 13 w 17"/>
                <a:gd name="T49" fmla="*/ 8 h 21"/>
                <a:gd name="T50" fmla="*/ 15 w 17"/>
                <a:gd name="T51" fmla="*/ 0 h 21"/>
                <a:gd name="T52" fmla="*/ 12 w 17"/>
                <a:gd name="T53" fmla="*/ 14 h 21"/>
                <a:gd name="T54" fmla="*/ 12 w 17"/>
                <a:gd name="T55" fmla="*/ 11 h 21"/>
                <a:gd name="T56" fmla="*/ 12 w 17"/>
                <a:gd name="T57" fmla="*/ 9 h 21"/>
                <a:gd name="T58" fmla="*/ 11 w 17"/>
                <a:gd name="T59" fmla="*/ 8 h 21"/>
                <a:gd name="T60" fmla="*/ 9 w 17"/>
                <a:gd name="T61" fmla="*/ 8 h 21"/>
                <a:gd name="T62" fmla="*/ 7 w 17"/>
                <a:gd name="T63" fmla="*/ 8 h 21"/>
                <a:gd name="T64" fmla="*/ 6 w 17"/>
                <a:gd name="T65" fmla="*/ 9 h 21"/>
                <a:gd name="T66" fmla="*/ 5 w 17"/>
                <a:gd name="T67" fmla="*/ 11 h 21"/>
                <a:gd name="T68" fmla="*/ 4 w 17"/>
                <a:gd name="T69" fmla="*/ 12 h 21"/>
                <a:gd name="T70" fmla="*/ 4 w 17"/>
                <a:gd name="T71" fmla="*/ 13 h 21"/>
                <a:gd name="T72" fmla="*/ 3 w 17"/>
                <a:gd name="T73" fmla="*/ 14 h 21"/>
                <a:gd name="T74" fmla="*/ 3 w 17"/>
                <a:gd name="T75" fmla="*/ 16 h 21"/>
                <a:gd name="T76" fmla="*/ 3 w 17"/>
                <a:gd name="T77" fmla="*/ 18 h 21"/>
                <a:gd name="T78" fmla="*/ 4 w 17"/>
                <a:gd name="T79" fmla="*/ 19 h 21"/>
                <a:gd name="T80" fmla="*/ 6 w 17"/>
                <a:gd name="T81" fmla="*/ 19 h 21"/>
                <a:gd name="T82" fmla="*/ 9 w 17"/>
                <a:gd name="T83" fmla="*/ 19 h 21"/>
                <a:gd name="T84" fmla="*/ 11 w 17"/>
                <a:gd name="T85" fmla="*/ 17 h 21"/>
                <a:gd name="T86" fmla="*/ 12 w 17"/>
                <a:gd name="T87" fmla="*/ 15 h 21"/>
                <a:gd name="T88" fmla="*/ 12 w 17"/>
                <a:gd name="T89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" h="21">
                  <a:moveTo>
                    <a:pt x="15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20"/>
                    <a:pt x="13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0" y="19"/>
                    <a:pt x="10" y="19"/>
                  </a:cubicBezTo>
                  <a:cubicBezTo>
                    <a:pt x="10" y="20"/>
                    <a:pt x="10" y="20"/>
                    <a:pt x="9" y="20"/>
                  </a:cubicBezTo>
                  <a:cubicBezTo>
                    <a:pt x="8" y="21"/>
                    <a:pt x="8" y="21"/>
                    <a:pt x="7" y="21"/>
                  </a:cubicBezTo>
                  <a:cubicBezTo>
                    <a:pt x="6" y="21"/>
                    <a:pt x="6" y="21"/>
                    <a:pt x="5" y="21"/>
                  </a:cubicBezTo>
                  <a:cubicBezTo>
                    <a:pt x="5" y="21"/>
                    <a:pt x="4" y="21"/>
                    <a:pt x="4" y="21"/>
                  </a:cubicBezTo>
                  <a:cubicBezTo>
                    <a:pt x="3" y="21"/>
                    <a:pt x="2" y="21"/>
                    <a:pt x="2" y="20"/>
                  </a:cubicBezTo>
                  <a:cubicBezTo>
                    <a:pt x="1" y="20"/>
                    <a:pt x="1" y="19"/>
                    <a:pt x="0" y="18"/>
                  </a:cubicBezTo>
                  <a:cubicBezTo>
                    <a:pt x="0" y="17"/>
                    <a:pt x="0" y="16"/>
                    <a:pt x="1" y="14"/>
                  </a:cubicBezTo>
                  <a:cubicBezTo>
                    <a:pt x="1" y="13"/>
                    <a:pt x="1" y="11"/>
                    <a:pt x="2" y="10"/>
                  </a:cubicBezTo>
                  <a:cubicBezTo>
                    <a:pt x="2" y="9"/>
                    <a:pt x="3" y="8"/>
                    <a:pt x="4" y="8"/>
                  </a:cubicBezTo>
                  <a:cubicBezTo>
                    <a:pt x="5" y="7"/>
                    <a:pt x="5" y="7"/>
                    <a:pt x="6" y="6"/>
                  </a:cubicBezTo>
                  <a:cubicBezTo>
                    <a:pt x="7" y="6"/>
                    <a:pt x="8" y="6"/>
                    <a:pt x="9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1" y="6"/>
                    <a:pt x="12" y="7"/>
                    <a:pt x="12" y="7"/>
                  </a:cubicBezTo>
                  <a:cubicBezTo>
                    <a:pt x="12" y="7"/>
                    <a:pt x="12" y="7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lnTo>
                    <a:pt x="15" y="0"/>
                  </a:lnTo>
                  <a:close/>
                  <a:moveTo>
                    <a:pt x="12" y="14"/>
                  </a:moveTo>
                  <a:cubicBezTo>
                    <a:pt x="12" y="12"/>
                    <a:pt x="12" y="12"/>
                    <a:pt x="12" y="11"/>
                  </a:cubicBezTo>
                  <a:cubicBezTo>
                    <a:pt x="12" y="10"/>
                    <a:pt x="12" y="10"/>
                    <a:pt x="12" y="9"/>
                  </a:cubicBezTo>
                  <a:cubicBezTo>
                    <a:pt x="11" y="9"/>
                    <a:pt x="11" y="9"/>
                    <a:pt x="11" y="8"/>
                  </a:cubicBezTo>
                  <a:cubicBezTo>
                    <a:pt x="10" y="8"/>
                    <a:pt x="10" y="8"/>
                    <a:pt x="9" y="8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10"/>
                    <a:pt x="5" y="10"/>
                    <a:pt x="5" y="11"/>
                  </a:cubicBezTo>
                  <a:cubicBezTo>
                    <a:pt x="4" y="11"/>
                    <a:pt x="4" y="11"/>
                    <a:pt x="4" y="12"/>
                  </a:cubicBezTo>
                  <a:cubicBezTo>
                    <a:pt x="4" y="12"/>
                    <a:pt x="4" y="13"/>
                    <a:pt x="4" y="13"/>
                  </a:cubicBezTo>
                  <a:cubicBezTo>
                    <a:pt x="4" y="13"/>
                    <a:pt x="3" y="14"/>
                    <a:pt x="3" y="14"/>
                  </a:cubicBezTo>
                  <a:cubicBezTo>
                    <a:pt x="3" y="14"/>
                    <a:pt x="3" y="15"/>
                    <a:pt x="3" y="16"/>
                  </a:cubicBezTo>
                  <a:cubicBezTo>
                    <a:pt x="3" y="16"/>
                    <a:pt x="3" y="17"/>
                    <a:pt x="3" y="18"/>
                  </a:cubicBezTo>
                  <a:cubicBezTo>
                    <a:pt x="4" y="18"/>
                    <a:pt x="4" y="19"/>
                    <a:pt x="4" y="19"/>
                  </a:cubicBezTo>
                  <a:cubicBezTo>
                    <a:pt x="5" y="19"/>
                    <a:pt x="5" y="19"/>
                    <a:pt x="6" y="19"/>
                  </a:cubicBezTo>
                  <a:cubicBezTo>
                    <a:pt x="7" y="19"/>
                    <a:pt x="8" y="19"/>
                    <a:pt x="9" y="19"/>
                  </a:cubicBezTo>
                  <a:cubicBezTo>
                    <a:pt x="10" y="18"/>
                    <a:pt x="10" y="18"/>
                    <a:pt x="11" y="17"/>
                  </a:cubicBezTo>
                  <a:cubicBezTo>
                    <a:pt x="11" y="16"/>
                    <a:pt x="11" y="16"/>
                    <a:pt x="12" y="15"/>
                  </a:cubicBezTo>
                  <a:cubicBezTo>
                    <a:pt x="12" y="14"/>
                    <a:pt x="12" y="14"/>
                    <a:pt x="12" y="1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" name="Freeform 26"/>
            <p:cNvSpPr>
              <a:spLocks noEditPoints="1"/>
            </p:cNvSpPr>
            <p:nvPr/>
          </p:nvSpPr>
          <p:spPr bwMode="auto">
            <a:xfrm>
              <a:off x="3150" y="2181"/>
              <a:ext cx="33" cy="38"/>
            </a:xfrm>
            <a:custGeom>
              <a:avLst/>
              <a:gdLst>
                <a:gd name="T0" fmla="*/ 3 w 14"/>
                <a:gd name="T1" fmla="*/ 8 h 16"/>
                <a:gd name="T2" fmla="*/ 3 w 14"/>
                <a:gd name="T3" fmla="*/ 10 h 16"/>
                <a:gd name="T4" fmla="*/ 3 w 14"/>
                <a:gd name="T5" fmla="*/ 12 h 16"/>
                <a:gd name="T6" fmla="*/ 4 w 14"/>
                <a:gd name="T7" fmla="*/ 13 h 16"/>
                <a:gd name="T8" fmla="*/ 6 w 14"/>
                <a:gd name="T9" fmla="*/ 14 h 16"/>
                <a:gd name="T10" fmla="*/ 9 w 14"/>
                <a:gd name="T11" fmla="*/ 13 h 16"/>
                <a:gd name="T12" fmla="*/ 10 w 14"/>
                <a:gd name="T13" fmla="*/ 11 h 16"/>
                <a:gd name="T14" fmla="*/ 13 w 14"/>
                <a:gd name="T15" fmla="*/ 11 h 16"/>
                <a:gd name="T16" fmla="*/ 12 w 14"/>
                <a:gd name="T17" fmla="*/ 12 h 16"/>
                <a:gd name="T18" fmla="*/ 11 w 14"/>
                <a:gd name="T19" fmla="*/ 14 h 16"/>
                <a:gd name="T20" fmla="*/ 10 w 14"/>
                <a:gd name="T21" fmla="*/ 14 h 16"/>
                <a:gd name="T22" fmla="*/ 9 w 14"/>
                <a:gd name="T23" fmla="*/ 15 h 16"/>
                <a:gd name="T24" fmla="*/ 8 w 14"/>
                <a:gd name="T25" fmla="*/ 15 h 16"/>
                <a:gd name="T26" fmla="*/ 6 w 14"/>
                <a:gd name="T27" fmla="*/ 16 h 16"/>
                <a:gd name="T28" fmla="*/ 1 w 14"/>
                <a:gd name="T29" fmla="*/ 14 h 16"/>
                <a:gd name="T30" fmla="*/ 0 w 14"/>
                <a:gd name="T31" fmla="*/ 8 h 16"/>
                <a:gd name="T32" fmla="*/ 2 w 14"/>
                <a:gd name="T33" fmla="*/ 4 h 16"/>
                <a:gd name="T34" fmla="*/ 5 w 14"/>
                <a:gd name="T35" fmla="*/ 1 h 16"/>
                <a:gd name="T36" fmla="*/ 6 w 14"/>
                <a:gd name="T37" fmla="*/ 1 h 16"/>
                <a:gd name="T38" fmla="*/ 7 w 14"/>
                <a:gd name="T39" fmla="*/ 0 h 16"/>
                <a:gd name="T40" fmla="*/ 8 w 14"/>
                <a:gd name="T41" fmla="*/ 0 h 16"/>
                <a:gd name="T42" fmla="*/ 9 w 14"/>
                <a:gd name="T43" fmla="*/ 0 h 16"/>
                <a:gd name="T44" fmla="*/ 12 w 14"/>
                <a:gd name="T45" fmla="*/ 0 h 16"/>
                <a:gd name="T46" fmla="*/ 13 w 14"/>
                <a:gd name="T47" fmla="*/ 2 h 16"/>
                <a:gd name="T48" fmla="*/ 14 w 14"/>
                <a:gd name="T49" fmla="*/ 3 h 16"/>
                <a:gd name="T50" fmla="*/ 14 w 14"/>
                <a:gd name="T51" fmla="*/ 5 h 16"/>
                <a:gd name="T52" fmla="*/ 14 w 14"/>
                <a:gd name="T53" fmla="*/ 7 h 16"/>
                <a:gd name="T54" fmla="*/ 14 w 14"/>
                <a:gd name="T55" fmla="*/ 8 h 16"/>
                <a:gd name="T56" fmla="*/ 3 w 14"/>
                <a:gd name="T57" fmla="*/ 8 h 16"/>
                <a:gd name="T58" fmla="*/ 11 w 14"/>
                <a:gd name="T59" fmla="*/ 6 h 16"/>
                <a:gd name="T60" fmla="*/ 11 w 14"/>
                <a:gd name="T61" fmla="*/ 5 h 16"/>
                <a:gd name="T62" fmla="*/ 11 w 14"/>
                <a:gd name="T63" fmla="*/ 4 h 16"/>
                <a:gd name="T64" fmla="*/ 10 w 14"/>
                <a:gd name="T65" fmla="*/ 2 h 16"/>
                <a:gd name="T66" fmla="*/ 8 w 14"/>
                <a:gd name="T67" fmla="*/ 2 h 16"/>
                <a:gd name="T68" fmla="*/ 7 w 14"/>
                <a:gd name="T69" fmla="*/ 2 h 16"/>
                <a:gd name="T70" fmla="*/ 6 w 14"/>
                <a:gd name="T71" fmla="*/ 3 h 16"/>
                <a:gd name="T72" fmla="*/ 4 w 14"/>
                <a:gd name="T73" fmla="*/ 4 h 16"/>
                <a:gd name="T74" fmla="*/ 4 w 14"/>
                <a:gd name="T75" fmla="*/ 6 h 16"/>
                <a:gd name="T76" fmla="*/ 11 w 14"/>
                <a:gd name="T77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" h="16">
                  <a:moveTo>
                    <a:pt x="3" y="8"/>
                  </a:moveTo>
                  <a:cubicBezTo>
                    <a:pt x="3" y="9"/>
                    <a:pt x="3" y="10"/>
                    <a:pt x="3" y="10"/>
                  </a:cubicBezTo>
                  <a:cubicBezTo>
                    <a:pt x="3" y="11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5" y="13"/>
                    <a:pt x="5" y="14"/>
                    <a:pt x="6" y="14"/>
                  </a:cubicBezTo>
                  <a:cubicBezTo>
                    <a:pt x="7" y="14"/>
                    <a:pt x="8" y="13"/>
                    <a:pt x="9" y="13"/>
                  </a:cubicBezTo>
                  <a:cubicBezTo>
                    <a:pt x="9" y="12"/>
                    <a:pt x="10" y="12"/>
                    <a:pt x="10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2" y="12"/>
                  </a:cubicBezTo>
                  <a:cubicBezTo>
                    <a:pt x="12" y="12"/>
                    <a:pt x="12" y="13"/>
                    <a:pt x="11" y="14"/>
                  </a:cubicBezTo>
                  <a:cubicBezTo>
                    <a:pt x="11" y="14"/>
                    <a:pt x="11" y="14"/>
                    <a:pt x="10" y="14"/>
                  </a:cubicBezTo>
                  <a:cubicBezTo>
                    <a:pt x="10" y="14"/>
                    <a:pt x="10" y="15"/>
                    <a:pt x="9" y="15"/>
                  </a:cubicBezTo>
                  <a:cubicBezTo>
                    <a:pt x="9" y="15"/>
                    <a:pt x="8" y="15"/>
                    <a:pt x="8" y="15"/>
                  </a:cubicBezTo>
                  <a:cubicBezTo>
                    <a:pt x="7" y="15"/>
                    <a:pt x="6" y="16"/>
                    <a:pt x="6" y="16"/>
                  </a:cubicBezTo>
                  <a:cubicBezTo>
                    <a:pt x="3" y="16"/>
                    <a:pt x="2" y="15"/>
                    <a:pt x="1" y="14"/>
                  </a:cubicBezTo>
                  <a:cubicBezTo>
                    <a:pt x="0" y="12"/>
                    <a:pt x="0" y="10"/>
                    <a:pt x="0" y="8"/>
                  </a:cubicBezTo>
                  <a:cubicBezTo>
                    <a:pt x="1" y="7"/>
                    <a:pt x="1" y="5"/>
                    <a:pt x="2" y="4"/>
                  </a:cubicBezTo>
                  <a:cubicBezTo>
                    <a:pt x="2" y="3"/>
                    <a:pt x="3" y="2"/>
                    <a:pt x="5" y="1"/>
                  </a:cubicBezTo>
                  <a:cubicBezTo>
                    <a:pt x="5" y="1"/>
                    <a:pt x="5" y="1"/>
                    <a:pt x="6" y="1"/>
                  </a:cubicBezTo>
                  <a:cubicBezTo>
                    <a:pt x="6" y="0"/>
                    <a:pt x="7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1" y="0"/>
                    <a:pt x="12" y="0"/>
                  </a:cubicBezTo>
                  <a:cubicBezTo>
                    <a:pt x="12" y="1"/>
                    <a:pt x="13" y="1"/>
                    <a:pt x="13" y="2"/>
                  </a:cubicBezTo>
                  <a:cubicBezTo>
                    <a:pt x="14" y="2"/>
                    <a:pt x="14" y="3"/>
                    <a:pt x="14" y="3"/>
                  </a:cubicBezTo>
                  <a:cubicBezTo>
                    <a:pt x="14" y="4"/>
                    <a:pt x="14" y="4"/>
                    <a:pt x="14" y="5"/>
                  </a:cubicBezTo>
                  <a:cubicBezTo>
                    <a:pt x="14" y="6"/>
                    <a:pt x="14" y="6"/>
                    <a:pt x="14" y="7"/>
                  </a:cubicBezTo>
                  <a:cubicBezTo>
                    <a:pt x="14" y="7"/>
                    <a:pt x="14" y="8"/>
                    <a:pt x="14" y="8"/>
                  </a:cubicBezTo>
                  <a:lnTo>
                    <a:pt x="3" y="8"/>
                  </a:lnTo>
                  <a:close/>
                  <a:moveTo>
                    <a:pt x="11" y="6"/>
                  </a:moveTo>
                  <a:cubicBezTo>
                    <a:pt x="11" y="6"/>
                    <a:pt x="11" y="6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3"/>
                    <a:pt x="11" y="3"/>
                    <a:pt x="10" y="2"/>
                  </a:cubicBezTo>
                  <a:cubicBezTo>
                    <a:pt x="10" y="2"/>
                    <a:pt x="9" y="2"/>
                    <a:pt x="8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5" y="3"/>
                    <a:pt x="5" y="4"/>
                    <a:pt x="4" y="4"/>
                  </a:cubicBezTo>
                  <a:cubicBezTo>
                    <a:pt x="4" y="5"/>
                    <a:pt x="4" y="6"/>
                    <a:pt x="4" y="6"/>
                  </a:cubicBezTo>
                  <a:lnTo>
                    <a:pt x="11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4" name="Freeform 27"/>
            <p:cNvSpPr>
              <a:spLocks/>
            </p:cNvSpPr>
            <p:nvPr/>
          </p:nvSpPr>
          <p:spPr bwMode="auto">
            <a:xfrm>
              <a:off x="3188" y="2181"/>
              <a:ext cx="28" cy="36"/>
            </a:xfrm>
            <a:custGeom>
              <a:avLst/>
              <a:gdLst>
                <a:gd name="T0" fmla="*/ 3 w 12"/>
                <a:gd name="T1" fmla="*/ 3 h 15"/>
                <a:gd name="T2" fmla="*/ 3 w 12"/>
                <a:gd name="T3" fmla="*/ 2 h 15"/>
                <a:gd name="T4" fmla="*/ 3 w 12"/>
                <a:gd name="T5" fmla="*/ 0 h 15"/>
                <a:gd name="T6" fmla="*/ 6 w 12"/>
                <a:gd name="T7" fmla="*/ 0 h 15"/>
                <a:gd name="T8" fmla="*/ 5 w 12"/>
                <a:gd name="T9" fmla="*/ 3 h 15"/>
                <a:gd name="T10" fmla="*/ 6 w 12"/>
                <a:gd name="T11" fmla="*/ 2 h 15"/>
                <a:gd name="T12" fmla="*/ 7 w 12"/>
                <a:gd name="T13" fmla="*/ 1 h 15"/>
                <a:gd name="T14" fmla="*/ 9 w 12"/>
                <a:gd name="T15" fmla="*/ 1 h 15"/>
                <a:gd name="T16" fmla="*/ 10 w 12"/>
                <a:gd name="T17" fmla="*/ 0 h 15"/>
                <a:gd name="T18" fmla="*/ 11 w 12"/>
                <a:gd name="T19" fmla="*/ 0 h 15"/>
                <a:gd name="T20" fmla="*/ 12 w 12"/>
                <a:gd name="T21" fmla="*/ 0 h 15"/>
                <a:gd name="T22" fmla="*/ 11 w 12"/>
                <a:gd name="T23" fmla="*/ 3 h 15"/>
                <a:gd name="T24" fmla="*/ 10 w 12"/>
                <a:gd name="T25" fmla="*/ 3 h 15"/>
                <a:gd name="T26" fmla="*/ 10 w 12"/>
                <a:gd name="T27" fmla="*/ 3 h 15"/>
                <a:gd name="T28" fmla="*/ 10 w 12"/>
                <a:gd name="T29" fmla="*/ 3 h 15"/>
                <a:gd name="T30" fmla="*/ 8 w 12"/>
                <a:gd name="T31" fmla="*/ 3 h 15"/>
                <a:gd name="T32" fmla="*/ 6 w 12"/>
                <a:gd name="T33" fmla="*/ 4 h 15"/>
                <a:gd name="T34" fmla="*/ 5 w 12"/>
                <a:gd name="T35" fmla="*/ 6 h 15"/>
                <a:gd name="T36" fmla="*/ 5 w 12"/>
                <a:gd name="T37" fmla="*/ 7 h 15"/>
                <a:gd name="T38" fmla="*/ 3 w 12"/>
                <a:gd name="T39" fmla="*/ 15 h 15"/>
                <a:gd name="T40" fmla="*/ 0 w 12"/>
                <a:gd name="T41" fmla="*/ 15 h 15"/>
                <a:gd name="T42" fmla="*/ 3 w 12"/>
                <a:gd name="T43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" h="15">
                  <a:moveTo>
                    <a:pt x="3" y="3"/>
                  </a:move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3" y="1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7" y="2"/>
                    <a:pt x="7" y="1"/>
                    <a:pt x="7" y="1"/>
                  </a:cubicBezTo>
                  <a:cubicBezTo>
                    <a:pt x="8" y="1"/>
                    <a:pt x="8" y="1"/>
                    <a:pt x="9" y="1"/>
                  </a:cubicBezTo>
                  <a:cubicBezTo>
                    <a:pt x="9" y="0"/>
                    <a:pt x="9" y="0"/>
                    <a:pt x="10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1" y="0"/>
                    <a:pt x="12" y="0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1" y="3"/>
                    <a:pt x="10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9" y="3"/>
                    <a:pt x="8" y="3"/>
                    <a:pt x="8" y="3"/>
                  </a:cubicBezTo>
                  <a:cubicBezTo>
                    <a:pt x="7" y="3"/>
                    <a:pt x="7" y="4"/>
                    <a:pt x="6" y="4"/>
                  </a:cubicBezTo>
                  <a:cubicBezTo>
                    <a:pt x="6" y="5"/>
                    <a:pt x="6" y="5"/>
                    <a:pt x="5" y="6"/>
                  </a:cubicBezTo>
                  <a:cubicBezTo>
                    <a:pt x="5" y="6"/>
                    <a:pt x="5" y="7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5" name="Freeform 28"/>
            <p:cNvSpPr>
              <a:spLocks noEditPoints="1"/>
            </p:cNvSpPr>
            <p:nvPr/>
          </p:nvSpPr>
          <p:spPr bwMode="auto">
            <a:xfrm>
              <a:off x="3214" y="2181"/>
              <a:ext cx="33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6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1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6 w 14"/>
                <a:gd name="T29" fmla="*/ 4 h 16"/>
                <a:gd name="T30" fmla="*/ 3 w 14"/>
                <a:gd name="T31" fmla="*/ 4 h 16"/>
                <a:gd name="T32" fmla="*/ 4 w 14"/>
                <a:gd name="T33" fmla="*/ 2 h 16"/>
                <a:gd name="T34" fmla="*/ 7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8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1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10" y="14"/>
                    <a:pt x="10" y="13"/>
                    <a:pt x="10" y="13"/>
                  </a:cubicBezTo>
                  <a:cubicBezTo>
                    <a:pt x="9" y="14"/>
                    <a:pt x="9" y="14"/>
                    <a:pt x="8" y="14"/>
                  </a:cubicBezTo>
                  <a:cubicBezTo>
                    <a:pt x="8" y="15"/>
                    <a:pt x="7" y="15"/>
                    <a:pt x="7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5"/>
                    <a:pt x="1" y="14"/>
                  </a:cubicBezTo>
                  <a:cubicBezTo>
                    <a:pt x="1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1" y="10"/>
                  </a:cubicBezTo>
                  <a:cubicBezTo>
                    <a:pt x="1" y="10"/>
                    <a:pt x="1" y="9"/>
                    <a:pt x="1" y="9"/>
                  </a:cubicBezTo>
                  <a:cubicBezTo>
                    <a:pt x="2" y="9"/>
                    <a:pt x="2" y="8"/>
                    <a:pt x="2" y="8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4" y="7"/>
                    <a:pt x="5" y="7"/>
                    <a:pt x="5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8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0" y="6"/>
                    <a:pt x="11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4"/>
                    <a:pt x="5" y="4"/>
                    <a:pt x="5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4" y="2"/>
                    <a:pt x="4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6" y="1"/>
                    <a:pt x="6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1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9" y="8"/>
                    <a:pt x="8" y="8"/>
                    <a:pt x="8" y="8"/>
                  </a:cubicBezTo>
                  <a:cubicBezTo>
                    <a:pt x="7" y="8"/>
                    <a:pt x="7" y="8"/>
                    <a:pt x="6" y="8"/>
                  </a:cubicBezTo>
                  <a:cubicBezTo>
                    <a:pt x="5" y="8"/>
                    <a:pt x="5" y="9"/>
                    <a:pt x="4" y="9"/>
                  </a:cubicBezTo>
                  <a:cubicBezTo>
                    <a:pt x="4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5" y="13"/>
                    <a:pt x="5" y="13"/>
                    <a:pt x="6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10" y="11"/>
                    <a:pt x="10" y="11"/>
                  </a:cubicBezTo>
                  <a:cubicBezTo>
                    <a:pt x="10" y="11"/>
                    <a:pt x="10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1" y="8"/>
                    <a:pt x="11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6" name="Freeform 29"/>
            <p:cNvSpPr>
              <a:spLocks/>
            </p:cNvSpPr>
            <p:nvPr/>
          </p:nvSpPr>
          <p:spPr bwMode="auto">
            <a:xfrm>
              <a:off x="3254" y="2181"/>
              <a:ext cx="31" cy="50"/>
            </a:xfrm>
            <a:custGeom>
              <a:avLst/>
              <a:gdLst>
                <a:gd name="T0" fmla="*/ 12 w 13"/>
                <a:gd name="T1" fmla="*/ 10 h 21"/>
                <a:gd name="T2" fmla="*/ 11 w 13"/>
                <a:gd name="T3" fmla="*/ 12 h 21"/>
                <a:gd name="T4" fmla="*/ 10 w 13"/>
                <a:gd name="T5" fmla="*/ 14 h 21"/>
                <a:gd name="T6" fmla="*/ 8 w 13"/>
                <a:gd name="T7" fmla="*/ 15 h 21"/>
                <a:gd name="T8" fmla="*/ 5 w 13"/>
                <a:gd name="T9" fmla="*/ 15 h 21"/>
                <a:gd name="T10" fmla="*/ 4 w 13"/>
                <a:gd name="T11" fmla="*/ 17 h 21"/>
                <a:gd name="T12" fmla="*/ 5 w 13"/>
                <a:gd name="T13" fmla="*/ 17 h 21"/>
                <a:gd name="T14" fmla="*/ 5 w 13"/>
                <a:gd name="T15" fmla="*/ 17 h 21"/>
                <a:gd name="T16" fmla="*/ 6 w 13"/>
                <a:gd name="T17" fmla="*/ 17 h 21"/>
                <a:gd name="T18" fmla="*/ 7 w 13"/>
                <a:gd name="T19" fmla="*/ 17 h 21"/>
                <a:gd name="T20" fmla="*/ 7 w 13"/>
                <a:gd name="T21" fmla="*/ 18 h 21"/>
                <a:gd name="T22" fmla="*/ 7 w 13"/>
                <a:gd name="T23" fmla="*/ 19 h 21"/>
                <a:gd name="T24" fmla="*/ 7 w 13"/>
                <a:gd name="T25" fmla="*/ 19 h 21"/>
                <a:gd name="T26" fmla="*/ 7 w 13"/>
                <a:gd name="T27" fmla="*/ 20 h 21"/>
                <a:gd name="T28" fmla="*/ 5 w 13"/>
                <a:gd name="T29" fmla="*/ 21 h 21"/>
                <a:gd name="T30" fmla="*/ 3 w 13"/>
                <a:gd name="T31" fmla="*/ 21 h 21"/>
                <a:gd name="T32" fmla="*/ 2 w 13"/>
                <a:gd name="T33" fmla="*/ 21 h 21"/>
                <a:gd name="T34" fmla="*/ 1 w 13"/>
                <a:gd name="T35" fmla="*/ 21 h 21"/>
                <a:gd name="T36" fmla="*/ 1 w 13"/>
                <a:gd name="T37" fmla="*/ 20 h 21"/>
                <a:gd name="T38" fmla="*/ 2 w 13"/>
                <a:gd name="T39" fmla="*/ 20 h 21"/>
                <a:gd name="T40" fmla="*/ 3 w 13"/>
                <a:gd name="T41" fmla="*/ 20 h 21"/>
                <a:gd name="T42" fmla="*/ 4 w 13"/>
                <a:gd name="T43" fmla="*/ 20 h 21"/>
                <a:gd name="T44" fmla="*/ 5 w 13"/>
                <a:gd name="T45" fmla="*/ 19 h 21"/>
                <a:gd name="T46" fmla="*/ 5 w 13"/>
                <a:gd name="T47" fmla="*/ 18 h 21"/>
                <a:gd name="T48" fmla="*/ 5 w 13"/>
                <a:gd name="T49" fmla="*/ 18 h 21"/>
                <a:gd name="T50" fmla="*/ 4 w 13"/>
                <a:gd name="T51" fmla="*/ 18 h 21"/>
                <a:gd name="T52" fmla="*/ 4 w 13"/>
                <a:gd name="T53" fmla="*/ 18 h 21"/>
                <a:gd name="T54" fmla="*/ 3 w 13"/>
                <a:gd name="T55" fmla="*/ 18 h 21"/>
                <a:gd name="T56" fmla="*/ 3 w 13"/>
                <a:gd name="T57" fmla="*/ 18 h 21"/>
                <a:gd name="T58" fmla="*/ 2 w 13"/>
                <a:gd name="T59" fmla="*/ 18 h 21"/>
                <a:gd name="T60" fmla="*/ 4 w 13"/>
                <a:gd name="T61" fmla="*/ 15 h 21"/>
                <a:gd name="T62" fmla="*/ 2 w 13"/>
                <a:gd name="T63" fmla="*/ 15 h 21"/>
                <a:gd name="T64" fmla="*/ 0 w 13"/>
                <a:gd name="T65" fmla="*/ 13 h 21"/>
                <a:gd name="T66" fmla="*/ 0 w 13"/>
                <a:gd name="T67" fmla="*/ 11 h 21"/>
                <a:gd name="T68" fmla="*/ 0 w 13"/>
                <a:gd name="T69" fmla="*/ 8 h 21"/>
                <a:gd name="T70" fmla="*/ 2 w 13"/>
                <a:gd name="T71" fmla="*/ 4 h 21"/>
                <a:gd name="T72" fmla="*/ 4 w 13"/>
                <a:gd name="T73" fmla="*/ 2 h 21"/>
                <a:gd name="T74" fmla="*/ 6 w 13"/>
                <a:gd name="T75" fmla="*/ 0 h 21"/>
                <a:gd name="T76" fmla="*/ 8 w 13"/>
                <a:gd name="T77" fmla="*/ 0 h 21"/>
                <a:gd name="T78" fmla="*/ 9 w 13"/>
                <a:gd name="T79" fmla="*/ 0 h 21"/>
                <a:gd name="T80" fmla="*/ 10 w 13"/>
                <a:gd name="T81" fmla="*/ 0 h 21"/>
                <a:gd name="T82" fmla="*/ 12 w 13"/>
                <a:gd name="T83" fmla="*/ 1 h 21"/>
                <a:gd name="T84" fmla="*/ 12 w 13"/>
                <a:gd name="T85" fmla="*/ 2 h 21"/>
                <a:gd name="T86" fmla="*/ 13 w 13"/>
                <a:gd name="T87" fmla="*/ 4 h 21"/>
                <a:gd name="T88" fmla="*/ 13 w 13"/>
                <a:gd name="T89" fmla="*/ 5 h 21"/>
                <a:gd name="T90" fmla="*/ 10 w 13"/>
                <a:gd name="T91" fmla="*/ 5 h 21"/>
                <a:gd name="T92" fmla="*/ 10 w 13"/>
                <a:gd name="T93" fmla="*/ 4 h 21"/>
                <a:gd name="T94" fmla="*/ 10 w 13"/>
                <a:gd name="T95" fmla="*/ 3 h 21"/>
                <a:gd name="T96" fmla="*/ 9 w 13"/>
                <a:gd name="T97" fmla="*/ 2 h 21"/>
                <a:gd name="T98" fmla="*/ 8 w 13"/>
                <a:gd name="T99" fmla="*/ 2 h 21"/>
                <a:gd name="T100" fmla="*/ 6 w 13"/>
                <a:gd name="T101" fmla="*/ 3 h 21"/>
                <a:gd name="T102" fmla="*/ 4 w 13"/>
                <a:gd name="T103" fmla="*/ 4 h 21"/>
                <a:gd name="T104" fmla="*/ 3 w 13"/>
                <a:gd name="T105" fmla="*/ 6 h 21"/>
                <a:gd name="T106" fmla="*/ 3 w 13"/>
                <a:gd name="T107" fmla="*/ 8 h 21"/>
                <a:gd name="T108" fmla="*/ 3 w 13"/>
                <a:gd name="T109" fmla="*/ 10 h 21"/>
                <a:gd name="T110" fmla="*/ 3 w 13"/>
                <a:gd name="T111" fmla="*/ 12 h 21"/>
                <a:gd name="T112" fmla="*/ 4 w 13"/>
                <a:gd name="T113" fmla="*/ 13 h 21"/>
                <a:gd name="T114" fmla="*/ 5 w 13"/>
                <a:gd name="T115" fmla="*/ 13 h 21"/>
                <a:gd name="T116" fmla="*/ 7 w 13"/>
                <a:gd name="T117" fmla="*/ 13 h 21"/>
                <a:gd name="T118" fmla="*/ 8 w 13"/>
                <a:gd name="T119" fmla="*/ 12 h 21"/>
                <a:gd name="T120" fmla="*/ 9 w 13"/>
                <a:gd name="T121" fmla="*/ 11 h 21"/>
                <a:gd name="T122" fmla="*/ 9 w 13"/>
                <a:gd name="T123" fmla="*/ 10 h 21"/>
                <a:gd name="T124" fmla="*/ 12 w 13"/>
                <a:gd name="T125" fmla="*/ 1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" h="21">
                  <a:moveTo>
                    <a:pt x="12" y="10"/>
                  </a:moveTo>
                  <a:cubicBezTo>
                    <a:pt x="12" y="11"/>
                    <a:pt x="12" y="12"/>
                    <a:pt x="11" y="12"/>
                  </a:cubicBezTo>
                  <a:cubicBezTo>
                    <a:pt x="11" y="13"/>
                    <a:pt x="10" y="13"/>
                    <a:pt x="10" y="14"/>
                  </a:cubicBezTo>
                  <a:cubicBezTo>
                    <a:pt x="9" y="14"/>
                    <a:pt x="9" y="15"/>
                    <a:pt x="8" y="15"/>
                  </a:cubicBezTo>
                  <a:cubicBezTo>
                    <a:pt x="7" y="15"/>
                    <a:pt x="6" y="15"/>
                    <a:pt x="5" y="15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5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9"/>
                    <a:pt x="7" y="19"/>
                  </a:cubicBezTo>
                  <a:cubicBezTo>
                    <a:pt x="7" y="19"/>
                    <a:pt x="7" y="19"/>
                    <a:pt x="7" y="19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0"/>
                    <a:pt x="6" y="21"/>
                    <a:pt x="5" y="21"/>
                  </a:cubicBezTo>
                  <a:cubicBezTo>
                    <a:pt x="5" y="21"/>
                    <a:pt x="4" y="21"/>
                    <a:pt x="3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2" y="20"/>
                    <a:pt x="2" y="20"/>
                  </a:cubicBezTo>
                  <a:cubicBezTo>
                    <a:pt x="2" y="20"/>
                    <a:pt x="3" y="20"/>
                    <a:pt x="3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5" y="20"/>
                    <a:pt x="5" y="19"/>
                    <a:pt x="5" y="19"/>
                  </a:cubicBezTo>
                  <a:cubicBezTo>
                    <a:pt x="5" y="19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3" y="18"/>
                    <a:pt x="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3" y="15"/>
                    <a:pt x="2" y="15"/>
                    <a:pt x="2" y="15"/>
                  </a:cubicBezTo>
                  <a:cubicBezTo>
                    <a:pt x="1" y="14"/>
                    <a:pt x="0" y="14"/>
                    <a:pt x="0" y="13"/>
                  </a:cubicBezTo>
                  <a:cubicBezTo>
                    <a:pt x="0" y="12"/>
                    <a:pt x="0" y="11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cubicBezTo>
                    <a:pt x="0" y="6"/>
                    <a:pt x="1" y="5"/>
                    <a:pt x="2" y="4"/>
                  </a:cubicBezTo>
                  <a:cubicBezTo>
                    <a:pt x="2" y="3"/>
                    <a:pt x="3" y="2"/>
                    <a:pt x="4" y="2"/>
                  </a:cubicBezTo>
                  <a:cubicBezTo>
                    <a:pt x="5" y="1"/>
                    <a:pt x="5" y="1"/>
                    <a:pt x="6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1"/>
                    <a:pt x="12" y="1"/>
                  </a:cubicBezTo>
                  <a:cubicBezTo>
                    <a:pt x="12" y="1"/>
                    <a:pt x="12" y="1"/>
                    <a:pt x="12" y="2"/>
                  </a:cubicBezTo>
                  <a:cubicBezTo>
                    <a:pt x="13" y="2"/>
                    <a:pt x="13" y="3"/>
                    <a:pt x="13" y="4"/>
                  </a:cubicBezTo>
                  <a:cubicBezTo>
                    <a:pt x="13" y="4"/>
                    <a:pt x="13" y="5"/>
                    <a:pt x="13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5"/>
                    <a:pt x="10" y="5"/>
                    <a:pt x="10" y="4"/>
                  </a:cubicBezTo>
                  <a:cubicBezTo>
                    <a:pt x="10" y="4"/>
                    <a:pt x="10" y="4"/>
                    <a:pt x="10" y="3"/>
                  </a:cubicBezTo>
                  <a:cubicBezTo>
                    <a:pt x="10" y="3"/>
                    <a:pt x="10" y="3"/>
                    <a:pt x="9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7" y="2"/>
                    <a:pt x="6" y="2"/>
                    <a:pt x="6" y="3"/>
                  </a:cubicBezTo>
                  <a:cubicBezTo>
                    <a:pt x="5" y="3"/>
                    <a:pt x="5" y="4"/>
                    <a:pt x="4" y="4"/>
                  </a:cubicBezTo>
                  <a:cubicBezTo>
                    <a:pt x="4" y="5"/>
                    <a:pt x="4" y="6"/>
                    <a:pt x="3" y="6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9"/>
                    <a:pt x="3" y="10"/>
                  </a:cubicBezTo>
                  <a:cubicBezTo>
                    <a:pt x="3" y="10"/>
                    <a:pt x="3" y="11"/>
                    <a:pt x="3" y="12"/>
                  </a:cubicBezTo>
                  <a:cubicBezTo>
                    <a:pt x="3" y="12"/>
                    <a:pt x="3" y="13"/>
                    <a:pt x="4" y="13"/>
                  </a:cubicBezTo>
                  <a:cubicBezTo>
                    <a:pt x="4" y="13"/>
                    <a:pt x="5" y="13"/>
                    <a:pt x="5" y="13"/>
                  </a:cubicBezTo>
                  <a:cubicBezTo>
                    <a:pt x="6" y="13"/>
                    <a:pt x="7" y="13"/>
                    <a:pt x="7" y="13"/>
                  </a:cubicBezTo>
                  <a:cubicBezTo>
                    <a:pt x="7" y="13"/>
                    <a:pt x="8" y="13"/>
                    <a:pt x="8" y="12"/>
                  </a:cubicBezTo>
                  <a:cubicBezTo>
                    <a:pt x="8" y="12"/>
                    <a:pt x="9" y="12"/>
                    <a:pt x="9" y="11"/>
                  </a:cubicBezTo>
                  <a:cubicBezTo>
                    <a:pt x="9" y="11"/>
                    <a:pt x="9" y="11"/>
                    <a:pt x="9" y="10"/>
                  </a:cubicBezTo>
                  <a:lnTo>
                    <a:pt x="12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7" name="Freeform 30"/>
            <p:cNvSpPr>
              <a:spLocks noEditPoints="1"/>
            </p:cNvSpPr>
            <p:nvPr/>
          </p:nvSpPr>
          <p:spPr bwMode="auto">
            <a:xfrm>
              <a:off x="3287" y="2167"/>
              <a:ext cx="33" cy="52"/>
            </a:xfrm>
            <a:custGeom>
              <a:avLst/>
              <a:gdLst>
                <a:gd name="T0" fmla="*/ 9 w 14"/>
                <a:gd name="T1" fmla="*/ 20 h 22"/>
                <a:gd name="T2" fmla="*/ 8 w 14"/>
                <a:gd name="T3" fmla="*/ 20 h 22"/>
                <a:gd name="T4" fmla="*/ 6 w 14"/>
                <a:gd name="T5" fmla="*/ 21 h 22"/>
                <a:gd name="T6" fmla="*/ 2 w 14"/>
                <a:gd name="T7" fmla="*/ 21 h 22"/>
                <a:gd name="T8" fmla="*/ 0 w 14"/>
                <a:gd name="T9" fmla="*/ 19 h 22"/>
                <a:gd name="T10" fmla="*/ 0 w 14"/>
                <a:gd name="T11" fmla="*/ 16 h 22"/>
                <a:gd name="T12" fmla="*/ 2 w 14"/>
                <a:gd name="T13" fmla="*/ 14 h 22"/>
                <a:gd name="T14" fmla="*/ 5 w 14"/>
                <a:gd name="T15" fmla="*/ 12 h 22"/>
                <a:gd name="T16" fmla="*/ 8 w 14"/>
                <a:gd name="T17" fmla="*/ 12 h 22"/>
                <a:gd name="T18" fmla="*/ 10 w 14"/>
                <a:gd name="T19" fmla="*/ 12 h 22"/>
                <a:gd name="T20" fmla="*/ 11 w 14"/>
                <a:gd name="T21" fmla="*/ 11 h 22"/>
                <a:gd name="T22" fmla="*/ 11 w 14"/>
                <a:gd name="T23" fmla="*/ 9 h 22"/>
                <a:gd name="T24" fmla="*/ 10 w 14"/>
                <a:gd name="T25" fmla="*/ 8 h 22"/>
                <a:gd name="T26" fmla="*/ 7 w 14"/>
                <a:gd name="T27" fmla="*/ 8 h 22"/>
                <a:gd name="T28" fmla="*/ 5 w 14"/>
                <a:gd name="T29" fmla="*/ 10 h 22"/>
                <a:gd name="T30" fmla="*/ 3 w 14"/>
                <a:gd name="T31" fmla="*/ 10 h 22"/>
                <a:gd name="T32" fmla="*/ 4 w 14"/>
                <a:gd name="T33" fmla="*/ 8 h 22"/>
                <a:gd name="T34" fmla="*/ 7 w 14"/>
                <a:gd name="T35" fmla="*/ 6 h 22"/>
                <a:gd name="T36" fmla="*/ 9 w 14"/>
                <a:gd name="T37" fmla="*/ 6 h 22"/>
                <a:gd name="T38" fmla="*/ 12 w 14"/>
                <a:gd name="T39" fmla="*/ 7 h 22"/>
                <a:gd name="T40" fmla="*/ 14 w 14"/>
                <a:gd name="T41" fmla="*/ 8 h 22"/>
                <a:gd name="T42" fmla="*/ 14 w 14"/>
                <a:gd name="T43" fmla="*/ 10 h 22"/>
                <a:gd name="T44" fmla="*/ 12 w 14"/>
                <a:gd name="T45" fmla="*/ 18 h 22"/>
                <a:gd name="T46" fmla="*/ 12 w 14"/>
                <a:gd name="T47" fmla="*/ 20 h 22"/>
                <a:gd name="T48" fmla="*/ 9 w 14"/>
                <a:gd name="T49" fmla="*/ 21 h 22"/>
                <a:gd name="T50" fmla="*/ 10 w 14"/>
                <a:gd name="T51" fmla="*/ 14 h 22"/>
                <a:gd name="T52" fmla="*/ 8 w 14"/>
                <a:gd name="T53" fmla="*/ 14 h 22"/>
                <a:gd name="T54" fmla="*/ 4 w 14"/>
                <a:gd name="T55" fmla="*/ 15 h 22"/>
                <a:gd name="T56" fmla="*/ 3 w 14"/>
                <a:gd name="T57" fmla="*/ 18 h 22"/>
                <a:gd name="T58" fmla="*/ 4 w 14"/>
                <a:gd name="T59" fmla="*/ 19 h 22"/>
                <a:gd name="T60" fmla="*/ 9 w 14"/>
                <a:gd name="T61" fmla="*/ 18 h 22"/>
                <a:gd name="T62" fmla="*/ 10 w 14"/>
                <a:gd name="T63" fmla="*/ 16 h 22"/>
                <a:gd name="T64" fmla="*/ 11 w 14"/>
                <a:gd name="T65" fmla="*/ 14 h 22"/>
                <a:gd name="T66" fmla="*/ 7 w 14"/>
                <a:gd name="T67" fmla="*/ 1 h 22"/>
                <a:gd name="T68" fmla="*/ 9 w 14"/>
                <a:gd name="T69" fmla="*/ 0 h 22"/>
                <a:gd name="T70" fmla="*/ 10 w 14"/>
                <a:gd name="T71" fmla="*/ 1 h 22"/>
                <a:gd name="T72" fmla="*/ 11 w 14"/>
                <a:gd name="T73" fmla="*/ 1 h 22"/>
                <a:gd name="T74" fmla="*/ 13 w 14"/>
                <a:gd name="T75" fmla="*/ 1 h 22"/>
                <a:gd name="T76" fmla="*/ 14 w 14"/>
                <a:gd name="T77" fmla="*/ 0 h 22"/>
                <a:gd name="T78" fmla="*/ 13 w 14"/>
                <a:gd name="T79" fmla="*/ 2 h 22"/>
                <a:gd name="T80" fmla="*/ 11 w 14"/>
                <a:gd name="T81" fmla="*/ 3 h 22"/>
                <a:gd name="T82" fmla="*/ 10 w 14"/>
                <a:gd name="T83" fmla="*/ 3 h 22"/>
                <a:gd name="T84" fmla="*/ 8 w 14"/>
                <a:gd name="T85" fmla="*/ 2 h 22"/>
                <a:gd name="T86" fmla="*/ 7 w 14"/>
                <a:gd name="T87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4" h="22">
                  <a:moveTo>
                    <a:pt x="9" y="21"/>
                  </a:moveTo>
                  <a:cubicBezTo>
                    <a:pt x="9" y="21"/>
                    <a:pt x="9" y="20"/>
                    <a:pt x="9" y="20"/>
                  </a:cubicBezTo>
                  <a:cubicBezTo>
                    <a:pt x="9" y="20"/>
                    <a:pt x="9" y="19"/>
                    <a:pt x="10" y="19"/>
                  </a:cubicBezTo>
                  <a:cubicBezTo>
                    <a:pt x="9" y="20"/>
                    <a:pt x="9" y="20"/>
                    <a:pt x="8" y="20"/>
                  </a:cubicBezTo>
                  <a:cubicBezTo>
                    <a:pt x="8" y="21"/>
                    <a:pt x="7" y="21"/>
                    <a:pt x="7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2"/>
                    <a:pt x="5" y="22"/>
                    <a:pt x="4" y="22"/>
                  </a:cubicBezTo>
                  <a:cubicBezTo>
                    <a:pt x="4" y="22"/>
                    <a:pt x="3" y="21"/>
                    <a:pt x="2" y="21"/>
                  </a:cubicBezTo>
                  <a:cubicBezTo>
                    <a:pt x="2" y="21"/>
                    <a:pt x="1" y="21"/>
                    <a:pt x="1" y="20"/>
                  </a:cubicBezTo>
                  <a:cubicBezTo>
                    <a:pt x="1" y="20"/>
                    <a:pt x="0" y="19"/>
                    <a:pt x="0" y="19"/>
                  </a:cubicBezTo>
                  <a:cubicBezTo>
                    <a:pt x="0" y="18"/>
                    <a:pt x="0" y="18"/>
                    <a:pt x="0" y="17"/>
                  </a:cubicBezTo>
                  <a:cubicBezTo>
                    <a:pt x="0" y="17"/>
                    <a:pt x="0" y="17"/>
                    <a:pt x="0" y="16"/>
                  </a:cubicBezTo>
                  <a:cubicBezTo>
                    <a:pt x="1" y="16"/>
                    <a:pt x="1" y="15"/>
                    <a:pt x="1" y="15"/>
                  </a:cubicBezTo>
                  <a:cubicBezTo>
                    <a:pt x="1" y="15"/>
                    <a:pt x="2" y="14"/>
                    <a:pt x="2" y="14"/>
                  </a:cubicBezTo>
                  <a:cubicBezTo>
                    <a:pt x="3" y="14"/>
                    <a:pt x="3" y="13"/>
                    <a:pt x="4" y="13"/>
                  </a:cubicBezTo>
                  <a:cubicBezTo>
                    <a:pt x="4" y="13"/>
                    <a:pt x="5" y="13"/>
                    <a:pt x="5" y="12"/>
                  </a:cubicBezTo>
                  <a:cubicBezTo>
                    <a:pt x="6" y="12"/>
                    <a:pt x="6" y="12"/>
                    <a:pt x="7" y="12"/>
                  </a:cubicBezTo>
                  <a:cubicBezTo>
                    <a:pt x="7" y="12"/>
                    <a:pt x="7" y="12"/>
                    <a:pt x="8" y="12"/>
                  </a:cubicBezTo>
                  <a:cubicBezTo>
                    <a:pt x="8" y="12"/>
                    <a:pt x="9" y="12"/>
                    <a:pt x="9" y="12"/>
                  </a:cubicBezTo>
                  <a:cubicBezTo>
                    <a:pt x="9" y="12"/>
                    <a:pt x="10" y="12"/>
                    <a:pt x="10" y="12"/>
                  </a:cubicBezTo>
                  <a:cubicBezTo>
                    <a:pt x="10" y="12"/>
                    <a:pt x="11" y="12"/>
                    <a:pt x="11" y="12"/>
                  </a:cubicBezTo>
                  <a:cubicBezTo>
                    <a:pt x="11" y="12"/>
                    <a:pt x="11" y="11"/>
                    <a:pt x="11" y="11"/>
                  </a:cubicBezTo>
                  <a:cubicBezTo>
                    <a:pt x="11" y="11"/>
                    <a:pt x="11" y="10"/>
                    <a:pt x="11" y="10"/>
                  </a:cubicBezTo>
                  <a:cubicBezTo>
                    <a:pt x="11" y="10"/>
                    <a:pt x="11" y="10"/>
                    <a:pt x="11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1" y="8"/>
                    <a:pt x="11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7" y="8"/>
                    <a:pt x="6" y="9"/>
                    <a:pt x="6" y="9"/>
                  </a:cubicBezTo>
                  <a:cubicBezTo>
                    <a:pt x="6" y="9"/>
                    <a:pt x="6" y="9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0"/>
                    <a:pt x="3" y="10"/>
                    <a:pt x="3" y="9"/>
                  </a:cubicBezTo>
                  <a:cubicBezTo>
                    <a:pt x="3" y="9"/>
                    <a:pt x="4" y="8"/>
                    <a:pt x="4" y="8"/>
                  </a:cubicBezTo>
                  <a:cubicBezTo>
                    <a:pt x="4" y="7"/>
                    <a:pt x="5" y="7"/>
                    <a:pt x="5" y="7"/>
                  </a:cubicBezTo>
                  <a:cubicBezTo>
                    <a:pt x="6" y="7"/>
                    <a:pt x="6" y="6"/>
                    <a:pt x="7" y="6"/>
                  </a:cubicBezTo>
                  <a:cubicBezTo>
                    <a:pt x="7" y="6"/>
                    <a:pt x="8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1" y="6"/>
                    <a:pt x="12" y="6"/>
                    <a:pt x="12" y="7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4" y="7"/>
                    <a:pt x="14" y="8"/>
                    <a:pt x="14" y="8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17"/>
                    <a:pt x="12" y="18"/>
                    <a:pt x="12" y="18"/>
                  </a:cubicBezTo>
                  <a:cubicBezTo>
                    <a:pt x="12" y="18"/>
                    <a:pt x="12" y="18"/>
                    <a:pt x="12" y="19"/>
                  </a:cubicBezTo>
                  <a:cubicBezTo>
                    <a:pt x="12" y="19"/>
                    <a:pt x="12" y="20"/>
                    <a:pt x="12" y="20"/>
                  </a:cubicBezTo>
                  <a:cubicBezTo>
                    <a:pt x="12" y="20"/>
                    <a:pt x="12" y="21"/>
                    <a:pt x="12" y="21"/>
                  </a:cubicBezTo>
                  <a:lnTo>
                    <a:pt x="9" y="21"/>
                  </a:lnTo>
                  <a:close/>
                  <a:moveTo>
                    <a:pt x="11" y="14"/>
                  </a:move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7" y="14"/>
                    <a:pt x="6" y="14"/>
                    <a:pt x="6" y="14"/>
                  </a:cubicBezTo>
                  <a:cubicBezTo>
                    <a:pt x="5" y="14"/>
                    <a:pt x="5" y="15"/>
                    <a:pt x="4" y="15"/>
                  </a:cubicBezTo>
                  <a:cubicBezTo>
                    <a:pt x="4" y="16"/>
                    <a:pt x="3" y="16"/>
                    <a:pt x="3" y="17"/>
                  </a:cubicBezTo>
                  <a:cubicBezTo>
                    <a:pt x="3" y="17"/>
                    <a:pt x="3" y="17"/>
                    <a:pt x="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9"/>
                    <a:pt x="4" y="19"/>
                    <a:pt x="4" y="19"/>
                  </a:cubicBezTo>
                  <a:cubicBezTo>
                    <a:pt x="4" y="19"/>
                    <a:pt x="5" y="19"/>
                    <a:pt x="6" y="19"/>
                  </a:cubicBezTo>
                  <a:cubicBezTo>
                    <a:pt x="7" y="19"/>
                    <a:pt x="8" y="19"/>
                    <a:pt x="9" y="18"/>
                  </a:cubicBezTo>
                  <a:cubicBezTo>
                    <a:pt x="9" y="18"/>
                    <a:pt x="9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0" y="15"/>
                  </a:cubicBezTo>
                  <a:cubicBezTo>
                    <a:pt x="10" y="15"/>
                    <a:pt x="10" y="14"/>
                    <a:pt x="11" y="14"/>
                  </a:cubicBezTo>
                  <a:moveTo>
                    <a:pt x="6" y="3"/>
                  </a:moveTo>
                  <a:cubicBezTo>
                    <a:pt x="6" y="2"/>
                    <a:pt x="6" y="2"/>
                    <a:pt x="7" y="1"/>
                  </a:cubicBezTo>
                  <a:cubicBezTo>
                    <a:pt x="7" y="1"/>
                    <a:pt x="8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1"/>
                    <a:pt x="10" y="1"/>
                  </a:cubicBezTo>
                  <a:cubicBezTo>
                    <a:pt x="10" y="1"/>
                    <a:pt x="10" y="1"/>
                    <a:pt x="11" y="1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2" y="1"/>
                    <a:pt x="13" y="1"/>
                    <a:pt x="13" y="1"/>
                  </a:cubicBezTo>
                  <a:cubicBezTo>
                    <a:pt x="13" y="1"/>
                    <a:pt x="13" y="0"/>
                    <a:pt x="13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3" y="2"/>
                    <a:pt x="13" y="2"/>
                  </a:cubicBezTo>
                  <a:cubicBezTo>
                    <a:pt x="13" y="3"/>
                    <a:pt x="13" y="3"/>
                    <a:pt x="12" y="3"/>
                  </a:cubicBezTo>
                  <a:cubicBezTo>
                    <a:pt x="12" y="3"/>
                    <a:pt x="12" y="3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7" y="2"/>
                    <a:pt x="7" y="3"/>
                    <a:pt x="7" y="3"/>
                  </a:cubicBezTo>
                  <a:lnTo>
                    <a:pt x="6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8" name="Freeform 31"/>
            <p:cNvSpPr>
              <a:spLocks noEditPoints="1"/>
            </p:cNvSpPr>
            <p:nvPr/>
          </p:nvSpPr>
          <p:spPr bwMode="auto">
            <a:xfrm>
              <a:off x="3327" y="2181"/>
              <a:ext cx="36" cy="38"/>
            </a:xfrm>
            <a:custGeom>
              <a:avLst/>
              <a:gdLst>
                <a:gd name="T0" fmla="*/ 0 w 15"/>
                <a:gd name="T1" fmla="*/ 8 h 16"/>
                <a:gd name="T2" fmla="*/ 1 w 15"/>
                <a:gd name="T3" fmla="*/ 5 h 16"/>
                <a:gd name="T4" fmla="*/ 3 w 15"/>
                <a:gd name="T5" fmla="*/ 3 h 16"/>
                <a:gd name="T6" fmla="*/ 5 w 15"/>
                <a:gd name="T7" fmla="*/ 1 h 16"/>
                <a:gd name="T8" fmla="*/ 9 w 15"/>
                <a:gd name="T9" fmla="*/ 0 h 16"/>
                <a:gd name="T10" fmla="*/ 13 w 15"/>
                <a:gd name="T11" fmla="*/ 1 h 16"/>
                <a:gd name="T12" fmla="*/ 14 w 15"/>
                <a:gd name="T13" fmla="*/ 3 h 16"/>
                <a:gd name="T14" fmla="*/ 15 w 15"/>
                <a:gd name="T15" fmla="*/ 5 h 16"/>
                <a:gd name="T16" fmla="*/ 15 w 15"/>
                <a:gd name="T17" fmla="*/ 8 h 16"/>
                <a:gd name="T18" fmla="*/ 14 w 15"/>
                <a:gd name="T19" fmla="*/ 11 h 16"/>
                <a:gd name="T20" fmla="*/ 12 w 15"/>
                <a:gd name="T21" fmla="*/ 13 h 16"/>
                <a:gd name="T22" fmla="*/ 9 w 15"/>
                <a:gd name="T23" fmla="*/ 15 h 16"/>
                <a:gd name="T24" fmla="*/ 6 w 15"/>
                <a:gd name="T25" fmla="*/ 16 h 16"/>
                <a:gd name="T26" fmla="*/ 3 w 15"/>
                <a:gd name="T27" fmla="*/ 15 h 16"/>
                <a:gd name="T28" fmla="*/ 1 w 15"/>
                <a:gd name="T29" fmla="*/ 13 h 16"/>
                <a:gd name="T30" fmla="*/ 0 w 15"/>
                <a:gd name="T31" fmla="*/ 11 h 16"/>
                <a:gd name="T32" fmla="*/ 0 w 15"/>
                <a:gd name="T33" fmla="*/ 8 h 16"/>
                <a:gd name="T34" fmla="*/ 3 w 15"/>
                <a:gd name="T35" fmla="*/ 8 h 16"/>
                <a:gd name="T36" fmla="*/ 3 w 15"/>
                <a:gd name="T37" fmla="*/ 10 h 16"/>
                <a:gd name="T38" fmla="*/ 3 w 15"/>
                <a:gd name="T39" fmla="*/ 12 h 16"/>
                <a:gd name="T40" fmla="*/ 4 w 15"/>
                <a:gd name="T41" fmla="*/ 13 h 16"/>
                <a:gd name="T42" fmla="*/ 6 w 15"/>
                <a:gd name="T43" fmla="*/ 14 h 16"/>
                <a:gd name="T44" fmla="*/ 8 w 15"/>
                <a:gd name="T45" fmla="*/ 13 h 16"/>
                <a:gd name="T46" fmla="*/ 9 w 15"/>
                <a:gd name="T47" fmla="*/ 12 h 16"/>
                <a:gd name="T48" fmla="*/ 11 w 15"/>
                <a:gd name="T49" fmla="*/ 10 h 16"/>
                <a:gd name="T50" fmla="*/ 12 w 15"/>
                <a:gd name="T51" fmla="*/ 8 h 16"/>
                <a:gd name="T52" fmla="*/ 12 w 15"/>
                <a:gd name="T53" fmla="*/ 3 h 16"/>
                <a:gd name="T54" fmla="*/ 9 w 15"/>
                <a:gd name="T55" fmla="*/ 2 h 16"/>
                <a:gd name="T56" fmla="*/ 7 w 15"/>
                <a:gd name="T57" fmla="*/ 2 h 16"/>
                <a:gd name="T58" fmla="*/ 6 w 15"/>
                <a:gd name="T59" fmla="*/ 3 h 16"/>
                <a:gd name="T60" fmla="*/ 4 w 15"/>
                <a:gd name="T61" fmla="*/ 5 h 16"/>
                <a:gd name="T62" fmla="*/ 3 w 15"/>
                <a:gd name="T6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" h="16">
                  <a:moveTo>
                    <a:pt x="0" y="8"/>
                  </a:moveTo>
                  <a:cubicBezTo>
                    <a:pt x="0" y="7"/>
                    <a:pt x="1" y="6"/>
                    <a:pt x="1" y="5"/>
                  </a:cubicBezTo>
                  <a:cubicBezTo>
                    <a:pt x="1" y="4"/>
                    <a:pt x="2" y="3"/>
                    <a:pt x="3" y="3"/>
                  </a:cubicBezTo>
                  <a:cubicBezTo>
                    <a:pt x="4" y="2"/>
                    <a:pt x="4" y="1"/>
                    <a:pt x="5" y="1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11" y="0"/>
                    <a:pt x="12" y="0"/>
                    <a:pt x="13" y="1"/>
                  </a:cubicBezTo>
                  <a:cubicBezTo>
                    <a:pt x="13" y="1"/>
                    <a:pt x="14" y="2"/>
                    <a:pt x="14" y="3"/>
                  </a:cubicBezTo>
                  <a:cubicBezTo>
                    <a:pt x="15" y="4"/>
                    <a:pt x="15" y="4"/>
                    <a:pt x="15" y="5"/>
                  </a:cubicBezTo>
                  <a:cubicBezTo>
                    <a:pt x="15" y="6"/>
                    <a:pt x="15" y="7"/>
                    <a:pt x="15" y="8"/>
                  </a:cubicBezTo>
                  <a:cubicBezTo>
                    <a:pt x="15" y="9"/>
                    <a:pt x="14" y="10"/>
                    <a:pt x="14" y="11"/>
                  </a:cubicBezTo>
                  <a:cubicBezTo>
                    <a:pt x="13" y="12"/>
                    <a:pt x="13" y="13"/>
                    <a:pt x="12" y="13"/>
                  </a:cubicBezTo>
                  <a:cubicBezTo>
                    <a:pt x="11" y="14"/>
                    <a:pt x="10" y="15"/>
                    <a:pt x="9" y="15"/>
                  </a:cubicBezTo>
                  <a:cubicBezTo>
                    <a:pt x="8" y="15"/>
                    <a:pt x="7" y="16"/>
                    <a:pt x="6" y="16"/>
                  </a:cubicBezTo>
                  <a:cubicBezTo>
                    <a:pt x="4" y="16"/>
                    <a:pt x="3" y="15"/>
                    <a:pt x="3" y="15"/>
                  </a:cubicBezTo>
                  <a:cubicBezTo>
                    <a:pt x="2" y="15"/>
                    <a:pt x="1" y="14"/>
                    <a:pt x="1" y="13"/>
                  </a:cubicBezTo>
                  <a:cubicBezTo>
                    <a:pt x="0" y="13"/>
                    <a:pt x="0" y="12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moveTo>
                    <a:pt x="3" y="8"/>
                  </a:moveTo>
                  <a:cubicBezTo>
                    <a:pt x="3" y="9"/>
                    <a:pt x="3" y="9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4" y="13"/>
                    <a:pt x="4" y="13"/>
                  </a:cubicBezTo>
                  <a:cubicBezTo>
                    <a:pt x="5" y="13"/>
                    <a:pt x="5" y="14"/>
                    <a:pt x="6" y="14"/>
                  </a:cubicBezTo>
                  <a:cubicBezTo>
                    <a:pt x="7" y="14"/>
                    <a:pt x="7" y="13"/>
                    <a:pt x="8" y="13"/>
                  </a:cubicBezTo>
                  <a:cubicBezTo>
                    <a:pt x="8" y="13"/>
                    <a:pt x="9" y="13"/>
                    <a:pt x="9" y="12"/>
                  </a:cubicBezTo>
                  <a:cubicBezTo>
                    <a:pt x="10" y="12"/>
                    <a:pt x="10" y="11"/>
                    <a:pt x="11" y="10"/>
                  </a:cubicBezTo>
                  <a:cubicBezTo>
                    <a:pt x="11" y="10"/>
                    <a:pt x="12" y="9"/>
                    <a:pt x="12" y="8"/>
                  </a:cubicBezTo>
                  <a:cubicBezTo>
                    <a:pt x="12" y="6"/>
                    <a:pt x="12" y="4"/>
                    <a:pt x="12" y="3"/>
                  </a:cubicBezTo>
                  <a:cubicBezTo>
                    <a:pt x="11" y="3"/>
                    <a:pt x="10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5" y="4"/>
                    <a:pt x="5" y="4"/>
                    <a:pt x="4" y="5"/>
                  </a:cubicBezTo>
                  <a:cubicBezTo>
                    <a:pt x="4" y="6"/>
                    <a:pt x="3" y="7"/>
                    <a:pt x="3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9" name="Freeform 32"/>
            <p:cNvSpPr>
              <a:spLocks/>
            </p:cNvSpPr>
            <p:nvPr/>
          </p:nvSpPr>
          <p:spPr bwMode="auto">
            <a:xfrm>
              <a:off x="3389" y="2167"/>
              <a:ext cx="50" cy="50"/>
            </a:xfrm>
            <a:custGeom>
              <a:avLst/>
              <a:gdLst>
                <a:gd name="T0" fmla="*/ 9 w 50"/>
                <a:gd name="T1" fmla="*/ 0 h 50"/>
                <a:gd name="T2" fmla="*/ 19 w 50"/>
                <a:gd name="T3" fmla="*/ 0 h 50"/>
                <a:gd name="T4" fmla="*/ 35 w 50"/>
                <a:gd name="T5" fmla="*/ 41 h 50"/>
                <a:gd name="T6" fmla="*/ 45 w 50"/>
                <a:gd name="T7" fmla="*/ 0 h 50"/>
                <a:gd name="T8" fmla="*/ 50 w 50"/>
                <a:gd name="T9" fmla="*/ 0 h 50"/>
                <a:gd name="T10" fmla="*/ 40 w 50"/>
                <a:gd name="T11" fmla="*/ 50 h 50"/>
                <a:gd name="T12" fmla="*/ 31 w 50"/>
                <a:gd name="T13" fmla="*/ 50 h 50"/>
                <a:gd name="T14" fmla="*/ 14 w 50"/>
                <a:gd name="T15" fmla="*/ 7 h 50"/>
                <a:gd name="T16" fmla="*/ 5 w 50"/>
                <a:gd name="T17" fmla="*/ 50 h 50"/>
                <a:gd name="T18" fmla="*/ 0 w 50"/>
                <a:gd name="T19" fmla="*/ 50 h 50"/>
                <a:gd name="T20" fmla="*/ 9 w 50"/>
                <a:gd name="T21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" h="50">
                  <a:moveTo>
                    <a:pt x="9" y="0"/>
                  </a:moveTo>
                  <a:lnTo>
                    <a:pt x="19" y="0"/>
                  </a:lnTo>
                  <a:lnTo>
                    <a:pt x="35" y="41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40" y="50"/>
                  </a:lnTo>
                  <a:lnTo>
                    <a:pt x="31" y="50"/>
                  </a:lnTo>
                  <a:lnTo>
                    <a:pt x="14" y="7"/>
                  </a:lnTo>
                  <a:lnTo>
                    <a:pt x="5" y="50"/>
                  </a:lnTo>
                  <a:lnTo>
                    <a:pt x="0" y="5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0" name="Freeform 33"/>
            <p:cNvSpPr>
              <a:spLocks noEditPoints="1"/>
            </p:cNvSpPr>
            <p:nvPr/>
          </p:nvSpPr>
          <p:spPr bwMode="auto">
            <a:xfrm>
              <a:off x="3441" y="2181"/>
              <a:ext cx="33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5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0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5 w 14"/>
                <a:gd name="T29" fmla="*/ 4 h 16"/>
                <a:gd name="T30" fmla="*/ 3 w 14"/>
                <a:gd name="T31" fmla="*/ 4 h 16"/>
                <a:gd name="T32" fmla="*/ 4 w 14"/>
                <a:gd name="T33" fmla="*/ 2 h 16"/>
                <a:gd name="T34" fmla="*/ 7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8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1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3"/>
                    <a:pt x="10" y="13"/>
                  </a:cubicBezTo>
                  <a:cubicBezTo>
                    <a:pt x="9" y="14"/>
                    <a:pt x="9" y="14"/>
                    <a:pt x="8" y="14"/>
                  </a:cubicBezTo>
                  <a:cubicBezTo>
                    <a:pt x="8" y="15"/>
                    <a:pt x="7" y="15"/>
                    <a:pt x="7" y="15"/>
                  </a:cubicBezTo>
                  <a:cubicBezTo>
                    <a:pt x="6" y="15"/>
                    <a:pt x="6" y="15"/>
                    <a:pt x="5" y="15"/>
                  </a:cubicBezTo>
                  <a:cubicBezTo>
                    <a:pt x="5" y="16"/>
                    <a:pt x="5" y="16"/>
                    <a:pt x="4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5"/>
                    <a:pt x="1" y="14"/>
                  </a:cubicBezTo>
                  <a:cubicBezTo>
                    <a:pt x="0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0" y="10"/>
                  </a:cubicBezTo>
                  <a:cubicBezTo>
                    <a:pt x="1" y="10"/>
                    <a:pt x="1" y="9"/>
                    <a:pt x="1" y="9"/>
                  </a:cubicBezTo>
                  <a:cubicBezTo>
                    <a:pt x="1" y="9"/>
                    <a:pt x="2" y="8"/>
                    <a:pt x="2" y="8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4" y="7"/>
                    <a:pt x="5" y="7"/>
                    <a:pt x="5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7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8" y="2"/>
                    <a:pt x="7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6" y="3"/>
                    <a:pt x="6" y="3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4" y="2"/>
                    <a:pt x="4" y="2"/>
                  </a:cubicBezTo>
                  <a:cubicBezTo>
                    <a:pt x="4" y="1"/>
                    <a:pt x="5" y="1"/>
                    <a:pt x="5" y="1"/>
                  </a:cubicBezTo>
                  <a:cubicBezTo>
                    <a:pt x="6" y="1"/>
                    <a:pt x="6" y="0"/>
                    <a:pt x="7" y="0"/>
                  </a:cubicBezTo>
                  <a:cubicBezTo>
                    <a:pt x="7" y="0"/>
                    <a:pt x="7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1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9" y="8"/>
                    <a:pt x="8" y="8"/>
                    <a:pt x="8" y="8"/>
                  </a:cubicBezTo>
                  <a:cubicBezTo>
                    <a:pt x="7" y="8"/>
                    <a:pt x="6" y="8"/>
                    <a:pt x="6" y="8"/>
                  </a:cubicBezTo>
                  <a:cubicBezTo>
                    <a:pt x="5" y="8"/>
                    <a:pt x="5" y="9"/>
                    <a:pt x="4" y="9"/>
                  </a:cubicBezTo>
                  <a:cubicBezTo>
                    <a:pt x="4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4" y="13"/>
                    <a:pt x="5" y="13"/>
                    <a:pt x="6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9" y="11"/>
                    <a:pt x="10" y="11"/>
                  </a:cubicBezTo>
                  <a:cubicBezTo>
                    <a:pt x="10" y="11"/>
                    <a:pt x="10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0" y="8"/>
                    <a:pt x="11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1" name="Freeform 34"/>
            <p:cNvSpPr>
              <a:spLocks/>
            </p:cNvSpPr>
            <p:nvPr/>
          </p:nvSpPr>
          <p:spPr bwMode="auto">
            <a:xfrm>
              <a:off x="3481" y="2181"/>
              <a:ext cx="31" cy="36"/>
            </a:xfrm>
            <a:custGeom>
              <a:avLst/>
              <a:gdLst>
                <a:gd name="T0" fmla="*/ 10 w 13"/>
                <a:gd name="T1" fmla="*/ 5 h 15"/>
                <a:gd name="T2" fmla="*/ 10 w 13"/>
                <a:gd name="T3" fmla="*/ 4 h 15"/>
                <a:gd name="T4" fmla="*/ 10 w 13"/>
                <a:gd name="T5" fmla="*/ 3 h 15"/>
                <a:gd name="T6" fmla="*/ 9 w 13"/>
                <a:gd name="T7" fmla="*/ 2 h 15"/>
                <a:gd name="T8" fmla="*/ 8 w 13"/>
                <a:gd name="T9" fmla="*/ 2 h 15"/>
                <a:gd name="T10" fmla="*/ 5 w 13"/>
                <a:gd name="T11" fmla="*/ 3 h 15"/>
                <a:gd name="T12" fmla="*/ 4 w 13"/>
                <a:gd name="T13" fmla="*/ 4 h 15"/>
                <a:gd name="T14" fmla="*/ 3 w 13"/>
                <a:gd name="T15" fmla="*/ 6 h 15"/>
                <a:gd name="T16" fmla="*/ 3 w 13"/>
                <a:gd name="T17" fmla="*/ 8 h 15"/>
                <a:gd name="T18" fmla="*/ 3 w 13"/>
                <a:gd name="T19" fmla="*/ 10 h 15"/>
                <a:gd name="T20" fmla="*/ 3 w 13"/>
                <a:gd name="T21" fmla="*/ 12 h 15"/>
                <a:gd name="T22" fmla="*/ 4 w 13"/>
                <a:gd name="T23" fmla="*/ 13 h 15"/>
                <a:gd name="T24" fmla="*/ 5 w 13"/>
                <a:gd name="T25" fmla="*/ 13 h 15"/>
                <a:gd name="T26" fmla="*/ 7 w 13"/>
                <a:gd name="T27" fmla="*/ 13 h 15"/>
                <a:gd name="T28" fmla="*/ 8 w 13"/>
                <a:gd name="T29" fmla="*/ 12 h 15"/>
                <a:gd name="T30" fmla="*/ 9 w 13"/>
                <a:gd name="T31" fmla="*/ 11 h 15"/>
                <a:gd name="T32" fmla="*/ 9 w 13"/>
                <a:gd name="T33" fmla="*/ 10 h 15"/>
                <a:gd name="T34" fmla="*/ 12 w 13"/>
                <a:gd name="T35" fmla="*/ 10 h 15"/>
                <a:gd name="T36" fmla="*/ 11 w 13"/>
                <a:gd name="T37" fmla="*/ 12 h 15"/>
                <a:gd name="T38" fmla="*/ 9 w 13"/>
                <a:gd name="T39" fmla="*/ 14 h 15"/>
                <a:gd name="T40" fmla="*/ 7 w 13"/>
                <a:gd name="T41" fmla="*/ 15 h 15"/>
                <a:gd name="T42" fmla="*/ 5 w 13"/>
                <a:gd name="T43" fmla="*/ 15 h 15"/>
                <a:gd name="T44" fmla="*/ 4 w 13"/>
                <a:gd name="T45" fmla="*/ 15 h 15"/>
                <a:gd name="T46" fmla="*/ 3 w 13"/>
                <a:gd name="T47" fmla="*/ 15 h 15"/>
                <a:gd name="T48" fmla="*/ 2 w 13"/>
                <a:gd name="T49" fmla="*/ 15 h 15"/>
                <a:gd name="T50" fmla="*/ 0 w 13"/>
                <a:gd name="T51" fmla="*/ 14 h 15"/>
                <a:gd name="T52" fmla="*/ 0 w 13"/>
                <a:gd name="T53" fmla="*/ 13 h 15"/>
                <a:gd name="T54" fmla="*/ 0 w 13"/>
                <a:gd name="T55" fmla="*/ 12 h 15"/>
                <a:gd name="T56" fmla="*/ 0 w 13"/>
                <a:gd name="T57" fmla="*/ 10 h 15"/>
                <a:gd name="T58" fmla="*/ 0 w 13"/>
                <a:gd name="T59" fmla="*/ 8 h 15"/>
                <a:gd name="T60" fmla="*/ 1 w 13"/>
                <a:gd name="T61" fmla="*/ 4 h 15"/>
                <a:gd name="T62" fmla="*/ 3 w 13"/>
                <a:gd name="T63" fmla="*/ 2 h 15"/>
                <a:gd name="T64" fmla="*/ 6 w 13"/>
                <a:gd name="T65" fmla="*/ 0 h 15"/>
                <a:gd name="T66" fmla="*/ 8 w 13"/>
                <a:gd name="T67" fmla="*/ 0 h 15"/>
                <a:gd name="T68" fmla="*/ 9 w 13"/>
                <a:gd name="T69" fmla="*/ 0 h 15"/>
                <a:gd name="T70" fmla="*/ 10 w 13"/>
                <a:gd name="T71" fmla="*/ 0 h 15"/>
                <a:gd name="T72" fmla="*/ 11 w 13"/>
                <a:gd name="T73" fmla="*/ 1 h 15"/>
                <a:gd name="T74" fmla="*/ 12 w 13"/>
                <a:gd name="T75" fmla="*/ 2 h 15"/>
                <a:gd name="T76" fmla="*/ 13 w 13"/>
                <a:gd name="T77" fmla="*/ 4 h 15"/>
                <a:gd name="T78" fmla="*/ 13 w 13"/>
                <a:gd name="T79" fmla="*/ 5 h 15"/>
                <a:gd name="T80" fmla="*/ 10 w 13"/>
                <a:gd name="T81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" h="15">
                  <a:moveTo>
                    <a:pt x="10" y="5"/>
                  </a:moveTo>
                  <a:cubicBezTo>
                    <a:pt x="10" y="5"/>
                    <a:pt x="10" y="5"/>
                    <a:pt x="10" y="4"/>
                  </a:cubicBezTo>
                  <a:cubicBezTo>
                    <a:pt x="10" y="4"/>
                    <a:pt x="10" y="4"/>
                    <a:pt x="10" y="3"/>
                  </a:cubicBezTo>
                  <a:cubicBezTo>
                    <a:pt x="10" y="3"/>
                    <a:pt x="10" y="3"/>
                    <a:pt x="9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7" y="2"/>
                    <a:pt x="6" y="2"/>
                    <a:pt x="5" y="3"/>
                  </a:cubicBezTo>
                  <a:cubicBezTo>
                    <a:pt x="5" y="3"/>
                    <a:pt x="4" y="4"/>
                    <a:pt x="4" y="4"/>
                  </a:cubicBezTo>
                  <a:cubicBezTo>
                    <a:pt x="4" y="5"/>
                    <a:pt x="3" y="6"/>
                    <a:pt x="3" y="6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9"/>
                    <a:pt x="3" y="10"/>
                  </a:cubicBezTo>
                  <a:cubicBezTo>
                    <a:pt x="3" y="10"/>
                    <a:pt x="3" y="11"/>
                    <a:pt x="3" y="12"/>
                  </a:cubicBezTo>
                  <a:cubicBezTo>
                    <a:pt x="3" y="12"/>
                    <a:pt x="3" y="13"/>
                    <a:pt x="4" y="13"/>
                  </a:cubicBezTo>
                  <a:cubicBezTo>
                    <a:pt x="4" y="13"/>
                    <a:pt x="5" y="13"/>
                    <a:pt x="5" y="13"/>
                  </a:cubicBezTo>
                  <a:cubicBezTo>
                    <a:pt x="6" y="13"/>
                    <a:pt x="6" y="13"/>
                    <a:pt x="7" y="13"/>
                  </a:cubicBezTo>
                  <a:cubicBezTo>
                    <a:pt x="7" y="13"/>
                    <a:pt x="8" y="13"/>
                    <a:pt x="8" y="12"/>
                  </a:cubicBezTo>
                  <a:cubicBezTo>
                    <a:pt x="8" y="12"/>
                    <a:pt x="9" y="12"/>
                    <a:pt x="9" y="11"/>
                  </a:cubicBezTo>
                  <a:cubicBezTo>
                    <a:pt x="9" y="11"/>
                    <a:pt x="9" y="11"/>
                    <a:pt x="9" y="10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2" y="11"/>
                    <a:pt x="11" y="12"/>
                    <a:pt x="11" y="12"/>
                  </a:cubicBezTo>
                  <a:cubicBezTo>
                    <a:pt x="11" y="13"/>
                    <a:pt x="10" y="13"/>
                    <a:pt x="9" y="14"/>
                  </a:cubicBezTo>
                  <a:cubicBezTo>
                    <a:pt x="9" y="14"/>
                    <a:pt x="8" y="15"/>
                    <a:pt x="7" y="15"/>
                  </a:cubicBezTo>
                  <a:cubicBezTo>
                    <a:pt x="7" y="15"/>
                    <a:pt x="6" y="15"/>
                    <a:pt x="5" y="15"/>
                  </a:cubicBezTo>
                  <a:cubicBezTo>
                    <a:pt x="5" y="15"/>
                    <a:pt x="4" y="15"/>
                    <a:pt x="4" y="15"/>
                  </a:cubicBezTo>
                  <a:cubicBezTo>
                    <a:pt x="4" y="15"/>
                    <a:pt x="3" y="15"/>
                    <a:pt x="3" y="15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1" y="14"/>
                    <a:pt x="1" y="14"/>
                    <a:pt x="0" y="1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1"/>
                    <a:pt x="0" y="11"/>
                    <a:pt x="0" y="10"/>
                  </a:cubicBezTo>
                  <a:cubicBezTo>
                    <a:pt x="0" y="9"/>
                    <a:pt x="0" y="9"/>
                    <a:pt x="0" y="8"/>
                  </a:cubicBezTo>
                  <a:cubicBezTo>
                    <a:pt x="0" y="6"/>
                    <a:pt x="1" y="5"/>
                    <a:pt x="1" y="4"/>
                  </a:cubicBezTo>
                  <a:cubicBezTo>
                    <a:pt x="2" y="3"/>
                    <a:pt x="3" y="2"/>
                    <a:pt x="3" y="2"/>
                  </a:cubicBezTo>
                  <a:cubicBezTo>
                    <a:pt x="4" y="1"/>
                    <a:pt x="5" y="1"/>
                    <a:pt x="6" y="0"/>
                  </a:cubicBezTo>
                  <a:cubicBezTo>
                    <a:pt x="7" y="0"/>
                    <a:pt x="7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1"/>
                    <a:pt x="11" y="1"/>
                  </a:cubicBezTo>
                  <a:cubicBezTo>
                    <a:pt x="12" y="1"/>
                    <a:pt x="12" y="1"/>
                    <a:pt x="12" y="2"/>
                  </a:cubicBezTo>
                  <a:cubicBezTo>
                    <a:pt x="13" y="2"/>
                    <a:pt x="13" y="3"/>
                    <a:pt x="13" y="4"/>
                  </a:cubicBezTo>
                  <a:cubicBezTo>
                    <a:pt x="13" y="4"/>
                    <a:pt x="13" y="5"/>
                    <a:pt x="13" y="5"/>
                  </a:cubicBezTo>
                  <a:lnTo>
                    <a:pt x="1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2" name="Freeform 35"/>
            <p:cNvSpPr>
              <a:spLocks noEditPoints="1"/>
            </p:cNvSpPr>
            <p:nvPr/>
          </p:nvSpPr>
          <p:spPr bwMode="auto">
            <a:xfrm>
              <a:off x="3514" y="2167"/>
              <a:ext cx="19" cy="50"/>
            </a:xfrm>
            <a:custGeom>
              <a:avLst/>
              <a:gdLst>
                <a:gd name="T0" fmla="*/ 7 w 19"/>
                <a:gd name="T1" fmla="*/ 14 h 50"/>
                <a:gd name="T2" fmla="*/ 14 w 19"/>
                <a:gd name="T3" fmla="*/ 14 h 50"/>
                <a:gd name="T4" fmla="*/ 7 w 19"/>
                <a:gd name="T5" fmla="*/ 50 h 50"/>
                <a:gd name="T6" fmla="*/ 0 w 19"/>
                <a:gd name="T7" fmla="*/ 50 h 50"/>
                <a:gd name="T8" fmla="*/ 7 w 19"/>
                <a:gd name="T9" fmla="*/ 14 h 50"/>
                <a:gd name="T10" fmla="*/ 10 w 19"/>
                <a:gd name="T11" fmla="*/ 0 h 50"/>
                <a:gd name="T12" fmla="*/ 19 w 19"/>
                <a:gd name="T13" fmla="*/ 0 h 50"/>
                <a:gd name="T14" fmla="*/ 17 w 19"/>
                <a:gd name="T15" fmla="*/ 7 h 50"/>
                <a:gd name="T16" fmla="*/ 10 w 19"/>
                <a:gd name="T17" fmla="*/ 7 h 50"/>
                <a:gd name="T18" fmla="*/ 10 w 19"/>
                <a:gd name="T1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50">
                  <a:moveTo>
                    <a:pt x="7" y="14"/>
                  </a:moveTo>
                  <a:lnTo>
                    <a:pt x="14" y="14"/>
                  </a:lnTo>
                  <a:lnTo>
                    <a:pt x="7" y="50"/>
                  </a:lnTo>
                  <a:lnTo>
                    <a:pt x="0" y="50"/>
                  </a:lnTo>
                  <a:lnTo>
                    <a:pt x="7" y="14"/>
                  </a:lnTo>
                  <a:close/>
                  <a:moveTo>
                    <a:pt x="10" y="0"/>
                  </a:moveTo>
                  <a:lnTo>
                    <a:pt x="19" y="0"/>
                  </a:lnTo>
                  <a:lnTo>
                    <a:pt x="17" y="7"/>
                  </a:lnTo>
                  <a:lnTo>
                    <a:pt x="10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3" name="Freeform 36"/>
            <p:cNvSpPr>
              <a:spLocks noEditPoints="1"/>
            </p:cNvSpPr>
            <p:nvPr/>
          </p:nvSpPr>
          <p:spPr bwMode="auto">
            <a:xfrm>
              <a:off x="3536" y="2181"/>
              <a:ext cx="35" cy="38"/>
            </a:xfrm>
            <a:custGeom>
              <a:avLst/>
              <a:gdLst>
                <a:gd name="T0" fmla="*/ 0 w 15"/>
                <a:gd name="T1" fmla="*/ 8 h 16"/>
                <a:gd name="T2" fmla="*/ 1 w 15"/>
                <a:gd name="T3" fmla="*/ 5 h 16"/>
                <a:gd name="T4" fmla="*/ 2 w 15"/>
                <a:gd name="T5" fmla="*/ 3 h 16"/>
                <a:gd name="T6" fmla="*/ 5 w 15"/>
                <a:gd name="T7" fmla="*/ 1 h 16"/>
                <a:gd name="T8" fmla="*/ 9 w 15"/>
                <a:gd name="T9" fmla="*/ 0 h 16"/>
                <a:gd name="T10" fmla="*/ 12 w 15"/>
                <a:gd name="T11" fmla="*/ 1 h 16"/>
                <a:gd name="T12" fmla="*/ 14 w 15"/>
                <a:gd name="T13" fmla="*/ 3 h 16"/>
                <a:gd name="T14" fmla="*/ 15 w 15"/>
                <a:gd name="T15" fmla="*/ 5 h 16"/>
                <a:gd name="T16" fmla="*/ 15 w 15"/>
                <a:gd name="T17" fmla="*/ 8 h 16"/>
                <a:gd name="T18" fmla="*/ 13 w 15"/>
                <a:gd name="T19" fmla="*/ 11 h 16"/>
                <a:gd name="T20" fmla="*/ 11 w 15"/>
                <a:gd name="T21" fmla="*/ 13 h 16"/>
                <a:gd name="T22" fmla="*/ 9 w 15"/>
                <a:gd name="T23" fmla="*/ 15 h 16"/>
                <a:gd name="T24" fmla="*/ 5 w 15"/>
                <a:gd name="T25" fmla="*/ 16 h 16"/>
                <a:gd name="T26" fmla="*/ 2 w 15"/>
                <a:gd name="T27" fmla="*/ 15 h 16"/>
                <a:gd name="T28" fmla="*/ 0 w 15"/>
                <a:gd name="T29" fmla="*/ 13 h 16"/>
                <a:gd name="T30" fmla="*/ 0 w 15"/>
                <a:gd name="T31" fmla="*/ 11 h 16"/>
                <a:gd name="T32" fmla="*/ 0 w 15"/>
                <a:gd name="T33" fmla="*/ 8 h 16"/>
                <a:gd name="T34" fmla="*/ 3 w 15"/>
                <a:gd name="T35" fmla="*/ 8 h 16"/>
                <a:gd name="T36" fmla="*/ 2 w 15"/>
                <a:gd name="T37" fmla="*/ 10 h 16"/>
                <a:gd name="T38" fmla="*/ 3 w 15"/>
                <a:gd name="T39" fmla="*/ 12 h 16"/>
                <a:gd name="T40" fmla="*/ 4 w 15"/>
                <a:gd name="T41" fmla="*/ 13 h 16"/>
                <a:gd name="T42" fmla="*/ 6 w 15"/>
                <a:gd name="T43" fmla="*/ 14 h 16"/>
                <a:gd name="T44" fmla="*/ 8 w 15"/>
                <a:gd name="T45" fmla="*/ 13 h 16"/>
                <a:gd name="T46" fmla="*/ 9 w 15"/>
                <a:gd name="T47" fmla="*/ 12 h 16"/>
                <a:gd name="T48" fmla="*/ 11 w 15"/>
                <a:gd name="T49" fmla="*/ 10 h 16"/>
                <a:gd name="T50" fmla="*/ 12 w 15"/>
                <a:gd name="T51" fmla="*/ 8 h 16"/>
                <a:gd name="T52" fmla="*/ 11 w 15"/>
                <a:gd name="T53" fmla="*/ 3 h 16"/>
                <a:gd name="T54" fmla="*/ 9 w 15"/>
                <a:gd name="T55" fmla="*/ 2 h 16"/>
                <a:gd name="T56" fmla="*/ 7 w 15"/>
                <a:gd name="T57" fmla="*/ 2 h 16"/>
                <a:gd name="T58" fmla="*/ 5 w 15"/>
                <a:gd name="T59" fmla="*/ 3 h 16"/>
                <a:gd name="T60" fmla="*/ 4 w 15"/>
                <a:gd name="T61" fmla="*/ 5 h 16"/>
                <a:gd name="T62" fmla="*/ 3 w 15"/>
                <a:gd name="T6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" h="16">
                  <a:moveTo>
                    <a:pt x="0" y="8"/>
                  </a:moveTo>
                  <a:cubicBezTo>
                    <a:pt x="0" y="7"/>
                    <a:pt x="0" y="6"/>
                    <a:pt x="1" y="5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3" y="2"/>
                    <a:pt x="4" y="1"/>
                    <a:pt x="5" y="1"/>
                  </a:cubicBezTo>
                  <a:cubicBezTo>
                    <a:pt x="6" y="0"/>
                    <a:pt x="7" y="0"/>
                    <a:pt x="9" y="0"/>
                  </a:cubicBezTo>
                  <a:cubicBezTo>
                    <a:pt x="10" y="0"/>
                    <a:pt x="12" y="0"/>
                    <a:pt x="12" y="1"/>
                  </a:cubicBezTo>
                  <a:cubicBezTo>
                    <a:pt x="13" y="1"/>
                    <a:pt x="14" y="2"/>
                    <a:pt x="14" y="3"/>
                  </a:cubicBezTo>
                  <a:cubicBezTo>
                    <a:pt x="15" y="4"/>
                    <a:pt x="15" y="4"/>
                    <a:pt x="15" y="5"/>
                  </a:cubicBezTo>
                  <a:cubicBezTo>
                    <a:pt x="15" y="6"/>
                    <a:pt x="15" y="7"/>
                    <a:pt x="15" y="8"/>
                  </a:cubicBezTo>
                  <a:cubicBezTo>
                    <a:pt x="14" y="9"/>
                    <a:pt x="14" y="10"/>
                    <a:pt x="13" y="11"/>
                  </a:cubicBezTo>
                  <a:cubicBezTo>
                    <a:pt x="13" y="12"/>
                    <a:pt x="12" y="13"/>
                    <a:pt x="11" y="13"/>
                  </a:cubicBezTo>
                  <a:cubicBezTo>
                    <a:pt x="11" y="14"/>
                    <a:pt x="10" y="15"/>
                    <a:pt x="9" y="15"/>
                  </a:cubicBezTo>
                  <a:cubicBezTo>
                    <a:pt x="8" y="15"/>
                    <a:pt x="7" y="16"/>
                    <a:pt x="5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4"/>
                    <a:pt x="0" y="13"/>
                  </a:cubicBezTo>
                  <a:cubicBezTo>
                    <a:pt x="0" y="13"/>
                    <a:pt x="0" y="12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moveTo>
                    <a:pt x="3" y="8"/>
                  </a:moveTo>
                  <a:cubicBezTo>
                    <a:pt x="3" y="9"/>
                    <a:pt x="2" y="9"/>
                    <a:pt x="2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3"/>
                    <a:pt x="4" y="13"/>
                  </a:cubicBezTo>
                  <a:cubicBezTo>
                    <a:pt x="4" y="13"/>
                    <a:pt x="5" y="14"/>
                    <a:pt x="6" y="14"/>
                  </a:cubicBezTo>
                  <a:cubicBezTo>
                    <a:pt x="6" y="14"/>
                    <a:pt x="7" y="13"/>
                    <a:pt x="8" y="13"/>
                  </a:cubicBezTo>
                  <a:cubicBezTo>
                    <a:pt x="8" y="13"/>
                    <a:pt x="9" y="13"/>
                    <a:pt x="9" y="12"/>
                  </a:cubicBezTo>
                  <a:cubicBezTo>
                    <a:pt x="10" y="12"/>
                    <a:pt x="10" y="11"/>
                    <a:pt x="11" y="10"/>
                  </a:cubicBezTo>
                  <a:cubicBezTo>
                    <a:pt x="11" y="10"/>
                    <a:pt x="11" y="9"/>
                    <a:pt x="12" y="8"/>
                  </a:cubicBezTo>
                  <a:cubicBezTo>
                    <a:pt x="12" y="6"/>
                    <a:pt x="12" y="4"/>
                    <a:pt x="11" y="3"/>
                  </a:cubicBezTo>
                  <a:cubicBezTo>
                    <a:pt x="11" y="3"/>
                    <a:pt x="10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6" y="2"/>
                    <a:pt x="6" y="3"/>
                    <a:pt x="5" y="3"/>
                  </a:cubicBezTo>
                  <a:cubicBezTo>
                    <a:pt x="5" y="4"/>
                    <a:pt x="4" y="4"/>
                    <a:pt x="4" y="5"/>
                  </a:cubicBezTo>
                  <a:cubicBezTo>
                    <a:pt x="3" y="6"/>
                    <a:pt x="3" y="7"/>
                    <a:pt x="3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4" name="Freeform 37"/>
            <p:cNvSpPr>
              <a:spLocks/>
            </p:cNvSpPr>
            <p:nvPr/>
          </p:nvSpPr>
          <p:spPr bwMode="auto">
            <a:xfrm>
              <a:off x="3576" y="2181"/>
              <a:ext cx="35" cy="36"/>
            </a:xfrm>
            <a:custGeom>
              <a:avLst/>
              <a:gdLst>
                <a:gd name="T0" fmla="*/ 3 w 15"/>
                <a:gd name="T1" fmla="*/ 2 h 15"/>
                <a:gd name="T2" fmla="*/ 3 w 15"/>
                <a:gd name="T3" fmla="*/ 0 h 15"/>
                <a:gd name="T4" fmla="*/ 6 w 15"/>
                <a:gd name="T5" fmla="*/ 0 h 15"/>
                <a:gd name="T6" fmla="*/ 6 w 15"/>
                <a:gd name="T7" fmla="*/ 3 h 15"/>
                <a:gd name="T8" fmla="*/ 6 w 15"/>
                <a:gd name="T9" fmla="*/ 2 h 15"/>
                <a:gd name="T10" fmla="*/ 7 w 15"/>
                <a:gd name="T11" fmla="*/ 1 h 15"/>
                <a:gd name="T12" fmla="*/ 9 w 15"/>
                <a:gd name="T13" fmla="*/ 0 h 15"/>
                <a:gd name="T14" fmla="*/ 11 w 15"/>
                <a:gd name="T15" fmla="*/ 0 h 15"/>
                <a:gd name="T16" fmla="*/ 12 w 15"/>
                <a:gd name="T17" fmla="*/ 0 h 15"/>
                <a:gd name="T18" fmla="*/ 14 w 15"/>
                <a:gd name="T19" fmla="*/ 1 h 15"/>
                <a:gd name="T20" fmla="*/ 15 w 15"/>
                <a:gd name="T21" fmla="*/ 2 h 15"/>
                <a:gd name="T22" fmla="*/ 15 w 15"/>
                <a:gd name="T23" fmla="*/ 5 h 15"/>
                <a:gd name="T24" fmla="*/ 13 w 15"/>
                <a:gd name="T25" fmla="*/ 15 h 15"/>
                <a:gd name="T26" fmla="*/ 10 w 15"/>
                <a:gd name="T27" fmla="*/ 15 h 15"/>
                <a:gd name="T28" fmla="*/ 12 w 15"/>
                <a:gd name="T29" fmla="*/ 6 h 15"/>
                <a:gd name="T30" fmla="*/ 12 w 15"/>
                <a:gd name="T31" fmla="*/ 4 h 15"/>
                <a:gd name="T32" fmla="*/ 12 w 15"/>
                <a:gd name="T33" fmla="*/ 3 h 15"/>
                <a:gd name="T34" fmla="*/ 11 w 15"/>
                <a:gd name="T35" fmla="*/ 3 h 15"/>
                <a:gd name="T36" fmla="*/ 10 w 15"/>
                <a:gd name="T37" fmla="*/ 2 h 15"/>
                <a:gd name="T38" fmla="*/ 8 w 15"/>
                <a:gd name="T39" fmla="*/ 3 h 15"/>
                <a:gd name="T40" fmla="*/ 7 w 15"/>
                <a:gd name="T41" fmla="*/ 3 h 15"/>
                <a:gd name="T42" fmla="*/ 6 w 15"/>
                <a:gd name="T43" fmla="*/ 5 h 15"/>
                <a:gd name="T44" fmla="*/ 5 w 15"/>
                <a:gd name="T45" fmla="*/ 7 h 15"/>
                <a:gd name="T46" fmla="*/ 3 w 15"/>
                <a:gd name="T47" fmla="*/ 15 h 15"/>
                <a:gd name="T48" fmla="*/ 0 w 15"/>
                <a:gd name="T49" fmla="*/ 15 h 15"/>
                <a:gd name="T50" fmla="*/ 3 w 15"/>
                <a:gd name="T51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" h="15">
                  <a:moveTo>
                    <a:pt x="3" y="2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2"/>
                    <a:pt x="7" y="2"/>
                    <a:pt x="7" y="1"/>
                  </a:cubicBezTo>
                  <a:cubicBezTo>
                    <a:pt x="8" y="1"/>
                    <a:pt x="8" y="1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2" y="0"/>
                    <a:pt x="12" y="0"/>
                  </a:cubicBezTo>
                  <a:cubicBezTo>
                    <a:pt x="13" y="0"/>
                    <a:pt x="13" y="1"/>
                    <a:pt x="14" y="1"/>
                  </a:cubicBezTo>
                  <a:cubicBezTo>
                    <a:pt x="14" y="1"/>
                    <a:pt x="15" y="2"/>
                    <a:pt x="15" y="2"/>
                  </a:cubicBezTo>
                  <a:cubicBezTo>
                    <a:pt x="15" y="3"/>
                    <a:pt x="15" y="4"/>
                    <a:pt x="15" y="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2" y="4"/>
                    <a:pt x="12" y="4"/>
                    <a:pt x="12" y="3"/>
                  </a:cubicBezTo>
                  <a:cubicBezTo>
                    <a:pt x="12" y="3"/>
                    <a:pt x="11" y="3"/>
                    <a:pt x="11" y="3"/>
                  </a:cubicBezTo>
                  <a:cubicBezTo>
                    <a:pt x="11" y="2"/>
                    <a:pt x="10" y="2"/>
                    <a:pt x="10" y="2"/>
                  </a:cubicBezTo>
                  <a:cubicBezTo>
                    <a:pt x="9" y="2"/>
                    <a:pt x="9" y="2"/>
                    <a:pt x="8" y="3"/>
                  </a:cubicBezTo>
                  <a:cubicBezTo>
                    <a:pt x="8" y="3"/>
                    <a:pt x="7" y="3"/>
                    <a:pt x="7" y="3"/>
                  </a:cubicBezTo>
                  <a:cubicBezTo>
                    <a:pt x="6" y="4"/>
                    <a:pt x="6" y="4"/>
                    <a:pt x="6" y="5"/>
                  </a:cubicBezTo>
                  <a:cubicBezTo>
                    <a:pt x="5" y="5"/>
                    <a:pt x="5" y="6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5" name="Freeform 38"/>
            <p:cNvSpPr>
              <a:spLocks noEditPoints="1"/>
            </p:cNvSpPr>
            <p:nvPr/>
          </p:nvSpPr>
          <p:spPr bwMode="auto">
            <a:xfrm>
              <a:off x="3618" y="2181"/>
              <a:ext cx="34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5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0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5 w 14"/>
                <a:gd name="T29" fmla="*/ 4 h 16"/>
                <a:gd name="T30" fmla="*/ 2 w 14"/>
                <a:gd name="T31" fmla="*/ 4 h 16"/>
                <a:gd name="T32" fmla="*/ 4 w 14"/>
                <a:gd name="T33" fmla="*/ 2 h 16"/>
                <a:gd name="T34" fmla="*/ 6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7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0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3"/>
                    <a:pt x="9" y="13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7" y="15"/>
                    <a:pt x="7" y="15"/>
                    <a:pt x="6" y="15"/>
                  </a:cubicBezTo>
                  <a:cubicBezTo>
                    <a:pt x="6" y="15"/>
                    <a:pt x="6" y="15"/>
                    <a:pt x="5" y="15"/>
                  </a:cubicBezTo>
                  <a:cubicBezTo>
                    <a:pt x="5" y="16"/>
                    <a:pt x="4" y="16"/>
                    <a:pt x="4" y="16"/>
                  </a:cubicBezTo>
                  <a:cubicBezTo>
                    <a:pt x="3" y="16"/>
                    <a:pt x="3" y="15"/>
                    <a:pt x="2" y="15"/>
                  </a:cubicBezTo>
                  <a:cubicBezTo>
                    <a:pt x="1" y="15"/>
                    <a:pt x="1" y="15"/>
                    <a:pt x="1" y="14"/>
                  </a:cubicBezTo>
                  <a:cubicBezTo>
                    <a:pt x="0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0" y="10"/>
                  </a:cubicBezTo>
                  <a:cubicBezTo>
                    <a:pt x="0" y="10"/>
                    <a:pt x="1" y="9"/>
                    <a:pt x="1" y="9"/>
                  </a:cubicBezTo>
                  <a:cubicBezTo>
                    <a:pt x="1" y="9"/>
                    <a:pt x="1" y="8"/>
                    <a:pt x="2" y="8"/>
                  </a:cubicBezTo>
                  <a:cubicBezTo>
                    <a:pt x="2" y="8"/>
                    <a:pt x="3" y="7"/>
                    <a:pt x="3" y="7"/>
                  </a:cubicBezTo>
                  <a:cubicBezTo>
                    <a:pt x="4" y="7"/>
                    <a:pt x="4" y="7"/>
                    <a:pt x="5" y="6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7" y="6"/>
                    <a:pt x="7" y="6"/>
                    <a:pt x="8" y="6"/>
                  </a:cubicBezTo>
                  <a:cubicBezTo>
                    <a:pt x="8" y="6"/>
                    <a:pt x="8" y="6"/>
                    <a:pt x="9" y="6"/>
                  </a:cubicBezTo>
                  <a:cubicBezTo>
                    <a:pt x="9" y="6"/>
                    <a:pt x="9" y="6"/>
                    <a:pt x="10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0" y="2"/>
                    <a:pt x="10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8" y="2"/>
                    <a:pt x="7" y="2"/>
                    <a:pt x="7" y="2"/>
                  </a:cubicBezTo>
                  <a:cubicBezTo>
                    <a:pt x="6" y="2"/>
                    <a:pt x="6" y="3"/>
                    <a:pt x="6" y="3"/>
                  </a:cubicBezTo>
                  <a:cubicBezTo>
                    <a:pt x="5" y="3"/>
                    <a:pt x="5" y="3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3"/>
                  </a:cubicBezTo>
                  <a:cubicBezTo>
                    <a:pt x="3" y="3"/>
                    <a:pt x="3" y="2"/>
                    <a:pt x="4" y="2"/>
                  </a:cubicBezTo>
                  <a:cubicBezTo>
                    <a:pt x="4" y="1"/>
                    <a:pt x="5" y="1"/>
                    <a:pt x="5" y="1"/>
                  </a:cubicBezTo>
                  <a:cubicBezTo>
                    <a:pt x="5" y="1"/>
                    <a:pt x="6" y="0"/>
                    <a:pt x="6" y="0"/>
                  </a:cubicBezTo>
                  <a:cubicBezTo>
                    <a:pt x="7" y="0"/>
                    <a:pt x="7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9" y="0"/>
                    <a:pt x="10" y="0"/>
                    <a:pt x="10" y="0"/>
                  </a:cubicBezTo>
                  <a:cubicBezTo>
                    <a:pt x="11" y="0"/>
                    <a:pt x="11" y="0"/>
                    <a:pt x="12" y="1"/>
                  </a:cubicBezTo>
                  <a:cubicBezTo>
                    <a:pt x="12" y="1"/>
                    <a:pt x="13" y="1"/>
                    <a:pt x="13" y="1"/>
                  </a:cubicBezTo>
                  <a:cubicBezTo>
                    <a:pt x="13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0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8" y="8"/>
                    <a:pt x="8" y="8"/>
                    <a:pt x="7" y="8"/>
                  </a:cubicBezTo>
                  <a:cubicBezTo>
                    <a:pt x="7" y="8"/>
                    <a:pt x="6" y="8"/>
                    <a:pt x="6" y="8"/>
                  </a:cubicBezTo>
                  <a:cubicBezTo>
                    <a:pt x="5" y="8"/>
                    <a:pt x="4" y="9"/>
                    <a:pt x="4" y="9"/>
                  </a:cubicBezTo>
                  <a:cubicBezTo>
                    <a:pt x="3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3"/>
                    <a:pt x="3" y="13"/>
                    <a:pt x="4" y="13"/>
                  </a:cubicBezTo>
                  <a:cubicBezTo>
                    <a:pt x="4" y="13"/>
                    <a:pt x="5" y="13"/>
                    <a:pt x="5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9" y="11"/>
                    <a:pt x="9" y="11"/>
                  </a:cubicBezTo>
                  <a:cubicBezTo>
                    <a:pt x="9" y="11"/>
                    <a:pt x="9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0" y="8"/>
                    <a:pt x="10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6" name="Freeform 39"/>
            <p:cNvSpPr>
              <a:spLocks/>
            </p:cNvSpPr>
            <p:nvPr/>
          </p:nvSpPr>
          <p:spPr bwMode="auto">
            <a:xfrm>
              <a:off x="3656" y="2167"/>
              <a:ext cx="19" cy="50"/>
            </a:xfrm>
            <a:custGeom>
              <a:avLst/>
              <a:gdLst>
                <a:gd name="T0" fmla="*/ 12 w 19"/>
                <a:gd name="T1" fmla="*/ 0 h 50"/>
                <a:gd name="T2" fmla="*/ 19 w 19"/>
                <a:gd name="T3" fmla="*/ 0 h 50"/>
                <a:gd name="T4" fmla="*/ 7 w 19"/>
                <a:gd name="T5" fmla="*/ 50 h 50"/>
                <a:gd name="T6" fmla="*/ 0 w 19"/>
                <a:gd name="T7" fmla="*/ 50 h 50"/>
                <a:gd name="T8" fmla="*/ 12 w 1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50">
                  <a:moveTo>
                    <a:pt x="12" y="0"/>
                  </a:moveTo>
                  <a:lnTo>
                    <a:pt x="19" y="0"/>
                  </a:lnTo>
                  <a:lnTo>
                    <a:pt x="7" y="50"/>
                  </a:lnTo>
                  <a:lnTo>
                    <a:pt x="0" y="5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7" name="Freeform 40"/>
            <p:cNvSpPr>
              <a:spLocks noEditPoints="1"/>
            </p:cNvSpPr>
            <p:nvPr/>
          </p:nvSpPr>
          <p:spPr bwMode="auto">
            <a:xfrm>
              <a:off x="3697" y="2167"/>
              <a:ext cx="40" cy="50"/>
            </a:xfrm>
            <a:custGeom>
              <a:avLst/>
              <a:gdLst>
                <a:gd name="T0" fmla="*/ 14 w 17"/>
                <a:gd name="T1" fmla="*/ 0 h 21"/>
                <a:gd name="T2" fmla="*/ 17 w 17"/>
                <a:gd name="T3" fmla="*/ 0 h 21"/>
                <a:gd name="T4" fmla="*/ 13 w 17"/>
                <a:gd name="T5" fmla="*/ 19 h 21"/>
                <a:gd name="T6" fmla="*/ 13 w 17"/>
                <a:gd name="T7" fmla="*/ 19 h 21"/>
                <a:gd name="T8" fmla="*/ 13 w 17"/>
                <a:gd name="T9" fmla="*/ 20 h 21"/>
                <a:gd name="T10" fmla="*/ 13 w 17"/>
                <a:gd name="T11" fmla="*/ 20 h 21"/>
                <a:gd name="T12" fmla="*/ 13 w 17"/>
                <a:gd name="T13" fmla="*/ 21 h 21"/>
                <a:gd name="T14" fmla="*/ 10 w 17"/>
                <a:gd name="T15" fmla="*/ 21 h 21"/>
                <a:gd name="T16" fmla="*/ 10 w 17"/>
                <a:gd name="T17" fmla="*/ 19 h 21"/>
                <a:gd name="T18" fmla="*/ 10 w 17"/>
                <a:gd name="T19" fmla="*/ 19 h 21"/>
                <a:gd name="T20" fmla="*/ 9 w 17"/>
                <a:gd name="T21" fmla="*/ 20 h 21"/>
                <a:gd name="T22" fmla="*/ 7 w 17"/>
                <a:gd name="T23" fmla="*/ 21 h 21"/>
                <a:gd name="T24" fmla="*/ 5 w 17"/>
                <a:gd name="T25" fmla="*/ 21 h 21"/>
                <a:gd name="T26" fmla="*/ 3 w 17"/>
                <a:gd name="T27" fmla="*/ 21 h 21"/>
                <a:gd name="T28" fmla="*/ 1 w 17"/>
                <a:gd name="T29" fmla="*/ 20 h 21"/>
                <a:gd name="T30" fmla="*/ 0 w 17"/>
                <a:gd name="T31" fmla="*/ 18 h 21"/>
                <a:gd name="T32" fmla="*/ 0 w 17"/>
                <a:gd name="T33" fmla="*/ 14 h 21"/>
                <a:gd name="T34" fmla="*/ 1 w 17"/>
                <a:gd name="T35" fmla="*/ 10 h 21"/>
                <a:gd name="T36" fmla="*/ 3 w 17"/>
                <a:gd name="T37" fmla="*/ 8 h 21"/>
                <a:gd name="T38" fmla="*/ 6 w 17"/>
                <a:gd name="T39" fmla="*/ 6 h 21"/>
                <a:gd name="T40" fmla="*/ 8 w 17"/>
                <a:gd name="T41" fmla="*/ 6 h 21"/>
                <a:gd name="T42" fmla="*/ 10 w 17"/>
                <a:gd name="T43" fmla="*/ 6 h 21"/>
                <a:gd name="T44" fmla="*/ 12 w 17"/>
                <a:gd name="T45" fmla="*/ 7 h 21"/>
                <a:gd name="T46" fmla="*/ 12 w 17"/>
                <a:gd name="T47" fmla="*/ 8 h 21"/>
                <a:gd name="T48" fmla="*/ 12 w 17"/>
                <a:gd name="T49" fmla="*/ 8 h 21"/>
                <a:gd name="T50" fmla="*/ 14 w 17"/>
                <a:gd name="T51" fmla="*/ 0 h 21"/>
                <a:gd name="T52" fmla="*/ 11 w 17"/>
                <a:gd name="T53" fmla="*/ 14 h 21"/>
                <a:gd name="T54" fmla="*/ 12 w 17"/>
                <a:gd name="T55" fmla="*/ 11 h 21"/>
                <a:gd name="T56" fmla="*/ 11 w 17"/>
                <a:gd name="T57" fmla="*/ 9 h 21"/>
                <a:gd name="T58" fmla="*/ 10 w 17"/>
                <a:gd name="T59" fmla="*/ 8 h 21"/>
                <a:gd name="T60" fmla="*/ 8 w 17"/>
                <a:gd name="T61" fmla="*/ 8 h 21"/>
                <a:gd name="T62" fmla="*/ 7 w 17"/>
                <a:gd name="T63" fmla="*/ 8 h 21"/>
                <a:gd name="T64" fmla="*/ 5 w 17"/>
                <a:gd name="T65" fmla="*/ 9 h 21"/>
                <a:gd name="T66" fmla="*/ 4 w 17"/>
                <a:gd name="T67" fmla="*/ 11 h 21"/>
                <a:gd name="T68" fmla="*/ 4 w 17"/>
                <a:gd name="T69" fmla="*/ 12 h 21"/>
                <a:gd name="T70" fmla="*/ 3 w 17"/>
                <a:gd name="T71" fmla="*/ 13 h 21"/>
                <a:gd name="T72" fmla="*/ 3 w 17"/>
                <a:gd name="T73" fmla="*/ 14 h 21"/>
                <a:gd name="T74" fmla="*/ 3 w 17"/>
                <a:gd name="T75" fmla="*/ 16 h 21"/>
                <a:gd name="T76" fmla="*/ 3 w 17"/>
                <a:gd name="T77" fmla="*/ 18 h 21"/>
                <a:gd name="T78" fmla="*/ 4 w 17"/>
                <a:gd name="T79" fmla="*/ 19 h 21"/>
                <a:gd name="T80" fmla="*/ 6 w 17"/>
                <a:gd name="T81" fmla="*/ 19 h 21"/>
                <a:gd name="T82" fmla="*/ 9 w 17"/>
                <a:gd name="T83" fmla="*/ 19 h 21"/>
                <a:gd name="T84" fmla="*/ 10 w 17"/>
                <a:gd name="T85" fmla="*/ 17 h 21"/>
                <a:gd name="T86" fmla="*/ 11 w 17"/>
                <a:gd name="T87" fmla="*/ 15 h 21"/>
                <a:gd name="T88" fmla="*/ 11 w 17"/>
                <a:gd name="T89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" h="21">
                  <a:moveTo>
                    <a:pt x="14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20"/>
                    <a:pt x="13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8" y="21"/>
                    <a:pt x="7" y="21"/>
                    <a:pt x="7" y="21"/>
                  </a:cubicBezTo>
                  <a:cubicBezTo>
                    <a:pt x="6" y="21"/>
                    <a:pt x="5" y="21"/>
                    <a:pt x="5" y="21"/>
                  </a:cubicBezTo>
                  <a:cubicBezTo>
                    <a:pt x="4" y="21"/>
                    <a:pt x="4" y="21"/>
                    <a:pt x="3" y="21"/>
                  </a:cubicBezTo>
                  <a:cubicBezTo>
                    <a:pt x="2" y="21"/>
                    <a:pt x="2" y="21"/>
                    <a:pt x="1" y="20"/>
                  </a:cubicBezTo>
                  <a:cubicBezTo>
                    <a:pt x="1" y="20"/>
                    <a:pt x="0" y="19"/>
                    <a:pt x="0" y="18"/>
                  </a:cubicBezTo>
                  <a:cubicBezTo>
                    <a:pt x="0" y="17"/>
                    <a:pt x="0" y="16"/>
                    <a:pt x="0" y="14"/>
                  </a:cubicBezTo>
                  <a:cubicBezTo>
                    <a:pt x="0" y="13"/>
                    <a:pt x="1" y="11"/>
                    <a:pt x="1" y="10"/>
                  </a:cubicBezTo>
                  <a:cubicBezTo>
                    <a:pt x="2" y="9"/>
                    <a:pt x="3" y="8"/>
                    <a:pt x="3" y="8"/>
                  </a:cubicBezTo>
                  <a:cubicBezTo>
                    <a:pt x="4" y="7"/>
                    <a:pt x="5" y="7"/>
                    <a:pt x="6" y="6"/>
                  </a:cubicBezTo>
                  <a:cubicBezTo>
                    <a:pt x="7" y="6"/>
                    <a:pt x="8" y="6"/>
                    <a:pt x="8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1" y="6"/>
                    <a:pt x="11" y="7"/>
                    <a:pt x="12" y="7"/>
                  </a:cubicBezTo>
                  <a:cubicBezTo>
                    <a:pt x="12" y="7"/>
                    <a:pt x="12" y="7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lnTo>
                    <a:pt x="14" y="0"/>
                  </a:lnTo>
                  <a:close/>
                  <a:moveTo>
                    <a:pt x="11" y="14"/>
                  </a:moveTo>
                  <a:cubicBezTo>
                    <a:pt x="12" y="12"/>
                    <a:pt x="12" y="12"/>
                    <a:pt x="12" y="11"/>
                  </a:cubicBezTo>
                  <a:cubicBezTo>
                    <a:pt x="12" y="10"/>
                    <a:pt x="11" y="10"/>
                    <a:pt x="11" y="9"/>
                  </a:cubicBezTo>
                  <a:cubicBezTo>
                    <a:pt x="11" y="9"/>
                    <a:pt x="11" y="9"/>
                    <a:pt x="10" y="8"/>
                  </a:cubicBezTo>
                  <a:cubicBezTo>
                    <a:pt x="10" y="8"/>
                    <a:pt x="9" y="8"/>
                    <a:pt x="8" y="8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6" y="9"/>
                    <a:pt x="6" y="9"/>
                    <a:pt x="5" y="9"/>
                  </a:cubicBezTo>
                  <a:cubicBezTo>
                    <a:pt x="5" y="10"/>
                    <a:pt x="5" y="10"/>
                    <a:pt x="4" y="11"/>
                  </a:cubicBezTo>
                  <a:cubicBezTo>
                    <a:pt x="4" y="11"/>
                    <a:pt x="4" y="11"/>
                    <a:pt x="4" y="12"/>
                  </a:cubicBezTo>
                  <a:cubicBezTo>
                    <a:pt x="3" y="12"/>
                    <a:pt x="3" y="13"/>
                    <a:pt x="3" y="13"/>
                  </a:cubicBezTo>
                  <a:cubicBezTo>
                    <a:pt x="3" y="13"/>
                    <a:pt x="3" y="14"/>
                    <a:pt x="3" y="14"/>
                  </a:cubicBezTo>
                  <a:cubicBezTo>
                    <a:pt x="3" y="14"/>
                    <a:pt x="3" y="15"/>
                    <a:pt x="3" y="16"/>
                  </a:cubicBezTo>
                  <a:cubicBezTo>
                    <a:pt x="3" y="16"/>
                    <a:pt x="3" y="17"/>
                    <a:pt x="3" y="18"/>
                  </a:cubicBezTo>
                  <a:cubicBezTo>
                    <a:pt x="3" y="18"/>
                    <a:pt x="3" y="19"/>
                    <a:pt x="4" y="19"/>
                  </a:cubicBezTo>
                  <a:cubicBezTo>
                    <a:pt x="4" y="19"/>
                    <a:pt x="5" y="19"/>
                    <a:pt x="6" y="19"/>
                  </a:cubicBezTo>
                  <a:cubicBezTo>
                    <a:pt x="7" y="19"/>
                    <a:pt x="8" y="19"/>
                    <a:pt x="9" y="19"/>
                  </a:cubicBezTo>
                  <a:cubicBezTo>
                    <a:pt x="9" y="18"/>
                    <a:pt x="10" y="18"/>
                    <a:pt x="10" y="17"/>
                  </a:cubicBezTo>
                  <a:cubicBezTo>
                    <a:pt x="11" y="16"/>
                    <a:pt x="11" y="16"/>
                    <a:pt x="11" y="15"/>
                  </a:cubicBezTo>
                  <a:cubicBezTo>
                    <a:pt x="11" y="14"/>
                    <a:pt x="11" y="14"/>
                    <a:pt x="11" y="1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8" name="Freeform 41"/>
            <p:cNvSpPr>
              <a:spLocks noEditPoints="1"/>
            </p:cNvSpPr>
            <p:nvPr/>
          </p:nvSpPr>
          <p:spPr bwMode="auto">
            <a:xfrm>
              <a:off x="3737" y="2181"/>
              <a:ext cx="33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6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1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6 w 14"/>
                <a:gd name="T29" fmla="*/ 4 h 16"/>
                <a:gd name="T30" fmla="*/ 3 w 14"/>
                <a:gd name="T31" fmla="*/ 4 h 16"/>
                <a:gd name="T32" fmla="*/ 4 w 14"/>
                <a:gd name="T33" fmla="*/ 2 h 16"/>
                <a:gd name="T34" fmla="*/ 7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8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1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10" y="13"/>
                    <a:pt x="10" y="13"/>
                  </a:cubicBezTo>
                  <a:cubicBezTo>
                    <a:pt x="9" y="14"/>
                    <a:pt x="9" y="14"/>
                    <a:pt x="8" y="14"/>
                  </a:cubicBezTo>
                  <a:cubicBezTo>
                    <a:pt x="8" y="15"/>
                    <a:pt x="7" y="15"/>
                    <a:pt x="7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5"/>
                    <a:pt x="1" y="14"/>
                  </a:cubicBezTo>
                  <a:cubicBezTo>
                    <a:pt x="1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1" y="10"/>
                  </a:cubicBezTo>
                  <a:cubicBezTo>
                    <a:pt x="1" y="10"/>
                    <a:pt x="1" y="9"/>
                    <a:pt x="1" y="9"/>
                  </a:cubicBezTo>
                  <a:cubicBezTo>
                    <a:pt x="1" y="9"/>
                    <a:pt x="2" y="8"/>
                    <a:pt x="2" y="8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4" y="7"/>
                    <a:pt x="5" y="7"/>
                    <a:pt x="5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8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0" y="6"/>
                    <a:pt x="11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4" y="2"/>
                    <a:pt x="4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6" y="1"/>
                    <a:pt x="6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1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9" y="8"/>
                    <a:pt x="8" y="8"/>
                    <a:pt x="8" y="8"/>
                  </a:cubicBezTo>
                  <a:cubicBezTo>
                    <a:pt x="7" y="8"/>
                    <a:pt x="7" y="8"/>
                    <a:pt x="6" y="8"/>
                  </a:cubicBezTo>
                  <a:cubicBezTo>
                    <a:pt x="5" y="8"/>
                    <a:pt x="5" y="9"/>
                    <a:pt x="4" y="9"/>
                  </a:cubicBezTo>
                  <a:cubicBezTo>
                    <a:pt x="4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5" y="13"/>
                    <a:pt x="5" y="13"/>
                    <a:pt x="6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9" y="11"/>
                    <a:pt x="10" y="11"/>
                  </a:cubicBezTo>
                  <a:cubicBezTo>
                    <a:pt x="10" y="11"/>
                    <a:pt x="10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0" y="8"/>
                    <a:pt x="11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9" name="Freeform 42"/>
            <p:cNvSpPr>
              <a:spLocks/>
            </p:cNvSpPr>
            <p:nvPr/>
          </p:nvSpPr>
          <p:spPr bwMode="auto">
            <a:xfrm>
              <a:off x="3796" y="2167"/>
              <a:ext cx="16" cy="50"/>
            </a:xfrm>
            <a:custGeom>
              <a:avLst/>
              <a:gdLst>
                <a:gd name="T0" fmla="*/ 9 w 16"/>
                <a:gd name="T1" fmla="*/ 0 h 50"/>
                <a:gd name="T2" fmla="*/ 16 w 16"/>
                <a:gd name="T3" fmla="*/ 0 h 50"/>
                <a:gd name="T4" fmla="*/ 7 w 16"/>
                <a:gd name="T5" fmla="*/ 50 h 50"/>
                <a:gd name="T6" fmla="*/ 0 w 16"/>
                <a:gd name="T7" fmla="*/ 50 h 50"/>
                <a:gd name="T8" fmla="*/ 9 w 16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50">
                  <a:moveTo>
                    <a:pt x="9" y="0"/>
                  </a:moveTo>
                  <a:lnTo>
                    <a:pt x="16" y="0"/>
                  </a:lnTo>
                  <a:lnTo>
                    <a:pt x="7" y="50"/>
                  </a:lnTo>
                  <a:lnTo>
                    <a:pt x="0" y="5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0" name="Freeform 43"/>
            <p:cNvSpPr>
              <a:spLocks/>
            </p:cNvSpPr>
            <p:nvPr/>
          </p:nvSpPr>
          <p:spPr bwMode="auto">
            <a:xfrm>
              <a:off x="3815" y="2181"/>
              <a:ext cx="35" cy="36"/>
            </a:xfrm>
            <a:custGeom>
              <a:avLst/>
              <a:gdLst>
                <a:gd name="T0" fmla="*/ 3 w 15"/>
                <a:gd name="T1" fmla="*/ 2 h 15"/>
                <a:gd name="T2" fmla="*/ 3 w 15"/>
                <a:gd name="T3" fmla="*/ 0 h 15"/>
                <a:gd name="T4" fmla="*/ 6 w 15"/>
                <a:gd name="T5" fmla="*/ 0 h 15"/>
                <a:gd name="T6" fmla="*/ 5 w 15"/>
                <a:gd name="T7" fmla="*/ 3 h 15"/>
                <a:gd name="T8" fmla="*/ 6 w 15"/>
                <a:gd name="T9" fmla="*/ 2 h 15"/>
                <a:gd name="T10" fmla="*/ 7 w 15"/>
                <a:gd name="T11" fmla="*/ 1 h 15"/>
                <a:gd name="T12" fmla="*/ 9 w 15"/>
                <a:gd name="T13" fmla="*/ 0 h 15"/>
                <a:gd name="T14" fmla="*/ 11 w 15"/>
                <a:gd name="T15" fmla="*/ 0 h 15"/>
                <a:gd name="T16" fmla="*/ 12 w 15"/>
                <a:gd name="T17" fmla="*/ 0 h 15"/>
                <a:gd name="T18" fmla="*/ 14 w 15"/>
                <a:gd name="T19" fmla="*/ 1 h 15"/>
                <a:gd name="T20" fmla="*/ 15 w 15"/>
                <a:gd name="T21" fmla="*/ 2 h 15"/>
                <a:gd name="T22" fmla="*/ 15 w 15"/>
                <a:gd name="T23" fmla="*/ 5 h 15"/>
                <a:gd name="T24" fmla="*/ 13 w 15"/>
                <a:gd name="T25" fmla="*/ 15 h 15"/>
                <a:gd name="T26" fmla="*/ 10 w 15"/>
                <a:gd name="T27" fmla="*/ 15 h 15"/>
                <a:gd name="T28" fmla="*/ 12 w 15"/>
                <a:gd name="T29" fmla="*/ 6 h 15"/>
                <a:gd name="T30" fmla="*/ 12 w 15"/>
                <a:gd name="T31" fmla="*/ 4 h 15"/>
                <a:gd name="T32" fmla="*/ 12 w 15"/>
                <a:gd name="T33" fmla="*/ 3 h 15"/>
                <a:gd name="T34" fmla="*/ 11 w 15"/>
                <a:gd name="T35" fmla="*/ 3 h 15"/>
                <a:gd name="T36" fmla="*/ 9 w 15"/>
                <a:gd name="T37" fmla="*/ 2 h 15"/>
                <a:gd name="T38" fmla="*/ 8 w 15"/>
                <a:gd name="T39" fmla="*/ 3 h 15"/>
                <a:gd name="T40" fmla="*/ 6 w 15"/>
                <a:gd name="T41" fmla="*/ 3 h 15"/>
                <a:gd name="T42" fmla="*/ 5 w 15"/>
                <a:gd name="T43" fmla="*/ 5 h 15"/>
                <a:gd name="T44" fmla="*/ 5 w 15"/>
                <a:gd name="T45" fmla="*/ 7 h 15"/>
                <a:gd name="T46" fmla="*/ 3 w 15"/>
                <a:gd name="T47" fmla="*/ 15 h 15"/>
                <a:gd name="T48" fmla="*/ 0 w 15"/>
                <a:gd name="T49" fmla="*/ 15 h 15"/>
                <a:gd name="T50" fmla="*/ 3 w 15"/>
                <a:gd name="T51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" h="15">
                  <a:moveTo>
                    <a:pt x="3" y="2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2"/>
                    <a:pt x="7" y="2"/>
                    <a:pt x="7" y="1"/>
                  </a:cubicBezTo>
                  <a:cubicBezTo>
                    <a:pt x="7" y="1"/>
                    <a:pt x="8" y="1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1" y="0"/>
                    <a:pt x="12" y="0"/>
                  </a:cubicBezTo>
                  <a:cubicBezTo>
                    <a:pt x="13" y="0"/>
                    <a:pt x="13" y="1"/>
                    <a:pt x="14" y="1"/>
                  </a:cubicBezTo>
                  <a:cubicBezTo>
                    <a:pt x="14" y="1"/>
                    <a:pt x="15" y="2"/>
                    <a:pt x="15" y="2"/>
                  </a:cubicBezTo>
                  <a:cubicBezTo>
                    <a:pt x="15" y="3"/>
                    <a:pt x="15" y="4"/>
                    <a:pt x="15" y="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2" y="4"/>
                    <a:pt x="12" y="4"/>
                    <a:pt x="12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0" y="2"/>
                    <a:pt x="10" y="2"/>
                    <a:pt x="9" y="2"/>
                  </a:cubicBezTo>
                  <a:cubicBezTo>
                    <a:pt x="9" y="2"/>
                    <a:pt x="8" y="2"/>
                    <a:pt x="8" y="3"/>
                  </a:cubicBezTo>
                  <a:cubicBezTo>
                    <a:pt x="7" y="3"/>
                    <a:pt x="7" y="3"/>
                    <a:pt x="6" y="3"/>
                  </a:cubicBezTo>
                  <a:cubicBezTo>
                    <a:pt x="6" y="4"/>
                    <a:pt x="6" y="4"/>
                    <a:pt x="5" y="5"/>
                  </a:cubicBezTo>
                  <a:cubicBezTo>
                    <a:pt x="5" y="5"/>
                    <a:pt x="5" y="6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1" name="Freeform 44"/>
            <p:cNvSpPr>
              <a:spLocks noEditPoints="1"/>
            </p:cNvSpPr>
            <p:nvPr/>
          </p:nvSpPr>
          <p:spPr bwMode="auto">
            <a:xfrm>
              <a:off x="3857" y="2167"/>
              <a:ext cx="41" cy="50"/>
            </a:xfrm>
            <a:custGeom>
              <a:avLst/>
              <a:gdLst>
                <a:gd name="T0" fmla="*/ 14 w 17"/>
                <a:gd name="T1" fmla="*/ 0 h 21"/>
                <a:gd name="T2" fmla="*/ 17 w 17"/>
                <a:gd name="T3" fmla="*/ 0 h 21"/>
                <a:gd name="T4" fmla="*/ 13 w 17"/>
                <a:gd name="T5" fmla="*/ 19 h 21"/>
                <a:gd name="T6" fmla="*/ 13 w 17"/>
                <a:gd name="T7" fmla="*/ 19 h 21"/>
                <a:gd name="T8" fmla="*/ 13 w 17"/>
                <a:gd name="T9" fmla="*/ 20 h 21"/>
                <a:gd name="T10" fmla="*/ 13 w 17"/>
                <a:gd name="T11" fmla="*/ 20 h 21"/>
                <a:gd name="T12" fmla="*/ 13 w 17"/>
                <a:gd name="T13" fmla="*/ 21 h 21"/>
                <a:gd name="T14" fmla="*/ 10 w 17"/>
                <a:gd name="T15" fmla="*/ 21 h 21"/>
                <a:gd name="T16" fmla="*/ 11 w 17"/>
                <a:gd name="T17" fmla="*/ 19 h 21"/>
                <a:gd name="T18" fmla="*/ 10 w 17"/>
                <a:gd name="T19" fmla="*/ 19 h 21"/>
                <a:gd name="T20" fmla="*/ 9 w 17"/>
                <a:gd name="T21" fmla="*/ 20 h 21"/>
                <a:gd name="T22" fmla="*/ 7 w 17"/>
                <a:gd name="T23" fmla="*/ 21 h 21"/>
                <a:gd name="T24" fmla="*/ 5 w 17"/>
                <a:gd name="T25" fmla="*/ 21 h 21"/>
                <a:gd name="T26" fmla="*/ 3 w 17"/>
                <a:gd name="T27" fmla="*/ 21 h 21"/>
                <a:gd name="T28" fmla="*/ 1 w 17"/>
                <a:gd name="T29" fmla="*/ 20 h 21"/>
                <a:gd name="T30" fmla="*/ 0 w 17"/>
                <a:gd name="T31" fmla="*/ 18 h 21"/>
                <a:gd name="T32" fmla="*/ 0 w 17"/>
                <a:gd name="T33" fmla="*/ 14 h 21"/>
                <a:gd name="T34" fmla="*/ 2 w 17"/>
                <a:gd name="T35" fmla="*/ 10 h 21"/>
                <a:gd name="T36" fmla="*/ 4 w 17"/>
                <a:gd name="T37" fmla="*/ 8 h 21"/>
                <a:gd name="T38" fmla="*/ 6 w 17"/>
                <a:gd name="T39" fmla="*/ 6 h 21"/>
                <a:gd name="T40" fmla="*/ 9 w 17"/>
                <a:gd name="T41" fmla="*/ 6 h 21"/>
                <a:gd name="T42" fmla="*/ 11 w 17"/>
                <a:gd name="T43" fmla="*/ 6 h 21"/>
                <a:gd name="T44" fmla="*/ 12 w 17"/>
                <a:gd name="T45" fmla="*/ 7 h 21"/>
                <a:gd name="T46" fmla="*/ 12 w 17"/>
                <a:gd name="T47" fmla="*/ 8 h 21"/>
                <a:gd name="T48" fmla="*/ 13 w 17"/>
                <a:gd name="T49" fmla="*/ 8 h 21"/>
                <a:gd name="T50" fmla="*/ 14 w 17"/>
                <a:gd name="T51" fmla="*/ 0 h 21"/>
                <a:gd name="T52" fmla="*/ 12 w 17"/>
                <a:gd name="T53" fmla="*/ 14 h 21"/>
                <a:gd name="T54" fmla="*/ 12 w 17"/>
                <a:gd name="T55" fmla="*/ 11 h 21"/>
                <a:gd name="T56" fmla="*/ 11 w 17"/>
                <a:gd name="T57" fmla="*/ 9 h 21"/>
                <a:gd name="T58" fmla="*/ 10 w 17"/>
                <a:gd name="T59" fmla="*/ 8 h 21"/>
                <a:gd name="T60" fmla="*/ 9 w 17"/>
                <a:gd name="T61" fmla="*/ 8 h 21"/>
                <a:gd name="T62" fmla="*/ 7 w 17"/>
                <a:gd name="T63" fmla="*/ 8 h 21"/>
                <a:gd name="T64" fmla="*/ 5 w 17"/>
                <a:gd name="T65" fmla="*/ 9 h 21"/>
                <a:gd name="T66" fmla="*/ 4 w 17"/>
                <a:gd name="T67" fmla="*/ 11 h 21"/>
                <a:gd name="T68" fmla="*/ 4 w 17"/>
                <a:gd name="T69" fmla="*/ 12 h 21"/>
                <a:gd name="T70" fmla="*/ 3 w 17"/>
                <a:gd name="T71" fmla="*/ 13 h 21"/>
                <a:gd name="T72" fmla="*/ 3 w 17"/>
                <a:gd name="T73" fmla="*/ 14 h 21"/>
                <a:gd name="T74" fmla="*/ 3 w 17"/>
                <a:gd name="T75" fmla="*/ 16 h 21"/>
                <a:gd name="T76" fmla="*/ 3 w 17"/>
                <a:gd name="T77" fmla="*/ 18 h 21"/>
                <a:gd name="T78" fmla="*/ 4 w 17"/>
                <a:gd name="T79" fmla="*/ 19 h 21"/>
                <a:gd name="T80" fmla="*/ 6 w 17"/>
                <a:gd name="T81" fmla="*/ 19 h 21"/>
                <a:gd name="T82" fmla="*/ 9 w 17"/>
                <a:gd name="T83" fmla="*/ 19 h 21"/>
                <a:gd name="T84" fmla="*/ 10 w 17"/>
                <a:gd name="T85" fmla="*/ 17 h 21"/>
                <a:gd name="T86" fmla="*/ 11 w 17"/>
                <a:gd name="T87" fmla="*/ 15 h 21"/>
                <a:gd name="T88" fmla="*/ 12 w 17"/>
                <a:gd name="T89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" h="21">
                  <a:moveTo>
                    <a:pt x="14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20"/>
                    <a:pt x="13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0" y="20"/>
                    <a:pt x="9" y="20"/>
                    <a:pt x="9" y="20"/>
                  </a:cubicBezTo>
                  <a:cubicBezTo>
                    <a:pt x="8" y="21"/>
                    <a:pt x="8" y="21"/>
                    <a:pt x="7" y="21"/>
                  </a:cubicBezTo>
                  <a:cubicBezTo>
                    <a:pt x="6" y="21"/>
                    <a:pt x="6" y="21"/>
                    <a:pt x="5" y="21"/>
                  </a:cubicBezTo>
                  <a:cubicBezTo>
                    <a:pt x="5" y="21"/>
                    <a:pt x="4" y="21"/>
                    <a:pt x="3" y="21"/>
                  </a:cubicBezTo>
                  <a:cubicBezTo>
                    <a:pt x="3" y="21"/>
                    <a:pt x="2" y="21"/>
                    <a:pt x="1" y="20"/>
                  </a:cubicBezTo>
                  <a:cubicBezTo>
                    <a:pt x="1" y="20"/>
                    <a:pt x="0" y="19"/>
                    <a:pt x="0" y="18"/>
                  </a:cubicBezTo>
                  <a:cubicBezTo>
                    <a:pt x="0" y="17"/>
                    <a:pt x="0" y="16"/>
                    <a:pt x="0" y="14"/>
                  </a:cubicBezTo>
                  <a:cubicBezTo>
                    <a:pt x="1" y="13"/>
                    <a:pt x="1" y="11"/>
                    <a:pt x="2" y="10"/>
                  </a:cubicBezTo>
                  <a:cubicBezTo>
                    <a:pt x="2" y="9"/>
                    <a:pt x="3" y="8"/>
                    <a:pt x="4" y="8"/>
                  </a:cubicBezTo>
                  <a:cubicBezTo>
                    <a:pt x="4" y="7"/>
                    <a:pt x="5" y="7"/>
                    <a:pt x="6" y="6"/>
                  </a:cubicBezTo>
                  <a:cubicBezTo>
                    <a:pt x="7" y="6"/>
                    <a:pt x="8" y="6"/>
                    <a:pt x="9" y="6"/>
                  </a:cubicBezTo>
                  <a:cubicBezTo>
                    <a:pt x="9" y="6"/>
                    <a:pt x="10" y="6"/>
                    <a:pt x="11" y="6"/>
                  </a:cubicBezTo>
                  <a:cubicBezTo>
                    <a:pt x="11" y="6"/>
                    <a:pt x="11" y="7"/>
                    <a:pt x="12" y="7"/>
                  </a:cubicBezTo>
                  <a:cubicBezTo>
                    <a:pt x="12" y="7"/>
                    <a:pt x="12" y="7"/>
                    <a:pt x="12" y="8"/>
                  </a:cubicBezTo>
                  <a:cubicBezTo>
                    <a:pt x="13" y="8"/>
                    <a:pt x="13" y="8"/>
                    <a:pt x="13" y="8"/>
                  </a:cubicBezTo>
                  <a:lnTo>
                    <a:pt x="14" y="0"/>
                  </a:lnTo>
                  <a:close/>
                  <a:moveTo>
                    <a:pt x="12" y="14"/>
                  </a:moveTo>
                  <a:cubicBezTo>
                    <a:pt x="12" y="12"/>
                    <a:pt x="12" y="12"/>
                    <a:pt x="12" y="11"/>
                  </a:cubicBezTo>
                  <a:cubicBezTo>
                    <a:pt x="12" y="10"/>
                    <a:pt x="12" y="10"/>
                    <a:pt x="11" y="9"/>
                  </a:cubicBezTo>
                  <a:cubicBezTo>
                    <a:pt x="11" y="9"/>
                    <a:pt x="11" y="9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6" y="9"/>
                    <a:pt x="6" y="9"/>
                    <a:pt x="5" y="9"/>
                  </a:cubicBezTo>
                  <a:cubicBezTo>
                    <a:pt x="5" y="10"/>
                    <a:pt x="5" y="10"/>
                    <a:pt x="4" y="11"/>
                  </a:cubicBezTo>
                  <a:cubicBezTo>
                    <a:pt x="4" y="11"/>
                    <a:pt x="4" y="11"/>
                    <a:pt x="4" y="12"/>
                  </a:cubicBezTo>
                  <a:cubicBezTo>
                    <a:pt x="4" y="12"/>
                    <a:pt x="4" y="13"/>
                    <a:pt x="3" y="13"/>
                  </a:cubicBezTo>
                  <a:cubicBezTo>
                    <a:pt x="3" y="13"/>
                    <a:pt x="3" y="14"/>
                    <a:pt x="3" y="14"/>
                  </a:cubicBezTo>
                  <a:cubicBezTo>
                    <a:pt x="3" y="14"/>
                    <a:pt x="3" y="15"/>
                    <a:pt x="3" y="16"/>
                  </a:cubicBezTo>
                  <a:cubicBezTo>
                    <a:pt x="3" y="16"/>
                    <a:pt x="3" y="17"/>
                    <a:pt x="3" y="18"/>
                  </a:cubicBezTo>
                  <a:cubicBezTo>
                    <a:pt x="3" y="18"/>
                    <a:pt x="4" y="19"/>
                    <a:pt x="4" y="19"/>
                  </a:cubicBezTo>
                  <a:cubicBezTo>
                    <a:pt x="5" y="19"/>
                    <a:pt x="5" y="19"/>
                    <a:pt x="6" y="19"/>
                  </a:cubicBezTo>
                  <a:cubicBezTo>
                    <a:pt x="7" y="19"/>
                    <a:pt x="8" y="19"/>
                    <a:pt x="9" y="19"/>
                  </a:cubicBezTo>
                  <a:cubicBezTo>
                    <a:pt x="9" y="18"/>
                    <a:pt x="10" y="18"/>
                    <a:pt x="10" y="17"/>
                  </a:cubicBezTo>
                  <a:cubicBezTo>
                    <a:pt x="11" y="16"/>
                    <a:pt x="11" y="16"/>
                    <a:pt x="11" y="15"/>
                  </a:cubicBezTo>
                  <a:cubicBezTo>
                    <a:pt x="12" y="14"/>
                    <a:pt x="12" y="14"/>
                    <a:pt x="12" y="1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2" name="Freeform 45"/>
            <p:cNvSpPr>
              <a:spLocks noEditPoints="1"/>
            </p:cNvSpPr>
            <p:nvPr/>
          </p:nvSpPr>
          <p:spPr bwMode="auto">
            <a:xfrm>
              <a:off x="3900" y="2165"/>
              <a:ext cx="36" cy="52"/>
            </a:xfrm>
            <a:custGeom>
              <a:avLst/>
              <a:gdLst>
                <a:gd name="T0" fmla="*/ 5 w 15"/>
                <a:gd name="T1" fmla="*/ 7 h 22"/>
                <a:gd name="T2" fmla="*/ 3 w 15"/>
                <a:gd name="T3" fmla="*/ 17 h 22"/>
                <a:gd name="T4" fmla="*/ 3 w 15"/>
                <a:gd name="T5" fmla="*/ 18 h 22"/>
                <a:gd name="T6" fmla="*/ 3 w 15"/>
                <a:gd name="T7" fmla="*/ 19 h 22"/>
                <a:gd name="T8" fmla="*/ 4 w 15"/>
                <a:gd name="T9" fmla="*/ 20 h 22"/>
                <a:gd name="T10" fmla="*/ 6 w 15"/>
                <a:gd name="T11" fmla="*/ 20 h 22"/>
                <a:gd name="T12" fmla="*/ 8 w 15"/>
                <a:gd name="T13" fmla="*/ 20 h 22"/>
                <a:gd name="T14" fmla="*/ 10 w 15"/>
                <a:gd name="T15" fmla="*/ 18 h 22"/>
                <a:gd name="T16" fmla="*/ 10 w 15"/>
                <a:gd name="T17" fmla="*/ 17 h 22"/>
                <a:gd name="T18" fmla="*/ 11 w 15"/>
                <a:gd name="T19" fmla="*/ 16 h 22"/>
                <a:gd name="T20" fmla="*/ 13 w 15"/>
                <a:gd name="T21" fmla="*/ 7 h 22"/>
                <a:gd name="T22" fmla="*/ 15 w 15"/>
                <a:gd name="T23" fmla="*/ 7 h 22"/>
                <a:gd name="T24" fmla="*/ 13 w 15"/>
                <a:gd name="T25" fmla="*/ 19 h 22"/>
                <a:gd name="T26" fmla="*/ 13 w 15"/>
                <a:gd name="T27" fmla="*/ 20 h 22"/>
                <a:gd name="T28" fmla="*/ 13 w 15"/>
                <a:gd name="T29" fmla="*/ 21 h 22"/>
                <a:gd name="T30" fmla="*/ 12 w 15"/>
                <a:gd name="T31" fmla="*/ 21 h 22"/>
                <a:gd name="T32" fmla="*/ 12 w 15"/>
                <a:gd name="T33" fmla="*/ 22 h 22"/>
                <a:gd name="T34" fmla="*/ 9 w 15"/>
                <a:gd name="T35" fmla="*/ 22 h 22"/>
                <a:gd name="T36" fmla="*/ 10 w 15"/>
                <a:gd name="T37" fmla="*/ 20 h 22"/>
                <a:gd name="T38" fmla="*/ 9 w 15"/>
                <a:gd name="T39" fmla="*/ 20 h 22"/>
                <a:gd name="T40" fmla="*/ 8 w 15"/>
                <a:gd name="T41" fmla="*/ 21 h 22"/>
                <a:gd name="T42" fmla="*/ 7 w 15"/>
                <a:gd name="T43" fmla="*/ 22 h 22"/>
                <a:gd name="T44" fmla="*/ 5 w 15"/>
                <a:gd name="T45" fmla="*/ 22 h 22"/>
                <a:gd name="T46" fmla="*/ 2 w 15"/>
                <a:gd name="T47" fmla="*/ 22 h 22"/>
                <a:gd name="T48" fmla="*/ 1 w 15"/>
                <a:gd name="T49" fmla="*/ 21 h 22"/>
                <a:gd name="T50" fmla="*/ 0 w 15"/>
                <a:gd name="T51" fmla="*/ 19 h 22"/>
                <a:gd name="T52" fmla="*/ 0 w 15"/>
                <a:gd name="T53" fmla="*/ 17 h 22"/>
                <a:gd name="T54" fmla="*/ 3 w 15"/>
                <a:gd name="T55" fmla="*/ 7 h 22"/>
                <a:gd name="T56" fmla="*/ 5 w 15"/>
                <a:gd name="T57" fmla="*/ 7 h 22"/>
                <a:gd name="T58" fmla="*/ 14 w 15"/>
                <a:gd name="T59" fmla="*/ 0 h 22"/>
                <a:gd name="T60" fmla="*/ 10 w 15"/>
                <a:gd name="T61" fmla="*/ 5 h 22"/>
                <a:gd name="T62" fmla="*/ 8 w 15"/>
                <a:gd name="T63" fmla="*/ 5 h 22"/>
                <a:gd name="T64" fmla="*/ 11 w 15"/>
                <a:gd name="T65" fmla="*/ 0 h 22"/>
                <a:gd name="T66" fmla="*/ 14 w 15"/>
                <a:gd name="T6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5" h="22">
                  <a:moveTo>
                    <a:pt x="5" y="7"/>
                  </a:move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8"/>
                    <a:pt x="3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4" y="19"/>
                    <a:pt x="4" y="20"/>
                    <a:pt x="4" y="20"/>
                  </a:cubicBezTo>
                  <a:cubicBezTo>
                    <a:pt x="5" y="20"/>
                    <a:pt x="5" y="20"/>
                    <a:pt x="6" y="20"/>
                  </a:cubicBezTo>
                  <a:cubicBezTo>
                    <a:pt x="6" y="20"/>
                    <a:pt x="7" y="20"/>
                    <a:pt x="8" y="20"/>
                  </a:cubicBezTo>
                  <a:cubicBezTo>
                    <a:pt x="8" y="19"/>
                    <a:pt x="9" y="19"/>
                    <a:pt x="10" y="18"/>
                  </a:cubicBezTo>
                  <a:cubicBezTo>
                    <a:pt x="10" y="18"/>
                    <a:pt x="10" y="18"/>
                    <a:pt x="10" y="17"/>
                  </a:cubicBezTo>
                  <a:cubicBezTo>
                    <a:pt x="11" y="17"/>
                    <a:pt x="11" y="16"/>
                    <a:pt x="11" y="16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20"/>
                    <a:pt x="13" y="20"/>
                  </a:cubicBezTo>
                  <a:cubicBezTo>
                    <a:pt x="13" y="20"/>
                    <a:pt x="13" y="20"/>
                    <a:pt x="13" y="21"/>
                  </a:cubicBezTo>
                  <a:cubicBezTo>
                    <a:pt x="13" y="21"/>
                    <a:pt x="13" y="21"/>
                    <a:pt x="12" y="21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20"/>
                    <a:pt x="10" y="20"/>
                    <a:pt x="9" y="20"/>
                  </a:cubicBezTo>
                  <a:cubicBezTo>
                    <a:pt x="9" y="21"/>
                    <a:pt x="9" y="21"/>
                    <a:pt x="8" y="21"/>
                  </a:cubicBezTo>
                  <a:cubicBezTo>
                    <a:pt x="8" y="22"/>
                    <a:pt x="7" y="22"/>
                    <a:pt x="7" y="22"/>
                  </a:cubicBezTo>
                  <a:cubicBezTo>
                    <a:pt x="6" y="22"/>
                    <a:pt x="5" y="22"/>
                    <a:pt x="5" y="22"/>
                  </a:cubicBezTo>
                  <a:cubicBezTo>
                    <a:pt x="4" y="22"/>
                    <a:pt x="3" y="22"/>
                    <a:pt x="2" y="22"/>
                  </a:cubicBezTo>
                  <a:cubicBezTo>
                    <a:pt x="2" y="22"/>
                    <a:pt x="1" y="21"/>
                    <a:pt x="1" y="21"/>
                  </a:cubicBezTo>
                  <a:cubicBezTo>
                    <a:pt x="1" y="20"/>
                    <a:pt x="0" y="20"/>
                    <a:pt x="0" y="19"/>
                  </a:cubicBezTo>
                  <a:cubicBezTo>
                    <a:pt x="0" y="19"/>
                    <a:pt x="0" y="18"/>
                    <a:pt x="0" y="17"/>
                  </a:cubicBezTo>
                  <a:cubicBezTo>
                    <a:pt x="3" y="7"/>
                    <a:pt x="3" y="7"/>
                    <a:pt x="3" y="7"/>
                  </a:cubicBezTo>
                  <a:lnTo>
                    <a:pt x="5" y="7"/>
                  </a:lnTo>
                  <a:close/>
                  <a:moveTo>
                    <a:pt x="14" y="0"/>
                  </a:moveTo>
                  <a:cubicBezTo>
                    <a:pt x="10" y="5"/>
                    <a:pt x="10" y="5"/>
                    <a:pt x="10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3" name="Freeform 46"/>
            <p:cNvSpPr>
              <a:spLocks/>
            </p:cNvSpPr>
            <p:nvPr/>
          </p:nvSpPr>
          <p:spPr bwMode="auto">
            <a:xfrm>
              <a:off x="3940" y="2181"/>
              <a:ext cx="31" cy="38"/>
            </a:xfrm>
            <a:custGeom>
              <a:avLst/>
              <a:gdLst>
                <a:gd name="T0" fmla="*/ 3 w 13"/>
                <a:gd name="T1" fmla="*/ 11 h 16"/>
                <a:gd name="T2" fmla="*/ 3 w 13"/>
                <a:gd name="T3" fmla="*/ 12 h 16"/>
                <a:gd name="T4" fmla="*/ 3 w 13"/>
                <a:gd name="T5" fmla="*/ 12 h 16"/>
                <a:gd name="T6" fmla="*/ 4 w 13"/>
                <a:gd name="T7" fmla="*/ 13 h 16"/>
                <a:gd name="T8" fmla="*/ 6 w 13"/>
                <a:gd name="T9" fmla="*/ 13 h 16"/>
                <a:gd name="T10" fmla="*/ 7 w 13"/>
                <a:gd name="T11" fmla="*/ 13 h 16"/>
                <a:gd name="T12" fmla="*/ 8 w 13"/>
                <a:gd name="T13" fmla="*/ 12 h 16"/>
                <a:gd name="T14" fmla="*/ 9 w 13"/>
                <a:gd name="T15" fmla="*/ 11 h 16"/>
                <a:gd name="T16" fmla="*/ 9 w 13"/>
                <a:gd name="T17" fmla="*/ 10 h 16"/>
                <a:gd name="T18" fmla="*/ 9 w 13"/>
                <a:gd name="T19" fmla="*/ 10 h 16"/>
                <a:gd name="T20" fmla="*/ 8 w 13"/>
                <a:gd name="T21" fmla="*/ 9 h 16"/>
                <a:gd name="T22" fmla="*/ 7 w 13"/>
                <a:gd name="T23" fmla="*/ 9 h 16"/>
                <a:gd name="T24" fmla="*/ 4 w 13"/>
                <a:gd name="T25" fmla="*/ 8 h 16"/>
                <a:gd name="T26" fmla="*/ 3 w 13"/>
                <a:gd name="T27" fmla="*/ 8 h 16"/>
                <a:gd name="T28" fmla="*/ 2 w 13"/>
                <a:gd name="T29" fmla="*/ 6 h 16"/>
                <a:gd name="T30" fmla="*/ 2 w 13"/>
                <a:gd name="T31" fmla="*/ 5 h 16"/>
                <a:gd name="T32" fmla="*/ 3 w 13"/>
                <a:gd name="T33" fmla="*/ 3 h 16"/>
                <a:gd name="T34" fmla="*/ 4 w 13"/>
                <a:gd name="T35" fmla="*/ 1 h 16"/>
                <a:gd name="T36" fmla="*/ 6 w 13"/>
                <a:gd name="T37" fmla="*/ 0 h 16"/>
                <a:gd name="T38" fmla="*/ 8 w 13"/>
                <a:gd name="T39" fmla="*/ 0 h 16"/>
                <a:gd name="T40" fmla="*/ 10 w 13"/>
                <a:gd name="T41" fmla="*/ 0 h 16"/>
                <a:gd name="T42" fmla="*/ 11 w 13"/>
                <a:gd name="T43" fmla="*/ 1 h 16"/>
                <a:gd name="T44" fmla="*/ 13 w 13"/>
                <a:gd name="T45" fmla="*/ 1 h 16"/>
                <a:gd name="T46" fmla="*/ 13 w 13"/>
                <a:gd name="T47" fmla="*/ 2 h 16"/>
                <a:gd name="T48" fmla="*/ 13 w 13"/>
                <a:gd name="T49" fmla="*/ 3 h 16"/>
                <a:gd name="T50" fmla="*/ 13 w 13"/>
                <a:gd name="T51" fmla="*/ 4 h 16"/>
                <a:gd name="T52" fmla="*/ 10 w 13"/>
                <a:gd name="T53" fmla="*/ 4 h 16"/>
                <a:gd name="T54" fmla="*/ 10 w 13"/>
                <a:gd name="T55" fmla="*/ 3 h 16"/>
                <a:gd name="T56" fmla="*/ 10 w 13"/>
                <a:gd name="T57" fmla="*/ 2 h 16"/>
                <a:gd name="T58" fmla="*/ 9 w 13"/>
                <a:gd name="T59" fmla="*/ 2 h 16"/>
                <a:gd name="T60" fmla="*/ 8 w 13"/>
                <a:gd name="T61" fmla="*/ 2 h 16"/>
                <a:gd name="T62" fmla="*/ 7 w 13"/>
                <a:gd name="T63" fmla="*/ 2 h 16"/>
                <a:gd name="T64" fmla="*/ 6 w 13"/>
                <a:gd name="T65" fmla="*/ 2 h 16"/>
                <a:gd name="T66" fmla="*/ 5 w 13"/>
                <a:gd name="T67" fmla="*/ 3 h 16"/>
                <a:gd name="T68" fmla="*/ 5 w 13"/>
                <a:gd name="T69" fmla="*/ 4 h 16"/>
                <a:gd name="T70" fmla="*/ 5 w 13"/>
                <a:gd name="T71" fmla="*/ 5 h 16"/>
                <a:gd name="T72" fmla="*/ 5 w 13"/>
                <a:gd name="T73" fmla="*/ 6 h 16"/>
                <a:gd name="T74" fmla="*/ 6 w 13"/>
                <a:gd name="T75" fmla="*/ 6 h 16"/>
                <a:gd name="T76" fmla="*/ 6 w 13"/>
                <a:gd name="T77" fmla="*/ 6 h 16"/>
                <a:gd name="T78" fmla="*/ 9 w 13"/>
                <a:gd name="T79" fmla="*/ 7 h 16"/>
                <a:gd name="T80" fmla="*/ 10 w 13"/>
                <a:gd name="T81" fmla="*/ 7 h 16"/>
                <a:gd name="T82" fmla="*/ 11 w 13"/>
                <a:gd name="T83" fmla="*/ 8 h 16"/>
                <a:gd name="T84" fmla="*/ 12 w 13"/>
                <a:gd name="T85" fmla="*/ 8 h 16"/>
                <a:gd name="T86" fmla="*/ 12 w 13"/>
                <a:gd name="T87" fmla="*/ 9 h 16"/>
                <a:gd name="T88" fmla="*/ 12 w 13"/>
                <a:gd name="T89" fmla="*/ 11 h 16"/>
                <a:gd name="T90" fmla="*/ 11 w 13"/>
                <a:gd name="T91" fmla="*/ 13 h 16"/>
                <a:gd name="T92" fmla="*/ 9 w 13"/>
                <a:gd name="T93" fmla="*/ 15 h 16"/>
                <a:gd name="T94" fmla="*/ 7 w 13"/>
                <a:gd name="T95" fmla="*/ 15 h 16"/>
                <a:gd name="T96" fmla="*/ 5 w 13"/>
                <a:gd name="T97" fmla="*/ 16 h 16"/>
                <a:gd name="T98" fmla="*/ 3 w 13"/>
                <a:gd name="T99" fmla="*/ 15 h 16"/>
                <a:gd name="T100" fmla="*/ 1 w 13"/>
                <a:gd name="T101" fmla="*/ 14 h 16"/>
                <a:gd name="T102" fmla="*/ 0 w 13"/>
                <a:gd name="T103" fmla="*/ 13 h 16"/>
                <a:gd name="T104" fmla="*/ 0 w 13"/>
                <a:gd name="T105" fmla="*/ 11 h 16"/>
                <a:gd name="T106" fmla="*/ 3 w 13"/>
                <a:gd name="T107" fmla="*/ 1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" h="16">
                  <a:moveTo>
                    <a:pt x="3" y="11"/>
                  </a:move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5" y="13"/>
                    <a:pt x="5" y="13"/>
                    <a:pt x="6" y="13"/>
                  </a:cubicBezTo>
                  <a:cubicBezTo>
                    <a:pt x="6" y="13"/>
                    <a:pt x="7" y="13"/>
                    <a:pt x="7" y="13"/>
                  </a:cubicBezTo>
                  <a:cubicBezTo>
                    <a:pt x="8" y="13"/>
                    <a:pt x="8" y="13"/>
                    <a:pt x="8" y="12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9" y="11"/>
                    <a:pt x="9" y="10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9"/>
                    <a:pt x="8" y="9"/>
                    <a:pt x="8" y="9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6" y="9"/>
                    <a:pt x="5" y="9"/>
                    <a:pt x="4" y="8"/>
                  </a:cubicBezTo>
                  <a:cubicBezTo>
                    <a:pt x="4" y="8"/>
                    <a:pt x="3" y="8"/>
                    <a:pt x="3" y="8"/>
                  </a:cubicBezTo>
                  <a:cubicBezTo>
                    <a:pt x="2" y="7"/>
                    <a:pt x="2" y="7"/>
                    <a:pt x="2" y="6"/>
                  </a:cubicBezTo>
                  <a:cubicBezTo>
                    <a:pt x="2" y="6"/>
                    <a:pt x="2" y="5"/>
                    <a:pt x="2" y="5"/>
                  </a:cubicBezTo>
                  <a:cubicBezTo>
                    <a:pt x="2" y="4"/>
                    <a:pt x="2" y="3"/>
                    <a:pt x="3" y="3"/>
                  </a:cubicBezTo>
                  <a:cubicBezTo>
                    <a:pt x="3" y="2"/>
                    <a:pt x="3" y="2"/>
                    <a:pt x="4" y="1"/>
                  </a:cubicBezTo>
                  <a:cubicBezTo>
                    <a:pt x="5" y="1"/>
                    <a:pt x="5" y="1"/>
                    <a:pt x="6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9" y="0"/>
                    <a:pt x="9" y="0"/>
                    <a:pt x="10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2" y="1"/>
                    <a:pt x="12" y="1"/>
                    <a:pt x="13" y="1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1" y="3"/>
                    <a:pt x="10" y="3"/>
                  </a:cubicBezTo>
                  <a:cubicBezTo>
                    <a:pt x="10" y="3"/>
                    <a:pt x="10" y="3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9" y="2"/>
                    <a:pt x="8" y="2"/>
                    <a:pt x="8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7" y="2"/>
                    <a:pt x="6" y="2"/>
                  </a:cubicBezTo>
                  <a:cubicBezTo>
                    <a:pt x="6" y="2"/>
                    <a:pt x="6" y="3"/>
                    <a:pt x="5" y="3"/>
                  </a:cubicBezTo>
                  <a:cubicBezTo>
                    <a:pt x="5" y="3"/>
                    <a:pt x="5" y="4"/>
                    <a:pt x="5" y="4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6"/>
                    <a:pt x="5" y="6"/>
                    <a:pt x="6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7" y="6"/>
                    <a:pt x="8" y="6"/>
                    <a:pt x="9" y="7"/>
                  </a:cubicBezTo>
                  <a:cubicBezTo>
                    <a:pt x="9" y="7"/>
                    <a:pt x="10" y="7"/>
                    <a:pt x="10" y="7"/>
                  </a:cubicBezTo>
                  <a:cubicBezTo>
                    <a:pt x="11" y="7"/>
                    <a:pt x="11" y="7"/>
                    <a:pt x="11" y="8"/>
                  </a:cubicBezTo>
                  <a:cubicBezTo>
                    <a:pt x="11" y="8"/>
                    <a:pt x="12" y="8"/>
                    <a:pt x="12" y="8"/>
                  </a:cubicBezTo>
                  <a:cubicBezTo>
                    <a:pt x="12" y="8"/>
                    <a:pt x="12" y="9"/>
                    <a:pt x="12" y="9"/>
                  </a:cubicBezTo>
                  <a:cubicBezTo>
                    <a:pt x="12" y="10"/>
                    <a:pt x="12" y="10"/>
                    <a:pt x="12" y="11"/>
                  </a:cubicBezTo>
                  <a:cubicBezTo>
                    <a:pt x="12" y="12"/>
                    <a:pt x="12" y="12"/>
                    <a:pt x="11" y="13"/>
                  </a:cubicBezTo>
                  <a:cubicBezTo>
                    <a:pt x="11" y="14"/>
                    <a:pt x="10" y="14"/>
                    <a:pt x="9" y="15"/>
                  </a:cubicBezTo>
                  <a:cubicBezTo>
                    <a:pt x="9" y="15"/>
                    <a:pt x="8" y="15"/>
                    <a:pt x="7" y="15"/>
                  </a:cubicBezTo>
                  <a:cubicBezTo>
                    <a:pt x="6" y="15"/>
                    <a:pt x="6" y="16"/>
                    <a:pt x="5" y="16"/>
                  </a:cubicBezTo>
                  <a:cubicBezTo>
                    <a:pt x="4" y="16"/>
                    <a:pt x="3" y="15"/>
                    <a:pt x="3" y="15"/>
                  </a:cubicBezTo>
                  <a:cubicBezTo>
                    <a:pt x="2" y="15"/>
                    <a:pt x="2" y="15"/>
                    <a:pt x="1" y="14"/>
                  </a:cubicBezTo>
                  <a:cubicBezTo>
                    <a:pt x="1" y="14"/>
                    <a:pt x="0" y="14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lnTo>
                    <a:pt x="3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4" name="Freeform 47"/>
            <p:cNvSpPr>
              <a:spLocks/>
            </p:cNvSpPr>
            <p:nvPr/>
          </p:nvSpPr>
          <p:spPr bwMode="auto">
            <a:xfrm>
              <a:off x="3978" y="2172"/>
              <a:ext cx="21" cy="45"/>
            </a:xfrm>
            <a:custGeom>
              <a:avLst/>
              <a:gdLst>
                <a:gd name="T0" fmla="*/ 0 w 9"/>
                <a:gd name="T1" fmla="*/ 4 h 19"/>
                <a:gd name="T2" fmla="*/ 3 w 9"/>
                <a:gd name="T3" fmla="*/ 4 h 19"/>
                <a:gd name="T4" fmla="*/ 3 w 9"/>
                <a:gd name="T5" fmla="*/ 1 h 19"/>
                <a:gd name="T6" fmla="*/ 6 w 9"/>
                <a:gd name="T7" fmla="*/ 0 h 19"/>
                <a:gd name="T8" fmla="*/ 5 w 9"/>
                <a:gd name="T9" fmla="*/ 4 h 19"/>
                <a:gd name="T10" fmla="*/ 9 w 9"/>
                <a:gd name="T11" fmla="*/ 4 h 19"/>
                <a:gd name="T12" fmla="*/ 8 w 9"/>
                <a:gd name="T13" fmla="*/ 6 h 19"/>
                <a:gd name="T14" fmla="*/ 5 w 9"/>
                <a:gd name="T15" fmla="*/ 6 h 19"/>
                <a:gd name="T16" fmla="*/ 3 w 9"/>
                <a:gd name="T17" fmla="*/ 15 h 19"/>
                <a:gd name="T18" fmla="*/ 3 w 9"/>
                <a:gd name="T19" fmla="*/ 16 h 19"/>
                <a:gd name="T20" fmla="*/ 3 w 9"/>
                <a:gd name="T21" fmla="*/ 16 h 19"/>
                <a:gd name="T22" fmla="*/ 4 w 9"/>
                <a:gd name="T23" fmla="*/ 17 h 19"/>
                <a:gd name="T24" fmla="*/ 5 w 9"/>
                <a:gd name="T25" fmla="*/ 17 h 19"/>
                <a:gd name="T26" fmla="*/ 5 w 9"/>
                <a:gd name="T27" fmla="*/ 17 h 19"/>
                <a:gd name="T28" fmla="*/ 6 w 9"/>
                <a:gd name="T29" fmla="*/ 17 h 19"/>
                <a:gd name="T30" fmla="*/ 6 w 9"/>
                <a:gd name="T31" fmla="*/ 19 h 19"/>
                <a:gd name="T32" fmla="*/ 5 w 9"/>
                <a:gd name="T33" fmla="*/ 19 h 19"/>
                <a:gd name="T34" fmla="*/ 3 w 9"/>
                <a:gd name="T35" fmla="*/ 19 h 19"/>
                <a:gd name="T36" fmla="*/ 1 w 9"/>
                <a:gd name="T37" fmla="*/ 19 h 19"/>
                <a:gd name="T38" fmla="*/ 0 w 9"/>
                <a:gd name="T39" fmla="*/ 16 h 19"/>
                <a:gd name="T40" fmla="*/ 2 w 9"/>
                <a:gd name="T41" fmla="*/ 6 h 19"/>
                <a:gd name="T42" fmla="*/ 0 w 9"/>
                <a:gd name="T43" fmla="*/ 6 h 19"/>
                <a:gd name="T44" fmla="*/ 0 w 9"/>
                <a:gd name="T45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" h="19">
                  <a:moveTo>
                    <a:pt x="0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3" y="15"/>
                    <a:pt x="3" y="16"/>
                    <a:pt x="3" y="1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3" y="17"/>
                    <a:pt x="3" y="17"/>
                    <a:pt x="4" y="17"/>
                  </a:cubicBezTo>
                  <a:cubicBezTo>
                    <a:pt x="4" y="17"/>
                    <a:pt x="4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4" y="19"/>
                    <a:pt x="4" y="19"/>
                    <a:pt x="3" y="19"/>
                  </a:cubicBez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0" y="1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5" name="Freeform 48"/>
            <p:cNvSpPr>
              <a:spLocks/>
            </p:cNvSpPr>
            <p:nvPr/>
          </p:nvSpPr>
          <p:spPr bwMode="auto">
            <a:xfrm>
              <a:off x="3999" y="2181"/>
              <a:ext cx="26" cy="36"/>
            </a:xfrm>
            <a:custGeom>
              <a:avLst/>
              <a:gdLst>
                <a:gd name="T0" fmla="*/ 3 w 11"/>
                <a:gd name="T1" fmla="*/ 3 h 15"/>
                <a:gd name="T2" fmla="*/ 3 w 11"/>
                <a:gd name="T3" fmla="*/ 2 h 15"/>
                <a:gd name="T4" fmla="*/ 3 w 11"/>
                <a:gd name="T5" fmla="*/ 0 h 15"/>
                <a:gd name="T6" fmla="*/ 6 w 11"/>
                <a:gd name="T7" fmla="*/ 0 h 15"/>
                <a:gd name="T8" fmla="*/ 5 w 11"/>
                <a:gd name="T9" fmla="*/ 3 h 15"/>
                <a:gd name="T10" fmla="*/ 6 w 11"/>
                <a:gd name="T11" fmla="*/ 2 h 15"/>
                <a:gd name="T12" fmla="*/ 7 w 11"/>
                <a:gd name="T13" fmla="*/ 1 h 15"/>
                <a:gd name="T14" fmla="*/ 8 w 11"/>
                <a:gd name="T15" fmla="*/ 1 h 15"/>
                <a:gd name="T16" fmla="*/ 9 w 11"/>
                <a:gd name="T17" fmla="*/ 0 h 15"/>
                <a:gd name="T18" fmla="*/ 10 w 11"/>
                <a:gd name="T19" fmla="*/ 0 h 15"/>
                <a:gd name="T20" fmla="*/ 11 w 11"/>
                <a:gd name="T21" fmla="*/ 0 h 15"/>
                <a:gd name="T22" fmla="*/ 11 w 11"/>
                <a:gd name="T23" fmla="*/ 3 h 15"/>
                <a:gd name="T24" fmla="*/ 10 w 11"/>
                <a:gd name="T25" fmla="*/ 3 h 15"/>
                <a:gd name="T26" fmla="*/ 10 w 11"/>
                <a:gd name="T27" fmla="*/ 3 h 15"/>
                <a:gd name="T28" fmla="*/ 9 w 11"/>
                <a:gd name="T29" fmla="*/ 3 h 15"/>
                <a:gd name="T30" fmla="*/ 7 w 11"/>
                <a:gd name="T31" fmla="*/ 3 h 15"/>
                <a:gd name="T32" fmla="*/ 6 w 11"/>
                <a:gd name="T33" fmla="*/ 4 h 15"/>
                <a:gd name="T34" fmla="*/ 5 w 11"/>
                <a:gd name="T35" fmla="*/ 6 h 15"/>
                <a:gd name="T36" fmla="*/ 5 w 11"/>
                <a:gd name="T37" fmla="*/ 7 h 15"/>
                <a:gd name="T38" fmla="*/ 3 w 11"/>
                <a:gd name="T39" fmla="*/ 15 h 15"/>
                <a:gd name="T40" fmla="*/ 0 w 11"/>
                <a:gd name="T41" fmla="*/ 15 h 15"/>
                <a:gd name="T42" fmla="*/ 3 w 11"/>
                <a:gd name="T43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" h="15">
                  <a:moveTo>
                    <a:pt x="3" y="3"/>
                  </a:move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3" y="1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2"/>
                    <a:pt x="7" y="1"/>
                    <a:pt x="7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0" y="3"/>
                    <a:pt x="10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9" y="3"/>
                    <a:pt x="8" y="3"/>
                    <a:pt x="7" y="3"/>
                  </a:cubicBezTo>
                  <a:cubicBezTo>
                    <a:pt x="7" y="3"/>
                    <a:pt x="6" y="4"/>
                    <a:pt x="6" y="4"/>
                  </a:cubicBezTo>
                  <a:cubicBezTo>
                    <a:pt x="6" y="5"/>
                    <a:pt x="5" y="5"/>
                    <a:pt x="5" y="6"/>
                  </a:cubicBezTo>
                  <a:cubicBezTo>
                    <a:pt x="5" y="6"/>
                    <a:pt x="5" y="7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6" name="Freeform 49"/>
            <p:cNvSpPr>
              <a:spLocks noEditPoints="1"/>
            </p:cNvSpPr>
            <p:nvPr/>
          </p:nvSpPr>
          <p:spPr bwMode="auto">
            <a:xfrm>
              <a:off x="4025" y="2167"/>
              <a:ext cx="19" cy="50"/>
            </a:xfrm>
            <a:custGeom>
              <a:avLst/>
              <a:gdLst>
                <a:gd name="T0" fmla="*/ 8 w 19"/>
                <a:gd name="T1" fmla="*/ 14 h 50"/>
                <a:gd name="T2" fmla="*/ 15 w 19"/>
                <a:gd name="T3" fmla="*/ 14 h 50"/>
                <a:gd name="T4" fmla="*/ 8 w 19"/>
                <a:gd name="T5" fmla="*/ 50 h 50"/>
                <a:gd name="T6" fmla="*/ 0 w 19"/>
                <a:gd name="T7" fmla="*/ 50 h 50"/>
                <a:gd name="T8" fmla="*/ 8 w 19"/>
                <a:gd name="T9" fmla="*/ 14 h 50"/>
                <a:gd name="T10" fmla="*/ 12 w 19"/>
                <a:gd name="T11" fmla="*/ 0 h 50"/>
                <a:gd name="T12" fmla="*/ 19 w 19"/>
                <a:gd name="T13" fmla="*/ 0 h 50"/>
                <a:gd name="T14" fmla="*/ 17 w 19"/>
                <a:gd name="T15" fmla="*/ 7 h 50"/>
                <a:gd name="T16" fmla="*/ 10 w 19"/>
                <a:gd name="T17" fmla="*/ 7 h 50"/>
                <a:gd name="T18" fmla="*/ 12 w 19"/>
                <a:gd name="T1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50">
                  <a:moveTo>
                    <a:pt x="8" y="14"/>
                  </a:moveTo>
                  <a:lnTo>
                    <a:pt x="15" y="14"/>
                  </a:lnTo>
                  <a:lnTo>
                    <a:pt x="8" y="50"/>
                  </a:lnTo>
                  <a:lnTo>
                    <a:pt x="0" y="50"/>
                  </a:lnTo>
                  <a:lnTo>
                    <a:pt x="8" y="14"/>
                  </a:lnTo>
                  <a:close/>
                  <a:moveTo>
                    <a:pt x="12" y="0"/>
                  </a:moveTo>
                  <a:lnTo>
                    <a:pt x="19" y="0"/>
                  </a:lnTo>
                  <a:lnTo>
                    <a:pt x="17" y="7"/>
                  </a:lnTo>
                  <a:lnTo>
                    <a:pt x="10" y="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7" name="Freeform 50"/>
            <p:cNvSpPr>
              <a:spLocks noEditPoints="1"/>
            </p:cNvSpPr>
            <p:nvPr/>
          </p:nvSpPr>
          <p:spPr bwMode="auto">
            <a:xfrm>
              <a:off x="4044" y="2181"/>
              <a:ext cx="34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6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1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6 w 14"/>
                <a:gd name="T29" fmla="*/ 4 h 16"/>
                <a:gd name="T30" fmla="*/ 3 w 14"/>
                <a:gd name="T31" fmla="*/ 4 h 16"/>
                <a:gd name="T32" fmla="*/ 4 w 14"/>
                <a:gd name="T33" fmla="*/ 2 h 16"/>
                <a:gd name="T34" fmla="*/ 7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8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1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3"/>
                    <a:pt x="10" y="13"/>
                  </a:cubicBezTo>
                  <a:cubicBezTo>
                    <a:pt x="9" y="14"/>
                    <a:pt x="9" y="14"/>
                    <a:pt x="8" y="14"/>
                  </a:cubicBezTo>
                  <a:cubicBezTo>
                    <a:pt x="8" y="15"/>
                    <a:pt x="7" y="15"/>
                    <a:pt x="7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5" y="16"/>
                    <a:pt x="5" y="16"/>
                    <a:pt x="4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5"/>
                    <a:pt x="1" y="14"/>
                  </a:cubicBezTo>
                  <a:cubicBezTo>
                    <a:pt x="1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1" y="10"/>
                  </a:cubicBezTo>
                  <a:cubicBezTo>
                    <a:pt x="1" y="10"/>
                    <a:pt x="1" y="9"/>
                    <a:pt x="1" y="9"/>
                  </a:cubicBezTo>
                  <a:cubicBezTo>
                    <a:pt x="1" y="9"/>
                    <a:pt x="2" y="8"/>
                    <a:pt x="2" y="8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4" y="7"/>
                    <a:pt x="5" y="7"/>
                    <a:pt x="5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7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0" y="6"/>
                    <a:pt x="11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4" y="2"/>
                    <a:pt x="4" y="2"/>
                  </a:cubicBezTo>
                  <a:cubicBezTo>
                    <a:pt x="4" y="1"/>
                    <a:pt x="5" y="1"/>
                    <a:pt x="5" y="1"/>
                  </a:cubicBezTo>
                  <a:cubicBezTo>
                    <a:pt x="6" y="1"/>
                    <a:pt x="6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1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9" y="8"/>
                    <a:pt x="8" y="8"/>
                    <a:pt x="8" y="8"/>
                  </a:cubicBezTo>
                  <a:cubicBezTo>
                    <a:pt x="7" y="8"/>
                    <a:pt x="6" y="8"/>
                    <a:pt x="6" y="8"/>
                  </a:cubicBezTo>
                  <a:cubicBezTo>
                    <a:pt x="5" y="8"/>
                    <a:pt x="5" y="9"/>
                    <a:pt x="4" y="9"/>
                  </a:cubicBezTo>
                  <a:cubicBezTo>
                    <a:pt x="4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4" y="13"/>
                    <a:pt x="5" y="13"/>
                    <a:pt x="6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9" y="11"/>
                    <a:pt x="10" y="11"/>
                  </a:cubicBezTo>
                  <a:cubicBezTo>
                    <a:pt x="10" y="11"/>
                    <a:pt x="10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0" y="8"/>
                    <a:pt x="11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8" name="Freeform 51"/>
            <p:cNvSpPr>
              <a:spLocks/>
            </p:cNvSpPr>
            <p:nvPr/>
          </p:nvSpPr>
          <p:spPr bwMode="auto">
            <a:xfrm>
              <a:off x="2911" y="2338"/>
              <a:ext cx="40" cy="45"/>
            </a:xfrm>
            <a:custGeom>
              <a:avLst/>
              <a:gdLst>
                <a:gd name="T0" fmla="*/ 11 w 17"/>
                <a:gd name="T1" fmla="*/ 5 h 19"/>
                <a:gd name="T2" fmla="*/ 11 w 17"/>
                <a:gd name="T3" fmla="*/ 5 h 19"/>
                <a:gd name="T4" fmla="*/ 10 w 17"/>
                <a:gd name="T5" fmla="*/ 4 h 19"/>
                <a:gd name="T6" fmla="*/ 9 w 17"/>
                <a:gd name="T7" fmla="*/ 4 h 19"/>
                <a:gd name="T8" fmla="*/ 7 w 17"/>
                <a:gd name="T9" fmla="*/ 4 h 19"/>
                <a:gd name="T10" fmla="*/ 6 w 17"/>
                <a:gd name="T11" fmla="*/ 6 h 19"/>
                <a:gd name="T12" fmla="*/ 5 w 17"/>
                <a:gd name="T13" fmla="*/ 7 h 19"/>
                <a:gd name="T14" fmla="*/ 5 w 17"/>
                <a:gd name="T15" fmla="*/ 9 h 19"/>
                <a:gd name="T16" fmla="*/ 5 w 17"/>
                <a:gd name="T17" fmla="*/ 9 h 19"/>
                <a:gd name="T18" fmla="*/ 5 w 17"/>
                <a:gd name="T19" fmla="*/ 9 h 19"/>
                <a:gd name="T20" fmla="*/ 5 w 17"/>
                <a:gd name="T21" fmla="*/ 10 h 19"/>
                <a:gd name="T22" fmla="*/ 5 w 17"/>
                <a:gd name="T23" fmla="*/ 10 h 19"/>
                <a:gd name="T24" fmla="*/ 5 w 17"/>
                <a:gd name="T25" fmla="*/ 10 h 19"/>
                <a:gd name="T26" fmla="*/ 5 w 17"/>
                <a:gd name="T27" fmla="*/ 10 h 19"/>
                <a:gd name="T28" fmla="*/ 5 w 17"/>
                <a:gd name="T29" fmla="*/ 10 h 19"/>
                <a:gd name="T30" fmla="*/ 5 w 17"/>
                <a:gd name="T31" fmla="*/ 10 h 19"/>
                <a:gd name="T32" fmla="*/ 5 w 17"/>
                <a:gd name="T33" fmla="*/ 12 h 19"/>
                <a:gd name="T34" fmla="*/ 6 w 17"/>
                <a:gd name="T35" fmla="*/ 14 h 19"/>
                <a:gd name="T36" fmla="*/ 7 w 17"/>
                <a:gd name="T37" fmla="*/ 15 h 19"/>
                <a:gd name="T38" fmla="*/ 9 w 17"/>
                <a:gd name="T39" fmla="*/ 15 h 19"/>
                <a:gd name="T40" fmla="*/ 10 w 17"/>
                <a:gd name="T41" fmla="*/ 15 h 19"/>
                <a:gd name="T42" fmla="*/ 11 w 17"/>
                <a:gd name="T43" fmla="*/ 15 h 19"/>
                <a:gd name="T44" fmla="*/ 11 w 17"/>
                <a:gd name="T45" fmla="*/ 14 h 19"/>
                <a:gd name="T46" fmla="*/ 12 w 17"/>
                <a:gd name="T47" fmla="*/ 13 h 19"/>
                <a:gd name="T48" fmla="*/ 17 w 17"/>
                <a:gd name="T49" fmla="*/ 13 h 19"/>
                <a:gd name="T50" fmla="*/ 17 w 17"/>
                <a:gd name="T51" fmla="*/ 13 h 19"/>
                <a:gd name="T52" fmla="*/ 17 w 17"/>
                <a:gd name="T53" fmla="*/ 14 h 19"/>
                <a:gd name="T54" fmla="*/ 17 w 17"/>
                <a:gd name="T55" fmla="*/ 14 h 19"/>
                <a:gd name="T56" fmla="*/ 17 w 17"/>
                <a:gd name="T57" fmla="*/ 14 h 19"/>
                <a:gd name="T58" fmla="*/ 16 w 17"/>
                <a:gd name="T59" fmla="*/ 16 h 19"/>
                <a:gd name="T60" fmla="*/ 14 w 17"/>
                <a:gd name="T61" fmla="*/ 17 h 19"/>
                <a:gd name="T62" fmla="*/ 12 w 17"/>
                <a:gd name="T63" fmla="*/ 19 h 19"/>
                <a:gd name="T64" fmla="*/ 9 w 17"/>
                <a:gd name="T65" fmla="*/ 19 h 19"/>
                <a:gd name="T66" fmla="*/ 5 w 17"/>
                <a:gd name="T67" fmla="*/ 18 h 19"/>
                <a:gd name="T68" fmla="*/ 2 w 17"/>
                <a:gd name="T69" fmla="*/ 17 h 19"/>
                <a:gd name="T70" fmla="*/ 0 w 17"/>
                <a:gd name="T71" fmla="*/ 14 h 19"/>
                <a:gd name="T72" fmla="*/ 0 w 17"/>
                <a:gd name="T73" fmla="*/ 10 h 19"/>
                <a:gd name="T74" fmla="*/ 0 w 17"/>
                <a:gd name="T75" fmla="*/ 10 h 19"/>
                <a:gd name="T76" fmla="*/ 0 w 17"/>
                <a:gd name="T77" fmla="*/ 10 h 19"/>
                <a:gd name="T78" fmla="*/ 0 w 17"/>
                <a:gd name="T79" fmla="*/ 10 h 19"/>
                <a:gd name="T80" fmla="*/ 0 w 17"/>
                <a:gd name="T81" fmla="*/ 10 h 19"/>
                <a:gd name="T82" fmla="*/ 0 w 17"/>
                <a:gd name="T83" fmla="*/ 5 h 19"/>
                <a:gd name="T84" fmla="*/ 2 w 17"/>
                <a:gd name="T85" fmla="*/ 3 h 19"/>
                <a:gd name="T86" fmla="*/ 5 w 17"/>
                <a:gd name="T87" fmla="*/ 1 h 19"/>
                <a:gd name="T88" fmla="*/ 9 w 17"/>
                <a:gd name="T89" fmla="*/ 0 h 19"/>
                <a:gd name="T90" fmla="*/ 12 w 17"/>
                <a:gd name="T91" fmla="*/ 1 h 19"/>
                <a:gd name="T92" fmla="*/ 15 w 17"/>
                <a:gd name="T93" fmla="*/ 2 h 19"/>
                <a:gd name="T94" fmla="*/ 16 w 17"/>
                <a:gd name="T95" fmla="*/ 4 h 19"/>
                <a:gd name="T96" fmla="*/ 17 w 17"/>
                <a:gd name="T97" fmla="*/ 6 h 19"/>
                <a:gd name="T98" fmla="*/ 12 w 17"/>
                <a:gd name="T99" fmla="*/ 6 h 19"/>
                <a:gd name="T100" fmla="*/ 11 w 17"/>
                <a:gd name="T101" fmla="*/ 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7" h="19">
                  <a:moveTo>
                    <a:pt x="11" y="5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8" y="4"/>
                    <a:pt x="7" y="4"/>
                    <a:pt x="7" y="4"/>
                  </a:cubicBezTo>
                  <a:cubicBezTo>
                    <a:pt x="6" y="5"/>
                    <a:pt x="6" y="5"/>
                    <a:pt x="6" y="6"/>
                  </a:cubicBezTo>
                  <a:cubicBezTo>
                    <a:pt x="6" y="6"/>
                    <a:pt x="5" y="7"/>
                    <a:pt x="5" y="7"/>
                  </a:cubicBezTo>
                  <a:cubicBezTo>
                    <a:pt x="5" y="8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6" y="13"/>
                    <a:pt x="6" y="14"/>
                  </a:cubicBezTo>
                  <a:cubicBezTo>
                    <a:pt x="6" y="14"/>
                    <a:pt x="7" y="15"/>
                    <a:pt x="7" y="15"/>
                  </a:cubicBezTo>
                  <a:cubicBezTo>
                    <a:pt x="7" y="15"/>
                    <a:pt x="8" y="15"/>
                    <a:pt x="9" y="15"/>
                  </a:cubicBezTo>
                  <a:cubicBezTo>
                    <a:pt x="9" y="15"/>
                    <a:pt x="9" y="15"/>
                    <a:pt x="10" y="15"/>
                  </a:cubicBezTo>
                  <a:cubicBezTo>
                    <a:pt x="10" y="15"/>
                    <a:pt x="11" y="15"/>
                    <a:pt x="11" y="15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4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5"/>
                    <a:pt x="16" y="15"/>
                    <a:pt x="16" y="16"/>
                  </a:cubicBezTo>
                  <a:cubicBezTo>
                    <a:pt x="15" y="16"/>
                    <a:pt x="15" y="17"/>
                    <a:pt x="14" y="17"/>
                  </a:cubicBezTo>
                  <a:cubicBezTo>
                    <a:pt x="14" y="18"/>
                    <a:pt x="13" y="18"/>
                    <a:pt x="12" y="19"/>
                  </a:cubicBezTo>
                  <a:cubicBezTo>
                    <a:pt x="11" y="19"/>
                    <a:pt x="10" y="19"/>
                    <a:pt x="9" y="19"/>
                  </a:cubicBezTo>
                  <a:cubicBezTo>
                    <a:pt x="7" y="19"/>
                    <a:pt x="6" y="19"/>
                    <a:pt x="5" y="18"/>
                  </a:cubicBezTo>
                  <a:cubicBezTo>
                    <a:pt x="4" y="18"/>
                    <a:pt x="3" y="17"/>
                    <a:pt x="2" y="17"/>
                  </a:cubicBezTo>
                  <a:cubicBezTo>
                    <a:pt x="1" y="16"/>
                    <a:pt x="1" y="15"/>
                    <a:pt x="0" y="14"/>
                  </a:cubicBezTo>
                  <a:cubicBezTo>
                    <a:pt x="0" y="13"/>
                    <a:pt x="0" y="12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8"/>
                    <a:pt x="0" y="7"/>
                    <a:pt x="0" y="5"/>
                  </a:cubicBezTo>
                  <a:cubicBezTo>
                    <a:pt x="1" y="4"/>
                    <a:pt x="1" y="3"/>
                    <a:pt x="2" y="3"/>
                  </a:cubicBezTo>
                  <a:cubicBezTo>
                    <a:pt x="3" y="2"/>
                    <a:pt x="4" y="1"/>
                    <a:pt x="5" y="1"/>
                  </a:cubicBezTo>
                  <a:cubicBezTo>
                    <a:pt x="6" y="1"/>
                    <a:pt x="7" y="0"/>
                    <a:pt x="9" y="0"/>
                  </a:cubicBezTo>
                  <a:cubicBezTo>
                    <a:pt x="10" y="0"/>
                    <a:pt x="11" y="1"/>
                    <a:pt x="12" y="1"/>
                  </a:cubicBezTo>
                  <a:cubicBezTo>
                    <a:pt x="13" y="1"/>
                    <a:pt x="14" y="2"/>
                    <a:pt x="15" y="2"/>
                  </a:cubicBezTo>
                  <a:cubicBezTo>
                    <a:pt x="16" y="3"/>
                    <a:pt x="16" y="3"/>
                    <a:pt x="16" y="4"/>
                  </a:cubicBezTo>
                  <a:cubicBezTo>
                    <a:pt x="17" y="5"/>
                    <a:pt x="17" y="6"/>
                    <a:pt x="17" y="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6"/>
                    <a:pt x="12" y="6"/>
                    <a:pt x="11" y="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9" name="Freeform 52"/>
            <p:cNvSpPr>
              <a:spLocks/>
            </p:cNvSpPr>
            <p:nvPr/>
          </p:nvSpPr>
          <p:spPr bwMode="auto">
            <a:xfrm>
              <a:off x="2956" y="2340"/>
              <a:ext cx="40" cy="41"/>
            </a:xfrm>
            <a:custGeom>
              <a:avLst/>
              <a:gdLst>
                <a:gd name="T0" fmla="*/ 16 w 40"/>
                <a:gd name="T1" fmla="*/ 0 h 41"/>
                <a:gd name="T2" fmla="*/ 31 w 40"/>
                <a:gd name="T3" fmla="*/ 31 h 41"/>
                <a:gd name="T4" fmla="*/ 31 w 40"/>
                <a:gd name="T5" fmla="*/ 0 h 41"/>
                <a:gd name="T6" fmla="*/ 40 w 40"/>
                <a:gd name="T7" fmla="*/ 0 h 41"/>
                <a:gd name="T8" fmla="*/ 40 w 40"/>
                <a:gd name="T9" fmla="*/ 41 h 41"/>
                <a:gd name="T10" fmla="*/ 23 w 40"/>
                <a:gd name="T11" fmla="*/ 41 h 41"/>
                <a:gd name="T12" fmla="*/ 12 w 40"/>
                <a:gd name="T13" fmla="*/ 10 h 41"/>
                <a:gd name="T14" fmla="*/ 12 w 40"/>
                <a:gd name="T15" fmla="*/ 41 h 41"/>
                <a:gd name="T16" fmla="*/ 0 w 40"/>
                <a:gd name="T17" fmla="*/ 41 h 41"/>
                <a:gd name="T18" fmla="*/ 0 w 40"/>
                <a:gd name="T19" fmla="*/ 0 h 41"/>
                <a:gd name="T20" fmla="*/ 16 w 40"/>
                <a:gd name="T2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41">
                  <a:moveTo>
                    <a:pt x="16" y="0"/>
                  </a:moveTo>
                  <a:lnTo>
                    <a:pt x="31" y="31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0" y="41"/>
                  </a:lnTo>
                  <a:lnTo>
                    <a:pt x="23" y="41"/>
                  </a:lnTo>
                  <a:lnTo>
                    <a:pt x="12" y="10"/>
                  </a:lnTo>
                  <a:lnTo>
                    <a:pt x="12" y="41"/>
                  </a:lnTo>
                  <a:lnTo>
                    <a:pt x="0" y="41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3003" y="2340"/>
              <a:ext cx="12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3024" y="2374"/>
              <a:ext cx="10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2" name="Freeform 55"/>
            <p:cNvSpPr>
              <a:spLocks noEditPoints="1"/>
            </p:cNvSpPr>
            <p:nvPr/>
          </p:nvSpPr>
          <p:spPr bwMode="auto">
            <a:xfrm>
              <a:off x="3058" y="2340"/>
              <a:ext cx="47" cy="41"/>
            </a:xfrm>
            <a:custGeom>
              <a:avLst/>
              <a:gdLst>
                <a:gd name="T0" fmla="*/ 30 w 47"/>
                <a:gd name="T1" fmla="*/ 0 h 41"/>
                <a:gd name="T2" fmla="*/ 47 w 47"/>
                <a:gd name="T3" fmla="*/ 41 h 41"/>
                <a:gd name="T4" fmla="*/ 35 w 47"/>
                <a:gd name="T5" fmla="*/ 41 h 41"/>
                <a:gd name="T6" fmla="*/ 30 w 47"/>
                <a:gd name="T7" fmla="*/ 34 h 41"/>
                <a:gd name="T8" fmla="*/ 16 w 47"/>
                <a:gd name="T9" fmla="*/ 34 h 41"/>
                <a:gd name="T10" fmla="*/ 11 w 47"/>
                <a:gd name="T11" fmla="*/ 41 h 41"/>
                <a:gd name="T12" fmla="*/ 0 w 47"/>
                <a:gd name="T13" fmla="*/ 41 h 41"/>
                <a:gd name="T14" fmla="*/ 16 w 47"/>
                <a:gd name="T15" fmla="*/ 0 h 41"/>
                <a:gd name="T16" fmla="*/ 30 w 47"/>
                <a:gd name="T17" fmla="*/ 0 h 41"/>
                <a:gd name="T18" fmla="*/ 23 w 47"/>
                <a:gd name="T19" fmla="*/ 8 h 41"/>
                <a:gd name="T20" fmla="*/ 18 w 47"/>
                <a:gd name="T21" fmla="*/ 27 h 41"/>
                <a:gd name="T22" fmla="*/ 28 w 47"/>
                <a:gd name="T23" fmla="*/ 27 h 41"/>
                <a:gd name="T24" fmla="*/ 23 w 47"/>
                <a:gd name="T25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" h="41">
                  <a:moveTo>
                    <a:pt x="30" y="0"/>
                  </a:moveTo>
                  <a:lnTo>
                    <a:pt x="47" y="41"/>
                  </a:lnTo>
                  <a:lnTo>
                    <a:pt x="35" y="41"/>
                  </a:lnTo>
                  <a:lnTo>
                    <a:pt x="30" y="34"/>
                  </a:lnTo>
                  <a:lnTo>
                    <a:pt x="16" y="34"/>
                  </a:lnTo>
                  <a:lnTo>
                    <a:pt x="11" y="41"/>
                  </a:lnTo>
                  <a:lnTo>
                    <a:pt x="0" y="41"/>
                  </a:lnTo>
                  <a:lnTo>
                    <a:pt x="16" y="0"/>
                  </a:lnTo>
                  <a:lnTo>
                    <a:pt x="30" y="0"/>
                  </a:lnTo>
                  <a:close/>
                  <a:moveTo>
                    <a:pt x="23" y="8"/>
                  </a:moveTo>
                  <a:lnTo>
                    <a:pt x="18" y="27"/>
                  </a:lnTo>
                  <a:lnTo>
                    <a:pt x="28" y="27"/>
                  </a:lnTo>
                  <a:lnTo>
                    <a:pt x="23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3" name="Freeform 56"/>
            <p:cNvSpPr>
              <a:spLocks/>
            </p:cNvSpPr>
            <p:nvPr/>
          </p:nvSpPr>
          <p:spPr bwMode="auto">
            <a:xfrm>
              <a:off x="3129" y="2340"/>
              <a:ext cx="30" cy="41"/>
            </a:xfrm>
            <a:custGeom>
              <a:avLst/>
              <a:gdLst>
                <a:gd name="T0" fmla="*/ 30 w 30"/>
                <a:gd name="T1" fmla="*/ 0 h 41"/>
                <a:gd name="T2" fmla="*/ 30 w 30"/>
                <a:gd name="T3" fmla="*/ 8 h 41"/>
                <a:gd name="T4" fmla="*/ 11 w 30"/>
                <a:gd name="T5" fmla="*/ 8 h 41"/>
                <a:gd name="T6" fmla="*/ 11 w 30"/>
                <a:gd name="T7" fmla="*/ 17 h 41"/>
                <a:gd name="T8" fmla="*/ 28 w 30"/>
                <a:gd name="T9" fmla="*/ 17 h 41"/>
                <a:gd name="T10" fmla="*/ 28 w 30"/>
                <a:gd name="T11" fmla="*/ 27 h 41"/>
                <a:gd name="T12" fmla="*/ 11 w 30"/>
                <a:gd name="T13" fmla="*/ 27 h 41"/>
                <a:gd name="T14" fmla="*/ 11 w 30"/>
                <a:gd name="T15" fmla="*/ 41 h 41"/>
                <a:gd name="T16" fmla="*/ 0 w 30"/>
                <a:gd name="T17" fmla="*/ 41 h 41"/>
                <a:gd name="T18" fmla="*/ 0 w 30"/>
                <a:gd name="T19" fmla="*/ 0 h 41"/>
                <a:gd name="T20" fmla="*/ 30 w 30"/>
                <a:gd name="T2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41">
                  <a:moveTo>
                    <a:pt x="30" y="0"/>
                  </a:moveTo>
                  <a:lnTo>
                    <a:pt x="30" y="8"/>
                  </a:lnTo>
                  <a:lnTo>
                    <a:pt x="11" y="8"/>
                  </a:lnTo>
                  <a:lnTo>
                    <a:pt x="11" y="17"/>
                  </a:lnTo>
                  <a:lnTo>
                    <a:pt x="28" y="17"/>
                  </a:lnTo>
                  <a:lnTo>
                    <a:pt x="28" y="27"/>
                  </a:lnTo>
                  <a:lnTo>
                    <a:pt x="11" y="27"/>
                  </a:lnTo>
                  <a:lnTo>
                    <a:pt x="11" y="41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4" name="Freeform 57"/>
            <p:cNvSpPr>
              <a:spLocks noEditPoints="1"/>
            </p:cNvSpPr>
            <p:nvPr/>
          </p:nvSpPr>
          <p:spPr bwMode="auto">
            <a:xfrm>
              <a:off x="3164" y="2338"/>
              <a:ext cx="43" cy="45"/>
            </a:xfrm>
            <a:custGeom>
              <a:avLst/>
              <a:gdLst>
                <a:gd name="T0" fmla="*/ 0 w 18"/>
                <a:gd name="T1" fmla="*/ 6 h 19"/>
                <a:gd name="T2" fmla="*/ 1 w 18"/>
                <a:gd name="T3" fmla="*/ 3 h 19"/>
                <a:gd name="T4" fmla="*/ 4 w 18"/>
                <a:gd name="T5" fmla="*/ 1 h 19"/>
                <a:gd name="T6" fmla="*/ 9 w 18"/>
                <a:gd name="T7" fmla="*/ 0 h 19"/>
                <a:gd name="T8" fmla="*/ 9 w 18"/>
                <a:gd name="T9" fmla="*/ 0 h 19"/>
                <a:gd name="T10" fmla="*/ 9 w 18"/>
                <a:gd name="T11" fmla="*/ 0 h 19"/>
                <a:gd name="T12" fmla="*/ 9 w 18"/>
                <a:gd name="T13" fmla="*/ 0 h 19"/>
                <a:gd name="T14" fmla="*/ 9 w 18"/>
                <a:gd name="T15" fmla="*/ 0 h 19"/>
                <a:gd name="T16" fmla="*/ 9 w 18"/>
                <a:gd name="T17" fmla="*/ 0 h 19"/>
                <a:gd name="T18" fmla="*/ 9 w 18"/>
                <a:gd name="T19" fmla="*/ 0 h 19"/>
                <a:gd name="T20" fmla="*/ 9 w 18"/>
                <a:gd name="T21" fmla="*/ 0 h 19"/>
                <a:gd name="T22" fmla="*/ 10 w 18"/>
                <a:gd name="T23" fmla="*/ 0 h 19"/>
                <a:gd name="T24" fmla="*/ 13 w 18"/>
                <a:gd name="T25" fmla="*/ 1 h 19"/>
                <a:gd name="T26" fmla="*/ 15 w 18"/>
                <a:gd name="T27" fmla="*/ 2 h 19"/>
                <a:gd name="T28" fmla="*/ 17 w 18"/>
                <a:gd name="T29" fmla="*/ 5 h 19"/>
                <a:gd name="T30" fmla="*/ 18 w 18"/>
                <a:gd name="T31" fmla="*/ 10 h 19"/>
                <a:gd name="T32" fmla="*/ 18 w 18"/>
                <a:gd name="T33" fmla="*/ 10 h 19"/>
                <a:gd name="T34" fmla="*/ 18 w 18"/>
                <a:gd name="T35" fmla="*/ 11 h 19"/>
                <a:gd name="T36" fmla="*/ 18 w 18"/>
                <a:gd name="T37" fmla="*/ 12 h 19"/>
                <a:gd name="T38" fmla="*/ 18 w 18"/>
                <a:gd name="T39" fmla="*/ 12 h 19"/>
                <a:gd name="T40" fmla="*/ 18 w 18"/>
                <a:gd name="T41" fmla="*/ 12 h 19"/>
                <a:gd name="T42" fmla="*/ 18 w 18"/>
                <a:gd name="T43" fmla="*/ 13 h 19"/>
                <a:gd name="T44" fmla="*/ 17 w 18"/>
                <a:gd name="T45" fmla="*/ 15 h 19"/>
                <a:gd name="T46" fmla="*/ 15 w 18"/>
                <a:gd name="T47" fmla="*/ 17 h 19"/>
                <a:gd name="T48" fmla="*/ 13 w 18"/>
                <a:gd name="T49" fmla="*/ 18 h 19"/>
                <a:gd name="T50" fmla="*/ 9 w 18"/>
                <a:gd name="T51" fmla="*/ 19 h 19"/>
                <a:gd name="T52" fmla="*/ 5 w 18"/>
                <a:gd name="T53" fmla="*/ 18 h 19"/>
                <a:gd name="T54" fmla="*/ 2 w 18"/>
                <a:gd name="T55" fmla="*/ 16 h 19"/>
                <a:gd name="T56" fmla="*/ 0 w 18"/>
                <a:gd name="T57" fmla="*/ 13 h 19"/>
                <a:gd name="T58" fmla="*/ 0 w 18"/>
                <a:gd name="T59" fmla="*/ 10 h 19"/>
                <a:gd name="T60" fmla="*/ 0 w 18"/>
                <a:gd name="T61" fmla="*/ 10 h 19"/>
                <a:gd name="T62" fmla="*/ 0 w 18"/>
                <a:gd name="T63" fmla="*/ 10 h 19"/>
                <a:gd name="T64" fmla="*/ 0 w 18"/>
                <a:gd name="T65" fmla="*/ 10 h 19"/>
                <a:gd name="T66" fmla="*/ 0 w 18"/>
                <a:gd name="T67" fmla="*/ 10 h 19"/>
                <a:gd name="T68" fmla="*/ 0 w 18"/>
                <a:gd name="T69" fmla="*/ 10 h 19"/>
                <a:gd name="T70" fmla="*/ 0 w 18"/>
                <a:gd name="T71" fmla="*/ 10 h 19"/>
                <a:gd name="T72" fmla="*/ 0 w 18"/>
                <a:gd name="T73" fmla="*/ 10 h 19"/>
                <a:gd name="T74" fmla="*/ 0 w 18"/>
                <a:gd name="T75" fmla="*/ 6 h 19"/>
                <a:gd name="T76" fmla="*/ 5 w 18"/>
                <a:gd name="T77" fmla="*/ 12 h 19"/>
                <a:gd name="T78" fmla="*/ 6 w 18"/>
                <a:gd name="T79" fmla="*/ 14 h 19"/>
                <a:gd name="T80" fmla="*/ 7 w 18"/>
                <a:gd name="T81" fmla="*/ 15 h 19"/>
                <a:gd name="T82" fmla="*/ 9 w 18"/>
                <a:gd name="T83" fmla="*/ 15 h 19"/>
                <a:gd name="T84" fmla="*/ 11 w 18"/>
                <a:gd name="T85" fmla="*/ 15 h 19"/>
                <a:gd name="T86" fmla="*/ 12 w 18"/>
                <a:gd name="T87" fmla="*/ 14 h 19"/>
                <a:gd name="T88" fmla="*/ 13 w 18"/>
                <a:gd name="T89" fmla="*/ 12 h 19"/>
                <a:gd name="T90" fmla="*/ 13 w 18"/>
                <a:gd name="T91" fmla="*/ 10 h 19"/>
                <a:gd name="T92" fmla="*/ 13 w 18"/>
                <a:gd name="T93" fmla="*/ 8 h 19"/>
                <a:gd name="T94" fmla="*/ 12 w 18"/>
                <a:gd name="T95" fmla="*/ 6 h 19"/>
                <a:gd name="T96" fmla="*/ 11 w 18"/>
                <a:gd name="T97" fmla="*/ 4 h 19"/>
                <a:gd name="T98" fmla="*/ 9 w 18"/>
                <a:gd name="T99" fmla="*/ 4 h 19"/>
                <a:gd name="T100" fmla="*/ 7 w 18"/>
                <a:gd name="T101" fmla="*/ 4 h 19"/>
                <a:gd name="T102" fmla="*/ 6 w 18"/>
                <a:gd name="T103" fmla="*/ 6 h 19"/>
                <a:gd name="T104" fmla="*/ 5 w 18"/>
                <a:gd name="T105" fmla="*/ 8 h 19"/>
                <a:gd name="T106" fmla="*/ 5 w 18"/>
                <a:gd name="T107" fmla="*/ 10 h 19"/>
                <a:gd name="T108" fmla="*/ 5 w 18"/>
                <a:gd name="T109" fmla="*/ 10 h 19"/>
                <a:gd name="T110" fmla="*/ 5 w 18"/>
                <a:gd name="T111" fmla="*/ 1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" h="19">
                  <a:moveTo>
                    <a:pt x="0" y="6"/>
                  </a:moveTo>
                  <a:cubicBezTo>
                    <a:pt x="0" y="5"/>
                    <a:pt x="1" y="4"/>
                    <a:pt x="1" y="3"/>
                  </a:cubicBezTo>
                  <a:cubicBezTo>
                    <a:pt x="2" y="2"/>
                    <a:pt x="3" y="2"/>
                    <a:pt x="4" y="1"/>
                  </a:cubicBezTo>
                  <a:cubicBezTo>
                    <a:pt x="5" y="1"/>
                    <a:pt x="7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1"/>
                    <a:pt x="12" y="1"/>
                    <a:pt x="13" y="1"/>
                  </a:cubicBezTo>
                  <a:cubicBezTo>
                    <a:pt x="14" y="1"/>
                    <a:pt x="14" y="2"/>
                    <a:pt x="15" y="2"/>
                  </a:cubicBezTo>
                  <a:cubicBezTo>
                    <a:pt x="16" y="3"/>
                    <a:pt x="17" y="4"/>
                    <a:pt x="17" y="5"/>
                  </a:cubicBezTo>
                  <a:cubicBezTo>
                    <a:pt x="18" y="6"/>
                    <a:pt x="18" y="8"/>
                    <a:pt x="18" y="10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1"/>
                    <a:pt x="18" y="11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3"/>
                    <a:pt x="18" y="13"/>
                  </a:cubicBezTo>
                  <a:cubicBezTo>
                    <a:pt x="17" y="14"/>
                    <a:pt x="17" y="14"/>
                    <a:pt x="17" y="15"/>
                  </a:cubicBezTo>
                  <a:cubicBezTo>
                    <a:pt x="16" y="16"/>
                    <a:pt x="16" y="16"/>
                    <a:pt x="15" y="17"/>
                  </a:cubicBezTo>
                  <a:cubicBezTo>
                    <a:pt x="15" y="18"/>
                    <a:pt x="14" y="18"/>
                    <a:pt x="13" y="18"/>
                  </a:cubicBezTo>
                  <a:cubicBezTo>
                    <a:pt x="12" y="19"/>
                    <a:pt x="11" y="19"/>
                    <a:pt x="9" y="19"/>
                  </a:cubicBezTo>
                  <a:cubicBezTo>
                    <a:pt x="7" y="19"/>
                    <a:pt x="6" y="19"/>
                    <a:pt x="5" y="18"/>
                  </a:cubicBezTo>
                  <a:cubicBezTo>
                    <a:pt x="3" y="18"/>
                    <a:pt x="2" y="17"/>
                    <a:pt x="2" y="16"/>
                  </a:cubicBezTo>
                  <a:cubicBezTo>
                    <a:pt x="1" y="15"/>
                    <a:pt x="1" y="14"/>
                    <a:pt x="0" y="13"/>
                  </a:cubicBezTo>
                  <a:cubicBezTo>
                    <a:pt x="0" y="13"/>
                    <a:pt x="0" y="11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9"/>
                    <a:pt x="0" y="7"/>
                    <a:pt x="0" y="6"/>
                  </a:cubicBezTo>
                  <a:moveTo>
                    <a:pt x="5" y="12"/>
                  </a:moveTo>
                  <a:cubicBezTo>
                    <a:pt x="5" y="12"/>
                    <a:pt x="5" y="13"/>
                    <a:pt x="6" y="14"/>
                  </a:cubicBezTo>
                  <a:cubicBezTo>
                    <a:pt x="6" y="14"/>
                    <a:pt x="7" y="15"/>
                    <a:pt x="7" y="15"/>
                  </a:cubicBezTo>
                  <a:cubicBezTo>
                    <a:pt x="8" y="15"/>
                    <a:pt x="8" y="15"/>
                    <a:pt x="9" y="15"/>
                  </a:cubicBezTo>
                  <a:cubicBezTo>
                    <a:pt x="10" y="15"/>
                    <a:pt x="10" y="15"/>
                    <a:pt x="11" y="15"/>
                  </a:cubicBezTo>
                  <a:cubicBezTo>
                    <a:pt x="11" y="15"/>
                    <a:pt x="12" y="14"/>
                    <a:pt x="12" y="14"/>
                  </a:cubicBezTo>
                  <a:cubicBezTo>
                    <a:pt x="12" y="14"/>
                    <a:pt x="12" y="13"/>
                    <a:pt x="13" y="12"/>
                  </a:cubicBezTo>
                  <a:cubicBezTo>
                    <a:pt x="13" y="11"/>
                    <a:pt x="13" y="11"/>
                    <a:pt x="13" y="10"/>
                  </a:cubicBezTo>
                  <a:cubicBezTo>
                    <a:pt x="13" y="9"/>
                    <a:pt x="13" y="8"/>
                    <a:pt x="13" y="8"/>
                  </a:cubicBezTo>
                  <a:cubicBezTo>
                    <a:pt x="12" y="7"/>
                    <a:pt x="12" y="6"/>
                    <a:pt x="12" y="6"/>
                  </a:cubicBezTo>
                  <a:cubicBezTo>
                    <a:pt x="12" y="5"/>
                    <a:pt x="11" y="5"/>
                    <a:pt x="11" y="4"/>
                  </a:cubicBezTo>
                  <a:cubicBezTo>
                    <a:pt x="10" y="4"/>
                    <a:pt x="10" y="4"/>
                    <a:pt x="9" y="4"/>
                  </a:cubicBezTo>
                  <a:cubicBezTo>
                    <a:pt x="8" y="4"/>
                    <a:pt x="7" y="4"/>
                    <a:pt x="7" y="4"/>
                  </a:cubicBezTo>
                  <a:cubicBezTo>
                    <a:pt x="6" y="5"/>
                    <a:pt x="6" y="5"/>
                    <a:pt x="6" y="6"/>
                  </a:cubicBezTo>
                  <a:cubicBezTo>
                    <a:pt x="5" y="6"/>
                    <a:pt x="5" y="7"/>
                    <a:pt x="5" y="8"/>
                  </a:cubicBezTo>
                  <a:cubicBezTo>
                    <a:pt x="5" y="8"/>
                    <a:pt x="5" y="9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1"/>
                    <a:pt x="5" y="1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5" name="Freeform 58"/>
            <p:cNvSpPr>
              <a:spLocks noEditPoints="1"/>
            </p:cNvSpPr>
            <p:nvPr/>
          </p:nvSpPr>
          <p:spPr bwMode="auto">
            <a:xfrm>
              <a:off x="3211" y="2340"/>
              <a:ext cx="38" cy="41"/>
            </a:xfrm>
            <a:custGeom>
              <a:avLst/>
              <a:gdLst>
                <a:gd name="T0" fmla="*/ 8 w 16"/>
                <a:gd name="T1" fmla="*/ 0 h 17"/>
                <a:gd name="T2" fmla="*/ 8 w 16"/>
                <a:gd name="T3" fmla="*/ 0 h 17"/>
                <a:gd name="T4" fmla="*/ 8 w 16"/>
                <a:gd name="T5" fmla="*/ 0 h 17"/>
                <a:gd name="T6" fmla="*/ 9 w 16"/>
                <a:gd name="T7" fmla="*/ 0 h 17"/>
                <a:gd name="T8" fmla="*/ 9 w 16"/>
                <a:gd name="T9" fmla="*/ 0 h 17"/>
                <a:gd name="T10" fmla="*/ 11 w 16"/>
                <a:gd name="T11" fmla="*/ 0 h 17"/>
                <a:gd name="T12" fmla="*/ 13 w 16"/>
                <a:gd name="T13" fmla="*/ 1 h 17"/>
                <a:gd name="T14" fmla="*/ 15 w 16"/>
                <a:gd name="T15" fmla="*/ 2 h 17"/>
                <a:gd name="T16" fmla="*/ 15 w 16"/>
                <a:gd name="T17" fmla="*/ 4 h 17"/>
                <a:gd name="T18" fmla="*/ 15 w 16"/>
                <a:gd name="T19" fmla="*/ 6 h 17"/>
                <a:gd name="T20" fmla="*/ 14 w 16"/>
                <a:gd name="T21" fmla="*/ 8 h 17"/>
                <a:gd name="T22" fmla="*/ 13 w 16"/>
                <a:gd name="T23" fmla="*/ 8 h 17"/>
                <a:gd name="T24" fmla="*/ 11 w 16"/>
                <a:gd name="T25" fmla="*/ 9 h 17"/>
                <a:gd name="T26" fmla="*/ 13 w 16"/>
                <a:gd name="T27" fmla="*/ 9 h 17"/>
                <a:gd name="T28" fmla="*/ 14 w 16"/>
                <a:gd name="T29" fmla="*/ 11 h 17"/>
                <a:gd name="T30" fmla="*/ 15 w 16"/>
                <a:gd name="T31" fmla="*/ 12 h 17"/>
                <a:gd name="T32" fmla="*/ 15 w 16"/>
                <a:gd name="T33" fmla="*/ 14 h 17"/>
                <a:gd name="T34" fmla="*/ 15 w 16"/>
                <a:gd name="T35" fmla="*/ 14 h 17"/>
                <a:gd name="T36" fmla="*/ 15 w 16"/>
                <a:gd name="T37" fmla="*/ 14 h 17"/>
                <a:gd name="T38" fmla="*/ 15 w 16"/>
                <a:gd name="T39" fmla="*/ 14 h 17"/>
                <a:gd name="T40" fmla="*/ 15 w 16"/>
                <a:gd name="T41" fmla="*/ 14 h 17"/>
                <a:gd name="T42" fmla="*/ 15 w 16"/>
                <a:gd name="T43" fmla="*/ 15 h 17"/>
                <a:gd name="T44" fmla="*/ 15 w 16"/>
                <a:gd name="T45" fmla="*/ 16 h 17"/>
                <a:gd name="T46" fmla="*/ 15 w 16"/>
                <a:gd name="T47" fmla="*/ 17 h 17"/>
                <a:gd name="T48" fmla="*/ 16 w 16"/>
                <a:gd name="T49" fmla="*/ 17 h 17"/>
                <a:gd name="T50" fmla="*/ 10 w 16"/>
                <a:gd name="T51" fmla="*/ 17 h 17"/>
                <a:gd name="T52" fmla="*/ 10 w 16"/>
                <a:gd name="T53" fmla="*/ 17 h 17"/>
                <a:gd name="T54" fmla="*/ 10 w 16"/>
                <a:gd name="T55" fmla="*/ 16 h 17"/>
                <a:gd name="T56" fmla="*/ 10 w 16"/>
                <a:gd name="T57" fmla="*/ 16 h 17"/>
                <a:gd name="T58" fmla="*/ 10 w 16"/>
                <a:gd name="T59" fmla="*/ 15 h 17"/>
                <a:gd name="T60" fmla="*/ 10 w 16"/>
                <a:gd name="T61" fmla="*/ 15 h 17"/>
                <a:gd name="T62" fmla="*/ 10 w 16"/>
                <a:gd name="T63" fmla="*/ 15 h 17"/>
                <a:gd name="T64" fmla="*/ 10 w 16"/>
                <a:gd name="T65" fmla="*/ 15 h 17"/>
                <a:gd name="T66" fmla="*/ 10 w 16"/>
                <a:gd name="T67" fmla="*/ 15 h 17"/>
                <a:gd name="T68" fmla="*/ 10 w 16"/>
                <a:gd name="T69" fmla="*/ 15 h 17"/>
                <a:gd name="T70" fmla="*/ 10 w 16"/>
                <a:gd name="T71" fmla="*/ 15 h 17"/>
                <a:gd name="T72" fmla="*/ 10 w 16"/>
                <a:gd name="T73" fmla="*/ 13 h 17"/>
                <a:gd name="T74" fmla="*/ 9 w 16"/>
                <a:gd name="T75" fmla="*/ 12 h 17"/>
                <a:gd name="T76" fmla="*/ 9 w 16"/>
                <a:gd name="T77" fmla="*/ 11 h 17"/>
                <a:gd name="T78" fmla="*/ 8 w 16"/>
                <a:gd name="T79" fmla="*/ 11 h 17"/>
                <a:gd name="T80" fmla="*/ 5 w 16"/>
                <a:gd name="T81" fmla="*/ 11 h 17"/>
                <a:gd name="T82" fmla="*/ 5 w 16"/>
                <a:gd name="T83" fmla="*/ 17 h 17"/>
                <a:gd name="T84" fmla="*/ 0 w 16"/>
                <a:gd name="T85" fmla="*/ 17 h 17"/>
                <a:gd name="T86" fmla="*/ 0 w 16"/>
                <a:gd name="T87" fmla="*/ 0 h 17"/>
                <a:gd name="T88" fmla="*/ 8 w 16"/>
                <a:gd name="T89" fmla="*/ 0 h 17"/>
                <a:gd name="T90" fmla="*/ 5 w 16"/>
                <a:gd name="T91" fmla="*/ 7 h 17"/>
                <a:gd name="T92" fmla="*/ 7 w 16"/>
                <a:gd name="T93" fmla="*/ 7 h 17"/>
                <a:gd name="T94" fmla="*/ 7 w 16"/>
                <a:gd name="T95" fmla="*/ 7 h 17"/>
                <a:gd name="T96" fmla="*/ 7 w 16"/>
                <a:gd name="T97" fmla="*/ 7 h 17"/>
                <a:gd name="T98" fmla="*/ 8 w 16"/>
                <a:gd name="T99" fmla="*/ 7 h 17"/>
                <a:gd name="T100" fmla="*/ 8 w 16"/>
                <a:gd name="T101" fmla="*/ 7 h 17"/>
                <a:gd name="T102" fmla="*/ 9 w 16"/>
                <a:gd name="T103" fmla="*/ 7 h 17"/>
                <a:gd name="T104" fmla="*/ 9 w 16"/>
                <a:gd name="T105" fmla="*/ 7 h 17"/>
                <a:gd name="T106" fmla="*/ 10 w 16"/>
                <a:gd name="T107" fmla="*/ 6 h 17"/>
                <a:gd name="T108" fmla="*/ 10 w 16"/>
                <a:gd name="T109" fmla="*/ 5 h 17"/>
                <a:gd name="T110" fmla="*/ 10 w 16"/>
                <a:gd name="T111" fmla="*/ 5 h 17"/>
                <a:gd name="T112" fmla="*/ 9 w 16"/>
                <a:gd name="T113" fmla="*/ 4 h 17"/>
                <a:gd name="T114" fmla="*/ 8 w 16"/>
                <a:gd name="T115" fmla="*/ 4 h 17"/>
                <a:gd name="T116" fmla="*/ 7 w 16"/>
                <a:gd name="T117" fmla="*/ 3 h 17"/>
                <a:gd name="T118" fmla="*/ 5 w 16"/>
                <a:gd name="T119" fmla="*/ 3 h 17"/>
                <a:gd name="T120" fmla="*/ 5 w 16"/>
                <a:gd name="T12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" h="17"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2" y="0"/>
                    <a:pt x="13" y="0"/>
                    <a:pt x="13" y="1"/>
                  </a:cubicBezTo>
                  <a:cubicBezTo>
                    <a:pt x="14" y="1"/>
                    <a:pt x="14" y="2"/>
                    <a:pt x="15" y="2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5"/>
                    <a:pt x="15" y="6"/>
                    <a:pt x="15" y="6"/>
                  </a:cubicBezTo>
                  <a:cubicBezTo>
                    <a:pt x="15" y="7"/>
                    <a:pt x="14" y="7"/>
                    <a:pt x="14" y="8"/>
                  </a:cubicBezTo>
                  <a:cubicBezTo>
                    <a:pt x="14" y="8"/>
                    <a:pt x="13" y="8"/>
                    <a:pt x="13" y="8"/>
                  </a:cubicBezTo>
                  <a:cubicBezTo>
                    <a:pt x="12" y="9"/>
                    <a:pt x="12" y="9"/>
                    <a:pt x="11" y="9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10"/>
                    <a:pt x="14" y="10"/>
                    <a:pt x="14" y="11"/>
                  </a:cubicBezTo>
                  <a:cubicBezTo>
                    <a:pt x="15" y="11"/>
                    <a:pt x="15" y="12"/>
                    <a:pt x="15" y="12"/>
                  </a:cubicBezTo>
                  <a:cubicBezTo>
                    <a:pt x="15" y="13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7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0" y="16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4"/>
                    <a:pt x="10" y="14"/>
                    <a:pt x="10" y="13"/>
                  </a:cubicBezTo>
                  <a:cubicBezTo>
                    <a:pt x="10" y="13"/>
                    <a:pt x="10" y="12"/>
                    <a:pt x="9" y="12"/>
                  </a:cubicBezTo>
                  <a:cubicBezTo>
                    <a:pt x="9" y="12"/>
                    <a:pt x="9" y="11"/>
                    <a:pt x="9" y="11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0"/>
                  </a:lnTo>
                  <a:close/>
                  <a:moveTo>
                    <a:pt x="5" y="7"/>
                  </a:move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9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0" y="7"/>
                    <a:pt x="10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4"/>
                    <a:pt x="10" y="4"/>
                    <a:pt x="9" y="4"/>
                  </a:cubicBezTo>
                  <a:cubicBezTo>
                    <a:pt x="9" y="4"/>
                    <a:pt x="9" y="4"/>
                    <a:pt x="8" y="4"/>
                  </a:cubicBezTo>
                  <a:cubicBezTo>
                    <a:pt x="8" y="4"/>
                    <a:pt x="8" y="3"/>
                    <a:pt x="7" y="3"/>
                  </a:cubicBezTo>
                  <a:cubicBezTo>
                    <a:pt x="5" y="3"/>
                    <a:pt x="5" y="3"/>
                    <a:pt x="5" y="3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6" name="Freeform 59"/>
            <p:cNvSpPr>
              <a:spLocks/>
            </p:cNvSpPr>
            <p:nvPr/>
          </p:nvSpPr>
          <p:spPr bwMode="auto">
            <a:xfrm>
              <a:off x="3254" y="2338"/>
              <a:ext cx="40" cy="57"/>
            </a:xfrm>
            <a:custGeom>
              <a:avLst/>
              <a:gdLst>
                <a:gd name="T0" fmla="*/ 11 w 17"/>
                <a:gd name="T1" fmla="*/ 4 h 24"/>
                <a:gd name="T2" fmla="*/ 9 w 17"/>
                <a:gd name="T3" fmla="*/ 4 h 24"/>
                <a:gd name="T4" fmla="*/ 6 w 17"/>
                <a:gd name="T5" fmla="*/ 5 h 24"/>
                <a:gd name="T6" fmla="*/ 5 w 17"/>
                <a:gd name="T7" fmla="*/ 8 h 24"/>
                <a:gd name="T8" fmla="*/ 5 w 17"/>
                <a:gd name="T9" fmla="*/ 9 h 24"/>
                <a:gd name="T10" fmla="*/ 5 w 17"/>
                <a:gd name="T11" fmla="*/ 9 h 24"/>
                <a:gd name="T12" fmla="*/ 5 w 17"/>
                <a:gd name="T13" fmla="*/ 10 h 24"/>
                <a:gd name="T14" fmla="*/ 5 w 17"/>
                <a:gd name="T15" fmla="*/ 10 h 24"/>
                <a:gd name="T16" fmla="*/ 5 w 17"/>
                <a:gd name="T17" fmla="*/ 11 h 24"/>
                <a:gd name="T18" fmla="*/ 6 w 17"/>
                <a:gd name="T19" fmla="*/ 14 h 24"/>
                <a:gd name="T20" fmla="*/ 9 w 17"/>
                <a:gd name="T21" fmla="*/ 15 h 24"/>
                <a:gd name="T22" fmla="*/ 11 w 17"/>
                <a:gd name="T23" fmla="*/ 14 h 24"/>
                <a:gd name="T24" fmla="*/ 12 w 17"/>
                <a:gd name="T25" fmla="*/ 13 h 24"/>
                <a:gd name="T26" fmla="*/ 17 w 17"/>
                <a:gd name="T27" fmla="*/ 13 h 24"/>
                <a:gd name="T28" fmla="*/ 17 w 17"/>
                <a:gd name="T29" fmla="*/ 13 h 24"/>
                <a:gd name="T30" fmla="*/ 17 w 17"/>
                <a:gd name="T31" fmla="*/ 13 h 24"/>
                <a:gd name="T32" fmla="*/ 17 w 17"/>
                <a:gd name="T33" fmla="*/ 13 h 24"/>
                <a:gd name="T34" fmla="*/ 16 w 17"/>
                <a:gd name="T35" fmla="*/ 15 h 24"/>
                <a:gd name="T36" fmla="*/ 13 w 17"/>
                <a:gd name="T37" fmla="*/ 18 h 24"/>
                <a:gd name="T38" fmla="*/ 9 w 17"/>
                <a:gd name="T39" fmla="*/ 19 h 24"/>
                <a:gd name="T40" fmla="*/ 9 w 17"/>
                <a:gd name="T41" fmla="*/ 19 h 24"/>
                <a:gd name="T42" fmla="*/ 9 w 17"/>
                <a:gd name="T43" fmla="*/ 19 h 24"/>
                <a:gd name="T44" fmla="*/ 8 w 17"/>
                <a:gd name="T45" fmla="*/ 20 h 24"/>
                <a:gd name="T46" fmla="*/ 8 w 17"/>
                <a:gd name="T47" fmla="*/ 20 h 24"/>
                <a:gd name="T48" fmla="*/ 8 w 17"/>
                <a:gd name="T49" fmla="*/ 20 h 24"/>
                <a:gd name="T50" fmla="*/ 10 w 17"/>
                <a:gd name="T51" fmla="*/ 20 h 24"/>
                <a:gd name="T52" fmla="*/ 11 w 17"/>
                <a:gd name="T53" fmla="*/ 21 h 24"/>
                <a:gd name="T54" fmla="*/ 10 w 17"/>
                <a:gd name="T55" fmla="*/ 23 h 24"/>
                <a:gd name="T56" fmla="*/ 8 w 17"/>
                <a:gd name="T57" fmla="*/ 24 h 24"/>
                <a:gd name="T58" fmla="*/ 7 w 17"/>
                <a:gd name="T59" fmla="*/ 24 h 24"/>
                <a:gd name="T60" fmla="*/ 7 w 17"/>
                <a:gd name="T61" fmla="*/ 24 h 24"/>
                <a:gd name="T62" fmla="*/ 7 w 17"/>
                <a:gd name="T63" fmla="*/ 24 h 24"/>
                <a:gd name="T64" fmla="*/ 7 w 17"/>
                <a:gd name="T65" fmla="*/ 24 h 24"/>
                <a:gd name="T66" fmla="*/ 6 w 17"/>
                <a:gd name="T67" fmla="*/ 24 h 24"/>
                <a:gd name="T68" fmla="*/ 6 w 17"/>
                <a:gd name="T69" fmla="*/ 24 h 24"/>
                <a:gd name="T70" fmla="*/ 5 w 17"/>
                <a:gd name="T71" fmla="*/ 23 h 24"/>
                <a:gd name="T72" fmla="*/ 4 w 17"/>
                <a:gd name="T73" fmla="*/ 23 h 24"/>
                <a:gd name="T74" fmla="*/ 5 w 17"/>
                <a:gd name="T75" fmla="*/ 22 h 24"/>
                <a:gd name="T76" fmla="*/ 6 w 17"/>
                <a:gd name="T77" fmla="*/ 22 h 24"/>
                <a:gd name="T78" fmla="*/ 7 w 17"/>
                <a:gd name="T79" fmla="*/ 22 h 24"/>
                <a:gd name="T80" fmla="*/ 8 w 17"/>
                <a:gd name="T81" fmla="*/ 22 h 24"/>
                <a:gd name="T82" fmla="*/ 8 w 17"/>
                <a:gd name="T83" fmla="*/ 21 h 24"/>
                <a:gd name="T84" fmla="*/ 8 w 17"/>
                <a:gd name="T85" fmla="*/ 21 h 24"/>
                <a:gd name="T86" fmla="*/ 7 w 17"/>
                <a:gd name="T87" fmla="*/ 21 h 24"/>
                <a:gd name="T88" fmla="*/ 6 w 17"/>
                <a:gd name="T89" fmla="*/ 21 h 24"/>
                <a:gd name="T90" fmla="*/ 5 w 17"/>
                <a:gd name="T91" fmla="*/ 20 h 24"/>
                <a:gd name="T92" fmla="*/ 4 w 17"/>
                <a:gd name="T93" fmla="*/ 18 h 24"/>
                <a:gd name="T94" fmla="*/ 0 w 17"/>
                <a:gd name="T95" fmla="*/ 14 h 24"/>
                <a:gd name="T96" fmla="*/ 0 w 17"/>
                <a:gd name="T97" fmla="*/ 10 h 24"/>
                <a:gd name="T98" fmla="*/ 0 w 17"/>
                <a:gd name="T99" fmla="*/ 10 h 24"/>
                <a:gd name="T100" fmla="*/ 0 w 17"/>
                <a:gd name="T101" fmla="*/ 5 h 24"/>
                <a:gd name="T102" fmla="*/ 5 w 17"/>
                <a:gd name="T103" fmla="*/ 1 h 24"/>
                <a:gd name="T104" fmla="*/ 12 w 17"/>
                <a:gd name="T105" fmla="*/ 1 h 24"/>
                <a:gd name="T106" fmla="*/ 16 w 17"/>
                <a:gd name="T107" fmla="*/ 4 h 24"/>
                <a:gd name="T108" fmla="*/ 12 w 17"/>
                <a:gd name="T109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7" h="24">
                  <a:moveTo>
                    <a:pt x="11" y="5"/>
                  </a:moveTo>
                  <a:cubicBezTo>
                    <a:pt x="11" y="5"/>
                    <a:pt x="11" y="5"/>
                    <a:pt x="11" y="4"/>
                  </a:cubicBezTo>
                  <a:cubicBezTo>
                    <a:pt x="11" y="4"/>
                    <a:pt x="10" y="4"/>
                    <a:pt x="10" y="4"/>
                  </a:cubicBezTo>
                  <a:cubicBezTo>
                    <a:pt x="10" y="4"/>
                    <a:pt x="9" y="4"/>
                    <a:pt x="9" y="4"/>
                  </a:cubicBezTo>
                  <a:cubicBezTo>
                    <a:pt x="8" y="4"/>
                    <a:pt x="7" y="4"/>
                    <a:pt x="7" y="4"/>
                  </a:cubicBezTo>
                  <a:cubicBezTo>
                    <a:pt x="7" y="4"/>
                    <a:pt x="6" y="5"/>
                    <a:pt x="6" y="5"/>
                  </a:cubicBezTo>
                  <a:cubicBezTo>
                    <a:pt x="6" y="6"/>
                    <a:pt x="6" y="6"/>
                    <a:pt x="5" y="7"/>
                  </a:cubicBezTo>
                  <a:cubicBezTo>
                    <a:pt x="5" y="7"/>
                    <a:pt x="5" y="8"/>
                    <a:pt x="5" y="8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2"/>
                    <a:pt x="5" y="13"/>
                  </a:cubicBezTo>
                  <a:cubicBezTo>
                    <a:pt x="6" y="13"/>
                    <a:pt x="6" y="14"/>
                    <a:pt x="6" y="14"/>
                  </a:cubicBezTo>
                  <a:cubicBezTo>
                    <a:pt x="6" y="14"/>
                    <a:pt x="7" y="15"/>
                    <a:pt x="7" y="15"/>
                  </a:cubicBezTo>
                  <a:cubicBezTo>
                    <a:pt x="8" y="15"/>
                    <a:pt x="8" y="15"/>
                    <a:pt x="9" y="15"/>
                  </a:cubicBezTo>
                  <a:cubicBezTo>
                    <a:pt x="9" y="15"/>
                    <a:pt x="10" y="15"/>
                    <a:pt x="10" y="15"/>
                  </a:cubicBezTo>
                  <a:cubicBezTo>
                    <a:pt x="10" y="15"/>
                    <a:pt x="11" y="15"/>
                    <a:pt x="11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4"/>
                    <a:pt x="17" y="14"/>
                    <a:pt x="16" y="15"/>
                  </a:cubicBezTo>
                  <a:cubicBezTo>
                    <a:pt x="16" y="16"/>
                    <a:pt x="16" y="16"/>
                    <a:pt x="15" y="17"/>
                  </a:cubicBezTo>
                  <a:cubicBezTo>
                    <a:pt x="14" y="18"/>
                    <a:pt x="14" y="18"/>
                    <a:pt x="13" y="18"/>
                  </a:cubicBezTo>
                  <a:cubicBezTo>
                    <a:pt x="12" y="19"/>
                    <a:pt x="11" y="19"/>
                    <a:pt x="10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1" y="20"/>
                    <a:pt x="11" y="20"/>
                    <a:pt x="11" y="21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2"/>
                    <a:pt x="11" y="22"/>
                    <a:pt x="11" y="22"/>
                  </a:cubicBezTo>
                  <a:cubicBezTo>
                    <a:pt x="11" y="23"/>
                    <a:pt x="10" y="23"/>
                    <a:pt x="10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5" y="24"/>
                    <a:pt x="5" y="24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5" y="22"/>
                    <a:pt x="5" y="22"/>
                  </a:cubicBezTo>
                  <a:cubicBezTo>
                    <a:pt x="5" y="22"/>
                    <a:pt x="5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1"/>
                    <a:pt x="7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8"/>
                    <a:pt x="5" y="18"/>
                    <a:pt x="4" y="18"/>
                  </a:cubicBezTo>
                  <a:cubicBezTo>
                    <a:pt x="3" y="17"/>
                    <a:pt x="2" y="17"/>
                    <a:pt x="2" y="16"/>
                  </a:cubicBezTo>
                  <a:cubicBezTo>
                    <a:pt x="1" y="15"/>
                    <a:pt x="1" y="15"/>
                    <a:pt x="0" y="14"/>
                  </a:cubicBezTo>
                  <a:cubicBezTo>
                    <a:pt x="0" y="13"/>
                    <a:pt x="0" y="11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8"/>
                    <a:pt x="0" y="6"/>
                    <a:pt x="0" y="5"/>
                  </a:cubicBezTo>
                  <a:cubicBezTo>
                    <a:pt x="1" y="4"/>
                    <a:pt x="1" y="3"/>
                    <a:pt x="2" y="2"/>
                  </a:cubicBezTo>
                  <a:cubicBezTo>
                    <a:pt x="3" y="2"/>
                    <a:pt x="4" y="1"/>
                    <a:pt x="5" y="1"/>
                  </a:cubicBezTo>
                  <a:cubicBezTo>
                    <a:pt x="6" y="0"/>
                    <a:pt x="7" y="0"/>
                    <a:pt x="9" y="0"/>
                  </a:cubicBezTo>
                  <a:cubicBezTo>
                    <a:pt x="10" y="0"/>
                    <a:pt x="11" y="0"/>
                    <a:pt x="12" y="1"/>
                  </a:cubicBezTo>
                  <a:cubicBezTo>
                    <a:pt x="14" y="1"/>
                    <a:pt x="14" y="1"/>
                    <a:pt x="15" y="2"/>
                  </a:cubicBezTo>
                  <a:cubicBezTo>
                    <a:pt x="16" y="2"/>
                    <a:pt x="16" y="3"/>
                    <a:pt x="16" y="4"/>
                  </a:cubicBezTo>
                  <a:cubicBezTo>
                    <a:pt x="17" y="5"/>
                    <a:pt x="17" y="5"/>
                    <a:pt x="17" y="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6"/>
                    <a:pt x="12" y="6"/>
                    <a:pt x="11" y="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7" name="Freeform 60"/>
            <p:cNvSpPr>
              <a:spLocks noEditPoints="1"/>
            </p:cNvSpPr>
            <p:nvPr/>
          </p:nvSpPr>
          <p:spPr bwMode="auto">
            <a:xfrm>
              <a:off x="3297" y="2340"/>
              <a:ext cx="47" cy="41"/>
            </a:xfrm>
            <a:custGeom>
              <a:avLst/>
              <a:gdLst>
                <a:gd name="T0" fmla="*/ 30 w 47"/>
                <a:gd name="T1" fmla="*/ 0 h 41"/>
                <a:gd name="T2" fmla="*/ 47 w 47"/>
                <a:gd name="T3" fmla="*/ 41 h 41"/>
                <a:gd name="T4" fmla="*/ 33 w 47"/>
                <a:gd name="T5" fmla="*/ 41 h 41"/>
                <a:gd name="T6" fmla="*/ 30 w 47"/>
                <a:gd name="T7" fmla="*/ 34 h 41"/>
                <a:gd name="T8" fmla="*/ 14 w 47"/>
                <a:gd name="T9" fmla="*/ 34 h 41"/>
                <a:gd name="T10" fmla="*/ 11 w 47"/>
                <a:gd name="T11" fmla="*/ 41 h 41"/>
                <a:gd name="T12" fmla="*/ 0 w 47"/>
                <a:gd name="T13" fmla="*/ 41 h 41"/>
                <a:gd name="T14" fmla="*/ 16 w 47"/>
                <a:gd name="T15" fmla="*/ 0 h 41"/>
                <a:gd name="T16" fmla="*/ 30 w 47"/>
                <a:gd name="T17" fmla="*/ 0 h 41"/>
                <a:gd name="T18" fmla="*/ 21 w 47"/>
                <a:gd name="T19" fmla="*/ 8 h 41"/>
                <a:gd name="T20" fmla="*/ 16 w 47"/>
                <a:gd name="T21" fmla="*/ 27 h 41"/>
                <a:gd name="T22" fmla="*/ 28 w 47"/>
                <a:gd name="T23" fmla="*/ 27 h 41"/>
                <a:gd name="T24" fmla="*/ 21 w 47"/>
                <a:gd name="T25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" h="41">
                  <a:moveTo>
                    <a:pt x="30" y="0"/>
                  </a:moveTo>
                  <a:lnTo>
                    <a:pt x="47" y="41"/>
                  </a:lnTo>
                  <a:lnTo>
                    <a:pt x="33" y="41"/>
                  </a:lnTo>
                  <a:lnTo>
                    <a:pt x="30" y="34"/>
                  </a:lnTo>
                  <a:lnTo>
                    <a:pt x="14" y="34"/>
                  </a:lnTo>
                  <a:lnTo>
                    <a:pt x="11" y="41"/>
                  </a:lnTo>
                  <a:lnTo>
                    <a:pt x="0" y="41"/>
                  </a:lnTo>
                  <a:lnTo>
                    <a:pt x="16" y="0"/>
                  </a:lnTo>
                  <a:lnTo>
                    <a:pt x="30" y="0"/>
                  </a:lnTo>
                  <a:close/>
                  <a:moveTo>
                    <a:pt x="21" y="8"/>
                  </a:moveTo>
                  <a:lnTo>
                    <a:pt x="16" y="27"/>
                  </a:lnTo>
                  <a:lnTo>
                    <a:pt x="28" y="27"/>
                  </a:lnTo>
                  <a:lnTo>
                    <a:pt x="2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8" name="Freeform 61"/>
            <p:cNvSpPr>
              <a:spLocks noEditPoints="1"/>
            </p:cNvSpPr>
            <p:nvPr/>
          </p:nvSpPr>
          <p:spPr bwMode="auto">
            <a:xfrm>
              <a:off x="3368" y="2340"/>
              <a:ext cx="42" cy="41"/>
            </a:xfrm>
            <a:custGeom>
              <a:avLst/>
              <a:gdLst>
                <a:gd name="T0" fmla="*/ 7 w 18"/>
                <a:gd name="T1" fmla="*/ 0 h 17"/>
                <a:gd name="T2" fmla="*/ 12 w 18"/>
                <a:gd name="T3" fmla="*/ 1 h 17"/>
                <a:gd name="T4" fmla="*/ 15 w 18"/>
                <a:gd name="T5" fmla="*/ 3 h 17"/>
                <a:gd name="T6" fmla="*/ 17 w 18"/>
                <a:gd name="T7" fmla="*/ 5 h 17"/>
                <a:gd name="T8" fmla="*/ 18 w 18"/>
                <a:gd name="T9" fmla="*/ 9 h 17"/>
                <a:gd name="T10" fmla="*/ 18 w 18"/>
                <a:gd name="T11" fmla="*/ 9 h 17"/>
                <a:gd name="T12" fmla="*/ 18 w 18"/>
                <a:gd name="T13" fmla="*/ 9 h 17"/>
                <a:gd name="T14" fmla="*/ 18 w 18"/>
                <a:gd name="T15" fmla="*/ 9 h 17"/>
                <a:gd name="T16" fmla="*/ 18 w 18"/>
                <a:gd name="T17" fmla="*/ 9 h 17"/>
                <a:gd name="T18" fmla="*/ 18 w 18"/>
                <a:gd name="T19" fmla="*/ 9 h 17"/>
                <a:gd name="T20" fmla="*/ 18 w 18"/>
                <a:gd name="T21" fmla="*/ 9 h 17"/>
                <a:gd name="T22" fmla="*/ 18 w 18"/>
                <a:gd name="T23" fmla="*/ 9 h 17"/>
                <a:gd name="T24" fmla="*/ 18 w 18"/>
                <a:gd name="T25" fmla="*/ 9 h 17"/>
                <a:gd name="T26" fmla="*/ 18 w 18"/>
                <a:gd name="T27" fmla="*/ 9 h 17"/>
                <a:gd name="T28" fmla="*/ 18 w 18"/>
                <a:gd name="T29" fmla="*/ 9 h 17"/>
                <a:gd name="T30" fmla="*/ 17 w 18"/>
                <a:gd name="T31" fmla="*/ 13 h 17"/>
                <a:gd name="T32" fmla="*/ 15 w 18"/>
                <a:gd name="T33" fmla="*/ 16 h 17"/>
                <a:gd name="T34" fmla="*/ 12 w 18"/>
                <a:gd name="T35" fmla="*/ 17 h 17"/>
                <a:gd name="T36" fmla="*/ 9 w 18"/>
                <a:gd name="T37" fmla="*/ 17 h 17"/>
                <a:gd name="T38" fmla="*/ 0 w 18"/>
                <a:gd name="T39" fmla="*/ 17 h 17"/>
                <a:gd name="T40" fmla="*/ 0 w 18"/>
                <a:gd name="T41" fmla="*/ 0 h 17"/>
                <a:gd name="T42" fmla="*/ 7 w 18"/>
                <a:gd name="T43" fmla="*/ 0 h 17"/>
                <a:gd name="T44" fmla="*/ 7 w 18"/>
                <a:gd name="T45" fmla="*/ 14 h 17"/>
                <a:gd name="T46" fmla="*/ 9 w 18"/>
                <a:gd name="T47" fmla="*/ 14 h 17"/>
                <a:gd name="T48" fmla="*/ 11 w 18"/>
                <a:gd name="T49" fmla="*/ 13 h 17"/>
                <a:gd name="T50" fmla="*/ 12 w 18"/>
                <a:gd name="T51" fmla="*/ 11 h 17"/>
                <a:gd name="T52" fmla="*/ 12 w 18"/>
                <a:gd name="T53" fmla="*/ 9 h 17"/>
                <a:gd name="T54" fmla="*/ 12 w 18"/>
                <a:gd name="T55" fmla="*/ 9 h 17"/>
                <a:gd name="T56" fmla="*/ 12 w 18"/>
                <a:gd name="T57" fmla="*/ 9 h 17"/>
                <a:gd name="T58" fmla="*/ 12 w 18"/>
                <a:gd name="T59" fmla="*/ 9 h 17"/>
                <a:gd name="T60" fmla="*/ 12 w 18"/>
                <a:gd name="T61" fmla="*/ 9 h 17"/>
                <a:gd name="T62" fmla="*/ 12 w 18"/>
                <a:gd name="T63" fmla="*/ 9 h 17"/>
                <a:gd name="T64" fmla="*/ 12 w 18"/>
                <a:gd name="T65" fmla="*/ 9 h 17"/>
                <a:gd name="T66" fmla="*/ 12 w 18"/>
                <a:gd name="T67" fmla="*/ 9 h 17"/>
                <a:gd name="T68" fmla="*/ 12 w 18"/>
                <a:gd name="T69" fmla="*/ 9 h 17"/>
                <a:gd name="T70" fmla="*/ 12 w 18"/>
                <a:gd name="T71" fmla="*/ 9 h 17"/>
                <a:gd name="T72" fmla="*/ 12 w 18"/>
                <a:gd name="T73" fmla="*/ 9 h 17"/>
                <a:gd name="T74" fmla="*/ 12 w 18"/>
                <a:gd name="T75" fmla="*/ 9 h 17"/>
                <a:gd name="T76" fmla="*/ 12 w 18"/>
                <a:gd name="T77" fmla="*/ 8 h 17"/>
                <a:gd name="T78" fmla="*/ 12 w 18"/>
                <a:gd name="T79" fmla="*/ 8 h 17"/>
                <a:gd name="T80" fmla="*/ 12 w 18"/>
                <a:gd name="T81" fmla="*/ 8 h 17"/>
                <a:gd name="T82" fmla="*/ 12 w 18"/>
                <a:gd name="T83" fmla="*/ 6 h 17"/>
                <a:gd name="T84" fmla="*/ 11 w 18"/>
                <a:gd name="T85" fmla="*/ 5 h 17"/>
                <a:gd name="T86" fmla="*/ 9 w 18"/>
                <a:gd name="T87" fmla="*/ 4 h 17"/>
                <a:gd name="T88" fmla="*/ 8 w 18"/>
                <a:gd name="T89" fmla="*/ 3 h 17"/>
                <a:gd name="T90" fmla="*/ 5 w 18"/>
                <a:gd name="T91" fmla="*/ 3 h 17"/>
                <a:gd name="T92" fmla="*/ 5 w 18"/>
                <a:gd name="T93" fmla="*/ 14 h 17"/>
                <a:gd name="T94" fmla="*/ 7 w 18"/>
                <a:gd name="T95" fmla="*/ 1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" h="17">
                  <a:moveTo>
                    <a:pt x="7" y="0"/>
                  </a:moveTo>
                  <a:cubicBezTo>
                    <a:pt x="9" y="0"/>
                    <a:pt x="11" y="0"/>
                    <a:pt x="12" y="1"/>
                  </a:cubicBezTo>
                  <a:cubicBezTo>
                    <a:pt x="14" y="1"/>
                    <a:pt x="15" y="2"/>
                    <a:pt x="15" y="3"/>
                  </a:cubicBezTo>
                  <a:cubicBezTo>
                    <a:pt x="16" y="3"/>
                    <a:pt x="17" y="4"/>
                    <a:pt x="17" y="5"/>
                  </a:cubicBezTo>
                  <a:cubicBezTo>
                    <a:pt x="17" y="6"/>
                    <a:pt x="18" y="8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7" y="11"/>
                    <a:pt x="17" y="12"/>
                    <a:pt x="17" y="13"/>
                  </a:cubicBezTo>
                  <a:cubicBezTo>
                    <a:pt x="16" y="14"/>
                    <a:pt x="16" y="15"/>
                    <a:pt x="15" y="16"/>
                  </a:cubicBezTo>
                  <a:cubicBezTo>
                    <a:pt x="14" y="16"/>
                    <a:pt x="13" y="17"/>
                    <a:pt x="12" y="17"/>
                  </a:cubicBezTo>
                  <a:cubicBezTo>
                    <a:pt x="11" y="17"/>
                    <a:pt x="10" y="17"/>
                    <a:pt x="9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7" y="0"/>
                  </a:lnTo>
                  <a:close/>
                  <a:moveTo>
                    <a:pt x="7" y="14"/>
                  </a:moveTo>
                  <a:cubicBezTo>
                    <a:pt x="8" y="14"/>
                    <a:pt x="9" y="14"/>
                    <a:pt x="9" y="14"/>
                  </a:cubicBezTo>
                  <a:cubicBezTo>
                    <a:pt x="10" y="13"/>
                    <a:pt x="11" y="13"/>
                    <a:pt x="11" y="13"/>
                  </a:cubicBezTo>
                  <a:cubicBezTo>
                    <a:pt x="11" y="12"/>
                    <a:pt x="12" y="12"/>
                    <a:pt x="12" y="11"/>
                  </a:cubicBezTo>
                  <a:cubicBezTo>
                    <a:pt x="12" y="11"/>
                    <a:pt x="12" y="10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7"/>
                    <a:pt x="12" y="7"/>
                    <a:pt x="12" y="6"/>
                  </a:cubicBezTo>
                  <a:cubicBezTo>
                    <a:pt x="12" y="6"/>
                    <a:pt x="11" y="5"/>
                    <a:pt x="11" y="5"/>
                  </a:cubicBezTo>
                  <a:cubicBezTo>
                    <a:pt x="10" y="4"/>
                    <a:pt x="10" y="4"/>
                    <a:pt x="9" y="4"/>
                  </a:cubicBezTo>
                  <a:cubicBezTo>
                    <a:pt x="9" y="4"/>
                    <a:pt x="8" y="3"/>
                    <a:pt x="8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4"/>
                    <a:pt x="5" y="14"/>
                    <a:pt x="5" y="14"/>
                  </a:cubicBezTo>
                  <a:lnTo>
                    <a:pt x="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9" name="Freeform 62"/>
            <p:cNvSpPr>
              <a:spLocks noEditPoints="1"/>
            </p:cNvSpPr>
            <p:nvPr/>
          </p:nvSpPr>
          <p:spPr bwMode="auto">
            <a:xfrm>
              <a:off x="3413" y="2338"/>
              <a:ext cx="44" cy="45"/>
            </a:xfrm>
            <a:custGeom>
              <a:avLst/>
              <a:gdLst>
                <a:gd name="T0" fmla="*/ 1 w 19"/>
                <a:gd name="T1" fmla="*/ 6 h 19"/>
                <a:gd name="T2" fmla="*/ 2 w 19"/>
                <a:gd name="T3" fmla="*/ 3 h 19"/>
                <a:gd name="T4" fmla="*/ 5 w 19"/>
                <a:gd name="T5" fmla="*/ 1 h 19"/>
                <a:gd name="T6" fmla="*/ 10 w 19"/>
                <a:gd name="T7" fmla="*/ 0 h 19"/>
                <a:gd name="T8" fmla="*/ 10 w 19"/>
                <a:gd name="T9" fmla="*/ 0 h 19"/>
                <a:gd name="T10" fmla="*/ 10 w 19"/>
                <a:gd name="T11" fmla="*/ 0 h 19"/>
                <a:gd name="T12" fmla="*/ 10 w 19"/>
                <a:gd name="T13" fmla="*/ 0 h 19"/>
                <a:gd name="T14" fmla="*/ 10 w 19"/>
                <a:gd name="T15" fmla="*/ 0 h 19"/>
                <a:gd name="T16" fmla="*/ 10 w 19"/>
                <a:gd name="T17" fmla="*/ 0 h 19"/>
                <a:gd name="T18" fmla="*/ 10 w 19"/>
                <a:gd name="T19" fmla="*/ 0 h 19"/>
                <a:gd name="T20" fmla="*/ 10 w 19"/>
                <a:gd name="T21" fmla="*/ 0 h 19"/>
                <a:gd name="T22" fmla="*/ 10 w 19"/>
                <a:gd name="T23" fmla="*/ 0 h 19"/>
                <a:gd name="T24" fmla="*/ 13 w 19"/>
                <a:gd name="T25" fmla="*/ 1 h 19"/>
                <a:gd name="T26" fmla="*/ 16 w 19"/>
                <a:gd name="T27" fmla="*/ 2 h 19"/>
                <a:gd name="T28" fmla="*/ 18 w 19"/>
                <a:gd name="T29" fmla="*/ 5 h 19"/>
                <a:gd name="T30" fmla="*/ 19 w 19"/>
                <a:gd name="T31" fmla="*/ 10 h 19"/>
                <a:gd name="T32" fmla="*/ 19 w 19"/>
                <a:gd name="T33" fmla="*/ 10 h 19"/>
                <a:gd name="T34" fmla="*/ 19 w 19"/>
                <a:gd name="T35" fmla="*/ 11 h 19"/>
                <a:gd name="T36" fmla="*/ 19 w 19"/>
                <a:gd name="T37" fmla="*/ 12 h 19"/>
                <a:gd name="T38" fmla="*/ 19 w 19"/>
                <a:gd name="T39" fmla="*/ 12 h 19"/>
                <a:gd name="T40" fmla="*/ 19 w 19"/>
                <a:gd name="T41" fmla="*/ 12 h 19"/>
                <a:gd name="T42" fmla="*/ 19 w 19"/>
                <a:gd name="T43" fmla="*/ 13 h 19"/>
                <a:gd name="T44" fmla="*/ 18 w 19"/>
                <a:gd name="T45" fmla="*/ 15 h 19"/>
                <a:gd name="T46" fmla="*/ 16 w 19"/>
                <a:gd name="T47" fmla="*/ 17 h 19"/>
                <a:gd name="T48" fmla="*/ 14 w 19"/>
                <a:gd name="T49" fmla="*/ 18 h 19"/>
                <a:gd name="T50" fmla="*/ 10 w 19"/>
                <a:gd name="T51" fmla="*/ 19 h 19"/>
                <a:gd name="T52" fmla="*/ 5 w 19"/>
                <a:gd name="T53" fmla="*/ 18 h 19"/>
                <a:gd name="T54" fmla="*/ 3 w 19"/>
                <a:gd name="T55" fmla="*/ 16 h 19"/>
                <a:gd name="T56" fmla="*/ 1 w 19"/>
                <a:gd name="T57" fmla="*/ 13 h 19"/>
                <a:gd name="T58" fmla="*/ 0 w 19"/>
                <a:gd name="T59" fmla="*/ 10 h 19"/>
                <a:gd name="T60" fmla="*/ 0 w 19"/>
                <a:gd name="T61" fmla="*/ 10 h 19"/>
                <a:gd name="T62" fmla="*/ 0 w 19"/>
                <a:gd name="T63" fmla="*/ 10 h 19"/>
                <a:gd name="T64" fmla="*/ 0 w 19"/>
                <a:gd name="T65" fmla="*/ 10 h 19"/>
                <a:gd name="T66" fmla="*/ 0 w 19"/>
                <a:gd name="T67" fmla="*/ 10 h 19"/>
                <a:gd name="T68" fmla="*/ 0 w 19"/>
                <a:gd name="T69" fmla="*/ 10 h 19"/>
                <a:gd name="T70" fmla="*/ 0 w 19"/>
                <a:gd name="T71" fmla="*/ 10 h 19"/>
                <a:gd name="T72" fmla="*/ 0 w 19"/>
                <a:gd name="T73" fmla="*/ 10 h 19"/>
                <a:gd name="T74" fmla="*/ 1 w 19"/>
                <a:gd name="T75" fmla="*/ 6 h 19"/>
                <a:gd name="T76" fmla="*/ 6 w 19"/>
                <a:gd name="T77" fmla="*/ 12 h 19"/>
                <a:gd name="T78" fmla="*/ 7 w 19"/>
                <a:gd name="T79" fmla="*/ 14 h 19"/>
                <a:gd name="T80" fmla="*/ 8 w 19"/>
                <a:gd name="T81" fmla="*/ 15 h 19"/>
                <a:gd name="T82" fmla="*/ 10 w 19"/>
                <a:gd name="T83" fmla="*/ 15 h 19"/>
                <a:gd name="T84" fmla="*/ 12 w 19"/>
                <a:gd name="T85" fmla="*/ 15 h 19"/>
                <a:gd name="T86" fmla="*/ 13 w 19"/>
                <a:gd name="T87" fmla="*/ 14 h 19"/>
                <a:gd name="T88" fmla="*/ 13 w 19"/>
                <a:gd name="T89" fmla="*/ 12 h 19"/>
                <a:gd name="T90" fmla="*/ 14 w 19"/>
                <a:gd name="T91" fmla="*/ 10 h 19"/>
                <a:gd name="T92" fmla="*/ 14 w 19"/>
                <a:gd name="T93" fmla="*/ 8 h 19"/>
                <a:gd name="T94" fmla="*/ 13 w 19"/>
                <a:gd name="T95" fmla="*/ 6 h 19"/>
                <a:gd name="T96" fmla="*/ 12 w 19"/>
                <a:gd name="T97" fmla="*/ 4 h 19"/>
                <a:gd name="T98" fmla="*/ 10 w 19"/>
                <a:gd name="T99" fmla="*/ 4 h 19"/>
                <a:gd name="T100" fmla="*/ 8 w 19"/>
                <a:gd name="T101" fmla="*/ 4 h 19"/>
                <a:gd name="T102" fmla="*/ 7 w 19"/>
                <a:gd name="T103" fmla="*/ 6 h 19"/>
                <a:gd name="T104" fmla="*/ 6 w 19"/>
                <a:gd name="T105" fmla="*/ 8 h 19"/>
                <a:gd name="T106" fmla="*/ 6 w 19"/>
                <a:gd name="T107" fmla="*/ 10 h 19"/>
                <a:gd name="T108" fmla="*/ 6 w 19"/>
                <a:gd name="T109" fmla="*/ 10 h 19"/>
                <a:gd name="T110" fmla="*/ 6 w 19"/>
                <a:gd name="T111" fmla="*/ 1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9" h="19">
                  <a:moveTo>
                    <a:pt x="1" y="6"/>
                  </a:moveTo>
                  <a:cubicBezTo>
                    <a:pt x="1" y="5"/>
                    <a:pt x="2" y="4"/>
                    <a:pt x="2" y="3"/>
                  </a:cubicBezTo>
                  <a:cubicBezTo>
                    <a:pt x="3" y="2"/>
                    <a:pt x="4" y="2"/>
                    <a:pt x="5" y="1"/>
                  </a:cubicBezTo>
                  <a:cubicBezTo>
                    <a:pt x="6" y="1"/>
                    <a:pt x="8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1"/>
                    <a:pt x="13" y="1"/>
                    <a:pt x="13" y="1"/>
                  </a:cubicBezTo>
                  <a:cubicBezTo>
                    <a:pt x="14" y="1"/>
                    <a:pt x="15" y="2"/>
                    <a:pt x="16" y="2"/>
                  </a:cubicBezTo>
                  <a:cubicBezTo>
                    <a:pt x="17" y="3"/>
                    <a:pt x="18" y="4"/>
                    <a:pt x="18" y="5"/>
                  </a:cubicBezTo>
                  <a:cubicBezTo>
                    <a:pt x="19" y="6"/>
                    <a:pt x="19" y="8"/>
                    <a:pt x="19" y="10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2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19" y="12"/>
                    <a:pt x="19" y="13"/>
                    <a:pt x="19" y="13"/>
                  </a:cubicBezTo>
                  <a:cubicBezTo>
                    <a:pt x="18" y="14"/>
                    <a:pt x="18" y="14"/>
                    <a:pt x="18" y="15"/>
                  </a:cubicBezTo>
                  <a:cubicBezTo>
                    <a:pt x="17" y="16"/>
                    <a:pt x="17" y="16"/>
                    <a:pt x="16" y="17"/>
                  </a:cubicBezTo>
                  <a:cubicBezTo>
                    <a:pt x="15" y="18"/>
                    <a:pt x="15" y="18"/>
                    <a:pt x="14" y="18"/>
                  </a:cubicBezTo>
                  <a:cubicBezTo>
                    <a:pt x="13" y="19"/>
                    <a:pt x="11" y="19"/>
                    <a:pt x="10" y="19"/>
                  </a:cubicBezTo>
                  <a:cubicBezTo>
                    <a:pt x="8" y="19"/>
                    <a:pt x="7" y="19"/>
                    <a:pt x="5" y="18"/>
                  </a:cubicBezTo>
                  <a:cubicBezTo>
                    <a:pt x="4" y="18"/>
                    <a:pt x="3" y="17"/>
                    <a:pt x="3" y="16"/>
                  </a:cubicBezTo>
                  <a:cubicBezTo>
                    <a:pt x="2" y="15"/>
                    <a:pt x="2" y="14"/>
                    <a:pt x="1" y="13"/>
                  </a:cubicBezTo>
                  <a:cubicBezTo>
                    <a:pt x="1" y="13"/>
                    <a:pt x="1" y="11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" y="9"/>
                    <a:pt x="1" y="7"/>
                    <a:pt x="1" y="6"/>
                  </a:cubicBezTo>
                  <a:moveTo>
                    <a:pt x="6" y="12"/>
                  </a:moveTo>
                  <a:cubicBezTo>
                    <a:pt x="6" y="12"/>
                    <a:pt x="6" y="13"/>
                    <a:pt x="7" y="14"/>
                  </a:cubicBezTo>
                  <a:cubicBezTo>
                    <a:pt x="7" y="14"/>
                    <a:pt x="7" y="15"/>
                    <a:pt x="8" y="15"/>
                  </a:cubicBezTo>
                  <a:cubicBezTo>
                    <a:pt x="9" y="15"/>
                    <a:pt x="9" y="15"/>
                    <a:pt x="10" y="15"/>
                  </a:cubicBezTo>
                  <a:cubicBezTo>
                    <a:pt x="10" y="15"/>
                    <a:pt x="11" y="15"/>
                    <a:pt x="12" y="15"/>
                  </a:cubicBezTo>
                  <a:cubicBezTo>
                    <a:pt x="12" y="15"/>
                    <a:pt x="12" y="14"/>
                    <a:pt x="13" y="14"/>
                  </a:cubicBezTo>
                  <a:cubicBezTo>
                    <a:pt x="13" y="14"/>
                    <a:pt x="13" y="13"/>
                    <a:pt x="13" y="12"/>
                  </a:cubicBezTo>
                  <a:cubicBezTo>
                    <a:pt x="14" y="11"/>
                    <a:pt x="14" y="11"/>
                    <a:pt x="14" y="10"/>
                  </a:cubicBezTo>
                  <a:cubicBezTo>
                    <a:pt x="14" y="9"/>
                    <a:pt x="14" y="8"/>
                    <a:pt x="14" y="8"/>
                  </a:cubicBezTo>
                  <a:cubicBezTo>
                    <a:pt x="13" y="7"/>
                    <a:pt x="13" y="6"/>
                    <a:pt x="13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1" y="4"/>
                    <a:pt x="10" y="4"/>
                    <a:pt x="10" y="4"/>
                  </a:cubicBezTo>
                  <a:cubicBezTo>
                    <a:pt x="9" y="4"/>
                    <a:pt x="8" y="4"/>
                    <a:pt x="8" y="4"/>
                  </a:cubicBezTo>
                  <a:cubicBezTo>
                    <a:pt x="7" y="5"/>
                    <a:pt x="7" y="5"/>
                    <a:pt x="7" y="6"/>
                  </a:cubicBezTo>
                  <a:cubicBezTo>
                    <a:pt x="6" y="6"/>
                    <a:pt x="6" y="7"/>
                    <a:pt x="6" y="8"/>
                  </a:cubicBezTo>
                  <a:cubicBezTo>
                    <a:pt x="6" y="8"/>
                    <a:pt x="6" y="9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1"/>
                    <a:pt x="6" y="1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0" name="Freeform 63"/>
            <p:cNvSpPr>
              <a:spLocks noEditPoints="1"/>
            </p:cNvSpPr>
            <p:nvPr/>
          </p:nvSpPr>
          <p:spPr bwMode="auto">
            <a:xfrm>
              <a:off x="3481" y="2340"/>
              <a:ext cx="38" cy="41"/>
            </a:xfrm>
            <a:custGeom>
              <a:avLst/>
              <a:gdLst>
                <a:gd name="T0" fmla="*/ 9 w 16"/>
                <a:gd name="T1" fmla="*/ 0 h 17"/>
                <a:gd name="T2" fmla="*/ 11 w 16"/>
                <a:gd name="T3" fmla="*/ 0 h 17"/>
                <a:gd name="T4" fmla="*/ 13 w 16"/>
                <a:gd name="T5" fmla="*/ 1 h 17"/>
                <a:gd name="T6" fmla="*/ 15 w 16"/>
                <a:gd name="T7" fmla="*/ 3 h 17"/>
                <a:gd name="T8" fmla="*/ 15 w 16"/>
                <a:gd name="T9" fmla="*/ 4 h 17"/>
                <a:gd name="T10" fmla="*/ 15 w 16"/>
                <a:gd name="T11" fmla="*/ 4 h 17"/>
                <a:gd name="T12" fmla="*/ 15 w 16"/>
                <a:gd name="T13" fmla="*/ 4 h 17"/>
                <a:gd name="T14" fmla="*/ 15 w 16"/>
                <a:gd name="T15" fmla="*/ 5 h 17"/>
                <a:gd name="T16" fmla="*/ 15 w 16"/>
                <a:gd name="T17" fmla="*/ 6 h 17"/>
                <a:gd name="T18" fmla="*/ 13 w 16"/>
                <a:gd name="T19" fmla="*/ 8 h 17"/>
                <a:gd name="T20" fmla="*/ 11 w 16"/>
                <a:gd name="T21" fmla="*/ 8 h 17"/>
                <a:gd name="T22" fmla="*/ 12 w 16"/>
                <a:gd name="T23" fmla="*/ 8 h 17"/>
                <a:gd name="T24" fmla="*/ 14 w 16"/>
                <a:gd name="T25" fmla="*/ 10 h 17"/>
                <a:gd name="T26" fmla="*/ 16 w 16"/>
                <a:gd name="T27" fmla="*/ 13 h 17"/>
                <a:gd name="T28" fmla="*/ 14 w 16"/>
                <a:gd name="T29" fmla="*/ 16 h 17"/>
                <a:gd name="T30" fmla="*/ 8 w 16"/>
                <a:gd name="T31" fmla="*/ 17 h 17"/>
                <a:gd name="T32" fmla="*/ 0 w 16"/>
                <a:gd name="T33" fmla="*/ 0 h 17"/>
                <a:gd name="T34" fmla="*/ 8 w 16"/>
                <a:gd name="T35" fmla="*/ 7 h 17"/>
                <a:gd name="T36" fmla="*/ 10 w 16"/>
                <a:gd name="T37" fmla="*/ 6 h 17"/>
                <a:gd name="T38" fmla="*/ 10 w 16"/>
                <a:gd name="T39" fmla="*/ 5 h 17"/>
                <a:gd name="T40" fmla="*/ 10 w 16"/>
                <a:gd name="T41" fmla="*/ 4 h 17"/>
                <a:gd name="T42" fmla="*/ 8 w 16"/>
                <a:gd name="T43" fmla="*/ 3 h 17"/>
                <a:gd name="T44" fmla="*/ 6 w 16"/>
                <a:gd name="T45" fmla="*/ 7 h 17"/>
                <a:gd name="T46" fmla="*/ 8 w 16"/>
                <a:gd name="T47" fmla="*/ 14 h 17"/>
                <a:gd name="T48" fmla="*/ 10 w 16"/>
                <a:gd name="T49" fmla="*/ 14 h 17"/>
                <a:gd name="T50" fmla="*/ 10 w 16"/>
                <a:gd name="T51" fmla="*/ 13 h 17"/>
                <a:gd name="T52" fmla="*/ 10 w 16"/>
                <a:gd name="T53" fmla="*/ 13 h 17"/>
                <a:gd name="T54" fmla="*/ 10 w 16"/>
                <a:gd name="T55" fmla="*/ 12 h 17"/>
                <a:gd name="T56" fmla="*/ 10 w 16"/>
                <a:gd name="T57" fmla="*/ 12 h 17"/>
                <a:gd name="T58" fmla="*/ 10 w 16"/>
                <a:gd name="T59" fmla="*/ 12 h 17"/>
                <a:gd name="T60" fmla="*/ 10 w 16"/>
                <a:gd name="T61" fmla="*/ 12 h 17"/>
                <a:gd name="T62" fmla="*/ 10 w 16"/>
                <a:gd name="T63" fmla="*/ 12 h 17"/>
                <a:gd name="T64" fmla="*/ 10 w 16"/>
                <a:gd name="T65" fmla="*/ 11 h 17"/>
                <a:gd name="T66" fmla="*/ 9 w 16"/>
                <a:gd name="T67" fmla="*/ 11 h 17"/>
                <a:gd name="T68" fmla="*/ 6 w 16"/>
                <a:gd name="T69" fmla="*/ 10 h 17"/>
                <a:gd name="T70" fmla="*/ 8 w 16"/>
                <a:gd name="T71" fmla="*/ 1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" h="17">
                  <a:moveTo>
                    <a:pt x="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10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1" y="0"/>
                    <a:pt x="12" y="0"/>
                  </a:cubicBezTo>
                  <a:cubicBezTo>
                    <a:pt x="12" y="0"/>
                    <a:pt x="13" y="1"/>
                    <a:pt x="13" y="1"/>
                  </a:cubicBezTo>
                  <a:cubicBezTo>
                    <a:pt x="13" y="1"/>
                    <a:pt x="14" y="1"/>
                    <a:pt x="14" y="2"/>
                  </a:cubicBezTo>
                  <a:cubicBezTo>
                    <a:pt x="14" y="2"/>
                    <a:pt x="15" y="2"/>
                    <a:pt x="15" y="3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6"/>
                    <a:pt x="15" y="6"/>
                  </a:cubicBezTo>
                  <a:cubicBezTo>
                    <a:pt x="15" y="6"/>
                    <a:pt x="15" y="7"/>
                    <a:pt x="14" y="7"/>
                  </a:cubicBezTo>
                  <a:cubicBezTo>
                    <a:pt x="14" y="7"/>
                    <a:pt x="13" y="8"/>
                    <a:pt x="13" y="8"/>
                  </a:cubicBezTo>
                  <a:cubicBezTo>
                    <a:pt x="13" y="8"/>
                    <a:pt x="12" y="8"/>
                    <a:pt x="11" y="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3" y="9"/>
                    <a:pt x="13" y="9"/>
                  </a:cubicBezTo>
                  <a:cubicBezTo>
                    <a:pt x="13" y="9"/>
                    <a:pt x="14" y="9"/>
                    <a:pt x="14" y="10"/>
                  </a:cubicBezTo>
                  <a:cubicBezTo>
                    <a:pt x="15" y="10"/>
                    <a:pt x="15" y="10"/>
                    <a:pt x="15" y="11"/>
                  </a:cubicBezTo>
                  <a:cubicBezTo>
                    <a:pt x="16" y="11"/>
                    <a:pt x="16" y="12"/>
                    <a:pt x="16" y="13"/>
                  </a:cubicBezTo>
                  <a:cubicBezTo>
                    <a:pt x="16" y="14"/>
                    <a:pt x="16" y="14"/>
                    <a:pt x="15" y="15"/>
                  </a:cubicBezTo>
                  <a:cubicBezTo>
                    <a:pt x="15" y="16"/>
                    <a:pt x="14" y="16"/>
                    <a:pt x="14" y="16"/>
                  </a:cubicBezTo>
                  <a:cubicBezTo>
                    <a:pt x="13" y="17"/>
                    <a:pt x="12" y="17"/>
                    <a:pt x="12" y="17"/>
                  </a:cubicBezTo>
                  <a:cubicBezTo>
                    <a:pt x="11" y="17"/>
                    <a:pt x="10" y="17"/>
                    <a:pt x="8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0"/>
                  </a:lnTo>
                  <a:close/>
                  <a:moveTo>
                    <a:pt x="8" y="7"/>
                  </a:moveTo>
                  <a:cubicBezTo>
                    <a:pt x="8" y="7"/>
                    <a:pt x="9" y="7"/>
                    <a:pt x="9" y="7"/>
                  </a:cubicBezTo>
                  <a:cubicBezTo>
                    <a:pt x="9" y="7"/>
                    <a:pt x="9" y="6"/>
                    <a:pt x="10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5"/>
                    <a:pt x="10" y="5"/>
                  </a:cubicBezTo>
                  <a:cubicBezTo>
                    <a:pt x="10" y="5"/>
                    <a:pt x="10" y="5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9" y="4"/>
                    <a:pt x="9" y="3"/>
                    <a:pt x="9" y="3"/>
                  </a:cubicBezTo>
                  <a:cubicBezTo>
                    <a:pt x="9" y="3"/>
                    <a:pt x="8" y="3"/>
                    <a:pt x="8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8" y="7"/>
                  </a:lnTo>
                  <a:close/>
                  <a:moveTo>
                    <a:pt x="8" y="14"/>
                  </a:move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1"/>
                    <a:pt x="10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11"/>
                    <a:pt x="9" y="11"/>
                    <a:pt x="9" y="11"/>
                  </a:cubicBezTo>
                  <a:cubicBezTo>
                    <a:pt x="9" y="10"/>
                    <a:pt x="9" y="10"/>
                    <a:pt x="8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4"/>
                    <a:pt x="6" y="14"/>
                    <a:pt x="6" y="14"/>
                  </a:cubicBezTo>
                  <a:lnTo>
                    <a:pt x="8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1" name="Freeform 64"/>
            <p:cNvSpPr>
              <a:spLocks noEditPoints="1"/>
            </p:cNvSpPr>
            <p:nvPr/>
          </p:nvSpPr>
          <p:spPr bwMode="auto">
            <a:xfrm>
              <a:off x="3524" y="2340"/>
              <a:ext cx="35" cy="41"/>
            </a:xfrm>
            <a:custGeom>
              <a:avLst/>
              <a:gdLst>
                <a:gd name="T0" fmla="*/ 8 w 15"/>
                <a:gd name="T1" fmla="*/ 0 h 17"/>
                <a:gd name="T2" fmla="*/ 8 w 15"/>
                <a:gd name="T3" fmla="*/ 0 h 17"/>
                <a:gd name="T4" fmla="*/ 8 w 15"/>
                <a:gd name="T5" fmla="*/ 0 h 17"/>
                <a:gd name="T6" fmla="*/ 8 w 15"/>
                <a:gd name="T7" fmla="*/ 0 h 17"/>
                <a:gd name="T8" fmla="*/ 8 w 15"/>
                <a:gd name="T9" fmla="*/ 0 h 17"/>
                <a:gd name="T10" fmla="*/ 11 w 15"/>
                <a:gd name="T11" fmla="*/ 0 h 17"/>
                <a:gd name="T12" fmla="*/ 13 w 15"/>
                <a:gd name="T13" fmla="*/ 1 h 17"/>
                <a:gd name="T14" fmla="*/ 14 w 15"/>
                <a:gd name="T15" fmla="*/ 2 h 17"/>
                <a:gd name="T16" fmla="*/ 15 w 15"/>
                <a:gd name="T17" fmla="*/ 4 h 17"/>
                <a:gd name="T18" fmla="*/ 15 w 15"/>
                <a:gd name="T19" fmla="*/ 6 h 17"/>
                <a:gd name="T20" fmla="*/ 14 w 15"/>
                <a:gd name="T21" fmla="*/ 8 h 17"/>
                <a:gd name="T22" fmla="*/ 12 w 15"/>
                <a:gd name="T23" fmla="*/ 8 h 17"/>
                <a:gd name="T24" fmla="*/ 11 w 15"/>
                <a:gd name="T25" fmla="*/ 9 h 17"/>
                <a:gd name="T26" fmla="*/ 13 w 15"/>
                <a:gd name="T27" fmla="*/ 9 h 17"/>
                <a:gd name="T28" fmla="*/ 14 w 15"/>
                <a:gd name="T29" fmla="*/ 11 h 17"/>
                <a:gd name="T30" fmla="*/ 14 w 15"/>
                <a:gd name="T31" fmla="*/ 12 h 17"/>
                <a:gd name="T32" fmla="*/ 15 w 15"/>
                <a:gd name="T33" fmla="*/ 14 h 17"/>
                <a:gd name="T34" fmla="*/ 15 w 15"/>
                <a:gd name="T35" fmla="*/ 14 h 17"/>
                <a:gd name="T36" fmla="*/ 15 w 15"/>
                <a:gd name="T37" fmla="*/ 14 h 17"/>
                <a:gd name="T38" fmla="*/ 15 w 15"/>
                <a:gd name="T39" fmla="*/ 14 h 17"/>
                <a:gd name="T40" fmla="*/ 15 w 15"/>
                <a:gd name="T41" fmla="*/ 14 h 17"/>
                <a:gd name="T42" fmla="*/ 15 w 15"/>
                <a:gd name="T43" fmla="*/ 15 h 17"/>
                <a:gd name="T44" fmla="*/ 15 w 15"/>
                <a:gd name="T45" fmla="*/ 16 h 17"/>
                <a:gd name="T46" fmla="*/ 15 w 15"/>
                <a:gd name="T47" fmla="*/ 17 h 17"/>
                <a:gd name="T48" fmla="*/ 15 w 15"/>
                <a:gd name="T49" fmla="*/ 17 h 17"/>
                <a:gd name="T50" fmla="*/ 10 w 15"/>
                <a:gd name="T51" fmla="*/ 17 h 17"/>
                <a:gd name="T52" fmla="*/ 10 w 15"/>
                <a:gd name="T53" fmla="*/ 17 h 17"/>
                <a:gd name="T54" fmla="*/ 10 w 15"/>
                <a:gd name="T55" fmla="*/ 16 h 17"/>
                <a:gd name="T56" fmla="*/ 10 w 15"/>
                <a:gd name="T57" fmla="*/ 16 h 17"/>
                <a:gd name="T58" fmla="*/ 10 w 15"/>
                <a:gd name="T59" fmla="*/ 15 h 17"/>
                <a:gd name="T60" fmla="*/ 10 w 15"/>
                <a:gd name="T61" fmla="*/ 15 h 17"/>
                <a:gd name="T62" fmla="*/ 10 w 15"/>
                <a:gd name="T63" fmla="*/ 15 h 17"/>
                <a:gd name="T64" fmla="*/ 10 w 15"/>
                <a:gd name="T65" fmla="*/ 15 h 17"/>
                <a:gd name="T66" fmla="*/ 10 w 15"/>
                <a:gd name="T67" fmla="*/ 15 h 17"/>
                <a:gd name="T68" fmla="*/ 10 w 15"/>
                <a:gd name="T69" fmla="*/ 15 h 17"/>
                <a:gd name="T70" fmla="*/ 10 w 15"/>
                <a:gd name="T71" fmla="*/ 15 h 17"/>
                <a:gd name="T72" fmla="*/ 9 w 15"/>
                <a:gd name="T73" fmla="*/ 13 h 17"/>
                <a:gd name="T74" fmla="*/ 9 w 15"/>
                <a:gd name="T75" fmla="*/ 12 h 17"/>
                <a:gd name="T76" fmla="*/ 8 w 15"/>
                <a:gd name="T77" fmla="*/ 11 h 17"/>
                <a:gd name="T78" fmla="*/ 7 w 15"/>
                <a:gd name="T79" fmla="*/ 11 h 17"/>
                <a:gd name="T80" fmla="*/ 5 w 15"/>
                <a:gd name="T81" fmla="*/ 11 h 17"/>
                <a:gd name="T82" fmla="*/ 5 w 15"/>
                <a:gd name="T83" fmla="*/ 17 h 17"/>
                <a:gd name="T84" fmla="*/ 0 w 15"/>
                <a:gd name="T85" fmla="*/ 17 h 17"/>
                <a:gd name="T86" fmla="*/ 0 w 15"/>
                <a:gd name="T87" fmla="*/ 0 h 17"/>
                <a:gd name="T88" fmla="*/ 8 w 15"/>
                <a:gd name="T89" fmla="*/ 0 h 17"/>
                <a:gd name="T90" fmla="*/ 5 w 15"/>
                <a:gd name="T91" fmla="*/ 7 h 17"/>
                <a:gd name="T92" fmla="*/ 7 w 15"/>
                <a:gd name="T93" fmla="*/ 7 h 17"/>
                <a:gd name="T94" fmla="*/ 7 w 15"/>
                <a:gd name="T95" fmla="*/ 7 h 17"/>
                <a:gd name="T96" fmla="*/ 7 w 15"/>
                <a:gd name="T97" fmla="*/ 7 h 17"/>
                <a:gd name="T98" fmla="*/ 7 w 15"/>
                <a:gd name="T99" fmla="*/ 7 h 17"/>
                <a:gd name="T100" fmla="*/ 7 w 15"/>
                <a:gd name="T101" fmla="*/ 7 h 17"/>
                <a:gd name="T102" fmla="*/ 8 w 15"/>
                <a:gd name="T103" fmla="*/ 7 h 17"/>
                <a:gd name="T104" fmla="*/ 9 w 15"/>
                <a:gd name="T105" fmla="*/ 7 h 17"/>
                <a:gd name="T106" fmla="*/ 10 w 15"/>
                <a:gd name="T107" fmla="*/ 6 h 17"/>
                <a:gd name="T108" fmla="*/ 10 w 15"/>
                <a:gd name="T109" fmla="*/ 5 h 17"/>
                <a:gd name="T110" fmla="*/ 10 w 15"/>
                <a:gd name="T111" fmla="*/ 5 h 17"/>
                <a:gd name="T112" fmla="*/ 9 w 15"/>
                <a:gd name="T113" fmla="*/ 4 h 17"/>
                <a:gd name="T114" fmla="*/ 8 w 15"/>
                <a:gd name="T115" fmla="*/ 4 h 17"/>
                <a:gd name="T116" fmla="*/ 7 w 15"/>
                <a:gd name="T117" fmla="*/ 3 h 17"/>
                <a:gd name="T118" fmla="*/ 5 w 15"/>
                <a:gd name="T119" fmla="*/ 3 h 17"/>
                <a:gd name="T120" fmla="*/ 5 w 15"/>
                <a:gd name="T12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" h="17"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2" y="0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5"/>
                    <a:pt x="15" y="6"/>
                    <a:pt x="15" y="6"/>
                  </a:cubicBezTo>
                  <a:cubicBezTo>
                    <a:pt x="14" y="7"/>
                    <a:pt x="14" y="7"/>
                    <a:pt x="14" y="8"/>
                  </a:cubicBezTo>
                  <a:cubicBezTo>
                    <a:pt x="13" y="8"/>
                    <a:pt x="13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2" y="9"/>
                    <a:pt x="12" y="9"/>
                    <a:pt x="13" y="9"/>
                  </a:cubicBezTo>
                  <a:cubicBezTo>
                    <a:pt x="13" y="10"/>
                    <a:pt x="14" y="10"/>
                    <a:pt x="14" y="11"/>
                  </a:cubicBezTo>
                  <a:cubicBezTo>
                    <a:pt x="14" y="11"/>
                    <a:pt x="14" y="12"/>
                    <a:pt x="14" y="12"/>
                  </a:cubicBezTo>
                  <a:cubicBezTo>
                    <a:pt x="15" y="13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7"/>
                    <a:pt x="15" y="17"/>
                  </a:cubicBezTo>
                  <a:cubicBezTo>
                    <a:pt x="15" y="17"/>
                    <a:pt x="15" y="17"/>
                    <a:pt x="15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0" y="16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4"/>
                    <a:pt x="10" y="14"/>
                    <a:pt x="9" y="13"/>
                  </a:cubicBezTo>
                  <a:cubicBezTo>
                    <a:pt x="9" y="13"/>
                    <a:pt x="9" y="12"/>
                    <a:pt x="9" y="12"/>
                  </a:cubicBezTo>
                  <a:cubicBezTo>
                    <a:pt x="9" y="12"/>
                    <a:pt x="9" y="11"/>
                    <a:pt x="8" y="11"/>
                  </a:cubicBezTo>
                  <a:cubicBezTo>
                    <a:pt x="8" y="11"/>
                    <a:pt x="8" y="11"/>
                    <a:pt x="7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0"/>
                  </a:lnTo>
                  <a:close/>
                  <a:moveTo>
                    <a:pt x="5" y="7"/>
                  </a:move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7"/>
                    <a:pt x="9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8" y="4"/>
                    <a:pt x="8" y="4"/>
                  </a:cubicBezTo>
                  <a:cubicBezTo>
                    <a:pt x="8" y="4"/>
                    <a:pt x="7" y="3"/>
                    <a:pt x="7" y="3"/>
                  </a:cubicBezTo>
                  <a:cubicBezTo>
                    <a:pt x="5" y="3"/>
                    <a:pt x="5" y="3"/>
                    <a:pt x="5" y="3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2" name="Freeform 65"/>
            <p:cNvSpPr>
              <a:spLocks noEditPoints="1"/>
            </p:cNvSpPr>
            <p:nvPr/>
          </p:nvSpPr>
          <p:spPr bwMode="auto">
            <a:xfrm>
              <a:off x="3562" y="2340"/>
              <a:ext cx="47" cy="41"/>
            </a:xfrm>
            <a:custGeom>
              <a:avLst/>
              <a:gdLst>
                <a:gd name="T0" fmla="*/ 30 w 47"/>
                <a:gd name="T1" fmla="*/ 0 h 41"/>
                <a:gd name="T2" fmla="*/ 47 w 47"/>
                <a:gd name="T3" fmla="*/ 41 h 41"/>
                <a:gd name="T4" fmla="*/ 35 w 47"/>
                <a:gd name="T5" fmla="*/ 41 h 41"/>
                <a:gd name="T6" fmla="*/ 33 w 47"/>
                <a:gd name="T7" fmla="*/ 34 h 41"/>
                <a:gd name="T8" fmla="*/ 16 w 47"/>
                <a:gd name="T9" fmla="*/ 34 h 41"/>
                <a:gd name="T10" fmla="*/ 14 w 47"/>
                <a:gd name="T11" fmla="*/ 41 h 41"/>
                <a:gd name="T12" fmla="*/ 0 w 47"/>
                <a:gd name="T13" fmla="*/ 41 h 41"/>
                <a:gd name="T14" fmla="*/ 16 w 47"/>
                <a:gd name="T15" fmla="*/ 0 h 41"/>
                <a:gd name="T16" fmla="*/ 30 w 47"/>
                <a:gd name="T17" fmla="*/ 0 h 41"/>
                <a:gd name="T18" fmla="*/ 23 w 47"/>
                <a:gd name="T19" fmla="*/ 8 h 41"/>
                <a:gd name="T20" fmla="*/ 19 w 47"/>
                <a:gd name="T21" fmla="*/ 27 h 41"/>
                <a:gd name="T22" fmla="*/ 28 w 47"/>
                <a:gd name="T23" fmla="*/ 27 h 41"/>
                <a:gd name="T24" fmla="*/ 23 w 47"/>
                <a:gd name="T25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" h="41">
                  <a:moveTo>
                    <a:pt x="30" y="0"/>
                  </a:moveTo>
                  <a:lnTo>
                    <a:pt x="47" y="41"/>
                  </a:lnTo>
                  <a:lnTo>
                    <a:pt x="35" y="41"/>
                  </a:lnTo>
                  <a:lnTo>
                    <a:pt x="33" y="34"/>
                  </a:lnTo>
                  <a:lnTo>
                    <a:pt x="16" y="34"/>
                  </a:lnTo>
                  <a:lnTo>
                    <a:pt x="14" y="41"/>
                  </a:lnTo>
                  <a:lnTo>
                    <a:pt x="0" y="41"/>
                  </a:lnTo>
                  <a:lnTo>
                    <a:pt x="16" y="0"/>
                  </a:lnTo>
                  <a:lnTo>
                    <a:pt x="30" y="0"/>
                  </a:lnTo>
                  <a:close/>
                  <a:moveTo>
                    <a:pt x="23" y="8"/>
                  </a:moveTo>
                  <a:lnTo>
                    <a:pt x="19" y="27"/>
                  </a:lnTo>
                  <a:lnTo>
                    <a:pt x="28" y="27"/>
                  </a:lnTo>
                  <a:lnTo>
                    <a:pt x="23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3" name="Freeform 66"/>
            <p:cNvSpPr>
              <a:spLocks/>
            </p:cNvSpPr>
            <p:nvPr/>
          </p:nvSpPr>
          <p:spPr bwMode="auto">
            <a:xfrm>
              <a:off x="3614" y="2338"/>
              <a:ext cx="35" cy="45"/>
            </a:xfrm>
            <a:custGeom>
              <a:avLst/>
              <a:gdLst>
                <a:gd name="T0" fmla="*/ 5 w 15"/>
                <a:gd name="T1" fmla="*/ 13 h 19"/>
                <a:gd name="T2" fmla="*/ 5 w 15"/>
                <a:gd name="T3" fmla="*/ 13 h 19"/>
                <a:gd name="T4" fmla="*/ 5 w 15"/>
                <a:gd name="T5" fmla="*/ 14 h 19"/>
                <a:gd name="T6" fmla="*/ 5 w 15"/>
                <a:gd name="T7" fmla="*/ 14 h 19"/>
                <a:gd name="T8" fmla="*/ 6 w 15"/>
                <a:gd name="T9" fmla="*/ 15 h 19"/>
                <a:gd name="T10" fmla="*/ 8 w 15"/>
                <a:gd name="T11" fmla="*/ 15 h 19"/>
                <a:gd name="T12" fmla="*/ 10 w 15"/>
                <a:gd name="T13" fmla="*/ 14 h 19"/>
                <a:gd name="T14" fmla="*/ 10 w 15"/>
                <a:gd name="T15" fmla="*/ 14 h 19"/>
                <a:gd name="T16" fmla="*/ 10 w 15"/>
                <a:gd name="T17" fmla="*/ 13 h 19"/>
                <a:gd name="T18" fmla="*/ 10 w 15"/>
                <a:gd name="T19" fmla="*/ 13 h 19"/>
                <a:gd name="T20" fmla="*/ 10 w 15"/>
                <a:gd name="T21" fmla="*/ 13 h 19"/>
                <a:gd name="T22" fmla="*/ 10 w 15"/>
                <a:gd name="T23" fmla="*/ 13 h 19"/>
                <a:gd name="T24" fmla="*/ 8 w 15"/>
                <a:gd name="T25" fmla="*/ 12 h 19"/>
                <a:gd name="T26" fmla="*/ 7 w 15"/>
                <a:gd name="T27" fmla="*/ 11 h 19"/>
                <a:gd name="T28" fmla="*/ 7 w 15"/>
                <a:gd name="T29" fmla="*/ 11 h 19"/>
                <a:gd name="T30" fmla="*/ 4 w 15"/>
                <a:gd name="T31" fmla="*/ 10 h 19"/>
                <a:gd name="T32" fmla="*/ 0 w 15"/>
                <a:gd name="T33" fmla="*/ 8 h 19"/>
                <a:gd name="T34" fmla="*/ 0 w 15"/>
                <a:gd name="T35" fmla="*/ 6 h 19"/>
                <a:gd name="T36" fmla="*/ 0 w 15"/>
                <a:gd name="T37" fmla="*/ 6 h 19"/>
                <a:gd name="T38" fmla="*/ 0 w 15"/>
                <a:gd name="T39" fmla="*/ 6 h 19"/>
                <a:gd name="T40" fmla="*/ 2 w 15"/>
                <a:gd name="T41" fmla="*/ 2 h 19"/>
                <a:gd name="T42" fmla="*/ 8 w 15"/>
                <a:gd name="T43" fmla="*/ 0 h 19"/>
                <a:gd name="T44" fmla="*/ 13 w 15"/>
                <a:gd name="T45" fmla="*/ 2 h 19"/>
                <a:gd name="T46" fmla="*/ 15 w 15"/>
                <a:gd name="T47" fmla="*/ 6 h 19"/>
                <a:gd name="T48" fmla="*/ 9 w 15"/>
                <a:gd name="T49" fmla="*/ 5 h 19"/>
                <a:gd name="T50" fmla="*/ 8 w 15"/>
                <a:gd name="T51" fmla="*/ 4 h 19"/>
                <a:gd name="T52" fmla="*/ 6 w 15"/>
                <a:gd name="T53" fmla="*/ 4 h 19"/>
                <a:gd name="T54" fmla="*/ 5 w 15"/>
                <a:gd name="T55" fmla="*/ 5 h 19"/>
                <a:gd name="T56" fmla="*/ 5 w 15"/>
                <a:gd name="T57" fmla="*/ 6 h 19"/>
                <a:gd name="T58" fmla="*/ 5 w 15"/>
                <a:gd name="T59" fmla="*/ 6 h 19"/>
                <a:gd name="T60" fmla="*/ 5 w 15"/>
                <a:gd name="T61" fmla="*/ 6 h 19"/>
                <a:gd name="T62" fmla="*/ 6 w 15"/>
                <a:gd name="T63" fmla="*/ 7 h 19"/>
                <a:gd name="T64" fmla="*/ 8 w 15"/>
                <a:gd name="T65" fmla="*/ 7 h 19"/>
                <a:gd name="T66" fmla="*/ 9 w 15"/>
                <a:gd name="T67" fmla="*/ 8 h 19"/>
                <a:gd name="T68" fmla="*/ 12 w 15"/>
                <a:gd name="T69" fmla="*/ 8 h 19"/>
                <a:gd name="T70" fmla="*/ 15 w 15"/>
                <a:gd name="T71" fmla="*/ 11 h 19"/>
                <a:gd name="T72" fmla="*/ 15 w 15"/>
                <a:gd name="T73" fmla="*/ 16 h 19"/>
                <a:gd name="T74" fmla="*/ 10 w 15"/>
                <a:gd name="T75" fmla="*/ 19 h 19"/>
                <a:gd name="T76" fmla="*/ 4 w 15"/>
                <a:gd name="T77" fmla="*/ 18 h 19"/>
                <a:gd name="T78" fmla="*/ 0 w 15"/>
                <a:gd name="T79" fmla="*/ 15 h 19"/>
                <a:gd name="T80" fmla="*/ 0 w 15"/>
                <a:gd name="T81" fmla="*/ 1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5" h="19">
                  <a:moveTo>
                    <a:pt x="5" y="13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5"/>
                    <a:pt x="5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10" y="15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2"/>
                    <a:pt x="9" y="12"/>
                  </a:cubicBezTo>
                  <a:cubicBezTo>
                    <a:pt x="9" y="12"/>
                    <a:pt x="9" y="12"/>
                    <a:pt x="8" y="12"/>
                  </a:cubicBezTo>
                  <a:cubicBezTo>
                    <a:pt x="8" y="12"/>
                    <a:pt x="8" y="12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6" y="11"/>
                    <a:pt x="5" y="11"/>
                    <a:pt x="4" y="10"/>
                  </a:cubicBezTo>
                  <a:cubicBezTo>
                    <a:pt x="3" y="10"/>
                    <a:pt x="2" y="10"/>
                    <a:pt x="2" y="9"/>
                  </a:cubicBezTo>
                  <a:cubicBezTo>
                    <a:pt x="1" y="9"/>
                    <a:pt x="1" y="9"/>
                    <a:pt x="0" y="8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4"/>
                    <a:pt x="1" y="3"/>
                  </a:cubicBezTo>
                  <a:cubicBezTo>
                    <a:pt x="1" y="3"/>
                    <a:pt x="1" y="2"/>
                    <a:pt x="2" y="2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6" y="1"/>
                    <a:pt x="6" y="0"/>
                    <a:pt x="8" y="0"/>
                  </a:cubicBezTo>
                  <a:cubicBezTo>
                    <a:pt x="9" y="1"/>
                    <a:pt x="10" y="1"/>
                    <a:pt x="11" y="1"/>
                  </a:cubicBezTo>
                  <a:cubicBezTo>
                    <a:pt x="12" y="1"/>
                    <a:pt x="13" y="2"/>
                    <a:pt x="13" y="2"/>
                  </a:cubicBezTo>
                  <a:cubicBezTo>
                    <a:pt x="14" y="3"/>
                    <a:pt x="14" y="3"/>
                    <a:pt x="14" y="4"/>
                  </a:cubicBezTo>
                  <a:cubicBezTo>
                    <a:pt x="15" y="5"/>
                    <a:pt x="15" y="5"/>
                    <a:pt x="15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5"/>
                    <a:pt x="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4"/>
                    <a:pt x="9" y="4"/>
                    <a:pt x="8" y="4"/>
                  </a:cubicBezTo>
                  <a:cubicBezTo>
                    <a:pt x="8" y="4"/>
                    <a:pt x="8" y="4"/>
                    <a:pt x="7" y="4"/>
                  </a:cubicBezTo>
                  <a:cubicBezTo>
                    <a:pt x="7" y="4"/>
                    <a:pt x="7" y="4"/>
                    <a:pt x="6" y="4"/>
                  </a:cubicBezTo>
                  <a:cubicBezTo>
                    <a:pt x="6" y="4"/>
                    <a:pt x="6" y="4"/>
                    <a:pt x="6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6" y="6"/>
                    <a:pt x="6" y="7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8" y="7"/>
                    <a:pt x="8" y="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10" y="8"/>
                  </a:cubicBezTo>
                  <a:cubicBezTo>
                    <a:pt x="10" y="8"/>
                    <a:pt x="11" y="8"/>
                    <a:pt x="12" y="8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10"/>
                    <a:pt x="14" y="10"/>
                    <a:pt x="15" y="11"/>
                  </a:cubicBezTo>
                  <a:cubicBezTo>
                    <a:pt x="15" y="11"/>
                    <a:pt x="15" y="12"/>
                    <a:pt x="15" y="13"/>
                  </a:cubicBezTo>
                  <a:cubicBezTo>
                    <a:pt x="15" y="14"/>
                    <a:pt x="15" y="15"/>
                    <a:pt x="15" y="16"/>
                  </a:cubicBezTo>
                  <a:cubicBezTo>
                    <a:pt x="14" y="16"/>
                    <a:pt x="14" y="17"/>
                    <a:pt x="13" y="18"/>
                  </a:cubicBezTo>
                  <a:cubicBezTo>
                    <a:pt x="12" y="18"/>
                    <a:pt x="11" y="18"/>
                    <a:pt x="10" y="19"/>
                  </a:cubicBezTo>
                  <a:cubicBezTo>
                    <a:pt x="10" y="19"/>
                    <a:pt x="9" y="19"/>
                    <a:pt x="8" y="19"/>
                  </a:cubicBezTo>
                  <a:cubicBezTo>
                    <a:pt x="6" y="19"/>
                    <a:pt x="5" y="19"/>
                    <a:pt x="4" y="18"/>
                  </a:cubicBezTo>
                  <a:cubicBezTo>
                    <a:pt x="3" y="18"/>
                    <a:pt x="2" y="18"/>
                    <a:pt x="2" y="17"/>
                  </a:cubicBezTo>
                  <a:cubicBezTo>
                    <a:pt x="1" y="17"/>
                    <a:pt x="1" y="16"/>
                    <a:pt x="0" y="15"/>
                  </a:cubicBezTo>
                  <a:cubicBezTo>
                    <a:pt x="0" y="15"/>
                    <a:pt x="0" y="14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5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4" name="Rectangle 67"/>
            <p:cNvSpPr>
              <a:spLocks noChangeArrowheads="1"/>
            </p:cNvSpPr>
            <p:nvPr/>
          </p:nvSpPr>
          <p:spPr bwMode="auto">
            <a:xfrm>
              <a:off x="3656" y="2340"/>
              <a:ext cx="12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5" name="Freeform 68"/>
            <p:cNvSpPr>
              <a:spLocks/>
            </p:cNvSpPr>
            <p:nvPr/>
          </p:nvSpPr>
          <p:spPr bwMode="auto">
            <a:xfrm>
              <a:off x="3675" y="2340"/>
              <a:ext cx="31" cy="41"/>
            </a:xfrm>
            <a:custGeom>
              <a:avLst/>
              <a:gdLst>
                <a:gd name="T0" fmla="*/ 12 w 31"/>
                <a:gd name="T1" fmla="*/ 0 h 41"/>
                <a:gd name="T2" fmla="*/ 12 w 31"/>
                <a:gd name="T3" fmla="*/ 34 h 41"/>
                <a:gd name="T4" fmla="*/ 31 w 31"/>
                <a:gd name="T5" fmla="*/ 34 h 41"/>
                <a:gd name="T6" fmla="*/ 31 w 31"/>
                <a:gd name="T7" fmla="*/ 41 h 41"/>
                <a:gd name="T8" fmla="*/ 0 w 31"/>
                <a:gd name="T9" fmla="*/ 41 h 41"/>
                <a:gd name="T10" fmla="*/ 0 w 31"/>
                <a:gd name="T11" fmla="*/ 0 h 41"/>
                <a:gd name="T12" fmla="*/ 12 w 31"/>
                <a:gd name="T1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41">
                  <a:moveTo>
                    <a:pt x="12" y="0"/>
                  </a:moveTo>
                  <a:lnTo>
                    <a:pt x="12" y="34"/>
                  </a:lnTo>
                  <a:lnTo>
                    <a:pt x="31" y="34"/>
                  </a:lnTo>
                  <a:lnTo>
                    <a:pt x="31" y="41"/>
                  </a:lnTo>
                  <a:lnTo>
                    <a:pt x="0" y="41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6" name="Rectangle 69"/>
            <p:cNvSpPr>
              <a:spLocks noChangeArrowheads="1"/>
            </p:cNvSpPr>
            <p:nvPr/>
          </p:nvSpPr>
          <p:spPr bwMode="auto">
            <a:xfrm>
              <a:off x="3730" y="2340"/>
              <a:ext cx="11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7" name="Freeform 70"/>
            <p:cNvSpPr>
              <a:spLocks/>
            </p:cNvSpPr>
            <p:nvPr/>
          </p:nvSpPr>
          <p:spPr bwMode="auto">
            <a:xfrm>
              <a:off x="3749" y="2340"/>
              <a:ext cx="40" cy="41"/>
            </a:xfrm>
            <a:custGeom>
              <a:avLst/>
              <a:gdLst>
                <a:gd name="T0" fmla="*/ 16 w 40"/>
                <a:gd name="T1" fmla="*/ 0 h 41"/>
                <a:gd name="T2" fmla="*/ 30 w 40"/>
                <a:gd name="T3" fmla="*/ 31 h 41"/>
                <a:gd name="T4" fmla="*/ 30 w 40"/>
                <a:gd name="T5" fmla="*/ 0 h 41"/>
                <a:gd name="T6" fmla="*/ 40 w 40"/>
                <a:gd name="T7" fmla="*/ 0 h 41"/>
                <a:gd name="T8" fmla="*/ 40 w 40"/>
                <a:gd name="T9" fmla="*/ 41 h 41"/>
                <a:gd name="T10" fmla="*/ 23 w 40"/>
                <a:gd name="T11" fmla="*/ 41 h 41"/>
                <a:gd name="T12" fmla="*/ 11 w 40"/>
                <a:gd name="T13" fmla="*/ 10 h 41"/>
                <a:gd name="T14" fmla="*/ 11 w 40"/>
                <a:gd name="T15" fmla="*/ 41 h 41"/>
                <a:gd name="T16" fmla="*/ 0 w 40"/>
                <a:gd name="T17" fmla="*/ 41 h 41"/>
                <a:gd name="T18" fmla="*/ 0 w 40"/>
                <a:gd name="T19" fmla="*/ 0 h 41"/>
                <a:gd name="T20" fmla="*/ 16 w 40"/>
                <a:gd name="T2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41">
                  <a:moveTo>
                    <a:pt x="16" y="0"/>
                  </a:moveTo>
                  <a:lnTo>
                    <a:pt x="30" y="31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40" y="41"/>
                  </a:lnTo>
                  <a:lnTo>
                    <a:pt x="23" y="41"/>
                  </a:lnTo>
                  <a:lnTo>
                    <a:pt x="11" y="10"/>
                  </a:lnTo>
                  <a:lnTo>
                    <a:pt x="11" y="41"/>
                  </a:lnTo>
                  <a:lnTo>
                    <a:pt x="0" y="41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8" name="Freeform 71"/>
            <p:cNvSpPr>
              <a:spLocks noEditPoints="1"/>
            </p:cNvSpPr>
            <p:nvPr/>
          </p:nvSpPr>
          <p:spPr bwMode="auto">
            <a:xfrm>
              <a:off x="3798" y="2340"/>
              <a:ext cx="41" cy="41"/>
            </a:xfrm>
            <a:custGeom>
              <a:avLst/>
              <a:gdLst>
                <a:gd name="T0" fmla="*/ 7 w 17"/>
                <a:gd name="T1" fmla="*/ 0 h 17"/>
                <a:gd name="T2" fmla="*/ 12 w 17"/>
                <a:gd name="T3" fmla="*/ 1 h 17"/>
                <a:gd name="T4" fmla="*/ 15 w 17"/>
                <a:gd name="T5" fmla="*/ 3 h 17"/>
                <a:gd name="T6" fmla="*/ 17 w 17"/>
                <a:gd name="T7" fmla="*/ 5 h 17"/>
                <a:gd name="T8" fmla="*/ 17 w 17"/>
                <a:gd name="T9" fmla="*/ 9 h 17"/>
                <a:gd name="T10" fmla="*/ 17 w 17"/>
                <a:gd name="T11" fmla="*/ 9 h 17"/>
                <a:gd name="T12" fmla="*/ 17 w 17"/>
                <a:gd name="T13" fmla="*/ 9 h 17"/>
                <a:gd name="T14" fmla="*/ 17 w 17"/>
                <a:gd name="T15" fmla="*/ 9 h 17"/>
                <a:gd name="T16" fmla="*/ 17 w 17"/>
                <a:gd name="T17" fmla="*/ 9 h 17"/>
                <a:gd name="T18" fmla="*/ 17 w 17"/>
                <a:gd name="T19" fmla="*/ 9 h 17"/>
                <a:gd name="T20" fmla="*/ 17 w 17"/>
                <a:gd name="T21" fmla="*/ 9 h 17"/>
                <a:gd name="T22" fmla="*/ 17 w 17"/>
                <a:gd name="T23" fmla="*/ 9 h 17"/>
                <a:gd name="T24" fmla="*/ 17 w 17"/>
                <a:gd name="T25" fmla="*/ 9 h 17"/>
                <a:gd name="T26" fmla="*/ 17 w 17"/>
                <a:gd name="T27" fmla="*/ 9 h 17"/>
                <a:gd name="T28" fmla="*/ 17 w 17"/>
                <a:gd name="T29" fmla="*/ 9 h 17"/>
                <a:gd name="T30" fmla="*/ 17 w 17"/>
                <a:gd name="T31" fmla="*/ 13 h 17"/>
                <a:gd name="T32" fmla="*/ 15 w 17"/>
                <a:gd name="T33" fmla="*/ 16 h 17"/>
                <a:gd name="T34" fmla="*/ 12 w 17"/>
                <a:gd name="T35" fmla="*/ 17 h 17"/>
                <a:gd name="T36" fmla="*/ 9 w 17"/>
                <a:gd name="T37" fmla="*/ 17 h 17"/>
                <a:gd name="T38" fmla="*/ 0 w 17"/>
                <a:gd name="T39" fmla="*/ 17 h 17"/>
                <a:gd name="T40" fmla="*/ 0 w 17"/>
                <a:gd name="T41" fmla="*/ 0 h 17"/>
                <a:gd name="T42" fmla="*/ 7 w 17"/>
                <a:gd name="T43" fmla="*/ 0 h 17"/>
                <a:gd name="T44" fmla="*/ 7 w 17"/>
                <a:gd name="T45" fmla="*/ 14 h 17"/>
                <a:gd name="T46" fmla="*/ 9 w 17"/>
                <a:gd name="T47" fmla="*/ 14 h 17"/>
                <a:gd name="T48" fmla="*/ 11 w 17"/>
                <a:gd name="T49" fmla="*/ 13 h 17"/>
                <a:gd name="T50" fmla="*/ 12 w 17"/>
                <a:gd name="T51" fmla="*/ 11 h 17"/>
                <a:gd name="T52" fmla="*/ 12 w 17"/>
                <a:gd name="T53" fmla="*/ 9 h 17"/>
                <a:gd name="T54" fmla="*/ 12 w 17"/>
                <a:gd name="T55" fmla="*/ 9 h 17"/>
                <a:gd name="T56" fmla="*/ 12 w 17"/>
                <a:gd name="T57" fmla="*/ 9 h 17"/>
                <a:gd name="T58" fmla="*/ 12 w 17"/>
                <a:gd name="T59" fmla="*/ 9 h 17"/>
                <a:gd name="T60" fmla="*/ 12 w 17"/>
                <a:gd name="T61" fmla="*/ 9 h 17"/>
                <a:gd name="T62" fmla="*/ 12 w 17"/>
                <a:gd name="T63" fmla="*/ 9 h 17"/>
                <a:gd name="T64" fmla="*/ 12 w 17"/>
                <a:gd name="T65" fmla="*/ 9 h 17"/>
                <a:gd name="T66" fmla="*/ 12 w 17"/>
                <a:gd name="T67" fmla="*/ 9 h 17"/>
                <a:gd name="T68" fmla="*/ 12 w 17"/>
                <a:gd name="T69" fmla="*/ 9 h 17"/>
                <a:gd name="T70" fmla="*/ 12 w 17"/>
                <a:gd name="T71" fmla="*/ 9 h 17"/>
                <a:gd name="T72" fmla="*/ 12 w 17"/>
                <a:gd name="T73" fmla="*/ 9 h 17"/>
                <a:gd name="T74" fmla="*/ 12 w 17"/>
                <a:gd name="T75" fmla="*/ 9 h 17"/>
                <a:gd name="T76" fmla="*/ 12 w 17"/>
                <a:gd name="T77" fmla="*/ 8 h 17"/>
                <a:gd name="T78" fmla="*/ 12 w 17"/>
                <a:gd name="T79" fmla="*/ 8 h 17"/>
                <a:gd name="T80" fmla="*/ 12 w 17"/>
                <a:gd name="T81" fmla="*/ 8 h 17"/>
                <a:gd name="T82" fmla="*/ 12 w 17"/>
                <a:gd name="T83" fmla="*/ 6 h 17"/>
                <a:gd name="T84" fmla="*/ 11 w 17"/>
                <a:gd name="T85" fmla="*/ 5 h 17"/>
                <a:gd name="T86" fmla="*/ 9 w 17"/>
                <a:gd name="T87" fmla="*/ 4 h 17"/>
                <a:gd name="T88" fmla="*/ 7 w 17"/>
                <a:gd name="T89" fmla="*/ 3 h 17"/>
                <a:gd name="T90" fmla="*/ 5 w 17"/>
                <a:gd name="T91" fmla="*/ 3 h 17"/>
                <a:gd name="T92" fmla="*/ 5 w 17"/>
                <a:gd name="T93" fmla="*/ 14 h 17"/>
                <a:gd name="T94" fmla="*/ 7 w 17"/>
                <a:gd name="T95" fmla="*/ 1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7" h="17">
                  <a:moveTo>
                    <a:pt x="7" y="0"/>
                  </a:moveTo>
                  <a:cubicBezTo>
                    <a:pt x="9" y="0"/>
                    <a:pt x="11" y="0"/>
                    <a:pt x="12" y="1"/>
                  </a:cubicBezTo>
                  <a:cubicBezTo>
                    <a:pt x="14" y="1"/>
                    <a:pt x="15" y="2"/>
                    <a:pt x="15" y="3"/>
                  </a:cubicBezTo>
                  <a:cubicBezTo>
                    <a:pt x="16" y="3"/>
                    <a:pt x="16" y="4"/>
                    <a:pt x="17" y="5"/>
                  </a:cubicBezTo>
                  <a:cubicBezTo>
                    <a:pt x="17" y="6"/>
                    <a:pt x="17" y="8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11"/>
                    <a:pt x="17" y="12"/>
                    <a:pt x="17" y="13"/>
                  </a:cubicBezTo>
                  <a:cubicBezTo>
                    <a:pt x="16" y="14"/>
                    <a:pt x="15" y="15"/>
                    <a:pt x="15" y="16"/>
                  </a:cubicBezTo>
                  <a:cubicBezTo>
                    <a:pt x="14" y="16"/>
                    <a:pt x="13" y="17"/>
                    <a:pt x="12" y="17"/>
                  </a:cubicBezTo>
                  <a:cubicBezTo>
                    <a:pt x="11" y="17"/>
                    <a:pt x="10" y="17"/>
                    <a:pt x="9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7" y="0"/>
                  </a:lnTo>
                  <a:close/>
                  <a:moveTo>
                    <a:pt x="7" y="14"/>
                  </a:moveTo>
                  <a:cubicBezTo>
                    <a:pt x="8" y="14"/>
                    <a:pt x="9" y="14"/>
                    <a:pt x="9" y="14"/>
                  </a:cubicBezTo>
                  <a:cubicBezTo>
                    <a:pt x="10" y="13"/>
                    <a:pt x="10" y="13"/>
                    <a:pt x="11" y="13"/>
                  </a:cubicBezTo>
                  <a:cubicBezTo>
                    <a:pt x="11" y="12"/>
                    <a:pt x="12" y="12"/>
                    <a:pt x="12" y="11"/>
                  </a:cubicBezTo>
                  <a:cubicBezTo>
                    <a:pt x="12" y="11"/>
                    <a:pt x="12" y="10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7"/>
                    <a:pt x="12" y="7"/>
                    <a:pt x="12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0" y="4"/>
                    <a:pt x="10" y="4"/>
                    <a:pt x="9" y="4"/>
                  </a:cubicBezTo>
                  <a:cubicBezTo>
                    <a:pt x="9" y="4"/>
                    <a:pt x="8" y="3"/>
                    <a:pt x="7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4"/>
                    <a:pt x="5" y="14"/>
                    <a:pt x="5" y="14"/>
                  </a:cubicBezTo>
                  <a:lnTo>
                    <a:pt x="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9" name="Freeform 72"/>
            <p:cNvSpPr>
              <a:spLocks noEditPoints="1"/>
            </p:cNvSpPr>
            <p:nvPr/>
          </p:nvSpPr>
          <p:spPr bwMode="auto">
            <a:xfrm>
              <a:off x="3846" y="2326"/>
              <a:ext cx="40" cy="57"/>
            </a:xfrm>
            <a:custGeom>
              <a:avLst/>
              <a:gdLst>
                <a:gd name="T0" fmla="*/ 5 w 17"/>
                <a:gd name="T1" fmla="*/ 6 h 24"/>
                <a:gd name="T2" fmla="*/ 5 w 17"/>
                <a:gd name="T3" fmla="*/ 16 h 24"/>
                <a:gd name="T4" fmla="*/ 5 w 17"/>
                <a:gd name="T5" fmla="*/ 18 h 24"/>
                <a:gd name="T6" fmla="*/ 6 w 17"/>
                <a:gd name="T7" fmla="*/ 19 h 24"/>
                <a:gd name="T8" fmla="*/ 7 w 17"/>
                <a:gd name="T9" fmla="*/ 20 h 24"/>
                <a:gd name="T10" fmla="*/ 8 w 17"/>
                <a:gd name="T11" fmla="*/ 20 h 24"/>
                <a:gd name="T12" fmla="*/ 10 w 17"/>
                <a:gd name="T13" fmla="*/ 20 h 24"/>
                <a:gd name="T14" fmla="*/ 11 w 17"/>
                <a:gd name="T15" fmla="*/ 19 h 24"/>
                <a:gd name="T16" fmla="*/ 12 w 17"/>
                <a:gd name="T17" fmla="*/ 18 h 24"/>
                <a:gd name="T18" fmla="*/ 12 w 17"/>
                <a:gd name="T19" fmla="*/ 16 h 24"/>
                <a:gd name="T20" fmla="*/ 12 w 17"/>
                <a:gd name="T21" fmla="*/ 6 h 24"/>
                <a:gd name="T22" fmla="*/ 17 w 17"/>
                <a:gd name="T23" fmla="*/ 6 h 24"/>
                <a:gd name="T24" fmla="*/ 17 w 17"/>
                <a:gd name="T25" fmla="*/ 17 h 24"/>
                <a:gd name="T26" fmla="*/ 17 w 17"/>
                <a:gd name="T27" fmla="*/ 20 h 24"/>
                <a:gd name="T28" fmla="*/ 15 w 17"/>
                <a:gd name="T29" fmla="*/ 22 h 24"/>
                <a:gd name="T30" fmla="*/ 12 w 17"/>
                <a:gd name="T31" fmla="*/ 23 h 24"/>
                <a:gd name="T32" fmla="*/ 8 w 17"/>
                <a:gd name="T33" fmla="*/ 24 h 24"/>
                <a:gd name="T34" fmla="*/ 5 w 17"/>
                <a:gd name="T35" fmla="*/ 23 h 24"/>
                <a:gd name="T36" fmla="*/ 2 w 17"/>
                <a:gd name="T37" fmla="*/ 22 h 24"/>
                <a:gd name="T38" fmla="*/ 1 w 17"/>
                <a:gd name="T39" fmla="*/ 20 h 24"/>
                <a:gd name="T40" fmla="*/ 0 w 17"/>
                <a:gd name="T41" fmla="*/ 17 h 24"/>
                <a:gd name="T42" fmla="*/ 0 w 17"/>
                <a:gd name="T43" fmla="*/ 6 h 24"/>
                <a:gd name="T44" fmla="*/ 5 w 17"/>
                <a:gd name="T45" fmla="*/ 6 h 24"/>
                <a:gd name="T46" fmla="*/ 9 w 17"/>
                <a:gd name="T47" fmla="*/ 0 h 24"/>
                <a:gd name="T48" fmla="*/ 14 w 17"/>
                <a:gd name="T49" fmla="*/ 0 h 24"/>
                <a:gd name="T50" fmla="*/ 10 w 17"/>
                <a:gd name="T51" fmla="*/ 4 h 24"/>
                <a:gd name="T52" fmla="*/ 6 w 17"/>
                <a:gd name="T53" fmla="*/ 4 h 24"/>
                <a:gd name="T54" fmla="*/ 9 w 17"/>
                <a:gd name="T5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" h="24">
                  <a:moveTo>
                    <a:pt x="5" y="6"/>
                  </a:moveTo>
                  <a:cubicBezTo>
                    <a:pt x="5" y="16"/>
                    <a:pt x="5" y="16"/>
                    <a:pt x="5" y="16"/>
                  </a:cubicBezTo>
                  <a:cubicBezTo>
                    <a:pt x="5" y="17"/>
                    <a:pt x="5" y="17"/>
                    <a:pt x="5" y="18"/>
                  </a:cubicBezTo>
                  <a:cubicBezTo>
                    <a:pt x="5" y="18"/>
                    <a:pt x="6" y="19"/>
                    <a:pt x="6" y="19"/>
                  </a:cubicBezTo>
                  <a:cubicBezTo>
                    <a:pt x="6" y="19"/>
                    <a:pt x="6" y="20"/>
                    <a:pt x="7" y="20"/>
                  </a:cubicBezTo>
                  <a:cubicBezTo>
                    <a:pt x="7" y="20"/>
                    <a:pt x="8" y="20"/>
                    <a:pt x="8" y="20"/>
                  </a:cubicBezTo>
                  <a:cubicBezTo>
                    <a:pt x="9" y="20"/>
                    <a:pt x="10" y="20"/>
                    <a:pt x="10" y="20"/>
                  </a:cubicBezTo>
                  <a:cubicBezTo>
                    <a:pt x="11" y="20"/>
                    <a:pt x="11" y="19"/>
                    <a:pt x="11" y="19"/>
                  </a:cubicBezTo>
                  <a:cubicBezTo>
                    <a:pt x="12" y="19"/>
                    <a:pt x="12" y="18"/>
                    <a:pt x="12" y="18"/>
                  </a:cubicBezTo>
                  <a:cubicBezTo>
                    <a:pt x="12" y="17"/>
                    <a:pt x="12" y="17"/>
                    <a:pt x="12" y="1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7" y="19"/>
                    <a:pt x="17" y="20"/>
                  </a:cubicBezTo>
                  <a:cubicBezTo>
                    <a:pt x="16" y="20"/>
                    <a:pt x="16" y="21"/>
                    <a:pt x="15" y="22"/>
                  </a:cubicBezTo>
                  <a:cubicBezTo>
                    <a:pt x="14" y="23"/>
                    <a:pt x="14" y="23"/>
                    <a:pt x="12" y="23"/>
                  </a:cubicBezTo>
                  <a:cubicBezTo>
                    <a:pt x="11" y="24"/>
                    <a:pt x="10" y="24"/>
                    <a:pt x="8" y="24"/>
                  </a:cubicBezTo>
                  <a:cubicBezTo>
                    <a:pt x="7" y="24"/>
                    <a:pt x="6" y="24"/>
                    <a:pt x="5" y="23"/>
                  </a:cubicBezTo>
                  <a:cubicBezTo>
                    <a:pt x="4" y="23"/>
                    <a:pt x="3" y="23"/>
                    <a:pt x="2" y="22"/>
                  </a:cubicBezTo>
                  <a:cubicBezTo>
                    <a:pt x="2" y="21"/>
                    <a:pt x="1" y="20"/>
                    <a:pt x="1" y="20"/>
                  </a:cubicBezTo>
                  <a:cubicBezTo>
                    <a:pt x="0" y="19"/>
                    <a:pt x="0" y="18"/>
                    <a:pt x="0" y="17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5" y="6"/>
                  </a:lnTo>
                  <a:close/>
                  <a:moveTo>
                    <a:pt x="9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6" y="4"/>
                    <a:pt x="6" y="4"/>
                    <a:pt x="6" y="4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0" name="Freeform 73"/>
            <p:cNvSpPr>
              <a:spLocks/>
            </p:cNvSpPr>
            <p:nvPr/>
          </p:nvSpPr>
          <p:spPr bwMode="auto">
            <a:xfrm>
              <a:off x="3893" y="2338"/>
              <a:ext cx="35" cy="45"/>
            </a:xfrm>
            <a:custGeom>
              <a:avLst/>
              <a:gdLst>
                <a:gd name="T0" fmla="*/ 5 w 15"/>
                <a:gd name="T1" fmla="*/ 13 h 19"/>
                <a:gd name="T2" fmla="*/ 5 w 15"/>
                <a:gd name="T3" fmla="*/ 13 h 19"/>
                <a:gd name="T4" fmla="*/ 5 w 15"/>
                <a:gd name="T5" fmla="*/ 14 h 19"/>
                <a:gd name="T6" fmla="*/ 5 w 15"/>
                <a:gd name="T7" fmla="*/ 14 h 19"/>
                <a:gd name="T8" fmla="*/ 6 w 15"/>
                <a:gd name="T9" fmla="*/ 15 h 19"/>
                <a:gd name="T10" fmla="*/ 8 w 15"/>
                <a:gd name="T11" fmla="*/ 15 h 19"/>
                <a:gd name="T12" fmla="*/ 10 w 15"/>
                <a:gd name="T13" fmla="*/ 14 h 19"/>
                <a:gd name="T14" fmla="*/ 10 w 15"/>
                <a:gd name="T15" fmla="*/ 14 h 19"/>
                <a:gd name="T16" fmla="*/ 10 w 15"/>
                <a:gd name="T17" fmla="*/ 13 h 19"/>
                <a:gd name="T18" fmla="*/ 10 w 15"/>
                <a:gd name="T19" fmla="*/ 13 h 19"/>
                <a:gd name="T20" fmla="*/ 10 w 15"/>
                <a:gd name="T21" fmla="*/ 13 h 19"/>
                <a:gd name="T22" fmla="*/ 10 w 15"/>
                <a:gd name="T23" fmla="*/ 13 h 19"/>
                <a:gd name="T24" fmla="*/ 8 w 15"/>
                <a:gd name="T25" fmla="*/ 12 h 19"/>
                <a:gd name="T26" fmla="*/ 7 w 15"/>
                <a:gd name="T27" fmla="*/ 11 h 19"/>
                <a:gd name="T28" fmla="*/ 7 w 15"/>
                <a:gd name="T29" fmla="*/ 11 h 19"/>
                <a:gd name="T30" fmla="*/ 4 w 15"/>
                <a:gd name="T31" fmla="*/ 10 h 19"/>
                <a:gd name="T32" fmla="*/ 0 w 15"/>
                <a:gd name="T33" fmla="*/ 8 h 19"/>
                <a:gd name="T34" fmla="*/ 0 w 15"/>
                <a:gd name="T35" fmla="*/ 6 h 19"/>
                <a:gd name="T36" fmla="*/ 0 w 15"/>
                <a:gd name="T37" fmla="*/ 6 h 19"/>
                <a:gd name="T38" fmla="*/ 0 w 15"/>
                <a:gd name="T39" fmla="*/ 6 h 19"/>
                <a:gd name="T40" fmla="*/ 2 w 15"/>
                <a:gd name="T41" fmla="*/ 2 h 19"/>
                <a:gd name="T42" fmla="*/ 8 w 15"/>
                <a:gd name="T43" fmla="*/ 0 h 19"/>
                <a:gd name="T44" fmla="*/ 13 w 15"/>
                <a:gd name="T45" fmla="*/ 2 h 19"/>
                <a:gd name="T46" fmla="*/ 15 w 15"/>
                <a:gd name="T47" fmla="*/ 6 h 19"/>
                <a:gd name="T48" fmla="*/ 10 w 15"/>
                <a:gd name="T49" fmla="*/ 5 h 19"/>
                <a:gd name="T50" fmla="*/ 8 w 15"/>
                <a:gd name="T51" fmla="*/ 4 h 19"/>
                <a:gd name="T52" fmla="*/ 6 w 15"/>
                <a:gd name="T53" fmla="*/ 4 h 19"/>
                <a:gd name="T54" fmla="*/ 5 w 15"/>
                <a:gd name="T55" fmla="*/ 5 h 19"/>
                <a:gd name="T56" fmla="*/ 5 w 15"/>
                <a:gd name="T57" fmla="*/ 6 h 19"/>
                <a:gd name="T58" fmla="*/ 5 w 15"/>
                <a:gd name="T59" fmla="*/ 6 h 19"/>
                <a:gd name="T60" fmla="*/ 5 w 15"/>
                <a:gd name="T61" fmla="*/ 6 h 19"/>
                <a:gd name="T62" fmla="*/ 6 w 15"/>
                <a:gd name="T63" fmla="*/ 7 h 19"/>
                <a:gd name="T64" fmla="*/ 8 w 15"/>
                <a:gd name="T65" fmla="*/ 7 h 19"/>
                <a:gd name="T66" fmla="*/ 9 w 15"/>
                <a:gd name="T67" fmla="*/ 8 h 19"/>
                <a:gd name="T68" fmla="*/ 12 w 15"/>
                <a:gd name="T69" fmla="*/ 8 h 19"/>
                <a:gd name="T70" fmla="*/ 15 w 15"/>
                <a:gd name="T71" fmla="*/ 11 h 19"/>
                <a:gd name="T72" fmla="*/ 15 w 15"/>
                <a:gd name="T73" fmla="*/ 16 h 19"/>
                <a:gd name="T74" fmla="*/ 10 w 15"/>
                <a:gd name="T75" fmla="*/ 19 h 19"/>
                <a:gd name="T76" fmla="*/ 4 w 15"/>
                <a:gd name="T77" fmla="*/ 18 h 19"/>
                <a:gd name="T78" fmla="*/ 0 w 15"/>
                <a:gd name="T79" fmla="*/ 15 h 19"/>
                <a:gd name="T80" fmla="*/ 0 w 15"/>
                <a:gd name="T81" fmla="*/ 1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5" h="19">
                  <a:moveTo>
                    <a:pt x="5" y="13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5"/>
                    <a:pt x="5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10" y="15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2"/>
                    <a:pt x="9" y="12"/>
                  </a:cubicBezTo>
                  <a:cubicBezTo>
                    <a:pt x="9" y="12"/>
                    <a:pt x="9" y="12"/>
                    <a:pt x="8" y="12"/>
                  </a:cubicBezTo>
                  <a:cubicBezTo>
                    <a:pt x="8" y="12"/>
                    <a:pt x="8" y="12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6" y="11"/>
                    <a:pt x="5" y="11"/>
                    <a:pt x="4" y="10"/>
                  </a:cubicBezTo>
                  <a:cubicBezTo>
                    <a:pt x="3" y="10"/>
                    <a:pt x="2" y="10"/>
                    <a:pt x="2" y="9"/>
                  </a:cubicBezTo>
                  <a:cubicBezTo>
                    <a:pt x="1" y="9"/>
                    <a:pt x="1" y="9"/>
                    <a:pt x="0" y="8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4"/>
                    <a:pt x="1" y="3"/>
                  </a:cubicBezTo>
                  <a:cubicBezTo>
                    <a:pt x="1" y="3"/>
                    <a:pt x="1" y="2"/>
                    <a:pt x="2" y="2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6" y="1"/>
                    <a:pt x="6" y="0"/>
                    <a:pt x="8" y="0"/>
                  </a:cubicBezTo>
                  <a:cubicBezTo>
                    <a:pt x="9" y="1"/>
                    <a:pt x="10" y="1"/>
                    <a:pt x="11" y="1"/>
                  </a:cubicBezTo>
                  <a:cubicBezTo>
                    <a:pt x="12" y="1"/>
                    <a:pt x="13" y="2"/>
                    <a:pt x="13" y="2"/>
                  </a:cubicBezTo>
                  <a:cubicBezTo>
                    <a:pt x="14" y="3"/>
                    <a:pt x="14" y="3"/>
                    <a:pt x="14" y="4"/>
                  </a:cubicBezTo>
                  <a:cubicBezTo>
                    <a:pt x="15" y="5"/>
                    <a:pt x="15" y="5"/>
                    <a:pt x="15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5"/>
                    <a:pt x="10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4"/>
                    <a:pt x="9" y="4"/>
                    <a:pt x="8" y="4"/>
                  </a:cubicBezTo>
                  <a:cubicBezTo>
                    <a:pt x="8" y="4"/>
                    <a:pt x="8" y="4"/>
                    <a:pt x="7" y="4"/>
                  </a:cubicBezTo>
                  <a:cubicBezTo>
                    <a:pt x="7" y="4"/>
                    <a:pt x="7" y="4"/>
                    <a:pt x="6" y="4"/>
                  </a:cubicBezTo>
                  <a:cubicBezTo>
                    <a:pt x="6" y="4"/>
                    <a:pt x="6" y="4"/>
                    <a:pt x="6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6" y="6"/>
                    <a:pt x="6" y="7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10" y="8"/>
                  </a:cubicBezTo>
                  <a:cubicBezTo>
                    <a:pt x="10" y="8"/>
                    <a:pt x="11" y="8"/>
                    <a:pt x="12" y="8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10"/>
                    <a:pt x="14" y="10"/>
                    <a:pt x="15" y="11"/>
                  </a:cubicBezTo>
                  <a:cubicBezTo>
                    <a:pt x="15" y="11"/>
                    <a:pt x="15" y="12"/>
                    <a:pt x="15" y="13"/>
                  </a:cubicBezTo>
                  <a:cubicBezTo>
                    <a:pt x="15" y="14"/>
                    <a:pt x="15" y="15"/>
                    <a:pt x="15" y="16"/>
                  </a:cubicBezTo>
                  <a:cubicBezTo>
                    <a:pt x="14" y="16"/>
                    <a:pt x="14" y="17"/>
                    <a:pt x="13" y="18"/>
                  </a:cubicBezTo>
                  <a:cubicBezTo>
                    <a:pt x="12" y="18"/>
                    <a:pt x="11" y="18"/>
                    <a:pt x="10" y="19"/>
                  </a:cubicBezTo>
                  <a:cubicBezTo>
                    <a:pt x="10" y="19"/>
                    <a:pt x="9" y="19"/>
                    <a:pt x="8" y="19"/>
                  </a:cubicBezTo>
                  <a:cubicBezTo>
                    <a:pt x="6" y="19"/>
                    <a:pt x="5" y="19"/>
                    <a:pt x="4" y="18"/>
                  </a:cubicBezTo>
                  <a:cubicBezTo>
                    <a:pt x="3" y="18"/>
                    <a:pt x="2" y="18"/>
                    <a:pt x="2" y="17"/>
                  </a:cubicBezTo>
                  <a:cubicBezTo>
                    <a:pt x="1" y="17"/>
                    <a:pt x="1" y="16"/>
                    <a:pt x="0" y="15"/>
                  </a:cubicBezTo>
                  <a:cubicBezTo>
                    <a:pt x="0" y="15"/>
                    <a:pt x="0" y="14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5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1" name="Freeform 74"/>
            <p:cNvSpPr>
              <a:spLocks/>
            </p:cNvSpPr>
            <p:nvPr/>
          </p:nvSpPr>
          <p:spPr bwMode="auto">
            <a:xfrm>
              <a:off x="3933" y="2340"/>
              <a:ext cx="36" cy="41"/>
            </a:xfrm>
            <a:custGeom>
              <a:avLst/>
              <a:gdLst>
                <a:gd name="T0" fmla="*/ 36 w 36"/>
                <a:gd name="T1" fmla="*/ 0 h 41"/>
                <a:gd name="T2" fmla="*/ 36 w 36"/>
                <a:gd name="T3" fmla="*/ 8 h 41"/>
                <a:gd name="T4" fmla="*/ 24 w 36"/>
                <a:gd name="T5" fmla="*/ 8 h 41"/>
                <a:gd name="T6" fmla="*/ 24 w 36"/>
                <a:gd name="T7" fmla="*/ 41 h 41"/>
                <a:gd name="T8" fmla="*/ 12 w 36"/>
                <a:gd name="T9" fmla="*/ 41 h 41"/>
                <a:gd name="T10" fmla="*/ 12 w 36"/>
                <a:gd name="T11" fmla="*/ 8 h 41"/>
                <a:gd name="T12" fmla="*/ 0 w 36"/>
                <a:gd name="T13" fmla="*/ 8 h 41"/>
                <a:gd name="T14" fmla="*/ 0 w 36"/>
                <a:gd name="T15" fmla="*/ 0 h 41"/>
                <a:gd name="T16" fmla="*/ 36 w 36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41">
                  <a:moveTo>
                    <a:pt x="36" y="0"/>
                  </a:moveTo>
                  <a:lnTo>
                    <a:pt x="36" y="8"/>
                  </a:lnTo>
                  <a:lnTo>
                    <a:pt x="24" y="8"/>
                  </a:lnTo>
                  <a:lnTo>
                    <a:pt x="24" y="41"/>
                  </a:lnTo>
                  <a:lnTo>
                    <a:pt x="12" y="41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2" name="Freeform 75"/>
            <p:cNvSpPr>
              <a:spLocks noEditPoints="1"/>
            </p:cNvSpPr>
            <p:nvPr/>
          </p:nvSpPr>
          <p:spPr bwMode="auto">
            <a:xfrm>
              <a:off x="3973" y="2340"/>
              <a:ext cx="36" cy="41"/>
            </a:xfrm>
            <a:custGeom>
              <a:avLst/>
              <a:gdLst>
                <a:gd name="T0" fmla="*/ 8 w 15"/>
                <a:gd name="T1" fmla="*/ 0 h 17"/>
                <a:gd name="T2" fmla="*/ 8 w 15"/>
                <a:gd name="T3" fmla="*/ 0 h 17"/>
                <a:gd name="T4" fmla="*/ 8 w 15"/>
                <a:gd name="T5" fmla="*/ 0 h 17"/>
                <a:gd name="T6" fmla="*/ 8 w 15"/>
                <a:gd name="T7" fmla="*/ 0 h 17"/>
                <a:gd name="T8" fmla="*/ 8 w 15"/>
                <a:gd name="T9" fmla="*/ 0 h 17"/>
                <a:gd name="T10" fmla="*/ 11 w 15"/>
                <a:gd name="T11" fmla="*/ 0 h 17"/>
                <a:gd name="T12" fmla="*/ 13 w 15"/>
                <a:gd name="T13" fmla="*/ 1 h 17"/>
                <a:gd name="T14" fmla="*/ 14 w 15"/>
                <a:gd name="T15" fmla="*/ 2 h 17"/>
                <a:gd name="T16" fmla="*/ 15 w 15"/>
                <a:gd name="T17" fmla="*/ 4 h 17"/>
                <a:gd name="T18" fmla="*/ 15 w 15"/>
                <a:gd name="T19" fmla="*/ 6 h 17"/>
                <a:gd name="T20" fmla="*/ 14 w 15"/>
                <a:gd name="T21" fmla="*/ 8 h 17"/>
                <a:gd name="T22" fmla="*/ 12 w 15"/>
                <a:gd name="T23" fmla="*/ 8 h 17"/>
                <a:gd name="T24" fmla="*/ 11 w 15"/>
                <a:gd name="T25" fmla="*/ 9 h 17"/>
                <a:gd name="T26" fmla="*/ 13 w 15"/>
                <a:gd name="T27" fmla="*/ 9 h 17"/>
                <a:gd name="T28" fmla="*/ 14 w 15"/>
                <a:gd name="T29" fmla="*/ 11 h 17"/>
                <a:gd name="T30" fmla="*/ 15 w 15"/>
                <a:gd name="T31" fmla="*/ 12 h 17"/>
                <a:gd name="T32" fmla="*/ 15 w 15"/>
                <a:gd name="T33" fmla="*/ 14 h 17"/>
                <a:gd name="T34" fmla="*/ 15 w 15"/>
                <a:gd name="T35" fmla="*/ 14 h 17"/>
                <a:gd name="T36" fmla="*/ 15 w 15"/>
                <a:gd name="T37" fmla="*/ 14 h 17"/>
                <a:gd name="T38" fmla="*/ 15 w 15"/>
                <a:gd name="T39" fmla="*/ 14 h 17"/>
                <a:gd name="T40" fmla="*/ 15 w 15"/>
                <a:gd name="T41" fmla="*/ 14 h 17"/>
                <a:gd name="T42" fmla="*/ 15 w 15"/>
                <a:gd name="T43" fmla="*/ 15 h 17"/>
                <a:gd name="T44" fmla="*/ 15 w 15"/>
                <a:gd name="T45" fmla="*/ 16 h 17"/>
                <a:gd name="T46" fmla="*/ 15 w 15"/>
                <a:gd name="T47" fmla="*/ 17 h 17"/>
                <a:gd name="T48" fmla="*/ 15 w 15"/>
                <a:gd name="T49" fmla="*/ 17 h 17"/>
                <a:gd name="T50" fmla="*/ 10 w 15"/>
                <a:gd name="T51" fmla="*/ 17 h 17"/>
                <a:gd name="T52" fmla="*/ 10 w 15"/>
                <a:gd name="T53" fmla="*/ 17 h 17"/>
                <a:gd name="T54" fmla="*/ 10 w 15"/>
                <a:gd name="T55" fmla="*/ 16 h 17"/>
                <a:gd name="T56" fmla="*/ 10 w 15"/>
                <a:gd name="T57" fmla="*/ 16 h 17"/>
                <a:gd name="T58" fmla="*/ 10 w 15"/>
                <a:gd name="T59" fmla="*/ 15 h 17"/>
                <a:gd name="T60" fmla="*/ 10 w 15"/>
                <a:gd name="T61" fmla="*/ 15 h 17"/>
                <a:gd name="T62" fmla="*/ 10 w 15"/>
                <a:gd name="T63" fmla="*/ 15 h 17"/>
                <a:gd name="T64" fmla="*/ 10 w 15"/>
                <a:gd name="T65" fmla="*/ 15 h 17"/>
                <a:gd name="T66" fmla="*/ 10 w 15"/>
                <a:gd name="T67" fmla="*/ 15 h 17"/>
                <a:gd name="T68" fmla="*/ 10 w 15"/>
                <a:gd name="T69" fmla="*/ 15 h 17"/>
                <a:gd name="T70" fmla="*/ 10 w 15"/>
                <a:gd name="T71" fmla="*/ 15 h 17"/>
                <a:gd name="T72" fmla="*/ 9 w 15"/>
                <a:gd name="T73" fmla="*/ 13 h 17"/>
                <a:gd name="T74" fmla="*/ 9 w 15"/>
                <a:gd name="T75" fmla="*/ 12 h 17"/>
                <a:gd name="T76" fmla="*/ 8 w 15"/>
                <a:gd name="T77" fmla="*/ 11 h 17"/>
                <a:gd name="T78" fmla="*/ 7 w 15"/>
                <a:gd name="T79" fmla="*/ 11 h 17"/>
                <a:gd name="T80" fmla="*/ 5 w 15"/>
                <a:gd name="T81" fmla="*/ 11 h 17"/>
                <a:gd name="T82" fmla="*/ 5 w 15"/>
                <a:gd name="T83" fmla="*/ 17 h 17"/>
                <a:gd name="T84" fmla="*/ 0 w 15"/>
                <a:gd name="T85" fmla="*/ 17 h 17"/>
                <a:gd name="T86" fmla="*/ 0 w 15"/>
                <a:gd name="T87" fmla="*/ 0 h 17"/>
                <a:gd name="T88" fmla="*/ 8 w 15"/>
                <a:gd name="T89" fmla="*/ 0 h 17"/>
                <a:gd name="T90" fmla="*/ 5 w 15"/>
                <a:gd name="T91" fmla="*/ 7 h 17"/>
                <a:gd name="T92" fmla="*/ 7 w 15"/>
                <a:gd name="T93" fmla="*/ 7 h 17"/>
                <a:gd name="T94" fmla="*/ 7 w 15"/>
                <a:gd name="T95" fmla="*/ 7 h 17"/>
                <a:gd name="T96" fmla="*/ 7 w 15"/>
                <a:gd name="T97" fmla="*/ 7 h 17"/>
                <a:gd name="T98" fmla="*/ 7 w 15"/>
                <a:gd name="T99" fmla="*/ 7 h 17"/>
                <a:gd name="T100" fmla="*/ 7 w 15"/>
                <a:gd name="T101" fmla="*/ 7 h 17"/>
                <a:gd name="T102" fmla="*/ 8 w 15"/>
                <a:gd name="T103" fmla="*/ 7 h 17"/>
                <a:gd name="T104" fmla="*/ 9 w 15"/>
                <a:gd name="T105" fmla="*/ 7 h 17"/>
                <a:gd name="T106" fmla="*/ 10 w 15"/>
                <a:gd name="T107" fmla="*/ 6 h 17"/>
                <a:gd name="T108" fmla="*/ 10 w 15"/>
                <a:gd name="T109" fmla="*/ 5 h 17"/>
                <a:gd name="T110" fmla="*/ 10 w 15"/>
                <a:gd name="T111" fmla="*/ 5 h 17"/>
                <a:gd name="T112" fmla="*/ 9 w 15"/>
                <a:gd name="T113" fmla="*/ 4 h 17"/>
                <a:gd name="T114" fmla="*/ 8 w 15"/>
                <a:gd name="T115" fmla="*/ 4 h 17"/>
                <a:gd name="T116" fmla="*/ 7 w 15"/>
                <a:gd name="T117" fmla="*/ 3 h 17"/>
                <a:gd name="T118" fmla="*/ 5 w 15"/>
                <a:gd name="T119" fmla="*/ 3 h 17"/>
                <a:gd name="T120" fmla="*/ 5 w 15"/>
                <a:gd name="T12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" h="17"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2" y="0"/>
                    <a:pt x="12" y="0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5"/>
                    <a:pt x="15" y="6"/>
                    <a:pt x="15" y="6"/>
                  </a:cubicBezTo>
                  <a:cubicBezTo>
                    <a:pt x="14" y="7"/>
                    <a:pt x="14" y="7"/>
                    <a:pt x="14" y="8"/>
                  </a:cubicBezTo>
                  <a:cubicBezTo>
                    <a:pt x="13" y="8"/>
                    <a:pt x="13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2" y="9"/>
                    <a:pt x="12" y="9"/>
                    <a:pt x="13" y="9"/>
                  </a:cubicBezTo>
                  <a:cubicBezTo>
                    <a:pt x="13" y="10"/>
                    <a:pt x="14" y="10"/>
                    <a:pt x="14" y="11"/>
                  </a:cubicBezTo>
                  <a:cubicBezTo>
                    <a:pt x="14" y="11"/>
                    <a:pt x="14" y="12"/>
                    <a:pt x="15" y="12"/>
                  </a:cubicBezTo>
                  <a:cubicBezTo>
                    <a:pt x="15" y="13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7"/>
                    <a:pt x="15" y="17"/>
                  </a:cubicBezTo>
                  <a:cubicBezTo>
                    <a:pt x="15" y="17"/>
                    <a:pt x="15" y="17"/>
                    <a:pt x="15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0" y="16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4"/>
                    <a:pt x="10" y="14"/>
                    <a:pt x="9" y="13"/>
                  </a:cubicBezTo>
                  <a:cubicBezTo>
                    <a:pt x="9" y="13"/>
                    <a:pt x="9" y="12"/>
                    <a:pt x="9" y="12"/>
                  </a:cubicBezTo>
                  <a:cubicBezTo>
                    <a:pt x="9" y="12"/>
                    <a:pt x="9" y="11"/>
                    <a:pt x="8" y="11"/>
                  </a:cubicBezTo>
                  <a:cubicBezTo>
                    <a:pt x="8" y="11"/>
                    <a:pt x="8" y="11"/>
                    <a:pt x="7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0"/>
                  </a:lnTo>
                  <a:close/>
                  <a:moveTo>
                    <a:pt x="5" y="7"/>
                  </a:move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7"/>
                    <a:pt x="10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4"/>
                    <a:pt x="9" y="4"/>
                    <a:pt x="9" y="4"/>
                  </a:cubicBezTo>
                  <a:cubicBezTo>
                    <a:pt x="9" y="4"/>
                    <a:pt x="8" y="4"/>
                    <a:pt x="8" y="4"/>
                  </a:cubicBezTo>
                  <a:cubicBezTo>
                    <a:pt x="8" y="4"/>
                    <a:pt x="7" y="3"/>
                    <a:pt x="7" y="3"/>
                  </a:cubicBezTo>
                  <a:cubicBezTo>
                    <a:pt x="5" y="3"/>
                    <a:pt x="5" y="3"/>
                    <a:pt x="5" y="3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3" name="Rectangle 76"/>
            <p:cNvSpPr>
              <a:spLocks noChangeArrowheads="1"/>
            </p:cNvSpPr>
            <p:nvPr/>
          </p:nvSpPr>
          <p:spPr bwMode="auto">
            <a:xfrm>
              <a:off x="4016" y="2340"/>
              <a:ext cx="12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4" name="Freeform 77"/>
            <p:cNvSpPr>
              <a:spLocks noEditPoints="1"/>
            </p:cNvSpPr>
            <p:nvPr/>
          </p:nvSpPr>
          <p:spPr bwMode="auto">
            <a:xfrm>
              <a:off x="4030" y="2340"/>
              <a:ext cx="48" cy="41"/>
            </a:xfrm>
            <a:custGeom>
              <a:avLst/>
              <a:gdLst>
                <a:gd name="T0" fmla="*/ 31 w 48"/>
                <a:gd name="T1" fmla="*/ 0 h 41"/>
                <a:gd name="T2" fmla="*/ 48 w 48"/>
                <a:gd name="T3" fmla="*/ 41 h 41"/>
                <a:gd name="T4" fmla="*/ 36 w 48"/>
                <a:gd name="T5" fmla="*/ 41 h 41"/>
                <a:gd name="T6" fmla="*/ 33 w 48"/>
                <a:gd name="T7" fmla="*/ 34 h 41"/>
                <a:gd name="T8" fmla="*/ 17 w 48"/>
                <a:gd name="T9" fmla="*/ 34 h 41"/>
                <a:gd name="T10" fmla="*/ 14 w 48"/>
                <a:gd name="T11" fmla="*/ 41 h 41"/>
                <a:gd name="T12" fmla="*/ 0 w 48"/>
                <a:gd name="T13" fmla="*/ 41 h 41"/>
                <a:gd name="T14" fmla="*/ 19 w 48"/>
                <a:gd name="T15" fmla="*/ 0 h 41"/>
                <a:gd name="T16" fmla="*/ 31 w 48"/>
                <a:gd name="T17" fmla="*/ 0 h 41"/>
                <a:gd name="T18" fmla="*/ 24 w 48"/>
                <a:gd name="T19" fmla="*/ 8 h 41"/>
                <a:gd name="T20" fmla="*/ 19 w 48"/>
                <a:gd name="T21" fmla="*/ 27 h 41"/>
                <a:gd name="T22" fmla="*/ 29 w 48"/>
                <a:gd name="T23" fmla="*/ 27 h 41"/>
                <a:gd name="T24" fmla="*/ 24 w 48"/>
                <a:gd name="T25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41">
                  <a:moveTo>
                    <a:pt x="31" y="0"/>
                  </a:moveTo>
                  <a:lnTo>
                    <a:pt x="48" y="41"/>
                  </a:lnTo>
                  <a:lnTo>
                    <a:pt x="36" y="41"/>
                  </a:lnTo>
                  <a:lnTo>
                    <a:pt x="33" y="34"/>
                  </a:lnTo>
                  <a:lnTo>
                    <a:pt x="17" y="34"/>
                  </a:lnTo>
                  <a:lnTo>
                    <a:pt x="14" y="41"/>
                  </a:lnTo>
                  <a:lnTo>
                    <a:pt x="0" y="41"/>
                  </a:lnTo>
                  <a:lnTo>
                    <a:pt x="19" y="0"/>
                  </a:lnTo>
                  <a:lnTo>
                    <a:pt x="31" y="0"/>
                  </a:lnTo>
                  <a:close/>
                  <a:moveTo>
                    <a:pt x="24" y="8"/>
                  </a:moveTo>
                  <a:lnTo>
                    <a:pt x="19" y="27"/>
                  </a:lnTo>
                  <a:lnTo>
                    <a:pt x="29" y="27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95" name="Retângulo 94"/>
          <p:cNvSpPr/>
          <p:nvPr/>
        </p:nvSpPr>
        <p:spPr>
          <a:xfrm>
            <a:off x="54265" y="1861180"/>
            <a:ext cx="80356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23 DE AGOSTO DE 2016</a:t>
            </a:r>
            <a:endParaRPr lang="pt-BR" sz="1600" b="1" dirty="0">
              <a:solidFill>
                <a:schemeClr val="bg1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6" name="Retângulo 95"/>
          <p:cNvSpPr/>
          <p:nvPr/>
        </p:nvSpPr>
        <p:spPr>
          <a:xfrm>
            <a:off x="325815" y="2488232"/>
            <a:ext cx="776408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eaLnBrk="1" hangingPunct="1"/>
            <a:r>
              <a:rPr lang="pt-BR" sz="30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</a:rPr>
              <a:t>Fundos de Investimento ao Desenvolvimento </a:t>
            </a:r>
          </a:p>
          <a:p>
            <a:pPr algn="ctr" defTabSz="457200" eaLnBrk="1" hangingPunct="1"/>
            <a:r>
              <a:rPr lang="pt-BR" sz="30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</a:rPr>
              <a:t>Científico e Tecnológico </a:t>
            </a:r>
          </a:p>
          <a:p>
            <a:pPr algn="ctr">
              <a:spcBef>
                <a:spcPts val="1200"/>
              </a:spcBef>
            </a:pPr>
            <a:r>
              <a:rPr lang="pt-BR" sz="28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FNDCT e FUNTTEL -</a:t>
            </a:r>
            <a:endParaRPr lang="pt-BR" sz="2800" b="1" dirty="0">
              <a:solidFill>
                <a:schemeClr val="bg1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8" name="Retângulo 97"/>
          <p:cNvSpPr>
            <a:spLocks noChangeArrowheads="1"/>
          </p:cNvSpPr>
          <p:nvPr/>
        </p:nvSpPr>
        <p:spPr bwMode="auto">
          <a:xfrm>
            <a:off x="1523752" y="4895108"/>
            <a:ext cx="536675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0"/>
              </a:spcAft>
              <a:buSzPct val="110000"/>
              <a:defRPr/>
            </a:pPr>
            <a:r>
              <a:rPr lang="pt-BR" sz="2400" dirty="0" smtClean="0">
                <a:solidFill>
                  <a:schemeClr val="bg1"/>
                </a:solidFill>
                <a:latin typeface="Century Gothic" panose="020B0502020202020204" pitchFamily="34" charset="0"/>
                <a:cs typeface="Segoe UI" panose="020B0502040204020203" pitchFamily="34" charset="0"/>
              </a:rPr>
              <a:t>Paulo </a:t>
            </a:r>
            <a:r>
              <a:rPr lang="pt-BR" sz="2400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Segoe UI" panose="020B0502040204020203" pitchFamily="34" charset="0"/>
              </a:rPr>
              <a:t>Mól</a:t>
            </a:r>
            <a:endParaRPr lang="pt-BR" sz="2400" dirty="0">
              <a:solidFill>
                <a:schemeClr val="bg1"/>
              </a:solidFill>
              <a:latin typeface="Century Gothic" panose="020B0502020202020204" pitchFamily="34" charset="0"/>
              <a:cs typeface="Segoe UI" panose="020B0502040204020203" pitchFamily="34" charset="0"/>
            </a:endParaRPr>
          </a:p>
          <a:p>
            <a:pPr algn="ctr" eaLnBrk="1" hangingPunct="1">
              <a:spcAft>
                <a:spcPts val="0"/>
              </a:spcAft>
              <a:buSzPct val="110000"/>
              <a:defRPr/>
            </a:pPr>
            <a:r>
              <a:rPr lang="pt-BR" sz="2000" dirty="0" smtClean="0">
                <a:solidFill>
                  <a:schemeClr val="bg1"/>
                </a:solidFill>
                <a:latin typeface="Century Gothic" panose="020B0502020202020204" pitchFamily="34" charset="0"/>
                <a:cs typeface="Segoe UI" panose="020B0502040204020203" pitchFamily="34" charset="0"/>
              </a:rPr>
              <a:t>Superintendente IEL</a:t>
            </a:r>
            <a:endParaRPr lang="pt-BR" sz="1100" dirty="0" smtClean="0">
              <a:solidFill>
                <a:schemeClr val="bg1"/>
              </a:solidFill>
              <a:latin typeface="Century Gothic" panose="020B050202020202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53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30% dos recursos do FNDCT não executados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5"/>
          <p:cNvSpPr/>
          <p:nvPr/>
        </p:nvSpPr>
        <p:spPr>
          <a:xfrm>
            <a:off x="1114474" y="1438582"/>
            <a:ext cx="6596744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Recursos </a:t>
            </a:r>
            <a:r>
              <a:rPr lang="pt-BR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d</a:t>
            </a: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o FNDCT x Orçamento executado, 2006-2016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83873" y="6320395"/>
            <a:ext cx="8776254" cy="583324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Fonte: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FINEP, 2016. </a:t>
            </a:r>
          </a:p>
          <a:p>
            <a:pPr algn="l">
              <a:spcBef>
                <a:spcPts val="0"/>
              </a:spcBef>
            </a:pP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Nota</a:t>
            </a: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: </a:t>
            </a:r>
            <a:r>
              <a:rPr lang="pt-BR" sz="1200" dirty="0">
                <a:solidFill>
                  <a:schemeClr val="bg1">
                    <a:lumMod val="10000"/>
                  </a:schemeClr>
                </a:solidFill>
              </a:rPr>
              <a:t>Valores Constantes – Média Anual – IGP – DI – Dez/2015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(1</a:t>
            </a: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) Primeiro ano sem royalties do petróleo; (2) Arrecadação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projetada.</a:t>
            </a:r>
            <a:endParaRPr lang="pt-BR"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-539645" y="1869217"/>
            <a:ext cx="2533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R$ bilhões</a:t>
            </a:r>
          </a:p>
          <a:p>
            <a:pPr algn="ctr"/>
            <a:r>
              <a:rPr lang="pt-BR" sz="1200" dirty="0" smtClean="0"/>
              <a:t>(valores constantes)</a:t>
            </a:r>
            <a:endParaRPr lang="pt-BR" sz="12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6790602" y="2317194"/>
            <a:ext cx="146903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latin typeface="+mj-lt"/>
              </a:rPr>
              <a:t>Corte: </a:t>
            </a:r>
          </a:p>
          <a:p>
            <a:pPr algn="ctr"/>
            <a:r>
              <a:rPr lang="pt-BR" b="1" dirty="0" smtClean="0">
                <a:latin typeface="+mj-lt"/>
              </a:rPr>
              <a:t>R$ 13,2 bi</a:t>
            </a:r>
            <a:endParaRPr lang="pt-BR" b="1" dirty="0">
              <a:latin typeface="+mj-lt"/>
            </a:endParaRP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250" y="2330882"/>
            <a:ext cx="8113193" cy="4212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0983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ntágono 2"/>
          <p:cNvSpPr/>
          <p:nvPr/>
        </p:nvSpPr>
        <p:spPr>
          <a:xfrm>
            <a:off x="6830638" y="1288773"/>
            <a:ext cx="2203003" cy="1242326"/>
          </a:xfrm>
          <a:prstGeom prst="homePlate">
            <a:avLst>
              <a:gd name="adj" fmla="val 0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b="1" dirty="0" smtClean="0"/>
              <a:t>Quase R$ 3 bi para Reserva de Contingência</a:t>
            </a:r>
          </a:p>
          <a:p>
            <a:pPr algn="ctr"/>
            <a:r>
              <a:rPr lang="pt-BR" dirty="0" smtClean="0"/>
              <a:t>(55% da arrecadação)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pt-BR" dirty="0" smtClean="0"/>
          </a:p>
        </p:txBody>
      </p:sp>
      <p:sp>
        <p:nvSpPr>
          <p:cNvPr id="4" name="Pentágono 3"/>
          <p:cNvSpPr/>
          <p:nvPr/>
        </p:nvSpPr>
        <p:spPr>
          <a:xfrm>
            <a:off x="6830638" y="2748383"/>
            <a:ext cx="2203003" cy="1603147"/>
          </a:xfrm>
          <a:prstGeom prst="homePlate">
            <a:avLst>
              <a:gd name="adj" fmla="val 0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b="1" dirty="0" smtClean="0"/>
              <a:t>Apenas R$ 55 milhões para novas ações com recursos de  Subvenção Econômica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pt-BR" dirty="0" smtClean="0"/>
          </a:p>
        </p:txBody>
      </p:sp>
      <p:sp>
        <p:nvSpPr>
          <p:cNvPr id="5" name="Pentágono 4"/>
          <p:cNvSpPr/>
          <p:nvPr/>
        </p:nvSpPr>
        <p:spPr>
          <a:xfrm>
            <a:off x="6830638" y="4590769"/>
            <a:ext cx="2203003" cy="983358"/>
          </a:xfrm>
          <a:prstGeom prst="homePlate">
            <a:avLst>
              <a:gd name="adj" fmla="val 0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b="1" dirty="0" smtClean="0"/>
              <a:t>R$ 380 milhões para convênio, incluindo o CT-Infra</a:t>
            </a:r>
          </a:p>
        </p:txBody>
      </p:sp>
      <p:sp>
        <p:nvSpPr>
          <p:cNvPr id="6" name="Pentágono 5"/>
          <p:cNvSpPr/>
          <p:nvPr/>
        </p:nvSpPr>
        <p:spPr>
          <a:xfrm>
            <a:off x="6830638" y="5791411"/>
            <a:ext cx="2203003" cy="956230"/>
          </a:xfrm>
          <a:prstGeom prst="homePlate">
            <a:avLst>
              <a:gd name="adj" fmla="val 0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b="1" dirty="0" smtClean="0"/>
              <a:t>R$ 200 mil para Investimento em Fundos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pt-BR" dirty="0" smtClean="0"/>
          </a:p>
        </p:txBody>
      </p:sp>
      <p:sp>
        <p:nvSpPr>
          <p:cNvPr id="9" name="Retângulo 8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Previsão de grande contingenciamento em 2017 </a:t>
            </a:r>
          </a:p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compromete as ações de CT&amp;I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232894" y="6498000"/>
            <a:ext cx="3933526" cy="360000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Fonte: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FINEP, 2016</a:t>
            </a:r>
            <a:endParaRPr lang="pt-BR"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3" name="CaixaDeTexto 1"/>
          <p:cNvSpPr txBox="1"/>
          <p:nvPr/>
        </p:nvSpPr>
        <p:spPr>
          <a:xfrm>
            <a:off x="5334601" y="1318372"/>
            <a:ext cx="1241205" cy="3087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R$ milhões</a:t>
            </a:r>
          </a:p>
          <a:p>
            <a:pPr algn="ctr"/>
            <a:endParaRPr lang="pt-BR" sz="1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894" y="1627125"/>
            <a:ext cx="6470422" cy="496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693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42520" y="6261101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pt-BR" sz="1200" dirty="0">
                <a:latin typeface="+mj-lt"/>
              </a:rPr>
              <a:t>(**) Despesas do Executivo Federal - exclusive Judiciário, Legislativo, Previdência e Encargos Especiais</a:t>
            </a:r>
          </a:p>
          <a:p>
            <a:pPr fontAlgn="b"/>
            <a:r>
              <a:rPr lang="pt-BR" sz="1200" dirty="0" smtClean="0">
                <a:latin typeface="+mj-lt"/>
              </a:rPr>
              <a:t>Fonte: MCTI </a:t>
            </a:r>
            <a:r>
              <a:rPr lang="pt-BR" sz="1200" dirty="0">
                <a:latin typeface="+mj-lt"/>
              </a:rPr>
              <a:t>e FNDCT, a partir de 2001: Siga Brasil, consulta </a:t>
            </a:r>
            <a:r>
              <a:rPr lang="pt-BR" sz="1200" dirty="0" smtClean="0">
                <a:latin typeface="+mj-lt"/>
              </a:rPr>
              <a:t>realizada em 14-02-2014</a:t>
            </a:r>
            <a:endParaRPr lang="pt-BR" sz="1200" dirty="0">
              <a:latin typeface="+mj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12858" y="1422062"/>
            <a:ext cx="5776936" cy="378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sz="1862" b="1" dirty="0" smtClean="0">
                <a:solidFill>
                  <a:schemeClr val="bg1">
                    <a:lumMod val="10000"/>
                  </a:schemeClr>
                </a:solidFill>
                <a:latin typeface="+mj-lt"/>
                <a:ea typeface="+mn-ea"/>
              </a:rPr>
              <a:t>Participação do MCTIC no Orçamento Geral da União</a:t>
            </a:r>
            <a:endParaRPr lang="pt-BR" sz="1862" b="1" dirty="0">
              <a:solidFill>
                <a:schemeClr val="bg1">
                  <a:lumMod val="10000"/>
                </a:schemeClr>
              </a:solidFill>
              <a:latin typeface="+mj-lt"/>
              <a:ea typeface="+mn-e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089794" y="1563540"/>
            <a:ext cx="2848744" cy="4799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300"/>
              </a:spcBef>
              <a:buFont typeface="Arial" pitchFamily="34" charset="0"/>
              <a:buChar char="•"/>
            </a:pPr>
            <a:endParaRPr lang="pt-BR" altLang="pt-BR" dirty="0">
              <a:latin typeface="Calibri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pt-BR" altLang="pt-BR" dirty="0" smtClean="0">
                <a:latin typeface="Calibri" pitchFamily="34" charset="0"/>
                <a:cs typeface="Arial" pitchFamily="34" charset="0"/>
              </a:rPr>
              <a:t> A </a:t>
            </a:r>
            <a:r>
              <a:rPr lang="pt-BR" altLang="pt-BR" dirty="0">
                <a:latin typeface="Calibri" pitchFamily="34" charset="0"/>
                <a:cs typeface="Arial" pitchFamily="34" charset="0"/>
              </a:rPr>
              <a:t>participação do </a:t>
            </a:r>
            <a:r>
              <a:rPr lang="pt-BR" altLang="pt-BR" dirty="0" smtClean="0">
                <a:latin typeface="Calibri" pitchFamily="34" charset="0"/>
                <a:cs typeface="Arial" pitchFamily="34" charset="0"/>
              </a:rPr>
              <a:t>MCTIC </a:t>
            </a:r>
            <a:r>
              <a:rPr lang="pt-BR" altLang="pt-BR" dirty="0">
                <a:latin typeface="Calibri" pitchFamily="34" charset="0"/>
                <a:cs typeface="Arial" pitchFamily="34" charset="0"/>
              </a:rPr>
              <a:t>no OGU caiu de </a:t>
            </a:r>
            <a:r>
              <a:rPr lang="pt-BR" altLang="pt-BR" dirty="0" smtClean="0">
                <a:latin typeface="Calibri" pitchFamily="34" charset="0"/>
                <a:cs typeface="Arial" pitchFamily="34" charset="0"/>
              </a:rPr>
              <a:t>2,8% </a:t>
            </a:r>
            <a:r>
              <a:rPr lang="pt-BR" altLang="pt-BR" dirty="0">
                <a:latin typeface="Calibri" pitchFamily="34" charset="0"/>
                <a:cs typeface="Arial" pitchFamily="34" charset="0"/>
              </a:rPr>
              <a:t>em 2001 para cerca de 2,0% em </a:t>
            </a:r>
            <a:r>
              <a:rPr lang="pt-BR" altLang="pt-BR" dirty="0" smtClean="0">
                <a:latin typeface="Calibri" pitchFamily="34" charset="0"/>
                <a:cs typeface="Arial" pitchFamily="34" charset="0"/>
              </a:rPr>
              <a:t>2013</a:t>
            </a:r>
          </a:p>
          <a:p>
            <a:pPr algn="just">
              <a:lnSpc>
                <a:spcPct val="90000"/>
              </a:lnSpc>
              <a:spcBef>
                <a:spcPts val="300"/>
              </a:spcBef>
              <a:buFont typeface="Arial" pitchFamily="34" charset="0"/>
              <a:buChar char="•"/>
            </a:pPr>
            <a:endParaRPr lang="pt-BR" altLang="pt-BR" dirty="0" smtClean="0">
              <a:latin typeface="Calibri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pt-BR" altLang="pt-BR" dirty="0" smtClean="0">
                <a:latin typeface="Calibri" pitchFamily="34" charset="0"/>
                <a:cs typeface="Arial" pitchFamily="34" charset="0"/>
              </a:rPr>
              <a:t> A queda da participação dos Fundos </a:t>
            </a:r>
            <a:r>
              <a:rPr lang="pt-BR" altLang="pt-BR" dirty="0">
                <a:latin typeface="Calibri" pitchFamily="34" charset="0"/>
                <a:cs typeface="Arial" pitchFamily="34" charset="0"/>
              </a:rPr>
              <a:t>S</a:t>
            </a:r>
            <a:r>
              <a:rPr lang="pt-BR" altLang="pt-BR" dirty="0" smtClean="0">
                <a:latin typeface="Calibri" pitchFamily="34" charset="0"/>
                <a:cs typeface="Arial" pitchFamily="34" charset="0"/>
              </a:rPr>
              <a:t>etoriais é ainda mais expressiva </a:t>
            </a:r>
          </a:p>
          <a:p>
            <a:pPr algn="just">
              <a:lnSpc>
                <a:spcPct val="90000"/>
              </a:lnSpc>
              <a:spcBef>
                <a:spcPts val="300"/>
              </a:spcBef>
              <a:buFont typeface="Arial" pitchFamily="34" charset="0"/>
              <a:buChar char="•"/>
            </a:pPr>
            <a:endParaRPr lang="pt-BR" altLang="pt-BR" dirty="0" smtClean="0">
              <a:latin typeface="Calibri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pt-BR" altLang="pt-BR" dirty="0" smtClean="0">
                <a:latin typeface="Calibri" pitchFamily="34" charset="0"/>
                <a:cs typeface="Arial" pitchFamily="34" charset="0"/>
              </a:rPr>
              <a:t> Os Fundos Setoriais foram criados com o objetivo de aportar recursos adicionais para o MCTIC, o que deveria se traduzir em elevação da participação do MCTIC no OGU</a:t>
            </a:r>
            <a:endParaRPr lang="pt-BR" altLang="pt-BR" dirty="0">
              <a:latin typeface="Calibri" pitchFamily="34" charset="0"/>
              <a:cs typeface="Arial" pitchFamily="34" charset="0"/>
            </a:endParaRPr>
          </a:p>
          <a:p>
            <a:endParaRPr lang="pt-BR" dirty="0"/>
          </a:p>
        </p:txBody>
      </p:sp>
      <p:pic>
        <p:nvPicPr>
          <p:cNvPr id="7" name="Imagem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9" name="Retângulo 5"/>
          <p:cNvSpPr/>
          <p:nvPr/>
        </p:nvSpPr>
        <p:spPr>
          <a:xfrm>
            <a:off x="0" y="160463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Aumento do FNDCT não impediu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queda na participação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dos recursos para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CT&amp;I no Orçamento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Geral da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União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sp>
        <p:nvSpPr>
          <p:cNvPr id="10" name="Retângulo 9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692" y="1854564"/>
            <a:ext cx="5742930" cy="4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49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Forte pulverização dos recursos </a:t>
            </a:r>
          </a:p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e falta de foco em projetos estratégicos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0824" y="6437917"/>
            <a:ext cx="3933526" cy="360000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1200" dirty="0" smtClean="0">
                <a:latin typeface="+mj-lt"/>
              </a:rPr>
              <a:t>Fonte: MCTI</a:t>
            </a:r>
            <a:endParaRPr lang="pt-BR" sz="1200" dirty="0">
              <a:latin typeface="+mj-lt"/>
            </a:endParaRPr>
          </a:p>
        </p:txBody>
      </p:sp>
      <p:sp>
        <p:nvSpPr>
          <p:cNvPr id="8" name="Retângulo 5"/>
          <p:cNvSpPr/>
          <p:nvPr/>
        </p:nvSpPr>
        <p:spPr>
          <a:xfrm>
            <a:off x="1093746" y="1412270"/>
            <a:ext cx="6596744" cy="951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Fundos Setoriais: </a:t>
            </a:r>
          </a:p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Tamanho e número de projetos </a:t>
            </a:r>
            <a:r>
              <a:rPr lang="pt-BR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c</a:t>
            </a: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ontratados, 1999-2011</a:t>
            </a:r>
          </a:p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endParaRPr lang="pt-BR" b="1" dirty="0" smtClean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9" name="Retângulo 8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804555"/>
            <a:ext cx="10065368" cy="463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6898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50824" y="6437917"/>
            <a:ext cx="3933526" cy="360000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Fonte: FINEP, 2013</a:t>
            </a:r>
            <a:endParaRPr lang="pt-BR"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Pequena parcela dos recursos alocada nas empresas</a:t>
            </a:r>
          </a:p>
        </p:txBody>
      </p:sp>
      <p:sp>
        <p:nvSpPr>
          <p:cNvPr id="6" name="Retângulo 5"/>
          <p:cNvSpPr/>
          <p:nvPr/>
        </p:nvSpPr>
        <p:spPr>
          <a:xfrm>
            <a:off x="252786" y="1374502"/>
            <a:ext cx="6596744" cy="665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Aplicação do orçamento do FNDCT em 2013 </a:t>
            </a:r>
          </a:p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endParaRPr lang="pt-BR" b="1" dirty="0" smtClean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808738"/>
              </p:ext>
            </p:extLst>
          </p:nvPr>
        </p:nvGraphicFramePr>
        <p:xfrm>
          <a:off x="0" y="1867241"/>
          <a:ext cx="7341120" cy="3548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92335" y="4703547"/>
            <a:ext cx="4911241" cy="1690719"/>
          </a:xfrm>
          <a:prstGeom prst="rect">
            <a:avLst/>
          </a:prstGeom>
          <a:ln w="63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lnSpc>
                <a:spcPct val="90000"/>
              </a:lnSpc>
              <a:spcBef>
                <a:spcPts val="800"/>
              </a:spcBef>
              <a:buFont typeface="Arial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Calibri" pitchFamily="34" charset="0"/>
                <a:ea typeface="ＭＳ Ｐゴシック" panose="020B0600070205080204" pitchFamily="34" charset="-128"/>
                <a:cs typeface="Arial" pitchFamily="34" charset="0"/>
              </a:rPr>
              <a:t>Apesar de o fomento à inovação ser objetivo do FNDCT (e sobretudo dos Fundos Setoriais), a maior parte dos recursos financia projetos  em universidades e centros de 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  <a:ea typeface="ＭＳ Ｐゴシック" panose="020B0600070205080204" pitchFamily="34" charset="-128"/>
                <a:cs typeface="Arial" pitchFamily="34" charset="0"/>
              </a:rPr>
              <a:t>pesquisa</a:t>
            </a:r>
          </a:p>
          <a:p>
            <a:pPr marL="285750" indent="-285750" algn="just">
              <a:lnSpc>
                <a:spcPct val="90000"/>
              </a:lnSpc>
              <a:spcBef>
                <a:spcPts val="800"/>
              </a:spcBef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Calibri" pitchFamily="34" charset="0"/>
                <a:ea typeface="ＭＳ Ｐゴシック" panose="020B0600070205080204" pitchFamily="34" charset="-128"/>
                <a:cs typeface="Arial" pitchFamily="34" charset="0"/>
              </a:rPr>
              <a:t>A </a:t>
            </a:r>
            <a:r>
              <a:rPr lang="pt-BR" dirty="0">
                <a:solidFill>
                  <a:schemeClr val="tx1"/>
                </a:solidFill>
                <a:latin typeface="Calibri" pitchFamily="34" charset="0"/>
                <a:ea typeface="ＭＳ Ｐゴシック" panose="020B0600070205080204" pitchFamily="34" charset="-128"/>
                <a:cs typeface="Arial" pitchFamily="34" charset="0"/>
              </a:rPr>
              <a:t>missão do Fundo vem sendo apenas parcialmente atendida</a:t>
            </a:r>
          </a:p>
        </p:txBody>
      </p:sp>
      <p:sp>
        <p:nvSpPr>
          <p:cNvPr id="9" name="Retângulo 8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FUNTTEL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tem arrecadação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crescente, </a:t>
            </a:r>
            <a:endParaRPr lang="pt-BR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mas também é alvo </a:t>
            </a: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sistemático de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contingenciamentos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5"/>
          <p:cNvSpPr/>
          <p:nvPr/>
        </p:nvSpPr>
        <p:spPr>
          <a:xfrm>
            <a:off x="1223829" y="1533241"/>
            <a:ext cx="6596744" cy="664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860" b="1" dirty="0" smtClean="0">
                <a:latin typeface="+mj-lt"/>
                <a:cs typeface="Century Gothic"/>
              </a:rPr>
              <a:t>Recursos do FUNTTEL x Orçamento disponível para aplicação, </a:t>
            </a:r>
          </a:p>
          <a:p>
            <a:pPr algn="ctr"/>
            <a:r>
              <a:rPr lang="pt-BR" sz="1860" b="1" dirty="0" smtClean="0">
                <a:latin typeface="+mj-lt"/>
                <a:cs typeface="Century Gothic"/>
              </a:rPr>
              <a:t>2001-2014</a:t>
            </a:r>
            <a:endParaRPr lang="pt-BR" sz="1860" b="1" dirty="0">
              <a:latin typeface="+mj-lt"/>
              <a:cs typeface="Century Gothic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6135" y="6450047"/>
            <a:ext cx="8798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latin typeface="+mj-lt"/>
              </a:rPr>
              <a:t>Nota: Elaborado pela CNI com base no Orçamento Geral da União (aplicação) e </a:t>
            </a:r>
            <a:r>
              <a:rPr lang="pt-BR" sz="1200" dirty="0" smtClean="0">
                <a:latin typeface="+mj-lt"/>
                <a:ea typeface="ＭＳ Ｐゴシック" charset="0"/>
              </a:rPr>
              <a:t>na </a:t>
            </a:r>
            <a:r>
              <a:rPr lang="pt-BR" sz="1200" dirty="0">
                <a:latin typeface="+mj-lt"/>
                <a:ea typeface="ＭＳ Ｐゴシック" charset="0"/>
              </a:rPr>
              <a:t>regra de constituição do Fundo, desconsiderando as parcelas destinadas </a:t>
            </a:r>
            <a:r>
              <a:rPr lang="pt-BR" sz="1200" dirty="0" smtClean="0">
                <a:latin typeface="+mj-lt"/>
                <a:ea typeface="ＭＳ Ｐゴシック" charset="0"/>
              </a:rPr>
              <a:t>à </a:t>
            </a:r>
            <a:r>
              <a:rPr lang="pt-BR" sz="1200" dirty="0">
                <a:latin typeface="+mj-lt"/>
                <a:ea typeface="ＭＳ Ｐゴシック" charset="0"/>
              </a:rPr>
              <a:t>DRU e ao </a:t>
            </a:r>
            <a:r>
              <a:rPr lang="pt-BR" sz="1200" dirty="0" smtClean="0">
                <a:latin typeface="+mj-lt"/>
                <a:ea typeface="ＭＳ Ｐゴシック" charset="0"/>
              </a:rPr>
              <a:t>CT-INFRA (arrecadação efetiva)</a:t>
            </a:r>
            <a:r>
              <a:rPr lang="pt-BR" sz="1200" dirty="0" smtClean="0">
                <a:latin typeface="+mj-lt"/>
              </a:rPr>
              <a:t>. </a:t>
            </a:r>
            <a:endParaRPr lang="pt-BR" sz="1200" dirty="0">
              <a:latin typeface="+mj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2198038"/>
            <a:ext cx="1469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R$ milhões (valores correntes)</a:t>
            </a:r>
          </a:p>
        </p:txBody>
      </p:sp>
      <p:sp>
        <p:nvSpPr>
          <p:cNvPr id="10" name="Pentágono 9"/>
          <p:cNvSpPr/>
          <p:nvPr/>
        </p:nvSpPr>
        <p:spPr>
          <a:xfrm>
            <a:off x="6806145" y="3439447"/>
            <a:ext cx="2203003" cy="1369686"/>
          </a:xfrm>
          <a:prstGeom prst="homePlate">
            <a:avLst>
              <a:gd name="adj" fmla="val 0"/>
            </a:avLst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b="1" dirty="0" smtClean="0"/>
              <a:t>2014: </a:t>
            </a:r>
          </a:p>
          <a:p>
            <a:pPr algn="ctr"/>
            <a:r>
              <a:rPr lang="pt-BR" b="1" dirty="0" smtClean="0"/>
              <a:t>Reserva de Contingência de             R$ 291 milhões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b="1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pt-BR" b="1" dirty="0" smtClean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567" y="2679869"/>
            <a:ext cx="6462320" cy="3718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481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7"/>
          <p:cNvSpPr txBox="1">
            <a:spLocks/>
          </p:cNvSpPr>
          <p:nvPr/>
        </p:nvSpPr>
        <p:spPr>
          <a:xfrm>
            <a:off x="0" y="167396"/>
            <a:ext cx="7973803" cy="943271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>
              <a:defRPr sz="2000" b="1"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Conclusões</a:t>
            </a:r>
            <a:endParaRPr lang="pt-BR" sz="2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0" y="1459765"/>
            <a:ext cx="9144000" cy="57330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8163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r>
              <a:rPr lang="pt-BR" sz="1800" dirty="0">
                <a:latin typeface="+mj-lt"/>
              </a:rPr>
              <a:t>O Brasil conta hoje com instituições e instrumentos para apoiar o processo de inovação</a:t>
            </a:r>
            <a:r>
              <a:rPr lang="pt-BR" sz="1800" dirty="0" smtClean="0">
                <a:latin typeface="+mj-lt"/>
              </a:rPr>
              <a:t>. Mas </a:t>
            </a:r>
            <a:r>
              <a:rPr lang="pt-BR" sz="1800" b="1" dirty="0" smtClean="0">
                <a:latin typeface="+mj-lt"/>
              </a:rPr>
              <a:t>há gargalos relacionados </a:t>
            </a:r>
            <a:r>
              <a:rPr lang="pt-BR" sz="1800" b="1" dirty="0">
                <a:latin typeface="+mj-lt"/>
              </a:rPr>
              <a:t>à sustentabilidade, escala e operação dos </a:t>
            </a:r>
            <a:r>
              <a:rPr lang="pt-BR" sz="1800" b="1" dirty="0" smtClean="0">
                <a:latin typeface="+mj-lt"/>
              </a:rPr>
              <a:t>instrumentos</a:t>
            </a:r>
            <a:r>
              <a:rPr lang="pt-BR" sz="1800" dirty="0" smtClean="0">
                <a:latin typeface="+mj-lt"/>
              </a:rPr>
              <a:t>.</a:t>
            </a:r>
            <a:endParaRPr lang="pt-BR" sz="1800" dirty="0">
              <a:latin typeface="+mj-lt"/>
            </a:endParaRPr>
          </a:p>
          <a:p>
            <a:pPr marL="538163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r>
              <a:rPr lang="pt-BR" sz="1800" dirty="0" smtClean="0">
                <a:latin typeface="+mj-lt"/>
              </a:rPr>
              <a:t>Nos últimos  11 anos, o FNDCT teve corte de 30% no valor arrecadado. </a:t>
            </a:r>
            <a:r>
              <a:rPr lang="pt-BR" sz="1800" dirty="0">
                <a:latin typeface="+mj-lt"/>
              </a:rPr>
              <a:t>Os </a:t>
            </a:r>
            <a:r>
              <a:rPr lang="pt-BR" sz="1800" b="1" dirty="0">
                <a:latin typeface="+mj-lt"/>
              </a:rPr>
              <a:t>constantes </a:t>
            </a:r>
            <a:r>
              <a:rPr lang="pt-BR" sz="1800" b="1" dirty="0" smtClean="0">
                <a:latin typeface="+mj-lt"/>
              </a:rPr>
              <a:t>cortes e contingenciamentos </a:t>
            </a:r>
            <a:r>
              <a:rPr lang="pt-BR" sz="1800" b="1" dirty="0">
                <a:latin typeface="+mj-lt"/>
              </a:rPr>
              <a:t>geram instabilidade </a:t>
            </a:r>
            <a:r>
              <a:rPr lang="pt-BR" sz="1800" dirty="0">
                <a:latin typeface="+mj-lt"/>
              </a:rPr>
              <a:t>para o sistema de CT&amp;I.</a:t>
            </a:r>
          </a:p>
          <a:p>
            <a:pPr marL="538163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r>
              <a:rPr lang="pt-BR" sz="1800" dirty="0" smtClean="0">
                <a:latin typeface="+mj-lt"/>
              </a:rPr>
              <a:t>Os recursos </a:t>
            </a:r>
            <a:r>
              <a:rPr lang="pt-BR" sz="1800" dirty="0">
                <a:latin typeface="+mj-lt"/>
              </a:rPr>
              <a:t>arrecadados pelo FNDCT estão substituindo recursos orçamentários do </a:t>
            </a:r>
            <a:r>
              <a:rPr lang="pt-BR" sz="1800" dirty="0" smtClean="0">
                <a:latin typeface="+mj-lt"/>
              </a:rPr>
              <a:t>MCTIC. O </a:t>
            </a:r>
            <a:r>
              <a:rPr lang="pt-BR" sz="1800" b="1" dirty="0" smtClean="0">
                <a:latin typeface="+mj-lt"/>
              </a:rPr>
              <a:t>compromisso com a inovação passa por assegurar dotação orçamentária adequada para o MCTIC e suas agências</a:t>
            </a:r>
            <a:r>
              <a:rPr lang="pt-BR" sz="1800" dirty="0" smtClean="0">
                <a:latin typeface="+mj-lt"/>
              </a:rPr>
              <a:t>.</a:t>
            </a:r>
            <a:endParaRPr lang="pt-BR" sz="1800" dirty="0">
              <a:latin typeface="+mj-lt"/>
            </a:endParaRPr>
          </a:p>
          <a:p>
            <a:pPr marL="538163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r>
              <a:rPr lang="pt-BR" sz="1800" dirty="0" smtClean="0">
                <a:latin typeface="+mj-lt"/>
              </a:rPr>
              <a:t>A </a:t>
            </a:r>
            <a:r>
              <a:rPr lang="pt-BR" sz="1800" b="1" dirty="0" smtClean="0">
                <a:latin typeface="+mj-lt"/>
              </a:rPr>
              <a:t>dispersão dos  recursos </a:t>
            </a:r>
            <a:r>
              <a:rPr lang="pt-BR" sz="1800" dirty="0" smtClean="0">
                <a:latin typeface="+mj-lt"/>
              </a:rPr>
              <a:t>em um número elevado de projetos de baixo valor </a:t>
            </a:r>
            <a:r>
              <a:rPr lang="pt-BR" sz="1800" b="1" dirty="0" smtClean="0">
                <a:latin typeface="+mj-lt"/>
              </a:rPr>
              <a:t>reduz a efetividade dos gasto e o impacto sobre a capacidade de inovação das empresas, além de inviabilizar projetos estratégicos.</a:t>
            </a:r>
          </a:p>
          <a:p>
            <a:pPr marL="538163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r>
              <a:rPr lang="pt-BR" sz="1800" dirty="0">
                <a:latin typeface="+mj-lt"/>
              </a:rPr>
              <a:t>A </a:t>
            </a:r>
            <a:r>
              <a:rPr lang="pt-BR" sz="1800" b="1" dirty="0">
                <a:latin typeface="+mj-lt"/>
              </a:rPr>
              <a:t>participação das empresas no FNDCT tem sido relativamente limitada</a:t>
            </a:r>
            <a:r>
              <a:rPr lang="pt-BR" sz="1800" dirty="0">
                <a:latin typeface="+mj-lt"/>
              </a:rPr>
              <a:t>, seja no âmbito dos projetos cooperativos, subvenções ou crédito.</a:t>
            </a:r>
          </a:p>
          <a:p>
            <a:pPr marL="538163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endParaRPr lang="pt-BR" sz="1800" b="1" dirty="0" smtClean="0">
              <a:latin typeface="+mj-lt"/>
            </a:endParaRPr>
          </a:p>
          <a:p>
            <a:pPr lvl="1">
              <a:lnSpc>
                <a:spcPct val="120000"/>
              </a:lnSpc>
              <a:spcBef>
                <a:spcPts val="1224"/>
              </a:spcBef>
            </a:pPr>
            <a:endParaRPr lang="pt-BR" sz="1800" dirty="0" smtClean="0">
              <a:latin typeface="+mj-lt"/>
            </a:endParaRPr>
          </a:p>
          <a:p>
            <a:pPr>
              <a:lnSpc>
                <a:spcPct val="120000"/>
              </a:lnSpc>
              <a:spcBef>
                <a:spcPts val="1224"/>
              </a:spcBef>
            </a:pPr>
            <a:endParaRPr lang="pt-BR" sz="1800" dirty="0" smtClean="0">
              <a:latin typeface="+mj-lt"/>
            </a:endParaRPr>
          </a:p>
        </p:txBody>
      </p:sp>
      <p:sp>
        <p:nvSpPr>
          <p:cNvPr id="5" name="Retângulo 4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26349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7"/>
          <p:cNvSpPr txBox="1">
            <a:spLocks/>
          </p:cNvSpPr>
          <p:nvPr/>
        </p:nvSpPr>
        <p:spPr>
          <a:xfrm>
            <a:off x="0" y="167396"/>
            <a:ext cx="7973803" cy="943271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>
              <a:defRPr sz="2000" b="1"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Conclusões</a:t>
            </a:r>
            <a:endParaRPr lang="pt-BR" sz="2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0" y="1469629"/>
            <a:ext cx="9144000" cy="51193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8163" lvl="1" indent="-342900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r>
              <a:rPr lang="pt-BR" sz="1800" dirty="0" smtClean="0">
                <a:latin typeface="+mj-lt"/>
              </a:rPr>
              <a:t>Resultado: os </a:t>
            </a:r>
            <a:r>
              <a:rPr lang="pt-BR" sz="1800" b="1" dirty="0" smtClean="0">
                <a:latin typeface="+mj-lt"/>
              </a:rPr>
              <a:t>fundos </a:t>
            </a:r>
            <a:r>
              <a:rPr lang="pt-BR" sz="1800" b="1" dirty="0">
                <a:latin typeface="+mj-lt"/>
              </a:rPr>
              <a:t>públicos para CT&amp;I não têm sido capazes de induzir mudanças significativas na ciência, tecnologia e inovação</a:t>
            </a:r>
            <a:r>
              <a:rPr lang="pt-BR" sz="1800" dirty="0">
                <a:latin typeface="+mj-lt"/>
              </a:rPr>
              <a:t>.</a:t>
            </a:r>
          </a:p>
          <a:p>
            <a:pPr marL="538163" lvl="1" indent="-342900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r>
              <a:rPr lang="pt-BR" sz="1800" dirty="0" smtClean="0">
                <a:latin typeface="+mj-lt"/>
              </a:rPr>
              <a:t>É importante garantir maior transparência à gestão dos recursos dos Fundos Setoriais:</a:t>
            </a:r>
          </a:p>
          <a:p>
            <a:pPr marL="857250" lvl="1" indent="-457200" eaLnBrk="1" hangingPunct="1">
              <a:spcAft>
                <a:spcPts val="600"/>
              </a:spcAft>
              <a:buFont typeface="Wingdings" pitchFamily="2" charset="2"/>
              <a:buChar char="q"/>
            </a:pPr>
            <a:r>
              <a:rPr lang="pt-BR" sz="1800" dirty="0" smtClean="0">
                <a:latin typeface="+mj-lt"/>
              </a:rPr>
              <a:t> Valorizar </a:t>
            </a:r>
            <a:r>
              <a:rPr lang="pt-BR" sz="1800" dirty="0">
                <a:latin typeface="+mj-lt"/>
              </a:rPr>
              <a:t>o papel dos Comitês Gestores e dos setores produtivos na orientação estratégica dos fundos </a:t>
            </a:r>
            <a:r>
              <a:rPr lang="pt-BR" sz="1800" dirty="0" smtClean="0">
                <a:latin typeface="+mj-lt"/>
              </a:rPr>
              <a:t>setoriais.</a:t>
            </a:r>
            <a:endParaRPr lang="pt-BR" sz="1800" dirty="0">
              <a:latin typeface="+mj-lt"/>
            </a:endParaRPr>
          </a:p>
          <a:p>
            <a:pPr marL="857250" lvl="1" indent="-457200" eaLnBrk="1" hangingPunct="1">
              <a:spcAft>
                <a:spcPts val="600"/>
              </a:spcAft>
              <a:buFont typeface="Wingdings" pitchFamily="2" charset="2"/>
              <a:buChar char="q"/>
            </a:pPr>
            <a:r>
              <a:rPr lang="pt-BR" sz="1800" dirty="0" smtClean="0">
                <a:latin typeface="+mj-lt"/>
              </a:rPr>
              <a:t>Criar  </a:t>
            </a:r>
            <a:r>
              <a:rPr lang="pt-BR" sz="1800" dirty="0">
                <a:latin typeface="+mj-lt"/>
              </a:rPr>
              <a:t>mecanismo formal para a definição das ações transversais com participação dos representantes do governo, academia e setores produtivos.</a:t>
            </a:r>
          </a:p>
          <a:p>
            <a:pPr marL="538163" lvl="1" indent="-342900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r>
              <a:rPr lang="pt-BR" sz="1800" dirty="0" smtClean="0">
                <a:latin typeface="+mj-lt"/>
              </a:rPr>
              <a:t>Em síntese, </a:t>
            </a:r>
            <a:r>
              <a:rPr lang="pt-BR" sz="1800" b="1" dirty="0">
                <a:latin typeface="+mj-lt"/>
              </a:rPr>
              <a:t>a</a:t>
            </a:r>
            <a:r>
              <a:rPr lang="pt-BR" sz="1800" b="1" dirty="0" smtClean="0">
                <a:latin typeface="+mj-lt"/>
              </a:rPr>
              <a:t>lém </a:t>
            </a:r>
            <a:r>
              <a:rPr lang="pt-BR" sz="1800" b="1" dirty="0">
                <a:latin typeface="+mj-lt"/>
              </a:rPr>
              <a:t>de assegurar a plena execução do FNDCT e </a:t>
            </a:r>
            <a:r>
              <a:rPr lang="pt-BR" sz="1800" b="1" dirty="0" smtClean="0">
                <a:latin typeface="+mj-lt"/>
              </a:rPr>
              <a:t>do FUNTTEL</a:t>
            </a:r>
            <a:r>
              <a:rPr lang="pt-BR" sz="1800" dirty="0">
                <a:latin typeface="+mj-lt"/>
              </a:rPr>
              <a:t>, </a:t>
            </a:r>
            <a:r>
              <a:rPr lang="pt-BR" sz="1800" b="1" dirty="0">
                <a:latin typeface="+mj-lt"/>
              </a:rPr>
              <a:t>é</a:t>
            </a:r>
            <a:r>
              <a:rPr lang="pt-BR" sz="1800" b="1" dirty="0" smtClean="0">
                <a:latin typeface="+mj-lt"/>
              </a:rPr>
              <a:t> </a:t>
            </a:r>
            <a:r>
              <a:rPr lang="pt-BR" sz="1800" b="1" dirty="0">
                <a:latin typeface="+mj-lt"/>
              </a:rPr>
              <a:t>preciso </a:t>
            </a:r>
            <a:r>
              <a:rPr lang="pt-BR" sz="1800" b="1" dirty="0" smtClean="0">
                <a:latin typeface="+mj-lt"/>
              </a:rPr>
              <a:t>repensar </a:t>
            </a:r>
            <a:r>
              <a:rPr lang="pt-BR" sz="1800" b="1" dirty="0">
                <a:latin typeface="+mj-lt"/>
              </a:rPr>
              <a:t>as diretrizes estratégicas para as ações </a:t>
            </a:r>
            <a:r>
              <a:rPr lang="pt-BR" sz="1800" b="1" dirty="0" smtClean="0">
                <a:latin typeface="+mj-lt"/>
              </a:rPr>
              <a:t>dos mesmos, </a:t>
            </a:r>
            <a:r>
              <a:rPr lang="pt-BR" sz="1800" b="1" dirty="0">
                <a:latin typeface="+mj-lt"/>
              </a:rPr>
              <a:t>delimitar com mais clareza objetivos e campos de </a:t>
            </a:r>
            <a:r>
              <a:rPr lang="pt-BR" sz="1800" b="1" dirty="0" smtClean="0">
                <a:latin typeface="+mj-lt"/>
              </a:rPr>
              <a:t>ação, de modo que o </a:t>
            </a:r>
            <a:r>
              <a:rPr lang="pt-BR" sz="1800" b="1" dirty="0">
                <a:latin typeface="+mj-lt"/>
              </a:rPr>
              <a:t>papel estratégico </a:t>
            </a:r>
            <a:r>
              <a:rPr lang="pt-BR" sz="1800" b="1" dirty="0" smtClean="0">
                <a:latin typeface="+mj-lt"/>
              </a:rPr>
              <a:t>dos fundos de investimento sejam cumpridos.</a:t>
            </a:r>
            <a:endParaRPr lang="pt-BR" sz="1800" b="1" dirty="0">
              <a:latin typeface="+mj-lt"/>
            </a:endParaRPr>
          </a:p>
          <a:p>
            <a:pPr marL="538163" lvl="1" indent="-342900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endParaRPr lang="pt-BR" sz="1800" dirty="0" smtClean="0">
              <a:latin typeface="+mj-lt"/>
            </a:endParaRPr>
          </a:p>
          <a:p>
            <a:pPr marL="538163" lvl="1" indent="-342900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endParaRPr lang="pt-BR" sz="1800" dirty="0">
              <a:latin typeface="+mj-lt"/>
            </a:endParaRPr>
          </a:p>
          <a:p>
            <a:pPr marL="538163" lvl="1" indent="-342900">
              <a:lnSpc>
                <a:spcPct val="120000"/>
              </a:lnSpc>
              <a:spcBef>
                <a:spcPts val="1224"/>
              </a:spcBef>
              <a:buFont typeface="Wingdings" charset="2"/>
              <a:buChar char="q"/>
            </a:pPr>
            <a:endParaRPr lang="pt-BR" sz="1800" dirty="0">
              <a:latin typeface="+mj-lt"/>
            </a:endParaRPr>
          </a:p>
          <a:p>
            <a:pPr>
              <a:lnSpc>
                <a:spcPct val="120000"/>
              </a:lnSpc>
              <a:spcBef>
                <a:spcPts val="1224"/>
              </a:spcBef>
            </a:pPr>
            <a:endParaRPr lang="pt-BR" sz="1800" dirty="0" smtClean="0">
              <a:latin typeface="+mj-lt"/>
            </a:endParaRPr>
          </a:p>
        </p:txBody>
      </p:sp>
      <p:sp>
        <p:nvSpPr>
          <p:cNvPr id="5" name="Retângulo 4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9907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8" y="0"/>
            <a:ext cx="9144018" cy="6858014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8077200" y="0"/>
            <a:ext cx="1066800" cy="685800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8077200" y="2019300"/>
            <a:ext cx="1066800" cy="2819400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389443" y="369187"/>
            <a:ext cx="2297310" cy="926849"/>
            <a:chOff x="3789" y="1520"/>
            <a:chExt cx="2667" cy="1076"/>
          </a:xfrm>
        </p:grpSpPr>
        <p:sp>
          <p:nvSpPr>
            <p:cNvPr id="22" name="Freeform 5"/>
            <p:cNvSpPr>
              <a:spLocks noEditPoints="1"/>
            </p:cNvSpPr>
            <p:nvPr/>
          </p:nvSpPr>
          <p:spPr bwMode="auto">
            <a:xfrm>
              <a:off x="4950" y="2149"/>
              <a:ext cx="1506" cy="301"/>
            </a:xfrm>
            <a:custGeom>
              <a:avLst/>
              <a:gdLst>
                <a:gd name="T0" fmla="*/ 21 w 637"/>
                <a:gd name="T1" fmla="*/ 97 h 127"/>
                <a:gd name="T2" fmla="*/ 17 w 637"/>
                <a:gd name="T3" fmla="*/ 95 h 127"/>
                <a:gd name="T4" fmla="*/ 48 w 637"/>
                <a:gd name="T5" fmla="*/ 94 h 127"/>
                <a:gd name="T6" fmla="*/ 61 w 637"/>
                <a:gd name="T7" fmla="*/ 112 h 127"/>
                <a:gd name="T8" fmla="*/ 94 w 637"/>
                <a:gd name="T9" fmla="*/ 77 h 127"/>
                <a:gd name="T10" fmla="*/ 92 w 637"/>
                <a:gd name="T11" fmla="*/ 86 h 127"/>
                <a:gd name="T12" fmla="*/ 146 w 637"/>
                <a:gd name="T13" fmla="*/ 85 h 127"/>
                <a:gd name="T14" fmla="*/ 165 w 637"/>
                <a:gd name="T15" fmla="*/ 105 h 127"/>
                <a:gd name="T16" fmla="*/ 191 w 637"/>
                <a:gd name="T17" fmla="*/ 76 h 127"/>
                <a:gd name="T18" fmla="*/ 198 w 637"/>
                <a:gd name="T19" fmla="*/ 108 h 127"/>
                <a:gd name="T20" fmla="*/ 223 w 637"/>
                <a:gd name="T21" fmla="*/ 109 h 127"/>
                <a:gd name="T22" fmla="*/ 252 w 637"/>
                <a:gd name="T23" fmla="*/ 77 h 127"/>
                <a:gd name="T24" fmla="*/ 260 w 637"/>
                <a:gd name="T25" fmla="*/ 101 h 127"/>
                <a:gd name="T26" fmla="*/ 292 w 637"/>
                <a:gd name="T27" fmla="*/ 81 h 127"/>
                <a:gd name="T28" fmla="*/ 288 w 637"/>
                <a:gd name="T29" fmla="*/ 116 h 127"/>
                <a:gd name="T30" fmla="*/ 293 w 637"/>
                <a:gd name="T31" fmla="*/ 123 h 127"/>
                <a:gd name="T32" fmla="*/ 308 w 637"/>
                <a:gd name="T33" fmla="*/ 69 h 127"/>
                <a:gd name="T34" fmla="*/ 321 w 637"/>
                <a:gd name="T35" fmla="*/ 104 h 127"/>
                <a:gd name="T36" fmla="*/ 314 w 637"/>
                <a:gd name="T37" fmla="*/ 82 h 127"/>
                <a:gd name="T38" fmla="*/ 348 w 637"/>
                <a:gd name="T39" fmla="*/ 76 h 127"/>
                <a:gd name="T40" fmla="*/ 355 w 637"/>
                <a:gd name="T41" fmla="*/ 108 h 127"/>
                <a:gd name="T42" fmla="*/ 21 w 637"/>
                <a:gd name="T43" fmla="*/ 48 h 127"/>
                <a:gd name="T44" fmla="*/ 10 w 637"/>
                <a:gd name="T45" fmla="*/ 9 h 127"/>
                <a:gd name="T46" fmla="*/ 58 w 637"/>
                <a:gd name="T47" fmla="*/ 49 h 127"/>
                <a:gd name="T48" fmla="*/ 51 w 637"/>
                <a:gd name="T49" fmla="*/ 17 h 127"/>
                <a:gd name="T50" fmla="*/ 80 w 637"/>
                <a:gd name="T51" fmla="*/ 47 h 127"/>
                <a:gd name="T52" fmla="*/ 100 w 637"/>
                <a:gd name="T53" fmla="*/ 46 h 127"/>
                <a:gd name="T54" fmla="*/ 85 w 637"/>
                <a:gd name="T55" fmla="*/ 29 h 127"/>
                <a:gd name="T56" fmla="*/ 111 w 637"/>
                <a:gd name="T57" fmla="*/ 48 h 127"/>
                <a:gd name="T58" fmla="*/ 154 w 637"/>
                <a:gd name="T59" fmla="*/ 9 h 127"/>
                <a:gd name="T60" fmla="*/ 181 w 637"/>
                <a:gd name="T61" fmla="*/ 45 h 127"/>
                <a:gd name="T62" fmla="*/ 215 w 637"/>
                <a:gd name="T63" fmla="*/ 48 h 127"/>
                <a:gd name="T64" fmla="*/ 234 w 637"/>
                <a:gd name="T65" fmla="*/ 49 h 127"/>
                <a:gd name="T66" fmla="*/ 227 w 637"/>
                <a:gd name="T67" fmla="*/ 17 h 127"/>
                <a:gd name="T68" fmla="*/ 225 w 637"/>
                <a:gd name="T69" fmla="*/ 57 h 127"/>
                <a:gd name="T70" fmla="*/ 224 w 637"/>
                <a:gd name="T71" fmla="*/ 59 h 127"/>
                <a:gd name="T72" fmla="*/ 259 w 637"/>
                <a:gd name="T73" fmla="*/ 2 h 127"/>
                <a:gd name="T74" fmla="*/ 249 w 637"/>
                <a:gd name="T75" fmla="*/ 48 h 127"/>
                <a:gd name="T76" fmla="*/ 258 w 637"/>
                <a:gd name="T77" fmla="*/ 19 h 127"/>
                <a:gd name="T78" fmla="*/ 307 w 637"/>
                <a:gd name="T79" fmla="*/ 29 h 127"/>
                <a:gd name="T80" fmla="*/ 300 w 637"/>
                <a:gd name="T81" fmla="*/ 17 h 127"/>
                <a:gd name="T82" fmla="*/ 334 w 637"/>
                <a:gd name="T83" fmla="*/ 30 h 127"/>
                <a:gd name="T84" fmla="*/ 381 w 637"/>
                <a:gd name="T85" fmla="*/ 19 h 127"/>
                <a:gd name="T86" fmla="*/ 357 w 637"/>
                <a:gd name="T87" fmla="*/ 9 h 127"/>
                <a:gd name="T88" fmla="*/ 385 w 637"/>
                <a:gd name="T89" fmla="*/ 48 h 127"/>
                <a:gd name="T90" fmla="*/ 417 w 637"/>
                <a:gd name="T91" fmla="*/ 29 h 127"/>
                <a:gd name="T92" fmla="*/ 413 w 637"/>
                <a:gd name="T93" fmla="*/ 27 h 127"/>
                <a:gd name="T94" fmla="*/ 437 w 637"/>
                <a:gd name="T95" fmla="*/ 9 h 127"/>
                <a:gd name="T96" fmla="*/ 436 w 637"/>
                <a:gd name="T97" fmla="*/ 29 h 127"/>
                <a:gd name="T98" fmla="*/ 474 w 637"/>
                <a:gd name="T99" fmla="*/ 26 h 127"/>
                <a:gd name="T100" fmla="*/ 482 w 637"/>
                <a:gd name="T101" fmla="*/ 43 h 127"/>
                <a:gd name="T102" fmla="*/ 492 w 637"/>
                <a:gd name="T103" fmla="*/ 9 h 127"/>
                <a:gd name="T104" fmla="*/ 500 w 637"/>
                <a:gd name="T105" fmla="*/ 31 h 127"/>
                <a:gd name="T106" fmla="*/ 523 w 637"/>
                <a:gd name="T107" fmla="*/ 9 h 127"/>
                <a:gd name="T108" fmla="*/ 522 w 637"/>
                <a:gd name="T109" fmla="*/ 19 h 127"/>
                <a:gd name="T110" fmla="*/ 562 w 637"/>
                <a:gd name="T111" fmla="*/ 28 h 127"/>
                <a:gd name="T112" fmla="*/ 551 w 637"/>
                <a:gd name="T113" fmla="*/ 12 h 127"/>
                <a:gd name="T114" fmla="*/ 583 w 637"/>
                <a:gd name="T115" fmla="*/ 48 h 127"/>
                <a:gd name="T116" fmla="*/ 593 w 637"/>
                <a:gd name="T117" fmla="*/ 33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37" h="127">
                  <a:moveTo>
                    <a:pt x="8" y="100"/>
                  </a:moveTo>
                  <a:cubicBezTo>
                    <a:pt x="7" y="100"/>
                    <a:pt x="7" y="100"/>
                    <a:pt x="7" y="100"/>
                  </a:cubicBezTo>
                  <a:cubicBezTo>
                    <a:pt x="7" y="116"/>
                    <a:pt x="7" y="116"/>
                    <a:pt x="7" y="116"/>
                  </a:cubicBezTo>
                  <a:cubicBezTo>
                    <a:pt x="1" y="116"/>
                    <a:pt x="1" y="116"/>
                    <a:pt x="1" y="116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3" y="78"/>
                    <a:pt x="4" y="77"/>
                    <a:pt x="6" y="77"/>
                  </a:cubicBezTo>
                  <a:cubicBezTo>
                    <a:pt x="7" y="77"/>
                    <a:pt x="9" y="76"/>
                    <a:pt x="11" y="76"/>
                  </a:cubicBezTo>
                  <a:cubicBezTo>
                    <a:pt x="16" y="76"/>
                    <a:pt x="19" y="78"/>
                    <a:pt x="21" y="80"/>
                  </a:cubicBezTo>
                  <a:cubicBezTo>
                    <a:pt x="23" y="82"/>
                    <a:pt x="24" y="85"/>
                    <a:pt x="24" y="88"/>
                  </a:cubicBezTo>
                  <a:cubicBezTo>
                    <a:pt x="24" y="92"/>
                    <a:pt x="23" y="94"/>
                    <a:pt x="21" y="97"/>
                  </a:cubicBezTo>
                  <a:cubicBezTo>
                    <a:pt x="19" y="99"/>
                    <a:pt x="15" y="100"/>
                    <a:pt x="11" y="100"/>
                  </a:cubicBezTo>
                  <a:cubicBezTo>
                    <a:pt x="10" y="100"/>
                    <a:pt x="9" y="100"/>
                    <a:pt x="8" y="100"/>
                  </a:cubicBezTo>
                  <a:moveTo>
                    <a:pt x="11" y="80"/>
                  </a:moveTo>
                  <a:cubicBezTo>
                    <a:pt x="10" y="80"/>
                    <a:pt x="9" y="80"/>
                    <a:pt x="8" y="80"/>
                  </a:cubicBezTo>
                  <a:cubicBezTo>
                    <a:pt x="8" y="80"/>
                    <a:pt x="7" y="80"/>
                    <a:pt x="7" y="80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10" y="97"/>
                    <a:pt x="10" y="97"/>
                    <a:pt x="10" y="97"/>
                  </a:cubicBezTo>
                  <a:cubicBezTo>
                    <a:pt x="10" y="97"/>
                    <a:pt x="10" y="97"/>
                    <a:pt x="10" y="97"/>
                  </a:cubicBezTo>
                  <a:cubicBezTo>
                    <a:pt x="14" y="97"/>
                    <a:pt x="16" y="96"/>
                    <a:pt x="17" y="95"/>
                  </a:cubicBezTo>
                  <a:cubicBezTo>
                    <a:pt x="19" y="93"/>
                    <a:pt x="19" y="91"/>
                    <a:pt x="19" y="88"/>
                  </a:cubicBezTo>
                  <a:cubicBezTo>
                    <a:pt x="19" y="85"/>
                    <a:pt x="19" y="83"/>
                    <a:pt x="17" y="82"/>
                  </a:cubicBezTo>
                  <a:cubicBezTo>
                    <a:pt x="16" y="80"/>
                    <a:pt x="14" y="80"/>
                    <a:pt x="11" y="80"/>
                  </a:cubicBezTo>
                  <a:moveTo>
                    <a:pt x="31" y="116"/>
                  </a:moveTo>
                  <a:cubicBezTo>
                    <a:pt x="31" y="77"/>
                    <a:pt x="31" y="77"/>
                    <a:pt x="31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36" y="80"/>
                    <a:pt x="36" y="80"/>
                    <a:pt x="36" y="80"/>
                  </a:cubicBezTo>
                  <a:cubicBezTo>
                    <a:pt x="36" y="94"/>
                    <a:pt x="36" y="94"/>
                    <a:pt x="36" y="94"/>
                  </a:cubicBezTo>
                  <a:cubicBezTo>
                    <a:pt x="48" y="94"/>
                    <a:pt x="48" y="94"/>
                    <a:pt x="48" y="94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36" y="98"/>
                    <a:pt x="36" y="98"/>
                    <a:pt x="36" y="98"/>
                  </a:cubicBezTo>
                  <a:cubicBezTo>
                    <a:pt x="36" y="112"/>
                    <a:pt x="36" y="112"/>
                    <a:pt x="36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6"/>
                    <a:pt x="49" y="116"/>
                    <a:pt x="49" y="116"/>
                  </a:cubicBezTo>
                  <a:lnTo>
                    <a:pt x="31" y="116"/>
                  </a:lnTo>
                  <a:close/>
                  <a:moveTo>
                    <a:pt x="56" y="116"/>
                  </a:moveTo>
                  <a:cubicBezTo>
                    <a:pt x="56" y="77"/>
                    <a:pt x="56" y="77"/>
                    <a:pt x="56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73" y="112"/>
                    <a:pt x="73" y="112"/>
                    <a:pt x="73" y="112"/>
                  </a:cubicBezTo>
                  <a:cubicBezTo>
                    <a:pt x="73" y="116"/>
                    <a:pt x="73" y="116"/>
                    <a:pt x="73" y="116"/>
                  </a:cubicBezTo>
                  <a:lnTo>
                    <a:pt x="56" y="116"/>
                  </a:lnTo>
                  <a:close/>
                  <a:moveTo>
                    <a:pt x="101" y="116"/>
                  </a:moveTo>
                  <a:cubicBezTo>
                    <a:pt x="98" y="104"/>
                    <a:pt x="98" y="104"/>
                    <a:pt x="98" y="104"/>
                  </a:cubicBezTo>
                  <a:cubicBezTo>
                    <a:pt x="84" y="104"/>
                    <a:pt x="84" y="104"/>
                    <a:pt x="84" y="104"/>
                  </a:cubicBezTo>
                  <a:cubicBezTo>
                    <a:pt x="81" y="116"/>
                    <a:pt x="81" y="116"/>
                    <a:pt x="81" y="116"/>
                  </a:cubicBezTo>
                  <a:cubicBezTo>
                    <a:pt x="76" y="116"/>
                    <a:pt x="76" y="116"/>
                    <a:pt x="76" y="116"/>
                  </a:cubicBezTo>
                  <a:cubicBezTo>
                    <a:pt x="89" y="77"/>
                    <a:pt x="89" y="77"/>
                    <a:pt x="89" y="77"/>
                  </a:cubicBezTo>
                  <a:cubicBezTo>
                    <a:pt x="94" y="77"/>
                    <a:pt x="94" y="77"/>
                    <a:pt x="94" y="77"/>
                  </a:cubicBezTo>
                  <a:cubicBezTo>
                    <a:pt x="107" y="116"/>
                    <a:pt x="107" y="116"/>
                    <a:pt x="107" y="116"/>
                  </a:cubicBezTo>
                  <a:lnTo>
                    <a:pt x="101" y="116"/>
                  </a:lnTo>
                  <a:close/>
                  <a:moveTo>
                    <a:pt x="92" y="86"/>
                  </a:moveTo>
                  <a:cubicBezTo>
                    <a:pt x="92" y="85"/>
                    <a:pt x="92" y="84"/>
                    <a:pt x="91" y="83"/>
                  </a:cubicBezTo>
                  <a:cubicBezTo>
                    <a:pt x="91" y="82"/>
                    <a:pt x="91" y="82"/>
                    <a:pt x="91" y="82"/>
                  </a:cubicBezTo>
                  <a:cubicBezTo>
                    <a:pt x="91" y="82"/>
                    <a:pt x="91" y="83"/>
                    <a:pt x="91" y="83"/>
                  </a:cubicBezTo>
                  <a:cubicBezTo>
                    <a:pt x="91" y="84"/>
                    <a:pt x="90" y="85"/>
                    <a:pt x="90" y="86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97" y="101"/>
                    <a:pt x="97" y="101"/>
                    <a:pt x="97" y="101"/>
                  </a:cubicBezTo>
                  <a:lnTo>
                    <a:pt x="92" y="86"/>
                  </a:lnTo>
                  <a:close/>
                  <a:moveTo>
                    <a:pt x="128" y="77"/>
                  </a:moveTo>
                  <a:cubicBezTo>
                    <a:pt x="133" y="77"/>
                    <a:pt x="133" y="77"/>
                    <a:pt x="133" y="77"/>
                  </a:cubicBezTo>
                  <a:cubicBezTo>
                    <a:pt x="133" y="116"/>
                    <a:pt x="133" y="116"/>
                    <a:pt x="133" y="116"/>
                  </a:cubicBezTo>
                  <a:cubicBezTo>
                    <a:pt x="128" y="116"/>
                    <a:pt x="128" y="116"/>
                    <a:pt x="128" y="116"/>
                  </a:cubicBezTo>
                  <a:lnTo>
                    <a:pt x="128" y="77"/>
                  </a:lnTo>
                  <a:close/>
                  <a:moveTo>
                    <a:pt x="165" y="116"/>
                  </a:moveTo>
                  <a:cubicBezTo>
                    <a:pt x="149" y="88"/>
                    <a:pt x="149" y="88"/>
                    <a:pt x="149" y="88"/>
                  </a:cubicBezTo>
                  <a:cubicBezTo>
                    <a:pt x="148" y="87"/>
                    <a:pt x="148" y="86"/>
                    <a:pt x="147" y="85"/>
                  </a:cubicBezTo>
                  <a:cubicBezTo>
                    <a:pt x="147" y="84"/>
                    <a:pt x="146" y="83"/>
                    <a:pt x="146" y="83"/>
                  </a:cubicBezTo>
                  <a:cubicBezTo>
                    <a:pt x="146" y="85"/>
                    <a:pt x="146" y="85"/>
                    <a:pt x="146" y="85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6" y="116"/>
                    <a:pt x="146" y="116"/>
                    <a:pt x="146" y="116"/>
                  </a:cubicBezTo>
                  <a:cubicBezTo>
                    <a:pt x="142" y="116"/>
                    <a:pt x="142" y="116"/>
                    <a:pt x="142" y="116"/>
                  </a:cubicBezTo>
                  <a:cubicBezTo>
                    <a:pt x="142" y="77"/>
                    <a:pt x="142" y="77"/>
                    <a:pt x="142" y="77"/>
                  </a:cubicBezTo>
                  <a:cubicBezTo>
                    <a:pt x="147" y="77"/>
                    <a:pt x="147" y="77"/>
                    <a:pt x="147" y="77"/>
                  </a:cubicBezTo>
                  <a:cubicBezTo>
                    <a:pt x="163" y="104"/>
                    <a:pt x="163" y="104"/>
                    <a:pt x="163" y="104"/>
                  </a:cubicBezTo>
                  <a:cubicBezTo>
                    <a:pt x="164" y="105"/>
                    <a:pt x="164" y="106"/>
                    <a:pt x="165" y="107"/>
                  </a:cubicBezTo>
                  <a:cubicBezTo>
                    <a:pt x="165" y="108"/>
                    <a:pt x="165" y="108"/>
                    <a:pt x="165" y="108"/>
                  </a:cubicBezTo>
                  <a:cubicBezTo>
                    <a:pt x="165" y="107"/>
                    <a:pt x="165" y="107"/>
                    <a:pt x="165" y="107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5" y="104"/>
                    <a:pt x="165" y="104"/>
                    <a:pt x="165" y="104"/>
                  </a:cubicBezTo>
                  <a:cubicBezTo>
                    <a:pt x="165" y="77"/>
                    <a:pt x="165" y="77"/>
                    <a:pt x="165" y="77"/>
                  </a:cubicBezTo>
                  <a:cubicBezTo>
                    <a:pt x="170" y="77"/>
                    <a:pt x="170" y="77"/>
                    <a:pt x="170" y="77"/>
                  </a:cubicBezTo>
                  <a:cubicBezTo>
                    <a:pt x="170" y="116"/>
                    <a:pt x="170" y="116"/>
                    <a:pt x="170" y="116"/>
                  </a:cubicBezTo>
                  <a:lnTo>
                    <a:pt x="165" y="116"/>
                  </a:lnTo>
                  <a:close/>
                  <a:moveTo>
                    <a:pt x="191" y="116"/>
                  </a:moveTo>
                  <a:cubicBezTo>
                    <a:pt x="186" y="116"/>
                    <a:pt x="183" y="115"/>
                    <a:pt x="180" y="111"/>
                  </a:cubicBezTo>
                  <a:cubicBezTo>
                    <a:pt x="178" y="107"/>
                    <a:pt x="177" y="102"/>
                    <a:pt x="177" y="96"/>
                  </a:cubicBezTo>
                  <a:cubicBezTo>
                    <a:pt x="177" y="90"/>
                    <a:pt x="178" y="86"/>
                    <a:pt x="180" y="82"/>
                  </a:cubicBezTo>
                  <a:cubicBezTo>
                    <a:pt x="183" y="78"/>
                    <a:pt x="186" y="76"/>
                    <a:pt x="191" y="76"/>
                  </a:cubicBezTo>
                  <a:cubicBezTo>
                    <a:pt x="196" y="76"/>
                    <a:pt x="199" y="78"/>
                    <a:pt x="202" y="82"/>
                  </a:cubicBezTo>
                  <a:cubicBezTo>
                    <a:pt x="204" y="86"/>
                    <a:pt x="205" y="90"/>
                    <a:pt x="205" y="96"/>
                  </a:cubicBezTo>
                  <a:cubicBezTo>
                    <a:pt x="205" y="102"/>
                    <a:pt x="204" y="107"/>
                    <a:pt x="202" y="111"/>
                  </a:cubicBezTo>
                  <a:cubicBezTo>
                    <a:pt x="199" y="115"/>
                    <a:pt x="196" y="116"/>
                    <a:pt x="191" y="116"/>
                  </a:cubicBezTo>
                  <a:moveTo>
                    <a:pt x="191" y="80"/>
                  </a:moveTo>
                  <a:cubicBezTo>
                    <a:pt x="188" y="80"/>
                    <a:pt x="186" y="81"/>
                    <a:pt x="184" y="85"/>
                  </a:cubicBezTo>
                  <a:cubicBezTo>
                    <a:pt x="183" y="88"/>
                    <a:pt x="182" y="92"/>
                    <a:pt x="182" y="96"/>
                  </a:cubicBezTo>
                  <a:cubicBezTo>
                    <a:pt x="182" y="101"/>
                    <a:pt x="183" y="105"/>
                    <a:pt x="184" y="108"/>
                  </a:cubicBezTo>
                  <a:cubicBezTo>
                    <a:pt x="185" y="111"/>
                    <a:pt x="188" y="113"/>
                    <a:pt x="191" y="113"/>
                  </a:cubicBezTo>
                  <a:cubicBezTo>
                    <a:pt x="194" y="113"/>
                    <a:pt x="197" y="111"/>
                    <a:pt x="198" y="108"/>
                  </a:cubicBezTo>
                  <a:cubicBezTo>
                    <a:pt x="199" y="105"/>
                    <a:pt x="200" y="101"/>
                    <a:pt x="200" y="96"/>
                  </a:cubicBezTo>
                  <a:cubicBezTo>
                    <a:pt x="200" y="92"/>
                    <a:pt x="199" y="88"/>
                    <a:pt x="198" y="85"/>
                  </a:cubicBezTo>
                  <a:cubicBezTo>
                    <a:pt x="197" y="81"/>
                    <a:pt x="194" y="80"/>
                    <a:pt x="191" y="80"/>
                  </a:cubicBezTo>
                  <a:moveTo>
                    <a:pt x="225" y="116"/>
                  </a:moveTo>
                  <a:cubicBezTo>
                    <a:pt x="221" y="116"/>
                    <a:pt x="221" y="116"/>
                    <a:pt x="221" y="116"/>
                  </a:cubicBezTo>
                  <a:cubicBezTo>
                    <a:pt x="209" y="77"/>
                    <a:pt x="209" y="77"/>
                    <a:pt x="209" y="77"/>
                  </a:cubicBezTo>
                  <a:cubicBezTo>
                    <a:pt x="215" y="77"/>
                    <a:pt x="215" y="77"/>
                    <a:pt x="215" y="77"/>
                  </a:cubicBezTo>
                  <a:cubicBezTo>
                    <a:pt x="222" y="104"/>
                    <a:pt x="222" y="104"/>
                    <a:pt x="222" y="104"/>
                  </a:cubicBezTo>
                  <a:cubicBezTo>
                    <a:pt x="222" y="105"/>
                    <a:pt x="223" y="106"/>
                    <a:pt x="223" y="107"/>
                  </a:cubicBezTo>
                  <a:cubicBezTo>
                    <a:pt x="223" y="108"/>
                    <a:pt x="223" y="109"/>
                    <a:pt x="223" y="109"/>
                  </a:cubicBezTo>
                  <a:cubicBezTo>
                    <a:pt x="225" y="104"/>
                    <a:pt x="225" y="104"/>
                    <a:pt x="225" y="104"/>
                  </a:cubicBezTo>
                  <a:cubicBezTo>
                    <a:pt x="232" y="77"/>
                    <a:pt x="232" y="77"/>
                    <a:pt x="232" y="77"/>
                  </a:cubicBezTo>
                  <a:cubicBezTo>
                    <a:pt x="237" y="77"/>
                    <a:pt x="237" y="77"/>
                    <a:pt x="237" y="77"/>
                  </a:cubicBezTo>
                  <a:lnTo>
                    <a:pt x="225" y="116"/>
                  </a:lnTo>
                  <a:close/>
                  <a:moveTo>
                    <a:pt x="264" y="116"/>
                  </a:moveTo>
                  <a:cubicBezTo>
                    <a:pt x="261" y="104"/>
                    <a:pt x="261" y="104"/>
                    <a:pt x="261" y="104"/>
                  </a:cubicBezTo>
                  <a:cubicBezTo>
                    <a:pt x="247" y="104"/>
                    <a:pt x="247" y="104"/>
                    <a:pt x="247" y="104"/>
                  </a:cubicBezTo>
                  <a:cubicBezTo>
                    <a:pt x="244" y="116"/>
                    <a:pt x="244" y="116"/>
                    <a:pt x="244" y="116"/>
                  </a:cubicBezTo>
                  <a:cubicBezTo>
                    <a:pt x="239" y="116"/>
                    <a:pt x="239" y="116"/>
                    <a:pt x="239" y="116"/>
                  </a:cubicBezTo>
                  <a:cubicBezTo>
                    <a:pt x="252" y="77"/>
                    <a:pt x="252" y="77"/>
                    <a:pt x="252" y="77"/>
                  </a:cubicBezTo>
                  <a:cubicBezTo>
                    <a:pt x="257" y="77"/>
                    <a:pt x="257" y="77"/>
                    <a:pt x="257" y="77"/>
                  </a:cubicBezTo>
                  <a:cubicBezTo>
                    <a:pt x="270" y="116"/>
                    <a:pt x="270" y="116"/>
                    <a:pt x="270" y="116"/>
                  </a:cubicBezTo>
                  <a:lnTo>
                    <a:pt x="264" y="116"/>
                  </a:lnTo>
                  <a:close/>
                  <a:moveTo>
                    <a:pt x="255" y="86"/>
                  </a:moveTo>
                  <a:cubicBezTo>
                    <a:pt x="255" y="85"/>
                    <a:pt x="255" y="84"/>
                    <a:pt x="255" y="83"/>
                  </a:cubicBezTo>
                  <a:cubicBezTo>
                    <a:pt x="254" y="82"/>
                    <a:pt x="254" y="82"/>
                    <a:pt x="254" y="82"/>
                  </a:cubicBezTo>
                  <a:cubicBezTo>
                    <a:pt x="254" y="82"/>
                    <a:pt x="254" y="83"/>
                    <a:pt x="254" y="83"/>
                  </a:cubicBezTo>
                  <a:cubicBezTo>
                    <a:pt x="254" y="84"/>
                    <a:pt x="253" y="85"/>
                    <a:pt x="253" y="86"/>
                  </a:cubicBezTo>
                  <a:cubicBezTo>
                    <a:pt x="248" y="101"/>
                    <a:pt x="248" y="101"/>
                    <a:pt x="248" y="101"/>
                  </a:cubicBezTo>
                  <a:cubicBezTo>
                    <a:pt x="260" y="101"/>
                    <a:pt x="260" y="101"/>
                    <a:pt x="260" y="101"/>
                  </a:cubicBezTo>
                  <a:lnTo>
                    <a:pt x="255" y="86"/>
                  </a:lnTo>
                  <a:close/>
                  <a:moveTo>
                    <a:pt x="288" y="116"/>
                  </a:moveTo>
                  <a:cubicBezTo>
                    <a:pt x="284" y="116"/>
                    <a:pt x="280" y="114"/>
                    <a:pt x="278" y="111"/>
                  </a:cubicBezTo>
                  <a:cubicBezTo>
                    <a:pt x="275" y="107"/>
                    <a:pt x="274" y="102"/>
                    <a:pt x="274" y="96"/>
                  </a:cubicBezTo>
                  <a:cubicBezTo>
                    <a:pt x="274" y="91"/>
                    <a:pt x="275" y="86"/>
                    <a:pt x="278" y="82"/>
                  </a:cubicBezTo>
                  <a:cubicBezTo>
                    <a:pt x="280" y="78"/>
                    <a:pt x="284" y="76"/>
                    <a:pt x="288" y="76"/>
                  </a:cubicBezTo>
                  <a:cubicBezTo>
                    <a:pt x="290" y="76"/>
                    <a:pt x="292" y="77"/>
                    <a:pt x="293" y="77"/>
                  </a:cubicBezTo>
                  <a:cubicBezTo>
                    <a:pt x="294" y="77"/>
                    <a:pt x="295" y="78"/>
                    <a:pt x="296" y="79"/>
                  </a:cubicBezTo>
                  <a:cubicBezTo>
                    <a:pt x="295" y="82"/>
                    <a:pt x="295" y="82"/>
                    <a:pt x="295" y="82"/>
                  </a:cubicBezTo>
                  <a:cubicBezTo>
                    <a:pt x="294" y="81"/>
                    <a:pt x="293" y="81"/>
                    <a:pt x="292" y="81"/>
                  </a:cubicBezTo>
                  <a:cubicBezTo>
                    <a:pt x="291" y="80"/>
                    <a:pt x="290" y="80"/>
                    <a:pt x="289" y="80"/>
                  </a:cubicBezTo>
                  <a:cubicBezTo>
                    <a:pt x="286" y="80"/>
                    <a:pt x="283" y="82"/>
                    <a:pt x="282" y="85"/>
                  </a:cubicBezTo>
                  <a:cubicBezTo>
                    <a:pt x="280" y="88"/>
                    <a:pt x="279" y="92"/>
                    <a:pt x="279" y="96"/>
                  </a:cubicBezTo>
                  <a:cubicBezTo>
                    <a:pt x="279" y="101"/>
                    <a:pt x="280" y="105"/>
                    <a:pt x="282" y="108"/>
                  </a:cubicBezTo>
                  <a:cubicBezTo>
                    <a:pt x="283" y="111"/>
                    <a:pt x="286" y="112"/>
                    <a:pt x="289" y="112"/>
                  </a:cubicBezTo>
                  <a:cubicBezTo>
                    <a:pt x="290" y="112"/>
                    <a:pt x="291" y="112"/>
                    <a:pt x="292" y="112"/>
                  </a:cubicBezTo>
                  <a:cubicBezTo>
                    <a:pt x="293" y="112"/>
                    <a:pt x="294" y="111"/>
                    <a:pt x="295" y="111"/>
                  </a:cubicBezTo>
                  <a:cubicBezTo>
                    <a:pt x="296" y="114"/>
                    <a:pt x="296" y="114"/>
                    <a:pt x="296" y="114"/>
                  </a:cubicBezTo>
                  <a:cubicBezTo>
                    <a:pt x="295" y="115"/>
                    <a:pt x="294" y="115"/>
                    <a:pt x="293" y="116"/>
                  </a:cubicBezTo>
                  <a:cubicBezTo>
                    <a:pt x="292" y="116"/>
                    <a:pt x="290" y="116"/>
                    <a:pt x="288" y="116"/>
                  </a:cubicBezTo>
                  <a:moveTo>
                    <a:pt x="279" y="127"/>
                  </a:moveTo>
                  <a:cubicBezTo>
                    <a:pt x="280" y="125"/>
                    <a:pt x="280" y="125"/>
                    <a:pt x="280" y="125"/>
                  </a:cubicBezTo>
                  <a:cubicBezTo>
                    <a:pt x="283" y="125"/>
                    <a:pt x="285" y="125"/>
                    <a:pt x="287" y="125"/>
                  </a:cubicBezTo>
                  <a:cubicBezTo>
                    <a:pt x="289" y="124"/>
                    <a:pt x="289" y="124"/>
                    <a:pt x="289" y="123"/>
                  </a:cubicBezTo>
                  <a:cubicBezTo>
                    <a:pt x="289" y="122"/>
                    <a:pt x="289" y="122"/>
                    <a:pt x="288" y="121"/>
                  </a:cubicBezTo>
                  <a:cubicBezTo>
                    <a:pt x="287" y="121"/>
                    <a:pt x="285" y="121"/>
                    <a:pt x="282" y="121"/>
                  </a:cubicBezTo>
                  <a:cubicBezTo>
                    <a:pt x="283" y="119"/>
                    <a:pt x="283" y="119"/>
                    <a:pt x="283" y="119"/>
                  </a:cubicBezTo>
                  <a:cubicBezTo>
                    <a:pt x="285" y="119"/>
                    <a:pt x="286" y="119"/>
                    <a:pt x="286" y="119"/>
                  </a:cubicBezTo>
                  <a:cubicBezTo>
                    <a:pt x="289" y="119"/>
                    <a:pt x="290" y="119"/>
                    <a:pt x="292" y="120"/>
                  </a:cubicBezTo>
                  <a:cubicBezTo>
                    <a:pt x="293" y="121"/>
                    <a:pt x="293" y="122"/>
                    <a:pt x="293" y="123"/>
                  </a:cubicBezTo>
                  <a:cubicBezTo>
                    <a:pt x="293" y="124"/>
                    <a:pt x="292" y="125"/>
                    <a:pt x="290" y="126"/>
                  </a:cubicBezTo>
                  <a:cubicBezTo>
                    <a:pt x="287" y="127"/>
                    <a:pt x="284" y="127"/>
                    <a:pt x="279" y="127"/>
                  </a:cubicBezTo>
                  <a:moveTo>
                    <a:pt x="318" y="73"/>
                  </a:moveTo>
                  <a:cubicBezTo>
                    <a:pt x="318" y="73"/>
                    <a:pt x="318" y="73"/>
                    <a:pt x="318" y="73"/>
                  </a:cubicBezTo>
                  <a:cubicBezTo>
                    <a:pt x="317" y="73"/>
                    <a:pt x="316" y="73"/>
                    <a:pt x="314" y="72"/>
                  </a:cubicBezTo>
                  <a:cubicBezTo>
                    <a:pt x="312" y="72"/>
                    <a:pt x="311" y="71"/>
                    <a:pt x="310" y="71"/>
                  </a:cubicBezTo>
                  <a:cubicBezTo>
                    <a:pt x="310" y="71"/>
                    <a:pt x="309" y="72"/>
                    <a:pt x="309" y="72"/>
                  </a:cubicBezTo>
                  <a:cubicBezTo>
                    <a:pt x="308" y="73"/>
                    <a:pt x="308" y="73"/>
                    <a:pt x="308" y="74"/>
                  </a:cubicBezTo>
                  <a:cubicBezTo>
                    <a:pt x="306" y="71"/>
                    <a:pt x="306" y="71"/>
                    <a:pt x="306" y="71"/>
                  </a:cubicBezTo>
                  <a:cubicBezTo>
                    <a:pt x="307" y="70"/>
                    <a:pt x="307" y="70"/>
                    <a:pt x="308" y="69"/>
                  </a:cubicBezTo>
                  <a:cubicBezTo>
                    <a:pt x="308" y="69"/>
                    <a:pt x="309" y="68"/>
                    <a:pt x="311" y="68"/>
                  </a:cubicBezTo>
                  <a:cubicBezTo>
                    <a:pt x="312" y="68"/>
                    <a:pt x="313" y="69"/>
                    <a:pt x="314" y="70"/>
                  </a:cubicBezTo>
                  <a:cubicBezTo>
                    <a:pt x="316" y="70"/>
                    <a:pt x="317" y="71"/>
                    <a:pt x="318" y="71"/>
                  </a:cubicBezTo>
                  <a:cubicBezTo>
                    <a:pt x="319" y="70"/>
                    <a:pt x="319" y="70"/>
                    <a:pt x="320" y="70"/>
                  </a:cubicBezTo>
                  <a:cubicBezTo>
                    <a:pt x="320" y="69"/>
                    <a:pt x="320" y="69"/>
                    <a:pt x="321" y="68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22" y="71"/>
                    <a:pt x="322" y="72"/>
                    <a:pt x="321" y="72"/>
                  </a:cubicBezTo>
                  <a:cubicBezTo>
                    <a:pt x="320" y="73"/>
                    <a:pt x="319" y="73"/>
                    <a:pt x="318" y="73"/>
                  </a:cubicBezTo>
                  <a:moveTo>
                    <a:pt x="324" y="116"/>
                  </a:moveTo>
                  <a:cubicBezTo>
                    <a:pt x="321" y="104"/>
                    <a:pt x="321" y="104"/>
                    <a:pt x="321" y="104"/>
                  </a:cubicBezTo>
                  <a:cubicBezTo>
                    <a:pt x="307" y="104"/>
                    <a:pt x="307" y="104"/>
                    <a:pt x="307" y="104"/>
                  </a:cubicBezTo>
                  <a:cubicBezTo>
                    <a:pt x="304" y="116"/>
                    <a:pt x="304" y="116"/>
                    <a:pt x="304" y="116"/>
                  </a:cubicBezTo>
                  <a:cubicBezTo>
                    <a:pt x="299" y="116"/>
                    <a:pt x="299" y="116"/>
                    <a:pt x="299" y="116"/>
                  </a:cubicBezTo>
                  <a:cubicBezTo>
                    <a:pt x="312" y="77"/>
                    <a:pt x="312" y="77"/>
                    <a:pt x="312" y="77"/>
                  </a:cubicBezTo>
                  <a:cubicBezTo>
                    <a:pt x="317" y="77"/>
                    <a:pt x="317" y="77"/>
                    <a:pt x="317" y="77"/>
                  </a:cubicBezTo>
                  <a:cubicBezTo>
                    <a:pt x="330" y="116"/>
                    <a:pt x="330" y="116"/>
                    <a:pt x="330" y="116"/>
                  </a:cubicBezTo>
                  <a:lnTo>
                    <a:pt x="324" y="116"/>
                  </a:lnTo>
                  <a:close/>
                  <a:moveTo>
                    <a:pt x="315" y="86"/>
                  </a:moveTo>
                  <a:cubicBezTo>
                    <a:pt x="315" y="85"/>
                    <a:pt x="315" y="84"/>
                    <a:pt x="314" y="83"/>
                  </a:cubicBezTo>
                  <a:cubicBezTo>
                    <a:pt x="314" y="83"/>
                    <a:pt x="314" y="82"/>
                    <a:pt x="314" y="82"/>
                  </a:cubicBezTo>
                  <a:cubicBezTo>
                    <a:pt x="314" y="82"/>
                    <a:pt x="314" y="83"/>
                    <a:pt x="314" y="83"/>
                  </a:cubicBezTo>
                  <a:cubicBezTo>
                    <a:pt x="314" y="84"/>
                    <a:pt x="313" y="85"/>
                    <a:pt x="313" y="86"/>
                  </a:cubicBezTo>
                  <a:cubicBezTo>
                    <a:pt x="308" y="101"/>
                    <a:pt x="308" y="101"/>
                    <a:pt x="308" y="101"/>
                  </a:cubicBezTo>
                  <a:cubicBezTo>
                    <a:pt x="320" y="101"/>
                    <a:pt x="320" y="101"/>
                    <a:pt x="320" y="101"/>
                  </a:cubicBezTo>
                  <a:lnTo>
                    <a:pt x="315" y="86"/>
                  </a:lnTo>
                  <a:close/>
                  <a:moveTo>
                    <a:pt x="348" y="116"/>
                  </a:moveTo>
                  <a:cubicBezTo>
                    <a:pt x="343" y="116"/>
                    <a:pt x="340" y="115"/>
                    <a:pt x="337" y="111"/>
                  </a:cubicBezTo>
                  <a:cubicBezTo>
                    <a:pt x="335" y="107"/>
                    <a:pt x="334" y="102"/>
                    <a:pt x="334" y="96"/>
                  </a:cubicBezTo>
                  <a:cubicBezTo>
                    <a:pt x="334" y="90"/>
                    <a:pt x="335" y="86"/>
                    <a:pt x="337" y="82"/>
                  </a:cubicBezTo>
                  <a:cubicBezTo>
                    <a:pt x="340" y="78"/>
                    <a:pt x="343" y="76"/>
                    <a:pt x="348" y="76"/>
                  </a:cubicBezTo>
                  <a:cubicBezTo>
                    <a:pt x="353" y="76"/>
                    <a:pt x="356" y="78"/>
                    <a:pt x="358" y="82"/>
                  </a:cubicBezTo>
                  <a:cubicBezTo>
                    <a:pt x="361" y="86"/>
                    <a:pt x="362" y="90"/>
                    <a:pt x="362" y="96"/>
                  </a:cubicBezTo>
                  <a:cubicBezTo>
                    <a:pt x="362" y="102"/>
                    <a:pt x="361" y="107"/>
                    <a:pt x="358" y="111"/>
                  </a:cubicBezTo>
                  <a:cubicBezTo>
                    <a:pt x="356" y="115"/>
                    <a:pt x="353" y="116"/>
                    <a:pt x="348" y="116"/>
                  </a:cubicBezTo>
                  <a:moveTo>
                    <a:pt x="348" y="80"/>
                  </a:moveTo>
                  <a:cubicBezTo>
                    <a:pt x="345" y="80"/>
                    <a:pt x="342" y="81"/>
                    <a:pt x="341" y="85"/>
                  </a:cubicBezTo>
                  <a:cubicBezTo>
                    <a:pt x="340" y="88"/>
                    <a:pt x="339" y="92"/>
                    <a:pt x="339" y="96"/>
                  </a:cubicBezTo>
                  <a:cubicBezTo>
                    <a:pt x="339" y="101"/>
                    <a:pt x="340" y="105"/>
                    <a:pt x="341" y="108"/>
                  </a:cubicBezTo>
                  <a:cubicBezTo>
                    <a:pt x="342" y="111"/>
                    <a:pt x="345" y="113"/>
                    <a:pt x="348" y="113"/>
                  </a:cubicBezTo>
                  <a:cubicBezTo>
                    <a:pt x="351" y="113"/>
                    <a:pt x="353" y="111"/>
                    <a:pt x="355" y="108"/>
                  </a:cubicBezTo>
                  <a:cubicBezTo>
                    <a:pt x="356" y="105"/>
                    <a:pt x="357" y="101"/>
                    <a:pt x="357" y="96"/>
                  </a:cubicBezTo>
                  <a:cubicBezTo>
                    <a:pt x="357" y="92"/>
                    <a:pt x="356" y="88"/>
                    <a:pt x="355" y="85"/>
                  </a:cubicBezTo>
                  <a:cubicBezTo>
                    <a:pt x="353" y="81"/>
                    <a:pt x="351" y="80"/>
                    <a:pt x="348" y="80"/>
                  </a:cubicBezTo>
                  <a:moveTo>
                    <a:pt x="33" y="48"/>
                  </a:moveTo>
                  <a:cubicBezTo>
                    <a:pt x="30" y="19"/>
                    <a:pt x="30" y="19"/>
                    <a:pt x="30" y="19"/>
                  </a:cubicBezTo>
                  <a:cubicBezTo>
                    <a:pt x="30" y="18"/>
                    <a:pt x="30" y="17"/>
                    <a:pt x="30" y="16"/>
                  </a:cubicBezTo>
                  <a:cubicBezTo>
                    <a:pt x="30" y="16"/>
                    <a:pt x="30" y="15"/>
                    <a:pt x="30" y="15"/>
                  </a:cubicBezTo>
                  <a:cubicBezTo>
                    <a:pt x="30" y="15"/>
                    <a:pt x="30" y="16"/>
                    <a:pt x="30" y="17"/>
                  </a:cubicBezTo>
                  <a:cubicBezTo>
                    <a:pt x="29" y="17"/>
                    <a:pt x="29" y="18"/>
                    <a:pt x="29" y="19"/>
                  </a:cubicBezTo>
                  <a:cubicBezTo>
                    <a:pt x="21" y="48"/>
                    <a:pt x="21" y="48"/>
                    <a:pt x="21" y="4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8"/>
                    <a:pt x="9" y="17"/>
                    <a:pt x="8" y="16"/>
                  </a:cubicBezTo>
                  <a:cubicBezTo>
                    <a:pt x="8" y="16"/>
                    <a:pt x="8" y="15"/>
                    <a:pt x="8" y="15"/>
                  </a:cubicBezTo>
                  <a:cubicBezTo>
                    <a:pt x="8" y="15"/>
                    <a:pt x="8" y="16"/>
                    <a:pt x="8" y="16"/>
                  </a:cubicBezTo>
                  <a:cubicBezTo>
                    <a:pt x="8" y="17"/>
                    <a:pt x="8" y="18"/>
                    <a:pt x="8" y="19"/>
                  </a:cubicBezTo>
                  <a:cubicBezTo>
                    <a:pt x="5" y="48"/>
                    <a:pt x="5" y="48"/>
                    <a:pt x="5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9"/>
                    <a:pt x="19" y="40"/>
                    <a:pt x="19" y="40"/>
                  </a:cubicBezTo>
                  <a:cubicBezTo>
                    <a:pt x="19" y="41"/>
                    <a:pt x="19" y="41"/>
                    <a:pt x="19" y="42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20" y="40"/>
                    <a:pt x="20" y="39"/>
                    <a:pt x="20" y="37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8" y="48"/>
                    <a:pt x="38" y="48"/>
                    <a:pt x="38" y="48"/>
                  </a:cubicBezTo>
                  <a:lnTo>
                    <a:pt x="33" y="48"/>
                  </a:lnTo>
                  <a:close/>
                  <a:moveTo>
                    <a:pt x="58" y="49"/>
                  </a:moveTo>
                  <a:cubicBezTo>
                    <a:pt x="53" y="49"/>
                    <a:pt x="50" y="47"/>
                    <a:pt x="48" y="43"/>
                  </a:cubicBezTo>
                  <a:cubicBezTo>
                    <a:pt x="45" y="40"/>
                    <a:pt x="44" y="35"/>
                    <a:pt x="44" y="29"/>
                  </a:cubicBezTo>
                  <a:cubicBezTo>
                    <a:pt x="44" y="23"/>
                    <a:pt x="45" y="18"/>
                    <a:pt x="48" y="14"/>
                  </a:cubicBezTo>
                  <a:cubicBezTo>
                    <a:pt x="50" y="11"/>
                    <a:pt x="53" y="9"/>
                    <a:pt x="58" y="9"/>
                  </a:cubicBezTo>
                  <a:cubicBezTo>
                    <a:pt x="63" y="9"/>
                    <a:pt x="67" y="11"/>
                    <a:pt x="69" y="14"/>
                  </a:cubicBezTo>
                  <a:cubicBezTo>
                    <a:pt x="71" y="18"/>
                    <a:pt x="72" y="23"/>
                    <a:pt x="72" y="29"/>
                  </a:cubicBezTo>
                  <a:cubicBezTo>
                    <a:pt x="72" y="35"/>
                    <a:pt x="71" y="40"/>
                    <a:pt x="69" y="43"/>
                  </a:cubicBezTo>
                  <a:cubicBezTo>
                    <a:pt x="67" y="47"/>
                    <a:pt x="63" y="49"/>
                    <a:pt x="58" y="49"/>
                  </a:cubicBezTo>
                  <a:moveTo>
                    <a:pt x="58" y="12"/>
                  </a:moveTo>
                  <a:cubicBezTo>
                    <a:pt x="55" y="12"/>
                    <a:pt x="53" y="14"/>
                    <a:pt x="51" y="17"/>
                  </a:cubicBezTo>
                  <a:cubicBezTo>
                    <a:pt x="50" y="20"/>
                    <a:pt x="49" y="24"/>
                    <a:pt x="49" y="29"/>
                  </a:cubicBezTo>
                  <a:cubicBezTo>
                    <a:pt x="49" y="33"/>
                    <a:pt x="50" y="37"/>
                    <a:pt x="51" y="40"/>
                  </a:cubicBezTo>
                  <a:cubicBezTo>
                    <a:pt x="53" y="43"/>
                    <a:pt x="55" y="45"/>
                    <a:pt x="58" y="45"/>
                  </a:cubicBezTo>
                  <a:cubicBezTo>
                    <a:pt x="62" y="45"/>
                    <a:pt x="64" y="43"/>
                    <a:pt x="65" y="40"/>
                  </a:cubicBezTo>
                  <a:cubicBezTo>
                    <a:pt x="66" y="37"/>
                    <a:pt x="67" y="33"/>
                    <a:pt x="67" y="29"/>
                  </a:cubicBezTo>
                  <a:cubicBezTo>
                    <a:pt x="67" y="24"/>
                    <a:pt x="66" y="20"/>
                    <a:pt x="65" y="17"/>
                  </a:cubicBezTo>
                  <a:cubicBezTo>
                    <a:pt x="64" y="14"/>
                    <a:pt x="61" y="12"/>
                    <a:pt x="58" y="12"/>
                  </a:cubicBezTo>
                  <a:moveTo>
                    <a:pt x="90" y="49"/>
                  </a:moveTo>
                  <a:cubicBezTo>
                    <a:pt x="88" y="49"/>
                    <a:pt x="86" y="49"/>
                    <a:pt x="84" y="48"/>
                  </a:cubicBezTo>
                  <a:cubicBezTo>
                    <a:pt x="82" y="48"/>
                    <a:pt x="81" y="47"/>
                    <a:pt x="80" y="47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1" y="10"/>
                    <a:pt x="82" y="10"/>
                    <a:pt x="84" y="9"/>
                  </a:cubicBezTo>
                  <a:cubicBezTo>
                    <a:pt x="86" y="9"/>
                    <a:pt x="88" y="9"/>
                    <a:pt x="90" y="9"/>
                  </a:cubicBezTo>
                  <a:cubicBezTo>
                    <a:pt x="94" y="9"/>
                    <a:pt x="97" y="10"/>
                    <a:pt x="99" y="12"/>
                  </a:cubicBezTo>
                  <a:cubicBezTo>
                    <a:pt x="102" y="13"/>
                    <a:pt x="103" y="16"/>
                    <a:pt x="103" y="19"/>
                  </a:cubicBezTo>
                  <a:cubicBezTo>
                    <a:pt x="103" y="21"/>
                    <a:pt x="102" y="23"/>
                    <a:pt x="101" y="25"/>
                  </a:cubicBezTo>
                  <a:cubicBezTo>
                    <a:pt x="99" y="26"/>
                    <a:pt x="97" y="27"/>
                    <a:pt x="95" y="28"/>
                  </a:cubicBezTo>
                  <a:cubicBezTo>
                    <a:pt x="97" y="28"/>
                    <a:pt x="99" y="29"/>
                    <a:pt x="101" y="31"/>
                  </a:cubicBezTo>
                  <a:cubicBezTo>
                    <a:pt x="103" y="33"/>
                    <a:pt x="104" y="35"/>
                    <a:pt x="104" y="38"/>
                  </a:cubicBezTo>
                  <a:cubicBezTo>
                    <a:pt x="104" y="41"/>
                    <a:pt x="103" y="44"/>
                    <a:pt x="100" y="46"/>
                  </a:cubicBezTo>
                  <a:cubicBezTo>
                    <a:pt x="98" y="48"/>
                    <a:pt x="94" y="49"/>
                    <a:pt x="90" y="49"/>
                  </a:cubicBezTo>
                  <a:moveTo>
                    <a:pt x="90" y="12"/>
                  </a:moveTo>
                  <a:cubicBezTo>
                    <a:pt x="88" y="12"/>
                    <a:pt x="86" y="12"/>
                    <a:pt x="85" y="13"/>
                  </a:cubicBezTo>
                  <a:cubicBezTo>
                    <a:pt x="85" y="27"/>
                    <a:pt x="85" y="27"/>
                    <a:pt x="85" y="27"/>
                  </a:cubicBezTo>
                  <a:cubicBezTo>
                    <a:pt x="87" y="27"/>
                    <a:pt x="87" y="27"/>
                    <a:pt x="87" y="27"/>
                  </a:cubicBezTo>
                  <a:cubicBezTo>
                    <a:pt x="91" y="27"/>
                    <a:pt x="94" y="26"/>
                    <a:pt x="95" y="25"/>
                  </a:cubicBezTo>
                  <a:cubicBezTo>
                    <a:pt x="97" y="23"/>
                    <a:pt x="98" y="22"/>
                    <a:pt x="98" y="19"/>
                  </a:cubicBezTo>
                  <a:cubicBezTo>
                    <a:pt x="98" y="14"/>
                    <a:pt x="95" y="12"/>
                    <a:pt x="90" y="12"/>
                  </a:cubicBezTo>
                  <a:moveTo>
                    <a:pt x="87" y="29"/>
                  </a:moveTo>
                  <a:cubicBezTo>
                    <a:pt x="85" y="29"/>
                    <a:pt x="85" y="29"/>
                    <a:pt x="85" y="29"/>
                  </a:cubicBezTo>
                  <a:cubicBezTo>
                    <a:pt x="85" y="45"/>
                    <a:pt x="85" y="45"/>
                    <a:pt x="85" y="45"/>
                  </a:cubicBezTo>
                  <a:cubicBezTo>
                    <a:pt x="86" y="45"/>
                    <a:pt x="88" y="45"/>
                    <a:pt x="90" y="45"/>
                  </a:cubicBezTo>
                  <a:cubicBezTo>
                    <a:pt x="93" y="45"/>
                    <a:pt x="95" y="45"/>
                    <a:pt x="97" y="44"/>
                  </a:cubicBezTo>
                  <a:cubicBezTo>
                    <a:pt x="98" y="42"/>
                    <a:pt x="99" y="40"/>
                    <a:pt x="99" y="38"/>
                  </a:cubicBezTo>
                  <a:cubicBezTo>
                    <a:pt x="99" y="35"/>
                    <a:pt x="98" y="33"/>
                    <a:pt x="96" y="31"/>
                  </a:cubicBezTo>
                  <a:cubicBezTo>
                    <a:pt x="94" y="30"/>
                    <a:pt x="91" y="29"/>
                    <a:pt x="87" y="29"/>
                  </a:cubicBezTo>
                  <a:moveTo>
                    <a:pt x="111" y="9"/>
                  </a:moveTo>
                  <a:cubicBezTo>
                    <a:pt x="117" y="9"/>
                    <a:pt x="117" y="9"/>
                    <a:pt x="117" y="9"/>
                  </a:cubicBezTo>
                  <a:cubicBezTo>
                    <a:pt x="117" y="48"/>
                    <a:pt x="117" y="48"/>
                    <a:pt x="117" y="48"/>
                  </a:cubicBezTo>
                  <a:cubicBezTo>
                    <a:pt x="111" y="48"/>
                    <a:pt x="111" y="48"/>
                    <a:pt x="111" y="48"/>
                  </a:cubicBezTo>
                  <a:lnTo>
                    <a:pt x="111" y="9"/>
                  </a:lnTo>
                  <a:close/>
                  <a:moveTo>
                    <a:pt x="126" y="48"/>
                  </a:moveTo>
                  <a:cubicBezTo>
                    <a:pt x="126" y="9"/>
                    <a:pt x="126" y="9"/>
                    <a:pt x="126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45"/>
                    <a:pt x="131" y="45"/>
                    <a:pt x="131" y="45"/>
                  </a:cubicBezTo>
                  <a:cubicBezTo>
                    <a:pt x="143" y="45"/>
                    <a:pt x="143" y="45"/>
                    <a:pt x="143" y="45"/>
                  </a:cubicBezTo>
                  <a:cubicBezTo>
                    <a:pt x="143" y="48"/>
                    <a:pt x="143" y="48"/>
                    <a:pt x="143" y="48"/>
                  </a:cubicBezTo>
                  <a:lnTo>
                    <a:pt x="126" y="48"/>
                  </a:lnTo>
                  <a:close/>
                  <a:moveTo>
                    <a:pt x="149" y="9"/>
                  </a:moveTo>
                  <a:cubicBezTo>
                    <a:pt x="154" y="9"/>
                    <a:pt x="154" y="9"/>
                    <a:pt x="154" y="9"/>
                  </a:cubicBezTo>
                  <a:cubicBezTo>
                    <a:pt x="154" y="48"/>
                    <a:pt x="154" y="48"/>
                    <a:pt x="154" y="48"/>
                  </a:cubicBezTo>
                  <a:cubicBezTo>
                    <a:pt x="149" y="48"/>
                    <a:pt x="149" y="48"/>
                    <a:pt x="149" y="48"/>
                  </a:cubicBezTo>
                  <a:lnTo>
                    <a:pt x="149" y="9"/>
                  </a:lnTo>
                  <a:close/>
                  <a:moveTo>
                    <a:pt x="160" y="48"/>
                  </a:moveTo>
                  <a:cubicBezTo>
                    <a:pt x="174" y="13"/>
                    <a:pt x="174" y="13"/>
                    <a:pt x="174" y="13"/>
                  </a:cubicBezTo>
                  <a:cubicBezTo>
                    <a:pt x="161" y="13"/>
                    <a:pt x="161" y="13"/>
                    <a:pt x="161" y="13"/>
                  </a:cubicBezTo>
                  <a:cubicBezTo>
                    <a:pt x="161" y="9"/>
                    <a:pt x="161" y="9"/>
                    <a:pt x="161" y="9"/>
                  </a:cubicBezTo>
                  <a:cubicBezTo>
                    <a:pt x="181" y="9"/>
                    <a:pt x="181" y="9"/>
                    <a:pt x="181" y="9"/>
                  </a:cubicBezTo>
                  <a:cubicBezTo>
                    <a:pt x="167" y="45"/>
                    <a:pt x="167" y="45"/>
                    <a:pt x="167" y="45"/>
                  </a:cubicBezTo>
                  <a:cubicBezTo>
                    <a:pt x="181" y="45"/>
                    <a:pt x="181" y="45"/>
                    <a:pt x="181" y="45"/>
                  </a:cubicBezTo>
                  <a:cubicBezTo>
                    <a:pt x="181" y="48"/>
                    <a:pt x="181" y="48"/>
                    <a:pt x="181" y="48"/>
                  </a:cubicBezTo>
                  <a:lnTo>
                    <a:pt x="160" y="48"/>
                  </a:lnTo>
                  <a:close/>
                  <a:moveTo>
                    <a:pt x="210" y="48"/>
                  </a:moveTo>
                  <a:cubicBezTo>
                    <a:pt x="206" y="37"/>
                    <a:pt x="206" y="37"/>
                    <a:pt x="206" y="37"/>
                  </a:cubicBezTo>
                  <a:cubicBezTo>
                    <a:pt x="193" y="37"/>
                    <a:pt x="193" y="37"/>
                    <a:pt x="193" y="37"/>
                  </a:cubicBezTo>
                  <a:cubicBezTo>
                    <a:pt x="189" y="48"/>
                    <a:pt x="189" y="48"/>
                    <a:pt x="189" y="48"/>
                  </a:cubicBezTo>
                  <a:cubicBezTo>
                    <a:pt x="184" y="48"/>
                    <a:pt x="184" y="48"/>
                    <a:pt x="184" y="48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15" y="48"/>
                    <a:pt x="215" y="48"/>
                    <a:pt x="215" y="48"/>
                  </a:cubicBezTo>
                  <a:lnTo>
                    <a:pt x="210" y="48"/>
                  </a:lnTo>
                  <a:close/>
                  <a:moveTo>
                    <a:pt x="201" y="19"/>
                  </a:moveTo>
                  <a:cubicBezTo>
                    <a:pt x="200" y="17"/>
                    <a:pt x="200" y="16"/>
                    <a:pt x="200" y="15"/>
                  </a:cubicBezTo>
                  <a:cubicBezTo>
                    <a:pt x="200" y="15"/>
                    <a:pt x="199" y="14"/>
                    <a:pt x="199" y="14"/>
                  </a:cubicBezTo>
                  <a:cubicBezTo>
                    <a:pt x="199" y="15"/>
                    <a:pt x="199" y="15"/>
                    <a:pt x="199" y="16"/>
                  </a:cubicBezTo>
                  <a:cubicBezTo>
                    <a:pt x="199" y="16"/>
                    <a:pt x="199" y="17"/>
                    <a:pt x="198" y="19"/>
                  </a:cubicBezTo>
                  <a:cubicBezTo>
                    <a:pt x="193" y="33"/>
                    <a:pt x="193" y="33"/>
                    <a:pt x="193" y="33"/>
                  </a:cubicBezTo>
                  <a:cubicBezTo>
                    <a:pt x="205" y="33"/>
                    <a:pt x="205" y="33"/>
                    <a:pt x="205" y="33"/>
                  </a:cubicBezTo>
                  <a:lnTo>
                    <a:pt x="201" y="19"/>
                  </a:lnTo>
                  <a:close/>
                  <a:moveTo>
                    <a:pt x="234" y="49"/>
                  </a:moveTo>
                  <a:cubicBezTo>
                    <a:pt x="229" y="49"/>
                    <a:pt x="226" y="47"/>
                    <a:pt x="223" y="43"/>
                  </a:cubicBezTo>
                  <a:cubicBezTo>
                    <a:pt x="220" y="39"/>
                    <a:pt x="219" y="35"/>
                    <a:pt x="219" y="29"/>
                  </a:cubicBezTo>
                  <a:cubicBezTo>
                    <a:pt x="219" y="23"/>
                    <a:pt x="220" y="18"/>
                    <a:pt x="223" y="15"/>
                  </a:cubicBezTo>
                  <a:cubicBezTo>
                    <a:pt x="225" y="11"/>
                    <a:pt x="229" y="9"/>
                    <a:pt x="234" y="9"/>
                  </a:cubicBezTo>
                  <a:cubicBezTo>
                    <a:pt x="235" y="9"/>
                    <a:pt x="237" y="9"/>
                    <a:pt x="238" y="9"/>
                  </a:cubicBezTo>
                  <a:cubicBezTo>
                    <a:pt x="239" y="10"/>
                    <a:pt x="240" y="10"/>
                    <a:pt x="241" y="11"/>
                  </a:cubicBezTo>
                  <a:cubicBezTo>
                    <a:pt x="240" y="14"/>
                    <a:pt x="240" y="14"/>
                    <a:pt x="240" y="14"/>
                  </a:cubicBezTo>
                  <a:cubicBezTo>
                    <a:pt x="239" y="14"/>
                    <a:pt x="238" y="13"/>
                    <a:pt x="237" y="13"/>
                  </a:cubicBezTo>
                  <a:cubicBezTo>
                    <a:pt x="237" y="13"/>
                    <a:pt x="236" y="13"/>
                    <a:pt x="234" y="13"/>
                  </a:cubicBezTo>
                  <a:cubicBezTo>
                    <a:pt x="231" y="13"/>
                    <a:pt x="228" y="14"/>
                    <a:pt x="227" y="17"/>
                  </a:cubicBezTo>
                  <a:cubicBezTo>
                    <a:pt x="225" y="20"/>
                    <a:pt x="224" y="24"/>
                    <a:pt x="224" y="29"/>
                  </a:cubicBezTo>
                  <a:cubicBezTo>
                    <a:pt x="224" y="33"/>
                    <a:pt x="225" y="37"/>
                    <a:pt x="227" y="40"/>
                  </a:cubicBezTo>
                  <a:cubicBezTo>
                    <a:pt x="229" y="43"/>
                    <a:pt x="231" y="45"/>
                    <a:pt x="234" y="45"/>
                  </a:cubicBezTo>
                  <a:cubicBezTo>
                    <a:pt x="236" y="45"/>
                    <a:pt x="237" y="45"/>
                    <a:pt x="237" y="45"/>
                  </a:cubicBezTo>
                  <a:cubicBezTo>
                    <a:pt x="238" y="44"/>
                    <a:pt x="239" y="44"/>
                    <a:pt x="240" y="43"/>
                  </a:cubicBezTo>
                  <a:cubicBezTo>
                    <a:pt x="241" y="47"/>
                    <a:pt x="241" y="47"/>
                    <a:pt x="241" y="47"/>
                  </a:cubicBezTo>
                  <a:cubicBezTo>
                    <a:pt x="240" y="47"/>
                    <a:pt x="239" y="48"/>
                    <a:pt x="238" y="48"/>
                  </a:cubicBezTo>
                  <a:cubicBezTo>
                    <a:pt x="237" y="49"/>
                    <a:pt x="235" y="49"/>
                    <a:pt x="234" y="49"/>
                  </a:cubicBezTo>
                  <a:moveTo>
                    <a:pt x="224" y="59"/>
                  </a:moveTo>
                  <a:cubicBezTo>
                    <a:pt x="225" y="57"/>
                    <a:pt x="225" y="57"/>
                    <a:pt x="225" y="57"/>
                  </a:cubicBezTo>
                  <a:cubicBezTo>
                    <a:pt x="228" y="57"/>
                    <a:pt x="231" y="57"/>
                    <a:pt x="232" y="57"/>
                  </a:cubicBezTo>
                  <a:cubicBezTo>
                    <a:pt x="234" y="57"/>
                    <a:pt x="235" y="56"/>
                    <a:pt x="235" y="55"/>
                  </a:cubicBezTo>
                  <a:cubicBezTo>
                    <a:pt x="235" y="54"/>
                    <a:pt x="234" y="54"/>
                    <a:pt x="233" y="54"/>
                  </a:cubicBezTo>
                  <a:cubicBezTo>
                    <a:pt x="232" y="54"/>
                    <a:pt x="230" y="53"/>
                    <a:pt x="227" y="53"/>
                  </a:cubicBezTo>
                  <a:cubicBezTo>
                    <a:pt x="228" y="52"/>
                    <a:pt x="228" y="52"/>
                    <a:pt x="228" y="52"/>
                  </a:cubicBezTo>
                  <a:cubicBezTo>
                    <a:pt x="230" y="52"/>
                    <a:pt x="231" y="52"/>
                    <a:pt x="232" y="52"/>
                  </a:cubicBezTo>
                  <a:cubicBezTo>
                    <a:pt x="234" y="52"/>
                    <a:pt x="236" y="52"/>
                    <a:pt x="237" y="52"/>
                  </a:cubicBezTo>
                  <a:cubicBezTo>
                    <a:pt x="238" y="53"/>
                    <a:pt x="238" y="54"/>
                    <a:pt x="238" y="55"/>
                  </a:cubicBezTo>
                  <a:cubicBezTo>
                    <a:pt x="238" y="57"/>
                    <a:pt x="237" y="58"/>
                    <a:pt x="235" y="58"/>
                  </a:cubicBezTo>
                  <a:cubicBezTo>
                    <a:pt x="232" y="59"/>
                    <a:pt x="229" y="59"/>
                    <a:pt x="224" y="59"/>
                  </a:cubicBezTo>
                  <a:moveTo>
                    <a:pt x="263" y="6"/>
                  </a:moveTo>
                  <a:cubicBezTo>
                    <a:pt x="263" y="6"/>
                    <a:pt x="263" y="6"/>
                    <a:pt x="263" y="6"/>
                  </a:cubicBezTo>
                  <a:cubicBezTo>
                    <a:pt x="262" y="6"/>
                    <a:pt x="261" y="5"/>
                    <a:pt x="259" y="5"/>
                  </a:cubicBezTo>
                  <a:cubicBezTo>
                    <a:pt x="258" y="4"/>
                    <a:pt x="256" y="4"/>
                    <a:pt x="256" y="4"/>
                  </a:cubicBezTo>
                  <a:cubicBezTo>
                    <a:pt x="255" y="4"/>
                    <a:pt x="254" y="4"/>
                    <a:pt x="254" y="5"/>
                  </a:cubicBezTo>
                  <a:cubicBezTo>
                    <a:pt x="253" y="5"/>
                    <a:pt x="253" y="6"/>
                    <a:pt x="253" y="6"/>
                  </a:cubicBezTo>
                  <a:cubicBezTo>
                    <a:pt x="251" y="4"/>
                    <a:pt x="251" y="4"/>
                    <a:pt x="251" y="4"/>
                  </a:cubicBezTo>
                  <a:cubicBezTo>
                    <a:pt x="252" y="3"/>
                    <a:pt x="252" y="2"/>
                    <a:pt x="253" y="2"/>
                  </a:cubicBezTo>
                  <a:cubicBezTo>
                    <a:pt x="254" y="1"/>
                    <a:pt x="254" y="1"/>
                    <a:pt x="256" y="1"/>
                  </a:cubicBezTo>
                  <a:cubicBezTo>
                    <a:pt x="257" y="1"/>
                    <a:pt x="258" y="1"/>
                    <a:pt x="259" y="2"/>
                  </a:cubicBezTo>
                  <a:cubicBezTo>
                    <a:pt x="261" y="3"/>
                    <a:pt x="262" y="3"/>
                    <a:pt x="263" y="3"/>
                  </a:cubicBezTo>
                  <a:cubicBezTo>
                    <a:pt x="264" y="3"/>
                    <a:pt x="264" y="3"/>
                    <a:pt x="265" y="2"/>
                  </a:cubicBezTo>
                  <a:cubicBezTo>
                    <a:pt x="265" y="2"/>
                    <a:pt x="265" y="1"/>
                    <a:pt x="266" y="0"/>
                  </a:cubicBezTo>
                  <a:cubicBezTo>
                    <a:pt x="267" y="3"/>
                    <a:pt x="267" y="3"/>
                    <a:pt x="267" y="3"/>
                  </a:cubicBezTo>
                  <a:cubicBezTo>
                    <a:pt x="267" y="4"/>
                    <a:pt x="267" y="4"/>
                    <a:pt x="266" y="5"/>
                  </a:cubicBezTo>
                  <a:cubicBezTo>
                    <a:pt x="265" y="5"/>
                    <a:pt x="265" y="6"/>
                    <a:pt x="263" y="6"/>
                  </a:cubicBezTo>
                  <a:moveTo>
                    <a:pt x="269" y="48"/>
                  </a:moveTo>
                  <a:cubicBezTo>
                    <a:pt x="266" y="37"/>
                    <a:pt x="266" y="37"/>
                    <a:pt x="266" y="37"/>
                  </a:cubicBezTo>
                  <a:cubicBezTo>
                    <a:pt x="252" y="37"/>
                    <a:pt x="252" y="37"/>
                    <a:pt x="252" y="37"/>
                  </a:cubicBezTo>
                  <a:cubicBezTo>
                    <a:pt x="249" y="48"/>
                    <a:pt x="249" y="48"/>
                    <a:pt x="249" y="48"/>
                  </a:cubicBezTo>
                  <a:cubicBezTo>
                    <a:pt x="244" y="48"/>
                    <a:pt x="244" y="48"/>
                    <a:pt x="244" y="48"/>
                  </a:cubicBezTo>
                  <a:cubicBezTo>
                    <a:pt x="257" y="9"/>
                    <a:pt x="257" y="9"/>
                    <a:pt x="257" y="9"/>
                  </a:cubicBezTo>
                  <a:cubicBezTo>
                    <a:pt x="262" y="9"/>
                    <a:pt x="262" y="9"/>
                    <a:pt x="262" y="9"/>
                  </a:cubicBezTo>
                  <a:cubicBezTo>
                    <a:pt x="275" y="48"/>
                    <a:pt x="275" y="48"/>
                    <a:pt x="275" y="48"/>
                  </a:cubicBezTo>
                  <a:lnTo>
                    <a:pt x="269" y="48"/>
                  </a:lnTo>
                  <a:close/>
                  <a:moveTo>
                    <a:pt x="260" y="19"/>
                  </a:moveTo>
                  <a:cubicBezTo>
                    <a:pt x="260" y="17"/>
                    <a:pt x="260" y="16"/>
                    <a:pt x="260" y="16"/>
                  </a:cubicBezTo>
                  <a:cubicBezTo>
                    <a:pt x="259" y="15"/>
                    <a:pt x="259" y="14"/>
                    <a:pt x="259" y="14"/>
                  </a:cubicBezTo>
                  <a:cubicBezTo>
                    <a:pt x="259" y="15"/>
                    <a:pt x="259" y="15"/>
                    <a:pt x="259" y="16"/>
                  </a:cubicBezTo>
                  <a:cubicBezTo>
                    <a:pt x="259" y="16"/>
                    <a:pt x="258" y="17"/>
                    <a:pt x="258" y="19"/>
                  </a:cubicBezTo>
                  <a:cubicBezTo>
                    <a:pt x="253" y="33"/>
                    <a:pt x="253" y="33"/>
                    <a:pt x="253" y="33"/>
                  </a:cubicBezTo>
                  <a:cubicBezTo>
                    <a:pt x="265" y="33"/>
                    <a:pt x="265" y="33"/>
                    <a:pt x="265" y="33"/>
                  </a:cubicBezTo>
                  <a:lnTo>
                    <a:pt x="260" y="19"/>
                  </a:lnTo>
                  <a:close/>
                  <a:moveTo>
                    <a:pt x="293" y="49"/>
                  </a:moveTo>
                  <a:cubicBezTo>
                    <a:pt x="288" y="49"/>
                    <a:pt x="285" y="47"/>
                    <a:pt x="282" y="43"/>
                  </a:cubicBezTo>
                  <a:cubicBezTo>
                    <a:pt x="280" y="40"/>
                    <a:pt x="279" y="35"/>
                    <a:pt x="279" y="29"/>
                  </a:cubicBezTo>
                  <a:cubicBezTo>
                    <a:pt x="279" y="23"/>
                    <a:pt x="280" y="18"/>
                    <a:pt x="282" y="14"/>
                  </a:cubicBezTo>
                  <a:cubicBezTo>
                    <a:pt x="285" y="11"/>
                    <a:pt x="288" y="9"/>
                    <a:pt x="293" y="9"/>
                  </a:cubicBezTo>
                  <a:cubicBezTo>
                    <a:pt x="298" y="9"/>
                    <a:pt x="301" y="11"/>
                    <a:pt x="303" y="14"/>
                  </a:cubicBezTo>
                  <a:cubicBezTo>
                    <a:pt x="306" y="18"/>
                    <a:pt x="307" y="23"/>
                    <a:pt x="307" y="29"/>
                  </a:cubicBezTo>
                  <a:cubicBezTo>
                    <a:pt x="307" y="35"/>
                    <a:pt x="306" y="40"/>
                    <a:pt x="304" y="43"/>
                  </a:cubicBezTo>
                  <a:cubicBezTo>
                    <a:pt x="301" y="47"/>
                    <a:pt x="298" y="49"/>
                    <a:pt x="293" y="49"/>
                  </a:cubicBezTo>
                  <a:moveTo>
                    <a:pt x="293" y="12"/>
                  </a:moveTo>
                  <a:cubicBezTo>
                    <a:pt x="290" y="12"/>
                    <a:pt x="287" y="14"/>
                    <a:pt x="286" y="17"/>
                  </a:cubicBezTo>
                  <a:cubicBezTo>
                    <a:pt x="285" y="20"/>
                    <a:pt x="284" y="24"/>
                    <a:pt x="284" y="29"/>
                  </a:cubicBezTo>
                  <a:cubicBezTo>
                    <a:pt x="284" y="33"/>
                    <a:pt x="285" y="37"/>
                    <a:pt x="286" y="40"/>
                  </a:cubicBezTo>
                  <a:cubicBezTo>
                    <a:pt x="287" y="43"/>
                    <a:pt x="290" y="45"/>
                    <a:pt x="293" y="45"/>
                  </a:cubicBezTo>
                  <a:cubicBezTo>
                    <a:pt x="296" y="45"/>
                    <a:pt x="299" y="43"/>
                    <a:pt x="300" y="40"/>
                  </a:cubicBezTo>
                  <a:cubicBezTo>
                    <a:pt x="301" y="37"/>
                    <a:pt x="302" y="33"/>
                    <a:pt x="302" y="29"/>
                  </a:cubicBezTo>
                  <a:cubicBezTo>
                    <a:pt x="302" y="24"/>
                    <a:pt x="301" y="20"/>
                    <a:pt x="300" y="17"/>
                  </a:cubicBezTo>
                  <a:cubicBezTo>
                    <a:pt x="298" y="14"/>
                    <a:pt x="296" y="12"/>
                    <a:pt x="293" y="12"/>
                  </a:cubicBezTo>
                  <a:moveTo>
                    <a:pt x="329" y="48"/>
                  </a:moveTo>
                  <a:cubicBezTo>
                    <a:pt x="329" y="9"/>
                    <a:pt x="329" y="9"/>
                    <a:pt x="329" y="9"/>
                  </a:cubicBezTo>
                  <a:cubicBezTo>
                    <a:pt x="347" y="9"/>
                    <a:pt x="347" y="9"/>
                    <a:pt x="347" y="9"/>
                  </a:cubicBezTo>
                  <a:cubicBezTo>
                    <a:pt x="347" y="13"/>
                    <a:pt x="347" y="13"/>
                    <a:pt x="347" y="13"/>
                  </a:cubicBezTo>
                  <a:cubicBezTo>
                    <a:pt x="334" y="13"/>
                    <a:pt x="334" y="13"/>
                    <a:pt x="334" y="13"/>
                  </a:cubicBezTo>
                  <a:cubicBezTo>
                    <a:pt x="334" y="26"/>
                    <a:pt x="334" y="26"/>
                    <a:pt x="334" y="26"/>
                  </a:cubicBezTo>
                  <a:cubicBezTo>
                    <a:pt x="345" y="26"/>
                    <a:pt x="345" y="26"/>
                    <a:pt x="345" y="26"/>
                  </a:cubicBezTo>
                  <a:cubicBezTo>
                    <a:pt x="345" y="30"/>
                    <a:pt x="345" y="30"/>
                    <a:pt x="345" y="30"/>
                  </a:cubicBezTo>
                  <a:cubicBezTo>
                    <a:pt x="334" y="30"/>
                    <a:pt x="334" y="30"/>
                    <a:pt x="334" y="30"/>
                  </a:cubicBezTo>
                  <a:cubicBezTo>
                    <a:pt x="334" y="45"/>
                    <a:pt x="334" y="45"/>
                    <a:pt x="334" y="45"/>
                  </a:cubicBezTo>
                  <a:cubicBezTo>
                    <a:pt x="347" y="45"/>
                    <a:pt x="347" y="45"/>
                    <a:pt x="347" y="45"/>
                  </a:cubicBezTo>
                  <a:cubicBezTo>
                    <a:pt x="347" y="48"/>
                    <a:pt x="347" y="48"/>
                    <a:pt x="347" y="48"/>
                  </a:cubicBezTo>
                  <a:lnTo>
                    <a:pt x="329" y="48"/>
                  </a:lnTo>
                  <a:close/>
                  <a:moveTo>
                    <a:pt x="385" y="48"/>
                  </a:moveTo>
                  <a:cubicBezTo>
                    <a:pt x="382" y="19"/>
                    <a:pt x="382" y="19"/>
                    <a:pt x="382" y="19"/>
                  </a:cubicBezTo>
                  <a:cubicBezTo>
                    <a:pt x="382" y="18"/>
                    <a:pt x="382" y="17"/>
                    <a:pt x="382" y="16"/>
                  </a:cubicBezTo>
                  <a:cubicBezTo>
                    <a:pt x="382" y="16"/>
                    <a:pt x="382" y="15"/>
                    <a:pt x="382" y="15"/>
                  </a:cubicBezTo>
                  <a:cubicBezTo>
                    <a:pt x="382" y="15"/>
                    <a:pt x="382" y="16"/>
                    <a:pt x="382" y="17"/>
                  </a:cubicBezTo>
                  <a:cubicBezTo>
                    <a:pt x="381" y="17"/>
                    <a:pt x="381" y="18"/>
                    <a:pt x="381" y="19"/>
                  </a:cubicBezTo>
                  <a:cubicBezTo>
                    <a:pt x="373" y="48"/>
                    <a:pt x="373" y="48"/>
                    <a:pt x="373" y="48"/>
                  </a:cubicBezTo>
                  <a:cubicBezTo>
                    <a:pt x="369" y="48"/>
                    <a:pt x="369" y="48"/>
                    <a:pt x="369" y="48"/>
                  </a:cubicBezTo>
                  <a:cubicBezTo>
                    <a:pt x="361" y="19"/>
                    <a:pt x="361" y="19"/>
                    <a:pt x="361" y="19"/>
                  </a:cubicBezTo>
                  <a:cubicBezTo>
                    <a:pt x="361" y="18"/>
                    <a:pt x="361" y="17"/>
                    <a:pt x="360" y="16"/>
                  </a:cubicBezTo>
                  <a:cubicBezTo>
                    <a:pt x="360" y="16"/>
                    <a:pt x="360" y="15"/>
                    <a:pt x="360" y="15"/>
                  </a:cubicBezTo>
                  <a:cubicBezTo>
                    <a:pt x="360" y="15"/>
                    <a:pt x="360" y="16"/>
                    <a:pt x="360" y="16"/>
                  </a:cubicBezTo>
                  <a:cubicBezTo>
                    <a:pt x="360" y="17"/>
                    <a:pt x="360" y="18"/>
                    <a:pt x="360" y="19"/>
                  </a:cubicBezTo>
                  <a:cubicBezTo>
                    <a:pt x="357" y="48"/>
                    <a:pt x="357" y="48"/>
                    <a:pt x="357" y="48"/>
                  </a:cubicBezTo>
                  <a:cubicBezTo>
                    <a:pt x="352" y="48"/>
                    <a:pt x="352" y="48"/>
                    <a:pt x="352" y="48"/>
                  </a:cubicBezTo>
                  <a:cubicBezTo>
                    <a:pt x="357" y="9"/>
                    <a:pt x="357" y="9"/>
                    <a:pt x="357" y="9"/>
                  </a:cubicBezTo>
                  <a:cubicBezTo>
                    <a:pt x="362" y="9"/>
                    <a:pt x="362" y="9"/>
                    <a:pt x="362" y="9"/>
                  </a:cubicBezTo>
                  <a:cubicBezTo>
                    <a:pt x="370" y="37"/>
                    <a:pt x="370" y="37"/>
                    <a:pt x="370" y="37"/>
                  </a:cubicBezTo>
                  <a:cubicBezTo>
                    <a:pt x="370" y="39"/>
                    <a:pt x="371" y="40"/>
                    <a:pt x="371" y="40"/>
                  </a:cubicBezTo>
                  <a:cubicBezTo>
                    <a:pt x="371" y="41"/>
                    <a:pt x="371" y="41"/>
                    <a:pt x="371" y="42"/>
                  </a:cubicBezTo>
                  <a:cubicBezTo>
                    <a:pt x="371" y="41"/>
                    <a:pt x="371" y="41"/>
                    <a:pt x="371" y="40"/>
                  </a:cubicBezTo>
                  <a:cubicBezTo>
                    <a:pt x="372" y="40"/>
                    <a:pt x="372" y="39"/>
                    <a:pt x="372" y="37"/>
                  </a:cubicBezTo>
                  <a:cubicBezTo>
                    <a:pt x="380" y="9"/>
                    <a:pt x="380" y="9"/>
                    <a:pt x="380" y="9"/>
                  </a:cubicBezTo>
                  <a:cubicBezTo>
                    <a:pt x="386" y="9"/>
                    <a:pt x="386" y="9"/>
                    <a:pt x="386" y="9"/>
                  </a:cubicBezTo>
                  <a:cubicBezTo>
                    <a:pt x="390" y="48"/>
                    <a:pt x="390" y="48"/>
                    <a:pt x="390" y="48"/>
                  </a:cubicBezTo>
                  <a:lnTo>
                    <a:pt x="385" y="48"/>
                  </a:lnTo>
                  <a:close/>
                  <a:moveTo>
                    <a:pt x="404" y="32"/>
                  </a:moveTo>
                  <a:cubicBezTo>
                    <a:pt x="403" y="32"/>
                    <a:pt x="403" y="32"/>
                    <a:pt x="403" y="32"/>
                  </a:cubicBezTo>
                  <a:cubicBezTo>
                    <a:pt x="403" y="48"/>
                    <a:pt x="403" y="48"/>
                    <a:pt x="403" y="48"/>
                  </a:cubicBezTo>
                  <a:cubicBezTo>
                    <a:pt x="398" y="48"/>
                    <a:pt x="398" y="48"/>
                    <a:pt x="398" y="48"/>
                  </a:cubicBezTo>
                  <a:cubicBezTo>
                    <a:pt x="398" y="11"/>
                    <a:pt x="398" y="11"/>
                    <a:pt x="398" y="11"/>
                  </a:cubicBezTo>
                  <a:cubicBezTo>
                    <a:pt x="399" y="10"/>
                    <a:pt x="400" y="10"/>
                    <a:pt x="402" y="9"/>
                  </a:cubicBezTo>
                  <a:cubicBezTo>
                    <a:pt x="404" y="9"/>
                    <a:pt x="405" y="9"/>
                    <a:pt x="407" y="9"/>
                  </a:cubicBezTo>
                  <a:cubicBezTo>
                    <a:pt x="412" y="9"/>
                    <a:pt x="415" y="10"/>
                    <a:pt x="417" y="12"/>
                  </a:cubicBezTo>
                  <a:cubicBezTo>
                    <a:pt x="419" y="14"/>
                    <a:pt x="421" y="17"/>
                    <a:pt x="421" y="21"/>
                  </a:cubicBezTo>
                  <a:cubicBezTo>
                    <a:pt x="421" y="24"/>
                    <a:pt x="419" y="27"/>
                    <a:pt x="417" y="29"/>
                  </a:cubicBezTo>
                  <a:cubicBezTo>
                    <a:pt x="415" y="31"/>
                    <a:pt x="412" y="32"/>
                    <a:pt x="407" y="32"/>
                  </a:cubicBezTo>
                  <a:cubicBezTo>
                    <a:pt x="406" y="32"/>
                    <a:pt x="405" y="32"/>
                    <a:pt x="404" y="32"/>
                  </a:cubicBezTo>
                  <a:moveTo>
                    <a:pt x="407" y="12"/>
                  </a:moveTo>
                  <a:cubicBezTo>
                    <a:pt x="406" y="12"/>
                    <a:pt x="405" y="12"/>
                    <a:pt x="405" y="12"/>
                  </a:cubicBezTo>
                  <a:cubicBezTo>
                    <a:pt x="404" y="12"/>
                    <a:pt x="403" y="12"/>
                    <a:pt x="403" y="13"/>
                  </a:cubicBezTo>
                  <a:cubicBezTo>
                    <a:pt x="403" y="29"/>
                    <a:pt x="403" y="29"/>
                    <a:pt x="403" y="29"/>
                  </a:cubicBezTo>
                  <a:cubicBezTo>
                    <a:pt x="404" y="29"/>
                    <a:pt x="404" y="29"/>
                    <a:pt x="404" y="29"/>
                  </a:cubicBezTo>
                  <a:cubicBezTo>
                    <a:pt x="406" y="29"/>
                    <a:pt x="406" y="29"/>
                    <a:pt x="406" y="29"/>
                  </a:cubicBezTo>
                  <a:cubicBezTo>
                    <a:pt x="407" y="29"/>
                    <a:pt x="407" y="29"/>
                    <a:pt x="407" y="29"/>
                  </a:cubicBezTo>
                  <a:cubicBezTo>
                    <a:pt x="410" y="29"/>
                    <a:pt x="412" y="28"/>
                    <a:pt x="413" y="27"/>
                  </a:cubicBezTo>
                  <a:cubicBezTo>
                    <a:pt x="415" y="25"/>
                    <a:pt x="416" y="23"/>
                    <a:pt x="416" y="21"/>
                  </a:cubicBezTo>
                  <a:cubicBezTo>
                    <a:pt x="416" y="18"/>
                    <a:pt x="415" y="16"/>
                    <a:pt x="414" y="14"/>
                  </a:cubicBezTo>
                  <a:cubicBezTo>
                    <a:pt x="412" y="13"/>
                    <a:pt x="410" y="12"/>
                    <a:pt x="407" y="12"/>
                  </a:cubicBezTo>
                  <a:moveTo>
                    <a:pt x="445" y="48"/>
                  </a:moveTo>
                  <a:cubicBezTo>
                    <a:pt x="433" y="30"/>
                    <a:pt x="433" y="30"/>
                    <a:pt x="433" y="30"/>
                  </a:cubicBezTo>
                  <a:cubicBezTo>
                    <a:pt x="432" y="48"/>
                    <a:pt x="432" y="48"/>
                    <a:pt x="432" y="48"/>
                  </a:cubicBezTo>
                  <a:cubicBezTo>
                    <a:pt x="427" y="48"/>
                    <a:pt x="427" y="48"/>
                    <a:pt x="427" y="48"/>
                  </a:cubicBezTo>
                  <a:cubicBezTo>
                    <a:pt x="427" y="11"/>
                    <a:pt x="427" y="11"/>
                    <a:pt x="427" y="11"/>
                  </a:cubicBezTo>
                  <a:cubicBezTo>
                    <a:pt x="428" y="10"/>
                    <a:pt x="430" y="10"/>
                    <a:pt x="431" y="9"/>
                  </a:cubicBezTo>
                  <a:cubicBezTo>
                    <a:pt x="433" y="9"/>
                    <a:pt x="435" y="9"/>
                    <a:pt x="437" y="9"/>
                  </a:cubicBezTo>
                  <a:cubicBezTo>
                    <a:pt x="441" y="9"/>
                    <a:pt x="445" y="10"/>
                    <a:pt x="447" y="12"/>
                  </a:cubicBezTo>
                  <a:cubicBezTo>
                    <a:pt x="449" y="14"/>
                    <a:pt x="450" y="17"/>
                    <a:pt x="450" y="20"/>
                  </a:cubicBezTo>
                  <a:cubicBezTo>
                    <a:pt x="450" y="24"/>
                    <a:pt x="449" y="26"/>
                    <a:pt x="447" y="28"/>
                  </a:cubicBezTo>
                  <a:cubicBezTo>
                    <a:pt x="445" y="30"/>
                    <a:pt x="442" y="31"/>
                    <a:pt x="438" y="31"/>
                  </a:cubicBezTo>
                  <a:cubicBezTo>
                    <a:pt x="451" y="48"/>
                    <a:pt x="451" y="48"/>
                    <a:pt x="451" y="48"/>
                  </a:cubicBezTo>
                  <a:lnTo>
                    <a:pt x="445" y="48"/>
                  </a:lnTo>
                  <a:close/>
                  <a:moveTo>
                    <a:pt x="437" y="12"/>
                  </a:moveTo>
                  <a:cubicBezTo>
                    <a:pt x="435" y="12"/>
                    <a:pt x="433" y="12"/>
                    <a:pt x="432" y="13"/>
                  </a:cubicBezTo>
                  <a:cubicBezTo>
                    <a:pt x="432" y="29"/>
                    <a:pt x="432" y="29"/>
                    <a:pt x="432" y="29"/>
                  </a:cubicBezTo>
                  <a:cubicBezTo>
                    <a:pt x="433" y="29"/>
                    <a:pt x="434" y="29"/>
                    <a:pt x="436" y="29"/>
                  </a:cubicBezTo>
                  <a:cubicBezTo>
                    <a:pt x="439" y="29"/>
                    <a:pt x="441" y="29"/>
                    <a:pt x="443" y="27"/>
                  </a:cubicBezTo>
                  <a:cubicBezTo>
                    <a:pt x="444" y="26"/>
                    <a:pt x="445" y="23"/>
                    <a:pt x="445" y="21"/>
                  </a:cubicBezTo>
                  <a:cubicBezTo>
                    <a:pt x="445" y="15"/>
                    <a:pt x="442" y="12"/>
                    <a:pt x="437" y="12"/>
                  </a:cubicBezTo>
                  <a:moveTo>
                    <a:pt x="458" y="48"/>
                  </a:moveTo>
                  <a:cubicBezTo>
                    <a:pt x="458" y="9"/>
                    <a:pt x="458" y="9"/>
                    <a:pt x="458" y="9"/>
                  </a:cubicBezTo>
                  <a:cubicBezTo>
                    <a:pt x="476" y="9"/>
                    <a:pt x="476" y="9"/>
                    <a:pt x="476" y="9"/>
                  </a:cubicBezTo>
                  <a:cubicBezTo>
                    <a:pt x="476" y="13"/>
                    <a:pt x="476" y="13"/>
                    <a:pt x="476" y="13"/>
                  </a:cubicBezTo>
                  <a:cubicBezTo>
                    <a:pt x="463" y="13"/>
                    <a:pt x="463" y="13"/>
                    <a:pt x="463" y="13"/>
                  </a:cubicBezTo>
                  <a:cubicBezTo>
                    <a:pt x="463" y="26"/>
                    <a:pt x="463" y="26"/>
                    <a:pt x="463" y="26"/>
                  </a:cubicBezTo>
                  <a:cubicBezTo>
                    <a:pt x="474" y="26"/>
                    <a:pt x="474" y="26"/>
                    <a:pt x="474" y="26"/>
                  </a:cubicBezTo>
                  <a:cubicBezTo>
                    <a:pt x="474" y="30"/>
                    <a:pt x="474" y="30"/>
                    <a:pt x="474" y="30"/>
                  </a:cubicBezTo>
                  <a:cubicBezTo>
                    <a:pt x="463" y="30"/>
                    <a:pt x="463" y="30"/>
                    <a:pt x="463" y="30"/>
                  </a:cubicBezTo>
                  <a:cubicBezTo>
                    <a:pt x="463" y="45"/>
                    <a:pt x="463" y="45"/>
                    <a:pt x="463" y="45"/>
                  </a:cubicBezTo>
                  <a:cubicBezTo>
                    <a:pt x="476" y="45"/>
                    <a:pt x="476" y="45"/>
                    <a:pt x="476" y="45"/>
                  </a:cubicBezTo>
                  <a:cubicBezTo>
                    <a:pt x="476" y="48"/>
                    <a:pt x="476" y="48"/>
                    <a:pt x="476" y="48"/>
                  </a:cubicBezTo>
                  <a:lnTo>
                    <a:pt x="458" y="48"/>
                  </a:lnTo>
                  <a:close/>
                  <a:moveTo>
                    <a:pt x="490" y="49"/>
                  </a:moveTo>
                  <a:cubicBezTo>
                    <a:pt x="488" y="49"/>
                    <a:pt x="486" y="49"/>
                    <a:pt x="484" y="48"/>
                  </a:cubicBezTo>
                  <a:cubicBezTo>
                    <a:pt x="483" y="48"/>
                    <a:pt x="482" y="47"/>
                    <a:pt x="481" y="47"/>
                  </a:cubicBezTo>
                  <a:cubicBezTo>
                    <a:pt x="482" y="43"/>
                    <a:pt x="482" y="43"/>
                    <a:pt x="482" y="43"/>
                  </a:cubicBezTo>
                  <a:cubicBezTo>
                    <a:pt x="483" y="44"/>
                    <a:pt x="484" y="44"/>
                    <a:pt x="485" y="44"/>
                  </a:cubicBezTo>
                  <a:cubicBezTo>
                    <a:pt x="486" y="45"/>
                    <a:pt x="487" y="45"/>
                    <a:pt x="489" y="45"/>
                  </a:cubicBezTo>
                  <a:cubicBezTo>
                    <a:pt x="491" y="45"/>
                    <a:pt x="493" y="44"/>
                    <a:pt x="494" y="43"/>
                  </a:cubicBezTo>
                  <a:cubicBezTo>
                    <a:pt x="495" y="42"/>
                    <a:pt x="496" y="40"/>
                    <a:pt x="496" y="38"/>
                  </a:cubicBezTo>
                  <a:cubicBezTo>
                    <a:pt x="496" y="36"/>
                    <a:pt x="496" y="34"/>
                    <a:pt x="495" y="33"/>
                  </a:cubicBezTo>
                  <a:cubicBezTo>
                    <a:pt x="494" y="32"/>
                    <a:pt x="492" y="31"/>
                    <a:pt x="489" y="30"/>
                  </a:cubicBezTo>
                  <a:cubicBezTo>
                    <a:pt x="486" y="29"/>
                    <a:pt x="484" y="27"/>
                    <a:pt x="483" y="26"/>
                  </a:cubicBezTo>
                  <a:cubicBezTo>
                    <a:pt x="482" y="24"/>
                    <a:pt x="481" y="22"/>
                    <a:pt x="481" y="20"/>
                  </a:cubicBezTo>
                  <a:cubicBezTo>
                    <a:pt x="481" y="17"/>
                    <a:pt x="482" y="14"/>
                    <a:pt x="484" y="12"/>
                  </a:cubicBezTo>
                  <a:cubicBezTo>
                    <a:pt x="486" y="10"/>
                    <a:pt x="489" y="9"/>
                    <a:pt x="492" y="9"/>
                  </a:cubicBezTo>
                  <a:cubicBezTo>
                    <a:pt x="494" y="9"/>
                    <a:pt x="495" y="9"/>
                    <a:pt x="497" y="9"/>
                  </a:cubicBezTo>
                  <a:cubicBezTo>
                    <a:pt x="498" y="10"/>
                    <a:pt x="499" y="10"/>
                    <a:pt x="500" y="11"/>
                  </a:cubicBezTo>
                  <a:cubicBezTo>
                    <a:pt x="499" y="14"/>
                    <a:pt x="499" y="14"/>
                    <a:pt x="499" y="14"/>
                  </a:cubicBezTo>
                  <a:cubicBezTo>
                    <a:pt x="498" y="14"/>
                    <a:pt x="497" y="13"/>
                    <a:pt x="496" y="13"/>
                  </a:cubicBezTo>
                  <a:cubicBezTo>
                    <a:pt x="495" y="13"/>
                    <a:pt x="494" y="12"/>
                    <a:pt x="493" y="12"/>
                  </a:cubicBezTo>
                  <a:cubicBezTo>
                    <a:pt x="491" y="12"/>
                    <a:pt x="489" y="13"/>
                    <a:pt x="488" y="14"/>
                  </a:cubicBezTo>
                  <a:cubicBezTo>
                    <a:pt x="487" y="16"/>
                    <a:pt x="486" y="17"/>
                    <a:pt x="486" y="19"/>
                  </a:cubicBezTo>
                  <a:cubicBezTo>
                    <a:pt x="486" y="21"/>
                    <a:pt x="487" y="22"/>
                    <a:pt x="488" y="24"/>
                  </a:cubicBezTo>
                  <a:cubicBezTo>
                    <a:pt x="489" y="25"/>
                    <a:pt x="491" y="26"/>
                    <a:pt x="494" y="27"/>
                  </a:cubicBezTo>
                  <a:cubicBezTo>
                    <a:pt x="496" y="28"/>
                    <a:pt x="498" y="29"/>
                    <a:pt x="500" y="31"/>
                  </a:cubicBezTo>
                  <a:cubicBezTo>
                    <a:pt x="501" y="33"/>
                    <a:pt x="501" y="35"/>
                    <a:pt x="501" y="37"/>
                  </a:cubicBezTo>
                  <a:cubicBezTo>
                    <a:pt x="501" y="41"/>
                    <a:pt x="500" y="43"/>
                    <a:pt x="498" y="46"/>
                  </a:cubicBezTo>
                  <a:cubicBezTo>
                    <a:pt x="496" y="48"/>
                    <a:pt x="493" y="49"/>
                    <a:pt x="490" y="49"/>
                  </a:cubicBezTo>
                  <a:moveTo>
                    <a:pt x="531" y="48"/>
                  </a:moveTo>
                  <a:cubicBezTo>
                    <a:pt x="527" y="37"/>
                    <a:pt x="527" y="37"/>
                    <a:pt x="527" y="37"/>
                  </a:cubicBezTo>
                  <a:cubicBezTo>
                    <a:pt x="514" y="37"/>
                    <a:pt x="514" y="37"/>
                    <a:pt x="514" y="37"/>
                  </a:cubicBezTo>
                  <a:cubicBezTo>
                    <a:pt x="510" y="48"/>
                    <a:pt x="510" y="48"/>
                    <a:pt x="510" y="48"/>
                  </a:cubicBezTo>
                  <a:cubicBezTo>
                    <a:pt x="506" y="48"/>
                    <a:pt x="506" y="48"/>
                    <a:pt x="506" y="48"/>
                  </a:cubicBezTo>
                  <a:cubicBezTo>
                    <a:pt x="519" y="9"/>
                    <a:pt x="519" y="9"/>
                    <a:pt x="519" y="9"/>
                  </a:cubicBezTo>
                  <a:cubicBezTo>
                    <a:pt x="523" y="9"/>
                    <a:pt x="523" y="9"/>
                    <a:pt x="523" y="9"/>
                  </a:cubicBezTo>
                  <a:cubicBezTo>
                    <a:pt x="536" y="48"/>
                    <a:pt x="536" y="48"/>
                    <a:pt x="536" y="48"/>
                  </a:cubicBezTo>
                  <a:lnTo>
                    <a:pt x="531" y="48"/>
                  </a:lnTo>
                  <a:close/>
                  <a:moveTo>
                    <a:pt x="522" y="19"/>
                  </a:moveTo>
                  <a:cubicBezTo>
                    <a:pt x="522" y="17"/>
                    <a:pt x="521" y="16"/>
                    <a:pt x="521" y="15"/>
                  </a:cubicBezTo>
                  <a:cubicBezTo>
                    <a:pt x="521" y="15"/>
                    <a:pt x="521" y="14"/>
                    <a:pt x="521" y="14"/>
                  </a:cubicBezTo>
                  <a:cubicBezTo>
                    <a:pt x="521" y="15"/>
                    <a:pt x="521" y="15"/>
                    <a:pt x="520" y="16"/>
                  </a:cubicBezTo>
                  <a:cubicBezTo>
                    <a:pt x="520" y="16"/>
                    <a:pt x="520" y="17"/>
                    <a:pt x="520" y="19"/>
                  </a:cubicBezTo>
                  <a:cubicBezTo>
                    <a:pt x="515" y="33"/>
                    <a:pt x="515" y="33"/>
                    <a:pt x="515" y="33"/>
                  </a:cubicBezTo>
                  <a:cubicBezTo>
                    <a:pt x="527" y="33"/>
                    <a:pt x="527" y="33"/>
                    <a:pt x="527" y="33"/>
                  </a:cubicBezTo>
                  <a:lnTo>
                    <a:pt x="522" y="19"/>
                  </a:lnTo>
                  <a:close/>
                  <a:moveTo>
                    <a:pt x="560" y="48"/>
                  </a:moveTo>
                  <a:cubicBezTo>
                    <a:pt x="547" y="30"/>
                    <a:pt x="547" y="30"/>
                    <a:pt x="547" y="30"/>
                  </a:cubicBezTo>
                  <a:cubicBezTo>
                    <a:pt x="547" y="48"/>
                    <a:pt x="547" y="48"/>
                    <a:pt x="547" y="48"/>
                  </a:cubicBezTo>
                  <a:cubicBezTo>
                    <a:pt x="542" y="48"/>
                    <a:pt x="542" y="48"/>
                    <a:pt x="542" y="48"/>
                  </a:cubicBezTo>
                  <a:cubicBezTo>
                    <a:pt x="542" y="11"/>
                    <a:pt x="542" y="11"/>
                    <a:pt x="542" y="11"/>
                  </a:cubicBezTo>
                  <a:cubicBezTo>
                    <a:pt x="543" y="10"/>
                    <a:pt x="544" y="10"/>
                    <a:pt x="546" y="9"/>
                  </a:cubicBezTo>
                  <a:cubicBezTo>
                    <a:pt x="548" y="9"/>
                    <a:pt x="550" y="9"/>
                    <a:pt x="552" y="9"/>
                  </a:cubicBezTo>
                  <a:cubicBezTo>
                    <a:pt x="556" y="9"/>
                    <a:pt x="559" y="10"/>
                    <a:pt x="561" y="12"/>
                  </a:cubicBezTo>
                  <a:cubicBezTo>
                    <a:pt x="564" y="14"/>
                    <a:pt x="565" y="17"/>
                    <a:pt x="565" y="20"/>
                  </a:cubicBezTo>
                  <a:cubicBezTo>
                    <a:pt x="565" y="24"/>
                    <a:pt x="564" y="26"/>
                    <a:pt x="562" y="28"/>
                  </a:cubicBezTo>
                  <a:cubicBezTo>
                    <a:pt x="560" y="30"/>
                    <a:pt x="557" y="31"/>
                    <a:pt x="553" y="31"/>
                  </a:cubicBezTo>
                  <a:cubicBezTo>
                    <a:pt x="566" y="48"/>
                    <a:pt x="566" y="48"/>
                    <a:pt x="566" y="48"/>
                  </a:cubicBezTo>
                  <a:lnTo>
                    <a:pt x="560" y="48"/>
                  </a:lnTo>
                  <a:close/>
                  <a:moveTo>
                    <a:pt x="551" y="12"/>
                  </a:moveTo>
                  <a:cubicBezTo>
                    <a:pt x="550" y="12"/>
                    <a:pt x="548" y="12"/>
                    <a:pt x="547" y="13"/>
                  </a:cubicBezTo>
                  <a:cubicBezTo>
                    <a:pt x="547" y="29"/>
                    <a:pt x="547" y="29"/>
                    <a:pt x="547" y="29"/>
                  </a:cubicBezTo>
                  <a:cubicBezTo>
                    <a:pt x="548" y="29"/>
                    <a:pt x="549" y="29"/>
                    <a:pt x="550" y="29"/>
                  </a:cubicBezTo>
                  <a:cubicBezTo>
                    <a:pt x="553" y="29"/>
                    <a:pt x="556" y="29"/>
                    <a:pt x="557" y="27"/>
                  </a:cubicBezTo>
                  <a:cubicBezTo>
                    <a:pt x="559" y="26"/>
                    <a:pt x="560" y="23"/>
                    <a:pt x="560" y="21"/>
                  </a:cubicBezTo>
                  <a:cubicBezTo>
                    <a:pt x="560" y="15"/>
                    <a:pt x="557" y="12"/>
                    <a:pt x="551" y="12"/>
                  </a:cubicBezTo>
                  <a:moveTo>
                    <a:pt x="573" y="9"/>
                  </a:moveTo>
                  <a:cubicBezTo>
                    <a:pt x="578" y="9"/>
                    <a:pt x="578" y="9"/>
                    <a:pt x="578" y="9"/>
                  </a:cubicBezTo>
                  <a:cubicBezTo>
                    <a:pt x="578" y="48"/>
                    <a:pt x="578" y="48"/>
                    <a:pt x="578" y="48"/>
                  </a:cubicBezTo>
                  <a:cubicBezTo>
                    <a:pt x="573" y="48"/>
                    <a:pt x="573" y="48"/>
                    <a:pt x="573" y="48"/>
                  </a:cubicBezTo>
                  <a:lnTo>
                    <a:pt x="573" y="9"/>
                  </a:lnTo>
                  <a:close/>
                  <a:moveTo>
                    <a:pt x="609" y="48"/>
                  </a:moveTo>
                  <a:cubicBezTo>
                    <a:pt x="605" y="37"/>
                    <a:pt x="605" y="37"/>
                    <a:pt x="605" y="37"/>
                  </a:cubicBezTo>
                  <a:cubicBezTo>
                    <a:pt x="592" y="37"/>
                    <a:pt x="592" y="37"/>
                    <a:pt x="592" y="37"/>
                  </a:cubicBezTo>
                  <a:cubicBezTo>
                    <a:pt x="588" y="48"/>
                    <a:pt x="588" y="48"/>
                    <a:pt x="588" y="48"/>
                  </a:cubicBezTo>
                  <a:cubicBezTo>
                    <a:pt x="583" y="48"/>
                    <a:pt x="583" y="48"/>
                    <a:pt x="583" y="48"/>
                  </a:cubicBezTo>
                  <a:cubicBezTo>
                    <a:pt x="596" y="9"/>
                    <a:pt x="596" y="9"/>
                    <a:pt x="596" y="9"/>
                  </a:cubicBezTo>
                  <a:cubicBezTo>
                    <a:pt x="601" y="9"/>
                    <a:pt x="601" y="9"/>
                    <a:pt x="601" y="9"/>
                  </a:cubicBezTo>
                  <a:cubicBezTo>
                    <a:pt x="614" y="48"/>
                    <a:pt x="614" y="48"/>
                    <a:pt x="614" y="48"/>
                  </a:cubicBezTo>
                  <a:lnTo>
                    <a:pt x="609" y="48"/>
                  </a:lnTo>
                  <a:close/>
                  <a:moveTo>
                    <a:pt x="600" y="19"/>
                  </a:moveTo>
                  <a:cubicBezTo>
                    <a:pt x="599" y="17"/>
                    <a:pt x="599" y="16"/>
                    <a:pt x="599" y="15"/>
                  </a:cubicBezTo>
                  <a:cubicBezTo>
                    <a:pt x="599" y="15"/>
                    <a:pt x="599" y="14"/>
                    <a:pt x="599" y="14"/>
                  </a:cubicBezTo>
                  <a:cubicBezTo>
                    <a:pt x="599" y="15"/>
                    <a:pt x="598" y="15"/>
                    <a:pt x="598" y="16"/>
                  </a:cubicBezTo>
                  <a:cubicBezTo>
                    <a:pt x="598" y="16"/>
                    <a:pt x="598" y="17"/>
                    <a:pt x="597" y="19"/>
                  </a:cubicBezTo>
                  <a:cubicBezTo>
                    <a:pt x="593" y="33"/>
                    <a:pt x="593" y="33"/>
                    <a:pt x="593" y="33"/>
                  </a:cubicBezTo>
                  <a:cubicBezTo>
                    <a:pt x="604" y="33"/>
                    <a:pt x="604" y="33"/>
                    <a:pt x="604" y="33"/>
                  </a:cubicBezTo>
                  <a:lnTo>
                    <a:pt x="600" y="19"/>
                  </a:lnTo>
                  <a:close/>
                  <a:moveTo>
                    <a:pt x="620" y="48"/>
                  </a:moveTo>
                  <a:cubicBezTo>
                    <a:pt x="620" y="9"/>
                    <a:pt x="620" y="9"/>
                    <a:pt x="620" y="9"/>
                  </a:cubicBezTo>
                  <a:cubicBezTo>
                    <a:pt x="625" y="9"/>
                    <a:pt x="625" y="9"/>
                    <a:pt x="625" y="9"/>
                  </a:cubicBezTo>
                  <a:cubicBezTo>
                    <a:pt x="625" y="45"/>
                    <a:pt x="625" y="45"/>
                    <a:pt x="625" y="45"/>
                  </a:cubicBezTo>
                  <a:cubicBezTo>
                    <a:pt x="637" y="45"/>
                    <a:pt x="637" y="45"/>
                    <a:pt x="637" y="45"/>
                  </a:cubicBezTo>
                  <a:cubicBezTo>
                    <a:pt x="637" y="48"/>
                    <a:pt x="637" y="48"/>
                    <a:pt x="637" y="48"/>
                  </a:cubicBezTo>
                  <a:lnTo>
                    <a:pt x="62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4943" y="1617"/>
              <a:ext cx="918" cy="438"/>
            </a:xfrm>
            <a:custGeom>
              <a:avLst/>
              <a:gdLst>
                <a:gd name="T0" fmla="*/ 365 w 388"/>
                <a:gd name="T1" fmla="*/ 46 h 185"/>
                <a:gd name="T2" fmla="*/ 388 w 388"/>
                <a:gd name="T3" fmla="*/ 23 h 185"/>
                <a:gd name="T4" fmla="*/ 365 w 388"/>
                <a:gd name="T5" fmla="*/ 0 h 185"/>
                <a:gd name="T6" fmla="*/ 342 w 388"/>
                <a:gd name="T7" fmla="*/ 23 h 185"/>
                <a:gd name="T8" fmla="*/ 365 w 388"/>
                <a:gd name="T9" fmla="*/ 46 h 185"/>
                <a:gd name="T10" fmla="*/ 186 w 388"/>
                <a:gd name="T11" fmla="*/ 183 h 185"/>
                <a:gd name="T12" fmla="*/ 186 w 388"/>
                <a:gd name="T13" fmla="*/ 95 h 185"/>
                <a:gd name="T14" fmla="*/ 173 w 388"/>
                <a:gd name="T15" fmla="*/ 66 h 185"/>
                <a:gd name="T16" fmla="*/ 138 w 388"/>
                <a:gd name="T17" fmla="*/ 54 h 185"/>
                <a:gd name="T18" fmla="*/ 112 w 388"/>
                <a:gd name="T19" fmla="*/ 58 h 185"/>
                <a:gd name="T20" fmla="*/ 95 w 388"/>
                <a:gd name="T21" fmla="*/ 66 h 185"/>
                <a:gd name="T22" fmla="*/ 80 w 388"/>
                <a:gd name="T23" fmla="*/ 57 h 185"/>
                <a:gd name="T24" fmla="*/ 55 w 388"/>
                <a:gd name="T25" fmla="*/ 54 h 185"/>
                <a:gd name="T26" fmla="*/ 25 w 388"/>
                <a:gd name="T27" fmla="*/ 57 h 185"/>
                <a:gd name="T28" fmla="*/ 0 w 388"/>
                <a:gd name="T29" fmla="*/ 64 h 185"/>
                <a:gd name="T30" fmla="*/ 0 w 388"/>
                <a:gd name="T31" fmla="*/ 183 h 185"/>
                <a:gd name="T32" fmla="*/ 44 w 388"/>
                <a:gd name="T33" fmla="*/ 183 h 185"/>
                <a:gd name="T34" fmla="*/ 44 w 388"/>
                <a:gd name="T35" fmla="*/ 84 h 185"/>
                <a:gd name="T36" fmla="*/ 55 w 388"/>
                <a:gd name="T37" fmla="*/ 82 h 185"/>
                <a:gd name="T38" fmla="*/ 71 w 388"/>
                <a:gd name="T39" fmla="*/ 95 h 185"/>
                <a:gd name="T40" fmla="*/ 71 w 388"/>
                <a:gd name="T41" fmla="*/ 183 h 185"/>
                <a:gd name="T42" fmla="*/ 115 w 388"/>
                <a:gd name="T43" fmla="*/ 183 h 185"/>
                <a:gd name="T44" fmla="*/ 115 w 388"/>
                <a:gd name="T45" fmla="*/ 85 h 185"/>
                <a:gd name="T46" fmla="*/ 126 w 388"/>
                <a:gd name="T47" fmla="*/ 82 h 185"/>
                <a:gd name="T48" fmla="*/ 141 w 388"/>
                <a:gd name="T49" fmla="*/ 95 h 185"/>
                <a:gd name="T50" fmla="*/ 141 w 388"/>
                <a:gd name="T51" fmla="*/ 183 h 185"/>
                <a:gd name="T52" fmla="*/ 186 w 388"/>
                <a:gd name="T53" fmla="*/ 183 h 185"/>
                <a:gd name="T54" fmla="*/ 322 w 388"/>
                <a:gd name="T55" fmla="*/ 124 h 185"/>
                <a:gd name="T56" fmla="*/ 308 w 388"/>
                <a:gd name="T57" fmla="*/ 73 h 185"/>
                <a:gd name="T58" fmla="*/ 266 w 388"/>
                <a:gd name="T59" fmla="*/ 54 h 185"/>
                <a:gd name="T60" fmla="*/ 222 w 388"/>
                <a:gd name="T61" fmla="*/ 72 h 185"/>
                <a:gd name="T62" fmla="*/ 206 w 388"/>
                <a:gd name="T63" fmla="*/ 119 h 185"/>
                <a:gd name="T64" fmla="*/ 223 w 388"/>
                <a:gd name="T65" fmla="*/ 167 h 185"/>
                <a:gd name="T66" fmla="*/ 269 w 388"/>
                <a:gd name="T67" fmla="*/ 185 h 185"/>
                <a:gd name="T68" fmla="*/ 298 w 388"/>
                <a:gd name="T69" fmla="*/ 182 h 185"/>
                <a:gd name="T70" fmla="*/ 318 w 388"/>
                <a:gd name="T71" fmla="*/ 175 h 185"/>
                <a:gd name="T72" fmla="*/ 308 w 388"/>
                <a:gd name="T73" fmla="*/ 148 h 185"/>
                <a:gd name="T74" fmla="*/ 294 w 388"/>
                <a:gd name="T75" fmla="*/ 153 h 185"/>
                <a:gd name="T76" fmla="*/ 275 w 388"/>
                <a:gd name="T77" fmla="*/ 155 h 185"/>
                <a:gd name="T78" fmla="*/ 249 w 388"/>
                <a:gd name="T79" fmla="*/ 135 h 185"/>
                <a:gd name="T80" fmla="*/ 322 w 388"/>
                <a:gd name="T81" fmla="*/ 124 h 185"/>
                <a:gd name="T82" fmla="*/ 281 w 388"/>
                <a:gd name="T83" fmla="*/ 108 h 185"/>
                <a:gd name="T84" fmla="*/ 245 w 388"/>
                <a:gd name="T85" fmla="*/ 114 h 185"/>
                <a:gd name="T86" fmla="*/ 264 w 388"/>
                <a:gd name="T87" fmla="*/ 80 h 185"/>
                <a:gd name="T88" fmla="*/ 281 w 388"/>
                <a:gd name="T89" fmla="*/ 108 h 185"/>
                <a:gd name="T90" fmla="*/ 387 w 388"/>
                <a:gd name="T91" fmla="*/ 57 h 185"/>
                <a:gd name="T92" fmla="*/ 343 w 388"/>
                <a:gd name="T93" fmla="*/ 57 h 185"/>
                <a:gd name="T94" fmla="*/ 343 w 388"/>
                <a:gd name="T95" fmla="*/ 183 h 185"/>
                <a:gd name="T96" fmla="*/ 387 w 388"/>
                <a:gd name="T97" fmla="*/ 183 h 185"/>
                <a:gd name="T98" fmla="*/ 387 w 388"/>
                <a:gd name="T99" fmla="*/ 57 h 185"/>
                <a:gd name="T100" fmla="*/ 387 w 388"/>
                <a:gd name="T101" fmla="*/ 183 h 185"/>
                <a:gd name="T102" fmla="*/ 387 w 388"/>
                <a:gd name="T103" fmla="*/ 57 h 185"/>
                <a:gd name="T104" fmla="*/ 387 w 388"/>
                <a:gd name="T105" fmla="*/ 183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8" h="185">
                  <a:moveTo>
                    <a:pt x="365" y="46"/>
                  </a:moveTo>
                  <a:cubicBezTo>
                    <a:pt x="378" y="46"/>
                    <a:pt x="388" y="36"/>
                    <a:pt x="388" y="23"/>
                  </a:cubicBezTo>
                  <a:cubicBezTo>
                    <a:pt x="388" y="11"/>
                    <a:pt x="378" y="0"/>
                    <a:pt x="365" y="0"/>
                  </a:cubicBezTo>
                  <a:cubicBezTo>
                    <a:pt x="353" y="0"/>
                    <a:pt x="342" y="11"/>
                    <a:pt x="342" y="23"/>
                  </a:cubicBezTo>
                  <a:cubicBezTo>
                    <a:pt x="342" y="36"/>
                    <a:pt x="353" y="46"/>
                    <a:pt x="365" y="46"/>
                  </a:cubicBezTo>
                  <a:moveTo>
                    <a:pt x="186" y="183"/>
                  </a:moveTo>
                  <a:cubicBezTo>
                    <a:pt x="186" y="95"/>
                    <a:pt x="186" y="95"/>
                    <a:pt x="186" y="95"/>
                  </a:cubicBezTo>
                  <a:cubicBezTo>
                    <a:pt x="186" y="83"/>
                    <a:pt x="182" y="73"/>
                    <a:pt x="173" y="66"/>
                  </a:cubicBezTo>
                  <a:cubicBezTo>
                    <a:pt x="165" y="58"/>
                    <a:pt x="153" y="54"/>
                    <a:pt x="138" y="54"/>
                  </a:cubicBezTo>
                  <a:cubicBezTo>
                    <a:pt x="128" y="54"/>
                    <a:pt x="119" y="55"/>
                    <a:pt x="112" y="58"/>
                  </a:cubicBezTo>
                  <a:cubicBezTo>
                    <a:pt x="105" y="60"/>
                    <a:pt x="100" y="62"/>
                    <a:pt x="95" y="66"/>
                  </a:cubicBezTo>
                  <a:cubicBezTo>
                    <a:pt x="91" y="62"/>
                    <a:pt x="86" y="59"/>
                    <a:pt x="80" y="57"/>
                  </a:cubicBezTo>
                  <a:cubicBezTo>
                    <a:pt x="73" y="55"/>
                    <a:pt x="65" y="54"/>
                    <a:pt x="55" y="54"/>
                  </a:cubicBezTo>
                  <a:cubicBezTo>
                    <a:pt x="43" y="54"/>
                    <a:pt x="33" y="55"/>
                    <a:pt x="25" y="57"/>
                  </a:cubicBezTo>
                  <a:cubicBezTo>
                    <a:pt x="16" y="58"/>
                    <a:pt x="8" y="61"/>
                    <a:pt x="0" y="64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44" y="183"/>
                    <a:pt x="44" y="183"/>
                    <a:pt x="44" y="183"/>
                  </a:cubicBezTo>
                  <a:cubicBezTo>
                    <a:pt x="44" y="84"/>
                    <a:pt x="44" y="84"/>
                    <a:pt x="44" y="84"/>
                  </a:cubicBezTo>
                  <a:cubicBezTo>
                    <a:pt x="47" y="82"/>
                    <a:pt x="51" y="82"/>
                    <a:pt x="55" y="82"/>
                  </a:cubicBezTo>
                  <a:cubicBezTo>
                    <a:pt x="66" y="82"/>
                    <a:pt x="71" y="86"/>
                    <a:pt x="71" y="95"/>
                  </a:cubicBezTo>
                  <a:cubicBezTo>
                    <a:pt x="71" y="183"/>
                    <a:pt x="71" y="183"/>
                    <a:pt x="71" y="183"/>
                  </a:cubicBezTo>
                  <a:cubicBezTo>
                    <a:pt x="115" y="183"/>
                    <a:pt x="115" y="183"/>
                    <a:pt x="115" y="183"/>
                  </a:cubicBezTo>
                  <a:cubicBezTo>
                    <a:pt x="115" y="85"/>
                    <a:pt x="115" y="85"/>
                    <a:pt x="115" y="85"/>
                  </a:cubicBezTo>
                  <a:cubicBezTo>
                    <a:pt x="118" y="83"/>
                    <a:pt x="122" y="82"/>
                    <a:pt x="126" y="82"/>
                  </a:cubicBezTo>
                  <a:cubicBezTo>
                    <a:pt x="136" y="82"/>
                    <a:pt x="141" y="86"/>
                    <a:pt x="141" y="95"/>
                  </a:cubicBezTo>
                  <a:cubicBezTo>
                    <a:pt x="141" y="183"/>
                    <a:pt x="141" y="183"/>
                    <a:pt x="141" y="183"/>
                  </a:cubicBezTo>
                  <a:lnTo>
                    <a:pt x="186" y="183"/>
                  </a:lnTo>
                  <a:close/>
                  <a:moveTo>
                    <a:pt x="322" y="124"/>
                  </a:moveTo>
                  <a:cubicBezTo>
                    <a:pt x="322" y="102"/>
                    <a:pt x="317" y="85"/>
                    <a:pt x="308" y="73"/>
                  </a:cubicBezTo>
                  <a:cubicBezTo>
                    <a:pt x="299" y="60"/>
                    <a:pt x="285" y="54"/>
                    <a:pt x="266" y="54"/>
                  </a:cubicBezTo>
                  <a:cubicBezTo>
                    <a:pt x="247" y="54"/>
                    <a:pt x="232" y="60"/>
                    <a:pt x="222" y="72"/>
                  </a:cubicBezTo>
                  <a:cubicBezTo>
                    <a:pt x="211" y="84"/>
                    <a:pt x="206" y="100"/>
                    <a:pt x="206" y="119"/>
                  </a:cubicBezTo>
                  <a:cubicBezTo>
                    <a:pt x="206" y="139"/>
                    <a:pt x="212" y="155"/>
                    <a:pt x="223" y="167"/>
                  </a:cubicBezTo>
                  <a:cubicBezTo>
                    <a:pt x="234" y="179"/>
                    <a:pt x="249" y="185"/>
                    <a:pt x="269" y="185"/>
                  </a:cubicBezTo>
                  <a:cubicBezTo>
                    <a:pt x="280" y="185"/>
                    <a:pt x="290" y="184"/>
                    <a:pt x="298" y="182"/>
                  </a:cubicBezTo>
                  <a:cubicBezTo>
                    <a:pt x="305" y="181"/>
                    <a:pt x="312" y="178"/>
                    <a:pt x="318" y="175"/>
                  </a:cubicBezTo>
                  <a:cubicBezTo>
                    <a:pt x="308" y="148"/>
                    <a:pt x="308" y="148"/>
                    <a:pt x="308" y="148"/>
                  </a:cubicBezTo>
                  <a:cubicBezTo>
                    <a:pt x="304" y="150"/>
                    <a:pt x="300" y="152"/>
                    <a:pt x="294" y="153"/>
                  </a:cubicBezTo>
                  <a:cubicBezTo>
                    <a:pt x="288" y="154"/>
                    <a:pt x="282" y="155"/>
                    <a:pt x="275" y="155"/>
                  </a:cubicBezTo>
                  <a:cubicBezTo>
                    <a:pt x="260" y="155"/>
                    <a:pt x="251" y="148"/>
                    <a:pt x="249" y="135"/>
                  </a:cubicBezTo>
                  <a:lnTo>
                    <a:pt x="322" y="124"/>
                  </a:lnTo>
                  <a:close/>
                  <a:moveTo>
                    <a:pt x="281" y="108"/>
                  </a:moveTo>
                  <a:cubicBezTo>
                    <a:pt x="245" y="114"/>
                    <a:pt x="245" y="114"/>
                    <a:pt x="245" y="114"/>
                  </a:cubicBezTo>
                  <a:cubicBezTo>
                    <a:pt x="245" y="91"/>
                    <a:pt x="252" y="80"/>
                    <a:pt x="264" y="80"/>
                  </a:cubicBezTo>
                  <a:cubicBezTo>
                    <a:pt x="275" y="80"/>
                    <a:pt x="281" y="89"/>
                    <a:pt x="281" y="108"/>
                  </a:cubicBezTo>
                  <a:moveTo>
                    <a:pt x="387" y="57"/>
                  </a:moveTo>
                  <a:cubicBezTo>
                    <a:pt x="343" y="57"/>
                    <a:pt x="343" y="57"/>
                    <a:pt x="343" y="57"/>
                  </a:cubicBezTo>
                  <a:cubicBezTo>
                    <a:pt x="343" y="183"/>
                    <a:pt x="343" y="183"/>
                    <a:pt x="343" y="183"/>
                  </a:cubicBezTo>
                  <a:cubicBezTo>
                    <a:pt x="387" y="183"/>
                    <a:pt x="387" y="183"/>
                    <a:pt x="387" y="183"/>
                  </a:cubicBezTo>
                  <a:lnTo>
                    <a:pt x="387" y="57"/>
                  </a:lnTo>
                  <a:close/>
                  <a:moveTo>
                    <a:pt x="387" y="183"/>
                  </a:moveTo>
                  <a:cubicBezTo>
                    <a:pt x="387" y="57"/>
                    <a:pt x="387" y="57"/>
                    <a:pt x="387" y="57"/>
                  </a:cubicBezTo>
                  <a:lnTo>
                    <a:pt x="387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4" name="Freeform 7"/>
            <p:cNvSpPr>
              <a:spLocks/>
            </p:cNvSpPr>
            <p:nvPr/>
          </p:nvSpPr>
          <p:spPr bwMode="auto">
            <a:xfrm>
              <a:off x="4189" y="1520"/>
              <a:ext cx="560" cy="679"/>
            </a:xfrm>
            <a:custGeom>
              <a:avLst/>
              <a:gdLst>
                <a:gd name="T0" fmla="*/ 40 w 237"/>
                <a:gd name="T1" fmla="*/ 27 h 287"/>
                <a:gd name="T2" fmla="*/ 26 w 237"/>
                <a:gd name="T3" fmla="*/ 123 h 287"/>
                <a:gd name="T4" fmla="*/ 10 w 237"/>
                <a:gd name="T5" fmla="*/ 178 h 287"/>
                <a:gd name="T6" fmla="*/ 7 w 237"/>
                <a:gd name="T7" fmla="*/ 239 h 287"/>
                <a:gd name="T8" fmla="*/ 54 w 237"/>
                <a:gd name="T9" fmla="*/ 270 h 287"/>
                <a:gd name="T10" fmla="*/ 93 w 237"/>
                <a:gd name="T11" fmla="*/ 285 h 287"/>
                <a:gd name="T12" fmla="*/ 132 w 237"/>
                <a:gd name="T13" fmla="*/ 274 h 287"/>
                <a:gd name="T14" fmla="*/ 179 w 237"/>
                <a:gd name="T15" fmla="*/ 224 h 287"/>
                <a:gd name="T16" fmla="*/ 225 w 237"/>
                <a:gd name="T17" fmla="*/ 176 h 287"/>
                <a:gd name="T18" fmla="*/ 188 w 237"/>
                <a:gd name="T19" fmla="*/ 169 h 287"/>
                <a:gd name="T20" fmla="*/ 145 w 237"/>
                <a:gd name="T21" fmla="*/ 197 h 287"/>
                <a:gd name="T22" fmla="*/ 213 w 237"/>
                <a:gd name="T23" fmla="*/ 52 h 287"/>
                <a:gd name="T24" fmla="*/ 131 w 237"/>
                <a:gd name="T25" fmla="*/ 142 h 287"/>
                <a:gd name="T26" fmla="*/ 166 w 237"/>
                <a:gd name="T27" fmla="*/ 13 h 287"/>
                <a:gd name="T28" fmla="*/ 138 w 237"/>
                <a:gd name="T29" fmla="*/ 37 h 287"/>
                <a:gd name="T30" fmla="*/ 93 w 237"/>
                <a:gd name="T31" fmla="*/ 127 h 287"/>
                <a:gd name="T32" fmla="*/ 107 w 237"/>
                <a:gd name="T33" fmla="*/ 39 h 287"/>
                <a:gd name="T34" fmla="*/ 93 w 237"/>
                <a:gd name="T35" fmla="*/ 8 h 287"/>
                <a:gd name="T36" fmla="*/ 72 w 237"/>
                <a:gd name="T37" fmla="*/ 70 h 287"/>
                <a:gd name="T38" fmla="*/ 57 w 237"/>
                <a:gd name="T39" fmla="*/ 122 h 287"/>
                <a:gd name="T40" fmla="*/ 40 w 237"/>
                <a:gd name="T41" fmla="*/ 2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7" h="287">
                  <a:moveTo>
                    <a:pt x="40" y="27"/>
                  </a:moveTo>
                  <a:cubicBezTo>
                    <a:pt x="19" y="28"/>
                    <a:pt x="31" y="88"/>
                    <a:pt x="26" y="123"/>
                  </a:cubicBezTo>
                  <a:cubicBezTo>
                    <a:pt x="20" y="158"/>
                    <a:pt x="15" y="163"/>
                    <a:pt x="10" y="178"/>
                  </a:cubicBezTo>
                  <a:cubicBezTo>
                    <a:pt x="6" y="192"/>
                    <a:pt x="0" y="213"/>
                    <a:pt x="7" y="239"/>
                  </a:cubicBezTo>
                  <a:cubicBezTo>
                    <a:pt x="15" y="265"/>
                    <a:pt x="46" y="267"/>
                    <a:pt x="54" y="270"/>
                  </a:cubicBezTo>
                  <a:cubicBezTo>
                    <a:pt x="63" y="273"/>
                    <a:pt x="76" y="283"/>
                    <a:pt x="93" y="285"/>
                  </a:cubicBezTo>
                  <a:cubicBezTo>
                    <a:pt x="109" y="287"/>
                    <a:pt x="121" y="283"/>
                    <a:pt x="132" y="274"/>
                  </a:cubicBezTo>
                  <a:cubicBezTo>
                    <a:pt x="144" y="265"/>
                    <a:pt x="159" y="244"/>
                    <a:pt x="179" y="224"/>
                  </a:cubicBezTo>
                  <a:cubicBezTo>
                    <a:pt x="199" y="205"/>
                    <a:pt x="223" y="188"/>
                    <a:pt x="225" y="176"/>
                  </a:cubicBezTo>
                  <a:cubicBezTo>
                    <a:pt x="226" y="165"/>
                    <a:pt x="209" y="160"/>
                    <a:pt x="188" y="169"/>
                  </a:cubicBezTo>
                  <a:cubicBezTo>
                    <a:pt x="168" y="178"/>
                    <a:pt x="158" y="209"/>
                    <a:pt x="145" y="197"/>
                  </a:cubicBezTo>
                  <a:cubicBezTo>
                    <a:pt x="131" y="184"/>
                    <a:pt x="237" y="70"/>
                    <a:pt x="213" y="52"/>
                  </a:cubicBezTo>
                  <a:cubicBezTo>
                    <a:pt x="190" y="34"/>
                    <a:pt x="144" y="149"/>
                    <a:pt x="131" y="142"/>
                  </a:cubicBezTo>
                  <a:cubicBezTo>
                    <a:pt x="117" y="134"/>
                    <a:pt x="186" y="30"/>
                    <a:pt x="166" y="13"/>
                  </a:cubicBezTo>
                  <a:cubicBezTo>
                    <a:pt x="159" y="7"/>
                    <a:pt x="149" y="14"/>
                    <a:pt x="138" y="37"/>
                  </a:cubicBezTo>
                  <a:cubicBezTo>
                    <a:pt x="126" y="60"/>
                    <a:pt x="104" y="130"/>
                    <a:pt x="93" y="127"/>
                  </a:cubicBezTo>
                  <a:cubicBezTo>
                    <a:pt x="87" y="124"/>
                    <a:pt x="105" y="61"/>
                    <a:pt x="107" y="39"/>
                  </a:cubicBezTo>
                  <a:cubicBezTo>
                    <a:pt x="109" y="18"/>
                    <a:pt x="105" y="0"/>
                    <a:pt x="93" y="8"/>
                  </a:cubicBezTo>
                  <a:cubicBezTo>
                    <a:pt x="81" y="16"/>
                    <a:pt x="77" y="43"/>
                    <a:pt x="72" y="70"/>
                  </a:cubicBezTo>
                  <a:cubicBezTo>
                    <a:pt x="68" y="97"/>
                    <a:pt x="67" y="124"/>
                    <a:pt x="57" y="122"/>
                  </a:cubicBezTo>
                  <a:cubicBezTo>
                    <a:pt x="47" y="120"/>
                    <a:pt x="61" y="26"/>
                    <a:pt x="40" y="27"/>
                  </a:cubicBezTo>
                </a:path>
              </a:pathLst>
            </a:custGeom>
            <a:solidFill>
              <a:srgbClr val="FFD5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5" name="Freeform 8"/>
            <p:cNvSpPr>
              <a:spLocks/>
            </p:cNvSpPr>
            <p:nvPr/>
          </p:nvSpPr>
          <p:spPr bwMode="auto">
            <a:xfrm>
              <a:off x="4163" y="1915"/>
              <a:ext cx="643" cy="681"/>
            </a:xfrm>
            <a:custGeom>
              <a:avLst/>
              <a:gdLst>
                <a:gd name="T0" fmla="*/ 263 w 272"/>
                <a:gd name="T1" fmla="*/ 135 h 288"/>
                <a:gd name="T2" fmla="*/ 186 w 272"/>
                <a:gd name="T3" fmla="*/ 77 h 288"/>
                <a:gd name="T4" fmla="*/ 145 w 272"/>
                <a:gd name="T5" fmla="*/ 37 h 288"/>
                <a:gd name="T6" fmla="*/ 92 w 272"/>
                <a:gd name="T7" fmla="*/ 6 h 288"/>
                <a:gd name="T8" fmla="*/ 43 w 272"/>
                <a:gd name="T9" fmla="*/ 32 h 288"/>
                <a:gd name="T10" fmla="*/ 12 w 272"/>
                <a:gd name="T11" fmla="*/ 59 h 288"/>
                <a:gd name="T12" fmla="*/ 2 w 272"/>
                <a:gd name="T13" fmla="*/ 99 h 288"/>
                <a:gd name="T14" fmla="*/ 24 w 272"/>
                <a:gd name="T15" fmla="*/ 163 h 288"/>
                <a:gd name="T16" fmla="*/ 44 w 272"/>
                <a:gd name="T17" fmla="*/ 226 h 288"/>
                <a:gd name="T18" fmla="*/ 68 w 272"/>
                <a:gd name="T19" fmla="*/ 198 h 288"/>
                <a:gd name="T20" fmla="*/ 65 w 272"/>
                <a:gd name="T21" fmla="*/ 146 h 288"/>
                <a:gd name="T22" fmla="*/ 159 w 272"/>
                <a:gd name="T23" fmla="*/ 275 h 288"/>
                <a:gd name="T24" fmla="*/ 120 w 272"/>
                <a:gd name="T25" fmla="*/ 160 h 288"/>
                <a:gd name="T26" fmla="*/ 216 w 272"/>
                <a:gd name="T27" fmla="*/ 253 h 288"/>
                <a:gd name="T28" fmla="*/ 208 w 272"/>
                <a:gd name="T29" fmla="*/ 216 h 288"/>
                <a:gd name="T30" fmla="*/ 150 w 272"/>
                <a:gd name="T31" fmla="*/ 134 h 288"/>
                <a:gd name="T32" fmla="*/ 221 w 272"/>
                <a:gd name="T33" fmla="*/ 188 h 288"/>
                <a:gd name="T34" fmla="*/ 255 w 272"/>
                <a:gd name="T35" fmla="*/ 191 h 288"/>
                <a:gd name="T36" fmla="*/ 210 w 272"/>
                <a:gd name="T37" fmla="*/ 143 h 288"/>
                <a:gd name="T38" fmla="*/ 172 w 272"/>
                <a:gd name="T39" fmla="*/ 105 h 288"/>
                <a:gd name="T40" fmla="*/ 263 w 272"/>
                <a:gd name="T41" fmla="*/ 135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2" h="288">
                  <a:moveTo>
                    <a:pt x="263" y="135"/>
                  </a:moveTo>
                  <a:cubicBezTo>
                    <a:pt x="272" y="116"/>
                    <a:pt x="214" y="98"/>
                    <a:pt x="186" y="77"/>
                  </a:cubicBezTo>
                  <a:cubicBezTo>
                    <a:pt x="158" y="55"/>
                    <a:pt x="155" y="48"/>
                    <a:pt x="145" y="37"/>
                  </a:cubicBezTo>
                  <a:cubicBezTo>
                    <a:pt x="135" y="27"/>
                    <a:pt x="119" y="11"/>
                    <a:pt x="92" y="6"/>
                  </a:cubicBezTo>
                  <a:cubicBezTo>
                    <a:pt x="66" y="0"/>
                    <a:pt x="50" y="26"/>
                    <a:pt x="43" y="32"/>
                  </a:cubicBezTo>
                  <a:cubicBezTo>
                    <a:pt x="37" y="38"/>
                    <a:pt x="21" y="45"/>
                    <a:pt x="12" y="59"/>
                  </a:cubicBezTo>
                  <a:cubicBezTo>
                    <a:pt x="2" y="72"/>
                    <a:pt x="0" y="85"/>
                    <a:pt x="2" y="99"/>
                  </a:cubicBezTo>
                  <a:cubicBezTo>
                    <a:pt x="5" y="113"/>
                    <a:pt x="17" y="136"/>
                    <a:pt x="24" y="163"/>
                  </a:cubicBezTo>
                  <a:cubicBezTo>
                    <a:pt x="31" y="190"/>
                    <a:pt x="35" y="220"/>
                    <a:pt x="44" y="226"/>
                  </a:cubicBezTo>
                  <a:cubicBezTo>
                    <a:pt x="54" y="233"/>
                    <a:pt x="67" y="220"/>
                    <a:pt x="68" y="198"/>
                  </a:cubicBezTo>
                  <a:cubicBezTo>
                    <a:pt x="70" y="176"/>
                    <a:pt x="47" y="153"/>
                    <a:pt x="65" y="146"/>
                  </a:cubicBezTo>
                  <a:cubicBezTo>
                    <a:pt x="82" y="140"/>
                    <a:pt x="132" y="288"/>
                    <a:pt x="159" y="275"/>
                  </a:cubicBezTo>
                  <a:cubicBezTo>
                    <a:pt x="186" y="263"/>
                    <a:pt x="106" y="168"/>
                    <a:pt x="120" y="160"/>
                  </a:cubicBezTo>
                  <a:cubicBezTo>
                    <a:pt x="133" y="152"/>
                    <a:pt x="191" y="262"/>
                    <a:pt x="216" y="253"/>
                  </a:cubicBezTo>
                  <a:cubicBezTo>
                    <a:pt x="224" y="249"/>
                    <a:pt x="222" y="237"/>
                    <a:pt x="208" y="216"/>
                  </a:cubicBezTo>
                  <a:cubicBezTo>
                    <a:pt x="193" y="195"/>
                    <a:pt x="142" y="142"/>
                    <a:pt x="150" y="134"/>
                  </a:cubicBezTo>
                  <a:cubicBezTo>
                    <a:pt x="156" y="130"/>
                    <a:pt x="203" y="176"/>
                    <a:pt x="221" y="188"/>
                  </a:cubicBezTo>
                  <a:cubicBezTo>
                    <a:pt x="238" y="200"/>
                    <a:pt x="256" y="205"/>
                    <a:pt x="255" y="191"/>
                  </a:cubicBezTo>
                  <a:cubicBezTo>
                    <a:pt x="253" y="176"/>
                    <a:pt x="232" y="159"/>
                    <a:pt x="210" y="143"/>
                  </a:cubicBezTo>
                  <a:cubicBezTo>
                    <a:pt x="189" y="126"/>
                    <a:pt x="165" y="113"/>
                    <a:pt x="172" y="105"/>
                  </a:cubicBezTo>
                  <a:cubicBezTo>
                    <a:pt x="178" y="96"/>
                    <a:pt x="254" y="154"/>
                    <a:pt x="263" y="135"/>
                  </a:cubicBezTo>
                </a:path>
              </a:pathLst>
            </a:custGeom>
            <a:solidFill>
              <a:srgbClr val="B1D3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6" name="Freeform 9"/>
            <p:cNvSpPr>
              <a:spLocks/>
            </p:cNvSpPr>
            <p:nvPr/>
          </p:nvSpPr>
          <p:spPr bwMode="auto">
            <a:xfrm>
              <a:off x="3789" y="1780"/>
              <a:ext cx="698" cy="608"/>
            </a:xfrm>
            <a:custGeom>
              <a:avLst/>
              <a:gdLst>
                <a:gd name="T0" fmla="*/ 78 w 295"/>
                <a:gd name="T1" fmla="*/ 240 h 257"/>
                <a:gd name="T2" fmla="*/ 168 w 295"/>
                <a:gd name="T3" fmla="*/ 203 h 257"/>
                <a:gd name="T4" fmla="*/ 222 w 295"/>
                <a:gd name="T5" fmla="*/ 188 h 257"/>
                <a:gd name="T6" fmla="*/ 276 w 295"/>
                <a:gd name="T7" fmla="*/ 159 h 257"/>
                <a:gd name="T8" fmla="*/ 279 w 295"/>
                <a:gd name="T9" fmla="*/ 103 h 257"/>
                <a:gd name="T10" fmla="*/ 272 w 295"/>
                <a:gd name="T11" fmla="*/ 62 h 257"/>
                <a:gd name="T12" fmla="*/ 242 w 295"/>
                <a:gd name="T13" fmla="*/ 34 h 257"/>
                <a:gd name="T14" fmla="*/ 176 w 295"/>
                <a:gd name="T15" fmla="*/ 20 h 257"/>
                <a:gd name="T16" fmla="*/ 111 w 295"/>
                <a:gd name="T17" fmla="*/ 5 h 257"/>
                <a:gd name="T18" fmla="*/ 124 w 295"/>
                <a:gd name="T19" fmla="*/ 40 h 257"/>
                <a:gd name="T20" fmla="*/ 170 w 295"/>
                <a:gd name="T21" fmla="*/ 63 h 257"/>
                <a:gd name="T22" fmla="*/ 11 w 295"/>
                <a:gd name="T23" fmla="*/ 78 h 257"/>
                <a:gd name="T24" fmla="*/ 130 w 295"/>
                <a:gd name="T25" fmla="*/ 103 h 257"/>
                <a:gd name="T26" fmla="*/ 1 w 295"/>
                <a:gd name="T27" fmla="*/ 139 h 257"/>
                <a:gd name="T28" fmla="*/ 37 w 295"/>
                <a:gd name="T29" fmla="*/ 151 h 257"/>
                <a:gd name="T30" fmla="*/ 136 w 295"/>
                <a:gd name="T31" fmla="*/ 143 h 257"/>
                <a:gd name="T32" fmla="*/ 54 w 295"/>
                <a:gd name="T33" fmla="*/ 176 h 257"/>
                <a:gd name="T34" fmla="*/ 35 w 295"/>
                <a:gd name="T35" fmla="*/ 204 h 257"/>
                <a:gd name="T36" fmla="*/ 98 w 295"/>
                <a:gd name="T37" fmla="*/ 190 h 257"/>
                <a:gd name="T38" fmla="*/ 151 w 295"/>
                <a:gd name="T39" fmla="*/ 177 h 257"/>
                <a:gd name="T40" fmla="*/ 78 w 295"/>
                <a:gd name="T41" fmla="*/ 240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5" h="257">
                  <a:moveTo>
                    <a:pt x="78" y="240"/>
                  </a:moveTo>
                  <a:cubicBezTo>
                    <a:pt x="90" y="257"/>
                    <a:pt x="135" y="216"/>
                    <a:pt x="168" y="203"/>
                  </a:cubicBezTo>
                  <a:cubicBezTo>
                    <a:pt x="201" y="190"/>
                    <a:pt x="208" y="191"/>
                    <a:pt x="222" y="188"/>
                  </a:cubicBezTo>
                  <a:cubicBezTo>
                    <a:pt x="237" y="184"/>
                    <a:pt x="258" y="179"/>
                    <a:pt x="276" y="159"/>
                  </a:cubicBezTo>
                  <a:cubicBezTo>
                    <a:pt x="295" y="139"/>
                    <a:pt x="281" y="111"/>
                    <a:pt x="279" y="103"/>
                  </a:cubicBezTo>
                  <a:cubicBezTo>
                    <a:pt x="277" y="94"/>
                    <a:pt x="278" y="78"/>
                    <a:pt x="272" y="62"/>
                  </a:cubicBezTo>
                  <a:cubicBezTo>
                    <a:pt x="265" y="47"/>
                    <a:pt x="256" y="39"/>
                    <a:pt x="242" y="34"/>
                  </a:cubicBezTo>
                  <a:cubicBezTo>
                    <a:pt x="229" y="29"/>
                    <a:pt x="203" y="27"/>
                    <a:pt x="176" y="20"/>
                  </a:cubicBezTo>
                  <a:cubicBezTo>
                    <a:pt x="150" y="12"/>
                    <a:pt x="122" y="0"/>
                    <a:pt x="111" y="5"/>
                  </a:cubicBezTo>
                  <a:cubicBezTo>
                    <a:pt x="101" y="10"/>
                    <a:pt x="105" y="27"/>
                    <a:pt x="124" y="40"/>
                  </a:cubicBezTo>
                  <a:cubicBezTo>
                    <a:pt x="142" y="52"/>
                    <a:pt x="173" y="45"/>
                    <a:pt x="170" y="63"/>
                  </a:cubicBezTo>
                  <a:cubicBezTo>
                    <a:pt x="166" y="81"/>
                    <a:pt x="14" y="49"/>
                    <a:pt x="11" y="78"/>
                  </a:cubicBezTo>
                  <a:cubicBezTo>
                    <a:pt x="7" y="108"/>
                    <a:pt x="129" y="88"/>
                    <a:pt x="130" y="103"/>
                  </a:cubicBezTo>
                  <a:cubicBezTo>
                    <a:pt x="130" y="119"/>
                    <a:pt x="5" y="113"/>
                    <a:pt x="1" y="139"/>
                  </a:cubicBezTo>
                  <a:cubicBezTo>
                    <a:pt x="0" y="148"/>
                    <a:pt x="11" y="153"/>
                    <a:pt x="37" y="151"/>
                  </a:cubicBezTo>
                  <a:cubicBezTo>
                    <a:pt x="62" y="149"/>
                    <a:pt x="133" y="132"/>
                    <a:pt x="136" y="143"/>
                  </a:cubicBezTo>
                  <a:cubicBezTo>
                    <a:pt x="138" y="150"/>
                    <a:pt x="74" y="167"/>
                    <a:pt x="54" y="176"/>
                  </a:cubicBezTo>
                  <a:cubicBezTo>
                    <a:pt x="35" y="185"/>
                    <a:pt x="21" y="198"/>
                    <a:pt x="35" y="204"/>
                  </a:cubicBezTo>
                  <a:cubicBezTo>
                    <a:pt x="48" y="210"/>
                    <a:pt x="73" y="200"/>
                    <a:pt x="98" y="190"/>
                  </a:cubicBezTo>
                  <a:cubicBezTo>
                    <a:pt x="123" y="180"/>
                    <a:pt x="147" y="167"/>
                    <a:pt x="151" y="177"/>
                  </a:cubicBezTo>
                  <a:cubicBezTo>
                    <a:pt x="154" y="186"/>
                    <a:pt x="67" y="222"/>
                    <a:pt x="78" y="240"/>
                  </a:cubicBezTo>
                </a:path>
              </a:pathLst>
            </a:custGeom>
            <a:solidFill>
              <a:srgbClr val="32B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7" name="Freeform 10"/>
            <p:cNvSpPr>
              <a:spLocks/>
            </p:cNvSpPr>
            <p:nvPr/>
          </p:nvSpPr>
          <p:spPr bwMode="auto">
            <a:xfrm>
              <a:off x="4163" y="2045"/>
              <a:ext cx="236" cy="208"/>
            </a:xfrm>
            <a:custGeom>
              <a:avLst/>
              <a:gdLst>
                <a:gd name="T0" fmla="*/ 18 w 100"/>
                <a:gd name="T1" fmla="*/ 88 h 88"/>
                <a:gd name="T2" fmla="*/ 64 w 100"/>
                <a:gd name="T3" fmla="*/ 76 h 88"/>
                <a:gd name="T4" fmla="*/ 100 w 100"/>
                <a:gd name="T5" fmla="*/ 62 h 88"/>
                <a:gd name="T6" fmla="*/ 65 w 100"/>
                <a:gd name="T7" fmla="*/ 48 h 88"/>
                <a:gd name="T8" fmla="*/ 18 w 100"/>
                <a:gd name="T9" fmla="*/ 17 h 88"/>
                <a:gd name="T10" fmla="*/ 15 w 100"/>
                <a:gd name="T11" fmla="*/ 0 h 88"/>
                <a:gd name="T12" fmla="*/ 12 w 100"/>
                <a:gd name="T13" fmla="*/ 4 h 88"/>
                <a:gd name="T14" fmla="*/ 2 w 100"/>
                <a:gd name="T15" fmla="*/ 44 h 88"/>
                <a:gd name="T16" fmla="*/ 18 w 100"/>
                <a:gd name="T1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0" h="88">
                  <a:moveTo>
                    <a:pt x="18" y="88"/>
                  </a:moveTo>
                  <a:cubicBezTo>
                    <a:pt x="44" y="78"/>
                    <a:pt x="51" y="79"/>
                    <a:pt x="64" y="76"/>
                  </a:cubicBezTo>
                  <a:cubicBezTo>
                    <a:pt x="74" y="73"/>
                    <a:pt x="87" y="70"/>
                    <a:pt x="100" y="62"/>
                  </a:cubicBezTo>
                  <a:cubicBezTo>
                    <a:pt x="85" y="59"/>
                    <a:pt x="73" y="51"/>
                    <a:pt x="65" y="48"/>
                  </a:cubicBezTo>
                  <a:cubicBezTo>
                    <a:pt x="57" y="45"/>
                    <a:pt x="26" y="43"/>
                    <a:pt x="18" y="17"/>
                  </a:cubicBezTo>
                  <a:cubicBezTo>
                    <a:pt x="17" y="11"/>
                    <a:pt x="16" y="5"/>
                    <a:pt x="15" y="0"/>
                  </a:cubicBezTo>
                  <a:cubicBezTo>
                    <a:pt x="14" y="1"/>
                    <a:pt x="13" y="2"/>
                    <a:pt x="12" y="4"/>
                  </a:cubicBezTo>
                  <a:cubicBezTo>
                    <a:pt x="2" y="17"/>
                    <a:pt x="0" y="30"/>
                    <a:pt x="2" y="44"/>
                  </a:cubicBezTo>
                  <a:cubicBezTo>
                    <a:pt x="4" y="54"/>
                    <a:pt x="11" y="70"/>
                    <a:pt x="18" y="88"/>
                  </a:cubicBezTo>
                </a:path>
              </a:pathLst>
            </a:custGeom>
            <a:solidFill>
              <a:srgbClr val="2390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8" name="Freeform 11"/>
            <p:cNvSpPr>
              <a:spLocks/>
            </p:cNvSpPr>
            <p:nvPr/>
          </p:nvSpPr>
          <p:spPr bwMode="auto">
            <a:xfrm>
              <a:off x="4196" y="1837"/>
              <a:ext cx="243" cy="208"/>
            </a:xfrm>
            <a:custGeom>
              <a:avLst/>
              <a:gdLst>
                <a:gd name="T0" fmla="*/ 21 w 103"/>
                <a:gd name="T1" fmla="*/ 0 h 88"/>
                <a:gd name="T2" fmla="*/ 7 w 103"/>
                <a:gd name="T3" fmla="*/ 44 h 88"/>
                <a:gd name="T4" fmla="*/ 1 w 103"/>
                <a:gd name="T5" fmla="*/ 88 h 88"/>
                <a:gd name="T6" fmla="*/ 29 w 103"/>
                <a:gd name="T7" fmla="*/ 65 h 88"/>
                <a:gd name="T8" fmla="*/ 78 w 103"/>
                <a:gd name="T9" fmla="*/ 39 h 88"/>
                <a:gd name="T10" fmla="*/ 103 w 103"/>
                <a:gd name="T11" fmla="*/ 48 h 88"/>
                <a:gd name="T12" fmla="*/ 100 w 103"/>
                <a:gd name="T13" fmla="*/ 38 h 88"/>
                <a:gd name="T14" fmla="*/ 70 w 103"/>
                <a:gd name="T15" fmla="*/ 10 h 88"/>
                <a:gd name="T16" fmla="*/ 21 w 103"/>
                <a:gd name="T1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3" h="88">
                  <a:moveTo>
                    <a:pt x="21" y="0"/>
                  </a:moveTo>
                  <a:cubicBezTo>
                    <a:pt x="16" y="25"/>
                    <a:pt x="11" y="31"/>
                    <a:pt x="7" y="44"/>
                  </a:cubicBezTo>
                  <a:cubicBezTo>
                    <a:pt x="4" y="55"/>
                    <a:pt x="0" y="70"/>
                    <a:pt x="1" y="88"/>
                  </a:cubicBezTo>
                  <a:cubicBezTo>
                    <a:pt x="11" y="77"/>
                    <a:pt x="23" y="70"/>
                    <a:pt x="29" y="65"/>
                  </a:cubicBezTo>
                  <a:cubicBezTo>
                    <a:pt x="36" y="59"/>
                    <a:pt x="52" y="33"/>
                    <a:pt x="78" y="39"/>
                  </a:cubicBezTo>
                  <a:cubicBezTo>
                    <a:pt x="88" y="41"/>
                    <a:pt x="96" y="44"/>
                    <a:pt x="103" y="48"/>
                  </a:cubicBezTo>
                  <a:cubicBezTo>
                    <a:pt x="102" y="45"/>
                    <a:pt x="101" y="41"/>
                    <a:pt x="100" y="38"/>
                  </a:cubicBezTo>
                  <a:cubicBezTo>
                    <a:pt x="93" y="23"/>
                    <a:pt x="84" y="15"/>
                    <a:pt x="70" y="10"/>
                  </a:cubicBezTo>
                  <a:cubicBezTo>
                    <a:pt x="60" y="6"/>
                    <a:pt x="41" y="4"/>
                    <a:pt x="21" y="0"/>
                  </a:cubicBezTo>
                </a:path>
              </a:pathLst>
            </a:custGeom>
            <a:solidFill>
              <a:srgbClr val="2F7D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Freeform 12"/>
            <p:cNvSpPr>
              <a:spLocks/>
            </p:cNvSpPr>
            <p:nvPr/>
          </p:nvSpPr>
          <p:spPr bwMode="auto">
            <a:xfrm>
              <a:off x="4198" y="1915"/>
              <a:ext cx="289" cy="277"/>
            </a:xfrm>
            <a:custGeom>
              <a:avLst/>
              <a:gdLst>
                <a:gd name="T0" fmla="*/ 0 w 122"/>
                <a:gd name="T1" fmla="*/ 55 h 117"/>
                <a:gd name="T2" fmla="*/ 3 w 122"/>
                <a:gd name="T3" fmla="*/ 72 h 117"/>
                <a:gd name="T4" fmla="*/ 50 w 122"/>
                <a:gd name="T5" fmla="*/ 103 h 117"/>
                <a:gd name="T6" fmla="*/ 85 w 122"/>
                <a:gd name="T7" fmla="*/ 117 h 117"/>
                <a:gd name="T8" fmla="*/ 103 w 122"/>
                <a:gd name="T9" fmla="*/ 102 h 117"/>
                <a:gd name="T10" fmla="*/ 106 w 122"/>
                <a:gd name="T11" fmla="*/ 46 h 117"/>
                <a:gd name="T12" fmla="*/ 102 w 122"/>
                <a:gd name="T13" fmla="*/ 15 h 117"/>
                <a:gd name="T14" fmla="*/ 77 w 122"/>
                <a:gd name="T15" fmla="*/ 6 h 117"/>
                <a:gd name="T16" fmla="*/ 28 w 122"/>
                <a:gd name="T17" fmla="*/ 32 h 117"/>
                <a:gd name="T18" fmla="*/ 0 w 122"/>
                <a:gd name="T19" fmla="*/ 5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2" h="117">
                  <a:moveTo>
                    <a:pt x="0" y="55"/>
                  </a:moveTo>
                  <a:cubicBezTo>
                    <a:pt x="1" y="60"/>
                    <a:pt x="2" y="66"/>
                    <a:pt x="3" y="72"/>
                  </a:cubicBezTo>
                  <a:cubicBezTo>
                    <a:pt x="11" y="98"/>
                    <a:pt x="42" y="100"/>
                    <a:pt x="50" y="103"/>
                  </a:cubicBezTo>
                  <a:cubicBezTo>
                    <a:pt x="58" y="106"/>
                    <a:pt x="70" y="114"/>
                    <a:pt x="85" y="117"/>
                  </a:cubicBezTo>
                  <a:cubicBezTo>
                    <a:pt x="91" y="113"/>
                    <a:pt x="98" y="108"/>
                    <a:pt x="103" y="102"/>
                  </a:cubicBezTo>
                  <a:cubicBezTo>
                    <a:pt x="122" y="82"/>
                    <a:pt x="108" y="54"/>
                    <a:pt x="106" y="46"/>
                  </a:cubicBezTo>
                  <a:cubicBezTo>
                    <a:pt x="104" y="39"/>
                    <a:pt x="105" y="27"/>
                    <a:pt x="102" y="15"/>
                  </a:cubicBezTo>
                  <a:cubicBezTo>
                    <a:pt x="95" y="11"/>
                    <a:pt x="87" y="8"/>
                    <a:pt x="77" y="6"/>
                  </a:cubicBezTo>
                  <a:cubicBezTo>
                    <a:pt x="51" y="0"/>
                    <a:pt x="35" y="26"/>
                    <a:pt x="28" y="32"/>
                  </a:cubicBezTo>
                  <a:cubicBezTo>
                    <a:pt x="22" y="37"/>
                    <a:pt x="10" y="44"/>
                    <a:pt x="0" y="55"/>
                  </a:cubicBezTo>
                </a:path>
              </a:pathLst>
            </a:custGeom>
            <a:solidFill>
              <a:srgbClr val="D342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0" name="Freeform 13"/>
            <p:cNvSpPr>
              <a:spLocks/>
            </p:cNvSpPr>
            <p:nvPr/>
          </p:nvSpPr>
          <p:spPr bwMode="auto">
            <a:xfrm>
              <a:off x="4399" y="1951"/>
              <a:ext cx="182" cy="248"/>
            </a:xfrm>
            <a:custGeom>
              <a:avLst/>
              <a:gdLst>
                <a:gd name="T0" fmla="*/ 4 w 77"/>
                <a:gd name="T1" fmla="*/ 103 h 105"/>
                <a:gd name="T2" fmla="*/ 44 w 77"/>
                <a:gd name="T3" fmla="*/ 92 h 105"/>
                <a:gd name="T4" fmla="*/ 44 w 77"/>
                <a:gd name="T5" fmla="*/ 91 h 105"/>
                <a:gd name="T6" fmla="*/ 45 w 77"/>
                <a:gd name="T7" fmla="*/ 91 h 105"/>
                <a:gd name="T8" fmla="*/ 45 w 77"/>
                <a:gd name="T9" fmla="*/ 91 h 105"/>
                <a:gd name="T10" fmla="*/ 46 w 77"/>
                <a:gd name="T11" fmla="*/ 90 h 105"/>
                <a:gd name="T12" fmla="*/ 46 w 77"/>
                <a:gd name="T13" fmla="*/ 90 h 105"/>
                <a:gd name="T14" fmla="*/ 47 w 77"/>
                <a:gd name="T15" fmla="*/ 89 h 105"/>
                <a:gd name="T16" fmla="*/ 47 w 77"/>
                <a:gd name="T17" fmla="*/ 89 h 105"/>
                <a:gd name="T18" fmla="*/ 47 w 77"/>
                <a:gd name="T19" fmla="*/ 89 h 105"/>
                <a:gd name="T20" fmla="*/ 48 w 77"/>
                <a:gd name="T21" fmla="*/ 88 h 105"/>
                <a:gd name="T22" fmla="*/ 48 w 77"/>
                <a:gd name="T23" fmla="*/ 87 h 105"/>
                <a:gd name="T24" fmla="*/ 49 w 77"/>
                <a:gd name="T25" fmla="*/ 87 h 105"/>
                <a:gd name="T26" fmla="*/ 49 w 77"/>
                <a:gd name="T27" fmla="*/ 87 h 105"/>
                <a:gd name="T28" fmla="*/ 50 w 77"/>
                <a:gd name="T29" fmla="*/ 86 h 105"/>
                <a:gd name="T30" fmla="*/ 50 w 77"/>
                <a:gd name="T31" fmla="*/ 86 h 105"/>
                <a:gd name="T32" fmla="*/ 51 w 77"/>
                <a:gd name="T33" fmla="*/ 85 h 105"/>
                <a:gd name="T34" fmla="*/ 51 w 77"/>
                <a:gd name="T35" fmla="*/ 84 h 105"/>
                <a:gd name="T36" fmla="*/ 52 w 77"/>
                <a:gd name="T37" fmla="*/ 84 h 105"/>
                <a:gd name="T38" fmla="*/ 52 w 77"/>
                <a:gd name="T39" fmla="*/ 84 h 105"/>
                <a:gd name="T40" fmla="*/ 53 w 77"/>
                <a:gd name="T41" fmla="*/ 83 h 105"/>
                <a:gd name="T42" fmla="*/ 53 w 77"/>
                <a:gd name="T43" fmla="*/ 82 h 105"/>
                <a:gd name="T44" fmla="*/ 54 w 77"/>
                <a:gd name="T45" fmla="*/ 82 h 105"/>
                <a:gd name="T46" fmla="*/ 55 w 77"/>
                <a:gd name="T47" fmla="*/ 81 h 105"/>
                <a:gd name="T48" fmla="*/ 55 w 77"/>
                <a:gd name="T49" fmla="*/ 80 h 105"/>
                <a:gd name="T50" fmla="*/ 56 w 77"/>
                <a:gd name="T51" fmla="*/ 80 h 105"/>
                <a:gd name="T52" fmla="*/ 56 w 77"/>
                <a:gd name="T53" fmla="*/ 79 h 105"/>
                <a:gd name="T54" fmla="*/ 57 w 77"/>
                <a:gd name="T55" fmla="*/ 78 h 105"/>
                <a:gd name="T56" fmla="*/ 57 w 77"/>
                <a:gd name="T57" fmla="*/ 78 h 105"/>
                <a:gd name="T58" fmla="*/ 58 w 77"/>
                <a:gd name="T59" fmla="*/ 77 h 105"/>
                <a:gd name="T60" fmla="*/ 59 w 77"/>
                <a:gd name="T61" fmla="*/ 76 h 105"/>
                <a:gd name="T62" fmla="*/ 60 w 77"/>
                <a:gd name="T63" fmla="*/ 75 h 105"/>
                <a:gd name="T64" fmla="*/ 60 w 77"/>
                <a:gd name="T65" fmla="*/ 74 h 105"/>
                <a:gd name="T66" fmla="*/ 62 w 77"/>
                <a:gd name="T67" fmla="*/ 73 h 105"/>
                <a:gd name="T68" fmla="*/ 62 w 77"/>
                <a:gd name="T69" fmla="*/ 72 h 105"/>
                <a:gd name="T70" fmla="*/ 63 w 77"/>
                <a:gd name="T71" fmla="*/ 72 h 105"/>
                <a:gd name="T72" fmla="*/ 63 w 77"/>
                <a:gd name="T73" fmla="*/ 71 h 105"/>
                <a:gd name="T74" fmla="*/ 66 w 77"/>
                <a:gd name="T75" fmla="*/ 68 h 105"/>
                <a:gd name="T76" fmla="*/ 71 w 77"/>
                <a:gd name="T77" fmla="*/ 62 h 105"/>
                <a:gd name="T78" fmla="*/ 72 w 77"/>
                <a:gd name="T79" fmla="*/ 61 h 105"/>
                <a:gd name="T80" fmla="*/ 74 w 77"/>
                <a:gd name="T81" fmla="*/ 59 h 105"/>
                <a:gd name="T82" fmla="*/ 77 w 77"/>
                <a:gd name="T83" fmla="*/ 56 h 105"/>
                <a:gd name="T84" fmla="*/ 77 w 77"/>
                <a:gd name="T85" fmla="*/ 55 h 105"/>
                <a:gd name="T86" fmla="*/ 45 w 77"/>
                <a:gd name="T87" fmla="*/ 22 h 105"/>
                <a:gd name="T88" fmla="*/ 21 w 77"/>
                <a:gd name="T89" fmla="*/ 31 h 105"/>
                <a:gd name="T90" fmla="*/ 0 w 77"/>
                <a:gd name="T91" fmla="*/ 102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7" h="105">
                  <a:moveTo>
                    <a:pt x="0" y="102"/>
                  </a:moveTo>
                  <a:cubicBezTo>
                    <a:pt x="1" y="102"/>
                    <a:pt x="3" y="103"/>
                    <a:pt x="4" y="103"/>
                  </a:cubicBezTo>
                  <a:cubicBezTo>
                    <a:pt x="20" y="105"/>
                    <a:pt x="32" y="101"/>
                    <a:pt x="43" y="92"/>
                  </a:cubicBezTo>
                  <a:cubicBezTo>
                    <a:pt x="44" y="92"/>
                    <a:pt x="44" y="92"/>
                    <a:pt x="44" y="92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4" y="91"/>
                    <a:pt x="44" y="91"/>
                    <a:pt x="44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89"/>
                    <a:pt x="46" y="89"/>
                    <a:pt x="46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7" y="89"/>
                    <a:pt x="47" y="89"/>
                    <a:pt x="47" y="89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0" y="86"/>
                    <a:pt x="50" y="86"/>
                    <a:pt x="50" y="86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2" y="84"/>
                    <a:pt x="52" y="84"/>
                    <a:pt x="52" y="84"/>
                  </a:cubicBezTo>
                  <a:cubicBezTo>
                    <a:pt x="53" y="83"/>
                    <a:pt x="53" y="83"/>
                    <a:pt x="53" y="83"/>
                  </a:cubicBezTo>
                  <a:cubicBezTo>
                    <a:pt x="53" y="83"/>
                    <a:pt x="53" y="83"/>
                    <a:pt x="53" y="83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81"/>
                    <a:pt x="55" y="81"/>
                    <a:pt x="55" y="81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5" y="80"/>
                    <a:pt x="55" y="80"/>
                    <a:pt x="55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7" y="78"/>
                    <a:pt x="57" y="78"/>
                    <a:pt x="57" y="78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8" y="77"/>
                    <a:pt x="58" y="77"/>
                    <a:pt x="58" y="77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59" y="76"/>
                    <a:pt x="59" y="76"/>
                    <a:pt x="59" y="76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5"/>
                    <a:pt x="60" y="75"/>
                    <a:pt x="60" y="75"/>
                  </a:cubicBezTo>
                  <a:cubicBezTo>
                    <a:pt x="60" y="74"/>
                    <a:pt x="60" y="74"/>
                    <a:pt x="60" y="74"/>
                  </a:cubicBezTo>
                  <a:cubicBezTo>
                    <a:pt x="61" y="74"/>
                    <a:pt x="61" y="74"/>
                    <a:pt x="61" y="74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62" y="73"/>
                    <a:pt x="62" y="73"/>
                    <a:pt x="62" y="73"/>
                  </a:cubicBezTo>
                  <a:cubicBezTo>
                    <a:pt x="62" y="72"/>
                    <a:pt x="62" y="72"/>
                    <a:pt x="62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63" y="72"/>
                    <a:pt x="63" y="72"/>
                    <a:pt x="63" y="72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6" y="68"/>
                    <a:pt x="66" y="68"/>
                    <a:pt x="66" y="68"/>
                  </a:cubicBezTo>
                  <a:cubicBezTo>
                    <a:pt x="68" y="66"/>
                    <a:pt x="69" y="64"/>
                    <a:pt x="70" y="63"/>
                  </a:cubicBezTo>
                  <a:cubicBezTo>
                    <a:pt x="71" y="62"/>
                    <a:pt x="71" y="62"/>
                    <a:pt x="71" y="62"/>
                  </a:cubicBezTo>
                  <a:cubicBezTo>
                    <a:pt x="71" y="62"/>
                    <a:pt x="71" y="62"/>
                    <a:pt x="71" y="62"/>
                  </a:cubicBezTo>
                  <a:cubicBezTo>
                    <a:pt x="72" y="61"/>
                    <a:pt x="72" y="61"/>
                    <a:pt x="72" y="61"/>
                  </a:cubicBezTo>
                  <a:cubicBezTo>
                    <a:pt x="72" y="61"/>
                    <a:pt x="72" y="61"/>
                    <a:pt x="72" y="61"/>
                  </a:cubicBezTo>
                  <a:cubicBezTo>
                    <a:pt x="73" y="60"/>
                    <a:pt x="74" y="59"/>
                    <a:pt x="74" y="59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7"/>
                    <a:pt x="76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77" y="55"/>
                    <a:pt x="77" y="55"/>
                    <a:pt x="77" y="55"/>
                  </a:cubicBezTo>
                  <a:cubicBezTo>
                    <a:pt x="57" y="39"/>
                    <a:pt x="54" y="32"/>
                    <a:pt x="45" y="22"/>
                  </a:cubicBezTo>
                  <a:cubicBezTo>
                    <a:pt x="38" y="16"/>
                    <a:pt x="29" y="7"/>
                    <a:pt x="17" y="0"/>
                  </a:cubicBezTo>
                  <a:cubicBezTo>
                    <a:pt x="20" y="12"/>
                    <a:pt x="19" y="24"/>
                    <a:pt x="21" y="31"/>
                  </a:cubicBezTo>
                  <a:cubicBezTo>
                    <a:pt x="23" y="39"/>
                    <a:pt x="37" y="67"/>
                    <a:pt x="18" y="87"/>
                  </a:cubicBezTo>
                  <a:cubicBezTo>
                    <a:pt x="13" y="93"/>
                    <a:pt x="6" y="98"/>
                    <a:pt x="0" y="102"/>
                  </a:cubicBezTo>
                </a:path>
              </a:pathLst>
            </a:custGeom>
            <a:solidFill>
              <a:srgbClr val="F582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3" name="Group 16"/>
          <p:cNvGrpSpPr>
            <a:grpSpLocks noChangeAspect="1"/>
          </p:cNvGrpSpPr>
          <p:nvPr/>
        </p:nvGrpSpPr>
        <p:grpSpPr bwMode="auto">
          <a:xfrm>
            <a:off x="5847588" y="401510"/>
            <a:ext cx="1989910" cy="869626"/>
            <a:chOff x="2911" y="1885"/>
            <a:chExt cx="1167" cy="510"/>
          </a:xfrm>
        </p:grpSpPr>
        <p:sp>
          <p:nvSpPr>
            <p:cNvPr id="34" name="Freeform 17"/>
            <p:cNvSpPr>
              <a:spLocks noEditPoints="1"/>
            </p:cNvSpPr>
            <p:nvPr/>
          </p:nvSpPr>
          <p:spPr bwMode="auto">
            <a:xfrm>
              <a:off x="3342" y="1885"/>
              <a:ext cx="601" cy="247"/>
            </a:xfrm>
            <a:custGeom>
              <a:avLst/>
              <a:gdLst>
                <a:gd name="T0" fmla="*/ 233 w 254"/>
                <a:gd name="T1" fmla="*/ 15 h 104"/>
                <a:gd name="T2" fmla="*/ 254 w 254"/>
                <a:gd name="T3" fmla="*/ 0 h 104"/>
                <a:gd name="T4" fmla="*/ 0 w 254"/>
                <a:gd name="T5" fmla="*/ 15 h 104"/>
                <a:gd name="T6" fmla="*/ 22 w 254"/>
                <a:gd name="T7" fmla="*/ 18 h 104"/>
                <a:gd name="T8" fmla="*/ 0 w 254"/>
                <a:gd name="T9" fmla="*/ 33 h 104"/>
                <a:gd name="T10" fmla="*/ 22 w 254"/>
                <a:gd name="T11" fmla="*/ 35 h 104"/>
                <a:gd name="T12" fmla="*/ 0 w 254"/>
                <a:gd name="T13" fmla="*/ 51 h 104"/>
                <a:gd name="T14" fmla="*/ 22 w 254"/>
                <a:gd name="T15" fmla="*/ 53 h 104"/>
                <a:gd name="T16" fmla="*/ 0 w 254"/>
                <a:gd name="T17" fmla="*/ 69 h 104"/>
                <a:gd name="T18" fmla="*/ 22 w 254"/>
                <a:gd name="T19" fmla="*/ 71 h 104"/>
                <a:gd name="T20" fmla="*/ 0 w 254"/>
                <a:gd name="T21" fmla="*/ 86 h 104"/>
                <a:gd name="T22" fmla="*/ 22 w 254"/>
                <a:gd name="T23" fmla="*/ 89 h 104"/>
                <a:gd name="T24" fmla="*/ 0 w 254"/>
                <a:gd name="T25" fmla="*/ 104 h 104"/>
                <a:gd name="T26" fmla="*/ 254 w 254"/>
                <a:gd name="T27" fmla="*/ 89 h 104"/>
                <a:gd name="T28" fmla="*/ 233 w 254"/>
                <a:gd name="T29" fmla="*/ 86 h 104"/>
                <a:gd name="T30" fmla="*/ 254 w 254"/>
                <a:gd name="T31" fmla="*/ 71 h 104"/>
                <a:gd name="T32" fmla="*/ 233 w 254"/>
                <a:gd name="T33" fmla="*/ 69 h 104"/>
                <a:gd name="T34" fmla="*/ 254 w 254"/>
                <a:gd name="T35" fmla="*/ 53 h 104"/>
                <a:gd name="T36" fmla="*/ 233 w 254"/>
                <a:gd name="T37" fmla="*/ 51 h 104"/>
                <a:gd name="T38" fmla="*/ 254 w 254"/>
                <a:gd name="T39" fmla="*/ 35 h 104"/>
                <a:gd name="T40" fmla="*/ 233 w 254"/>
                <a:gd name="T41" fmla="*/ 33 h 104"/>
                <a:gd name="T42" fmla="*/ 254 w 254"/>
                <a:gd name="T43" fmla="*/ 18 h 104"/>
                <a:gd name="T44" fmla="*/ 71 w 254"/>
                <a:gd name="T45" fmla="*/ 28 h 104"/>
                <a:gd name="T46" fmla="*/ 61 w 254"/>
                <a:gd name="T47" fmla="*/ 76 h 104"/>
                <a:gd name="T48" fmla="*/ 98 w 254"/>
                <a:gd name="T49" fmla="*/ 65 h 104"/>
                <a:gd name="T50" fmla="*/ 31 w 254"/>
                <a:gd name="T51" fmla="*/ 52 h 104"/>
                <a:gd name="T52" fmla="*/ 104 w 254"/>
                <a:gd name="T53" fmla="*/ 30 h 104"/>
                <a:gd name="T54" fmla="*/ 104 w 254"/>
                <a:gd name="T55" fmla="*/ 38 h 104"/>
                <a:gd name="T56" fmla="*/ 71 w 254"/>
                <a:gd name="T57" fmla="*/ 28 h 104"/>
                <a:gd name="T58" fmla="*/ 135 w 254"/>
                <a:gd name="T59" fmla="*/ 33 h 104"/>
                <a:gd name="T60" fmla="*/ 122 w 254"/>
                <a:gd name="T61" fmla="*/ 89 h 104"/>
                <a:gd name="T62" fmla="*/ 104 w 254"/>
                <a:gd name="T63" fmla="*/ 89 h 104"/>
                <a:gd name="T64" fmla="*/ 120 w 254"/>
                <a:gd name="T65" fmla="*/ 15 h 104"/>
                <a:gd name="T66" fmla="*/ 161 w 254"/>
                <a:gd name="T67" fmla="*/ 70 h 104"/>
                <a:gd name="T68" fmla="*/ 173 w 254"/>
                <a:gd name="T69" fmla="*/ 15 h 104"/>
                <a:gd name="T70" fmla="*/ 191 w 254"/>
                <a:gd name="T71" fmla="*/ 15 h 104"/>
                <a:gd name="T72" fmla="*/ 176 w 254"/>
                <a:gd name="T73" fmla="*/ 89 h 104"/>
                <a:gd name="T74" fmla="*/ 210 w 254"/>
                <a:gd name="T75" fmla="*/ 89 h 104"/>
                <a:gd name="T76" fmla="*/ 189 w 254"/>
                <a:gd name="T77" fmla="*/ 89 h 104"/>
                <a:gd name="T78" fmla="*/ 205 w 254"/>
                <a:gd name="T79" fmla="*/ 15 h 104"/>
                <a:gd name="T80" fmla="*/ 210 w 254"/>
                <a:gd name="T81" fmla="*/ 89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54" h="104">
                  <a:moveTo>
                    <a:pt x="233" y="18"/>
                  </a:moveTo>
                  <a:cubicBezTo>
                    <a:pt x="233" y="15"/>
                    <a:pt x="233" y="15"/>
                    <a:pt x="233" y="15"/>
                  </a:cubicBezTo>
                  <a:cubicBezTo>
                    <a:pt x="254" y="15"/>
                    <a:pt x="254" y="15"/>
                    <a:pt x="254" y="15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5"/>
                    <a:pt x="22" y="35"/>
                    <a:pt x="22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22" y="51"/>
                    <a:pt x="22" y="51"/>
                    <a:pt x="22" y="51"/>
                  </a:cubicBezTo>
                  <a:cubicBezTo>
                    <a:pt x="22" y="53"/>
                    <a:pt x="22" y="53"/>
                    <a:pt x="2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22" y="89"/>
                    <a:pt x="22" y="89"/>
                    <a:pt x="22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254" y="104"/>
                    <a:pt x="254" y="104"/>
                    <a:pt x="254" y="104"/>
                  </a:cubicBezTo>
                  <a:cubicBezTo>
                    <a:pt x="254" y="89"/>
                    <a:pt x="254" y="89"/>
                    <a:pt x="254" y="89"/>
                  </a:cubicBezTo>
                  <a:cubicBezTo>
                    <a:pt x="233" y="89"/>
                    <a:pt x="233" y="89"/>
                    <a:pt x="233" y="89"/>
                  </a:cubicBezTo>
                  <a:cubicBezTo>
                    <a:pt x="233" y="86"/>
                    <a:pt x="233" y="86"/>
                    <a:pt x="233" y="86"/>
                  </a:cubicBezTo>
                  <a:cubicBezTo>
                    <a:pt x="254" y="86"/>
                    <a:pt x="254" y="86"/>
                    <a:pt x="254" y="86"/>
                  </a:cubicBezTo>
                  <a:cubicBezTo>
                    <a:pt x="254" y="71"/>
                    <a:pt x="254" y="71"/>
                    <a:pt x="254" y="71"/>
                  </a:cubicBezTo>
                  <a:cubicBezTo>
                    <a:pt x="233" y="71"/>
                    <a:pt x="233" y="71"/>
                    <a:pt x="233" y="71"/>
                  </a:cubicBezTo>
                  <a:cubicBezTo>
                    <a:pt x="233" y="69"/>
                    <a:pt x="233" y="69"/>
                    <a:pt x="233" y="69"/>
                  </a:cubicBezTo>
                  <a:cubicBezTo>
                    <a:pt x="254" y="69"/>
                    <a:pt x="254" y="69"/>
                    <a:pt x="254" y="69"/>
                  </a:cubicBezTo>
                  <a:cubicBezTo>
                    <a:pt x="254" y="53"/>
                    <a:pt x="254" y="53"/>
                    <a:pt x="254" y="53"/>
                  </a:cubicBezTo>
                  <a:cubicBezTo>
                    <a:pt x="233" y="53"/>
                    <a:pt x="233" y="53"/>
                    <a:pt x="233" y="53"/>
                  </a:cubicBezTo>
                  <a:cubicBezTo>
                    <a:pt x="233" y="51"/>
                    <a:pt x="233" y="51"/>
                    <a:pt x="233" y="51"/>
                  </a:cubicBezTo>
                  <a:cubicBezTo>
                    <a:pt x="254" y="51"/>
                    <a:pt x="254" y="51"/>
                    <a:pt x="254" y="51"/>
                  </a:cubicBezTo>
                  <a:cubicBezTo>
                    <a:pt x="254" y="35"/>
                    <a:pt x="254" y="35"/>
                    <a:pt x="254" y="35"/>
                  </a:cubicBezTo>
                  <a:cubicBezTo>
                    <a:pt x="233" y="35"/>
                    <a:pt x="233" y="35"/>
                    <a:pt x="233" y="35"/>
                  </a:cubicBezTo>
                  <a:cubicBezTo>
                    <a:pt x="233" y="33"/>
                    <a:pt x="233" y="33"/>
                    <a:pt x="233" y="33"/>
                  </a:cubicBezTo>
                  <a:cubicBezTo>
                    <a:pt x="254" y="33"/>
                    <a:pt x="254" y="33"/>
                    <a:pt x="254" y="33"/>
                  </a:cubicBezTo>
                  <a:cubicBezTo>
                    <a:pt x="254" y="18"/>
                    <a:pt x="254" y="18"/>
                    <a:pt x="254" y="18"/>
                  </a:cubicBezTo>
                  <a:lnTo>
                    <a:pt x="233" y="18"/>
                  </a:lnTo>
                  <a:close/>
                  <a:moveTo>
                    <a:pt x="71" y="28"/>
                  </a:moveTo>
                  <a:cubicBezTo>
                    <a:pt x="59" y="28"/>
                    <a:pt x="54" y="42"/>
                    <a:pt x="52" y="53"/>
                  </a:cubicBezTo>
                  <a:cubicBezTo>
                    <a:pt x="50" y="64"/>
                    <a:pt x="49" y="76"/>
                    <a:pt x="61" y="76"/>
                  </a:cubicBezTo>
                  <a:cubicBezTo>
                    <a:pt x="69" y="76"/>
                    <a:pt x="75" y="72"/>
                    <a:pt x="77" y="65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5" y="84"/>
                    <a:pt x="75" y="90"/>
                    <a:pt x="58" y="90"/>
                  </a:cubicBezTo>
                  <a:cubicBezTo>
                    <a:pt x="35" y="90"/>
                    <a:pt x="25" y="77"/>
                    <a:pt x="31" y="52"/>
                  </a:cubicBezTo>
                  <a:cubicBezTo>
                    <a:pt x="36" y="27"/>
                    <a:pt x="51" y="14"/>
                    <a:pt x="74" y="14"/>
                  </a:cubicBezTo>
                  <a:cubicBezTo>
                    <a:pt x="89" y="14"/>
                    <a:pt x="102" y="18"/>
                    <a:pt x="104" y="30"/>
                  </a:cubicBezTo>
                  <a:cubicBezTo>
                    <a:pt x="105" y="32"/>
                    <a:pt x="105" y="34"/>
                    <a:pt x="104" y="36"/>
                  </a:cubicBezTo>
                  <a:cubicBezTo>
                    <a:pt x="104" y="37"/>
                    <a:pt x="104" y="38"/>
                    <a:pt x="104" y="38"/>
                  </a:cubicBezTo>
                  <a:cubicBezTo>
                    <a:pt x="83" y="38"/>
                    <a:pt x="83" y="38"/>
                    <a:pt x="83" y="38"/>
                  </a:cubicBezTo>
                  <a:cubicBezTo>
                    <a:pt x="83" y="32"/>
                    <a:pt x="79" y="28"/>
                    <a:pt x="71" y="28"/>
                  </a:cubicBezTo>
                  <a:moveTo>
                    <a:pt x="148" y="89"/>
                  </a:moveTo>
                  <a:cubicBezTo>
                    <a:pt x="135" y="33"/>
                    <a:pt x="135" y="33"/>
                    <a:pt x="135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22" y="89"/>
                    <a:pt x="122" y="89"/>
                    <a:pt x="122" y="89"/>
                  </a:cubicBezTo>
                  <a:cubicBezTo>
                    <a:pt x="104" y="89"/>
                    <a:pt x="104" y="89"/>
                    <a:pt x="104" y="89"/>
                  </a:cubicBezTo>
                  <a:cubicBezTo>
                    <a:pt x="104" y="89"/>
                    <a:pt x="104" y="89"/>
                    <a:pt x="104" y="89"/>
                  </a:cubicBezTo>
                  <a:cubicBezTo>
                    <a:pt x="104" y="88"/>
                    <a:pt x="104" y="88"/>
                    <a:pt x="104" y="88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61" y="70"/>
                    <a:pt x="161" y="70"/>
                    <a:pt x="161" y="70"/>
                  </a:cubicBezTo>
                  <a:cubicBezTo>
                    <a:pt x="162" y="70"/>
                    <a:pt x="162" y="70"/>
                    <a:pt x="162" y="70"/>
                  </a:cubicBezTo>
                  <a:cubicBezTo>
                    <a:pt x="173" y="15"/>
                    <a:pt x="173" y="15"/>
                    <a:pt x="173" y="15"/>
                  </a:cubicBezTo>
                  <a:cubicBezTo>
                    <a:pt x="190" y="15"/>
                    <a:pt x="190" y="15"/>
                    <a:pt x="190" y="15"/>
                  </a:cubicBezTo>
                  <a:cubicBezTo>
                    <a:pt x="191" y="15"/>
                    <a:pt x="191" y="15"/>
                    <a:pt x="191" y="15"/>
                  </a:cubicBezTo>
                  <a:cubicBezTo>
                    <a:pt x="190" y="21"/>
                    <a:pt x="190" y="21"/>
                    <a:pt x="190" y="21"/>
                  </a:cubicBezTo>
                  <a:cubicBezTo>
                    <a:pt x="176" y="89"/>
                    <a:pt x="176" y="89"/>
                    <a:pt x="176" y="89"/>
                  </a:cubicBezTo>
                  <a:lnTo>
                    <a:pt x="148" y="89"/>
                  </a:lnTo>
                  <a:close/>
                  <a:moveTo>
                    <a:pt x="210" y="89"/>
                  </a:moveTo>
                  <a:cubicBezTo>
                    <a:pt x="190" y="89"/>
                    <a:pt x="190" y="89"/>
                    <a:pt x="190" y="89"/>
                  </a:cubicBezTo>
                  <a:cubicBezTo>
                    <a:pt x="189" y="89"/>
                    <a:pt x="189" y="89"/>
                    <a:pt x="189" y="89"/>
                  </a:cubicBezTo>
                  <a:cubicBezTo>
                    <a:pt x="190" y="84"/>
                    <a:pt x="190" y="84"/>
                    <a:pt x="190" y="84"/>
                  </a:cubicBezTo>
                  <a:cubicBezTo>
                    <a:pt x="205" y="15"/>
                    <a:pt x="205" y="15"/>
                    <a:pt x="205" y="15"/>
                  </a:cubicBezTo>
                  <a:cubicBezTo>
                    <a:pt x="225" y="15"/>
                    <a:pt x="225" y="15"/>
                    <a:pt x="225" y="15"/>
                  </a:cubicBezTo>
                  <a:lnTo>
                    <a:pt x="210" y="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5" name="Freeform 18"/>
            <p:cNvSpPr>
              <a:spLocks noEditPoints="1"/>
            </p:cNvSpPr>
            <p:nvPr/>
          </p:nvSpPr>
          <p:spPr bwMode="auto">
            <a:xfrm>
              <a:off x="3043" y="1885"/>
              <a:ext cx="263" cy="247"/>
            </a:xfrm>
            <a:custGeom>
              <a:avLst/>
              <a:gdLst>
                <a:gd name="T0" fmla="*/ 0 w 111"/>
                <a:gd name="T1" fmla="*/ 0 h 104"/>
                <a:gd name="T2" fmla="*/ 15 w 111"/>
                <a:gd name="T3" fmla="*/ 86 h 104"/>
                <a:gd name="T4" fmla="*/ 67 w 111"/>
                <a:gd name="T5" fmla="*/ 85 h 104"/>
                <a:gd name="T6" fmla="*/ 61 w 111"/>
                <a:gd name="T7" fmla="*/ 73 h 104"/>
                <a:gd name="T8" fmla="*/ 59 w 111"/>
                <a:gd name="T9" fmla="*/ 75 h 104"/>
                <a:gd name="T10" fmla="*/ 58 w 111"/>
                <a:gd name="T11" fmla="*/ 78 h 104"/>
                <a:gd name="T12" fmla="*/ 58 w 111"/>
                <a:gd name="T13" fmla="*/ 82 h 104"/>
                <a:gd name="T14" fmla="*/ 48 w 111"/>
                <a:gd name="T15" fmla="*/ 84 h 104"/>
                <a:gd name="T16" fmla="*/ 59 w 111"/>
                <a:gd name="T17" fmla="*/ 75 h 104"/>
                <a:gd name="T18" fmla="*/ 45 w 111"/>
                <a:gd name="T19" fmla="*/ 73 h 104"/>
                <a:gd name="T20" fmla="*/ 96 w 111"/>
                <a:gd name="T21" fmla="*/ 71 h 104"/>
                <a:gd name="T22" fmla="*/ 96 w 111"/>
                <a:gd name="T23" fmla="*/ 71 h 104"/>
                <a:gd name="T24" fmla="*/ 30 w 111"/>
                <a:gd name="T25" fmla="*/ 59 h 104"/>
                <a:gd name="T26" fmla="*/ 36 w 111"/>
                <a:gd name="T27" fmla="*/ 58 h 104"/>
                <a:gd name="T28" fmla="*/ 39 w 111"/>
                <a:gd name="T29" fmla="*/ 63 h 104"/>
                <a:gd name="T30" fmla="*/ 33 w 111"/>
                <a:gd name="T31" fmla="*/ 65 h 104"/>
                <a:gd name="T32" fmla="*/ 55 w 111"/>
                <a:gd name="T33" fmla="*/ 58 h 104"/>
                <a:gd name="T34" fmla="*/ 50 w 111"/>
                <a:gd name="T35" fmla="*/ 67 h 104"/>
                <a:gd name="T36" fmla="*/ 59 w 111"/>
                <a:gd name="T37" fmla="*/ 64 h 104"/>
                <a:gd name="T38" fmla="*/ 64 w 111"/>
                <a:gd name="T39" fmla="*/ 55 h 104"/>
                <a:gd name="T40" fmla="*/ 74 w 111"/>
                <a:gd name="T41" fmla="*/ 55 h 104"/>
                <a:gd name="T42" fmla="*/ 70 w 111"/>
                <a:gd name="T43" fmla="*/ 65 h 104"/>
                <a:gd name="T44" fmla="*/ 63 w 111"/>
                <a:gd name="T45" fmla="*/ 67 h 104"/>
                <a:gd name="T46" fmla="*/ 51 w 111"/>
                <a:gd name="T47" fmla="*/ 58 h 104"/>
                <a:gd name="T48" fmla="*/ 49 w 111"/>
                <a:gd name="T49" fmla="*/ 62 h 104"/>
                <a:gd name="T50" fmla="*/ 49 w 111"/>
                <a:gd name="T51" fmla="*/ 67 h 104"/>
                <a:gd name="T52" fmla="*/ 51 w 111"/>
                <a:gd name="T53" fmla="*/ 55 h 104"/>
                <a:gd name="T54" fmla="*/ 83 w 111"/>
                <a:gd name="T55" fmla="*/ 55 h 104"/>
                <a:gd name="T56" fmla="*/ 15 w 111"/>
                <a:gd name="T57" fmla="*/ 53 h 104"/>
                <a:gd name="T58" fmla="*/ 41 w 111"/>
                <a:gd name="T59" fmla="*/ 47 h 104"/>
                <a:gd name="T60" fmla="*/ 43 w 111"/>
                <a:gd name="T61" fmla="*/ 37 h 104"/>
                <a:gd name="T62" fmla="*/ 42 w 111"/>
                <a:gd name="T63" fmla="*/ 39 h 104"/>
                <a:gd name="T64" fmla="*/ 40 w 111"/>
                <a:gd name="T65" fmla="*/ 49 h 104"/>
                <a:gd name="T66" fmla="*/ 63 w 111"/>
                <a:gd name="T67" fmla="*/ 47 h 104"/>
                <a:gd name="T68" fmla="*/ 65 w 111"/>
                <a:gd name="T69" fmla="*/ 37 h 104"/>
                <a:gd name="T70" fmla="*/ 65 w 111"/>
                <a:gd name="T71" fmla="*/ 39 h 104"/>
                <a:gd name="T72" fmla="*/ 63 w 111"/>
                <a:gd name="T73" fmla="*/ 49 h 104"/>
                <a:gd name="T74" fmla="*/ 62 w 111"/>
                <a:gd name="T75" fmla="*/ 45 h 104"/>
                <a:gd name="T76" fmla="*/ 53 w 111"/>
                <a:gd name="T77" fmla="*/ 40 h 104"/>
                <a:gd name="T78" fmla="*/ 52 w 111"/>
                <a:gd name="T79" fmla="*/ 44 h 104"/>
                <a:gd name="T80" fmla="*/ 47 w 111"/>
                <a:gd name="T81" fmla="*/ 49 h 104"/>
                <a:gd name="T82" fmla="*/ 58 w 111"/>
                <a:gd name="T83" fmla="*/ 38 h 104"/>
                <a:gd name="T84" fmla="*/ 73 w 111"/>
                <a:gd name="T85" fmla="*/ 49 h 104"/>
                <a:gd name="T86" fmla="*/ 15 w 111"/>
                <a:gd name="T87" fmla="*/ 33 h 104"/>
                <a:gd name="T88" fmla="*/ 63 w 111"/>
                <a:gd name="T89" fmla="*/ 31 h 104"/>
                <a:gd name="T90" fmla="*/ 55 w 111"/>
                <a:gd name="T91" fmla="*/ 31 h 104"/>
                <a:gd name="T92" fmla="*/ 55 w 111"/>
                <a:gd name="T93" fmla="*/ 20 h 104"/>
                <a:gd name="T94" fmla="*/ 63 w 111"/>
                <a:gd name="T95" fmla="*/ 20 h 104"/>
                <a:gd name="T96" fmla="*/ 71 w 111"/>
                <a:gd name="T97" fmla="*/ 20 h 104"/>
                <a:gd name="T98" fmla="*/ 66 w 111"/>
                <a:gd name="T99" fmla="*/ 30 h 104"/>
                <a:gd name="T100" fmla="*/ 49 w 111"/>
                <a:gd name="T101" fmla="*/ 23 h 104"/>
                <a:gd name="T102" fmla="*/ 48 w 111"/>
                <a:gd name="T103" fmla="*/ 27 h 104"/>
                <a:gd name="T104" fmla="*/ 47 w 111"/>
                <a:gd name="T105" fmla="*/ 19 h 104"/>
                <a:gd name="T106" fmla="*/ 15 w 111"/>
                <a:gd name="T107" fmla="*/ 1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1" h="104">
                  <a:moveTo>
                    <a:pt x="0" y="104"/>
                  </a:moveTo>
                  <a:cubicBezTo>
                    <a:pt x="111" y="104"/>
                    <a:pt x="111" y="104"/>
                    <a:pt x="111" y="104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04"/>
                  </a:lnTo>
                  <a:close/>
                  <a:moveTo>
                    <a:pt x="96" y="89"/>
                  </a:moveTo>
                  <a:cubicBezTo>
                    <a:pt x="15" y="89"/>
                    <a:pt x="15" y="89"/>
                    <a:pt x="15" y="89"/>
                  </a:cubicBezTo>
                  <a:cubicBezTo>
                    <a:pt x="15" y="86"/>
                    <a:pt x="15" y="86"/>
                    <a:pt x="15" y="86"/>
                  </a:cubicBezTo>
                  <a:cubicBezTo>
                    <a:pt x="96" y="86"/>
                    <a:pt x="96" y="86"/>
                    <a:pt x="96" y="86"/>
                  </a:cubicBezTo>
                  <a:lnTo>
                    <a:pt x="96" y="89"/>
                  </a:lnTo>
                  <a:close/>
                  <a:moveTo>
                    <a:pt x="68" y="82"/>
                  </a:moveTo>
                  <a:cubicBezTo>
                    <a:pt x="67" y="85"/>
                    <a:pt x="67" y="85"/>
                    <a:pt x="67" y="85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5" y="73"/>
                    <a:pt x="65" y="73"/>
                    <a:pt x="65" y="73"/>
                  </a:cubicBezTo>
                  <a:cubicBezTo>
                    <a:pt x="63" y="82"/>
                    <a:pt x="63" y="82"/>
                    <a:pt x="63" y="82"/>
                  </a:cubicBezTo>
                  <a:lnTo>
                    <a:pt x="68" y="82"/>
                  </a:lnTo>
                  <a:close/>
                  <a:moveTo>
                    <a:pt x="59" y="75"/>
                  </a:moveTo>
                  <a:cubicBezTo>
                    <a:pt x="59" y="75"/>
                    <a:pt x="59" y="75"/>
                    <a:pt x="59" y="75"/>
                  </a:cubicBezTo>
                  <a:cubicBezTo>
                    <a:pt x="54" y="75"/>
                    <a:pt x="54" y="75"/>
                    <a:pt x="54" y="75"/>
                  </a:cubicBezTo>
                  <a:cubicBezTo>
                    <a:pt x="53" y="78"/>
                    <a:pt x="53" y="78"/>
                    <a:pt x="53" y="78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80"/>
                    <a:pt x="58" y="80"/>
                    <a:pt x="58" y="80"/>
                  </a:cubicBezTo>
                  <a:cubicBezTo>
                    <a:pt x="53" y="80"/>
                    <a:pt x="53" y="80"/>
                    <a:pt x="53" y="80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51" y="73"/>
                    <a:pt x="51" y="73"/>
                    <a:pt x="51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3"/>
                    <a:pt x="60" y="73"/>
                    <a:pt x="60" y="73"/>
                  </a:cubicBezTo>
                  <a:lnTo>
                    <a:pt x="59" y="75"/>
                  </a:lnTo>
                  <a:close/>
                  <a:moveTo>
                    <a:pt x="48" y="74"/>
                  </a:moveTo>
                  <a:cubicBezTo>
                    <a:pt x="46" y="85"/>
                    <a:pt x="46" y="85"/>
                    <a:pt x="46" y="85"/>
                  </a:cubicBezTo>
                  <a:cubicBezTo>
                    <a:pt x="43" y="85"/>
                    <a:pt x="43" y="85"/>
                    <a:pt x="43" y="85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49" y="73"/>
                    <a:pt x="49" y="73"/>
                    <a:pt x="49" y="73"/>
                  </a:cubicBezTo>
                  <a:lnTo>
                    <a:pt x="48" y="74"/>
                  </a:lnTo>
                  <a:close/>
                  <a:moveTo>
                    <a:pt x="96" y="71"/>
                  </a:moveTo>
                  <a:cubicBezTo>
                    <a:pt x="15" y="71"/>
                    <a:pt x="15" y="71"/>
                    <a:pt x="15" y="71"/>
                  </a:cubicBezTo>
                  <a:cubicBezTo>
                    <a:pt x="15" y="69"/>
                    <a:pt x="15" y="69"/>
                    <a:pt x="15" y="69"/>
                  </a:cubicBezTo>
                  <a:cubicBezTo>
                    <a:pt x="96" y="69"/>
                    <a:pt x="96" y="69"/>
                    <a:pt x="96" y="69"/>
                  </a:cubicBezTo>
                  <a:lnTo>
                    <a:pt x="96" y="71"/>
                  </a:lnTo>
                  <a:close/>
                  <a:moveTo>
                    <a:pt x="33" y="65"/>
                  </a:moveTo>
                  <a:cubicBezTo>
                    <a:pt x="34" y="65"/>
                    <a:pt x="35" y="64"/>
                    <a:pt x="35" y="64"/>
                  </a:cubicBezTo>
                  <a:cubicBezTo>
                    <a:pt x="36" y="62"/>
                    <a:pt x="33" y="62"/>
                    <a:pt x="31" y="61"/>
                  </a:cubicBezTo>
                  <a:cubicBezTo>
                    <a:pt x="30" y="61"/>
                    <a:pt x="30" y="60"/>
                    <a:pt x="30" y="59"/>
                  </a:cubicBezTo>
                  <a:cubicBezTo>
                    <a:pt x="31" y="56"/>
                    <a:pt x="33" y="55"/>
                    <a:pt x="35" y="55"/>
                  </a:cubicBezTo>
                  <a:cubicBezTo>
                    <a:pt x="38" y="55"/>
                    <a:pt x="40" y="56"/>
                    <a:pt x="39" y="59"/>
                  </a:cubicBezTo>
                  <a:cubicBezTo>
                    <a:pt x="36" y="59"/>
                    <a:pt x="36" y="59"/>
                    <a:pt x="36" y="59"/>
                  </a:cubicBezTo>
                  <a:cubicBezTo>
                    <a:pt x="36" y="58"/>
                    <a:pt x="36" y="58"/>
                    <a:pt x="36" y="58"/>
                  </a:cubicBezTo>
                  <a:cubicBezTo>
                    <a:pt x="36" y="57"/>
                    <a:pt x="35" y="57"/>
                    <a:pt x="35" y="57"/>
                  </a:cubicBezTo>
                  <a:cubicBezTo>
                    <a:pt x="34" y="57"/>
                    <a:pt x="33" y="58"/>
                    <a:pt x="33" y="58"/>
                  </a:cubicBezTo>
                  <a:cubicBezTo>
                    <a:pt x="33" y="59"/>
                    <a:pt x="34" y="59"/>
                    <a:pt x="35" y="60"/>
                  </a:cubicBezTo>
                  <a:cubicBezTo>
                    <a:pt x="37" y="60"/>
                    <a:pt x="39" y="60"/>
                    <a:pt x="39" y="63"/>
                  </a:cubicBezTo>
                  <a:cubicBezTo>
                    <a:pt x="38" y="66"/>
                    <a:pt x="36" y="67"/>
                    <a:pt x="33" y="67"/>
                  </a:cubicBezTo>
                  <a:cubicBezTo>
                    <a:pt x="30" y="67"/>
                    <a:pt x="28" y="66"/>
                    <a:pt x="29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64"/>
                    <a:pt x="32" y="65"/>
                    <a:pt x="33" y="65"/>
                  </a:cubicBezTo>
                  <a:moveTo>
                    <a:pt x="64" y="58"/>
                  </a:moveTo>
                  <a:cubicBezTo>
                    <a:pt x="62" y="67"/>
                    <a:pt x="62" y="67"/>
                    <a:pt x="62" y="67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5" y="58"/>
                    <a:pt x="55" y="58"/>
                    <a:pt x="55" y="58"/>
                  </a:cubicBezTo>
                  <a:cubicBezTo>
                    <a:pt x="55" y="58"/>
                    <a:pt x="55" y="58"/>
                    <a:pt x="55" y="58"/>
                  </a:cubicBezTo>
                  <a:cubicBezTo>
                    <a:pt x="53" y="67"/>
                    <a:pt x="53" y="67"/>
                    <a:pt x="53" y="67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50" y="67"/>
                    <a:pt x="50" y="67"/>
                    <a:pt x="50" y="67"/>
                  </a:cubicBezTo>
                  <a:cubicBezTo>
                    <a:pt x="51" y="65"/>
                    <a:pt x="51" y="65"/>
                    <a:pt x="51" y="65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57" y="55"/>
                    <a:pt x="57" y="55"/>
                    <a:pt x="57" y="55"/>
                  </a:cubicBezTo>
                  <a:cubicBezTo>
                    <a:pt x="59" y="64"/>
                    <a:pt x="59" y="64"/>
                    <a:pt x="59" y="64"/>
                  </a:cubicBezTo>
                  <a:cubicBezTo>
                    <a:pt x="59" y="64"/>
                    <a:pt x="59" y="64"/>
                    <a:pt x="59" y="64"/>
                  </a:cubicBezTo>
                  <a:cubicBezTo>
                    <a:pt x="61" y="55"/>
                    <a:pt x="61" y="55"/>
                    <a:pt x="61" y="55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4" y="55"/>
                    <a:pt x="64" y="55"/>
                    <a:pt x="64" y="55"/>
                  </a:cubicBezTo>
                  <a:lnTo>
                    <a:pt x="64" y="58"/>
                  </a:lnTo>
                  <a:close/>
                  <a:moveTo>
                    <a:pt x="70" y="55"/>
                  </a:moveTo>
                  <a:cubicBezTo>
                    <a:pt x="70" y="55"/>
                    <a:pt x="70" y="55"/>
                    <a:pt x="70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6" y="67"/>
                    <a:pt x="76" y="67"/>
                    <a:pt x="76" y="67"/>
                  </a:cubicBezTo>
                  <a:cubicBezTo>
                    <a:pt x="72" y="67"/>
                    <a:pt x="72" y="67"/>
                    <a:pt x="72" y="67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5"/>
                    <a:pt x="70" y="65"/>
                    <a:pt x="70" y="65"/>
                  </a:cubicBezTo>
                  <a:cubicBezTo>
                    <a:pt x="67" y="65"/>
                    <a:pt x="67" y="65"/>
                    <a:pt x="67" y="65"/>
                  </a:cubicBezTo>
                  <a:cubicBezTo>
                    <a:pt x="66" y="67"/>
                    <a:pt x="66" y="67"/>
                    <a:pt x="66" y="67"/>
                  </a:cubicBezTo>
                  <a:cubicBezTo>
                    <a:pt x="64" y="67"/>
                    <a:pt x="64" y="67"/>
                    <a:pt x="64" y="6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64" y="66"/>
                    <a:pt x="64" y="66"/>
                    <a:pt x="64" y="66"/>
                  </a:cubicBezTo>
                  <a:lnTo>
                    <a:pt x="70" y="55"/>
                  </a:lnTo>
                  <a:close/>
                  <a:moveTo>
                    <a:pt x="51" y="57"/>
                  </a:moveTo>
                  <a:cubicBezTo>
                    <a:pt x="51" y="58"/>
                    <a:pt x="51" y="58"/>
                    <a:pt x="51" y="58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50" y="60"/>
                    <a:pt x="50" y="60"/>
                    <a:pt x="50" y="60"/>
                  </a:cubicBezTo>
                  <a:cubicBezTo>
                    <a:pt x="49" y="62"/>
                    <a:pt x="49" y="62"/>
                    <a:pt x="49" y="62"/>
                  </a:cubicBezTo>
                  <a:cubicBezTo>
                    <a:pt x="44" y="62"/>
                    <a:pt x="44" y="62"/>
                    <a:pt x="44" y="62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49" y="65"/>
                    <a:pt x="49" y="65"/>
                    <a:pt x="49" y="65"/>
                  </a:cubicBezTo>
                  <a:cubicBezTo>
                    <a:pt x="49" y="67"/>
                    <a:pt x="49" y="67"/>
                    <a:pt x="49" y="67"/>
                  </a:cubicBezTo>
                  <a:cubicBezTo>
                    <a:pt x="40" y="67"/>
                    <a:pt x="40" y="67"/>
                    <a:pt x="40" y="67"/>
                  </a:cubicBezTo>
                  <a:cubicBezTo>
                    <a:pt x="42" y="55"/>
                    <a:pt x="42" y="55"/>
                    <a:pt x="42" y="55"/>
                  </a:cubicBezTo>
                  <a:cubicBezTo>
                    <a:pt x="51" y="55"/>
                    <a:pt x="51" y="55"/>
                    <a:pt x="51" y="55"/>
                  </a:cubicBezTo>
                  <a:cubicBezTo>
                    <a:pt x="51" y="55"/>
                    <a:pt x="51" y="55"/>
                    <a:pt x="51" y="55"/>
                  </a:cubicBezTo>
                  <a:lnTo>
                    <a:pt x="51" y="57"/>
                  </a:lnTo>
                  <a:close/>
                  <a:moveTo>
                    <a:pt x="77" y="67"/>
                  </a:moveTo>
                  <a:cubicBezTo>
                    <a:pt x="80" y="55"/>
                    <a:pt x="80" y="55"/>
                    <a:pt x="80" y="55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80" y="67"/>
                    <a:pt x="80" y="67"/>
                    <a:pt x="80" y="67"/>
                  </a:cubicBezTo>
                  <a:lnTo>
                    <a:pt x="77" y="67"/>
                  </a:lnTo>
                  <a:close/>
                  <a:moveTo>
                    <a:pt x="96" y="53"/>
                  </a:moveTo>
                  <a:cubicBezTo>
                    <a:pt x="15" y="53"/>
                    <a:pt x="15" y="53"/>
                    <a:pt x="15" y="53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96" y="51"/>
                    <a:pt x="96" y="51"/>
                    <a:pt x="96" y="51"/>
                  </a:cubicBezTo>
                  <a:lnTo>
                    <a:pt x="96" y="53"/>
                  </a:lnTo>
                  <a:close/>
                  <a:moveTo>
                    <a:pt x="41" y="47"/>
                  </a:moveTo>
                  <a:cubicBezTo>
                    <a:pt x="42" y="47"/>
                    <a:pt x="43" y="46"/>
                    <a:pt x="43" y="46"/>
                  </a:cubicBezTo>
                  <a:cubicBezTo>
                    <a:pt x="43" y="44"/>
                    <a:pt x="41" y="44"/>
                    <a:pt x="39" y="43"/>
                  </a:cubicBezTo>
                  <a:cubicBezTo>
                    <a:pt x="37" y="43"/>
                    <a:pt x="37" y="42"/>
                    <a:pt x="37" y="41"/>
                  </a:cubicBezTo>
                  <a:cubicBezTo>
                    <a:pt x="38" y="38"/>
                    <a:pt x="41" y="37"/>
                    <a:pt x="43" y="37"/>
                  </a:cubicBezTo>
                  <a:cubicBezTo>
                    <a:pt x="45" y="37"/>
                    <a:pt x="48" y="38"/>
                    <a:pt x="47" y="41"/>
                  </a:cubicBezTo>
                  <a:cubicBezTo>
                    <a:pt x="44" y="41"/>
                    <a:pt x="44" y="41"/>
                    <a:pt x="44" y="41"/>
                  </a:cubicBezTo>
                  <a:cubicBezTo>
                    <a:pt x="44" y="40"/>
                    <a:pt x="44" y="40"/>
                    <a:pt x="44" y="40"/>
                  </a:cubicBezTo>
                  <a:cubicBezTo>
                    <a:pt x="43" y="39"/>
                    <a:pt x="43" y="39"/>
                    <a:pt x="42" y="39"/>
                  </a:cubicBezTo>
                  <a:cubicBezTo>
                    <a:pt x="42" y="39"/>
                    <a:pt x="41" y="40"/>
                    <a:pt x="41" y="40"/>
                  </a:cubicBezTo>
                  <a:cubicBezTo>
                    <a:pt x="41" y="41"/>
                    <a:pt x="42" y="41"/>
                    <a:pt x="42" y="42"/>
                  </a:cubicBezTo>
                  <a:cubicBezTo>
                    <a:pt x="44" y="42"/>
                    <a:pt x="47" y="42"/>
                    <a:pt x="46" y="45"/>
                  </a:cubicBezTo>
                  <a:cubicBezTo>
                    <a:pt x="46" y="48"/>
                    <a:pt x="43" y="49"/>
                    <a:pt x="40" y="49"/>
                  </a:cubicBezTo>
                  <a:cubicBezTo>
                    <a:pt x="38" y="49"/>
                    <a:pt x="36" y="48"/>
                    <a:pt x="36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9" y="46"/>
                    <a:pt x="40" y="47"/>
                    <a:pt x="41" y="47"/>
                  </a:cubicBezTo>
                  <a:moveTo>
                    <a:pt x="63" y="47"/>
                  </a:moveTo>
                  <a:cubicBezTo>
                    <a:pt x="64" y="47"/>
                    <a:pt x="65" y="46"/>
                    <a:pt x="65" y="46"/>
                  </a:cubicBezTo>
                  <a:cubicBezTo>
                    <a:pt x="65" y="44"/>
                    <a:pt x="63" y="44"/>
                    <a:pt x="61" y="43"/>
                  </a:cubicBezTo>
                  <a:cubicBezTo>
                    <a:pt x="60" y="43"/>
                    <a:pt x="59" y="42"/>
                    <a:pt x="60" y="41"/>
                  </a:cubicBezTo>
                  <a:cubicBezTo>
                    <a:pt x="60" y="38"/>
                    <a:pt x="63" y="37"/>
                    <a:pt x="65" y="37"/>
                  </a:cubicBezTo>
                  <a:cubicBezTo>
                    <a:pt x="68" y="37"/>
                    <a:pt x="70" y="38"/>
                    <a:pt x="69" y="41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40"/>
                    <a:pt x="66" y="40"/>
                    <a:pt x="66" y="40"/>
                  </a:cubicBezTo>
                  <a:cubicBezTo>
                    <a:pt x="66" y="39"/>
                    <a:pt x="65" y="39"/>
                    <a:pt x="65" y="39"/>
                  </a:cubicBezTo>
                  <a:cubicBezTo>
                    <a:pt x="64" y="39"/>
                    <a:pt x="63" y="40"/>
                    <a:pt x="63" y="40"/>
                  </a:cubicBezTo>
                  <a:cubicBezTo>
                    <a:pt x="63" y="41"/>
                    <a:pt x="64" y="41"/>
                    <a:pt x="65" y="42"/>
                  </a:cubicBezTo>
                  <a:cubicBezTo>
                    <a:pt x="66" y="42"/>
                    <a:pt x="69" y="42"/>
                    <a:pt x="69" y="45"/>
                  </a:cubicBezTo>
                  <a:cubicBezTo>
                    <a:pt x="68" y="48"/>
                    <a:pt x="65" y="49"/>
                    <a:pt x="63" y="49"/>
                  </a:cubicBezTo>
                  <a:cubicBezTo>
                    <a:pt x="61" y="49"/>
                    <a:pt x="59" y="49"/>
                    <a:pt x="58" y="47"/>
                  </a:cubicBezTo>
                  <a:cubicBezTo>
                    <a:pt x="58" y="47"/>
                    <a:pt x="58" y="46"/>
                    <a:pt x="58" y="45"/>
                  </a:cubicBezTo>
                  <a:cubicBezTo>
                    <a:pt x="58" y="45"/>
                    <a:pt x="58" y="45"/>
                    <a:pt x="58" y="45"/>
                  </a:cubicBezTo>
                  <a:cubicBezTo>
                    <a:pt x="62" y="45"/>
                    <a:pt x="62" y="45"/>
                    <a:pt x="62" y="45"/>
                  </a:cubicBezTo>
                  <a:cubicBezTo>
                    <a:pt x="61" y="46"/>
                    <a:pt x="62" y="47"/>
                    <a:pt x="63" y="47"/>
                  </a:cubicBezTo>
                  <a:moveTo>
                    <a:pt x="58" y="38"/>
                  </a:moveTo>
                  <a:cubicBezTo>
                    <a:pt x="58" y="40"/>
                    <a:pt x="58" y="40"/>
                    <a:pt x="58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7" y="42"/>
                    <a:pt x="57" y="42"/>
                    <a:pt x="57" y="42"/>
                  </a:cubicBezTo>
                  <a:cubicBezTo>
                    <a:pt x="57" y="44"/>
                    <a:pt x="57" y="44"/>
                    <a:pt x="57" y="44"/>
                  </a:cubicBezTo>
                  <a:cubicBezTo>
                    <a:pt x="52" y="44"/>
                    <a:pt x="52" y="44"/>
                    <a:pt x="52" y="44"/>
                  </a:cubicBezTo>
                  <a:cubicBezTo>
                    <a:pt x="51" y="47"/>
                    <a:pt x="51" y="47"/>
                    <a:pt x="51" y="47"/>
                  </a:cubicBezTo>
                  <a:cubicBezTo>
                    <a:pt x="57" y="47"/>
                    <a:pt x="57" y="47"/>
                    <a:pt x="57" y="47"/>
                  </a:cubicBezTo>
                  <a:cubicBezTo>
                    <a:pt x="56" y="49"/>
                    <a:pt x="56" y="49"/>
                    <a:pt x="56" y="49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50" y="37"/>
                    <a:pt x="50" y="37"/>
                    <a:pt x="50" y="37"/>
                  </a:cubicBezTo>
                  <a:cubicBezTo>
                    <a:pt x="58" y="37"/>
                    <a:pt x="58" y="37"/>
                    <a:pt x="58" y="37"/>
                  </a:cubicBezTo>
                  <a:cubicBezTo>
                    <a:pt x="59" y="37"/>
                    <a:pt x="59" y="37"/>
                    <a:pt x="59" y="37"/>
                  </a:cubicBezTo>
                  <a:lnTo>
                    <a:pt x="58" y="38"/>
                  </a:lnTo>
                  <a:close/>
                  <a:moveTo>
                    <a:pt x="70" y="49"/>
                  </a:moveTo>
                  <a:cubicBezTo>
                    <a:pt x="72" y="37"/>
                    <a:pt x="72" y="37"/>
                    <a:pt x="72" y="37"/>
                  </a:cubicBezTo>
                  <a:cubicBezTo>
                    <a:pt x="75" y="37"/>
                    <a:pt x="75" y="37"/>
                    <a:pt x="75" y="37"/>
                  </a:cubicBezTo>
                  <a:cubicBezTo>
                    <a:pt x="73" y="49"/>
                    <a:pt x="73" y="49"/>
                    <a:pt x="73" y="49"/>
                  </a:cubicBezTo>
                  <a:lnTo>
                    <a:pt x="70" y="49"/>
                  </a:lnTo>
                  <a:close/>
                  <a:moveTo>
                    <a:pt x="96" y="35"/>
                  </a:moveTo>
                  <a:cubicBezTo>
                    <a:pt x="15" y="35"/>
                    <a:pt x="15" y="35"/>
                    <a:pt x="15" y="35"/>
                  </a:cubicBezTo>
                  <a:cubicBezTo>
                    <a:pt x="15" y="33"/>
                    <a:pt x="15" y="33"/>
                    <a:pt x="15" y="33"/>
                  </a:cubicBezTo>
                  <a:cubicBezTo>
                    <a:pt x="96" y="33"/>
                    <a:pt x="96" y="33"/>
                    <a:pt x="96" y="33"/>
                  </a:cubicBezTo>
                  <a:lnTo>
                    <a:pt x="96" y="35"/>
                  </a:lnTo>
                  <a:close/>
                  <a:moveTo>
                    <a:pt x="66" y="20"/>
                  </a:moveTo>
                  <a:cubicBezTo>
                    <a:pt x="63" y="31"/>
                    <a:pt x="63" y="31"/>
                    <a:pt x="63" y="31"/>
                  </a:cubicBezTo>
                  <a:cubicBezTo>
                    <a:pt x="59" y="31"/>
                    <a:pt x="59" y="31"/>
                    <a:pt x="59" y="31"/>
                  </a:cubicBezTo>
                  <a:cubicBezTo>
                    <a:pt x="57" y="22"/>
                    <a:pt x="57" y="22"/>
                    <a:pt x="57" y="22"/>
                  </a:cubicBezTo>
                  <a:cubicBezTo>
                    <a:pt x="57" y="22"/>
                    <a:pt x="57" y="22"/>
                    <a:pt x="57" y="22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2" y="31"/>
                    <a:pt x="52" y="31"/>
                    <a:pt x="52" y="31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61" y="28"/>
                    <a:pt x="61" y="28"/>
                    <a:pt x="61" y="28"/>
                  </a:cubicBezTo>
                  <a:cubicBezTo>
                    <a:pt x="61" y="28"/>
                    <a:pt x="61" y="28"/>
                    <a:pt x="61" y="28"/>
                  </a:cubicBezTo>
                  <a:cubicBezTo>
                    <a:pt x="63" y="20"/>
                    <a:pt x="63" y="20"/>
                    <a:pt x="63" y="20"/>
                  </a:cubicBezTo>
                  <a:cubicBezTo>
                    <a:pt x="66" y="20"/>
                    <a:pt x="66" y="20"/>
                    <a:pt x="66" y="20"/>
                  </a:cubicBezTo>
                  <a:cubicBezTo>
                    <a:pt x="66" y="20"/>
                    <a:pt x="66" y="20"/>
                    <a:pt x="66" y="20"/>
                  </a:cubicBezTo>
                  <a:close/>
                  <a:moveTo>
                    <a:pt x="68" y="20"/>
                  </a:moveTo>
                  <a:cubicBezTo>
                    <a:pt x="71" y="20"/>
                    <a:pt x="71" y="20"/>
                    <a:pt x="71" y="20"/>
                  </a:cubicBezTo>
                  <a:cubicBezTo>
                    <a:pt x="69" y="31"/>
                    <a:pt x="69" y="31"/>
                    <a:pt x="69" y="31"/>
                  </a:cubicBezTo>
                  <a:cubicBezTo>
                    <a:pt x="66" y="31"/>
                    <a:pt x="66" y="31"/>
                    <a:pt x="66" y="31"/>
                  </a:cubicBezTo>
                  <a:cubicBezTo>
                    <a:pt x="66" y="31"/>
                    <a:pt x="66" y="31"/>
                    <a:pt x="66" y="31"/>
                  </a:cubicBezTo>
                  <a:cubicBezTo>
                    <a:pt x="66" y="30"/>
                    <a:pt x="66" y="30"/>
                    <a:pt x="66" y="30"/>
                  </a:cubicBezTo>
                  <a:lnTo>
                    <a:pt x="68" y="20"/>
                  </a:lnTo>
                  <a:close/>
                  <a:moveTo>
                    <a:pt x="52" y="23"/>
                  </a:moveTo>
                  <a:cubicBezTo>
                    <a:pt x="52" y="23"/>
                    <a:pt x="52" y="23"/>
                    <a:pt x="52" y="23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22"/>
                    <a:pt x="48" y="22"/>
                    <a:pt x="47" y="22"/>
                  </a:cubicBezTo>
                  <a:cubicBezTo>
                    <a:pt x="45" y="22"/>
                    <a:pt x="44" y="24"/>
                    <a:pt x="44" y="26"/>
                  </a:cubicBezTo>
                  <a:cubicBezTo>
                    <a:pt x="44" y="27"/>
                    <a:pt x="44" y="29"/>
                    <a:pt x="45" y="29"/>
                  </a:cubicBezTo>
                  <a:cubicBezTo>
                    <a:pt x="47" y="29"/>
                    <a:pt x="48" y="29"/>
                    <a:pt x="48" y="27"/>
                  </a:cubicBezTo>
                  <a:cubicBezTo>
                    <a:pt x="51" y="27"/>
                    <a:pt x="51" y="27"/>
                    <a:pt x="51" y="27"/>
                  </a:cubicBezTo>
                  <a:cubicBezTo>
                    <a:pt x="51" y="30"/>
                    <a:pt x="48" y="31"/>
                    <a:pt x="45" y="31"/>
                  </a:cubicBezTo>
                  <a:cubicBezTo>
                    <a:pt x="41" y="31"/>
                    <a:pt x="40" y="29"/>
                    <a:pt x="41" y="25"/>
                  </a:cubicBezTo>
                  <a:cubicBezTo>
                    <a:pt x="41" y="22"/>
                    <a:pt x="44" y="19"/>
                    <a:pt x="47" y="19"/>
                  </a:cubicBezTo>
                  <a:cubicBezTo>
                    <a:pt x="50" y="19"/>
                    <a:pt x="52" y="20"/>
                    <a:pt x="52" y="22"/>
                  </a:cubicBezTo>
                  <a:cubicBezTo>
                    <a:pt x="52" y="22"/>
                    <a:pt x="52" y="23"/>
                    <a:pt x="52" y="23"/>
                  </a:cubicBezTo>
                  <a:moveTo>
                    <a:pt x="96" y="18"/>
                  </a:moveTo>
                  <a:cubicBezTo>
                    <a:pt x="15" y="18"/>
                    <a:pt x="15" y="18"/>
                    <a:pt x="15" y="18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96" y="15"/>
                    <a:pt x="96" y="15"/>
                    <a:pt x="96" y="15"/>
                  </a:cubicBezTo>
                  <a:lnTo>
                    <a:pt x="96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6" name="Freeform 19"/>
            <p:cNvSpPr>
              <a:spLocks/>
            </p:cNvSpPr>
            <p:nvPr/>
          </p:nvSpPr>
          <p:spPr bwMode="auto">
            <a:xfrm>
              <a:off x="3207" y="2022"/>
              <a:ext cx="7" cy="10"/>
            </a:xfrm>
            <a:custGeom>
              <a:avLst/>
              <a:gdLst>
                <a:gd name="T0" fmla="*/ 7 w 7"/>
                <a:gd name="T1" fmla="*/ 10 h 10"/>
                <a:gd name="T2" fmla="*/ 4 w 7"/>
                <a:gd name="T3" fmla="*/ 0 h 10"/>
                <a:gd name="T4" fmla="*/ 4 w 7"/>
                <a:gd name="T5" fmla="*/ 0 h 10"/>
                <a:gd name="T6" fmla="*/ 2 w 7"/>
                <a:gd name="T7" fmla="*/ 3 h 10"/>
                <a:gd name="T8" fmla="*/ 0 w 7"/>
                <a:gd name="T9" fmla="*/ 10 h 10"/>
                <a:gd name="T10" fmla="*/ 2 w 7"/>
                <a:gd name="T11" fmla="*/ 10 h 10"/>
                <a:gd name="T12" fmla="*/ 7 w 7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0">
                  <a:moveTo>
                    <a:pt x="7" y="1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2" y="3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7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7" name="Freeform 20"/>
            <p:cNvSpPr>
              <a:spLocks/>
            </p:cNvSpPr>
            <p:nvPr/>
          </p:nvSpPr>
          <p:spPr bwMode="auto">
            <a:xfrm>
              <a:off x="2918" y="2167"/>
              <a:ext cx="42" cy="50"/>
            </a:xfrm>
            <a:custGeom>
              <a:avLst/>
              <a:gdLst>
                <a:gd name="T0" fmla="*/ 15 w 18"/>
                <a:gd name="T1" fmla="*/ 6 h 21"/>
                <a:gd name="T2" fmla="*/ 15 w 18"/>
                <a:gd name="T3" fmla="*/ 5 h 21"/>
                <a:gd name="T4" fmla="*/ 14 w 18"/>
                <a:gd name="T5" fmla="*/ 4 h 21"/>
                <a:gd name="T6" fmla="*/ 13 w 18"/>
                <a:gd name="T7" fmla="*/ 3 h 21"/>
                <a:gd name="T8" fmla="*/ 11 w 18"/>
                <a:gd name="T9" fmla="*/ 2 h 21"/>
                <a:gd name="T10" fmla="*/ 8 w 18"/>
                <a:gd name="T11" fmla="*/ 3 h 21"/>
                <a:gd name="T12" fmla="*/ 5 w 18"/>
                <a:gd name="T13" fmla="*/ 5 h 21"/>
                <a:gd name="T14" fmla="*/ 4 w 18"/>
                <a:gd name="T15" fmla="*/ 8 h 21"/>
                <a:gd name="T16" fmla="*/ 3 w 18"/>
                <a:gd name="T17" fmla="*/ 11 h 21"/>
                <a:gd name="T18" fmla="*/ 3 w 18"/>
                <a:gd name="T19" fmla="*/ 14 h 21"/>
                <a:gd name="T20" fmla="*/ 3 w 18"/>
                <a:gd name="T21" fmla="*/ 16 h 21"/>
                <a:gd name="T22" fmla="*/ 5 w 18"/>
                <a:gd name="T23" fmla="*/ 18 h 21"/>
                <a:gd name="T24" fmla="*/ 7 w 18"/>
                <a:gd name="T25" fmla="*/ 19 h 21"/>
                <a:gd name="T26" fmla="*/ 9 w 18"/>
                <a:gd name="T27" fmla="*/ 19 h 21"/>
                <a:gd name="T28" fmla="*/ 11 w 18"/>
                <a:gd name="T29" fmla="*/ 18 h 21"/>
                <a:gd name="T30" fmla="*/ 12 w 18"/>
                <a:gd name="T31" fmla="*/ 17 h 21"/>
                <a:gd name="T32" fmla="*/ 13 w 18"/>
                <a:gd name="T33" fmla="*/ 16 h 21"/>
                <a:gd name="T34" fmla="*/ 16 w 18"/>
                <a:gd name="T35" fmla="*/ 16 h 21"/>
                <a:gd name="T36" fmla="*/ 14 w 18"/>
                <a:gd name="T37" fmla="*/ 18 h 21"/>
                <a:gd name="T38" fmla="*/ 12 w 18"/>
                <a:gd name="T39" fmla="*/ 20 h 21"/>
                <a:gd name="T40" fmla="*/ 9 w 18"/>
                <a:gd name="T41" fmla="*/ 21 h 21"/>
                <a:gd name="T42" fmla="*/ 7 w 18"/>
                <a:gd name="T43" fmla="*/ 21 h 21"/>
                <a:gd name="T44" fmla="*/ 2 w 18"/>
                <a:gd name="T45" fmla="*/ 20 h 21"/>
                <a:gd name="T46" fmla="*/ 0 w 18"/>
                <a:gd name="T47" fmla="*/ 18 h 21"/>
                <a:gd name="T48" fmla="*/ 0 w 18"/>
                <a:gd name="T49" fmla="*/ 14 h 21"/>
                <a:gd name="T50" fmla="*/ 0 w 18"/>
                <a:gd name="T51" fmla="*/ 11 h 21"/>
                <a:gd name="T52" fmla="*/ 1 w 18"/>
                <a:gd name="T53" fmla="*/ 8 h 21"/>
                <a:gd name="T54" fmla="*/ 2 w 18"/>
                <a:gd name="T55" fmla="*/ 6 h 21"/>
                <a:gd name="T56" fmla="*/ 3 w 18"/>
                <a:gd name="T57" fmla="*/ 4 h 21"/>
                <a:gd name="T58" fmla="*/ 6 w 18"/>
                <a:gd name="T59" fmla="*/ 2 h 21"/>
                <a:gd name="T60" fmla="*/ 8 w 18"/>
                <a:gd name="T61" fmla="*/ 0 h 21"/>
                <a:gd name="T62" fmla="*/ 12 w 18"/>
                <a:gd name="T63" fmla="*/ 0 h 21"/>
                <a:gd name="T64" fmla="*/ 14 w 18"/>
                <a:gd name="T65" fmla="*/ 0 h 21"/>
                <a:gd name="T66" fmla="*/ 16 w 18"/>
                <a:gd name="T67" fmla="*/ 1 h 21"/>
                <a:gd name="T68" fmla="*/ 18 w 18"/>
                <a:gd name="T69" fmla="*/ 3 h 21"/>
                <a:gd name="T70" fmla="*/ 18 w 18"/>
                <a:gd name="T71" fmla="*/ 6 h 21"/>
                <a:gd name="T72" fmla="*/ 15 w 18"/>
                <a:gd name="T73" fmla="*/ 6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8" h="21">
                  <a:moveTo>
                    <a:pt x="15" y="6"/>
                  </a:moveTo>
                  <a:cubicBezTo>
                    <a:pt x="15" y="6"/>
                    <a:pt x="15" y="5"/>
                    <a:pt x="15" y="5"/>
                  </a:cubicBezTo>
                  <a:cubicBezTo>
                    <a:pt x="15" y="4"/>
                    <a:pt x="15" y="4"/>
                    <a:pt x="14" y="4"/>
                  </a:cubicBezTo>
                  <a:cubicBezTo>
                    <a:pt x="14" y="3"/>
                    <a:pt x="14" y="3"/>
                    <a:pt x="13" y="3"/>
                  </a:cubicBezTo>
                  <a:cubicBezTo>
                    <a:pt x="13" y="2"/>
                    <a:pt x="12" y="2"/>
                    <a:pt x="11" y="2"/>
                  </a:cubicBezTo>
                  <a:cubicBezTo>
                    <a:pt x="10" y="2"/>
                    <a:pt x="9" y="2"/>
                    <a:pt x="8" y="3"/>
                  </a:cubicBezTo>
                  <a:cubicBezTo>
                    <a:pt x="7" y="3"/>
                    <a:pt x="6" y="4"/>
                    <a:pt x="5" y="5"/>
                  </a:cubicBezTo>
                  <a:cubicBezTo>
                    <a:pt x="5" y="6"/>
                    <a:pt x="4" y="7"/>
                    <a:pt x="4" y="8"/>
                  </a:cubicBezTo>
                  <a:cubicBezTo>
                    <a:pt x="4" y="9"/>
                    <a:pt x="3" y="10"/>
                    <a:pt x="3" y="11"/>
                  </a:cubicBezTo>
                  <a:cubicBezTo>
                    <a:pt x="3" y="12"/>
                    <a:pt x="3" y="13"/>
                    <a:pt x="3" y="14"/>
                  </a:cubicBezTo>
                  <a:cubicBezTo>
                    <a:pt x="3" y="15"/>
                    <a:pt x="3" y="16"/>
                    <a:pt x="3" y="16"/>
                  </a:cubicBezTo>
                  <a:cubicBezTo>
                    <a:pt x="3" y="17"/>
                    <a:pt x="4" y="18"/>
                    <a:pt x="5" y="18"/>
                  </a:cubicBezTo>
                  <a:cubicBezTo>
                    <a:pt x="5" y="19"/>
                    <a:pt x="6" y="19"/>
                    <a:pt x="7" y="19"/>
                  </a:cubicBezTo>
                  <a:cubicBezTo>
                    <a:pt x="8" y="19"/>
                    <a:pt x="9" y="19"/>
                    <a:pt x="9" y="19"/>
                  </a:cubicBezTo>
                  <a:cubicBezTo>
                    <a:pt x="10" y="19"/>
                    <a:pt x="11" y="18"/>
                    <a:pt x="11" y="18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16"/>
                    <a:pt x="12" y="16"/>
                    <a:pt x="13" y="16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7"/>
                    <a:pt x="15" y="17"/>
                    <a:pt x="14" y="18"/>
                  </a:cubicBezTo>
                  <a:cubicBezTo>
                    <a:pt x="14" y="19"/>
                    <a:pt x="13" y="20"/>
                    <a:pt x="12" y="20"/>
                  </a:cubicBezTo>
                  <a:cubicBezTo>
                    <a:pt x="11" y="21"/>
                    <a:pt x="10" y="21"/>
                    <a:pt x="9" y="21"/>
                  </a:cubicBezTo>
                  <a:cubicBezTo>
                    <a:pt x="8" y="21"/>
                    <a:pt x="8" y="21"/>
                    <a:pt x="7" y="21"/>
                  </a:cubicBezTo>
                  <a:cubicBezTo>
                    <a:pt x="5" y="21"/>
                    <a:pt x="3" y="21"/>
                    <a:pt x="2" y="20"/>
                  </a:cubicBezTo>
                  <a:cubicBezTo>
                    <a:pt x="1" y="20"/>
                    <a:pt x="1" y="19"/>
                    <a:pt x="0" y="18"/>
                  </a:cubicBezTo>
                  <a:cubicBezTo>
                    <a:pt x="0" y="17"/>
                    <a:pt x="0" y="15"/>
                    <a:pt x="0" y="14"/>
                  </a:cubicBezTo>
                  <a:cubicBezTo>
                    <a:pt x="0" y="13"/>
                    <a:pt x="0" y="12"/>
                    <a:pt x="0" y="11"/>
                  </a:cubicBezTo>
                  <a:cubicBezTo>
                    <a:pt x="0" y="10"/>
                    <a:pt x="0" y="9"/>
                    <a:pt x="1" y="8"/>
                  </a:cubicBezTo>
                  <a:cubicBezTo>
                    <a:pt x="1" y="8"/>
                    <a:pt x="1" y="7"/>
                    <a:pt x="2" y="6"/>
                  </a:cubicBezTo>
                  <a:cubicBezTo>
                    <a:pt x="2" y="5"/>
                    <a:pt x="3" y="4"/>
                    <a:pt x="3" y="4"/>
                  </a:cubicBezTo>
                  <a:cubicBezTo>
                    <a:pt x="4" y="3"/>
                    <a:pt x="5" y="2"/>
                    <a:pt x="6" y="2"/>
                  </a:cubicBezTo>
                  <a:cubicBezTo>
                    <a:pt x="6" y="1"/>
                    <a:pt x="7" y="1"/>
                    <a:pt x="8" y="0"/>
                  </a:cubicBezTo>
                  <a:cubicBezTo>
                    <a:pt x="9" y="0"/>
                    <a:pt x="10" y="0"/>
                    <a:pt x="12" y="0"/>
                  </a:cubicBezTo>
                  <a:cubicBezTo>
                    <a:pt x="12" y="0"/>
                    <a:pt x="13" y="0"/>
                    <a:pt x="14" y="0"/>
                  </a:cubicBezTo>
                  <a:cubicBezTo>
                    <a:pt x="15" y="0"/>
                    <a:pt x="16" y="0"/>
                    <a:pt x="16" y="1"/>
                  </a:cubicBezTo>
                  <a:cubicBezTo>
                    <a:pt x="17" y="1"/>
                    <a:pt x="17" y="2"/>
                    <a:pt x="18" y="3"/>
                  </a:cubicBezTo>
                  <a:cubicBezTo>
                    <a:pt x="18" y="4"/>
                    <a:pt x="18" y="5"/>
                    <a:pt x="18" y="6"/>
                  </a:cubicBezTo>
                  <a:lnTo>
                    <a:pt x="15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8" name="Freeform 21"/>
            <p:cNvSpPr>
              <a:spLocks noEditPoints="1"/>
            </p:cNvSpPr>
            <p:nvPr/>
          </p:nvSpPr>
          <p:spPr bwMode="auto">
            <a:xfrm>
              <a:off x="2960" y="2181"/>
              <a:ext cx="38" cy="38"/>
            </a:xfrm>
            <a:custGeom>
              <a:avLst/>
              <a:gdLst>
                <a:gd name="T0" fmla="*/ 1 w 16"/>
                <a:gd name="T1" fmla="*/ 8 h 16"/>
                <a:gd name="T2" fmla="*/ 2 w 16"/>
                <a:gd name="T3" fmla="*/ 5 h 16"/>
                <a:gd name="T4" fmla="*/ 3 w 16"/>
                <a:gd name="T5" fmla="*/ 3 h 16"/>
                <a:gd name="T6" fmla="*/ 6 w 16"/>
                <a:gd name="T7" fmla="*/ 1 h 16"/>
                <a:gd name="T8" fmla="*/ 10 w 16"/>
                <a:gd name="T9" fmla="*/ 0 h 16"/>
                <a:gd name="T10" fmla="*/ 13 w 16"/>
                <a:gd name="T11" fmla="*/ 1 h 16"/>
                <a:gd name="T12" fmla="*/ 15 w 16"/>
                <a:gd name="T13" fmla="*/ 3 h 16"/>
                <a:gd name="T14" fmla="*/ 16 w 16"/>
                <a:gd name="T15" fmla="*/ 5 h 16"/>
                <a:gd name="T16" fmla="*/ 15 w 16"/>
                <a:gd name="T17" fmla="*/ 8 h 16"/>
                <a:gd name="T18" fmla="*/ 14 w 16"/>
                <a:gd name="T19" fmla="*/ 11 h 16"/>
                <a:gd name="T20" fmla="*/ 12 w 16"/>
                <a:gd name="T21" fmla="*/ 13 h 16"/>
                <a:gd name="T22" fmla="*/ 10 w 16"/>
                <a:gd name="T23" fmla="*/ 15 h 16"/>
                <a:gd name="T24" fmla="*/ 6 w 16"/>
                <a:gd name="T25" fmla="*/ 16 h 16"/>
                <a:gd name="T26" fmla="*/ 3 w 16"/>
                <a:gd name="T27" fmla="*/ 15 h 16"/>
                <a:gd name="T28" fmla="*/ 1 w 16"/>
                <a:gd name="T29" fmla="*/ 13 h 16"/>
                <a:gd name="T30" fmla="*/ 1 w 16"/>
                <a:gd name="T31" fmla="*/ 11 h 16"/>
                <a:gd name="T32" fmla="*/ 1 w 16"/>
                <a:gd name="T33" fmla="*/ 8 h 16"/>
                <a:gd name="T34" fmla="*/ 4 w 16"/>
                <a:gd name="T35" fmla="*/ 8 h 16"/>
                <a:gd name="T36" fmla="*/ 3 w 16"/>
                <a:gd name="T37" fmla="*/ 10 h 16"/>
                <a:gd name="T38" fmla="*/ 4 w 16"/>
                <a:gd name="T39" fmla="*/ 12 h 16"/>
                <a:gd name="T40" fmla="*/ 5 w 16"/>
                <a:gd name="T41" fmla="*/ 13 h 16"/>
                <a:gd name="T42" fmla="*/ 7 w 16"/>
                <a:gd name="T43" fmla="*/ 14 h 16"/>
                <a:gd name="T44" fmla="*/ 8 w 16"/>
                <a:gd name="T45" fmla="*/ 13 h 16"/>
                <a:gd name="T46" fmla="*/ 10 w 16"/>
                <a:gd name="T47" fmla="*/ 12 h 16"/>
                <a:gd name="T48" fmla="*/ 12 w 16"/>
                <a:gd name="T49" fmla="*/ 10 h 16"/>
                <a:gd name="T50" fmla="*/ 13 w 16"/>
                <a:gd name="T51" fmla="*/ 8 h 16"/>
                <a:gd name="T52" fmla="*/ 12 w 16"/>
                <a:gd name="T53" fmla="*/ 3 h 16"/>
                <a:gd name="T54" fmla="*/ 9 w 16"/>
                <a:gd name="T55" fmla="*/ 2 h 16"/>
                <a:gd name="T56" fmla="*/ 8 w 16"/>
                <a:gd name="T57" fmla="*/ 2 h 16"/>
                <a:gd name="T58" fmla="*/ 6 w 16"/>
                <a:gd name="T59" fmla="*/ 3 h 16"/>
                <a:gd name="T60" fmla="*/ 5 w 16"/>
                <a:gd name="T61" fmla="*/ 5 h 16"/>
                <a:gd name="T62" fmla="*/ 4 w 16"/>
                <a:gd name="T6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" h="16">
                  <a:moveTo>
                    <a:pt x="1" y="8"/>
                  </a:moveTo>
                  <a:cubicBezTo>
                    <a:pt x="1" y="7"/>
                    <a:pt x="1" y="6"/>
                    <a:pt x="2" y="5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4" y="2"/>
                    <a:pt x="5" y="1"/>
                    <a:pt x="6" y="1"/>
                  </a:cubicBezTo>
                  <a:cubicBezTo>
                    <a:pt x="7" y="0"/>
                    <a:pt x="8" y="0"/>
                    <a:pt x="10" y="0"/>
                  </a:cubicBezTo>
                  <a:cubicBezTo>
                    <a:pt x="11" y="0"/>
                    <a:pt x="12" y="0"/>
                    <a:pt x="13" y="1"/>
                  </a:cubicBezTo>
                  <a:cubicBezTo>
                    <a:pt x="14" y="1"/>
                    <a:pt x="15" y="2"/>
                    <a:pt x="15" y="3"/>
                  </a:cubicBezTo>
                  <a:cubicBezTo>
                    <a:pt x="15" y="4"/>
                    <a:pt x="16" y="4"/>
                    <a:pt x="16" y="5"/>
                  </a:cubicBezTo>
                  <a:cubicBezTo>
                    <a:pt x="16" y="6"/>
                    <a:pt x="16" y="7"/>
                    <a:pt x="15" y="8"/>
                  </a:cubicBezTo>
                  <a:cubicBezTo>
                    <a:pt x="15" y="9"/>
                    <a:pt x="15" y="10"/>
                    <a:pt x="14" y="11"/>
                  </a:cubicBezTo>
                  <a:cubicBezTo>
                    <a:pt x="14" y="12"/>
                    <a:pt x="13" y="13"/>
                    <a:pt x="12" y="13"/>
                  </a:cubicBezTo>
                  <a:cubicBezTo>
                    <a:pt x="12" y="14"/>
                    <a:pt x="11" y="15"/>
                    <a:pt x="10" y="15"/>
                  </a:cubicBezTo>
                  <a:cubicBezTo>
                    <a:pt x="9" y="15"/>
                    <a:pt x="8" y="16"/>
                    <a:pt x="6" y="16"/>
                  </a:cubicBezTo>
                  <a:cubicBezTo>
                    <a:pt x="5" y="16"/>
                    <a:pt x="4" y="15"/>
                    <a:pt x="3" y="15"/>
                  </a:cubicBezTo>
                  <a:cubicBezTo>
                    <a:pt x="2" y="15"/>
                    <a:pt x="2" y="14"/>
                    <a:pt x="1" y="13"/>
                  </a:cubicBezTo>
                  <a:cubicBezTo>
                    <a:pt x="1" y="13"/>
                    <a:pt x="1" y="12"/>
                    <a:pt x="1" y="11"/>
                  </a:cubicBezTo>
                  <a:cubicBezTo>
                    <a:pt x="0" y="10"/>
                    <a:pt x="1" y="9"/>
                    <a:pt x="1" y="8"/>
                  </a:cubicBezTo>
                  <a:moveTo>
                    <a:pt x="4" y="8"/>
                  </a:moveTo>
                  <a:cubicBezTo>
                    <a:pt x="3" y="9"/>
                    <a:pt x="3" y="9"/>
                    <a:pt x="3" y="10"/>
                  </a:cubicBezTo>
                  <a:cubicBezTo>
                    <a:pt x="3" y="11"/>
                    <a:pt x="4" y="11"/>
                    <a:pt x="4" y="12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6" y="14"/>
                    <a:pt x="7" y="14"/>
                  </a:cubicBezTo>
                  <a:cubicBezTo>
                    <a:pt x="7" y="14"/>
                    <a:pt x="8" y="13"/>
                    <a:pt x="8" y="13"/>
                  </a:cubicBezTo>
                  <a:cubicBezTo>
                    <a:pt x="9" y="13"/>
                    <a:pt x="10" y="13"/>
                    <a:pt x="10" y="12"/>
                  </a:cubicBezTo>
                  <a:cubicBezTo>
                    <a:pt x="11" y="12"/>
                    <a:pt x="11" y="11"/>
                    <a:pt x="12" y="10"/>
                  </a:cubicBezTo>
                  <a:cubicBezTo>
                    <a:pt x="12" y="10"/>
                    <a:pt x="12" y="9"/>
                    <a:pt x="13" y="8"/>
                  </a:cubicBezTo>
                  <a:cubicBezTo>
                    <a:pt x="13" y="6"/>
                    <a:pt x="13" y="4"/>
                    <a:pt x="12" y="3"/>
                  </a:cubicBezTo>
                  <a:cubicBezTo>
                    <a:pt x="12" y="3"/>
                    <a:pt x="11" y="2"/>
                    <a:pt x="9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7" y="2"/>
                    <a:pt x="7" y="3"/>
                    <a:pt x="6" y="3"/>
                  </a:cubicBezTo>
                  <a:cubicBezTo>
                    <a:pt x="6" y="4"/>
                    <a:pt x="5" y="4"/>
                    <a:pt x="5" y="5"/>
                  </a:cubicBezTo>
                  <a:cubicBezTo>
                    <a:pt x="4" y="6"/>
                    <a:pt x="4" y="7"/>
                    <a:pt x="4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9" name="Freeform 22"/>
            <p:cNvSpPr>
              <a:spLocks/>
            </p:cNvSpPr>
            <p:nvPr/>
          </p:nvSpPr>
          <p:spPr bwMode="auto">
            <a:xfrm>
              <a:off x="3003" y="2181"/>
              <a:ext cx="36" cy="36"/>
            </a:xfrm>
            <a:custGeom>
              <a:avLst/>
              <a:gdLst>
                <a:gd name="T0" fmla="*/ 3 w 15"/>
                <a:gd name="T1" fmla="*/ 2 h 15"/>
                <a:gd name="T2" fmla="*/ 3 w 15"/>
                <a:gd name="T3" fmla="*/ 0 h 15"/>
                <a:gd name="T4" fmla="*/ 6 w 15"/>
                <a:gd name="T5" fmla="*/ 0 h 15"/>
                <a:gd name="T6" fmla="*/ 6 w 15"/>
                <a:gd name="T7" fmla="*/ 3 h 15"/>
                <a:gd name="T8" fmla="*/ 6 w 15"/>
                <a:gd name="T9" fmla="*/ 2 h 15"/>
                <a:gd name="T10" fmla="*/ 7 w 15"/>
                <a:gd name="T11" fmla="*/ 1 h 15"/>
                <a:gd name="T12" fmla="*/ 9 w 15"/>
                <a:gd name="T13" fmla="*/ 0 h 15"/>
                <a:gd name="T14" fmla="*/ 11 w 15"/>
                <a:gd name="T15" fmla="*/ 0 h 15"/>
                <a:gd name="T16" fmla="*/ 12 w 15"/>
                <a:gd name="T17" fmla="*/ 0 h 15"/>
                <a:gd name="T18" fmla="*/ 14 w 15"/>
                <a:gd name="T19" fmla="*/ 1 h 15"/>
                <a:gd name="T20" fmla="*/ 15 w 15"/>
                <a:gd name="T21" fmla="*/ 2 h 15"/>
                <a:gd name="T22" fmla="*/ 15 w 15"/>
                <a:gd name="T23" fmla="*/ 5 h 15"/>
                <a:gd name="T24" fmla="*/ 13 w 15"/>
                <a:gd name="T25" fmla="*/ 15 h 15"/>
                <a:gd name="T26" fmla="*/ 10 w 15"/>
                <a:gd name="T27" fmla="*/ 15 h 15"/>
                <a:gd name="T28" fmla="*/ 12 w 15"/>
                <a:gd name="T29" fmla="*/ 6 h 15"/>
                <a:gd name="T30" fmla="*/ 12 w 15"/>
                <a:gd name="T31" fmla="*/ 4 h 15"/>
                <a:gd name="T32" fmla="*/ 12 w 15"/>
                <a:gd name="T33" fmla="*/ 3 h 15"/>
                <a:gd name="T34" fmla="*/ 11 w 15"/>
                <a:gd name="T35" fmla="*/ 3 h 15"/>
                <a:gd name="T36" fmla="*/ 10 w 15"/>
                <a:gd name="T37" fmla="*/ 2 h 15"/>
                <a:gd name="T38" fmla="*/ 8 w 15"/>
                <a:gd name="T39" fmla="*/ 3 h 15"/>
                <a:gd name="T40" fmla="*/ 7 w 15"/>
                <a:gd name="T41" fmla="*/ 3 h 15"/>
                <a:gd name="T42" fmla="*/ 6 w 15"/>
                <a:gd name="T43" fmla="*/ 5 h 15"/>
                <a:gd name="T44" fmla="*/ 5 w 15"/>
                <a:gd name="T45" fmla="*/ 7 h 15"/>
                <a:gd name="T46" fmla="*/ 3 w 15"/>
                <a:gd name="T47" fmla="*/ 15 h 15"/>
                <a:gd name="T48" fmla="*/ 0 w 15"/>
                <a:gd name="T49" fmla="*/ 15 h 15"/>
                <a:gd name="T50" fmla="*/ 3 w 15"/>
                <a:gd name="T51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" h="15">
                  <a:moveTo>
                    <a:pt x="3" y="2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2"/>
                    <a:pt x="7" y="2"/>
                    <a:pt x="7" y="1"/>
                  </a:cubicBezTo>
                  <a:cubicBezTo>
                    <a:pt x="8" y="1"/>
                    <a:pt x="8" y="1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2" y="0"/>
                    <a:pt x="12" y="0"/>
                  </a:cubicBezTo>
                  <a:cubicBezTo>
                    <a:pt x="13" y="0"/>
                    <a:pt x="13" y="1"/>
                    <a:pt x="14" y="1"/>
                  </a:cubicBezTo>
                  <a:cubicBezTo>
                    <a:pt x="14" y="1"/>
                    <a:pt x="15" y="2"/>
                    <a:pt x="15" y="2"/>
                  </a:cubicBezTo>
                  <a:cubicBezTo>
                    <a:pt x="15" y="3"/>
                    <a:pt x="15" y="4"/>
                    <a:pt x="15" y="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2" y="4"/>
                    <a:pt x="12" y="4"/>
                    <a:pt x="12" y="3"/>
                  </a:cubicBezTo>
                  <a:cubicBezTo>
                    <a:pt x="12" y="3"/>
                    <a:pt x="11" y="3"/>
                    <a:pt x="11" y="3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9" y="2"/>
                    <a:pt x="8" y="3"/>
                  </a:cubicBezTo>
                  <a:cubicBezTo>
                    <a:pt x="8" y="3"/>
                    <a:pt x="7" y="3"/>
                    <a:pt x="7" y="3"/>
                  </a:cubicBezTo>
                  <a:cubicBezTo>
                    <a:pt x="6" y="4"/>
                    <a:pt x="6" y="4"/>
                    <a:pt x="6" y="5"/>
                  </a:cubicBezTo>
                  <a:cubicBezTo>
                    <a:pt x="5" y="5"/>
                    <a:pt x="5" y="6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0" name="Freeform 23"/>
            <p:cNvSpPr>
              <a:spLocks/>
            </p:cNvSpPr>
            <p:nvPr/>
          </p:nvSpPr>
          <p:spPr bwMode="auto">
            <a:xfrm>
              <a:off x="3048" y="2167"/>
              <a:ext cx="26" cy="50"/>
            </a:xfrm>
            <a:custGeom>
              <a:avLst/>
              <a:gdLst>
                <a:gd name="T0" fmla="*/ 10 w 11"/>
                <a:gd name="T1" fmla="*/ 2 h 21"/>
                <a:gd name="T2" fmla="*/ 10 w 11"/>
                <a:gd name="T3" fmla="*/ 2 h 21"/>
                <a:gd name="T4" fmla="*/ 9 w 11"/>
                <a:gd name="T5" fmla="*/ 2 h 21"/>
                <a:gd name="T6" fmla="*/ 8 w 11"/>
                <a:gd name="T7" fmla="*/ 2 h 21"/>
                <a:gd name="T8" fmla="*/ 7 w 11"/>
                <a:gd name="T9" fmla="*/ 3 h 21"/>
                <a:gd name="T10" fmla="*/ 6 w 11"/>
                <a:gd name="T11" fmla="*/ 3 h 21"/>
                <a:gd name="T12" fmla="*/ 6 w 11"/>
                <a:gd name="T13" fmla="*/ 4 h 21"/>
                <a:gd name="T14" fmla="*/ 6 w 11"/>
                <a:gd name="T15" fmla="*/ 6 h 21"/>
                <a:gd name="T16" fmla="*/ 9 w 11"/>
                <a:gd name="T17" fmla="*/ 6 h 21"/>
                <a:gd name="T18" fmla="*/ 9 w 11"/>
                <a:gd name="T19" fmla="*/ 8 h 21"/>
                <a:gd name="T20" fmla="*/ 5 w 11"/>
                <a:gd name="T21" fmla="*/ 8 h 21"/>
                <a:gd name="T22" fmla="*/ 3 w 11"/>
                <a:gd name="T23" fmla="*/ 21 h 21"/>
                <a:gd name="T24" fmla="*/ 0 w 11"/>
                <a:gd name="T25" fmla="*/ 21 h 21"/>
                <a:gd name="T26" fmla="*/ 3 w 11"/>
                <a:gd name="T27" fmla="*/ 8 h 21"/>
                <a:gd name="T28" fmla="*/ 0 w 11"/>
                <a:gd name="T29" fmla="*/ 8 h 21"/>
                <a:gd name="T30" fmla="*/ 0 w 11"/>
                <a:gd name="T31" fmla="*/ 6 h 21"/>
                <a:gd name="T32" fmla="*/ 3 w 11"/>
                <a:gd name="T33" fmla="*/ 6 h 21"/>
                <a:gd name="T34" fmla="*/ 3 w 11"/>
                <a:gd name="T35" fmla="*/ 5 h 21"/>
                <a:gd name="T36" fmla="*/ 4 w 11"/>
                <a:gd name="T37" fmla="*/ 3 h 21"/>
                <a:gd name="T38" fmla="*/ 4 w 11"/>
                <a:gd name="T39" fmla="*/ 3 h 21"/>
                <a:gd name="T40" fmla="*/ 4 w 11"/>
                <a:gd name="T41" fmla="*/ 2 h 21"/>
                <a:gd name="T42" fmla="*/ 5 w 11"/>
                <a:gd name="T43" fmla="*/ 1 h 21"/>
                <a:gd name="T44" fmla="*/ 6 w 11"/>
                <a:gd name="T45" fmla="*/ 0 h 21"/>
                <a:gd name="T46" fmla="*/ 9 w 11"/>
                <a:gd name="T47" fmla="*/ 0 h 21"/>
                <a:gd name="T48" fmla="*/ 10 w 11"/>
                <a:gd name="T49" fmla="*/ 0 h 21"/>
                <a:gd name="T50" fmla="*/ 11 w 11"/>
                <a:gd name="T51" fmla="*/ 0 h 21"/>
                <a:gd name="T52" fmla="*/ 10 w 11"/>
                <a:gd name="T53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" h="21">
                  <a:moveTo>
                    <a:pt x="10" y="2"/>
                  </a:move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7" y="2"/>
                    <a:pt x="7" y="2"/>
                    <a:pt x="7" y="3"/>
                  </a:cubicBezTo>
                  <a:cubicBezTo>
                    <a:pt x="7" y="3"/>
                    <a:pt x="6" y="3"/>
                    <a:pt x="6" y="3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4"/>
                    <a:pt x="3" y="4"/>
                    <a:pt x="4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2"/>
                    <a:pt x="4" y="1"/>
                    <a:pt x="5" y="1"/>
                  </a:cubicBezTo>
                  <a:cubicBezTo>
                    <a:pt x="5" y="1"/>
                    <a:pt x="6" y="0"/>
                    <a:pt x="6" y="0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9" y="0"/>
                    <a:pt x="9" y="0"/>
                    <a:pt x="10" y="0"/>
                  </a:cubicBezTo>
                  <a:cubicBezTo>
                    <a:pt x="10" y="0"/>
                    <a:pt x="11" y="0"/>
                    <a:pt x="11" y="0"/>
                  </a:cubicBezTo>
                  <a:lnTo>
                    <a:pt x="1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1" name="Freeform 24"/>
            <p:cNvSpPr>
              <a:spLocks noEditPoints="1"/>
            </p:cNvSpPr>
            <p:nvPr/>
          </p:nvSpPr>
          <p:spPr bwMode="auto">
            <a:xfrm>
              <a:off x="3069" y="2181"/>
              <a:ext cx="33" cy="38"/>
            </a:xfrm>
            <a:custGeom>
              <a:avLst/>
              <a:gdLst>
                <a:gd name="T0" fmla="*/ 3 w 14"/>
                <a:gd name="T1" fmla="*/ 8 h 16"/>
                <a:gd name="T2" fmla="*/ 3 w 14"/>
                <a:gd name="T3" fmla="*/ 10 h 16"/>
                <a:gd name="T4" fmla="*/ 3 w 14"/>
                <a:gd name="T5" fmla="*/ 12 h 16"/>
                <a:gd name="T6" fmla="*/ 4 w 14"/>
                <a:gd name="T7" fmla="*/ 13 h 16"/>
                <a:gd name="T8" fmla="*/ 6 w 14"/>
                <a:gd name="T9" fmla="*/ 14 h 16"/>
                <a:gd name="T10" fmla="*/ 8 w 14"/>
                <a:gd name="T11" fmla="*/ 13 h 16"/>
                <a:gd name="T12" fmla="*/ 10 w 14"/>
                <a:gd name="T13" fmla="*/ 11 h 16"/>
                <a:gd name="T14" fmla="*/ 13 w 14"/>
                <a:gd name="T15" fmla="*/ 11 h 16"/>
                <a:gd name="T16" fmla="*/ 12 w 14"/>
                <a:gd name="T17" fmla="*/ 12 h 16"/>
                <a:gd name="T18" fmla="*/ 11 w 14"/>
                <a:gd name="T19" fmla="*/ 14 h 16"/>
                <a:gd name="T20" fmla="*/ 10 w 14"/>
                <a:gd name="T21" fmla="*/ 14 h 16"/>
                <a:gd name="T22" fmla="*/ 9 w 14"/>
                <a:gd name="T23" fmla="*/ 15 h 16"/>
                <a:gd name="T24" fmla="*/ 7 w 14"/>
                <a:gd name="T25" fmla="*/ 15 h 16"/>
                <a:gd name="T26" fmla="*/ 5 w 14"/>
                <a:gd name="T27" fmla="*/ 16 h 16"/>
                <a:gd name="T28" fmla="*/ 1 w 14"/>
                <a:gd name="T29" fmla="*/ 14 h 16"/>
                <a:gd name="T30" fmla="*/ 0 w 14"/>
                <a:gd name="T31" fmla="*/ 8 h 16"/>
                <a:gd name="T32" fmla="*/ 2 w 14"/>
                <a:gd name="T33" fmla="*/ 4 h 16"/>
                <a:gd name="T34" fmla="*/ 5 w 14"/>
                <a:gd name="T35" fmla="*/ 1 h 16"/>
                <a:gd name="T36" fmla="*/ 6 w 14"/>
                <a:gd name="T37" fmla="*/ 1 h 16"/>
                <a:gd name="T38" fmla="*/ 7 w 14"/>
                <a:gd name="T39" fmla="*/ 0 h 16"/>
                <a:gd name="T40" fmla="*/ 8 w 14"/>
                <a:gd name="T41" fmla="*/ 0 h 16"/>
                <a:gd name="T42" fmla="*/ 9 w 14"/>
                <a:gd name="T43" fmla="*/ 0 h 16"/>
                <a:gd name="T44" fmla="*/ 11 w 14"/>
                <a:gd name="T45" fmla="*/ 0 h 16"/>
                <a:gd name="T46" fmla="*/ 13 w 14"/>
                <a:gd name="T47" fmla="*/ 2 h 16"/>
                <a:gd name="T48" fmla="*/ 14 w 14"/>
                <a:gd name="T49" fmla="*/ 3 h 16"/>
                <a:gd name="T50" fmla="*/ 14 w 14"/>
                <a:gd name="T51" fmla="*/ 5 h 16"/>
                <a:gd name="T52" fmla="*/ 14 w 14"/>
                <a:gd name="T53" fmla="*/ 7 h 16"/>
                <a:gd name="T54" fmla="*/ 13 w 14"/>
                <a:gd name="T55" fmla="*/ 8 h 16"/>
                <a:gd name="T56" fmla="*/ 3 w 14"/>
                <a:gd name="T57" fmla="*/ 8 h 16"/>
                <a:gd name="T58" fmla="*/ 11 w 14"/>
                <a:gd name="T59" fmla="*/ 6 h 16"/>
                <a:gd name="T60" fmla="*/ 11 w 14"/>
                <a:gd name="T61" fmla="*/ 5 h 16"/>
                <a:gd name="T62" fmla="*/ 11 w 14"/>
                <a:gd name="T63" fmla="*/ 4 h 16"/>
                <a:gd name="T64" fmla="*/ 10 w 14"/>
                <a:gd name="T65" fmla="*/ 2 h 16"/>
                <a:gd name="T66" fmla="*/ 8 w 14"/>
                <a:gd name="T67" fmla="*/ 2 h 16"/>
                <a:gd name="T68" fmla="*/ 7 w 14"/>
                <a:gd name="T69" fmla="*/ 2 h 16"/>
                <a:gd name="T70" fmla="*/ 5 w 14"/>
                <a:gd name="T71" fmla="*/ 3 h 16"/>
                <a:gd name="T72" fmla="*/ 4 w 14"/>
                <a:gd name="T73" fmla="*/ 4 h 16"/>
                <a:gd name="T74" fmla="*/ 3 w 14"/>
                <a:gd name="T75" fmla="*/ 6 h 16"/>
                <a:gd name="T76" fmla="*/ 11 w 14"/>
                <a:gd name="T77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" h="16">
                  <a:moveTo>
                    <a:pt x="3" y="8"/>
                  </a:moveTo>
                  <a:cubicBezTo>
                    <a:pt x="3" y="9"/>
                    <a:pt x="3" y="10"/>
                    <a:pt x="3" y="10"/>
                  </a:cubicBezTo>
                  <a:cubicBezTo>
                    <a:pt x="3" y="11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5" y="13"/>
                    <a:pt x="5" y="14"/>
                    <a:pt x="6" y="14"/>
                  </a:cubicBezTo>
                  <a:cubicBezTo>
                    <a:pt x="7" y="14"/>
                    <a:pt x="8" y="13"/>
                    <a:pt x="8" y="13"/>
                  </a:cubicBezTo>
                  <a:cubicBezTo>
                    <a:pt x="9" y="12"/>
                    <a:pt x="10" y="12"/>
                    <a:pt x="10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2" y="12"/>
                  </a:cubicBezTo>
                  <a:cubicBezTo>
                    <a:pt x="12" y="12"/>
                    <a:pt x="12" y="13"/>
                    <a:pt x="11" y="14"/>
                  </a:cubicBezTo>
                  <a:cubicBezTo>
                    <a:pt x="11" y="14"/>
                    <a:pt x="10" y="14"/>
                    <a:pt x="10" y="14"/>
                  </a:cubicBezTo>
                  <a:cubicBezTo>
                    <a:pt x="10" y="14"/>
                    <a:pt x="9" y="15"/>
                    <a:pt x="9" y="15"/>
                  </a:cubicBezTo>
                  <a:cubicBezTo>
                    <a:pt x="9" y="15"/>
                    <a:pt x="8" y="15"/>
                    <a:pt x="7" y="15"/>
                  </a:cubicBezTo>
                  <a:cubicBezTo>
                    <a:pt x="7" y="15"/>
                    <a:pt x="6" y="16"/>
                    <a:pt x="5" y="16"/>
                  </a:cubicBezTo>
                  <a:cubicBezTo>
                    <a:pt x="3" y="16"/>
                    <a:pt x="2" y="15"/>
                    <a:pt x="1" y="14"/>
                  </a:cubicBezTo>
                  <a:cubicBezTo>
                    <a:pt x="0" y="12"/>
                    <a:pt x="0" y="10"/>
                    <a:pt x="0" y="8"/>
                  </a:cubicBezTo>
                  <a:cubicBezTo>
                    <a:pt x="1" y="7"/>
                    <a:pt x="1" y="5"/>
                    <a:pt x="2" y="4"/>
                  </a:cubicBezTo>
                  <a:cubicBezTo>
                    <a:pt x="2" y="3"/>
                    <a:pt x="3" y="2"/>
                    <a:pt x="5" y="1"/>
                  </a:cubicBezTo>
                  <a:cubicBezTo>
                    <a:pt x="5" y="1"/>
                    <a:pt x="5" y="1"/>
                    <a:pt x="6" y="1"/>
                  </a:cubicBezTo>
                  <a:cubicBezTo>
                    <a:pt x="6" y="0"/>
                    <a:pt x="7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1" y="0"/>
                    <a:pt x="11" y="0"/>
                  </a:cubicBezTo>
                  <a:cubicBezTo>
                    <a:pt x="12" y="1"/>
                    <a:pt x="13" y="1"/>
                    <a:pt x="13" y="2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4" y="4"/>
                    <a:pt x="14" y="5"/>
                  </a:cubicBezTo>
                  <a:cubicBezTo>
                    <a:pt x="14" y="6"/>
                    <a:pt x="14" y="6"/>
                    <a:pt x="14" y="7"/>
                  </a:cubicBezTo>
                  <a:cubicBezTo>
                    <a:pt x="14" y="7"/>
                    <a:pt x="14" y="8"/>
                    <a:pt x="13" y="8"/>
                  </a:cubicBezTo>
                  <a:lnTo>
                    <a:pt x="3" y="8"/>
                  </a:lnTo>
                  <a:close/>
                  <a:moveTo>
                    <a:pt x="11" y="6"/>
                  </a:moveTo>
                  <a:cubicBezTo>
                    <a:pt x="11" y="6"/>
                    <a:pt x="11" y="6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3"/>
                    <a:pt x="11" y="3"/>
                    <a:pt x="10" y="2"/>
                  </a:cubicBezTo>
                  <a:cubicBezTo>
                    <a:pt x="10" y="2"/>
                    <a:pt x="9" y="2"/>
                    <a:pt x="8" y="2"/>
                  </a:cubicBezTo>
                  <a:cubicBezTo>
                    <a:pt x="8" y="2"/>
                    <a:pt x="7" y="2"/>
                    <a:pt x="7" y="2"/>
                  </a:cubicBezTo>
                  <a:cubicBezTo>
                    <a:pt x="6" y="2"/>
                    <a:pt x="6" y="3"/>
                    <a:pt x="5" y="3"/>
                  </a:cubicBezTo>
                  <a:cubicBezTo>
                    <a:pt x="5" y="3"/>
                    <a:pt x="5" y="4"/>
                    <a:pt x="4" y="4"/>
                  </a:cubicBezTo>
                  <a:cubicBezTo>
                    <a:pt x="4" y="5"/>
                    <a:pt x="4" y="6"/>
                    <a:pt x="3" y="6"/>
                  </a:cubicBezTo>
                  <a:lnTo>
                    <a:pt x="11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" name="Freeform 25"/>
            <p:cNvSpPr>
              <a:spLocks noEditPoints="1"/>
            </p:cNvSpPr>
            <p:nvPr/>
          </p:nvSpPr>
          <p:spPr bwMode="auto">
            <a:xfrm>
              <a:off x="3107" y="2167"/>
              <a:ext cx="40" cy="50"/>
            </a:xfrm>
            <a:custGeom>
              <a:avLst/>
              <a:gdLst>
                <a:gd name="T0" fmla="*/ 15 w 17"/>
                <a:gd name="T1" fmla="*/ 0 h 21"/>
                <a:gd name="T2" fmla="*/ 17 w 17"/>
                <a:gd name="T3" fmla="*/ 0 h 21"/>
                <a:gd name="T4" fmla="*/ 13 w 17"/>
                <a:gd name="T5" fmla="*/ 19 h 21"/>
                <a:gd name="T6" fmla="*/ 13 w 17"/>
                <a:gd name="T7" fmla="*/ 19 h 21"/>
                <a:gd name="T8" fmla="*/ 13 w 17"/>
                <a:gd name="T9" fmla="*/ 20 h 21"/>
                <a:gd name="T10" fmla="*/ 13 w 17"/>
                <a:gd name="T11" fmla="*/ 20 h 21"/>
                <a:gd name="T12" fmla="*/ 13 w 17"/>
                <a:gd name="T13" fmla="*/ 21 h 21"/>
                <a:gd name="T14" fmla="*/ 10 w 17"/>
                <a:gd name="T15" fmla="*/ 21 h 21"/>
                <a:gd name="T16" fmla="*/ 11 w 17"/>
                <a:gd name="T17" fmla="*/ 19 h 21"/>
                <a:gd name="T18" fmla="*/ 10 w 17"/>
                <a:gd name="T19" fmla="*/ 19 h 21"/>
                <a:gd name="T20" fmla="*/ 9 w 17"/>
                <a:gd name="T21" fmla="*/ 20 h 21"/>
                <a:gd name="T22" fmla="*/ 7 w 17"/>
                <a:gd name="T23" fmla="*/ 21 h 21"/>
                <a:gd name="T24" fmla="*/ 5 w 17"/>
                <a:gd name="T25" fmla="*/ 21 h 21"/>
                <a:gd name="T26" fmla="*/ 4 w 17"/>
                <a:gd name="T27" fmla="*/ 21 h 21"/>
                <a:gd name="T28" fmla="*/ 2 w 17"/>
                <a:gd name="T29" fmla="*/ 20 h 21"/>
                <a:gd name="T30" fmla="*/ 0 w 17"/>
                <a:gd name="T31" fmla="*/ 18 h 21"/>
                <a:gd name="T32" fmla="*/ 1 w 17"/>
                <a:gd name="T33" fmla="*/ 14 h 21"/>
                <a:gd name="T34" fmla="*/ 2 w 17"/>
                <a:gd name="T35" fmla="*/ 10 h 21"/>
                <a:gd name="T36" fmla="*/ 4 w 17"/>
                <a:gd name="T37" fmla="*/ 8 h 21"/>
                <a:gd name="T38" fmla="*/ 6 w 17"/>
                <a:gd name="T39" fmla="*/ 6 h 21"/>
                <a:gd name="T40" fmla="*/ 9 w 17"/>
                <a:gd name="T41" fmla="*/ 6 h 21"/>
                <a:gd name="T42" fmla="*/ 11 w 17"/>
                <a:gd name="T43" fmla="*/ 6 h 21"/>
                <a:gd name="T44" fmla="*/ 12 w 17"/>
                <a:gd name="T45" fmla="*/ 7 h 21"/>
                <a:gd name="T46" fmla="*/ 13 w 17"/>
                <a:gd name="T47" fmla="*/ 8 h 21"/>
                <a:gd name="T48" fmla="*/ 13 w 17"/>
                <a:gd name="T49" fmla="*/ 8 h 21"/>
                <a:gd name="T50" fmla="*/ 15 w 17"/>
                <a:gd name="T51" fmla="*/ 0 h 21"/>
                <a:gd name="T52" fmla="*/ 12 w 17"/>
                <a:gd name="T53" fmla="*/ 14 h 21"/>
                <a:gd name="T54" fmla="*/ 12 w 17"/>
                <a:gd name="T55" fmla="*/ 11 h 21"/>
                <a:gd name="T56" fmla="*/ 12 w 17"/>
                <a:gd name="T57" fmla="*/ 9 h 21"/>
                <a:gd name="T58" fmla="*/ 11 w 17"/>
                <a:gd name="T59" fmla="*/ 8 h 21"/>
                <a:gd name="T60" fmla="*/ 9 w 17"/>
                <a:gd name="T61" fmla="*/ 8 h 21"/>
                <a:gd name="T62" fmla="*/ 7 w 17"/>
                <a:gd name="T63" fmla="*/ 8 h 21"/>
                <a:gd name="T64" fmla="*/ 6 w 17"/>
                <a:gd name="T65" fmla="*/ 9 h 21"/>
                <a:gd name="T66" fmla="*/ 5 w 17"/>
                <a:gd name="T67" fmla="*/ 11 h 21"/>
                <a:gd name="T68" fmla="*/ 4 w 17"/>
                <a:gd name="T69" fmla="*/ 12 h 21"/>
                <a:gd name="T70" fmla="*/ 4 w 17"/>
                <a:gd name="T71" fmla="*/ 13 h 21"/>
                <a:gd name="T72" fmla="*/ 3 w 17"/>
                <a:gd name="T73" fmla="*/ 14 h 21"/>
                <a:gd name="T74" fmla="*/ 3 w 17"/>
                <a:gd name="T75" fmla="*/ 16 h 21"/>
                <a:gd name="T76" fmla="*/ 3 w 17"/>
                <a:gd name="T77" fmla="*/ 18 h 21"/>
                <a:gd name="T78" fmla="*/ 4 w 17"/>
                <a:gd name="T79" fmla="*/ 19 h 21"/>
                <a:gd name="T80" fmla="*/ 6 w 17"/>
                <a:gd name="T81" fmla="*/ 19 h 21"/>
                <a:gd name="T82" fmla="*/ 9 w 17"/>
                <a:gd name="T83" fmla="*/ 19 h 21"/>
                <a:gd name="T84" fmla="*/ 11 w 17"/>
                <a:gd name="T85" fmla="*/ 17 h 21"/>
                <a:gd name="T86" fmla="*/ 12 w 17"/>
                <a:gd name="T87" fmla="*/ 15 h 21"/>
                <a:gd name="T88" fmla="*/ 12 w 17"/>
                <a:gd name="T89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" h="21">
                  <a:moveTo>
                    <a:pt x="15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20"/>
                    <a:pt x="13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0" y="19"/>
                    <a:pt x="10" y="19"/>
                  </a:cubicBezTo>
                  <a:cubicBezTo>
                    <a:pt x="10" y="20"/>
                    <a:pt x="10" y="20"/>
                    <a:pt x="9" y="20"/>
                  </a:cubicBezTo>
                  <a:cubicBezTo>
                    <a:pt x="8" y="21"/>
                    <a:pt x="8" y="21"/>
                    <a:pt x="7" y="21"/>
                  </a:cubicBezTo>
                  <a:cubicBezTo>
                    <a:pt x="6" y="21"/>
                    <a:pt x="6" y="21"/>
                    <a:pt x="5" y="21"/>
                  </a:cubicBezTo>
                  <a:cubicBezTo>
                    <a:pt x="5" y="21"/>
                    <a:pt x="4" y="21"/>
                    <a:pt x="4" y="21"/>
                  </a:cubicBezTo>
                  <a:cubicBezTo>
                    <a:pt x="3" y="21"/>
                    <a:pt x="2" y="21"/>
                    <a:pt x="2" y="20"/>
                  </a:cubicBezTo>
                  <a:cubicBezTo>
                    <a:pt x="1" y="20"/>
                    <a:pt x="1" y="19"/>
                    <a:pt x="0" y="18"/>
                  </a:cubicBezTo>
                  <a:cubicBezTo>
                    <a:pt x="0" y="17"/>
                    <a:pt x="0" y="16"/>
                    <a:pt x="1" y="14"/>
                  </a:cubicBezTo>
                  <a:cubicBezTo>
                    <a:pt x="1" y="13"/>
                    <a:pt x="1" y="11"/>
                    <a:pt x="2" y="10"/>
                  </a:cubicBezTo>
                  <a:cubicBezTo>
                    <a:pt x="2" y="9"/>
                    <a:pt x="3" y="8"/>
                    <a:pt x="4" y="8"/>
                  </a:cubicBezTo>
                  <a:cubicBezTo>
                    <a:pt x="5" y="7"/>
                    <a:pt x="5" y="7"/>
                    <a:pt x="6" y="6"/>
                  </a:cubicBezTo>
                  <a:cubicBezTo>
                    <a:pt x="7" y="6"/>
                    <a:pt x="8" y="6"/>
                    <a:pt x="9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1" y="6"/>
                    <a:pt x="12" y="7"/>
                    <a:pt x="12" y="7"/>
                  </a:cubicBezTo>
                  <a:cubicBezTo>
                    <a:pt x="12" y="7"/>
                    <a:pt x="12" y="7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lnTo>
                    <a:pt x="15" y="0"/>
                  </a:lnTo>
                  <a:close/>
                  <a:moveTo>
                    <a:pt x="12" y="14"/>
                  </a:moveTo>
                  <a:cubicBezTo>
                    <a:pt x="12" y="12"/>
                    <a:pt x="12" y="12"/>
                    <a:pt x="12" y="11"/>
                  </a:cubicBezTo>
                  <a:cubicBezTo>
                    <a:pt x="12" y="10"/>
                    <a:pt x="12" y="10"/>
                    <a:pt x="12" y="9"/>
                  </a:cubicBezTo>
                  <a:cubicBezTo>
                    <a:pt x="11" y="9"/>
                    <a:pt x="11" y="9"/>
                    <a:pt x="11" y="8"/>
                  </a:cubicBezTo>
                  <a:cubicBezTo>
                    <a:pt x="10" y="8"/>
                    <a:pt x="10" y="8"/>
                    <a:pt x="9" y="8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10"/>
                    <a:pt x="5" y="10"/>
                    <a:pt x="5" y="11"/>
                  </a:cubicBezTo>
                  <a:cubicBezTo>
                    <a:pt x="4" y="11"/>
                    <a:pt x="4" y="11"/>
                    <a:pt x="4" y="12"/>
                  </a:cubicBezTo>
                  <a:cubicBezTo>
                    <a:pt x="4" y="12"/>
                    <a:pt x="4" y="13"/>
                    <a:pt x="4" y="13"/>
                  </a:cubicBezTo>
                  <a:cubicBezTo>
                    <a:pt x="4" y="13"/>
                    <a:pt x="3" y="14"/>
                    <a:pt x="3" y="14"/>
                  </a:cubicBezTo>
                  <a:cubicBezTo>
                    <a:pt x="3" y="14"/>
                    <a:pt x="3" y="15"/>
                    <a:pt x="3" y="16"/>
                  </a:cubicBezTo>
                  <a:cubicBezTo>
                    <a:pt x="3" y="16"/>
                    <a:pt x="3" y="17"/>
                    <a:pt x="3" y="18"/>
                  </a:cubicBezTo>
                  <a:cubicBezTo>
                    <a:pt x="4" y="18"/>
                    <a:pt x="4" y="19"/>
                    <a:pt x="4" y="19"/>
                  </a:cubicBezTo>
                  <a:cubicBezTo>
                    <a:pt x="5" y="19"/>
                    <a:pt x="5" y="19"/>
                    <a:pt x="6" y="19"/>
                  </a:cubicBezTo>
                  <a:cubicBezTo>
                    <a:pt x="7" y="19"/>
                    <a:pt x="8" y="19"/>
                    <a:pt x="9" y="19"/>
                  </a:cubicBezTo>
                  <a:cubicBezTo>
                    <a:pt x="10" y="18"/>
                    <a:pt x="10" y="18"/>
                    <a:pt x="11" y="17"/>
                  </a:cubicBezTo>
                  <a:cubicBezTo>
                    <a:pt x="11" y="16"/>
                    <a:pt x="11" y="16"/>
                    <a:pt x="12" y="15"/>
                  </a:cubicBezTo>
                  <a:cubicBezTo>
                    <a:pt x="12" y="14"/>
                    <a:pt x="12" y="14"/>
                    <a:pt x="12" y="1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" name="Freeform 26"/>
            <p:cNvSpPr>
              <a:spLocks noEditPoints="1"/>
            </p:cNvSpPr>
            <p:nvPr/>
          </p:nvSpPr>
          <p:spPr bwMode="auto">
            <a:xfrm>
              <a:off x="3150" y="2181"/>
              <a:ext cx="33" cy="38"/>
            </a:xfrm>
            <a:custGeom>
              <a:avLst/>
              <a:gdLst>
                <a:gd name="T0" fmla="*/ 3 w 14"/>
                <a:gd name="T1" fmla="*/ 8 h 16"/>
                <a:gd name="T2" fmla="*/ 3 w 14"/>
                <a:gd name="T3" fmla="*/ 10 h 16"/>
                <a:gd name="T4" fmla="*/ 3 w 14"/>
                <a:gd name="T5" fmla="*/ 12 h 16"/>
                <a:gd name="T6" fmla="*/ 4 w 14"/>
                <a:gd name="T7" fmla="*/ 13 h 16"/>
                <a:gd name="T8" fmla="*/ 6 w 14"/>
                <a:gd name="T9" fmla="*/ 14 h 16"/>
                <a:gd name="T10" fmla="*/ 9 w 14"/>
                <a:gd name="T11" fmla="*/ 13 h 16"/>
                <a:gd name="T12" fmla="*/ 10 w 14"/>
                <a:gd name="T13" fmla="*/ 11 h 16"/>
                <a:gd name="T14" fmla="*/ 13 w 14"/>
                <a:gd name="T15" fmla="*/ 11 h 16"/>
                <a:gd name="T16" fmla="*/ 12 w 14"/>
                <a:gd name="T17" fmla="*/ 12 h 16"/>
                <a:gd name="T18" fmla="*/ 11 w 14"/>
                <a:gd name="T19" fmla="*/ 14 h 16"/>
                <a:gd name="T20" fmla="*/ 10 w 14"/>
                <a:gd name="T21" fmla="*/ 14 h 16"/>
                <a:gd name="T22" fmla="*/ 9 w 14"/>
                <a:gd name="T23" fmla="*/ 15 h 16"/>
                <a:gd name="T24" fmla="*/ 8 w 14"/>
                <a:gd name="T25" fmla="*/ 15 h 16"/>
                <a:gd name="T26" fmla="*/ 6 w 14"/>
                <a:gd name="T27" fmla="*/ 16 h 16"/>
                <a:gd name="T28" fmla="*/ 1 w 14"/>
                <a:gd name="T29" fmla="*/ 14 h 16"/>
                <a:gd name="T30" fmla="*/ 0 w 14"/>
                <a:gd name="T31" fmla="*/ 8 h 16"/>
                <a:gd name="T32" fmla="*/ 2 w 14"/>
                <a:gd name="T33" fmla="*/ 4 h 16"/>
                <a:gd name="T34" fmla="*/ 5 w 14"/>
                <a:gd name="T35" fmla="*/ 1 h 16"/>
                <a:gd name="T36" fmla="*/ 6 w 14"/>
                <a:gd name="T37" fmla="*/ 1 h 16"/>
                <a:gd name="T38" fmla="*/ 7 w 14"/>
                <a:gd name="T39" fmla="*/ 0 h 16"/>
                <a:gd name="T40" fmla="*/ 8 w 14"/>
                <a:gd name="T41" fmla="*/ 0 h 16"/>
                <a:gd name="T42" fmla="*/ 9 w 14"/>
                <a:gd name="T43" fmla="*/ 0 h 16"/>
                <a:gd name="T44" fmla="*/ 12 w 14"/>
                <a:gd name="T45" fmla="*/ 0 h 16"/>
                <a:gd name="T46" fmla="*/ 13 w 14"/>
                <a:gd name="T47" fmla="*/ 2 h 16"/>
                <a:gd name="T48" fmla="*/ 14 w 14"/>
                <a:gd name="T49" fmla="*/ 3 h 16"/>
                <a:gd name="T50" fmla="*/ 14 w 14"/>
                <a:gd name="T51" fmla="*/ 5 h 16"/>
                <a:gd name="T52" fmla="*/ 14 w 14"/>
                <a:gd name="T53" fmla="*/ 7 h 16"/>
                <a:gd name="T54" fmla="*/ 14 w 14"/>
                <a:gd name="T55" fmla="*/ 8 h 16"/>
                <a:gd name="T56" fmla="*/ 3 w 14"/>
                <a:gd name="T57" fmla="*/ 8 h 16"/>
                <a:gd name="T58" fmla="*/ 11 w 14"/>
                <a:gd name="T59" fmla="*/ 6 h 16"/>
                <a:gd name="T60" fmla="*/ 11 w 14"/>
                <a:gd name="T61" fmla="*/ 5 h 16"/>
                <a:gd name="T62" fmla="*/ 11 w 14"/>
                <a:gd name="T63" fmla="*/ 4 h 16"/>
                <a:gd name="T64" fmla="*/ 10 w 14"/>
                <a:gd name="T65" fmla="*/ 2 h 16"/>
                <a:gd name="T66" fmla="*/ 8 w 14"/>
                <a:gd name="T67" fmla="*/ 2 h 16"/>
                <a:gd name="T68" fmla="*/ 7 w 14"/>
                <a:gd name="T69" fmla="*/ 2 h 16"/>
                <a:gd name="T70" fmla="*/ 6 w 14"/>
                <a:gd name="T71" fmla="*/ 3 h 16"/>
                <a:gd name="T72" fmla="*/ 4 w 14"/>
                <a:gd name="T73" fmla="*/ 4 h 16"/>
                <a:gd name="T74" fmla="*/ 4 w 14"/>
                <a:gd name="T75" fmla="*/ 6 h 16"/>
                <a:gd name="T76" fmla="*/ 11 w 14"/>
                <a:gd name="T77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" h="16">
                  <a:moveTo>
                    <a:pt x="3" y="8"/>
                  </a:moveTo>
                  <a:cubicBezTo>
                    <a:pt x="3" y="9"/>
                    <a:pt x="3" y="10"/>
                    <a:pt x="3" y="10"/>
                  </a:cubicBezTo>
                  <a:cubicBezTo>
                    <a:pt x="3" y="11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5" y="13"/>
                    <a:pt x="5" y="14"/>
                    <a:pt x="6" y="14"/>
                  </a:cubicBezTo>
                  <a:cubicBezTo>
                    <a:pt x="7" y="14"/>
                    <a:pt x="8" y="13"/>
                    <a:pt x="9" y="13"/>
                  </a:cubicBezTo>
                  <a:cubicBezTo>
                    <a:pt x="9" y="12"/>
                    <a:pt x="10" y="12"/>
                    <a:pt x="10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2" y="12"/>
                  </a:cubicBezTo>
                  <a:cubicBezTo>
                    <a:pt x="12" y="12"/>
                    <a:pt x="12" y="13"/>
                    <a:pt x="11" y="14"/>
                  </a:cubicBezTo>
                  <a:cubicBezTo>
                    <a:pt x="11" y="14"/>
                    <a:pt x="11" y="14"/>
                    <a:pt x="10" y="14"/>
                  </a:cubicBezTo>
                  <a:cubicBezTo>
                    <a:pt x="10" y="14"/>
                    <a:pt x="10" y="15"/>
                    <a:pt x="9" y="15"/>
                  </a:cubicBezTo>
                  <a:cubicBezTo>
                    <a:pt x="9" y="15"/>
                    <a:pt x="8" y="15"/>
                    <a:pt x="8" y="15"/>
                  </a:cubicBezTo>
                  <a:cubicBezTo>
                    <a:pt x="7" y="15"/>
                    <a:pt x="6" y="16"/>
                    <a:pt x="6" y="16"/>
                  </a:cubicBezTo>
                  <a:cubicBezTo>
                    <a:pt x="3" y="16"/>
                    <a:pt x="2" y="15"/>
                    <a:pt x="1" y="14"/>
                  </a:cubicBezTo>
                  <a:cubicBezTo>
                    <a:pt x="0" y="12"/>
                    <a:pt x="0" y="10"/>
                    <a:pt x="0" y="8"/>
                  </a:cubicBezTo>
                  <a:cubicBezTo>
                    <a:pt x="1" y="7"/>
                    <a:pt x="1" y="5"/>
                    <a:pt x="2" y="4"/>
                  </a:cubicBezTo>
                  <a:cubicBezTo>
                    <a:pt x="2" y="3"/>
                    <a:pt x="3" y="2"/>
                    <a:pt x="5" y="1"/>
                  </a:cubicBezTo>
                  <a:cubicBezTo>
                    <a:pt x="5" y="1"/>
                    <a:pt x="5" y="1"/>
                    <a:pt x="6" y="1"/>
                  </a:cubicBezTo>
                  <a:cubicBezTo>
                    <a:pt x="6" y="0"/>
                    <a:pt x="7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1" y="0"/>
                    <a:pt x="12" y="0"/>
                  </a:cubicBezTo>
                  <a:cubicBezTo>
                    <a:pt x="12" y="1"/>
                    <a:pt x="13" y="1"/>
                    <a:pt x="13" y="2"/>
                  </a:cubicBezTo>
                  <a:cubicBezTo>
                    <a:pt x="14" y="2"/>
                    <a:pt x="14" y="3"/>
                    <a:pt x="14" y="3"/>
                  </a:cubicBezTo>
                  <a:cubicBezTo>
                    <a:pt x="14" y="4"/>
                    <a:pt x="14" y="4"/>
                    <a:pt x="14" y="5"/>
                  </a:cubicBezTo>
                  <a:cubicBezTo>
                    <a:pt x="14" y="6"/>
                    <a:pt x="14" y="6"/>
                    <a:pt x="14" y="7"/>
                  </a:cubicBezTo>
                  <a:cubicBezTo>
                    <a:pt x="14" y="7"/>
                    <a:pt x="14" y="8"/>
                    <a:pt x="14" y="8"/>
                  </a:cubicBezTo>
                  <a:lnTo>
                    <a:pt x="3" y="8"/>
                  </a:lnTo>
                  <a:close/>
                  <a:moveTo>
                    <a:pt x="11" y="6"/>
                  </a:moveTo>
                  <a:cubicBezTo>
                    <a:pt x="11" y="6"/>
                    <a:pt x="11" y="6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3"/>
                    <a:pt x="11" y="3"/>
                    <a:pt x="10" y="2"/>
                  </a:cubicBezTo>
                  <a:cubicBezTo>
                    <a:pt x="10" y="2"/>
                    <a:pt x="9" y="2"/>
                    <a:pt x="8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5" y="3"/>
                    <a:pt x="5" y="4"/>
                    <a:pt x="4" y="4"/>
                  </a:cubicBezTo>
                  <a:cubicBezTo>
                    <a:pt x="4" y="5"/>
                    <a:pt x="4" y="6"/>
                    <a:pt x="4" y="6"/>
                  </a:cubicBezTo>
                  <a:lnTo>
                    <a:pt x="11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4" name="Freeform 27"/>
            <p:cNvSpPr>
              <a:spLocks/>
            </p:cNvSpPr>
            <p:nvPr/>
          </p:nvSpPr>
          <p:spPr bwMode="auto">
            <a:xfrm>
              <a:off x="3188" y="2181"/>
              <a:ext cx="28" cy="36"/>
            </a:xfrm>
            <a:custGeom>
              <a:avLst/>
              <a:gdLst>
                <a:gd name="T0" fmla="*/ 3 w 12"/>
                <a:gd name="T1" fmla="*/ 3 h 15"/>
                <a:gd name="T2" fmla="*/ 3 w 12"/>
                <a:gd name="T3" fmla="*/ 2 h 15"/>
                <a:gd name="T4" fmla="*/ 3 w 12"/>
                <a:gd name="T5" fmla="*/ 0 h 15"/>
                <a:gd name="T6" fmla="*/ 6 w 12"/>
                <a:gd name="T7" fmla="*/ 0 h 15"/>
                <a:gd name="T8" fmla="*/ 5 w 12"/>
                <a:gd name="T9" fmla="*/ 3 h 15"/>
                <a:gd name="T10" fmla="*/ 6 w 12"/>
                <a:gd name="T11" fmla="*/ 2 h 15"/>
                <a:gd name="T12" fmla="*/ 7 w 12"/>
                <a:gd name="T13" fmla="*/ 1 h 15"/>
                <a:gd name="T14" fmla="*/ 9 w 12"/>
                <a:gd name="T15" fmla="*/ 1 h 15"/>
                <a:gd name="T16" fmla="*/ 10 w 12"/>
                <a:gd name="T17" fmla="*/ 0 h 15"/>
                <a:gd name="T18" fmla="*/ 11 w 12"/>
                <a:gd name="T19" fmla="*/ 0 h 15"/>
                <a:gd name="T20" fmla="*/ 12 w 12"/>
                <a:gd name="T21" fmla="*/ 0 h 15"/>
                <a:gd name="T22" fmla="*/ 11 w 12"/>
                <a:gd name="T23" fmla="*/ 3 h 15"/>
                <a:gd name="T24" fmla="*/ 10 w 12"/>
                <a:gd name="T25" fmla="*/ 3 h 15"/>
                <a:gd name="T26" fmla="*/ 10 w 12"/>
                <a:gd name="T27" fmla="*/ 3 h 15"/>
                <a:gd name="T28" fmla="*/ 10 w 12"/>
                <a:gd name="T29" fmla="*/ 3 h 15"/>
                <a:gd name="T30" fmla="*/ 8 w 12"/>
                <a:gd name="T31" fmla="*/ 3 h 15"/>
                <a:gd name="T32" fmla="*/ 6 w 12"/>
                <a:gd name="T33" fmla="*/ 4 h 15"/>
                <a:gd name="T34" fmla="*/ 5 w 12"/>
                <a:gd name="T35" fmla="*/ 6 h 15"/>
                <a:gd name="T36" fmla="*/ 5 w 12"/>
                <a:gd name="T37" fmla="*/ 7 h 15"/>
                <a:gd name="T38" fmla="*/ 3 w 12"/>
                <a:gd name="T39" fmla="*/ 15 h 15"/>
                <a:gd name="T40" fmla="*/ 0 w 12"/>
                <a:gd name="T41" fmla="*/ 15 h 15"/>
                <a:gd name="T42" fmla="*/ 3 w 12"/>
                <a:gd name="T43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" h="15">
                  <a:moveTo>
                    <a:pt x="3" y="3"/>
                  </a:move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3" y="1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7" y="2"/>
                    <a:pt x="7" y="1"/>
                    <a:pt x="7" y="1"/>
                  </a:cubicBezTo>
                  <a:cubicBezTo>
                    <a:pt x="8" y="1"/>
                    <a:pt x="8" y="1"/>
                    <a:pt x="9" y="1"/>
                  </a:cubicBezTo>
                  <a:cubicBezTo>
                    <a:pt x="9" y="0"/>
                    <a:pt x="9" y="0"/>
                    <a:pt x="10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1" y="0"/>
                    <a:pt x="12" y="0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1" y="3"/>
                    <a:pt x="10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9" y="3"/>
                    <a:pt x="8" y="3"/>
                    <a:pt x="8" y="3"/>
                  </a:cubicBezTo>
                  <a:cubicBezTo>
                    <a:pt x="7" y="3"/>
                    <a:pt x="7" y="4"/>
                    <a:pt x="6" y="4"/>
                  </a:cubicBezTo>
                  <a:cubicBezTo>
                    <a:pt x="6" y="5"/>
                    <a:pt x="6" y="5"/>
                    <a:pt x="5" y="6"/>
                  </a:cubicBezTo>
                  <a:cubicBezTo>
                    <a:pt x="5" y="6"/>
                    <a:pt x="5" y="7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5" name="Freeform 28"/>
            <p:cNvSpPr>
              <a:spLocks noEditPoints="1"/>
            </p:cNvSpPr>
            <p:nvPr/>
          </p:nvSpPr>
          <p:spPr bwMode="auto">
            <a:xfrm>
              <a:off x="3214" y="2181"/>
              <a:ext cx="33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6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1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6 w 14"/>
                <a:gd name="T29" fmla="*/ 4 h 16"/>
                <a:gd name="T30" fmla="*/ 3 w 14"/>
                <a:gd name="T31" fmla="*/ 4 h 16"/>
                <a:gd name="T32" fmla="*/ 4 w 14"/>
                <a:gd name="T33" fmla="*/ 2 h 16"/>
                <a:gd name="T34" fmla="*/ 7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8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1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10" y="14"/>
                    <a:pt x="10" y="13"/>
                    <a:pt x="10" y="13"/>
                  </a:cubicBezTo>
                  <a:cubicBezTo>
                    <a:pt x="9" y="14"/>
                    <a:pt x="9" y="14"/>
                    <a:pt x="8" y="14"/>
                  </a:cubicBezTo>
                  <a:cubicBezTo>
                    <a:pt x="8" y="15"/>
                    <a:pt x="7" y="15"/>
                    <a:pt x="7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5"/>
                    <a:pt x="1" y="14"/>
                  </a:cubicBezTo>
                  <a:cubicBezTo>
                    <a:pt x="1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1" y="10"/>
                  </a:cubicBezTo>
                  <a:cubicBezTo>
                    <a:pt x="1" y="10"/>
                    <a:pt x="1" y="9"/>
                    <a:pt x="1" y="9"/>
                  </a:cubicBezTo>
                  <a:cubicBezTo>
                    <a:pt x="2" y="9"/>
                    <a:pt x="2" y="8"/>
                    <a:pt x="2" y="8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4" y="7"/>
                    <a:pt x="5" y="7"/>
                    <a:pt x="5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8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0" y="6"/>
                    <a:pt x="11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4"/>
                    <a:pt x="5" y="4"/>
                    <a:pt x="5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4" y="2"/>
                    <a:pt x="4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6" y="1"/>
                    <a:pt x="6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1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9" y="8"/>
                    <a:pt x="8" y="8"/>
                    <a:pt x="8" y="8"/>
                  </a:cubicBezTo>
                  <a:cubicBezTo>
                    <a:pt x="7" y="8"/>
                    <a:pt x="7" y="8"/>
                    <a:pt x="6" y="8"/>
                  </a:cubicBezTo>
                  <a:cubicBezTo>
                    <a:pt x="5" y="8"/>
                    <a:pt x="5" y="9"/>
                    <a:pt x="4" y="9"/>
                  </a:cubicBezTo>
                  <a:cubicBezTo>
                    <a:pt x="4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5" y="13"/>
                    <a:pt x="5" y="13"/>
                    <a:pt x="6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10" y="11"/>
                    <a:pt x="10" y="11"/>
                  </a:cubicBezTo>
                  <a:cubicBezTo>
                    <a:pt x="10" y="11"/>
                    <a:pt x="10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1" y="8"/>
                    <a:pt x="11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6" name="Freeform 29"/>
            <p:cNvSpPr>
              <a:spLocks/>
            </p:cNvSpPr>
            <p:nvPr/>
          </p:nvSpPr>
          <p:spPr bwMode="auto">
            <a:xfrm>
              <a:off x="3254" y="2181"/>
              <a:ext cx="31" cy="50"/>
            </a:xfrm>
            <a:custGeom>
              <a:avLst/>
              <a:gdLst>
                <a:gd name="T0" fmla="*/ 12 w 13"/>
                <a:gd name="T1" fmla="*/ 10 h 21"/>
                <a:gd name="T2" fmla="*/ 11 w 13"/>
                <a:gd name="T3" fmla="*/ 12 h 21"/>
                <a:gd name="T4" fmla="*/ 10 w 13"/>
                <a:gd name="T5" fmla="*/ 14 h 21"/>
                <a:gd name="T6" fmla="*/ 8 w 13"/>
                <a:gd name="T7" fmla="*/ 15 h 21"/>
                <a:gd name="T8" fmla="*/ 5 w 13"/>
                <a:gd name="T9" fmla="*/ 15 h 21"/>
                <a:gd name="T10" fmla="*/ 4 w 13"/>
                <a:gd name="T11" fmla="*/ 17 h 21"/>
                <a:gd name="T12" fmla="*/ 5 w 13"/>
                <a:gd name="T13" fmla="*/ 17 h 21"/>
                <a:gd name="T14" fmla="*/ 5 w 13"/>
                <a:gd name="T15" fmla="*/ 17 h 21"/>
                <a:gd name="T16" fmla="*/ 6 w 13"/>
                <a:gd name="T17" fmla="*/ 17 h 21"/>
                <a:gd name="T18" fmla="*/ 7 w 13"/>
                <a:gd name="T19" fmla="*/ 17 h 21"/>
                <a:gd name="T20" fmla="*/ 7 w 13"/>
                <a:gd name="T21" fmla="*/ 18 h 21"/>
                <a:gd name="T22" fmla="*/ 7 w 13"/>
                <a:gd name="T23" fmla="*/ 19 h 21"/>
                <a:gd name="T24" fmla="*/ 7 w 13"/>
                <a:gd name="T25" fmla="*/ 19 h 21"/>
                <a:gd name="T26" fmla="*/ 7 w 13"/>
                <a:gd name="T27" fmla="*/ 20 h 21"/>
                <a:gd name="T28" fmla="*/ 5 w 13"/>
                <a:gd name="T29" fmla="*/ 21 h 21"/>
                <a:gd name="T30" fmla="*/ 3 w 13"/>
                <a:gd name="T31" fmla="*/ 21 h 21"/>
                <a:gd name="T32" fmla="*/ 2 w 13"/>
                <a:gd name="T33" fmla="*/ 21 h 21"/>
                <a:gd name="T34" fmla="*/ 1 w 13"/>
                <a:gd name="T35" fmla="*/ 21 h 21"/>
                <a:gd name="T36" fmla="*/ 1 w 13"/>
                <a:gd name="T37" fmla="*/ 20 h 21"/>
                <a:gd name="T38" fmla="*/ 2 w 13"/>
                <a:gd name="T39" fmla="*/ 20 h 21"/>
                <a:gd name="T40" fmla="*/ 3 w 13"/>
                <a:gd name="T41" fmla="*/ 20 h 21"/>
                <a:gd name="T42" fmla="*/ 4 w 13"/>
                <a:gd name="T43" fmla="*/ 20 h 21"/>
                <a:gd name="T44" fmla="*/ 5 w 13"/>
                <a:gd name="T45" fmla="*/ 19 h 21"/>
                <a:gd name="T46" fmla="*/ 5 w 13"/>
                <a:gd name="T47" fmla="*/ 18 h 21"/>
                <a:gd name="T48" fmla="*/ 5 w 13"/>
                <a:gd name="T49" fmla="*/ 18 h 21"/>
                <a:gd name="T50" fmla="*/ 4 w 13"/>
                <a:gd name="T51" fmla="*/ 18 h 21"/>
                <a:gd name="T52" fmla="*/ 4 w 13"/>
                <a:gd name="T53" fmla="*/ 18 h 21"/>
                <a:gd name="T54" fmla="*/ 3 w 13"/>
                <a:gd name="T55" fmla="*/ 18 h 21"/>
                <a:gd name="T56" fmla="*/ 3 w 13"/>
                <a:gd name="T57" fmla="*/ 18 h 21"/>
                <a:gd name="T58" fmla="*/ 2 w 13"/>
                <a:gd name="T59" fmla="*/ 18 h 21"/>
                <a:gd name="T60" fmla="*/ 4 w 13"/>
                <a:gd name="T61" fmla="*/ 15 h 21"/>
                <a:gd name="T62" fmla="*/ 2 w 13"/>
                <a:gd name="T63" fmla="*/ 15 h 21"/>
                <a:gd name="T64" fmla="*/ 0 w 13"/>
                <a:gd name="T65" fmla="*/ 13 h 21"/>
                <a:gd name="T66" fmla="*/ 0 w 13"/>
                <a:gd name="T67" fmla="*/ 11 h 21"/>
                <a:gd name="T68" fmla="*/ 0 w 13"/>
                <a:gd name="T69" fmla="*/ 8 h 21"/>
                <a:gd name="T70" fmla="*/ 2 w 13"/>
                <a:gd name="T71" fmla="*/ 4 h 21"/>
                <a:gd name="T72" fmla="*/ 4 w 13"/>
                <a:gd name="T73" fmla="*/ 2 h 21"/>
                <a:gd name="T74" fmla="*/ 6 w 13"/>
                <a:gd name="T75" fmla="*/ 0 h 21"/>
                <a:gd name="T76" fmla="*/ 8 w 13"/>
                <a:gd name="T77" fmla="*/ 0 h 21"/>
                <a:gd name="T78" fmla="*/ 9 w 13"/>
                <a:gd name="T79" fmla="*/ 0 h 21"/>
                <a:gd name="T80" fmla="*/ 10 w 13"/>
                <a:gd name="T81" fmla="*/ 0 h 21"/>
                <a:gd name="T82" fmla="*/ 12 w 13"/>
                <a:gd name="T83" fmla="*/ 1 h 21"/>
                <a:gd name="T84" fmla="*/ 12 w 13"/>
                <a:gd name="T85" fmla="*/ 2 h 21"/>
                <a:gd name="T86" fmla="*/ 13 w 13"/>
                <a:gd name="T87" fmla="*/ 4 h 21"/>
                <a:gd name="T88" fmla="*/ 13 w 13"/>
                <a:gd name="T89" fmla="*/ 5 h 21"/>
                <a:gd name="T90" fmla="*/ 10 w 13"/>
                <a:gd name="T91" fmla="*/ 5 h 21"/>
                <a:gd name="T92" fmla="*/ 10 w 13"/>
                <a:gd name="T93" fmla="*/ 4 h 21"/>
                <a:gd name="T94" fmla="*/ 10 w 13"/>
                <a:gd name="T95" fmla="*/ 3 h 21"/>
                <a:gd name="T96" fmla="*/ 9 w 13"/>
                <a:gd name="T97" fmla="*/ 2 h 21"/>
                <a:gd name="T98" fmla="*/ 8 w 13"/>
                <a:gd name="T99" fmla="*/ 2 h 21"/>
                <a:gd name="T100" fmla="*/ 6 w 13"/>
                <a:gd name="T101" fmla="*/ 3 h 21"/>
                <a:gd name="T102" fmla="*/ 4 w 13"/>
                <a:gd name="T103" fmla="*/ 4 h 21"/>
                <a:gd name="T104" fmla="*/ 3 w 13"/>
                <a:gd name="T105" fmla="*/ 6 h 21"/>
                <a:gd name="T106" fmla="*/ 3 w 13"/>
                <a:gd name="T107" fmla="*/ 8 h 21"/>
                <a:gd name="T108" fmla="*/ 3 w 13"/>
                <a:gd name="T109" fmla="*/ 10 h 21"/>
                <a:gd name="T110" fmla="*/ 3 w 13"/>
                <a:gd name="T111" fmla="*/ 12 h 21"/>
                <a:gd name="T112" fmla="*/ 4 w 13"/>
                <a:gd name="T113" fmla="*/ 13 h 21"/>
                <a:gd name="T114" fmla="*/ 5 w 13"/>
                <a:gd name="T115" fmla="*/ 13 h 21"/>
                <a:gd name="T116" fmla="*/ 7 w 13"/>
                <a:gd name="T117" fmla="*/ 13 h 21"/>
                <a:gd name="T118" fmla="*/ 8 w 13"/>
                <a:gd name="T119" fmla="*/ 12 h 21"/>
                <a:gd name="T120" fmla="*/ 9 w 13"/>
                <a:gd name="T121" fmla="*/ 11 h 21"/>
                <a:gd name="T122" fmla="*/ 9 w 13"/>
                <a:gd name="T123" fmla="*/ 10 h 21"/>
                <a:gd name="T124" fmla="*/ 12 w 13"/>
                <a:gd name="T125" fmla="*/ 1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" h="21">
                  <a:moveTo>
                    <a:pt x="12" y="10"/>
                  </a:moveTo>
                  <a:cubicBezTo>
                    <a:pt x="12" y="11"/>
                    <a:pt x="12" y="12"/>
                    <a:pt x="11" y="12"/>
                  </a:cubicBezTo>
                  <a:cubicBezTo>
                    <a:pt x="11" y="13"/>
                    <a:pt x="10" y="13"/>
                    <a:pt x="10" y="14"/>
                  </a:cubicBezTo>
                  <a:cubicBezTo>
                    <a:pt x="9" y="14"/>
                    <a:pt x="9" y="15"/>
                    <a:pt x="8" y="15"/>
                  </a:cubicBezTo>
                  <a:cubicBezTo>
                    <a:pt x="7" y="15"/>
                    <a:pt x="6" y="15"/>
                    <a:pt x="5" y="15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4" y="17"/>
                    <a:pt x="5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9"/>
                    <a:pt x="7" y="19"/>
                  </a:cubicBezTo>
                  <a:cubicBezTo>
                    <a:pt x="7" y="19"/>
                    <a:pt x="7" y="19"/>
                    <a:pt x="7" y="19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0"/>
                    <a:pt x="6" y="21"/>
                    <a:pt x="5" y="21"/>
                  </a:cubicBezTo>
                  <a:cubicBezTo>
                    <a:pt x="5" y="21"/>
                    <a:pt x="4" y="21"/>
                    <a:pt x="3" y="21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2" y="20"/>
                    <a:pt x="2" y="20"/>
                  </a:cubicBezTo>
                  <a:cubicBezTo>
                    <a:pt x="2" y="20"/>
                    <a:pt x="3" y="20"/>
                    <a:pt x="3" y="20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5" y="20"/>
                    <a:pt x="5" y="19"/>
                    <a:pt x="5" y="19"/>
                  </a:cubicBezTo>
                  <a:cubicBezTo>
                    <a:pt x="5" y="19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3" y="18"/>
                    <a:pt x="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3" y="15"/>
                    <a:pt x="2" y="15"/>
                    <a:pt x="2" y="15"/>
                  </a:cubicBezTo>
                  <a:cubicBezTo>
                    <a:pt x="1" y="14"/>
                    <a:pt x="0" y="14"/>
                    <a:pt x="0" y="13"/>
                  </a:cubicBezTo>
                  <a:cubicBezTo>
                    <a:pt x="0" y="12"/>
                    <a:pt x="0" y="11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cubicBezTo>
                    <a:pt x="0" y="6"/>
                    <a:pt x="1" y="5"/>
                    <a:pt x="2" y="4"/>
                  </a:cubicBezTo>
                  <a:cubicBezTo>
                    <a:pt x="2" y="3"/>
                    <a:pt x="3" y="2"/>
                    <a:pt x="4" y="2"/>
                  </a:cubicBezTo>
                  <a:cubicBezTo>
                    <a:pt x="5" y="1"/>
                    <a:pt x="5" y="1"/>
                    <a:pt x="6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1"/>
                    <a:pt x="12" y="1"/>
                  </a:cubicBezTo>
                  <a:cubicBezTo>
                    <a:pt x="12" y="1"/>
                    <a:pt x="12" y="1"/>
                    <a:pt x="12" y="2"/>
                  </a:cubicBezTo>
                  <a:cubicBezTo>
                    <a:pt x="13" y="2"/>
                    <a:pt x="13" y="3"/>
                    <a:pt x="13" y="4"/>
                  </a:cubicBezTo>
                  <a:cubicBezTo>
                    <a:pt x="13" y="4"/>
                    <a:pt x="13" y="5"/>
                    <a:pt x="13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5"/>
                    <a:pt x="10" y="5"/>
                    <a:pt x="10" y="4"/>
                  </a:cubicBezTo>
                  <a:cubicBezTo>
                    <a:pt x="10" y="4"/>
                    <a:pt x="10" y="4"/>
                    <a:pt x="10" y="3"/>
                  </a:cubicBezTo>
                  <a:cubicBezTo>
                    <a:pt x="10" y="3"/>
                    <a:pt x="10" y="3"/>
                    <a:pt x="9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7" y="2"/>
                    <a:pt x="6" y="2"/>
                    <a:pt x="6" y="3"/>
                  </a:cubicBezTo>
                  <a:cubicBezTo>
                    <a:pt x="5" y="3"/>
                    <a:pt x="5" y="4"/>
                    <a:pt x="4" y="4"/>
                  </a:cubicBezTo>
                  <a:cubicBezTo>
                    <a:pt x="4" y="5"/>
                    <a:pt x="4" y="6"/>
                    <a:pt x="3" y="6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9"/>
                    <a:pt x="3" y="10"/>
                  </a:cubicBezTo>
                  <a:cubicBezTo>
                    <a:pt x="3" y="10"/>
                    <a:pt x="3" y="11"/>
                    <a:pt x="3" y="12"/>
                  </a:cubicBezTo>
                  <a:cubicBezTo>
                    <a:pt x="3" y="12"/>
                    <a:pt x="3" y="13"/>
                    <a:pt x="4" y="13"/>
                  </a:cubicBezTo>
                  <a:cubicBezTo>
                    <a:pt x="4" y="13"/>
                    <a:pt x="5" y="13"/>
                    <a:pt x="5" y="13"/>
                  </a:cubicBezTo>
                  <a:cubicBezTo>
                    <a:pt x="6" y="13"/>
                    <a:pt x="7" y="13"/>
                    <a:pt x="7" y="13"/>
                  </a:cubicBezTo>
                  <a:cubicBezTo>
                    <a:pt x="7" y="13"/>
                    <a:pt x="8" y="13"/>
                    <a:pt x="8" y="12"/>
                  </a:cubicBezTo>
                  <a:cubicBezTo>
                    <a:pt x="8" y="12"/>
                    <a:pt x="9" y="12"/>
                    <a:pt x="9" y="11"/>
                  </a:cubicBezTo>
                  <a:cubicBezTo>
                    <a:pt x="9" y="11"/>
                    <a:pt x="9" y="11"/>
                    <a:pt x="9" y="10"/>
                  </a:cubicBezTo>
                  <a:lnTo>
                    <a:pt x="12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7" name="Freeform 30"/>
            <p:cNvSpPr>
              <a:spLocks noEditPoints="1"/>
            </p:cNvSpPr>
            <p:nvPr/>
          </p:nvSpPr>
          <p:spPr bwMode="auto">
            <a:xfrm>
              <a:off x="3287" y="2167"/>
              <a:ext cx="33" cy="52"/>
            </a:xfrm>
            <a:custGeom>
              <a:avLst/>
              <a:gdLst>
                <a:gd name="T0" fmla="*/ 9 w 14"/>
                <a:gd name="T1" fmla="*/ 20 h 22"/>
                <a:gd name="T2" fmla="*/ 8 w 14"/>
                <a:gd name="T3" fmla="*/ 20 h 22"/>
                <a:gd name="T4" fmla="*/ 6 w 14"/>
                <a:gd name="T5" fmla="*/ 21 h 22"/>
                <a:gd name="T6" fmla="*/ 2 w 14"/>
                <a:gd name="T7" fmla="*/ 21 h 22"/>
                <a:gd name="T8" fmla="*/ 0 w 14"/>
                <a:gd name="T9" fmla="*/ 19 h 22"/>
                <a:gd name="T10" fmla="*/ 0 w 14"/>
                <a:gd name="T11" fmla="*/ 16 h 22"/>
                <a:gd name="T12" fmla="*/ 2 w 14"/>
                <a:gd name="T13" fmla="*/ 14 h 22"/>
                <a:gd name="T14" fmla="*/ 5 w 14"/>
                <a:gd name="T15" fmla="*/ 12 h 22"/>
                <a:gd name="T16" fmla="*/ 8 w 14"/>
                <a:gd name="T17" fmla="*/ 12 h 22"/>
                <a:gd name="T18" fmla="*/ 10 w 14"/>
                <a:gd name="T19" fmla="*/ 12 h 22"/>
                <a:gd name="T20" fmla="*/ 11 w 14"/>
                <a:gd name="T21" fmla="*/ 11 h 22"/>
                <a:gd name="T22" fmla="*/ 11 w 14"/>
                <a:gd name="T23" fmla="*/ 9 h 22"/>
                <a:gd name="T24" fmla="*/ 10 w 14"/>
                <a:gd name="T25" fmla="*/ 8 h 22"/>
                <a:gd name="T26" fmla="*/ 7 w 14"/>
                <a:gd name="T27" fmla="*/ 8 h 22"/>
                <a:gd name="T28" fmla="*/ 5 w 14"/>
                <a:gd name="T29" fmla="*/ 10 h 22"/>
                <a:gd name="T30" fmla="*/ 3 w 14"/>
                <a:gd name="T31" fmla="*/ 10 h 22"/>
                <a:gd name="T32" fmla="*/ 4 w 14"/>
                <a:gd name="T33" fmla="*/ 8 h 22"/>
                <a:gd name="T34" fmla="*/ 7 w 14"/>
                <a:gd name="T35" fmla="*/ 6 h 22"/>
                <a:gd name="T36" fmla="*/ 9 w 14"/>
                <a:gd name="T37" fmla="*/ 6 h 22"/>
                <a:gd name="T38" fmla="*/ 12 w 14"/>
                <a:gd name="T39" fmla="*/ 7 h 22"/>
                <a:gd name="T40" fmla="*/ 14 w 14"/>
                <a:gd name="T41" fmla="*/ 8 h 22"/>
                <a:gd name="T42" fmla="*/ 14 w 14"/>
                <a:gd name="T43" fmla="*/ 10 h 22"/>
                <a:gd name="T44" fmla="*/ 12 w 14"/>
                <a:gd name="T45" fmla="*/ 18 h 22"/>
                <a:gd name="T46" fmla="*/ 12 w 14"/>
                <a:gd name="T47" fmla="*/ 20 h 22"/>
                <a:gd name="T48" fmla="*/ 9 w 14"/>
                <a:gd name="T49" fmla="*/ 21 h 22"/>
                <a:gd name="T50" fmla="*/ 10 w 14"/>
                <a:gd name="T51" fmla="*/ 14 h 22"/>
                <a:gd name="T52" fmla="*/ 8 w 14"/>
                <a:gd name="T53" fmla="*/ 14 h 22"/>
                <a:gd name="T54" fmla="*/ 4 w 14"/>
                <a:gd name="T55" fmla="*/ 15 h 22"/>
                <a:gd name="T56" fmla="*/ 3 w 14"/>
                <a:gd name="T57" fmla="*/ 18 h 22"/>
                <a:gd name="T58" fmla="*/ 4 w 14"/>
                <a:gd name="T59" fmla="*/ 19 h 22"/>
                <a:gd name="T60" fmla="*/ 9 w 14"/>
                <a:gd name="T61" fmla="*/ 18 h 22"/>
                <a:gd name="T62" fmla="*/ 10 w 14"/>
                <a:gd name="T63" fmla="*/ 16 h 22"/>
                <a:gd name="T64" fmla="*/ 11 w 14"/>
                <a:gd name="T65" fmla="*/ 14 h 22"/>
                <a:gd name="T66" fmla="*/ 7 w 14"/>
                <a:gd name="T67" fmla="*/ 1 h 22"/>
                <a:gd name="T68" fmla="*/ 9 w 14"/>
                <a:gd name="T69" fmla="*/ 0 h 22"/>
                <a:gd name="T70" fmla="*/ 10 w 14"/>
                <a:gd name="T71" fmla="*/ 1 h 22"/>
                <a:gd name="T72" fmla="*/ 11 w 14"/>
                <a:gd name="T73" fmla="*/ 1 h 22"/>
                <a:gd name="T74" fmla="*/ 13 w 14"/>
                <a:gd name="T75" fmla="*/ 1 h 22"/>
                <a:gd name="T76" fmla="*/ 14 w 14"/>
                <a:gd name="T77" fmla="*/ 0 h 22"/>
                <a:gd name="T78" fmla="*/ 13 w 14"/>
                <a:gd name="T79" fmla="*/ 2 h 22"/>
                <a:gd name="T80" fmla="*/ 11 w 14"/>
                <a:gd name="T81" fmla="*/ 3 h 22"/>
                <a:gd name="T82" fmla="*/ 10 w 14"/>
                <a:gd name="T83" fmla="*/ 3 h 22"/>
                <a:gd name="T84" fmla="*/ 8 w 14"/>
                <a:gd name="T85" fmla="*/ 2 h 22"/>
                <a:gd name="T86" fmla="*/ 7 w 14"/>
                <a:gd name="T87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4" h="22">
                  <a:moveTo>
                    <a:pt x="9" y="21"/>
                  </a:moveTo>
                  <a:cubicBezTo>
                    <a:pt x="9" y="21"/>
                    <a:pt x="9" y="20"/>
                    <a:pt x="9" y="20"/>
                  </a:cubicBezTo>
                  <a:cubicBezTo>
                    <a:pt x="9" y="20"/>
                    <a:pt x="9" y="19"/>
                    <a:pt x="10" y="19"/>
                  </a:cubicBezTo>
                  <a:cubicBezTo>
                    <a:pt x="9" y="20"/>
                    <a:pt x="9" y="20"/>
                    <a:pt x="8" y="20"/>
                  </a:cubicBezTo>
                  <a:cubicBezTo>
                    <a:pt x="8" y="21"/>
                    <a:pt x="7" y="21"/>
                    <a:pt x="7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2"/>
                    <a:pt x="5" y="22"/>
                    <a:pt x="4" y="22"/>
                  </a:cubicBezTo>
                  <a:cubicBezTo>
                    <a:pt x="4" y="22"/>
                    <a:pt x="3" y="21"/>
                    <a:pt x="2" y="21"/>
                  </a:cubicBezTo>
                  <a:cubicBezTo>
                    <a:pt x="2" y="21"/>
                    <a:pt x="1" y="21"/>
                    <a:pt x="1" y="20"/>
                  </a:cubicBezTo>
                  <a:cubicBezTo>
                    <a:pt x="1" y="20"/>
                    <a:pt x="0" y="19"/>
                    <a:pt x="0" y="19"/>
                  </a:cubicBezTo>
                  <a:cubicBezTo>
                    <a:pt x="0" y="18"/>
                    <a:pt x="0" y="18"/>
                    <a:pt x="0" y="17"/>
                  </a:cubicBezTo>
                  <a:cubicBezTo>
                    <a:pt x="0" y="17"/>
                    <a:pt x="0" y="17"/>
                    <a:pt x="0" y="16"/>
                  </a:cubicBezTo>
                  <a:cubicBezTo>
                    <a:pt x="1" y="16"/>
                    <a:pt x="1" y="15"/>
                    <a:pt x="1" y="15"/>
                  </a:cubicBezTo>
                  <a:cubicBezTo>
                    <a:pt x="1" y="15"/>
                    <a:pt x="2" y="14"/>
                    <a:pt x="2" y="14"/>
                  </a:cubicBezTo>
                  <a:cubicBezTo>
                    <a:pt x="3" y="14"/>
                    <a:pt x="3" y="13"/>
                    <a:pt x="4" y="13"/>
                  </a:cubicBezTo>
                  <a:cubicBezTo>
                    <a:pt x="4" y="13"/>
                    <a:pt x="5" y="13"/>
                    <a:pt x="5" y="12"/>
                  </a:cubicBezTo>
                  <a:cubicBezTo>
                    <a:pt x="6" y="12"/>
                    <a:pt x="6" y="12"/>
                    <a:pt x="7" y="12"/>
                  </a:cubicBezTo>
                  <a:cubicBezTo>
                    <a:pt x="7" y="12"/>
                    <a:pt x="7" y="12"/>
                    <a:pt x="8" y="12"/>
                  </a:cubicBezTo>
                  <a:cubicBezTo>
                    <a:pt x="8" y="12"/>
                    <a:pt x="9" y="12"/>
                    <a:pt x="9" y="12"/>
                  </a:cubicBezTo>
                  <a:cubicBezTo>
                    <a:pt x="9" y="12"/>
                    <a:pt x="10" y="12"/>
                    <a:pt x="10" y="12"/>
                  </a:cubicBezTo>
                  <a:cubicBezTo>
                    <a:pt x="10" y="12"/>
                    <a:pt x="11" y="12"/>
                    <a:pt x="11" y="12"/>
                  </a:cubicBezTo>
                  <a:cubicBezTo>
                    <a:pt x="11" y="12"/>
                    <a:pt x="11" y="11"/>
                    <a:pt x="11" y="11"/>
                  </a:cubicBezTo>
                  <a:cubicBezTo>
                    <a:pt x="11" y="11"/>
                    <a:pt x="11" y="10"/>
                    <a:pt x="11" y="10"/>
                  </a:cubicBezTo>
                  <a:cubicBezTo>
                    <a:pt x="11" y="10"/>
                    <a:pt x="11" y="10"/>
                    <a:pt x="11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1" y="8"/>
                    <a:pt x="11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7" y="8"/>
                    <a:pt x="6" y="9"/>
                    <a:pt x="6" y="9"/>
                  </a:cubicBezTo>
                  <a:cubicBezTo>
                    <a:pt x="6" y="9"/>
                    <a:pt x="6" y="9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0"/>
                    <a:pt x="3" y="10"/>
                    <a:pt x="3" y="9"/>
                  </a:cubicBezTo>
                  <a:cubicBezTo>
                    <a:pt x="3" y="9"/>
                    <a:pt x="4" y="8"/>
                    <a:pt x="4" y="8"/>
                  </a:cubicBezTo>
                  <a:cubicBezTo>
                    <a:pt x="4" y="7"/>
                    <a:pt x="5" y="7"/>
                    <a:pt x="5" y="7"/>
                  </a:cubicBezTo>
                  <a:cubicBezTo>
                    <a:pt x="6" y="7"/>
                    <a:pt x="6" y="6"/>
                    <a:pt x="7" y="6"/>
                  </a:cubicBezTo>
                  <a:cubicBezTo>
                    <a:pt x="7" y="6"/>
                    <a:pt x="8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1" y="6"/>
                    <a:pt x="12" y="6"/>
                    <a:pt x="12" y="7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4" y="7"/>
                    <a:pt x="14" y="8"/>
                    <a:pt x="14" y="8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17"/>
                    <a:pt x="12" y="18"/>
                    <a:pt x="12" y="18"/>
                  </a:cubicBezTo>
                  <a:cubicBezTo>
                    <a:pt x="12" y="18"/>
                    <a:pt x="12" y="18"/>
                    <a:pt x="12" y="19"/>
                  </a:cubicBezTo>
                  <a:cubicBezTo>
                    <a:pt x="12" y="19"/>
                    <a:pt x="12" y="20"/>
                    <a:pt x="12" y="20"/>
                  </a:cubicBezTo>
                  <a:cubicBezTo>
                    <a:pt x="12" y="20"/>
                    <a:pt x="12" y="21"/>
                    <a:pt x="12" y="21"/>
                  </a:cubicBezTo>
                  <a:lnTo>
                    <a:pt x="9" y="21"/>
                  </a:lnTo>
                  <a:close/>
                  <a:moveTo>
                    <a:pt x="11" y="14"/>
                  </a:move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7" y="14"/>
                    <a:pt x="6" y="14"/>
                    <a:pt x="6" y="14"/>
                  </a:cubicBezTo>
                  <a:cubicBezTo>
                    <a:pt x="5" y="14"/>
                    <a:pt x="5" y="15"/>
                    <a:pt x="4" y="15"/>
                  </a:cubicBezTo>
                  <a:cubicBezTo>
                    <a:pt x="4" y="16"/>
                    <a:pt x="3" y="16"/>
                    <a:pt x="3" y="17"/>
                  </a:cubicBezTo>
                  <a:cubicBezTo>
                    <a:pt x="3" y="17"/>
                    <a:pt x="3" y="17"/>
                    <a:pt x="3" y="18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3" y="19"/>
                    <a:pt x="4" y="19"/>
                    <a:pt x="4" y="19"/>
                  </a:cubicBezTo>
                  <a:cubicBezTo>
                    <a:pt x="4" y="19"/>
                    <a:pt x="5" y="19"/>
                    <a:pt x="6" y="19"/>
                  </a:cubicBezTo>
                  <a:cubicBezTo>
                    <a:pt x="7" y="19"/>
                    <a:pt x="8" y="19"/>
                    <a:pt x="9" y="18"/>
                  </a:cubicBezTo>
                  <a:cubicBezTo>
                    <a:pt x="9" y="18"/>
                    <a:pt x="9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0" y="15"/>
                  </a:cubicBezTo>
                  <a:cubicBezTo>
                    <a:pt x="10" y="15"/>
                    <a:pt x="10" y="14"/>
                    <a:pt x="11" y="14"/>
                  </a:cubicBezTo>
                  <a:moveTo>
                    <a:pt x="6" y="3"/>
                  </a:moveTo>
                  <a:cubicBezTo>
                    <a:pt x="6" y="2"/>
                    <a:pt x="6" y="2"/>
                    <a:pt x="7" y="1"/>
                  </a:cubicBezTo>
                  <a:cubicBezTo>
                    <a:pt x="7" y="1"/>
                    <a:pt x="8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1"/>
                    <a:pt x="10" y="1"/>
                  </a:cubicBezTo>
                  <a:cubicBezTo>
                    <a:pt x="10" y="1"/>
                    <a:pt x="10" y="1"/>
                    <a:pt x="11" y="1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2" y="1"/>
                    <a:pt x="13" y="1"/>
                    <a:pt x="13" y="1"/>
                  </a:cubicBezTo>
                  <a:cubicBezTo>
                    <a:pt x="13" y="1"/>
                    <a:pt x="13" y="0"/>
                    <a:pt x="13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3" y="2"/>
                    <a:pt x="13" y="2"/>
                  </a:cubicBezTo>
                  <a:cubicBezTo>
                    <a:pt x="13" y="3"/>
                    <a:pt x="13" y="3"/>
                    <a:pt x="12" y="3"/>
                  </a:cubicBezTo>
                  <a:cubicBezTo>
                    <a:pt x="12" y="3"/>
                    <a:pt x="12" y="3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7" y="2"/>
                    <a:pt x="7" y="3"/>
                    <a:pt x="7" y="3"/>
                  </a:cubicBezTo>
                  <a:lnTo>
                    <a:pt x="6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8" name="Freeform 31"/>
            <p:cNvSpPr>
              <a:spLocks noEditPoints="1"/>
            </p:cNvSpPr>
            <p:nvPr/>
          </p:nvSpPr>
          <p:spPr bwMode="auto">
            <a:xfrm>
              <a:off x="3327" y="2181"/>
              <a:ext cx="36" cy="38"/>
            </a:xfrm>
            <a:custGeom>
              <a:avLst/>
              <a:gdLst>
                <a:gd name="T0" fmla="*/ 0 w 15"/>
                <a:gd name="T1" fmla="*/ 8 h 16"/>
                <a:gd name="T2" fmla="*/ 1 w 15"/>
                <a:gd name="T3" fmla="*/ 5 h 16"/>
                <a:gd name="T4" fmla="*/ 3 w 15"/>
                <a:gd name="T5" fmla="*/ 3 h 16"/>
                <a:gd name="T6" fmla="*/ 5 w 15"/>
                <a:gd name="T7" fmla="*/ 1 h 16"/>
                <a:gd name="T8" fmla="*/ 9 w 15"/>
                <a:gd name="T9" fmla="*/ 0 h 16"/>
                <a:gd name="T10" fmla="*/ 13 w 15"/>
                <a:gd name="T11" fmla="*/ 1 h 16"/>
                <a:gd name="T12" fmla="*/ 14 w 15"/>
                <a:gd name="T13" fmla="*/ 3 h 16"/>
                <a:gd name="T14" fmla="*/ 15 w 15"/>
                <a:gd name="T15" fmla="*/ 5 h 16"/>
                <a:gd name="T16" fmla="*/ 15 w 15"/>
                <a:gd name="T17" fmla="*/ 8 h 16"/>
                <a:gd name="T18" fmla="*/ 14 w 15"/>
                <a:gd name="T19" fmla="*/ 11 h 16"/>
                <a:gd name="T20" fmla="*/ 12 w 15"/>
                <a:gd name="T21" fmla="*/ 13 h 16"/>
                <a:gd name="T22" fmla="*/ 9 w 15"/>
                <a:gd name="T23" fmla="*/ 15 h 16"/>
                <a:gd name="T24" fmla="*/ 6 w 15"/>
                <a:gd name="T25" fmla="*/ 16 h 16"/>
                <a:gd name="T26" fmla="*/ 3 w 15"/>
                <a:gd name="T27" fmla="*/ 15 h 16"/>
                <a:gd name="T28" fmla="*/ 1 w 15"/>
                <a:gd name="T29" fmla="*/ 13 h 16"/>
                <a:gd name="T30" fmla="*/ 0 w 15"/>
                <a:gd name="T31" fmla="*/ 11 h 16"/>
                <a:gd name="T32" fmla="*/ 0 w 15"/>
                <a:gd name="T33" fmla="*/ 8 h 16"/>
                <a:gd name="T34" fmla="*/ 3 w 15"/>
                <a:gd name="T35" fmla="*/ 8 h 16"/>
                <a:gd name="T36" fmla="*/ 3 w 15"/>
                <a:gd name="T37" fmla="*/ 10 h 16"/>
                <a:gd name="T38" fmla="*/ 3 w 15"/>
                <a:gd name="T39" fmla="*/ 12 h 16"/>
                <a:gd name="T40" fmla="*/ 4 w 15"/>
                <a:gd name="T41" fmla="*/ 13 h 16"/>
                <a:gd name="T42" fmla="*/ 6 w 15"/>
                <a:gd name="T43" fmla="*/ 14 h 16"/>
                <a:gd name="T44" fmla="*/ 8 w 15"/>
                <a:gd name="T45" fmla="*/ 13 h 16"/>
                <a:gd name="T46" fmla="*/ 9 w 15"/>
                <a:gd name="T47" fmla="*/ 12 h 16"/>
                <a:gd name="T48" fmla="*/ 11 w 15"/>
                <a:gd name="T49" fmla="*/ 10 h 16"/>
                <a:gd name="T50" fmla="*/ 12 w 15"/>
                <a:gd name="T51" fmla="*/ 8 h 16"/>
                <a:gd name="T52" fmla="*/ 12 w 15"/>
                <a:gd name="T53" fmla="*/ 3 h 16"/>
                <a:gd name="T54" fmla="*/ 9 w 15"/>
                <a:gd name="T55" fmla="*/ 2 h 16"/>
                <a:gd name="T56" fmla="*/ 7 w 15"/>
                <a:gd name="T57" fmla="*/ 2 h 16"/>
                <a:gd name="T58" fmla="*/ 6 w 15"/>
                <a:gd name="T59" fmla="*/ 3 h 16"/>
                <a:gd name="T60" fmla="*/ 4 w 15"/>
                <a:gd name="T61" fmla="*/ 5 h 16"/>
                <a:gd name="T62" fmla="*/ 3 w 15"/>
                <a:gd name="T6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" h="16">
                  <a:moveTo>
                    <a:pt x="0" y="8"/>
                  </a:moveTo>
                  <a:cubicBezTo>
                    <a:pt x="0" y="7"/>
                    <a:pt x="1" y="6"/>
                    <a:pt x="1" y="5"/>
                  </a:cubicBezTo>
                  <a:cubicBezTo>
                    <a:pt x="1" y="4"/>
                    <a:pt x="2" y="3"/>
                    <a:pt x="3" y="3"/>
                  </a:cubicBezTo>
                  <a:cubicBezTo>
                    <a:pt x="4" y="2"/>
                    <a:pt x="4" y="1"/>
                    <a:pt x="5" y="1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11" y="0"/>
                    <a:pt x="12" y="0"/>
                    <a:pt x="13" y="1"/>
                  </a:cubicBezTo>
                  <a:cubicBezTo>
                    <a:pt x="13" y="1"/>
                    <a:pt x="14" y="2"/>
                    <a:pt x="14" y="3"/>
                  </a:cubicBezTo>
                  <a:cubicBezTo>
                    <a:pt x="15" y="4"/>
                    <a:pt x="15" y="4"/>
                    <a:pt x="15" y="5"/>
                  </a:cubicBezTo>
                  <a:cubicBezTo>
                    <a:pt x="15" y="6"/>
                    <a:pt x="15" y="7"/>
                    <a:pt x="15" y="8"/>
                  </a:cubicBezTo>
                  <a:cubicBezTo>
                    <a:pt x="15" y="9"/>
                    <a:pt x="14" y="10"/>
                    <a:pt x="14" y="11"/>
                  </a:cubicBezTo>
                  <a:cubicBezTo>
                    <a:pt x="13" y="12"/>
                    <a:pt x="13" y="13"/>
                    <a:pt x="12" y="13"/>
                  </a:cubicBezTo>
                  <a:cubicBezTo>
                    <a:pt x="11" y="14"/>
                    <a:pt x="10" y="15"/>
                    <a:pt x="9" y="15"/>
                  </a:cubicBezTo>
                  <a:cubicBezTo>
                    <a:pt x="8" y="15"/>
                    <a:pt x="7" y="16"/>
                    <a:pt x="6" y="16"/>
                  </a:cubicBezTo>
                  <a:cubicBezTo>
                    <a:pt x="4" y="16"/>
                    <a:pt x="3" y="15"/>
                    <a:pt x="3" y="15"/>
                  </a:cubicBezTo>
                  <a:cubicBezTo>
                    <a:pt x="2" y="15"/>
                    <a:pt x="1" y="14"/>
                    <a:pt x="1" y="13"/>
                  </a:cubicBezTo>
                  <a:cubicBezTo>
                    <a:pt x="0" y="13"/>
                    <a:pt x="0" y="12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moveTo>
                    <a:pt x="3" y="8"/>
                  </a:moveTo>
                  <a:cubicBezTo>
                    <a:pt x="3" y="9"/>
                    <a:pt x="3" y="9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4" y="13"/>
                    <a:pt x="4" y="13"/>
                  </a:cubicBezTo>
                  <a:cubicBezTo>
                    <a:pt x="5" y="13"/>
                    <a:pt x="5" y="14"/>
                    <a:pt x="6" y="14"/>
                  </a:cubicBezTo>
                  <a:cubicBezTo>
                    <a:pt x="7" y="14"/>
                    <a:pt x="7" y="13"/>
                    <a:pt x="8" y="13"/>
                  </a:cubicBezTo>
                  <a:cubicBezTo>
                    <a:pt x="8" y="13"/>
                    <a:pt x="9" y="13"/>
                    <a:pt x="9" y="12"/>
                  </a:cubicBezTo>
                  <a:cubicBezTo>
                    <a:pt x="10" y="12"/>
                    <a:pt x="10" y="11"/>
                    <a:pt x="11" y="10"/>
                  </a:cubicBezTo>
                  <a:cubicBezTo>
                    <a:pt x="11" y="10"/>
                    <a:pt x="12" y="9"/>
                    <a:pt x="12" y="8"/>
                  </a:cubicBezTo>
                  <a:cubicBezTo>
                    <a:pt x="12" y="6"/>
                    <a:pt x="12" y="4"/>
                    <a:pt x="12" y="3"/>
                  </a:cubicBezTo>
                  <a:cubicBezTo>
                    <a:pt x="11" y="3"/>
                    <a:pt x="10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5" y="4"/>
                    <a:pt x="5" y="4"/>
                    <a:pt x="4" y="5"/>
                  </a:cubicBezTo>
                  <a:cubicBezTo>
                    <a:pt x="4" y="6"/>
                    <a:pt x="3" y="7"/>
                    <a:pt x="3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9" name="Freeform 32"/>
            <p:cNvSpPr>
              <a:spLocks/>
            </p:cNvSpPr>
            <p:nvPr/>
          </p:nvSpPr>
          <p:spPr bwMode="auto">
            <a:xfrm>
              <a:off x="3389" y="2167"/>
              <a:ext cx="50" cy="50"/>
            </a:xfrm>
            <a:custGeom>
              <a:avLst/>
              <a:gdLst>
                <a:gd name="T0" fmla="*/ 9 w 50"/>
                <a:gd name="T1" fmla="*/ 0 h 50"/>
                <a:gd name="T2" fmla="*/ 19 w 50"/>
                <a:gd name="T3" fmla="*/ 0 h 50"/>
                <a:gd name="T4" fmla="*/ 35 w 50"/>
                <a:gd name="T5" fmla="*/ 41 h 50"/>
                <a:gd name="T6" fmla="*/ 45 w 50"/>
                <a:gd name="T7" fmla="*/ 0 h 50"/>
                <a:gd name="T8" fmla="*/ 50 w 50"/>
                <a:gd name="T9" fmla="*/ 0 h 50"/>
                <a:gd name="T10" fmla="*/ 40 w 50"/>
                <a:gd name="T11" fmla="*/ 50 h 50"/>
                <a:gd name="T12" fmla="*/ 31 w 50"/>
                <a:gd name="T13" fmla="*/ 50 h 50"/>
                <a:gd name="T14" fmla="*/ 14 w 50"/>
                <a:gd name="T15" fmla="*/ 7 h 50"/>
                <a:gd name="T16" fmla="*/ 5 w 50"/>
                <a:gd name="T17" fmla="*/ 50 h 50"/>
                <a:gd name="T18" fmla="*/ 0 w 50"/>
                <a:gd name="T19" fmla="*/ 50 h 50"/>
                <a:gd name="T20" fmla="*/ 9 w 50"/>
                <a:gd name="T21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" h="50">
                  <a:moveTo>
                    <a:pt x="9" y="0"/>
                  </a:moveTo>
                  <a:lnTo>
                    <a:pt x="19" y="0"/>
                  </a:lnTo>
                  <a:lnTo>
                    <a:pt x="35" y="41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40" y="50"/>
                  </a:lnTo>
                  <a:lnTo>
                    <a:pt x="31" y="50"/>
                  </a:lnTo>
                  <a:lnTo>
                    <a:pt x="14" y="7"/>
                  </a:lnTo>
                  <a:lnTo>
                    <a:pt x="5" y="50"/>
                  </a:lnTo>
                  <a:lnTo>
                    <a:pt x="0" y="5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0" name="Freeform 33"/>
            <p:cNvSpPr>
              <a:spLocks noEditPoints="1"/>
            </p:cNvSpPr>
            <p:nvPr/>
          </p:nvSpPr>
          <p:spPr bwMode="auto">
            <a:xfrm>
              <a:off x="3441" y="2181"/>
              <a:ext cx="33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5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0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5 w 14"/>
                <a:gd name="T29" fmla="*/ 4 h 16"/>
                <a:gd name="T30" fmla="*/ 3 w 14"/>
                <a:gd name="T31" fmla="*/ 4 h 16"/>
                <a:gd name="T32" fmla="*/ 4 w 14"/>
                <a:gd name="T33" fmla="*/ 2 h 16"/>
                <a:gd name="T34" fmla="*/ 7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8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1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3"/>
                    <a:pt x="10" y="13"/>
                  </a:cubicBezTo>
                  <a:cubicBezTo>
                    <a:pt x="9" y="14"/>
                    <a:pt x="9" y="14"/>
                    <a:pt x="8" y="14"/>
                  </a:cubicBezTo>
                  <a:cubicBezTo>
                    <a:pt x="8" y="15"/>
                    <a:pt x="7" y="15"/>
                    <a:pt x="7" y="15"/>
                  </a:cubicBezTo>
                  <a:cubicBezTo>
                    <a:pt x="6" y="15"/>
                    <a:pt x="6" y="15"/>
                    <a:pt x="5" y="15"/>
                  </a:cubicBezTo>
                  <a:cubicBezTo>
                    <a:pt x="5" y="16"/>
                    <a:pt x="5" y="16"/>
                    <a:pt x="4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5"/>
                    <a:pt x="1" y="14"/>
                  </a:cubicBezTo>
                  <a:cubicBezTo>
                    <a:pt x="0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0" y="10"/>
                  </a:cubicBezTo>
                  <a:cubicBezTo>
                    <a:pt x="1" y="10"/>
                    <a:pt x="1" y="9"/>
                    <a:pt x="1" y="9"/>
                  </a:cubicBezTo>
                  <a:cubicBezTo>
                    <a:pt x="1" y="9"/>
                    <a:pt x="2" y="8"/>
                    <a:pt x="2" y="8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4" y="7"/>
                    <a:pt x="5" y="7"/>
                    <a:pt x="5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7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8" y="2"/>
                    <a:pt x="7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6" y="3"/>
                    <a:pt x="6" y="3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4" y="2"/>
                    <a:pt x="4" y="2"/>
                  </a:cubicBezTo>
                  <a:cubicBezTo>
                    <a:pt x="4" y="1"/>
                    <a:pt x="5" y="1"/>
                    <a:pt x="5" y="1"/>
                  </a:cubicBezTo>
                  <a:cubicBezTo>
                    <a:pt x="6" y="1"/>
                    <a:pt x="6" y="0"/>
                    <a:pt x="7" y="0"/>
                  </a:cubicBezTo>
                  <a:cubicBezTo>
                    <a:pt x="7" y="0"/>
                    <a:pt x="7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1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9" y="8"/>
                    <a:pt x="8" y="8"/>
                    <a:pt x="8" y="8"/>
                  </a:cubicBezTo>
                  <a:cubicBezTo>
                    <a:pt x="7" y="8"/>
                    <a:pt x="6" y="8"/>
                    <a:pt x="6" y="8"/>
                  </a:cubicBezTo>
                  <a:cubicBezTo>
                    <a:pt x="5" y="8"/>
                    <a:pt x="5" y="9"/>
                    <a:pt x="4" y="9"/>
                  </a:cubicBezTo>
                  <a:cubicBezTo>
                    <a:pt x="4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4" y="13"/>
                    <a:pt x="5" y="13"/>
                    <a:pt x="6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9" y="11"/>
                    <a:pt x="10" y="11"/>
                  </a:cubicBezTo>
                  <a:cubicBezTo>
                    <a:pt x="10" y="11"/>
                    <a:pt x="10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0" y="8"/>
                    <a:pt x="11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1" name="Freeform 34"/>
            <p:cNvSpPr>
              <a:spLocks/>
            </p:cNvSpPr>
            <p:nvPr/>
          </p:nvSpPr>
          <p:spPr bwMode="auto">
            <a:xfrm>
              <a:off x="3481" y="2181"/>
              <a:ext cx="31" cy="36"/>
            </a:xfrm>
            <a:custGeom>
              <a:avLst/>
              <a:gdLst>
                <a:gd name="T0" fmla="*/ 10 w 13"/>
                <a:gd name="T1" fmla="*/ 5 h 15"/>
                <a:gd name="T2" fmla="*/ 10 w 13"/>
                <a:gd name="T3" fmla="*/ 4 h 15"/>
                <a:gd name="T4" fmla="*/ 10 w 13"/>
                <a:gd name="T5" fmla="*/ 3 h 15"/>
                <a:gd name="T6" fmla="*/ 9 w 13"/>
                <a:gd name="T7" fmla="*/ 2 h 15"/>
                <a:gd name="T8" fmla="*/ 8 w 13"/>
                <a:gd name="T9" fmla="*/ 2 h 15"/>
                <a:gd name="T10" fmla="*/ 5 w 13"/>
                <a:gd name="T11" fmla="*/ 3 h 15"/>
                <a:gd name="T12" fmla="*/ 4 w 13"/>
                <a:gd name="T13" fmla="*/ 4 h 15"/>
                <a:gd name="T14" fmla="*/ 3 w 13"/>
                <a:gd name="T15" fmla="*/ 6 h 15"/>
                <a:gd name="T16" fmla="*/ 3 w 13"/>
                <a:gd name="T17" fmla="*/ 8 h 15"/>
                <a:gd name="T18" fmla="*/ 3 w 13"/>
                <a:gd name="T19" fmla="*/ 10 h 15"/>
                <a:gd name="T20" fmla="*/ 3 w 13"/>
                <a:gd name="T21" fmla="*/ 12 h 15"/>
                <a:gd name="T22" fmla="*/ 4 w 13"/>
                <a:gd name="T23" fmla="*/ 13 h 15"/>
                <a:gd name="T24" fmla="*/ 5 w 13"/>
                <a:gd name="T25" fmla="*/ 13 h 15"/>
                <a:gd name="T26" fmla="*/ 7 w 13"/>
                <a:gd name="T27" fmla="*/ 13 h 15"/>
                <a:gd name="T28" fmla="*/ 8 w 13"/>
                <a:gd name="T29" fmla="*/ 12 h 15"/>
                <a:gd name="T30" fmla="*/ 9 w 13"/>
                <a:gd name="T31" fmla="*/ 11 h 15"/>
                <a:gd name="T32" fmla="*/ 9 w 13"/>
                <a:gd name="T33" fmla="*/ 10 h 15"/>
                <a:gd name="T34" fmla="*/ 12 w 13"/>
                <a:gd name="T35" fmla="*/ 10 h 15"/>
                <a:gd name="T36" fmla="*/ 11 w 13"/>
                <a:gd name="T37" fmla="*/ 12 h 15"/>
                <a:gd name="T38" fmla="*/ 9 w 13"/>
                <a:gd name="T39" fmla="*/ 14 h 15"/>
                <a:gd name="T40" fmla="*/ 7 w 13"/>
                <a:gd name="T41" fmla="*/ 15 h 15"/>
                <a:gd name="T42" fmla="*/ 5 w 13"/>
                <a:gd name="T43" fmla="*/ 15 h 15"/>
                <a:gd name="T44" fmla="*/ 4 w 13"/>
                <a:gd name="T45" fmla="*/ 15 h 15"/>
                <a:gd name="T46" fmla="*/ 3 w 13"/>
                <a:gd name="T47" fmla="*/ 15 h 15"/>
                <a:gd name="T48" fmla="*/ 2 w 13"/>
                <a:gd name="T49" fmla="*/ 15 h 15"/>
                <a:gd name="T50" fmla="*/ 0 w 13"/>
                <a:gd name="T51" fmla="*/ 14 h 15"/>
                <a:gd name="T52" fmla="*/ 0 w 13"/>
                <a:gd name="T53" fmla="*/ 13 h 15"/>
                <a:gd name="T54" fmla="*/ 0 w 13"/>
                <a:gd name="T55" fmla="*/ 12 h 15"/>
                <a:gd name="T56" fmla="*/ 0 w 13"/>
                <a:gd name="T57" fmla="*/ 10 h 15"/>
                <a:gd name="T58" fmla="*/ 0 w 13"/>
                <a:gd name="T59" fmla="*/ 8 h 15"/>
                <a:gd name="T60" fmla="*/ 1 w 13"/>
                <a:gd name="T61" fmla="*/ 4 h 15"/>
                <a:gd name="T62" fmla="*/ 3 w 13"/>
                <a:gd name="T63" fmla="*/ 2 h 15"/>
                <a:gd name="T64" fmla="*/ 6 w 13"/>
                <a:gd name="T65" fmla="*/ 0 h 15"/>
                <a:gd name="T66" fmla="*/ 8 w 13"/>
                <a:gd name="T67" fmla="*/ 0 h 15"/>
                <a:gd name="T68" fmla="*/ 9 w 13"/>
                <a:gd name="T69" fmla="*/ 0 h 15"/>
                <a:gd name="T70" fmla="*/ 10 w 13"/>
                <a:gd name="T71" fmla="*/ 0 h 15"/>
                <a:gd name="T72" fmla="*/ 11 w 13"/>
                <a:gd name="T73" fmla="*/ 1 h 15"/>
                <a:gd name="T74" fmla="*/ 12 w 13"/>
                <a:gd name="T75" fmla="*/ 2 h 15"/>
                <a:gd name="T76" fmla="*/ 13 w 13"/>
                <a:gd name="T77" fmla="*/ 4 h 15"/>
                <a:gd name="T78" fmla="*/ 13 w 13"/>
                <a:gd name="T79" fmla="*/ 5 h 15"/>
                <a:gd name="T80" fmla="*/ 10 w 13"/>
                <a:gd name="T81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" h="15">
                  <a:moveTo>
                    <a:pt x="10" y="5"/>
                  </a:moveTo>
                  <a:cubicBezTo>
                    <a:pt x="10" y="5"/>
                    <a:pt x="10" y="5"/>
                    <a:pt x="10" y="4"/>
                  </a:cubicBezTo>
                  <a:cubicBezTo>
                    <a:pt x="10" y="4"/>
                    <a:pt x="10" y="4"/>
                    <a:pt x="10" y="3"/>
                  </a:cubicBezTo>
                  <a:cubicBezTo>
                    <a:pt x="10" y="3"/>
                    <a:pt x="10" y="3"/>
                    <a:pt x="9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7" y="2"/>
                    <a:pt x="6" y="2"/>
                    <a:pt x="5" y="3"/>
                  </a:cubicBezTo>
                  <a:cubicBezTo>
                    <a:pt x="5" y="3"/>
                    <a:pt x="4" y="4"/>
                    <a:pt x="4" y="4"/>
                  </a:cubicBezTo>
                  <a:cubicBezTo>
                    <a:pt x="4" y="5"/>
                    <a:pt x="3" y="6"/>
                    <a:pt x="3" y="6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9"/>
                    <a:pt x="3" y="10"/>
                  </a:cubicBezTo>
                  <a:cubicBezTo>
                    <a:pt x="3" y="10"/>
                    <a:pt x="3" y="11"/>
                    <a:pt x="3" y="12"/>
                  </a:cubicBezTo>
                  <a:cubicBezTo>
                    <a:pt x="3" y="12"/>
                    <a:pt x="3" y="13"/>
                    <a:pt x="4" y="13"/>
                  </a:cubicBezTo>
                  <a:cubicBezTo>
                    <a:pt x="4" y="13"/>
                    <a:pt x="5" y="13"/>
                    <a:pt x="5" y="13"/>
                  </a:cubicBezTo>
                  <a:cubicBezTo>
                    <a:pt x="6" y="13"/>
                    <a:pt x="6" y="13"/>
                    <a:pt x="7" y="13"/>
                  </a:cubicBezTo>
                  <a:cubicBezTo>
                    <a:pt x="7" y="13"/>
                    <a:pt x="8" y="13"/>
                    <a:pt x="8" y="12"/>
                  </a:cubicBezTo>
                  <a:cubicBezTo>
                    <a:pt x="8" y="12"/>
                    <a:pt x="9" y="12"/>
                    <a:pt x="9" y="11"/>
                  </a:cubicBezTo>
                  <a:cubicBezTo>
                    <a:pt x="9" y="11"/>
                    <a:pt x="9" y="11"/>
                    <a:pt x="9" y="10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2" y="11"/>
                    <a:pt x="11" y="12"/>
                    <a:pt x="11" y="12"/>
                  </a:cubicBezTo>
                  <a:cubicBezTo>
                    <a:pt x="11" y="13"/>
                    <a:pt x="10" y="13"/>
                    <a:pt x="9" y="14"/>
                  </a:cubicBezTo>
                  <a:cubicBezTo>
                    <a:pt x="9" y="14"/>
                    <a:pt x="8" y="15"/>
                    <a:pt x="7" y="15"/>
                  </a:cubicBezTo>
                  <a:cubicBezTo>
                    <a:pt x="7" y="15"/>
                    <a:pt x="6" y="15"/>
                    <a:pt x="5" y="15"/>
                  </a:cubicBezTo>
                  <a:cubicBezTo>
                    <a:pt x="5" y="15"/>
                    <a:pt x="4" y="15"/>
                    <a:pt x="4" y="15"/>
                  </a:cubicBezTo>
                  <a:cubicBezTo>
                    <a:pt x="4" y="15"/>
                    <a:pt x="3" y="15"/>
                    <a:pt x="3" y="15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1" y="14"/>
                    <a:pt x="1" y="14"/>
                    <a:pt x="0" y="1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1"/>
                    <a:pt x="0" y="11"/>
                    <a:pt x="0" y="10"/>
                  </a:cubicBezTo>
                  <a:cubicBezTo>
                    <a:pt x="0" y="9"/>
                    <a:pt x="0" y="9"/>
                    <a:pt x="0" y="8"/>
                  </a:cubicBezTo>
                  <a:cubicBezTo>
                    <a:pt x="0" y="6"/>
                    <a:pt x="1" y="5"/>
                    <a:pt x="1" y="4"/>
                  </a:cubicBezTo>
                  <a:cubicBezTo>
                    <a:pt x="2" y="3"/>
                    <a:pt x="3" y="2"/>
                    <a:pt x="3" y="2"/>
                  </a:cubicBezTo>
                  <a:cubicBezTo>
                    <a:pt x="4" y="1"/>
                    <a:pt x="5" y="1"/>
                    <a:pt x="6" y="0"/>
                  </a:cubicBezTo>
                  <a:cubicBezTo>
                    <a:pt x="7" y="0"/>
                    <a:pt x="7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1"/>
                    <a:pt x="11" y="1"/>
                  </a:cubicBezTo>
                  <a:cubicBezTo>
                    <a:pt x="12" y="1"/>
                    <a:pt x="12" y="1"/>
                    <a:pt x="12" y="2"/>
                  </a:cubicBezTo>
                  <a:cubicBezTo>
                    <a:pt x="13" y="2"/>
                    <a:pt x="13" y="3"/>
                    <a:pt x="13" y="4"/>
                  </a:cubicBezTo>
                  <a:cubicBezTo>
                    <a:pt x="13" y="4"/>
                    <a:pt x="13" y="5"/>
                    <a:pt x="13" y="5"/>
                  </a:cubicBezTo>
                  <a:lnTo>
                    <a:pt x="1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2" name="Freeform 35"/>
            <p:cNvSpPr>
              <a:spLocks noEditPoints="1"/>
            </p:cNvSpPr>
            <p:nvPr/>
          </p:nvSpPr>
          <p:spPr bwMode="auto">
            <a:xfrm>
              <a:off x="3514" y="2167"/>
              <a:ext cx="19" cy="50"/>
            </a:xfrm>
            <a:custGeom>
              <a:avLst/>
              <a:gdLst>
                <a:gd name="T0" fmla="*/ 7 w 19"/>
                <a:gd name="T1" fmla="*/ 14 h 50"/>
                <a:gd name="T2" fmla="*/ 14 w 19"/>
                <a:gd name="T3" fmla="*/ 14 h 50"/>
                <a:gd name="T4" fmla="*/ 7 w 19"/>
                <a:gd name="T5" fmla="*/ 50 h 50"/>
                <a:gd name="T6" fmla="*/ 0 w 19"/>
                <a:gd name="T7" fmla="*/ 50 h 50"/>
                <a:gd name="T8" fmla="*/ 7 w 19"/>
                <a:gd name="T9" fmla="*/ 14 h 50"/>
                <a:gd name="T10" fmla="*/ 10 w 19"/>
                <a:gd name="T11" fmla="*/ 0 h 50"/>
                <a:gd name="T12" fmla="*/ 19 w 19"/>
                <a:gd name="T13" fmla="*/ 0 h 50"/>
                <a:gd name="T14" fmla="*/ 17 w 19"/>
                <a:gd name="T15" fmla="*/ 7 h 50"/>
                <a:gd name="T16" fmla="*/ 10 w 19"/>
                <a:gd name="T17" fmla="*/ 7 h 50"/>
                <a:gd name="T18" fmla="*/ 10 w 19"/>
                <a:gd name="T1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50">
                  <a:moveTo>
                    <a:pt x="7" y="14"/>
                  </a:moveTo>
                  <a:lnTo>
                    <a:pt x="14" y="14"/>
                  </a:lnTo>
                  <a:lnTo>
                    <a:pt x="7" y="50"/>
                  </a:lnTo>
                  <a:lnTo>
                    <a:pt x="0" y="50"/>
                  </a:lnTo>
                  <a:lnTo>
                    <a:pt x="7" y="14"/>
                  </a:lnTo>
                  <a:close/>
                  <a:moveTo>
                    <a:pt x="10" y="0"/>
                  </a:moveTo>
                  <a:lnTo>
                    <a:pt x="19" y="0"/>
                  </a:lnTo>
                  <a:lnTo>
                    <a:pt x="17" y="7"/>
                  </a:lnTo>
                  <a:lnTo>
                    <a:pt x="10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3" name="Freeform 36"/>
            <p:cNvSpPr>
              <a:spLocks noEditPoints="1"/>
            </p:cNvSpPr>
            <p:nvPr/>
          </p:nvSpPr>
          <p:spPr bwMode="auto">
            <a:xfrm>
              <a:off x="3536" y="2181"/>
              <a:ext cx="35" cy="38"/>
            </a:xfrm>
            <a:custGeom>
              <a:avLst/>
              <a:gdLst>
                <a:gd name="T0" fmla="*/ 0 w 15"/>
                <a:gd name="T1" fmla="*/ 8 h 16"/>
                <a:gd name="T2" fmla="*/ 1 w 15"/>
                <a:gd name="T3" fmla="*/ 5 h 16"/>
                <a:gd name="T4" fmla="*/ 2 w 15"/>
                <a:gd name="T5" fmla="*/ 3 h 16"/>
                <a:gd name="T6" fmla="*/ 5 w 15"/>
                <a:gd name="T7" fmla="*/ 1 h 16"/>
                <a:gd name="T8" fmla="*/ 9 w 15"/>
                <a:gd name="T9" fmla="*/ 0 h 16"/>
                <a:gd name="T10" fmla="*/ 12 w 15"/>
                <a:gd name="T11" fmla="*/ 1 h 16"/>
                <a:gd name="T12" fmla="*/ 14 w 15"/>
                <a:gd name="T13" fmla="*/ 3 h 16"/>
                <a:gd name="T14" fmla="*/ 15 w 15"/>
                <a:gd name="T15" fmla="*/ 5 h 16"/>
                <a:gd name="T16" fmla="*/ 15 w 15"/>
                <a:gd name="T17" fmla="*/ 8 h 16"/>
                <a:gd name="T18" fmla="*/ 13 w 15"/>
                <a:gd name="T19" fmla="*/ 11 h 16"/>
                <a:gd name="T20" fmla="*/ 11 w 15"/>
                <a:gd name="T21" fmla="*/ 13 h 16"/>
                <a:gd name="T22" fmla="*/ 9 w 15"/>
                <a:gd name="T23" fmla="*/ 15 h 16"/>
                <a:gd name="T24" fmla="*/ 5 w 15"/>
                <a:gd name="T25" fmla="*/ 16 h 16"/>
                <a:gd name="T26" fmla="*/ 2 w 15"/>
                <a:gd name="T27" fmla="*/ 15 h 16"/>
                <a:gd name="T28" fmla="*/ 0 w 15"/>
                <a:gd name="T29" fmla="*/ 13 h 16"/>
                <a:gd name="T30" fmla="*/ 0 w 15"/>
                <a:gd name="T31" fmla="*/ 11 h 16"/>
                <a:gd name="T32" fmla="*/ 0 w 15"/>
                <a:gd name="T33" fmla="*/ 8 h 16"/>
                <a:gd name="T34" fmla="*/ 3 w 15"/>
                <a:gd name="T35" fmla="*/ 8 h 16"/>
                <a:gd name="T36" fmla="*/ 2 w 15"/>
                <a:gd name="T37" fmla="*/ 10 h 16"/>
                <a:gd name="T38" fmla="*/ 3 w 15"/>
                <a:gd name="T39" fmla="*/ 12 h 16"/>
                <a:gd name="T40" fmla="*/ 4 w 15"/>
                <a:gd name="T41" fmla="*/ 13 h 16"/>
                <a:gd name="T42" fmla="*/ 6 w 15"/>
                <a:gd name="T43" fmla="*/ 14 h 16"/>
                <a:gd name="T44" fmla="*/ 8 w 15"/>
                <a:gd name="T45" fmla="*/ 13 h 16"/>
                <a:gd name="T46" fmla="*/ 9 w 15"/>
                <a:gd name="T47" fmla="*/ 12 h 16"/>
                <a:gd name="T48" fmla="*/ 11 w 15"/>
                <a:gd name="T49" fmla="*/ 10 h 16"/>
                <a:gd name="T50" fmla="*/ 12 w 15"/>
                <a:gd name="T51" fmla="*/ 8 h 16"/>
                <a:gd name="T52" fmla="*/ 11 w 15"/>
                <a:gd name="T53" fmla="*/ 3 h 16"/>
                <a:gd name="T54" fmla="*/ 9 w 15"/>
                <a:gd name="T55" fmla="*/ 2 h 16"/>
                <a:gd name="T56" fmla="*/ 7 w 15"/>
                <a:gd name="T57" fmla="*/ 2 h 16"/>
                <a:gd name="T58" fmla="*/ 5 w 15"/>
                <a:gd name="T59" fmla="*/ 3 h 16"/>
                <a:gd name="T60" fmla="*/ 4 w 15"/>
                <a:gd name="T61" fmla="*/ 5 h 16"/>
                <a:gd name="T62" fmla="*/ 3 w 15"/>
                <a:gd name="T63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" h="16">
                  <a:moveTo>
                    <a:pt x="0" y="8"/>
                  </a:moveTo>
                  <a:cubicBezTo>
                    <a:pt x="0" y="7"/>
                    <a:pt x="0" y="6"/>
                    <a:pt x="1" y="5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3" y="2"/>
                    <a:pt x="4" y="1"/>
                    <a:pt x="5" y="1"/>
                  </a:cubicBezTo>
                  <a:cubicBezTo>
                    <a:pt x="6" y="0"/>
                    <a:pt x="7" y="0"/>
                    <a:pt x="9" y="0"/>
                  </a:cubicBezTo>
                  <a:cubicBezTo>
                    <a:pt x="10" y="0"/>
                    <a:pt x="12" y="0"/>
                    <a:pt x="12" y="1"/>
                  </a:cubicBezTo>
                  <a:cubicBezTo>
                    <a:pt x="13" y="1"/>
                    <a:pt x="14" y="2"/>
                    <a:pt x="14" y="3"/>
                  </a:cubicBezTo>
                  <a:cubicBezTo>
                    <a:pt x="15" y="4"/>
                    <a:pt x="15" y="4"/>
                    <a:pt x="15" y="5"/>
                  </a:cubicBezTo>
                  <a:cubicBezTo>
                    <a:pt x="15" y="6"/>
                    <a:pt x="15" y="7"/>
                    <a:pt x="15" y="8"/>
                  </a:cubicBezTo>
                  <a:cubicBezTo>
                    <a:pt x="14" y="9"/>
                    <a:pt x="14" y="10"/>
                    <a:pt x="13" y="11"/>
                  </a:cubicBezTo>
                  <a:cubicBezTo>
                    <a:pt x="13" y="12"/>
                    <a:pt x="12" y="13"/>
                    <a:pt x="11" y="13"/>
                  </a:cubicBezTo>
                  <a:cubicBezTo>
                    <a:pt x="11" y="14"/>
                    <a:pt x="10" y="15"/>
                    <a:pt x="9" y="15"/>
                  </a:cubicBezTo>
                  <a:cubicBezTo>
                    <a:pt x="8" y="15"/>
                    <a:pt x="7" y="16"/>
                    <a:pt x="5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4"/>
                    <a:pt x="0" y="13"/>
                  </a:cubicBezTo>
                  <a:cubicBezTo>
                    <a:pt x="0" y="13"/>
                    <a:pt x="0" y="12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moveTo>
                    <a:pt x="3" y="8"/>
                  </a:moveTo>
                  <a:cubicBezTo>
                    <a:pt x="3" y="9"/>
                    <a:pt x="2" y="9"/>
                    <a:pt x="2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3"/>
                    <a:pt x="4" y="13"/>
                  </a:cubicBezTo>
                  <a:cubicBezTo>
                    <a:pt x="4" y="13"/>
                    <a:pt x="5" y="14"/>
                    <a:pt x="6" y="14"/>
                  </a:cubicBezTo>
                  <a:cubicBezTo>
                    <a:pt x="6" y="14"/>
                    <a:pt x="7" y="13"/>
                    <a:pt x="8" y="13"/>
                  </a:cubicBezTo>
                  <a:cubicBezTo>
                    <a:pt x="8" y="13"/>
                    <a:pt x="9" y="13"/>
                    <a:pt x="9" y="12"/>
                  </a:cubicBezTo>
                  <a:cubicBezTo>
                    <a:pt x="10" y="12"/>
                    <a:pt x="10" y="11"/>
                    <a:pt x="11" y="10"/>
                  </a:cubicBezTo>
                  <a:cubicBezTo>
                    <a:pt x="11" y="10"/>
                    <a:pt x="11" y="9"/>
                    <a:pt x="12" y="8"/>
                  </a:cubicBezTo>
                  <a:cubicBezTo>
                    <a:pt x="12" y="6"/>
                    <a:pt x="12" y="4"/>
                    <a:pt x="11" y="3"/>
                  </a:cubicBezTo>
                  <a:cubicBezTo>
                    <a:pt x="11" y="3"/>
                    <a:pt x="10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6" y="2"/>
                    <a:pt x="6" y="3"/>
                    <a:pt x="5" y="3"/>
                  </a:cubicBezTo>
                  <a:cubicBezTo>
                    <a:pt x="5" y="4"/>
                    <a:pt x="4" y="4"/>
                    <a:pt x="4" y="5"/>
                  </a:cubicBezTo>
                  <a:cubicBezTo>
                    <a:pt x="3" y="6"/>
                    <a:pt x="3" y="7"/>
                    <a:pt x="3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4" name="Freeform 37"/>
            <p:cNvSpPr>
              <a:spLocks/>
            </p:cNvSpPr>
            <p:nvPr/>
          </p:nvSpPr>
          <p:spPr bwMode="auto">
            <a:xfrm>
              <a:off x="3576" y="2181"/>
              <a:ext cx="35" cy="36"/>
            </a:xfrm>
            <a:custGeom>
              <a:avLst/>
              <a:gdLst>
                <a:gd name="T0" fmla="*/ 3 w 15"/>
                <a:gd name="T1" fmla="*/ 2 h 15"/>
                <a:gd name="T2" fmla="*/ 3 w 15"/>
                <a:gd name="T3" fmla="*/ 0 h 15"/>
                <a:gd name="T4" fmla="*/ 6 w 15"/>
                <a:gd name="T5" fmla="*/ 0 h 15"/>
                <a:gd name="T6" fmla="*/ 6 w 15"/>
                <a:gd name="T7" fmla="*/ 3 h 15"/>
                <a:gd name="T8" fmla="*/ 6 w 15"/>
                <a:gd name="T9" fmla="*/ 2 h 15"/>
                <a:gd name="T10" fmla="*/ 7 w 15"/>
                <a:gd name="T11" fmla="*/ 1 h 15"/>
                <a:gd name="T12" fmla="*/ 9 w 15"/>
                <a:gd name="T13" fmla="*/ 0 h 15"/>
                <a:gd name="T14" fmla="*/ 11 w 15"/>
                <a:gd name="T15" fmla="*/ 0 h 15"/>
                <a:gd name="T16" fmla="*/ 12 w 15"/>
                <a:gd name="T17" fmla="*/ 0 h 15"/>
                <a:gd name="T18" fmla="*/ 14 w 15"/>
                <a:gd name="T19" fmla="*/ 1 h 15"/>
                <a:gd name="T20" fmla="*/ 15 w 15"/>
                <a:gd name="T21" fmla="*/ 2 h 15"/>
                <a:gd name="T22" fmla="*/ 15 w 15"/>
                <a:gd name="T23" fmla="*/ 5 h 15"/>
                <a:gd name="T24" fmla="*/ 13 w 15"/>
                <a:gd name="T25" fmla="*/ 15 h 15"/>
                <a:gd name="T26" fmla="*/ 10 w 15"/>
                <a:gd name="T27" fmla="*/ 15 h 15"/>
                <a:gd name="T28" fmla="*/ 12 w 15"/>
                <a:gd name="T29" fmla="*/ 6 h 15"/>
                <a:gd name="T30" fmla="*/ 12 w 15"/>
                <a:gd name="T31" fmla="*/ 4 h 15"/>
                <a:gd name="T32" fmla="*/ 12 w 15"/>
                <a:gd name="T33" fmla="*/ 3 h 15"/>
                <a:gd name="T34" fmla="*/ 11 w 15"/>
                <a:gd name="T35" fmla="*/ 3 h 15"/>
                <a:gd name="T36" fmla="*/ 10 w 15"/>
                <a:gd name="T37" fmla="*/ 2 h 15"/>
                <a:gd name="T38" fmla="*/ 8 w 15"/>
                <a:gd name="T39" fmla="*/ 3 h 15"/>
                <a:gd name="T40" fmla="*/ 7 w 15"/>
                <a:gd name="T41" fmla="*/ 3 h 15"/>
                <a:gd name="T42" fmla="*/ 6 w 15"/>
                <a:gd name="T43" fmla="*/ 5 h 15"/>
                <a:gd name="T44" fmla="*/ 5 w 15"/>
                <a:gd name="T45" fmla="*/ 7 h 15"/>
                <a:gd name="T46" fmla="*/ 3 w 15"/>
                <a:gd name="T47" fmla="*/ 15 h 15"/>
                <a:gd name="T48" fmla="*/ 0 w 15"/>
                <a:gd name="T49" fmla="*/ 15 h 15"/>
                <a:gd name="T50" fmla="*/ 3 w 15"/>
                <a:gd name="T51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" h="15">
                  <a:moveTo>
                    <a:pt x="3" y="2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2"/>
                    <a:pt x="7" y="2"/>
                    <a:pt x="7" y="1"/>
                  </a:cubicBezTo>
                  <a:cubicBezTo>
                    <a:pt x="8" y="1"/>
                    <a:pt x="8" y="1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2" y="0"/>
                    <a:pt x="12" y="0"/>
                  </a:cubicBezTo>
                  <a:cubicBezTo>
                    <a:pt x="13" y="0"/>
                    <a:pt x="13" y="1"/>
                    <a:pt x="14" y="1"/>
                  </a:cubicBezTo>
                  <a:cubicBezTo>
                    <a:pt x="14" y="1"/>
                    <a:pt x="15" y="2"/>
                    <a:pt x="15" y="2"/>
                  </a:cubicBezTo>
                  <a:cubicBezTo>
                    <a:pt x="15" y="3"/>
                    <a:pt x="15" y="4"/>
                    <a:pt x="15" y="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2" y="4"/>
                    <a:pt x="12" y="4"/>
                    <a:pt x="12" y="3"/>
                  </a:cubicBezTo>
                  <a:cubicBezTo>
                    <a:pt x="12" y="3"/>
                    <a:pt x="11" y="3"/>
                    <a:pt x="11" y="3"/>
                  </a:cubicBezTo>
                  <a:cubicBezTo>
                    <a:pt x="11" y="2"/>
                    <a:pt x="10" y="2"/>
                    <a:pt x="10" y="2"/>
                  </a:cubicBezTo>
                  <a:cubicBezTo>
                    <a:pt x="9" y="2"/>
                    <a:pt x="9" y="2"/>
                    <a:pt x="8" y="3"/>
                  </a:cubicBezTo>
                  <a:cubicBezTo>
                    <a:pt x="8" y="3"/>
                    <a:pt x="7" y="3"/>
                    <a:pt x="7" y="3"/>
                  </a:cubicBezTo>
                  <a:cubicBezTo>
                    <a:pt x="6" y="4"/>
                    <a:pt x="6" y="4"/>
                    <a:pt x="6" y="5"/>
                  </a:cubicBezTo>
                  <a:cubicBezTo>
                    <a:pt x="5" y="5"/>
                    <a:pt x="5" y="6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5" name="Freeform 38"/>
            <p:cNvSpPr>
              <a:spLocks noEditPoints="1"/>
            </p:cNvSpPr>
            <p:nvPr/>
          </p:nvSpPr>
          <p:spPr bwMode="auto">
            <a:xfrm>
              <a:off x="3618" y="2181"/>
              <a:ext cx="34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5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0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5 w 14"/>
                <a:gd name="T29" fmla="*/ 4 h 16"/>
                <a:gd name="T30" fmla="*/ 2 w 14"/>
                <a:gd name="T31" fmla="*/ 4 h 16"/>
                <a:gd name="T32" fmla="*/ 4 w 14"/>
                <a:gd name="T33" fmla="*/ 2 h 16"/>
                <a:gd name="T34" fmla="*/ 6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7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0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3"/>
                    <a:pt x="9" y="13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7" y="15"/>
                    <a:pt x="7" y="15"/>
                    <a:pt x="6" y="15"/>
                  </a:cubicBezTo>
                  <a:cubicBezTo>
                    <a:pt x="6" y="15"/>
                    <a:pt x="6" y="15"/>
                    <a:pt x="5" y="15"/>
                  </a:cubicBezTo>
                  <a:cubicBezTo>
                    <a:pt x="5" y="16"/>
                    <a:pt x="4" y="16"/>
                    <a:pt x="4" y="16"/>
                  </a:cubicBezTo>
                  <a:cubicBezTo>
                    <a:pt x="3" y="16"/>
                    <a:pt x="3" y="15"/>
                    <a:pt x="2" y="15"/>
                  </a:cubicBezTo>
                  <a:cubicBezTo>
                    <a:pt x="1" y="15"/>
                    <a:pt x="1" y="15"/>
                    <a:pt x="1" y="14"/>
                  </a:cubicBezTo>
                  <a:cubicBezTo>
                    <a:pt x="0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0" y="10"/>
                  </a:cubicBezTo>
                  <a:cubicBezTo>
                    <a:pt x="0" y="10"/>
                    <a:pt x="1" y="9"/>
                    <a:pt x="1" y="9"/>
                  </a:cubicBezTo>
                  <a:cubicBezTo>
                    <a:pt x="1" y="9"/>
                    <a:pt x="1" y="8"/>
                    <a:pt x="2" y="8"/>
                  </a:cubicBezTo>
                  <a:cubicBezTo>
                    <a:pt x="2" y="8"/>
                    <a:pt x="3" y="7"/>
                    <a:pt x="3" y="7"/>
                  </a:cubicBezTo>
                  <a:cubicBezTo>
                    <a:pt x="4" y="7"/>
                    <a:pt x="4" y="7"/>
                    <a:pt x="5" y="6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7" y="6"/>
                    <a:pt x="7" y="6"/>
                    <a:pt x="8" y="6"/>
                  </a:cubicBezTo>
                  <a:cubicBezTo>
                    <a:pt x="8" y="6"/>
                    <a:pt x="8" y="6"/>
                    <a:pt x="9" y="6"/>
                  </a:cubicBezTo>
                  <a:cubicBezTo>
                    <a:pt x="9" y="6"/>
                    <a:pt x="9" y="6"/>
                    <a:pt x="10" y="6"/>
                  </a:cubicBezTo>
                  <a:cubicBezTo>
                    <a:pt x="10" y="6"/>
                    <a:pt x="10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0" y="2"/>
                    <a:pt x="10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8" y="2"/>
                    <a:pt x="7" y="2"/>
                    <a:pt x="7" y="2"/>
                  </a:cubicBezTo>
                  <a:cubicBezTo>
                    <a:pt x="6" y="2"/>
                    <a:pt x="6" y="3"/>
                    <a:pt x="6" y="3"/>
                  </a:cubicBezTo>
                  <a:cubicBezTo>
                    <a:pt x="5" y="3"/>
                    <a:pt x="5" y="3"/>
                    <a:pt x="5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3"/>
                  </a:cubicBezTo>
                  <a:cubicBezTo>
                    <a:pt x="3" y="3"/>
                    <a:pt x="3" y="2"/>
                    <a:pt x="4" y="2"/>
                  </a:cubicBezTo>
                  <a:cubicBezTo>
                    <a:pt x="4" y="1"/>
                    <a:pt x="5" y="1"/>
                    <a:pt x="5" y="1"/>
                  </a:cubicBezTo>
                  <a:cubicBezTo>
                    <a:pt x="5" y="1"/>
                    <a:pt x="6" y="0"/>
                    <a:pt x="6" y="0"/>
                  </a:cubicBezTo>
                  <a:cubicBezTo>
                    <a:pt x="7" y="0"/>
                    <a:pt x="7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9" y="0"/>
                    <a:pt x="10" y="0"/>
                    <a:pt x="10" y="0"/>
                  </a:cubicBezTo>
                  <a:cubicBezTo>
                    <a:pt x="11" y="0"/>
                    <a:pt x="11" y="0"/>
                    <a:pt x="12" y="1"/>
                  </a:cubicBezTo>
                  <a:cubicBezTo>
                    <a:pt x="12" y="1"/>
                    <a:pt x="13" y="1"/>
                    <a:pt x="13" y="1"/>
                  </a:cubicBezTo>
                  <a:cubicBezTo>
                    <a:pt x="13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0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8" y="8"/>
                    <a:pt x="8" y="8"/>
                    <a:pt x="7" y="8"/>
                  </a:cubicBezTo>
                  <a:cubicBezTo>
                    <a:pt x="7" y="8"/>
                    <a:pt x="6" y="8"/>
                    <a:pt x="6" y="8"/>
                  </a:cubicBezTo>
                  <a:cubicBezTo>
                    <a:pt x="5" y="8"/>
                    <a:pt x="4" y="9"/>
                    <a:pt x="4" y="9"/>
                  </a:cubicBezTo>
                  <a:cubicBezTo>
                    <a:pt x="3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3"/>
                    <a:pt x="3" y="13"/>
                    <a:pt x="4" y="13"/>
                  </a:cubicBezTo>
                  <a:cubicBezTo>
                    <a:pt x="4" y="13"/>
                    <a:pt x="5" y="13"/>
                    <a:pt x="5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9" y="11"/>
                    <a:pt x="9" y="11"/>
                  </a:cubicBezTo>
                  <a:cubicBezTo>
                    <a:pt x="9" y="11"/>
                    <a:pt x="9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0" y="8"/>
                    <a:pt x="10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6" name="Freeform 39"/>
            <p:cNvSpPr>
              <a:spLocks/>
            </p:cNvSpPr>
            <p:nvPr/>
          </p:nvSpPr>
          <p:spPr bwMode="auto">
            <a:xfrm>
              <a:off x="3656" y="2167"/>
              <a:ext cx="19" cy="50"/>
            </a:xfrm>
            <a:custGeom>
              <a:avLst/>
              <a:gdLst>
                <a:gd name="T0" fmla="*/ 12 w 19"/>
                <a:gd name="T1" fmla="*/ 0 h 50"/>
                <a:gd name="T2" fmla="*/ 19 w 19"/>
                <a:gd name="T3" fmla="*/ 0 h 50"/>
                <a:gd name="T4" fmla="*/ 7 w 19"/>
                <a:gd name="T5" fmla="*/ 50 h 50"/>
                <a:gd name="T6" fmla="*/ 0 w 19"/>
                <a:gd name="T7" fmla="*/ 50 h 50"/>
                <a:gd name="T8" fmla="*/ 12 w 1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50">
                  <a:moveTo>
                    <a:pt x="12" y="0"/>
                  </a:moveTo>
                  <a:lnTo>
                    <a:pt x="19" y="0"/>
                  </a:lnTo>
                  <a:lnTo>
                    <a:pt x="7" y="50"/>
                  </a:lnTo>
                  <a:lnTo>
                    <a:pt x="0" y="5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7" name="Freeform 40"/>
            <p:cNvSpPr>
              <a:spLocks noEditPoints="1"/>
            </p:cNvSpPr>
            <p:nvPr/>
          </p:nvSpPr>
          <p:spPr bwMode="auto">
            <a:xfrm>
              <a:off x="3697" y="2167"/>
              <a:ext cx="40" cy="50"/>
            </a:xfrm>
            <a:custGeom>
              <a:avLst/>
              <a:gdLst>
                <a:gd name="T0" fmla="*/ 14 w 17"/>
                <a:gd name="T1" fmla="*/ 0 h 21"/>
                <a:gd name="T2" fmla="*/ 17 w 17"/>
                <a:gd name="T3" fmla="*/ 0 h 21"/>
                <a:gd name="T4" fmla="*/ 13 w 17"/>
                <a:gd name="T5" fmla="*/ 19 h 21"/>
                <a:gd name="T6" fmla="*/ 13 w 17"/>
                <a:gd name="T7" fmla="*/ 19 h 21"/>
                <a:gd name="T8" fmla="*/ 13 w 17"/>
                <a:gd name="T9" fmla="*/ 20 h 21"/>
                <a:gd name="T10" fmla="*/ 13 w 17"/>
                <a:gd name="T11" fmla="*/ 20 h 21"/>
                <a:gd name="T12" fmla="*/ 13 w 17"/>
                <a:gd name="T13" fmla="*/ 21 h 21"/>
                <a:gd name="T14" fmla="*/ 10 w 17"/>
                <a:gd name="T15" fmla="*/ 21 h 21"/>
                <a:gd name="T16" fmla="*/ 10 w 17"/>
                <a:gd name="T17" fmla="*/ 19 h 21"/>
                <a:gd name="T18" fmla="*/ 10 w 17"/>
                <a:gd name="T19" fmla="*/ 19 h 21"/>
                <a:gd name="T20" fmla="*/ 9 w 17"/>
                <a:gd name="T21" fmla="*/ 20 h 21"/>
                <a:gd name="T22" fmla="*/ 7 w 17"/>
                <a:gd name="T23" fmla="*/ 21 h 21"/>
                <a:gd name="T24" fmla="*/ 5 w 17"/>
                <a:gd name="T25" fmla="*/ 21 h 21"/>
                <a:gd name="T26" fmla="*/ 3 w 17"/>
                <a:gd name="T27" fmla="*/ 21 h 21"/>
                <a:gd name="T28" fmla="*/ 1 w 17"/>
                <a:gd name="T29" fmla="*/ 20 h 21"/>
                <a:gd name="T30" fmla="*/ 0 w 17"/>
                <a:gd name="T31" fmla="*/ 18 h 21"/>
                <a:gd name="T32" fmla="*/ 0 w 17"/>
                <a:gd name="T33" fmla="*/ 14 h 21"/>
                <a:gd name="T34" fmla="*/ 1 w 17"/>
                <a:gd name="T35" fmla="*/ 10 h 21"/>
                <a:gd name="T36" fmla="*/ 3 w 17"/>
                <a:gd name="T37" fmla="*/ 8 h 21"/>
                <a:gd name="T38" fmla="*/ 6 w 17"/>
                <a:gd name="T39" fmla="*/ 6 h 21"/>
                <a:gd name="T40" fmla="*/ 8 w 17"/>
                <a:gd name="T41" fmla="*/ 6 h 21"/>
                <a:gd name="T42" fmla="*/ 10 w 17"/>
                <a:gd name="T43" fmla="*/ 6 h 21"/>
                <a:gd name="T44" fmla="*/ 12 w 17"/>
                <a:gd name="T45" fmla="*/ 7 h 21"/>
                <a:gd name="T46" fmla="*/ 12 w 17"/>
                <a:gd name="T47" fmla="*/ 8 h 21"/>
                <a:gd name="T48" fmla="*/ 12 w 17"/>
                <a:gd name="T49" fmla="*/ 8 h 21"/>
                <a:gd name="T50" fmla="*/ 14 w 17"/>
                <a:gd name="T51" fmla="*/ 0 h 21"/>
                <a:gd name="T52" fmla="*/ 11 w 17"/>
                <a:gd name="T53" fmla="*/ 14 h 21"/>
                <a:gd name="T54" fmla="*/ 12 w 17"/>
                <a:gd name="T55" fmla="*/ 11 h 21"/>
                <a:gd name="T56" fmla="*/ 11 w 17"/>
                <a:gd name="T57" fmla="*/ 9 h 21"/>
                <a:gd name="T58" fmla="*/ 10 w 17"/>
                <a:gd name="T59" fmla="*/ 8 h 21"/>
                <a:gd name="T60" fmla="*/ 8 w 17"/>
                <a:gd name="T61" fmla="*/ 8 h 21"/>
                <a:gd name="T62" fmla="*/ 7 w 17"/>
                <a:gd name="T63" fmla="*/ 8 h 21"/>
                <a:gd name="T64" fmla="*/ 5 w 17"/>
                <a:gd name="T65" fmla="*/ 9 h 21"/>
                <a:gd name="T66" fmla="*/ 4 w 17"/>
                <a:gd name="T67" fmla="*/ 11 h 21"/>
                <a:gd name="T68" fmla="*/ 4 w 17"/>
                <a:gd name="T69" fmla="*/ 12 h 21"/>
                <a:gd name="T70" fmla="*/ 3 w 17"/>
                <a:gd name="T71" fmla="*/ 13 h 21"/>
                <a:gd name="T72" fmla="*/ 3 w 17"/>
                <a:gd name="T73" fmla="*/ 14 h 21"/>
                <a:gd name="T74" fmla="*/ 3 w 17"/>
                <a:gd name="T75" fmla="*/ 16 h 21"/>
                <a:gd name="T76" fmla="*/ 3 w 17"/>
                <a:gd name="T77" fmla="*/ 18 h 21"/>
                <a:gd name="T78" fmla="*/ 4 w 17"/>
                <a:gd name="T79" fmla="*/ 19 h 21"/>
                <a:gd name="T80" fmla="*/ 6 w 17"/>
                <a:gd name="T81" fmla="*/ 19 h 21"/>
                <a:gd name="T82" fmla="*/ 9 w 17"/>
                <a:gd name="T83" fmla="*/ 19 h 21"/>
                <a:gd name="T84" fmla="*/ 10 w 17"/>
                <a:gd name="T85" fmla="*/ 17 h 21"/>
                <a:gd name="T86" fmla="*/ 11 w 17"/>
                <a:gd name="T87" fmla="*/ 15 h 21"/>
                <a:gd name="T88" fmla="*/ 11 w 17"/>
                <a:gd name="T89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" h="21">
                  <a:moveTo>
                    <a:pt x="14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20"/>
                    <a:pt x="13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8" y="21"/>
                    <a:pt x="7" y="21"/>
                    <a:pt x="7" y="21"/>
                  </a:cubicBezTo>
                  <a:cubicBezTo>
                    <a:pt x="6" y="21"/>
                    <a:pt x="5" y="21"/>
                    <a:pt x="5" y="21"/>
                  </a:cubicBezTo>
                  <a:cubicBezTo>
                    <a:pt x="4" y="21"/>
                    <a:pt x="4" y="21"/>
                    <a:pt x="3" y="21"/>
                  </a:cubicBezTo>
                  <a:cubicBezTo>
                    <a:pt x="2" y="21"/>
                    <a:pt x="2" y="21"/>
                    <a:pt x="1" y="20"/>
                  </a:cubicBezTo>
                  <a:cubicBezTo>
                    <a:pt x="1" y="20"/>
                    <a:pt x="0" y="19"/>
                    <a:pt x="0" y="18"/>
                  </a:cubicBezTo>
                  <a:cubicBezTo>
                    <a:pt x="0" y="17"/>
                    <a:pt x="0" y="16"/>
                    <a:pt x="0" y="14"/>
                  </a:cubicBezTo>
                  <a:cubicBezTo>
                    <a:pt x="0" y="13"/>
                    <a:pt x="1" y="11"/>
                    <a:pt x="1" y="10"/>
                  </a:cubicBezTo>
                  <a:cubicBezTo>
                    <a:pt x="2" y="9"/>
                    <a:pt x="3" y="8"/>
                    <a:pt x="3" y="8"/>
                  </a:cubicBezTo>
                  <a:cubicBezTo>
                    <a:pt x="4" y="7"/>
                    <a:pt x="5" y="7"/>
                    <a:pt x="6" y="6"/>
                  </a:cubicBezTo>
                  <a:cubicBezTo>
                    <a:pt x="7" y="6"/>
                    <a:pt x="8" y="6"/>
                    <a:pt x="8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1" y="6"/>
                    <a:pt x="11" y="7"/>
                    <a:pt x="12" y="7"/>
                  </a:cubicBezTo>
                  <a:cubicBezTo>
                    <a:pt x="12" y="7"/>
                    <a:pt x="12" y="7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lnTo>
                    <a:pt x="14" y="0"/>
                  </a:lnTo>
                  <a:close/>
                  <a:moveTo>
                    <a:pt x="11" y="14"/>
                  </a:moveTo>
                  <a:cubicBezTo>
                    <a:pt x="12" y="12"/>
                    <a:pt x="12" y="12"/>
                    <a:pt x="12" y="11"/>
                  </a:cubicBezTo>
                  <a:cubicBezTo>
                    <a:pt x="12" y="10"/>
                    <a:pt x="11" y="10"/>
                    <a:pt x="11" y="9"/>
                  </a:cubicBezTo>
                  <a:cubicBezTo>
                    <a:pt x="11" y="9"/>
                    <a:pt x="11" y="9"/>
                    <a:pt x="10" y="8"/>
                  </a:cubicBezTo>
                  <a:cubicBezTo>
                    <a:pt x="10" y="8"/>
                    <a:pt x="9" y="8"/>
                    <a:pt x="8" y="8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6" y="9"/>
                    <a:pt x="6" y="9"/>
                    <a:pt x="5" y="9"/>
                  </a:cubicBezTo>
                  <a:cubicBezTo>
                    <a:pt x="5" y="10"/>
                    <a:pt x="5" y="10"/>
                    <a:pt x="4" y="11"/>
                  </a:cubicBezTo>
                  <a:cubicBezTo>
                    <a:pt x="4" y="11"/>
                    <a:pt x="4" y="11"/>
                    <a:pt x="4" y="12"/>
                  </a:cubicBezTo>
                  <a:cubicBezTo>
                    <a:pt x="3" y="12"/>
                    <a:pt x="3" y="13"/>
                    <a:pt x="3" y="13"/>
                  </a:cubicBezTo>
                  <a:cubicBezTo>
                    <a:pt x="3" y="13"/>
                    <a:pt x="3" y="14"/>
                    <a:pt x="3" y="14"/>
                  </a:cubicBezTo>
                  <a:cubicBezTo>
                    <a:pt x="3" y="14"/>
                    <a:pt x="3" y="15"/>
                    <a:pt x="3" y="16"/>
                  </a:cubicBezTo>
                  <a:cubicBezTo>
                    <a:pt x="3" y="16"/>
                    <a:pt x="3" y="17"/>
                    <a:pt x="3" y="18"/>
                  </a:cubicBezTo>
                  <a:cubicBezTo>
                    <a:pt x="3" y="18"/>
                    <a:pt x="3" y="19"/>
                    <a:pt x="4" y="19"/>
                  </a:cubicBezTo>
                  <a:cubicBezTo>
                    <a:pt x="4" y="19"/>
                    <a:pt x="5" y="19"/>
                    <a:pt x="6" y="19"/>
                  </a:cubicBezTo>
                  <a:cubicBezTo>
                    <a:pt x="7" y="19"/>
                    <a:pt x="8" y="19"/>
                    <a:pt x="9" y="19"/>
                  </a:cubicBezTo>
                  <a:cubicBezTo>
                    <a:pt x="9" y="18"/>
                    <a:pt x="10" y="18"/>
                    <a:pt x="10" y="17"/>
                  </a:cubicBezTo>
                  <a:cubicBezTo>
                    <a:pt x="11" y="16"/>
                    <a:pt x="11" y="16"/>
                    <a:pt x="11" y="15"/>
                  </a:cubicBezTo>
                  <a:cubicBezTo>
                    <a:pt x="11" y="14"/>
                    <a:pt x="11" y="14"/>
                    <a:pt x="11" y="1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8" name="Freeform 41"/>
            <p:cNvSpPr>
              <a:spLocks noEditPoints="1"/>
            </p:cNvSpPr>
            <p:nvPr/>
          </p:nvSpPr>
          <p:spPr bwMode="auto">
            <a:xfrm>
              <a:off x="3737" y="2181"/>
              <a:ext cx="33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6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1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6 w 14"/>
                <a:gd name="T29" fmla="*/ 4 h 16"/>
                <a:gd name="T30" fmla="*/ 3 w 14"/>
                <a:gd name="T31" fmla="*/ 4 h 16"/>
                <a:gd name="T32" fmla="*/ 4 w 14"/>
                <a:gd name="T33" fmla="*/ 2 h 16"/>
                <a:gd name="T34" fmla="*/ 7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8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1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10" y="13"/>
                    <a:pt x="10" y="13"/>
                  </a:cubicBezTo>
                  <a:cubicBezTo>
                    <a:pt x="9" y="14"/>
                    <a:pt x="9" y="14"/>
                    <a:pt x="8" y="14"/>
                  </a:cubicBezTo>
                  <a:cubicBezTo>
                    <a:pt x="8" y="15"/>
                    <a:pt x="7" y="15"/>
                    <a:pt x="7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5"/>
                    <a:pt x="1" y="14"/>
                  </a:cubicBezTo>
                  <a:cubicBezTo>
                    <a:pt x="1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1" y="10"/>
                  </a:cubicBezTo>
                  <a:cubicBezTo>
                    <a:pt x="1" y="10"/>
                    <a:pt x="1" y="9"/>
                    <a:pt x="1" y="9"/>
                  </a:cubicBezTo>
                  <a:cubicBezTo>
                    <a:pt x="1" y="9"/>
                    <a:pt x="2" y="8"/>
                    <a:pt x="2" y="8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4" y="7"/>
                    <a:pt x="5" y="7"/>
                    <a:pt x="5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8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0" y="6"/>
                    <a:pt x="11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4" y="2"/>
                    <a:pt x="4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6" y="1"/>
                    <a:pt x="6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1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9" y="8"/>
                    <a:pt x="8" y="8"/>
                    <a:pt x="8" y="8"/>
                  </a:cubicBezTo>
                  <a:cubicBezTo>
                    <a:pt x="7" y="8"/>
                    <a:pt x="7" y="8"/>
                    <a:pt x="6" y="8"/>
                  </a:cubicBezTo>
                  <a:cubicBezTo>
                    <a:pt x="5" y="8"/>
                    <a:pt x="5" y="9"/>
                    <a:pt x="4" y="9"/>
                  </a:cubicBezTo>
                  <a:cubicBezTo>
                    <a:pt x="4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5" y="13"/>
                    <a:pt x="5" y="13"/>
                    <a:pt x="6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9" y="11"/>
                    <a:pt x="10" y="11"/>
                  </a:cubicBezTo>
                  <a:cubicBezTo>
                    <a:pt x="10" y="11"/>
                    <a:pt x="10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0" y="8"/>
                    <a:pt x="11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9" name="Freeform 42"/>
            <p:cNvSpPr>
              <a:spLocks/>
            </p:cNvSpPr>
            <p:nvPr/>
          </p:nvSpPr>
          <p:spPr bwMode="auto">
            <a:xfrm>
              <a:off x="3796" y="2167"/>
              <a:ext cx="16" cy="50"/>
            </a:xfrm>
            <a:custGeom>
              <a:avLst/>
              <a:gdLst>
                <a:gd name="T0" fmla="*/ 9 w 16"/>
                <a:gd name="T1" fmla="*/ 0 h 50"/>
                <a:gd name="T2" fmla="*/ 16 w 16"/>
                <a:gd name="T3" fmla="*/ 0 h 50"/>
                <a:gd name="T4" fmla="*/ 7 w 16"/>
                <a:gd name="T5" fmla="*/ 50 h 50"/>
                <a:gd name="T6" fmla="*/ 0 w 16"/>
                <a:gd name="T7" fmla="*/ 50 h 50"/>
                <a:gd name="T8" fmla="*/ 9 w 16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50">
                  <a:moveTo>
                    <a:pt x="9" y="0"/>
                  </a:moveTo>
                  <a:lnTo>
                    <a:pt x="16" y="0"/>
                  </a:lnTo>
                  <a:lnTo>
                    <a:pt x="7" y="50"/>
                  </a:lnTo>
                  <a:lnTo>
                    <a:pt x="0" y="5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0" name="Freeform 43"/>
            <p:cNvSpPr>
              <a:spLocks/>
            </p:cNvSpPr>
            <p:nvPr/>
          </p:nvSpPr>
          <p:spPr bwMode="auto">
            <a:xfrm>
              <a:off x="3815" y="2181"/>
              <a:ext cx="35" cy="36"/>
            </a:xfrm>
            <a:custGeom>
              <a:avLst/>
              <a:gdLst>
                <a:gd name="T0" fmla="*/ 3 w 15"/>
                <a:gd name="T1" fmla="*/ 2 h 15"/>
                <a:gd name="T2" fmla="*/ 3 w 15"/>
                <a:gd name="T3" fmla="*/ 0 h 15"/>
                <a:gd name="T4" fmla="*/ 6 w 15"/>
                <a:gd name="T5" fmla="*/ 0 h 15"/>
                <a:gd name="T6" fmla="*/ 5 w 15"/>
                <a:gd name="T7" fmla="*/ 3 h 15"/>
                <a:gd name="T8" fmla="*/ 6 w 15"/>
                <a:gd name="T9" fmla="*/ 2 h 15"/>
                <a:gd name="T10" fmla="*/ 7 w 15"/>
                <a:gd name="T11" fmla="*/ 1 h 15"/>
                <a:gd name="T12" fmla="*/ 9 w 15"/>
                <a:gd name="T13" fmla="*/ 0 h 15"/>
                <a:gd name="T14" fmla="*/ 11 w 15"/>
                <a:gd name="T15" fmla="*/ 0 h 15"/>
                <a:gd name="T16" fmla="*/ 12 w 15"/>
                <a:gd name="T17" fmla="*/ 0 h 15"/>
                <a:gd name="T18" fmla="*/ 14 w 15"/>
                <a:gd name="T19" fmla="*/ 1 h 15"/>
                <a:gd name="T20" fmla="*/ 15 w 15"/>
                <a:gd name="T21" fmla="*/ 2 h 15"/>
                <a:gd name="T22" fmla="*/ 15 w 15"/>
                <a:gd name="T23" fmla="*/ 5 h 15"/>
                <a:gd name="T24" fmla="*/ 13 w 15"/>
                <a:gd name="T25" fmla="*/ 15 h 15"/>
                <a:gd name="T26" fmla="*/ 10 w 15"/>
                <a:gd name="T27" fmla="*/ 15 h 15"/>
                <a:gd name="T28" fmla="*/ 12 w 15"/>
                <a:gd name="T29" fmla="*/ 6 h 15"/>
                <a:gd name="T30" fmla="*/ 12 w 15"/>
                <a:gd name="T31" fmla="*/ 4 h 15"/>
                <a:gd name="T32" fmla="*/ 12 w 15"/>
                <a:gd name="T33" fmla="*/ 3 h 15"/>
                <a:gd name="T34" fmla="*/ 11 w 15"/>
                <a:gd name="T35" fmla="*/ 3 h 15"/>
                <a:gd name="T36" fmla="*/ 9 w 15"/>
                <a:gd name="T37" fmla="*/ 2 h 15"/>
                <a:gd name="T38" fmla="*/ 8 w 15"/>
                <a:gd name="T39" fmla="*/ 3 h 15"/>
                <a:gd name="T40" fmla="*/ 6 w 15"/>
                <a:gd name="T41" fmla="*/ 3 h 15"/>
                <a:gd name="T42" fmla="*/ 5 w 15"/>
                <a:gd name="T43" fmla="*/ 5 h 15"/>
                <a:gd name="T44" fmla="*/ 5 w 15"/>
                <a:gd name="T45" fmla="*/ 7 h 15"/>
                <a:gd name="T46" fmla="*/ 3 w 15"/>
                <a:gd name="T47" fmla="*/ 15 h 15"/>
                <a:gd name="T48" fmla="*/ 0 w 15"/>
                <a:gd name="T49" fmla="*/ 15 h 15"/>
                <a:gd name="T50" fmla="*/ 3 w 15"/>
                <a:gd name="T51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" h="15">
                  <a:moveTo>
                    <a:pt x="3" y="2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2"/>
                    <a:pt x="7" y="2"/>
                    <a:pt x="7" y="1"/>
                  </a:cubicBezTo>
                  <a:cubicBezTo>
                    <a:pt x="7" y="1"/>
                    <a:pt x="8" y="1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1" y="0"/>
                    <a:pt x="12" y="0"/>
                  </a:cubicBezTo>
                  <a:cubicBezTo>
                    <a:pt x="13" y="0"/>
                    <a:pt x="13" y="1"/>
                    <a:pt x="14" y="1"/>
                  </a:cubicBezTo>
                  <a:cubicBezTo>
                    <a:pt x="14" y="1"/>
                    <a:pt x="15" y="2"/>
                    <a:pt x="15" y="2"/>
                  </a:cubicBezTo>
                  <a:cubicBezTo>
                    <a:pt x="15" y="3"/>
                    <a:pt x="15" y="4"/>
                    <a:pt x="15" y="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2" y="4"/>
                    <a:pt x="12" y="4"/>
                    <a:pt x="12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0" y="2"/>
                    <a:pt x="10" y="2"/>
                    <a:pt x="9" y="2"/>
                  </a:cubicBezTo>
                  <a:cubicBezTo>
                    <a:pt x="9" y="2"/>
                    <a:pt x="8" y="2"/>
                    <a:pt x="8" y="3"/>
                  </a:cubicBezTo>
                  <a:cubicBezTo>
                    <a:pt x="7" y="3"/>
                    <a:pt x="7" y="3"/>
                    <a:pt x="6" y="3"/>
                  </a:cubicBezTo>
                  <a:cubicBezTo>
                    <a:pt x="6" y="4"/>
                    <a:pt x="6" y="4"/>
                    <a:pt x="5" y="5"/>
                  </a:cubicBezTo>
                  <a:cubicBezTo>
                    <a:pt x="5" y="5"/>
                    <a:pt x="5" y="6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1" name="Freeform 44"/>
            <p:cNvSpPr>
              <a:spLocks noEditPoints="1"/>
            </p:cNvSpPr>
            <p:nvPr/>
          </p:nvSpPr>
          <p:spPr bwMode="auto">
            <a:xfrm>
              <a:off x="3857" y="2167"/>
              <a:ext cx="41" cy="50"/>
            </a:xfrm>
            <a:custGeom>
              <a:avLst/>
              <a:gdLst>
                <a:gd name="T0" fmla="*/ 14 w 17"/>
                <a:gd name="T1" fmla="*/ 0 h 21"/>
                <a:gd name="T2" fmla="*/ 17 w 17"/>
                <a:gd name="T3" fmla="*/ 0 h 21"/>
                <a:gd name="T4" fmla="*/ 13 w 17"/>
                <a:gd name="T5" fmla="*/ 19 h 21"/>
                <a:gd name="T6" fmla="*/ 13 w 17"/>
                <a:gd name="T7" fmla="*/ 19 h 21"/>
                <a:gd name="T8" fmla="*/ 13 w 17"/>
                <a:gd name="T9" fmla="*/ 20 h 21"/>
                <a:gd name="T10" fmla="*/ 13 w 17"/>
                <a:gd name="T11" fmla="*/ 20 h 21"/>
                <a:gd name="T12" fmla="*/ 13 w 17"/>
                <a:gd name="T13" fmla="*/ 21 h 21"/>
                <a:gd name="T14" fmla="*/ 10 w 17"/>
                <a:gd name="T15" fmla="*/ 21 h 21"/>
                <a:gd name="T16" fmla="*/ 11 w 17"/>
                <a:gd name="T17" fmla="*/ 19 h 21"/>
                <a:gd name="T18" fmla="*/ 10 w 17"/>
                <a:gd name="T19" fmla="*/ 19 h 21"/>
                <a:gd name="T20" fmla="*/ 9 w 17"/>
                <a:gd name="T21" fmla="*/ 20 h 21"/>
                <a:gd name="T22" fmla="*/ 7 w 17"/>
                <a:gd name="T23" fmla="*/ 21 h 21"/>
                <a:gd name="T24" fmla="*/ 5 w 17"/>
                <a:gd name="T25" fmla="*/ 21 h 21"/>
                <a:gd name="T26" fmla="*/ 3 w 17"/>
                <a:gd name="T27" fmla="*/ 21 h 21"/>
                <a:gd name="T28" fmla="*/ 1 w 17"/>
                <a:gd name="T29" fmla="*/ 20 h 21"/>
                <a:gd name="T30" fmla="*/ 0 w 17"/>
                <a:gd name="T31" fmla="*/ 18 h 21"/>
                <a:gd name="T32" fmla="*/ 0 w 17"/>
                <a:gd name="T33" fmla="*/ 14 h 21"/>
                <a:gd name="T34" fmla="*/ 2 w 17"/>
                <a:gd name="T35" fmla="*/ 10 h 21"/>
                <a:gd name="T36" fmla="*/ 4 w 17"/>
                <a:gd name="T37" fmla="*/ 8 h 21"/>
                <a:gd name="T38" fmla="*/ 6 w 17"/>
                <a:gd name="T39" fmla="*/ 6 h 21"/>
                <a:gd name="T40" fmla="*/ 9 w 17"/>
                <a:gd name="T41" fmla="*/ 6 h 21"/>
                <a:gd name="T42" fmla="*/ 11 w 17"/>
                <a:gd name="T43" fmla="*/ 6 h 21"/>
                <a:gd name="T44" fmla="*/ 12 w 17"/>
                <a:gd name="T45" fmla="*/ 7 h 21"/>
                <a:gd name="T46" fmla="*/ 12 w 17"/>
                <a:gd name="T47" fmla="*/ 8 h 21"/>
                <a:gd name="T48" fmla="*/ 13 w 17"/>
                <a:gd name="T49" fmla="*/ 8 h 21"/>
                <a:gd name="T50" fmla="*/ 14 w 17"/>
                <a:gd name="T51" fmla="*/ 0 h 21"/>
                <a:gd name="T52" fmla="*/ 12 w 17"/>
                <a:gd name="T53" fmla="*/ 14 h 21"/>
                <a:gd name="T54" fmla="*/ 12 w 17"/>
                <a:gd name="T55" fmla="*/ 11 h 21"/>
                <a:gd name="T56" fmla="*/ 11 w 17"/>
                <a:gd name="T57" fmla="*/ 9 h 21"/>
                <a:gd name="T58" fmla="*/ 10 w 17"/>
                <a:gd name="T59" fmla="*/ 8 h 21"/>
                <a:gd name="T60" fmla="*/ 9 w 17"/>
                <a:gd name="T61" fmla="*/ 8 h 21"/>
                <a:gd name="T62" fmla="*/ 7 w 17"/>
                <a:gd name="T63" fmla="*/ 8 h 21"/>
                <a:gd name="T64" fmla="*/ 5 w 17"/>
                <a:gd name="T65" fmla="*/ 9 h 21"/>
                <a:gd name="T66" fmla="*/ 4 w 17"/>
                <a:gd name="T67" fmla="*/ 11 h 21"/>
                <a:gd name="T68" fmla="*/ 4 w 17"/>
                <a:gd name="T69" fmla="*/ 12 h 21"/>
                <a:gd name="T70" fmla="*/ 3 w 17"/>
                <a:gd name="T71" fmla="*/ 13 h 21"/>
                <a:gd name="T72" fmla="*/ 3 w 17"/>
                <a:gd name="T73" fmla="*/ 14 h 21"/>
                <a:gd name="T74" fmla="*/ 3 w 17"/>
                <a:gd name="T75" fmla="*/ 16 h 21"/>
                <a:gd name="T76" fmla="*/ 3 w 17"/>
                <a:gd name="T77" fmla="*/ 18 h 21"/>
                <a:gd name="T78" fmla="*/ 4 w 17"/>
                <a:gd name="T79" fmla="*/ 19 h 21"/>
                <a:gd name="T80" fmla="*/ 6 w 17"/>
                <a:gd name="T81" fmla="*/ 19 h 21"/>
                <a:gd name="T82" fmla="*/ 9 w 17"/>
                <a:gd name="T83" fmla="*/ 19 h 21"/>
                <a:gd name="T84" fmla="*/ 10 w 17"/>
                <a:gd name="T85" fmla="*/ 17 h 21"/>
                <a:gd name="T86" fmla="*/ 11 w 17"/>
                <a:gd name="T87" fmla="*/ 15 h 21"/>
                <a:gd name="T88" fmla="*/ 12 w 17"/>
                <a:gd name="T89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" h="21">
                  <a:moveTo>
                    <a:pt x="14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20"/>
                    <a:pt x="13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0" y="20"/>
                    <a:pt x="9" y="20"/>
                    <a:pt x="9" y="20"/>
                  </a:cubicBezTo>
                  <a:cubicBezTo>
                    <a:pt x="8" y="21"/>
                    <a:pt x="8" y="21"/>
                    <a:pt x="7" y="21"/>
                  </a:cubicBezTo>
                  <a:cubicBezTo>
                    <a:pt x="6" y="21"/>
                    <a:pt x="6" y="21"/>
                    <a:pt x="5" y="21"/>
                  </a:cubicBezTo>
                  <a:cubicBezTo>
                    <a:pt x="5" y="21"/>
                    <a:pt x="4" y="21"/>
                    <a:pt x="3" y="21"/>
                  </a:cubicBezTo>
                  <a:cubicBezTo>
                    <a:pt x="3" y="21"/>
                    <a:pt x="2" y="21"/>
                    <a:pt x="1" y="20"/>
                  </a:cubicBezTo>
                  <a:cubicBezTo>
                    <a:pt x="1" y="20"/>
                    <a:pt x="0" y="19"/>
                    <a:pt x="0" y="18"/>
                  </a:cubicBezTo>
                  <a:cubicBezTo>
                    <a:pt x="0" y="17"/>
                    <a:pt x="0" y="16"/>
                    <a:pt x="0" y="14"/>
                  </a:cubicBezTo>
                  <a:cubicBezTo>
                    <a:pt x="1" y="13"/>
                    <a:pt x="1" y="11"/>
                    <a:pt x="2" y="10"/>
                  </a:cubicBezTo>
                  <a:cubicBezTo>
                    <a:pt x="2" y="9"/>
                    <a:pt x="3" y="8"/>
                    <a:pt x="4" y="8"/>
                  </a:cubicBezTo>
                  <a:cubicBezTo>
                    <a:pt x="4" y="7"/>
                    <a:pt x="5" y="7"/>
                    <a:pt x="6" y="6"/>
                  </a:cubicBezTo>
                  <a:cubicBezTo>
                    <a:pt x="7" y="6"/>
                    <a:pt x="8" y="6"/>
                    <a:pt x="9" y="6"/>
                  </a:cubicBezTo>
                  <a:cubicBezTo>
                    <a:pt x="9" y="6"/>
                    <a:pt x="10" y="6"/>
                    <a:pt x="11" y="6"/>
                  </a:cubicBezTo>
                  <a:cubicBezTo>
                    <a:pt x="11" y="6"/>
                    <a:pt x="11" y="7"/>
                    <a:pt x="12" y="7"/>
                  </a:cubicBezTo>
                  <a:cubicBezTo>
                    <a:pt x="12" y="7"/>
                    <a:pt x="12" y="7"/>
                    <a:pt x="12" y="8"/>
                  </a:cubicBezTo>
                  <a:cubicBezTo>
                    <a:pt x="13" y="8"/>
                    <a:pt x="13" y="8"/>
                    <a:pt x="13" y="8"/>
                  </a:cubicBezTo>
                  <a:lnTo>
                    <a:pt x="14" y="0"/>
                  </a:lnTo>
                  <a:close/>
                  <a:moveTo>
                    <a:pt x="12" y="14"/>
                  </a:moveTo>
                  <a:cubicBezTo>
                    <a:pt x="12" y="12"/>
                    <a:pt x="12" y="12"/>
                    <a:pt x="12" y="11"/>
                  </a:cubicBezTo>
                  <a:cubicBezTo>
                    <a:pt x="12" y="10"/>
                    <a:pt x="12" y="10"/>
                    <a:pt x="11" y="9"/>
                  </a:cubicBezTo>
                  <a:cubicBezTo>
                    <a:pt x="11" y="9"/>
                    <a:pt x="11" y="9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8" y="8"/>
                    <a:pt x="7" y="8"/>
                    <a:pt x="7" y="8"/>
                  </a:cubicBezTo>
                  <a:cubicBezTo>
                    <a:pt x="6" y="9"/>
                    <a:pt x="6" y="9"/>
                    <a:pt x="5" y="9"/>
                  </a:cubicBezTo>
                  <a:cubicBezTo>
                    <a:pt x="5" y="10"/>
                    <a:pt x="5" y="10"/>
                    <a:pt x="4" y="11"/>
                  </a:cubicBezTo>
                  <a:cubicBezTo>
                    <a:pt x="4" y="11"/>
                    <a:pt x="4" y="11"/>
                    <a:pt x="4" y="12"/>
                  </a:cubicBezTo>
                  <a:cubicBezTo>
                    <a:pt x="4" y="12"/>
                    <a:pt x="4" y="13"/>
                    <a:pt x="3" y="13"/>
                  </a:cubicBezTo>
                  <a:cubicBezTo>
                    <a:pt x="3" y="13"/>
                    <a:pt x="3" y="14"/>
                    <a:pt x="3" y="14"/>
                  </a:cubicBezTo>
                  <a:cubicBezTo>
                    <a:pt x="3" y="14"/>
                    <a:pt x="3" y="15"/>
                    <a:pt x="3" y="16"/>
                  </a:cubicBezTo>
                  <a:cubicBezTo>
                    <a:pt x="3" y="16"/>
                    <a:pt x="3" y="17"/>
                    <a:pt x="3" y="18"/>
                  </a:cubicBezTo>
                  <a:cubicBezTo>
                    <a:pt x="3" y="18"/>
                    <a:pt x="4" y="19"/>
                    <a:pt x="4" y="19"/>
                  </a:cubicBezTo>
                  <a:cubicBezTo>
                    <a:pt x="5" y="19"/>
                    <a:pt x="5" y="19"/>
                    <a:pt x="6" y="19"/>
                  </a:cubicBezTo>
                  <a:cubicBezTo>
                    <a:pt x="7" y="19"/>
                    <a:pt x="8" y="19"/>
                    <a:pt x="9" y="19"/>
                  </a:cubicBezTo>
                  <a:cubicBezTo>
                    <a:pt x="9" y="18"/>
                    <a:pt x="10" y="18"/>
                    <a:pt x="10" y="17"/>
                  </a:cubicBezTo>
                  <a:cubicBezTo>
                    <a:pt x="11" y="16"/>
                    <a:pt x="11" y="16"/>
                    <a:pt x="11" y="15"/>
                  </a:cubicBezTo>
                  <a:cubicBezTo>
                    <a:pt x="12" y="14"/>
                    <a:pt x="12" y="14"/>
                    <a:pt x="12" y="1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2" name="Freeform 45"/>
            <p:cNvSpPr>
              <a:spLocks noEditPoints="1"/>
            </p:cNvSpPr>
            <p:nvPr/>
          </p:nvSpPr>
          <p:spPr bwMode="auto">
            <a:xfrm>
              <a:off x="3900" y="2165"/>
              <a:ext cx="36" cy="52"/>
            </a:xfrm>
            <a:custGeom>
              <a:avLst/>
              <a:gdLst>
                <a:gd name="T0" fmla="*/ 5 w 15"/>
                <a:gd name="T1" fmla="*/ 7 h 22"/>
                <a:gd name="T2" fmla="*/ 3 w 15"/>
                <a:gd name="T3" fmla="*/ 17 h 22"/>
                <a:gd name="T4" fmla="*/ 3 w 15"/>
                <a:gd name="T5" fmla="*/ 18 h 22"/>
                <a:gd name="T6" fmla="*/ 3 w 15"/>
                <a:gd name="T7" fmla="*/ 19 h 22"/>
                <a:gd name="T8" fmla="*/ 4 w 15"/>
                <a:gd name="T9" fmla="*/ 20 h 22"/>
                <a:gd name="T10" fmla="*/ 6 w 15"/>
                <a:gd name="T11" fmla="*/ 20 h 22"/>
                <a:gd name="T12" fmla="*/ 8 w 15"/>
                <a:gd name="T13" fmla="*/ 20 h 22"/>
                <a:gd name="T14" fmla="*/ 10 w 15"/>
                <a:gd name="T15" fmla="*/ 18 h 22"/>
                <a:gd name="T16" fmla="*/ 10 w 15"/>
                <a:gd name="T17" fmla="*/ 17 h 22"/>
                <a:gd name="T18" fmla="*/ 11 w 15"/>
                <a:gd name="T19" fmla="*/ 16 h 22"/>
                <a:gd name="T20" fmla="*/ 13 w 15"/>
                <a:gd name="T21" fmla="*/ 7 h 22"/>
                <a:gd name="T22" fmla="*/ 15 w 15"/>
                <a:gd name="T23" fmla="*/ 7 h 22"/>
                <a:gd name="T24" fmla="*/ 13 w 15"/>
                <a:gd name="T25" fmla="*/ 19 h 22"/>
                <a:gd name="T26" fmla="*/ 13 w 15"/>
                <a:gd name="T27" fmla="*/ 20 h 22"/>
                <a:gd name="T28" fmla="*/ 13 w 15"/>
                <a:gd name="T29" fmla="*/ 21 h 22"/>
                <a:gd name="T30" fmla="*/ 12 w 15"/>
                <a:gd name="T31" fmla="*/ 21 h 22"/>
                <a:gd name="T32" fmla="*/ 12 w 15"/>
                <a:gd name="T33" fmla="*/ 22 h 22"/>
                <a:gd name="T34" fmla="*/ 9 w 15"/>
                <a:gd name="T35" fmla="*/ 22 h 22"/>
                <a:gd name="T36" fmla="*/ 10 w 15"/>
                <a:gd name="T37" fmla="*/ 20 h 22"/>
                <a:gd name="T38" fmla="*/ 9 w 15"/>
                <a:gd name="T39" fmla="*/ 20 h 22"/>
                <a:gd name="T40" fmla="*/ 8 w 15"/>
                <a:gd name="T41" fmla="*/ 21 h 22"/>
                <a:gd name="T42" fmla="*/ 7 w 15"/>
                <a:gd name="T43" fmla="*/ 22 h 22"/>
                <a:gd name="T44" fmla="*/ 5 w 15"/>
                <a:gd name="T45" fmla="*/ 22 h 22"/>
                <a:gd name="T46" fmla="*/ 2 w 15"/>
                <a:gd name="T47" fmla="*/ 22 h 22"/>
                <a:gd name="T48" fmla="*/ 1 w 15"/>
                <a:gd name="T49" fmla="*/ 21 h 22"/>
                <a:gd name="T50" fmla="*/ 0 w 15"/>
                <a:gd name="T51" fmla="*/ 19 h 22"/>
                <a:gd name="T52" fmla="*/ 0 w 15"/>
                <a:gd name="T53" fmla="*/ 17 h 22"/>
                <a:gd name="T54" fmla="*/ 3 w 15"/>
                <a:gd name="T55" fmla="*/ 7 h 22"/>
                <a:gd name="T56" fmla="*/ 5 w 15"/>
                <a:gd name="T57" fmla="*/ 7 h 22"/>
                <a:gd name="T58" fmla="*/ 14 w 15"/>
                <a:gd name="T59" fmla="*/ 0 h 22"/>
                <a:gd name="T60" fmla="*/ 10 w 15"/>
                <a:gd name="T61" fmla="*/ 5 h 22"/>
                <a:gd name="T62" fmla="*/ 8 w 15"/>
                <a:gd name="T63" fmla="*/ 5 h 22"/>
                <a:gd name="T64" fmla="*/ 11 w 15"/>
                <a:gd name="T65" fmla="*/ 0 h 22"/>
                <a:gd name="T66" fmla="*/ 14 w 15"/>
                <a:gd name="T6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5" h="22">
                  <a:moveTo>
                    <a:pt x="5" y="7"/>
                  </a:move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3" y="18"/>
                    <a:pt x="3" y="18"/>
                  </a:cubicBezTo>
                  <a:cubicBezTo>
                    <a:pt x="3" y="18"/>
                    <a:pt x="3" y="19"/>
                    <a:pt x="3" y="19"/>
                  </a:cubicBezTo>
                  <a:cubicBezTo>
                    <a:pt x="4" y="19"/>
                    <a:pt x="4" y="20"/>
                    <a:pt x="4" y="20"/>
                  </a:cubicBezTo>
                  <a:cubicBezTo>
                    <a:pt x="5" y="20"/>
                    <a:pt x="5" y="20"/>
                    <a:pt x="6" y="20"/>
                  </a:cubicBezTo>
                  <a:cubicBezTo>
                    <a:pt x="6" y="20"/>
                    <a:pt x="7" y="20"/>
                    <a:pt x="8" y="20"/>
                  </a:cubicBezTo>
                  <a:cubicBezTo>
                    <a:pt x="8" y="19"/>
                    <a:pt x="9" y="19"/>
                    <a:pt x="10" y="18"/>
                  </a:cubicBezTo>
                  <a:cubicBezTo>
                    <a:pt x="10" y="18"/>
                    <a:pt x="10" y="18"/>
                    <a:pt x="10" y="17"/>
                  </a:cubicBezTo>
                  <a:cubicBezTo>
                    <a:pt x="11" y="17"/>
                    <a:pt x="11" y="16"/>
                    <a:pt x="11" y="16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3" y="20"/>
                    <a:pt x="13" y="20"/>
                  </a:cubicBezTo>
                  <a:cubicBezTo>
                    <a:pt x="13" y="20"/>
                    <a:pt x="13" y="20"/>
                    <a:pt x="13" y="21"/>
                  </a:cubicBezTo>
                  <a:cubicBezTo>
                    <a:pt x="13" y="21"/>
                    <a:pt x="13" y="21"/>
                    <a:pt x="12" y="21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20"/>
                    <a:pt x="10" y="20"/>
                    <a:pt x="9" y="20"/>
                  </a:cubicBezTo>
                  <a:cubicBezTo>
                    <a:pt x="9" y="21"/>
                    <a:pt x="9" y="21"/>
                    <a:pt x="8" y="21"/>
                  </a:cubicBezTo>
                  <a:cubicBezTo>
                    <a:pt x="8" y="22"/>
                    <a:pt x="7" y="22"/>
                    <a:pt x="7" y="22"/>
                  </a:cubicBezTo>
                  <a:cubicBezTo>
                    <a:pt x="6" y="22"/>
                    <a:pt x="5" y="22"/>
                    <a:pt x="5" y="22"/>
                  </a:cubicBezTo>
                  <a:cubicBezTo>
                    <a:pt x="4" y="22"/>
                    <a:pt x="3" y="22"/>
                    <a:pt x="2" y="22"/>
                  </a:cubicBezTo>
                  <a:cubicBezTo>
                    <a:pt x="2" y="22"/>
                    <a:pt x="1" y="21"/>
                    <a:pt x="1" y="21"/>
                  </a:cubicBezTo>
                  <a:cubicBezTo>
                    <a:pt x="1" y="20"/>
                    <a:pt x="0" y="20"/>
                    <a:pt x="0" y="19"/>
                  </a:cubicBezTo>
                  <a:cubicBezTo>
                    <a:pt x="0" y="19"/>
                    <a:pt x="0" y="18"/>
                    <a:pt x="0" y="17"/>
                  </a:cubicBezTo>
                  <a:cubicBezTo>
                    <a:pt x="3" y="7"/>
                    <a:pt x="3" y="7"/>
                    <a:pt x="3" y="7"/>
                  </a:cubicBezTo>
                  <a:lnTo>
                    <a:pt x="5" y="7"/>
                  </a:lnTo>
                  <a:close/>
                  <a:moveTo>
                    <a:pt x="14" y="0"/>
                  </a:moveTo>
                  <a:cubicBezTo>
                    <a:pt x="10" y="5"/>
                    <a:pt x="10" y="5"/>
                    <a:pt x="10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3" name="Freeform 46"/>
            <p:cNvSpPr>
              <a:spLocks/>
            </p:cNvSpPr>
            <p:nvPr/>
          </p:nvSpPr>
          <p:spPr bwMode="auto">
            <a:xfrm>
              <a:off x="3940" y="2181"/>
              <a:ext cx="31" cy="38"/>
            </a:xfrm>
            <a:custGeom>
              <a:avLst/>
              <a:gdLst>
                <a:gd name="T0" fmla="*/ 3 w 13"/>
                <a:gd name="T1" fmla="*/ 11 h 16"/>
                <a:gd name="T2" fmla="*/ 3 w 13"/>
                <a:gd name="T3" fmla="*/ 12 h 16"/>
                <a:gd name="T4" fmla="*/ 3 w 13"/>
                <a:gd name="T5" fmla="*/ 12 h 16"/>
                <a:gd name="T6" fmla="*/ 4 w 13"/>
                <a:gd name="T7" fmla="*/ 13 h 16"/>
                <a:gd name="T8" fmla="*/ 6 w 13"/>
                <a:gd name="T9" fmla="*/ 13 h 16"/>
                <a:gd name="T10" fmla="*/ 7 w 13"/>
                <a:gd name="T11" fmla="*/ 13 h 16"/>
                <a:gd name="T12" fmla="*/ 8 w 13"/>
                <a:gd name="T13" fmla="*/ 12 h 16"/>
                <a:gd name="T14" fmla="*/ 9 w 13"/>
                <a:gd name="T15" fmla="*/ 11 h 16"/>
                <a:gd name="T16" fmla="*/ 9 w 13"/>
                <a:gd name="T17" fmla="*/ 10 h 16"/>
                <a:gd name="T18" fmla="*/ 9 w 13"/>
                <a:gd name="T19" fmla="*/ 10 h 16"/>
                <a:gd name="T20" fmla="*/ 8 w 13"/>
                <a:gd name="T21" fmla="*/ 9 h 16"/>
                <a:gd name="T22" fmla="*/ 7 w 13"/>
                <a:gd name="T23" fmla="*/ 9 h 16"/>
                <a:gd name="T24" fmla="*/ 4 w 13"/>
                <a:gd name="T25" fmla="*/ 8 h 16"/>
                <a:gd name="T26" fmla="*/ 3 w 13"/>
                <a:gd name="T27" fmla="*/ 8 h 16"/>
                <a:gd name="T28" fmla="*/ 2 w 13"/>
                <a:gd name="T29" fmla="*/ 6 h 16"/>
                <a:gd name="T30" fmla="*/ 2 w 13"/>
                <a:gd name="T31" fmla="*/ 5 h 16"/>
                <a:gd name="T32" fmla="*/ 3 w 13"/>
                <a:gd name="T33" fmla="*/ 3 h 16"/>
                <a:gd name="T34" fmla="*/ 4 w 13"/>
                <a:gd name="T35" fmla="*/ 1 h 16"/>
                <a:gd name="T36" fmla="*/ 6 w 13"/>
                <a:gd name="T37" fmla="*/ 0 h 16"/>
                <a:gd name="T38" fmla="*/ 8 w 13"/>
                <a:gd name="T39" fmla="*/ 0 h 16"/>
                <a:gd name="T40" fmla="*/ 10 w 13"/>
                <a:gd name="T41" fmla="*/ 0 h 16"/>
                <a:gd name="T42" fmla="*/ 11 w 13"/>
                <a:gd name="T43" fmla="*/ 1 h 16"/>
                <a:gd name="T44" fmla="*/ 13 w 13"/>
                <a:gd name="T45" fmla="*/ 1 h 16"/>
                <a:gd name="T46" fmla="*/ 13 w 13"/>
                <a:gd name="T47" fmla="*/ 2 h 16"/>
                <a:gd name="T48" fmla="*/ 13 w 13"/>
                <a:gd name="T49" fmla="*/ 3 h 16"/>
                <a:gd name="T50" fmla="*/ 13 w 13"/>
                <a:gd name="T51" fmla="*/ 4 h 16"/>
                <a:gd name="T52" fmla="*/ 10 w 13"/>
                <a:gd name="T53" fmla="*/ 4 h 16"/>
                <a:gd name="T54" fmla="*/ 10 w 13"/>
                <a:gd name="T55" fmla="*/ 3 h 16"/>
                <a:gd name="T56" fmla="*/ 10 w 13"/>
                <a:gd name="T57" fmla="*/ 2 h 16"/>
                <a:gd name="T58" fmla="*/ 9 w 13"/>
                <a:gd name="T59" fmla="*/ 2 h 16"/>
                <a:gd name="T60" fmla="*/ 8 w 13"/>
                <a:gd name="T61" fmla="*/ 2 h 16"/>
                <a:gd name="T62" fmla="*/ 7 w 13"/>
                <a:gd name="T63" fmla="*/ 2 h 16"/>
                <a:gd name="T64" fmla="*/ 6 w 13"/>
                <a:gd name="T65" fmla="*/ 2 h 16"/>
                <a:gd name="T66" fmla="*/ 5 w 13"/>
                <a:gd name="T67" fmla="*/ 3 h 16"/>
                <a:gd name="T68" fmla="*/ 5 w 13"/>
                <a:gd name="T69" fmla="*/ 4 h 16"/>
                <a:gd name="T70" fmla="*/ 5 w 13"/>
                <a:gd name="T71" fmla="*/ 5 h 16"/>
                <a:gd name="T72" fmla="*/ 5 w 13"/>
                <a:gd name="T73" fmla="*/ 6 h 16"/>
                <a:gd name="T74" fmla="*/ 6 w 13"/>
                <a:gd name="T75" fmla="*/ 6 h 16"/>
                <a:gd name="T76" fmla="*/ 6 w 13"/>
                <a:gd name="T77" fmla="*/ 6 h 16"/>
                <a:gd name="T78" fmla="*/ 9 w 13"/>
                <a:gd name="T79" fmla="*/ 7 h 16"/>
                <a:gd name="T80" fmla="*/ 10 w 13"/>
                <a:gd name="T81" fmla="*/ 7 h 16"/>
                <a:gd name="T82" fmla="*/ 11 w 13"/>
                <a:gd name="T83" fmla="*/ 8 h 16"/>
                <a:gd name="T84" fmla="*/ 12 w 13"/>
                <a:gd name="T85" fmla="*/ 8 h 16"/>
                <a:gd name="T86" fmla="*/ 12 w 13"/>
                <a:gd name="T87" fmla="*/ 9 h 16"/>
                <a:gd name="T88" fmla="*/ 12 w 13"/>
                <a:gd name="T89" fmla="*/ 11 h 16"/>
                <a:gd name="T90" fmla="*/ 11 w 13"/>
                <a:gd name="T91" fmla="*/ 13 h 16"/>
                <a:gd name="T92" fmla="*/ 9 w 13"/>
                <a:gd name="T93" fmla="*/ 15 h 16"/>
                <a:gd name="T94" fmla="*/ 7 w 13"/>
                <a:gd name="T95" fmla="*/ 15 h 16"/>
                <a:gd name="T96" fmla="*/ 5 w 13"/>
                <a:gd name="T97" fmla="*/ 16 h 16"/>
                <a:gd name="T98" fmla="*/ 3 w 13"/>
                <a:gd name="T99" fmla="*/ 15 h 16"/>
                <a:gd name="T100" fmla="*/ 1 w 13"/>
                <a:gd name="T101" fmla="*/ 14 h 16"/>
                <a:gd name="T102" fmla="*/ 0 w 13"/>
                <a:gd name="T103" fmla="*/ 13 h 16"/>
                <a:gd name="T104" fmla="*/ 0 w 13"/>
                <a:gd name="T105" fmla="*/ 11 h 16"/>
                <a:gd name="T106" fmla="*/ 3 w 13"/>
                <a:gd name="T107" fmla="*/ 1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" h="16">
                  <a:moveTo>
                    <a:pt x="3" y="11"/>
                  </a:move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5" y="13"/>
                    <a:pt x="5" y="13"/>
                    <a:pt x="6" y="13"/>
                  </a:cubicBezTo>
                  <a:cubicBezTo>
                    <a:pt x="6" y="13"/>
                    <a:pt x="7" y="13"/>
                    <a:pt x="7" y="13"/>
                  </a:cubicBezTo>
                  <a:cubicBezTo>
                    <a:pt x="8" y="13"/>
                    <a:pt x="8" y="13"/>
                    <a:pt x="8" y="12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9" y="11"/>
                    <a:pt x="9" y="10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9"/>
                    <a:pt x="8" y="9"/>
                    <a:pt x="8" y="9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6" y="9"/>
                    <a:pt x="5" y="9"/>
                    <a:pt x="4" y="8"/>
                  </a:cubicBezTo>
                  <a:cubicBezTo>
                    <a:pt x="4" y="8"/>
                    <a:pt x="3" y="8"/>
                    <a:pt x="3" y="8"/>
                  </a:cubicBezTo>
                  <a:cubicBezTo>
                    <a:pt x="2" y="7"/>
                    <a:pt x="2" y="7"/>
                    <a:pt x="2" y="6"/>
                  </a:cubicBezTo>
                  <a:cubicBezTo>
                    <a:pt x="2" y="6"/>
                    <a:pt x="2" y="5"/>
                    <a:pt x="2" y="5"/>
                  </a:cubicBezTo>
                  <a:cubicBezTo>
                    <a:pt x="2" y="4"/>
                    <a:pt x="2" y="3"/>
                    <a:pt x="3" y="3"/>
                  </a:cubicBezTo>
                  <a:cubicBezTo>
                    <a:pt x="3" y="2"/>
                    <a:pt x="3" y="2"/>
                    <a:pt x="4" y="1"/>
                  </a:cubicBezTo>
                  <a:cubicBezTo>
                    <a:pt x="5" y="1"/>
                    <a:pt x="5" y="1"/>
                    <a:pt x="6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9" y="0"/>
                    <a:pt x="9" y="0"/>
                    <a:pt x="10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2" y="1"/>
                    <a:pt x="12" y="1"/>
                    <a:pt x="13" y="1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1" y="4"/>
                    <a:pt x="11" y="3"/>
                    <a:pt x="10" y="3"/>
                  </a:cubicBezTo>
                  <a:cubicBezTo>
                    <a:pt x="10" y="3"/>
                    <a:pt x="10" y="3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9" y="2"/>
                    <a:pt x="8" y="2"/>
                    <a:pt x="8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7" y="2"/>
                    <a:pt x="6" y="2"/>
                  </a:cubicBezTo>
                  <a:cubicBezTo>
                    <a:pt x="6" y="2"/>
                    <a:pt x="6" y="3"/>
                    <a:pt x="5" y="3"/>
                  </a:cubicBezTo>
                  <a:cubicBezTo>
                    <a:pt x="5" y="3"/>
                    <a:pt x="5" y="4"/>
                    <a:pt x="5" y="4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6"/>
                    <a:pt x="5" y="6"/>
                    <a:pt x="6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7" y="6"/>
                    <a:pt x="8" y="6"/>
                    <a:pt x="9" y="7"/>
                  </a:cubicBezTo>
                  <a:cubicBezTo>
                    <a:pt x="9" y="7"/>
                    <a:pt x="10" y="7"/>
                    <a:pt x="10" y="7"/>
                  </a:cubicBezTo>
                  <a:cubicBezTo>
                    <a:pt x="11" y="7"/>
                    <a:pt x="11" y="7"/>
                    <a:pt x="11" y="8"/>
                  </a:cubicBezTo>
                  <a:cubicBezTo>
                    <a:pt x="11" y="8"/>
                    <a:pt x="12" y="8"/>
                    <a:pt x="12" y="8"/>
                  </a:cubicBezTo>
                  <a:cubicBezTo>
                    <a:pt x="12" y="8"/>
                    <a:pt x="12" y="9"/>
                    <a:pt x="12" y="9"/>
                  </a:cubicBezTo>
                  <a:cubicBezTo>
                    <a:pt x="12" y="10"/>
                    <a:pt x="12" y="10"/>
                    <a:pt x="12" y="11"/>
                  </a:cubicBezTo>
                  <a:cubicBezTo>
                    <a:pt x="12" y="12"/>
                    <a:pt x="12" y="12"/>
                    <a:pt x="11" y="13"/>
                  </a:cubicBezTo>
                  <a:cubicBezTo>
                    <a:pt x="11" y="14"/>
                    <a:pt x="10" y="14"/>
                    <a:pt x="9" y="15"/>
                  </a:cubicBezTo>
                  <a:cubicBezTo>
                    <a:pt x="9" y="15"/>
                    <a:pt x="8" y="15"/>
                    <a:pt x="7" y="15"/>
                  </a:cubicBezTo>
                  <a:cubicBezTo>
                    <a:pt x="6" y="15"/>
                    <a:pt x="6" y="16"/>
                    <a:pt x="5" y="16"/>
                  </a:cubicBezTo>
                  <a:cubicBezTo>
                    <a:pt x="4" y="16"/>
                    <a:pt x="3" y="15"/>
                    <a:pt x="3" y="15"/>
                  </a:cubicBezTo>
                  <a:cubicBezTo>
                    <a:pt x="2" y="15"/>
                    <a:pt x="2" y="15"/>
                    <a:pt x="1" y="14"/>
                  </a:cubicBezTo>
                  <a:cubicBezTo>
                    <a:pt x="1" y="14"/>
                    <a:pt x="0" y="14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lnTo>
                    <a:pt x="3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4" name="Freeform 47"/>
            <p:cNvSpPr>
              <a:spLocks/>
            </p:cNvSpPr>
            <p:nvPr/>
          </p:nvSpPr>
          <p:spPr bwMode="auto">
            <a:xfrm>
              <a:off x="3978" y="2172"/>
              <a:ext cx="21" cy="45"/>
            </a:xfrm>
            <a:custGeom>
              <a:avLst/>
              <a:gdLst>
                <a:gd name="T0" fmla="*/ 0 w 9"/>
                <a:gd name="T1" fmla="*/ 4 h 19"/>
                <a:gd name="T2" fmla="*/ 3 w 9"/>
                <a:gd name="T3" fmla="*/ 4 h 19"/>
                <a:gd name="T4" fmla="*/ 3 w 9"/>
                <a:gd name="T5" fmla="*/ 1 h 19"/>
                <a:gd name="T6" fmla="*/ 6 w 9"/>
                <a:gd name="T7" fmla="*/ 0 h 19"/>
                <a:gd name="T8" fmla="*/ 5 w 9"/>
                <a:gd name="T9" fmla="*/ 4 h 19"/>
                <a:gd name="T10" fmla="*/ 9 w 9"/>
                <a:gd name="T11" fmla="*/ 4 h 19"/>
                <a:gd name="T12" fmla="*/ 8 w 9"/>
                <a:gd name="T13" fmla="*/ 6 h 19"/>
                <a:gd name="T14" fmla="*/ 5 w 9"/>
                <a:gd name="T15" fmla="*/ 6 h 19"/>
                <a:gd name="T16" fmla="*/ 3 w 9"/>
                <a:gd name="T17" fmla="*/ 15 h 19"/>
                <a:gd name="T18" fmla="*/ 3 w 9"/>
                <a:gd name="T19" fmla="*/ 16 h 19"/>
                <a:gd name="T20" fmla="*/ 3 w 9"/>
                <a:gd name="T21" fmla="*/ 16 h 19"/>
                <a:gd name="T22" fmla="*/ 4 w 9"/>
                <a:gd name="T23" fmla="*/ 17 h 19"/>
                <a:gd name="T24" fmla="*/ 5 w 9"/>
                <a:gd name="T25" fmla="*/ 17 h 19"/>
                <a:gd name="T26" fmla="*/ 5 w 9"/>
                <a:gd name="T27" fmla="*/ 17 h 19"/>
                <a:gd name="T28" fmla="*/ 6 w 9"/>
                <a:gd name="T29" fmla="*/ 17 h 19"/>
                <a:gd name="T30" fmla="*/ 6 w 9"/>
                <a:gd name="T31" fmla="*/ 19 h 19"/>
                <a:gd name="T32" fmla="*/ 5 w 9"/>
                <a:gd name="T33" fmla="*/ 19 h 19"/>
                <a:gd name="T34" fmla="*/ 3 w 9"/>
                <a:gd name="T35" fmla="*/ 19 h 19"/>
                <a:gd name="T36" fmla="*/ 1 w 9"/>
                <a:gd name="T37" fmla="*/ 19 h 19"/>
                <a:gd name="T38" fmla="*/ 0 w 9"/>
                <a:gd name="T39" fmla="*/ 16 h 19"/>
                <a:gd name="T40" fmla="*/ 2 w 9"/>
                <a:gd name="T41" fmla="*/ 6 h 19"/>
                <a:gd name="T42" fmla="*/ 0 w 9"/>
                <a:gd name="T43" fmla="*/ 6 h 19"/>
                <a:gd name="T44" fmla="*/ 0 w 9"/>
                <a:gd name="T45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" h="19">
                  <a:moveTo>
                    <a:pt x="0" y="4"/>
                  </a:moveTo>
                  <a:cubicBezTo>
                    <a:pt x="3" y="4"/>
                    <a:pt x="3" y="4"/>
                    <a:pt x="3" y="4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3" y="15"/>
                    <a:pt x="3" y="16"/>
                    <a:pt x="3" y="1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3" y="17"/>
                    <a:pt x="3" y="17"/>
                    <a:pt x="4" y="17"/>
                  </a:cubicBezTo>
                  <a:cubicBezTo>
                    <a:pt x="4" y="17"/>
                    <a:pt x="4" y="17"/>
                    <a:pt x="5" y="17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4" y="19"/>
                    <a:pt x="4" y="19"/>
                    <a:pt x="3" y="19"/>
                  </a:cubicBez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0" y="1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5" name="Freeform 48"/>
            <p:cNvSpPr>
              <a:spLocks/>
            </p:cNvSpPr>
            <p:nvPr/>
          </p:nvSpPr>
          <p:spPr bwMode="auto">
            <a:xfrm>
              <a:off x="3999" y="2181"/>
              <a:ext cx="26" cy="36"/>
            </a:xfrm>
            <a:custGeom>
              <a:avLst/>
              <a:gdLst>
                <a:gd name="T0" fmla="*/ 3 w 11"/>
                <a:gd name="T1" fmla="*/ 3 h 15"/>
                <a:gd name="T2" fmla="*/ 3 w 11"/>
                <a:gd name="T3" fmla="*/ 2 h 15"/>
                <a:gd name="T4" fmla="*/ 3 w 11"/>
                <a:gd name="T5" fmla="*/ 0 h 15"/>
                <a:gd name="T6" fmla="*/ 6 w 11"/>
                <a:gd name="T7" fmla="*/ 0 h 15"/>
                <a:gd name="T8" fmla="*/ 5 w 11"/>
                <a:gd name="T9" fmla="*/ 3 h 15"/>
                <a:gd name="T10" fmla="*/ 6 w 11"/>
                <a:gd name="T11" fmla="*/ 2 h 15"/>
                <a:gd name="T12" fmla="*/ 7 w 11"/>
                <a:gd name="T13" fmla="*/ 1 h 15"/>
                <a:gd name="T14" fmla="*/ 8 w 11"/>
                <a:gd name="T15" fmla="*/ 1 h 15"/>
                <a:gd name="T16" fmla="*/ 9 w 11"/>
                <a:gd name="T17" fmla="*/ 0 h 15"/>
                <a:gd name="T18" fmla="*/ 10 w 11"/>
                <a:gd name="T19" fmla="*/ 0 h 15"/>
                <a:gd name="T20" fmla="*/ 11 w 11"/>
                <a:gd name="T21" fmla="*/ 0 h 15"/>
                <a:gd name="T22" fmla="*/ 11 w 11"/>
                <a:gd name="T23" fmla="*/ 3 h 15"/>
                <a:gd name="T24" fmla="*/ 10 w 11"/>
                <a:gd name="T25" fmla="*/ 3 h 15"/>
                <a:gd name="T26" fmla="*/ 10 w 11"/>
                <a:gd name="T27" fmla="*/ 3 h 15"/>
                <a:gd name="T28" fmla="*/ 9 w 11"/>
                <a:gd name="T29" fmla="*/ 3 h 15"/>
                <a:gd name="T30" fmla="*/ 7 w 11"/>
                <a:gd name="T31" fmla="*/ 3 h 15"/>
                <a:gd name="T32" fmla="*/ 6 w 11"/>
                <a:gd name="T33" fmla="*/ 4 h 15"/>
                <a:gd name="T34" fmla="*/ 5 w 11"/>
                <a:gd name="T35" fmla="*/ 6 h 15"/>
                <a:gd name="T36" fmla="*/ 5 w 11"/>
                <a:gd name="T37" fmla="*/ 7 h 15"/>
                <a:gd name="T38" fmla="*/ 3 w 11"/>
                <a:gd name="T39" fmla="*/ 15 h 15"/>
                <a:gd name="T40" fmla="*/ 0 w 11"/>
                <a:gd name="T41" fmla="*/ 15 h 15"/>
                <a:gd name="T42" fmla="*/ 3 w 11"/>
                <a:gd name="T43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" h="15">
                  <a:moveTo>
                    <a:pt x="3" y="3"/>
                  </a:move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3" y="1"/>
                    <a:pt x="3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3"/>
                    <a:pt x="6" y="2"/>
                    <a:pt x="6" y="2"/>
                  </a:cubicBezTo>
                  <a:cubicBezTo>
                    <a:pt x="6" y="2"/>
                    <a:pt x="7" y="1"/>
                    <a:pt x="7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3"/>
                    <a:pt x="10" y="3"/>
                    <a:pt x="10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9" y="3"/>
                    <a:pt x="8" y="3"/>
                    <a:pt x="7" y="3"/>
                  </a:cubicBezTo>
                  <a:cubicBezTo>
                    <a:pt x="7" y="3"/>
                    <a:pt x="6" y="4"/>
                    <a:pt x="6" y="4"/>
                  </a:cubicBezTo>
                  <a:cubicBezTo>
                    <a:pt x="6" y="5"/>
                    <a:pt x="5" y="5"/>
                    <a:pt x="5" y="6"/>
                  </a:cubicBezTo>
                  <a:cubicBezTo>
                    <a:pt x="5" y="6"/>
                    <a:pt x="5" y="7"/>
                    <a:pt x="5" y="7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3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6" name="Freeform 49"/>
            <p:cNvSpPr>
              <a:spLocks noEditPoints="1"/>
            </p:cNvSpPr>
            <p:nvPr/>
          </p:nvSpPr>
          <p:spPr bwMode="auto">
            <a:xfrm>
              <a:off x="4025" y="2167"/>
              <a:ext cx="19" cy="50"/>
            </a:xfrm>
            <a:custGeom>
              <a:avLst/>
              <a:gdLst>
                <a:gd name="T0" fmla="*/ 8 w 19"/>
                <a:gd name="T1" fmla="*/ 14 h 50"/>
                <a:gd name="T2" fmla="*/ 15 w 19"/>
                <a:gd name="T3" fmla="*/ 14 h 50"/>
                <a:gd name="T4" fmla="*/ 8 w 19"/>
                <a:gd name="T5" fmla="*/ 50 h 50"/>
                <a:gd name="T6" fmla="*/ 0 w 19"/>
                <a:gd name="T7" fmla="*/ 50 h 50"/>
                <a:gd name="T8" fmla="*/ 8 w 19"/>
                <a:gd name="T9" fmla="*/ 14 h 50"/>
                <a:gd name="T10" fmla="*/ 12 w 19"/>
                <a:gd name="T11" fmla="*/ 0 h 50"/>
                <a:gd name="T12" fmla="*/ 19 w 19"/>
                <a:gd name="T13" fmla="*/ 0 h 50"/>
                <a:gd name="T14" fmla="*/ 17 w 19"/>
                <a:gd name="T15" fmla="*/ 7 h 50"/>
                <a:gd name="T16" fmla="*/ 10 w 19"/>
                <a:gd name="T17" fmla="*/ 7 h 50"/>
                <a:gd name="T18" fmla="*/ 12 w 19"/>
                <a:gd name="T1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50">
                  <a:moveTo>
                    <a:pt x="8" y="14"/>
                  </a:moveTo>
                  <a:lnTo>
                    <a:pt x="15" y="14"/>
                  </a:lnTo>
                  <a:lnTo>
                    <a:pt x="8" y="50"/>
                  </a:lnTo>
                  <a:lnTo>
                    <a:pt x="0" y="50"/>
                  </a:lnTo>
                  <a:lnTo>
                    <a:pt x="8" y="14"/>
                  </a:lnTo>
                  <a:close/>
                  <a:moveTo>
                    <a:pt x="12" y="0"/>
                  </a:moveTo>
                  <a:lnTo>
                    <a:pt x="19" y="0"/>
                  </a:lnTo>
                  <a:lnTo>
                    <a:pt x="17" y="7"/>
                  </a:lnTo>
                  <a:lnTo>
                    <a:pt x="10" y="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7" name="Freeform 50"/>
            <p:cNvSpPr>
              <a:spLocks noEditPoints="1"/>
            </p:cNvSpPr>
            <p:nvPr/>
          </p:nvSpPr>
          <p:spPr bwMode="auto">
            <a:xfrm>
              <a:off x="4044" y="2181"/>
              <a:ext cx="34" cy="38"/>
            </a:xfrm>
            <a:custGeom>
              <a:avLst/>
              <a:gdLst>
                <a:gd name="T0" fmla="*/ 9 w 14"/>
                <a:gd name="T1" fmla="*/ 14 h 16"/>
                <a:gd name="T2" fmla="*/ 8 w 14"/>
                <a:gd name="T3" fmla="*/ 14 h 16"/>
                <a:gd name="T4" fmla="*/ 6 w 14"/>
                <a:gd name="T5" fmla="*/ 15 h 16"/>
                <a:gd name="T6" fmla="*/ 2 w 14"/>
                <a:gd name="T7" fmla="*/ 15 h 16"/>
                <a:gd name="T8" fmla="*/ 0 w 14"/>
                <a:gd name="T9" fmla="*/ 13 h 16"/>
                <a:gd name="T10" fmla="*/ 1 w 14"/>
                <a:gd name="T11" fmla="*/ 10 h 16"/>
                <a:gd name="T12" fmla="*/ 2 w 14"/>
                <a:gd name="T13" fmla="*/ 8 h 16"/>
                <a:gd name="T14" fmla="*/ 5 w 14"/>
                <a:gd name="T15" fmla="*/ 6 h 16"/>
                <a:gd name="T16" fmla="*/ 8 w 14"/>
                <a:gd name="T17" fmla="*/ 6 h 16"/>
                <a:gd name="T18" fmla="*/ 10 w 14"/>
                <a:gd name="T19" fmla="*/ 6 h 16"/>
                <a:gd name="T20" fmla="*/ 11 w 14"/>
                <a:gd name="T21" fmla="*/ 5 h 16"/>
                <a:gd name="T22" fmla="*/ 11 w 14"/>
                <a:gd name="T23" fmla="*/ 3 h 16"/>
                <a:gd name="T24" fmla="*/ 10 w 14"/>
                <a:gd name="T25" fmla="*/ 2 h 16"/>
                <a:gd name="T26" fmla="*/ 7 w 14"/>
                <a:gd name="T27" fmla="*/ 2 h 16"/>
                <a:gd name="T28" fmla="*/ 6 w 14"/>
                <a:gd name="T29" fmla="*/ 4 h 16"/>
                <a:gd name="T30" fmla="*/ 3 w 14"/>
                <a:gd name="T31" fmla="*/ 4 h 16"/>
                <a:gd name="T32" fmla="*/ 4 w 14"/>
                <a:gd name="T33" fmla="*/ 2 h 16"/>
                <a:gd name="T34" fmla="*/ 7 w 14"/>
                <a:gd name="T35" fmla="*/ 0 h 16"/>
                <a:gd name="T36" fmla="*/ 9 w 14"/>
                <a:gd name="T37" fmla="*/ 0 h 16"/>
                <a:gd name="T38" fmla="*/ 12 w 14"/>
                <a:gd name="T39" fmla="*/ 1 h 16"/>
                <a:gd name="T40" fmla="*/ 14 w 14"/>
                <a:gd name="T41" fmla="*/ 2 h 16"/>
                <a:gd name="T42" fmla="*/ 14 w 14"/>
                <a:gd name="T43" fmla="*/ 4 h 16"/>
                <a:gd name="T44" fmla="*/ 12 w 14"/>
                <a:gd name="T45" fmla="*/ 12 h 16"/>
                <a:gd name="T46" fmla="*/ 12 w 14"/>
                <a:gd name="T47" fmla="*/ 14 h 16"/>
                <a:gd name="T48" fmla="*/ 9 w 14"/>
                <a:gd name="T49" fmla="*/ 15 h 16"/>
                <a:gd name="T50" fmla="*/ 10 w 14"/>
                <a:gd name="T51" fmla="*/ 8 h 16"/>
                <a:gd name="T52" fmla="*/ 8 w 14"/>
                <a:gd name="T53" fmla="*/ 8 h 16"/>
                <a:gd name="T54" fmla="*/ 4 w 14"/>
                <a:gd name="T55" fmla="*/ 9 h 16"/>
                <a:gd name="T56" fmla="*/ 3 w 14"/>
                <a:gd name="T57" fmla="*/ 12 h 16"/>
                <a:gd name="T58" fmla="*/ 4 w 14"/>
                <a:gd name="T59" fmla="*/ 13 h 16"/>
                <a:gd name="T60" fmla="*/ 9 w 14"/>
                <a:gd name="T61" fmla="*/ 12 h 16"/>
                <a:gd name="T62" fmla="*/ 10 w 14"/>
                <a:gd name="T63" fmla="*/ 10 h 16"/>
                <a:gd name="T64" fmla="*/ 11 w 14"/>
                <a:gd name="T65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" h="16">
                  <a:moveTo>
                    <a:pt x="9" y="15"/>
                  </a:moveTo>
                  <a:cubicBezTo>
                    <a:pt x="9" y="15"/>
                    <a:pt x="9" y="14"/>
                    <a:pt x="9" y="14"/>
                  </a:cubicBezTo>
                  <a:cubicBezTo>
                    <a:pt x="9" y="14"/>
                    <a:pt x="9" y="13"/>
                    <a:pt x="10" y="13"/>
                  </a:cubicBezTo>
                  <a:cubicBezTo>
                    <a:pt x="9" y="14"/>
                    <a:pt x="9" y="14"/>
                    <a:pt x="8" y="14"/>
                  </a:cubicBezTo>
                  <a:cubicBezTo>
                    <a:pt x="8" y="15"/>
                    <a:pt x="7" y="15"/>
                    <a:pt x="7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5" y="16"/>
                    <a:pt x="5" y="16"/>
                    <a:pt x="4" y="16"/>
                  </a:cubicBezTo>
                  <a:cubicBezTo>
                    <a:pt x="4" y="16"/>
                    <a:pt x="3" y="15"/>
                    <a:pt x="2" y="15"/>
                  </a:cubicBezTo>
                  <a:cubicBezTo>
                    <a:pt x="2" y="15"/>
                    <a:pt x="1" y="15"/>
                    <a:pt x="1" y="14"/>
                  </a:cubicBezTo>
                  <a:cubicBezTo>
                    <a:pt x="1" y="14"/>
                    <a:pt x="0" y="13"/>
                    <a:pt x="0" y="13"/>
                  </a:cubicBezTo>
                  <a:cubicBezTo>
                    <a:pt x="0" y="12"/>
                    <a:pt x="0" y="12"/>
                    <a:pt x="0" y="11"/>
                  </a:cubicBezTo>
                  <a:cubicBezTo>
                    <a:pt x="0" y="11"/>
                    <a:pt x="0" y="11"/>
                    <a:pt x="1" y="10"/>
                  </a:cubicBezTo>
                  <a:cubicBezTo>
                    <a:pt x="1" y="10"/>
                    <a:pt x="1" y="9"/>
                    <a:pt x="1" y="9"/>
                  </a:cubicBezTo>
                  <a:cubicBezTo>
                    <a:pt x="1" y="9"/>
                    <a:pt x="2" y="8"/>
                    <a:pt x="2" y="8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4" y="7"/>
                    <a:pt x="5" y="7"/>
                    <a:pt x="5" y="6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7" y="6"/>
                    <a:pt x="7" y="6"/>
                    <a:pt x="8" y="6"/>
                  </a:cubicBezTo>
                  <a:cubicBezTo>
                    <a:pt x="8" y="6"/>
                    <a:pt x="9" y="6"/>
                    <a:pt x="9" y="6"/>
                  </a:cubicBezTo>
                  <a:cubicBezTo>
                    <a:pt x="9" y="6"/>
                    <a:pt x="10" y="6"/>
                    <a:pt x="10" y="6"/>
                  </a:cubicBezTo>
                  <a:cubicBezTo>
                    <a:pt x="10" y="6"/>
                    <a:pt x="11" y="6"/>
                    <a:pt x="11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10" y="2"/>
                    <a:pt x="9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7" y="2"/>
                    <a:pt x="6" y="3"/>
                    <a:pt x="6" y="3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3" y="3"/>
                    <a:pt x="4" y="2"/>
                    <a:pt x="4" y="2"/>
                  </a:cubicBezTo>
                  <a:cubicBezTo>
                    <a:pt x="4" y="1"/>
                    <a:pt x="5" y="1"/>
                    <a:pt x="5" y="1"/>
                  </a:cubicBezTo>
                  <a:cubicBezTo>
                    <a:pt x="6" y="1"/>
                    <a:pt x="6" y="0"/>
                    <a:pt x="7" y="0"/>
                  </a:cubicBezTo>
                  <a:cubicBezTo>
                    <a:pt x="7" y="0"/>
                    <a:pt x="8" y="0"/>
                    <a:pt x="8" y="0"/>
                  </a:cubicBezTo>
                  <a:cubicBezTo>
                    <a:pt x="8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2" y="13"/>
                  </a:cubicBezTo>
                  <a:cubicBezTo>
                    <a:pt x="12" y="13"/>
                    <a:pt x="12" y="14"/>
                    <a:pt x="12" y="14"/>
                  </a:cubicBezTo>
                  <a:cubicBezTo>
                    <a:pt x="12" y="14"/>
                    <a:pt x="12" y="15"/>
                    <a:pt x="12" y="15"/>
                  </a:cubicBezTo>
                  <a:lnTo>
                    <a:pt x="9" y="15"/>
                  </a:lnTo>
                  <a:close/>
                  <a:moveTo>
                    <a:pt x="11" y="8"/>
                  </a:move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9" y="8"/>
                    <a:pt x="9" y="8"/>
                  </a:cubicBezTo>
                  <a:cubicBezTo>
                    <a:pt x="9" y="8"/>
                    <a:pt x="8" y="8"/>
                    <a:pt x="8" y="8"/>
                  </a:cubicBezTo>
                  <a:cubicBezTo>
                    <a:pt x="7" y="8"/>
                    <a:pt x="6" y="8"/>
                    <a:pt x="6" y="8"/>
                  </a:cubicBezTo>
                  <a:cubicBezTo>
                    <a:pt x="5" y="8"/>
                    <a:pt x="5" y="9"/>
                    <a:pt x="4" y="9"/>
                  </a:cubicBezTo>
                  <a:cubicBezTo>
                    <a:pt x="4" y="10"/>
                    <a:pt x="3" y="10"/>
                    <a:pt x="3" y="11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3" y="12"/>
                    <a:pt x="3" y="12"/>
                    <a:pt x="3" y="12"/>
                  </a:cubicBezTo>
                  <a:cubicBezTo>
                    <a:pt x="3" y="13"/>
                    <a:pt x="4" y="13"/>
                    <a:pt x="4" y="13"/>
                  </a:cubicBezTo>
                  <a:cubicBezTo>
                    <a:pt x="4" y="13"/>
                    <a:pt x="5" y="13"/>
                    <a:pt x="6" y="13"/>
                  </a:cubicBezTo>
                  <a:cubicBezTo>
                    <a:pt x="7" y="13"/>
                    <a:pt x="8" y="13"/>
                    <a:pt x="9" y="12"/>
                  </a:cubicBezTo>
                  <a:cubicBezTo>
                    <a:pt x="9" y="12"/>
                    <a:pt x="9" y="11"/>
                    <a:pt x="10" y="11"/>
                  </a:cubicBezTo>
                  <a:cubicBezTo>
                    <a:pt x="10" y="11"/>
                    <a:pt x="10" y="11"/>
                    <a:pt x="10" y="10"/>
                  </a:cubicBezTo>
                  <a:cubicBezTo>
                    <a:pt x="10" y="10"/>
                    <a:pt x="10" y="10"/>
                    <a:pt x="10" y="9"/>
                  </a:cubicBezTo>
                  <a:cubicBezTo>
                    <a:pt x="10" y="9"/>
                    <a:pt x="10" y="8"/>
                    <a:pt x="11" y="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8" name="Freeform 51"/>
            <p:cNvSpPr>
              <a:spLocks/>
            </p:cNvSpPr>
            <p:nvPr/>
          </p:nvSpPr>
          <p:spPr bwMode="auto">
            <a:xfrm>
              <a:off x="2911" y="2338"/>
              <a:ext cx="40" cy="45"/>
            </a:xfrm>
            <a:custGeom>
              <a:avLst/>
              <a:gdLst>
                <a:gd name="T0" fmla="*/ 11 w 17"/>
                <a:gd name="T1" fmla="*/ 5 h 19"/>
                <a:gd name="T2" fmla="*/ 11 w 17"/>
                <a:gd name="T3" fmla="*/ 5 h 19"/>
                <a:gd name="T4" fmla="*/ 10 w 17"/>
                <a:gd name="T5" fmla="*/ 4 h 19"/>
                <a:gd name="T6" fmla="*/ 9 w 17"/>
                <a:gd name="T7" fmla="*/ 4 h 19"/>
                <a:gd name="T8" fmla="*/ 7 w 17"/>
                <a:gd name="T9" fmla="*/ 4 h 19"/>
                <a:gd name="T10" fmla="*/ 6 w 17"/>
                <a:gd name="T11" fmla="*/ 6 h 19"/>
                <a:gd name="T12" fmla="*/ 5 w 17"/>
                <a:gd name="T13" fmla="*/ 7 h 19"/>
                <a:gd name="T14" fmla="*/ 5 w 17"/>
                <a:gd name="T15" fmla="*/ 9 h 19"/>
                <a:gd name="T16" fmla="*/ 5 w 17"/>
                <a:gd name="T17" fmla="*/ 9 h 19"/>
                <a:gd name="T18" fmla="*/ 5 w 17"/>
                <a:gd name="T19" fmla="*/ 9 h 19"/>
                <a:gd name="T20" fmla="*/ 5 w 17"/>
                <a:gd name="T21" fmla="*/ 10 h 19"/>
                <a:gd name="T22" fmla="*/ 5 w 17"/>
                <a:gd name="T23" fmla="*/ 10 h 19"/>
                <a:gd name="T24" fmla="*/ 5 w 17"/>
                <a:gd name="T25" fmla="*/ 10 h 19"/>
                <a:gd name="T26" fmla="*/ 5 w 17"/>
                <a:gd name="T27" fmla="*/ 10 h 19"/>
                <a:gd name="T28" fmla="*/ 5 w 17"/>
                <a:gd name="T29" fmla="*/ 10 h 19"/>
                <a:gd name="T30" fmla="*/ 5 w 17"/>
                <a:gd name="T31" fmla="*/ 10 h 19"/>
                <a:gd name="T32" fmla="*/ 5 w 17"/>
                <a:gd name="T33" fmla="*/ 12 h 19"/>
                <a:gd name="T34" fmla="*/ 6 w 17"/>
                <a:gd name="T35" fmla="*/ 14 h 19"/>
                <a:gd name="T36" fmla="*/ 7 w 17"/>
                <a:gd name="T37" fmla="*/ 15 h 19"/>
                <a:gd name="T38" fmla="*/ 9 w 17"/>
                <a:gd name="T39" fmla="*/ 15 h 19"/>
                <a:gd name="T40" fmla="*/ 10 w 17"/>
                <a:gd name="T41" fmla="*/ 15 h 19"/>
                <a:gd name="T42" fmla="*/ 11 w 17"/>
                <a:gd name="T43" fmla="*/ 15 h 19"/>
                <a:gd name="T44" fmla="*/ 11 w 17"/>
                <a:gd name="T45" fmla="*/ 14 h 19"/>
                <a:gd name="T46" fmla="*/ 12 w 17"/>
                <a:gd name="T47" fmla="*/ 13 h 19"/>
                <a:gd name="T48" fmla="*/ 17 w 17"/>
                <a:gd name="T49" fmla="*/ 13 h 19"/>
                <a:gd name="T50" fmla="*/ 17 w 17"/>
                <a:gd name="T51" fmla="*/ 13 h 19"/>
                <a:gd name="T52" fmla="*/ 17 w 17"/>
                <a:gd name="T53" fmla="*/ 14 h 19"/>
                <a:gd name="T54" fmla="*/ 17 w 17"/>
                <a:gd name="T55" fmla="*/ 14 h 19"/>
                <a:gd name="T56" fmla="*/ 17 w 17"/>
                <a:gd name="T57" fmla="*/ 14 h 19"/>
                <a:gd name="T58" fmla="*/ 16 w 17"/>
                <a:gd name="T59" fmla="*/ 16 h 19"/>
                <a:gd name="T60" fmla="*/ 14 w 17"/>
                <a:gd name="T61" fmla="*/ 17 h 19"/>
                <a:gd name="T62" fmla="*/ 12 w 17"/>
                <a:gd name="T63" fmla="*/ 19 h 19"/>
                <a:gd name="T64" fmla="*/ 9 w 17"/>
                <a:gd name="T65" fmla="*/ 19 h 19"/>
                <a:gd name="T66" fmla="*/ 5 w 17"/>
                <a:gd name="T67" fmla="*/ 18 h 19"/>
                <a:gd name="T68" fmla="*/ 2 w 17"/>
                <a:gd name="T69" fmla="*/ 17 h 19"/>
                <a:gd name="T70" fmla="*/ 0 w 17"/>
                <a:gd name="T71" fmla="*/ 14 h 19"/>
                <a:gd name="T72" fmla="*/ 0 w 17"/>
                <a:gd name="T73" fmla="*/ 10 h 19"/>
                <a:gd name="T74" fmla="*/ 0 w 17"/>
                <a:gd name="T75" fmla="*/ 10 h 19"/>
                <a:gd name="T76" fmla="*/ 0 w 17"/>
                <a:gd name="T77" fmla="*/ 10 h 19"/>
                <a:gd name="T78" fmla="*/ 0 w 17"/>
                <a:gd name="T79" fmla="*/ 10 h 19"/>
                <a:gd name="T80" fmla="*/ 0 w 17"/>
                <a:gd name="T81" fmla="*/ 10 h 19"/>
                <a:gd name="T82" fmla="*/ 0 w 17"/>
                <a:gd name="T83" fmla="*/ 5 h 19"/>
                <a:gd name="T84" fmla="*/ 2 w 17"/>
                <a:gd name="T85" fmla="*/ 3 h 19"/>
                <a:gd name="T86" fmla="*/ 5 w 17"/>
                <a:gd name="T87" fmla="*/ 1 h 19"/>
                <a:gd name="T88" fmla="*/ 9 w 17"/>
                <a:gd name="T89" fmla="*/ 0 h 19"/>
                <a:gd name="T90" fmla="*/ 12 w 17"/>
                <a:gd name="T91" fmla="*/ 1 h 19"/>
                <a:gd name="T92" fmla="*/ 15 w 17"/>
                <a:gd name="T93" fmla="*/ 2 h 19"/>
                <a:gd name="T94" fmla="*/ 16 w 17"/>
                <a:gd name="T95" fmla="*/ 4 h 19"/>
                <a:gd name="T96" fmla="*/ 17 w 17"/>
                <a:gd name="T97" fmla="*/ 6 h 19"/>
                <a:gd name="T98" fmla="*/ 12 w 17"/>
                <a:gd name="T99" fmla="*/ 6 h 19"/>
                <a:gd name="T100" fmla="*/ 11 w 17"/>
                <a:gd name="T101" fmla="*/ 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7" h="19">
                  <a:moveTo>
                    <a:pt x="11" y="5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8" y="4"/>
                    <a:pt x="7" y="4"/>
                    <a:pt x="7" y="4"/>
                  </a:cubicBezTo>
                  <a:cubicBezTo>
                    <a:pt x="6" y="5"/>
                    <a:pt x="6" y="5"/>
                    <a:pt x="6" y="6"/>
                  </a:cubicBezTo>
                  <a:cubicBezTo>
                    <a:pt x="6" y="6"/>
                    <a:pt x="5" y="7"/>
                    <a:pt x="5" y="7"/>
                  </a:cubicBezTo>
                  <a:cubicBezTo>
                    <a:pt x="5" y="8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6" y="13"/>
                    <a:pt x="6" y="14"/>
                  </a:cubicBezTo>
                  <a:cubicBezTo>
                    <a:pt x="6" y="14"/>
                    <a:pt x="7" y="15"/>
                    <a:pt x="7" y="15"/>
                  </a:cubicBezTo>
                  <a:cubicBezTo>
                    <a:pt x="7" y="15"/>
                    <a:pt x="8" y="15"/>
                    <a:pt x="9" y="15"/>
                  </a:cubicBezTo>
                  <a:cubicBezTo>
                    <a:pt x="9" y="15"/>
                    <a:pt x="9" y="15"/>
                    <a:pt x="10" y="15"/>
                  </a:cubicBezTo>
                  <a:cubicBezTo>
                    <a:pt x="10" y="15"/>
                    <a:pt x="11" y="15"/>
                    <a:pt x="11" y="15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4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5"/>
                    <a:pt x="16" y="15"/>
                    <a:pt x="16" y="16"/>
                  </a:cubicBezTo>
                  <a:cubicBezTo>
                    <a:pt x="15" y="16"/>
                    <a:pt x="15" y="17"/>
                    <a:pt x="14" y="17"/>
                  </a:cubicBezTo>
                  <a:cubicBezTo>
                    <a:pt x="14" y="18"/>
                    <a:pt x="13" y="18"/>
                    <a:pt x="12" y="19"/>
                  </a:cubicBezTo>
                  <a:cubicBezTo>
                    <a:pt x="11" y="19"/>
                    <a:pt x="10" y="19"/>
                    <a:pt x="9" y="19"/>
                  </a:cubicBezTo>
                  <a:cubicBezTo>
                    <a:pt x="7" y="19"/>
                    <a:pt x="6" y="19"/>
                    <a:pt x="5" y="18"/>
                  </a:cubicBezTo>
                  <a:cubicBezTo>
                    <a:pt x="4" y="18"/>
                    <a:pt x="3" y="17"/>
                    <a:pt x="2" y="17"/>
                  </a:cubicBezTo>
                  <a:cubicBezTo>
                    <a:pt x="1" y="16"/>
                    <a:pt x="1" y="15"/>
                    <a:pt x="0" y="14"/>
                  </a:cubicBezTo>
                  <a:cubicBezTo>
                    <a:pt x="0" y="13"/>
                    <a:pt x="0" y="12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8"/>
                    <a:pt x="0" y="7"/>
                    <a:pt x="0" y="5"/>
                  </a:cubicBezTo>
                  <a:cubicBezTo>
                    <a:pt x="1" y="4"/>
                    <a:pt x="1" y="3"/>
                    <a:pt x="2" y="3"/>
                  </a:cubicBezTo>
                  <a:cubicBezTo>
                    <a:pt x="3" y="2"/>
                    <a:pt x="4" y="1"/>
                    <a:pt x="5" y="1"/>
                  </a:cubicBezTo>
                  <a:cubicBezTo>
                    <a:pt x="6" y="1"/>
                    <a:pt x="7" y="0"/>
                    <a:pt x="9" y="0"/>
                  </a:cubicBezTo>
                  <a:cubicBezTo>
                    <a:pt x="10" y="0"/>
                    <a:pt x="11" y="1"/>
                    <a:pt x="12" y="1"/>
                  </a:cubicBezTo>
                  <a:cubicBezTo>
                    <a:pt x="13" y="1"/>
                    <a:pt x="14" y="2"/>
                    <a:pt x="15" y="2"/>
                  </a:cubicBezTo>
                  <a:cubicBezTo>
                    <a:pt x="16" y="3"/>
                    <a:pt x="16" y="3"/>
                    <a:pt x="16" y="4"/>
                  </a:cubicBezTo>
                  <a:cubicBezTo>
                    <a:pt x="17" y="5"/>
                    <a:pt x="17" y="6"/>
                    <a:pt x="17" y="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6"/>
                    <a:pt x="12" y="6"/>
                    <a:pt x="11" y="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9" name="Freeform 52"/>
            <p:cNvSpPr>
              <a:spLocks/>
            </p:cNvSpPr>
            <p:nvPr/>
          </p:nvSpPr>
          <p:spPr bwMode="auto">
            <a:xfrm>
              <a:off x="2956" y="2340"/>
              <a:ext cx="40" cy="41"/>
            </a:xfrm>
            <a:custGeom>
              <a:avLst/>
              <a:gdLst>
                <a:gd name="T0" fmla="*/ 16 w 40"/>
                <a:gd name="T1" fmla="*/ 0 h 41"/>
                <a:gd name="T2" fmla="*/ 31 w 40"/>
                <a:gd name="T3" fmla="*/ 31 h 41"/>
                <a:gd name="T4" fmla="*/ 31 w 40"/>
                <a:gd name="T5" fmla="*/ 0 h 41"/>
                <a:gd name="T6" fmla="*/ 40 w 40"/>
                <a:gd name="T7" fmla="*/ 0 h 41"/>
                <a:gd name="T8" fmla="*/ 40 w 40"/>
                <a:gd name="T9" fmla="*/ 41 h 41"/>
                <a:gd name="T10" fmla="*/ 23 w 40"/>
                <a:gd name="T11" fmla="*/ 41 h 41"/>
                <a:gd name="T12" fmla="*/ 12 w 40"/>
                <a:gd name="T13" fmla="*/ 10 h 41"/>
                <a:gd name="T14" fmla="*/ 12 w 40"/>
                <a:gd name="T15" fmla="*/ 41 h 41"/>
                <a:gd name="T16" fmla="*/ 0 w 40"/>
                <a:gd name="T17" fmla="*/ 41 h 41"/>
                <a:gd name="T18" fmla="*/ 0 w 40"/>
                <a:gd name="T19" fmla="*/ 0 h 41"/>
                <a:gd name="T20" fmla="*/ 16 w 40"/>
                <a:gd name="T2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41">
                  <a:moveTo>
                    <a:pt x="16" y="0"/>
                  </a:moveTo>
                  <a:lnTo>
                    <a:pt x="31" y="31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0" y="41"/>
                  </a:lnTo>
                  <a:lnTo>
                    <a:pt x="23" y="41"/>
                  </a:lnTo>
                  <a:lnTo>
                    <a:pt x="12" y="10"/>
                  </a:lnTo>
                  <a:lnTo>
                    <a:pt x="12" y="41"/>
                  </a:lnTo>
                  <a:lnTo>
                    <a:pt x="0" y="41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3003" y="2340"/>
              <a:ext cx="12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3024" y="2374"/>
              <a:ext cx="10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2" name="Freeform 55"/>
            <p:cNvSpPr>
              <a:spLocks noEditPoints="1"/>
            </p:cNvSpPr>
            <p:nvPr/>
          </p:nvSpPr>
          <p:spPr bwMode="auto">
            <a:xfrm>
              <a:off x="3058" y="2340"/>
              <a:ext cx="47" cy="41"/>
            </a:xfrm>
            <a:custGeom>
              <a:avLst/>
              <a:gdLst>
                <a:gd name="T0" fmla="*/ 30 w 47"/>
                <a:gd name="T1" fmla="*/ 0 h 41"/>
                <a:gd name="T2" fmla="*/ 47 w 47"/>
                <a:gd name="T3" fmla="*/ 41 h 41"/>
                <a:gd name="T4" fmla="*/ 35 w 47"/>
                <a:gd name="T5" fmla="*/ 41 h 41"/>
                <a:gd name="T6" fmla="*/ 30 w 47"/>
                <a:gd name="T7" fmla="*/ 34 h 41"/>
                <a:gd name="T8" fmla="*/ 16 w 47"/>
                <a:gd name="T9" fmla="*/ 34 h 41"/>
                <a:gd name="T10" fmla="*/ 11 w 47"/>
                <a:gd name="T11" fmla="*/ 41 h 41"/>
                <a:gd name="T12" fmla="*/ 0 w 47"/>
                <a:gd name="T13" fmla="*/ 41 h 41"/>
                <a:gd name="T14" fmla="*/ 16 w 47"/>
                <a:gd name="T15" fmla="*/ 0 h 41"/>
                <a:gd name="T16" fmla="*/ 30 w 47"/>
                <a:gd name="T17" fmla="*/ 0 h 41"/>
                <a:gd name="T18" fmla="*/ 23 w 47"/>
                <a:gd name="T19" fmla="*/ 8 h 41"/>
                <a:gd name="T20" fmla="*/ 18 w 47"/>
                <a:gd name="T21" fmla="*/ 27 h 41"/>
                <a:gd name="T22" fmla="*/ 28 w 47"/>
                <a:gd name="T23" fmla="*/ 27 h 41"/>
                <a:gd name="T24" fmla="*/ 23 w 47"/>
                <a:gd name="T25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" h="41">
                  <a:moveTo>
                    <a:pt x="30" y="0"/>
                  </a:moveTo>
                  <a:lnTo>
                    <a:pt x="47" y="41"/>
                  </a:lnTo>
                  <a:lnTo>
                    <a:pt x="35" y="41"/>
                  </a:lnTo>
                  <a:lnTo>
                    <a:pt x="30" y="34"/>
                  </a:lnTo>
                  <a:lnTo>
                    <a:pt x="16" y="34"/>
                  </a:lnTo>
                  <a:lnTo>
                    <a:pt x="11" y="41"/>
                  </a:lnTo>
                  <a:lnTo>
                    <a:pt x="0" y="41"/>
                  </a:lnTo>
                  <a:lnTo>
                    <a:pt x="16" y="0"/>
                  </a:lnTo>
                  <a:lnTo>
                    <a:pt x="30" y="0"/>
                  </a:lnTo>
                  <a:close/>
                  <a:moveTo>
                    <a:pt x="23" y="8"/>
                  </a:moveTo>
                  <a:lnTo>
                    <a:pt x="18" y="27"/>
                  </a:lnTo>
                  <a:lnTo>
                    <a:pt x="28" y="27"/>
                  </a:lnTo>
                  <a:lnTo>
                    <a:pt x="23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3" name="Freeform 56"/>
            <p:cNvSpPr>
              <a:spLocks/>
            </p:cNvSpPr>
            <p:nvPr/>
          </p:nvSpPr>
          <p:spPr bwMode="auto">
            <a:xfrm>
              <a:off x="3129" y="2340"/>
              <a:ext cx="30" cy="41"/>
            </a:xfrm>
            <a:custGeom>
              <a:avLst/>
              <a:gdLst>
                <a:gd name="T0" fmla="*/ 30 w 30"/>
                <a:gd name="T1" fmla="*/ 0 h 41"/>
                <a:gd name="T2" fmla="*/ 30 w 30"/>
                <a:gd name="T3" fmla="*/ 8 h 41"/>
                <a:gd name="T4" fmla="*/ 11 w 30"/>
                <a:gd name="T5" fmla="*/ 8 h 41"/>
                <a:gd name="T6" fmla="*/ 11 w 30"/>
                <a:gd name="T7" fmla="*/ 17 h 41"/>
                <a:gd name="T8" fmla="*/ 28 w 30"/>
                <a:gd name="T9" fmla="*/ 17 h 41"/>
                <a:gd name="T10" fmla="*/ 28 w 30"/>
                <a:gd name="T11" fmla="*/ 27 h 41"/>
                <a:gd name="T12" fmla="*/ 11 w 30"/>
                <a:gd name="T13" fmla="*/ 27 h 41"/>
                <a:gd name="T14" fmla="*/ 11 w 30"/>
                <a:gd name="T15" fmla="*/ 41 h 41"/>
                <a:gd name="T16" fmla="*/ 0 w 30"/>
                <a:gd name="T17" fmla="*/ 41 h 41"/>
                <a:gd name="T18" fmla="*/ 0 w 30"/>
                <a:gd name="T19" fmla="*/ 0 h 41"/>
                <a:gd name="T20" fmla="*/ 30 w 30"/>
                <a:gd name="T2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41">
                  <a:moveTo>
                    <a:pt x="30" y="0"/>
                  </a:moveTo>
                  <a:lnTo>
                    <a:pt x="30" y="8"/>
                  </a:lnTo>
                  <a:lnTo>
                    <a:pt x="11" y="8"/>
                  </a:lnTo>
                  <a:lnTo>
                    <a:pt x="11" y="17"/>
                  </a:lnTo>
                  <a:lnTo>
                    <a:pt x="28" y="17"/>
                  </a:lnTo>
                  <a:lnTo>
                    <a:pt x="28" y="27"/>
                  </a:lnTo>
                  <a:lnTo>
                    <a:pt x="11" y="27"/>
                  </a:lnTo>
                  <a:lnTo>
                    <a:pt x="11" y="41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4" name="Freeform 57"/>
            <p:cNvSpPr>
              <a:spLocks noEditPoints="1"/>
            </p:cNvSpPr>
            <p:nvPr/>
          </p:nvSpPr>
          <p:spPr bwMode="auto">
            <a:xfrm>
              <a:off x="3164" y="2338"/>
              <a:ext cx="43" cy="45"/>
            </a:xfrm>
            <a:custGeom>
              <a:avLst/>
              <a:gdLst>
                <a:gd name="T0" fmla="*/ 0 w 18"/>
                <a:gd name="T1" fmla="*/ 6 h 19"/>
                <a:gd name="T2" fmla="*/ 1 w 18"/>
                <a:gd name="T3" fmla="*/ 3 h 19"/>
                <a:gd name="T4" fmla="*/ 4 w 18"/>
                <a:gd name="T5" fmla="*/ 1 h 19"/>
                <a:gd name="T6" fmla="*/ 9 w 18"/>
                <a:gd name="T7" fmla="*/ 0 h 19"/>
                <a:gd name="T8" fmla="*/ 9 w 18"/>
                <a:gd name="T9" fmla="*/ 0 h 19"/>
                <a:gd name="T10" fmla="*/ 9 w 18"/>
                <a:gd name="T11" fmla="*/ 0 h 19"/>
                <a:gd name="T12" fmla="*/ 9 w 18"/>
                <a:gd name="T13" fmla="*/ 0 h 19"/>
                <a:gd name="T14" fmla="*/ 9 w 18"/>
                <a:gd name="T15" fmla="*/ 0 h 19"/>
                <a:gd name="T16" fmla="*/ 9 w 18"/>
                <a:gd name="T17" fmla="*/ 0 h 19"/>
                <a:gd name="T18" fmla="*/ 9 w 18"/>
                <a:gd name="T19" fmla="*/ 0 h 19"/>
                <a:gd name="T20" fmla="*/ 9 w 18"/>
                <a:gd name="T21" fmla="*/ 0 h 19"/>
                <a:gd name="T22" fmla="*/ 10 w 18"/>
                <a:gd name="T23" fmla="*/ 0 h 19"/>
                <a:gd name="T24" fmla="*/ 13 w 18"/>
                <a:gd name="T25" fmla="*/ 1 h 19"/>
                <a:gd name="T26" fmla="*/ 15 w 18"/>
                <a:gd name="T27" fmla="*/ 2 h 19"/>
                <a:gd name="T28" fmla="*/ 17 w 18"/>
                <a:gd name="T29" fmla="*/ 5 h 19"/>
                <a:gd name="T30" fmla="*/ 18 w 18"/>
                <a:gd name="T31" fmla="*/ 10 h 19"/>
                <a:gd name="T32" fmla="*/ 18 w 18"/>
                <a:gd name="T33" fmla="*/ 10 h 19"/>
                <a:gd name="T34" fmla="*/ 18 w 18"/>
                <a:gd name="T35" fmla="*/ 11 h 19"/>
                <a:gd name="T36" fmla="*/ 18 w 18"/>
                <a:gd name="T37" fmla="*/ 12 h 19"/>
                <a:gd name="T38" fmla="*/ 18 w 18"/>
                <a:gd name="T39" fmla="*/ 12 h 19"/>
                <a:gd name="T40" fmla="*/ 18 w 18"/>
                <a:gd name="T41" fmla="*/ 12 h 19"/>
                <a:gd name="T42" fmla="*/ 18 w 18"/>
                <a:gd name="T43" fmla="*/ 13 h 19"/>
                <a:gd name="T44" fmla="*/ 17 w 18"/>
                <a:gd name="T45" fmla="*/ 15 h 19"/>
                <a:gd name="T46" fmla="*/ 15 w 18"/>
                <a:gd name="T47" fmla="*/ 17 h 19"/>
                <a:gd name="T48" fmla="*/ 13 w 18"/>
                <a:gd name="T49" fmla="*/ 18 h 19"/>
                <a:gd name="T50" fmla="*/ 9 w 18"/>
                <a:gd name="T51" fmla="*/ 19 h 19"/>
                <a:gd name="T52" fmla="*/ 5 w 18"/>
                <a:gd name="T53" fmla="*/ 18 h 19"/>
                <a:gd name="T54" fmla="*/ 2 w 18"/>
                <a:gd name="T55" fmla="*/ 16 h 19"/>
                <a:gd name="T56" fmla="*/ 0 w 18"/>
                <a:gd name="T57" fmla="*/ 13 h 19"/>
                <a:gd name="T58" fmla="*/ 0 w 18"/>
                <a:gd name="T59" fmla="*/ 10 h 19"/>
                <a:gd name="T60" fmla="*/ 0 w 18"/>
                <a:gd name="T61" fmla="*/ 10 h 19"/>
                <a:gd name="T62" fmla="*/ 0 w 18"/>
                <a:gd name="T63" fmla="*/ 10 h 19"/>
                <a:gd name="T64" fmla="*/ 0 w 18"/>
                <a:gd name="T65" fmla="*/ 10 h 19"/>
                <a:gd name="T66" fmla="*/ 0 w 18"/>
                <a:gd name="T67" fmla="*/ 10 h 19"/>
                <a:gd name="T68" fmla="*/ 0 w 18"/>
                <a:gd name="T69" fmla="*/ 10 h 19"/>
                <a:gd name="T70" fmla="*/ 0 w 18"/>
                <a:gd name="T71" fmla="*/ 10 h 19"/>
                <a:gd name="T72" fmla="*/ 0 w 18"/>
                <a:gd name="T73" fmla="*/ 10 h 19"/>
                <a:gd name="T74" fmla="*/ 0 w 18"/>
                <a:gd name="T75" fmla="*/ 6 h 19"/>
                <a:gd name="T76" fmla="*/ 5 w 18"/>
                <a:gd name="T77" fmla="*/ 12 h 19"/>
                <a:gd name="T78" fmla="*/ 6 w 18"/>
                <a:gd name="T79" fmla="*/ 14 h 19"/>
                <a:gd name="T80" fmla="*/ 7 w 18"/>
                <a:gd name="T81" fmla="*/ 15 h 19"/>
                <a:gd name="T82" fmla="*/ 9 w 18"/>
                <a:gd name="T83" fmla="*/ 15 h 19"/>
                <a:gd name="T84" fmla="*/ 11 w 18"/>
                <a:gd name="T85" fmla="*/ 15 h 19"/>
                <a:gd name="T86" fmla="*/ 12 w 18"/>
                <a:gd name="T87" fmla="*/ 14 h 19"/>
                <a:gd name="T88" fmla="*/ 13 w 18"/>
                <a:gd name="T89" fmla="*/ 12 h 19"/>
                <a:gd name="T90" fmla="*/ 13 w 18"/>
                <a:gd name="T91" fmla="*/ 10 h 19"/>
                <a:gd name="T92" fmla="*/ 13 w 18"/>
                <a:gd name="T93" fmla="*/ 8 h 19"/>
                <a:gd name="T94" fmla="*/ 12 w 18"/>
                <a:gd name="T95" fmla="*/ 6 h 19"/>
                <a:gd name="T96" fmla="*/ 11 w 18"/>
                <a:gd name="T97" fmla="*/ 4 h 19"/>
                <a:gd name="T98" fmla="*/ 9 w 18"/>
                <a:gd name="T99" fmla="*/ 4 h 19"/>
                <a:gd name="T100" fmla="*/ 7 w 18"/>
                <a:gd name="T101" fmla="*/ 4 h 19"/>
                <a:gd name="T102" fmla="*/ 6 w 18"/>
                <a:gd name="T103" fmla="*/ 6 h 19"/>
                <a:gd name="T104" fmla="*/ 5 w 18"/>
                <a:gd name="T105" fmla="*/ 8 h 19"/>
                <a:gd name="T106" fmla="*/ 5 w 18"/>
                <a:gd name="T107" fmla="*/ 10 h 19"/>
                <a:gd name="T108" fmla="*/ 5 w 18"/>
                <a:gd name="T109" fmla="*/ 10 h 19"/>
                <a:gd name="T110" fmla="*/ 5 w 18"/>
                <a:gd name="T111" fmla="*/ 1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" h="19">
                  <a:moveTo>
                    <a:pt x="0" y="6"/>
                  </a:moveTo>
                  <a:cubicBezTo>
                    <a:pt x="0" y="5"/>
                    <a:pt x="1" y="4"/>
                    <a:pt x="1" y="3"/>
                  </a:cubicBezTo>
                  <a:cubicBezTo>
                    <a:pt x="2" y="2"/>
                    <a:pt x="3" y="2"/>
                    <a:pt x="4" y="1"/>
                  </a:cubicBezTo>
                  <a:cubicBezTo>
                    <a:pt x="5" y="1"/>
                    <a:pt x="7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1"/>
                    <a:pt x="12" y="1"/>
                    <a:pt x="13" y="1"/>
                  </a:cubicBezTo>
                  <a:cubicBezTo>
                    <a:pt x="14" y="1"/>
                    <a:pt x="14" y="2"/>
                    <a:pt x="15" y="2"/>
                  </a:cubicBezTo>
                  <a:cubicBezTo>
                    <a:pt x="16" y="3"/>
                    <a:pt x="17" y="4"/>
                    <a:pt x="17" y="5"/>
                  </a:cubicBezTo>
                  <a:cubicBezTo>
                    <a:pt x="18" y="6"/>
                    <a:pt x="18" y="8"/>
                    <a:pt x="18" y="10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1"/>
                    <a:pt x="18" y="11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2"/>
                    <a:pt x="18" y="13"/>
                    <a:pt x="18" y="13"/>
                  </a:cubicBezTo>
                  <a:cubicBezTo>
                    <a:pt x="17" y="14"/>
                    <a:pt x="17" y="14"/>
                    <a:pt x="17" y="15"/>
                  </a:cubicBezTo>
                  <a:cubicBezTo>
                    <a:pt x="16" y="16"/>
                    <a:pt x="16" y="16"/>
                    <a:pt x="15" y="17"/>
                  </a:cubicBezTo>
                  <a:cubicBezTo>
                    <a:pt x="15" y="18"/>
                    <a:pt x="14" y="18"/>
                    <a:pt x="13" y="18"/>
                  </a:cubicBezTo>
                  <a:cubicBezTo>
                    <a:pt x="12" y="19"/>
                    <a:pt x="11" y="19"/>
                    <a:pt x="9" y="19"/>
                  </a:cubicBezTo>
                  <a:cubicBezTo>
                    <a:pt x="7" y="19"/>
                    <a:pt x="6" y="19"/>
                    <a:pt x="5" y="18"/>
                  </a:cubicBezTo>
                  <a:cubicBezTo>
                    <a:pt x="3" y="18"/>
                    <a:pt x="2" y="17"/>
                    <a:pt x="2" y="16"/>
                  </a:cubicBezTo>
                  <a:cubicBezTo>
                    <a:pt x="1" y="15"/>
                    <a:pt x="1" y="14"/>
                    <a:pt x="0" y="13"/>
                  </a:cubicBezTo>
                  <a:cubicBezTo>
                    <a:pt x="0" y="13"/>
                    <a:pt x="0" y="11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9"/>
                    <a:pt x="0" y="7"/>
                    <a:pt x="0" y="6"/>
                  </a:cubicBezTo>
                  <a:moveTo>
                    <a:pt x="5" y="12"/>
                  </a:moveTo>
                  <a:cubicBezTo>
                    <a:pt x="5" y="12"/>
                    <a:pt x="5" y="13"/>
                    <a:pt x="6" y="14"/>
                  </a:cubicBezTo>
                  <a:cubicBezTo>
                    <a:pt x="6" y="14"/>
                    <a:pt x="7" y="15"/>
                    <a:pt x="7" y="15"/>
                  </a:cubicBezTo>
                  <a:cubicBezTo>
                    <a:pt x="8" y="15"/>
                    <a:pt x="8" y="15"/>
                    <a:pt x="9" y="15"/>
                  </a:cubicBezTo>
                  <a:cubicBezTo>
                    <a:pt x="10" y="15"/>
                    <a:pt x="10" y="15"/>
                    <a:pt x="11" y="15"/>
                  </a:cubicBezTo>
                  <a:cubicBezTo>
                    <a:pt x="11" y="15"/>
                    <a:pt x="12" y="14"/>
                    <a:pt x="12" y="14"/>
                  </a:cubicBezTo>
                  <a:cubicBezTo>
                    <a:pt x="12" y="14"/>
                    <a:pt x="12" y="13"/>
                    <a:pt x="13" y="12"/>
                  </a:cubicBezTo>
                  <a:cubicBezTo>
                    <a:pt x="13" y="11"/>
                    <a:pt x="13" y="11"/>
                    <a:pt x="13" y="10"/>
                  </a:cubicBezTo>
                  <a:cubicBezTo>
                    <a:pt x="13" y="9"/>
                    <a:pt x="13" y="8"/>
                    <a:pt x="13" y="8"/>
                  </a:cubicBezTo>
                  <a:cubicBezTo>
                    <a:pt x="12" y="7"/>
                    <a:pt x="12" y="6"/>
                    <a:pt x="12" y="6"/>
                  </a:cubicBezTo>
                  <a:cubicBezTo>
                    <a:pt x="12" y="5"/>
                    <a:pt x="11" y="5"/>
                    <a:pt x="11" y="4"/>
                  </a:cubicBezTo>
                  <a:cubicBezTo>
                    <a:pt x="10" y="4"/>
                    <a:pt x="10" y="4"/>
                    <a:pt x="9" y="4"/>
                  </a:cubicBezTo>
                  <a:cubicBezTo>
                    <a:pt x="8" y="4"/>
                    <a:pt x="7" y="4"/>
                    <a:pt x="7" y="4"/>
                  </a:cubicBezTo>
                  <a:cubicBezTo>
                    <a:pt x="6" y="5"/>
                    <a:pt x="6" y="5"/>
                    <a:pt x="6" y="6"/>
                  </a:cubicBezTo>
                  <a:cubicBezTo>
                    <a:pt x="5" y="6"/>
                    <a:pt x="5" y="7"/>
                    <a:pt x="5" y="8"/>
                  </a:cubicBezTo>
                  <a:cubicBezTo>
                    <a:pt x="5" y="8"/>
                    <a:pt x="5" y="9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1"/>
                    <a:pt x="5" y="1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5" name="Freeform 58"/>
            <p:cNvSpPr>
              <a:spLocks noEditPoints="1"/>
            </p:cNvSpPr>
            <p:nvPr/>
          </p:nvSpPr>
          <p:spPr bwMode="auto">
            <a:xfrm>
              <a:off x="3211" y="2340"/>
              <a:ext cx="38" cy="41"/>
            </a:xfrm>
            <a:custGeom>
              <a:avLst/>
              <a:gdLst>
                <a:gd name="T0" fmla="*/ 8 w 16"/>
                <a:gd name="T1" fmla="*/ 0 h 17"/>
                <a:gd name="T2" fmla="*/ 8 w 16"/>
                <a:gd name="T3" fmla="*/ 0 h 17"/>
                <a:gd name="T4" fmla="*/ 8 w 16"/>
                <a:gd name="T5" fmla="*/ 0 h 17"/>
                <a:gd name="T6" fmla="*/ 9 w 16"/>
                <a:gd name="T7" fmla="*/ 0 h 17"/>
                <a:gd name="T8" fmla="*/ 9 w 16"/>
                <a:gd name="T9" fmla="*/ 0 h 17"/>
                <a:gd name="T10" fmla="*/ 11 w 16"/>
                <a:gd name="T11" fmla="*/ 0 h 17"/>
                <a:gd name="T12" fmla="*/ 13 w 16"/>
                <a:gd name="T13" fmla="*/ 1 h 17"/>
                <a:gd name="T14" fmla="*/ 15 w 16"/>
                <a:gd name="T15" fmla="*/ 2 h 17"/>
                <a:gd name="T16" fmla="*/ 15 w 16"/>
                <a:gd name="T17" fmla="*/ 4 h 17"/>
                <a:gd name="T18" fmla="*/ 15 w 16"/>
                <a:gd name="T19" fmla="*/ 6 h 17"/>
                <a:gd name="T20" fmla="*/ 14 w 16"/>
                <a:gd name="T21" fmla="*/ 8 h 17"/>
                <a:gd name="T22" fmla="*/ 13 w 16"/>
                <a:gd name="T23" fmla="*/ 8 h 17"/>
                <a:gd name="T24" fmla="*/ 11 w 16"/>
                <a:gd name="T25" fmla="*/ 9 h 17"/>
                <a:gd name="T26" fmla="*/ 13 w 16"/>
                <a:gd name="T27" fmla="*/ 9 h 17"/>
                <a:gd name="T28" fmla="*/ 14 w 16"/>
                <a:gd name="T29" fmla="*/ 11 h 17"/>
                <a:gd name="T30" fmla="*/ 15 w 16"/>
                <a:gd name="T31" fmla="*/ 12 h 17"/>
                <a:gd name="T32" fmla="*/ 15 w 16"/>
                <a:gd name="T33" fmla="*/ 14 h 17"/>
                <a:gd name="T34" fmla="*/ 15 w 16"/>
                <a:gd name="T35" fmla="*/ 14 h 17"/>
                <a:gd name="T36" fmla="*/ 15 w 16"/>
                <a:gd name="T37" fmla="*/ 14 h 17"/>
                <a:gd name="T38" fmla="*/ 15 w 16"/>
                <a:gd name="T39" fmla="*/ 14 h 17"/>
                <a:gd name="T40" fmla="*/ 15 w 16"/>
                <a:gd name="T41" fmla="*/ 14 h 17"/>
                <a:gd name="T42" fmla="*/ 15 w 16"/>
                <a:gd name="T43" fmla="*/ 15 h 17"/>
                <a:gd name="T44" fmla="*/ 15 w 16"/>
                <a:gd name="T45" fmla="*/ 16 h 17"/>
                <a:gd name="T46" fmla="*/ 15 w 16"/>
                <a:gd name="T47" fmla="*/ 17 h 17"/>
                <a:gd name="T48" fmla="*/ 16 w 16"/>
                <a:gd name="T49" fmla="*/ 17 h 17"/>
                <a:gd name="T50" fmla="*/ 10 w 16"/>
                <a:gd name="T51" fmla="*/ 17 h 17"/>
                <a:gd name="T52" fmla="*/ 10 w 16"/>
                <a:gd name="T53" fmla="*/ 17 h 17"/>
                <a:gd name="T54" fmla="*/ 10 w 16"/>
                <a:gd name="T55" fmla="*/ 16 h 17"/>
                <a:gd name="T56" fmla="*/ 10 w 16"/>
                <a:gd name="T57" fmla="*/ 16 h 17"/>
                <a:gd name="T58" fmla="*/ 10 w 16"/>
                <a:gd name="T59" fmla="*/ 15 h 17"/>
                <a:gd name="T60" fmla="*/ 10 w 16"/>
                <a:gd name="T61" fmla="*/ 15 h 17"/>
                <a:gd name="T62" fmla="*/ 10 w 16"/>
                <a:gd name="T63" fmla="*/ 15 h 17"/>
                <a:gd name="T64" fmla="*/ 10 w 16"/>
                <a:gd name="T65" fmla="*/ 15 h 17"/>
                <a:gd name="T66" fmla="*/ 10 w 16"/>
                <a:gd name="T67" fmla="*/ 15 h 17"/>
                <a:gd name="T68" fmla="*/ 10 w 16"/>
                <a:gd name="T69" fmla="*/ 15 h 17"/>
                <a:gd name="T70" fmla="*/ 10 w 16"/>
                <a:gd name="T71" fmla="*/ 15 h 17"/>
                <a:gd name="T72" fmla="*/ 10 w 16"/>
                <a:gd name="T73" fmla="*/ 13 h 17"/>
                <a:gd name="T74" fmla="*/ 9 w 16"/>
                <a:gd name="T75" fmla="*/ 12 h 17"/>
                <a:gd name="T76" fmla="*/ 9 w 16"/>
                <a:gd name="T77" fmla="*/ 11 h 17"/>
                <a:gd name="T78" fmla="*/ 8 w 16"/>
                <a:gd name="T79" fmla="*/ 11 h 17"/>
                <a:gd name="T80" fmla="*/ 5 w 16"/>
                <a:gd name="T81" fmla="*/ 11 h 17"/>
                <a:gd name="T82" fmla="*/ 5 w 16"/>
                <a:gd name="T83" fmla="*/ 17 h 17"/>
                <a:gd name="T84" fmla="*/ 0 w 16"/>
                <a:gd name="T85" fmla="*/ 17 h 17"/>
                <a:gd name="T86" fmla="*/ 0 w 16"/>
                <a:gd name="T87" fmla="*/ 0 h 17"/>
                <a:gd name="T88" fmla="*/ 8 w 16"/>
                <a:gd name="T89" fmla="*/ 0 h 17"/>
                <a:gd name="T90" fmla="*/ 5 w 16"/>
                <a:gd name="T91" fmla="*/ 7 h 17"/>
                <a:gd name="T92" fmla="*/ 7 w 16"/>
                <a:gd name="T93" fmla="*/ 7 h 17"/>
                <a:gd name="T94" fmla="*/ 7 w 16"/>
                <a:gd name="T95" fmla="*/ 7 h 17"/>
                <a:gd name="T96" fmla="*/ 7 w 16"/>
                <a:gd name="T97" fmla="*/ 7 h 17"/>
                <a:gd name="T98" fmla="*/ 8 w 16"/>
                <a:gd name="T99" fmla="*/ 7 h 17"/>
                <a:gd name="T100" fmla="*/ 8 w 16"/>
                <a:gd name="T101" fmla="*/ 7 h 17"/>
                <a:gd name="T102" fmla="*/ 9 w 16"/>
                <a:gd name="T103" fmla="*/ 7 h 17"/>
                <a:gd name="T104" fmla="*/ 9 w 16"/>
                <a:gd name="T105" fmla="*/ 7 h 17"/>
                <a:gd name="T106" fmla="*/ 10 w 16"/>
                <a:gd name="T107" fmla="*/ 6 h 17"/>
                <a:gd name="T108" fmla="*/ 10 w 16"/>
                <a:gd name="T109" fmla="*/ 5 h 17"/>
                <a:gd name="T110" fmla="*/ 10 w 16"/>
                <a:gd name="T111" fmla="*/ 5 h 17"/>
                <a:gd name="T112" fmla="*/ 9 w 16"/>
                <a:gd name="T113" fmla="*/ 4 h 17"/>
                <a:gd name="T114" fmla="*/ 8 w 16"/>
                <a:gd name="T115" fmla="*/ 4 h 17"/>
                <a:gd name="T116" fmla="*/ 7 w 16"/>
                <a:gd name="T117" fmla="*/ 3 h 17"/>
                <a:gd name="T118" fmla="*/ 5 w 16"/>
                <a:gd name="T119" fmla="*/ 3 h 17"/>
                <a:gd name="T120" fmla="*/ 5 w 16"/>
                <a:gd name="T12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" h="17"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2" y="0"/>
                    <a:pt x="13" y="0"/>
                    <a:pt x="13" y="1"/>
                  </a:cubicBezTo>
                  <a:cubicBezTo>
                    <a:pt x="14" y="1"/>
                    <a:pt x="14" y="2"/>
                    <a:pt x="15" y="2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5"/>
                    <a:pt x="15" y="6"/>
                    <a:pt x="15" y="6"/>
                  </a:cubicBezTo>
                  <a:cubicBezTo>
                    <a:pt x="15" y="7"/>
                    <a:pt x="14" y="7"/>
                    <a:pt x="14" y="8"/>
                  </a:cubicBezTo>
                  <a:cubicBezTo>
                    <a:pt x="14" y="8"/>
                    <a:pt x="13" y="8"/>
                    <a:pt x="13" y="8"/>
                  </a:cubicBezTo>
                  <a:cubicBezTo>
                    <a:pt x="12" y="9"/>
                    <a:pt x="12" y="9"/>
                    <a:pt x="11" y="9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10"/>
                    <a:pt x="14" y="10"/>
                    <a:pt x="14" y="11"/>
                  </a:cubicBezTo>
                  <a:cubicBezTo>
                    <a:pt x="15" y="11"/>
                    <a:pt x="15" y="12"/>
                    <a:pt x="15" y="12"/>
                  </a:cubicBezTo>
                  <a:cubicBezTo>
                    <a:pt x="15" y="13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7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0" y="16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4"/>
                    <a:pt x="10" y="14"/>
                    <a:pt x="10" y="13"/>
                  </a:cubicBezTo>
                  <a:cubicBezTo>
                    <a:pt x="10" y="13"/>
                    <a:pt x="10" y="12"/>
                    <a:pt x="9" y="12"/>
                  </a:cubicBezTo>
                  <a:cubicBezTo>
                    <a:pt x="9" y="12"/>
                    <a:pt x="9" y="11"/>
                    <a:pt x="9" y="11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0"/>
                  </a:lnTo>
                  <a:close/>
                  <a:moveTo>
                    <a:pt x="5" y="7"/>
                  </a:move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9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0" y="7"/>
                    <a:pt x="10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4"/>
                    <a:pt x="10" y="4"/>
                    <a:pt x="9" y="4"/>
                  </a:cubicBezTo>
                  <a:cubicBezTo>
                    <a:pt x="9" y="4"/>
                    <a:pt x="9" y="4"/>
                    <a:pt x="8" y="4"/>
                  </a:cubicBezTo>
                  <a:cubicBezTo>
                    <a:pt x="8" y="4"/>
                    <a:pt x="8" y="3"/>
                    <a:pt x="7" y="3"/>
                  </a:cubicBezTo>
                  <a:cubicBezTo>
                    <a:pt x="5" y="3"/>
                    <a:pt x="5" y="3"/>
                    <a:pt x="5" y="3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6" name="Freeform 59"/>
            <p:cNvSpPr>
              <a:spLocks/>
            </p:cNvSpPr>
            <p:nvPr/>
          </p:nvSpPr>
          <p:spPr bwMode="auto">
            <a:xfrm>
              <a:off x="3254" y="2338"/>
              <a:ext cx="40" cy="57"/>
            </a:xfrm>
            <a:custGeom>
              <a:avLst/>
              <a:gdLst>
                <a:gd name="T0" fmla="*/ 11 w 17"/>
                <a:gd name="T1" fmla="*/ 4 h 24"/>
                <a:gd name="T2" fmla="*/ 9 w 17"/>
                <a:gd name="T3" fmla="*/ 4 h 24"/>
                <a:gd name="T4" fmla="*/ 6 w 17"/>
                <a:gd name="T5" fmla="*/ 5 h 24"/>
                <a:gd name="T6" fmla="*/ 5 w 17"/>
                <a:gd name="T7" fmla="*/ 8 h 24"/>
                <a:gd name="T8" fmla="*/ 5 w 17"/>
                <a:gd name="T9" fmla="*/ 9 h 24"/>
                <a:gd name="T10" fmla="*/ 5 w 17"/>
                <a:gd name="T11" fmla="*/ 9 h 24"/>
                <a:gd name="T12" fmla="*/ 5 w 17"/>
                <a:gd name="T13" fmla="*/ 10 h 24"/>
                <a:gd name="T14" fmla="*/ 5 w 17"/>
                <a:gd name="T15" fmla="*/ 10 h 24"/>
                <a:gd name="T16" fmla="*/ 5 w 17"/>
                <a:gd name="T17" fmla="*/ 11 h 24"/>
                <a:gd name="T18" fmla="*/ 6 w 17"/>
                <a:gd name="T19" fmla="*/ 14 h 24"/>
                <a:gd name="T20" fmla="*/ 9 w 17"/>
                <a:gd name="T21" fmla="*/ 15 h 24"/>
                <a:gd name="T22" fmla="*/ 11 w 17"/>
                <a:gd name="T23" fmla="*/ 14 h 24"/>
                <a:gd name="T24" fmla="*/ 12 w 17"/>
                <a:gd name="T25" fmla="*/ 13 h 24"/>
                <a:gd name="T26" fmla="*/ 17 w 17"/>
                <a:gd name="T27" fmla="*/ 13 h 24"/>
                <a:gd name="T28" fmla="*/ 17 w 17"/>
                <a:gd name="T29" fmla="*/ 13 h 24"/>
                <a:gd name="T30" fmla="*/ 17 w 17"/>
                <a:gd name="T31" fmla="*/ 13 h 24"/>
                <a:gd name="T32" fmla="*/ 17 w 17"/>
                <a:gd name="T33" fmla="*/ 13 h 24"/>
                <a:gd name="T34" fmla="*/ 16 w 17"/>
                <a:gd name="T35" fmla="*/ 15 h 24"/>
                <a:gd name="T36" fmla="*/ 13 w 17"/>
                <a:gd name="T37" fmla="*/ 18 h 24"/>
                <a:gd name="T38" fmla="*/ 9 w 17"/>
                <a:gd name="T39" fmla="*/ 19 h 24"/>
                <a:gd name="T40" fmla="*/ 9 w 17"/>
                <a:gd name="T41" fmla="*/ 19 h 24"/>
                <a:gd name="T42" fmla="*/ 9 w 17"/>
                <a:gd name="T43" fmla="*/ 19 h 24"/>
                <a:gd name="T44" fmla="*/ 8 w 17"/>
                <a:gd name="T45" fmla="*/ 20 h 24"/>
                <a:gd name="T46" fmla="*/ 8 w 17"/>
                <a:gd name="T47" fmla="*/ 20 h 24"/>
                <a:gd name="T48" fmla="*/ 8 w 17"/>
                <a:gd name="T49" fmla="*/ 20 h 24"/>
                <a:gd name="T50" fmla="*/ 10 w 17"/>
                <a:gd name="T51" fmla="*/ 20 h 24"/>
                <a:gd name="T52" fmla="*/ 11 w 17"/>
                <a:gd name="T53" fmla="*/ 21 h 24"/>
                <a:gd name="T54" fmla="*/ 10 w 17"/>
                <a:gd name="T55" fmla="*/ 23 h 24"/>
                <a:gd name="T56" fmla="*/ 8 w 17"/>
                <a:gd name="T57" fmla="*/ 24 h 24"/>
                <a:gd name="T58" fmla="*/ 7 w 17"/>
                <a:gd name="T59" fmla="*/ 24 h 24"/>
                <a:gd name="T60" fmla="*/ 7 w 17"/>
                <a:gd name="T61" fmla="*/ 24 h 24"/>
                <a:gd name="T62" fmla="*/ 7 w 17"/>
                <a:gd name="T63" fmla="*/ 24 h 24"/>
                <a:gd name="T64" fmla="*/ 7 w 17"/>
                <a:gd name="T65" fmla="*/ 24 h 24"/>
                <a:gd name="T66" fmla="*/ 6 w 17"/>
                <a:gd name="T67" fmla="*/ 24 h 24"/>
                <a:gd name="T68" fmla="*/ 6 w 17"/>
                <a:gd name="T69" fmla="*/ 24 h 24"/>
                <a:gd name="T70" fmla="*/ 5 w 17"/>
                <a:gd name="T71" fmla="*/ 23 h 24"/>
                <a:gd name="T72" fmla="*/ 4 w 17"/>
                <a:gd name="T73" fmla="*/ 23 h 24"/>
                <a:gd name="T74" fmla="*/ 5 w 17"/>
                <a:gd name="T75" fmla="*/ 22 h 24"/>
                <a:gd name="T76" fmla="*/ 6 w 17"/>
                <a:gd name="T77" fmla="*/ 22 h 24"/>
                <a:gd name="T78" fmla="*/ 7 w 17"/>
                <a:gd name="T79" fmla="*/ 22 h 24"/>
                <a:gd name="T80" fmla="*/ 8 w 17"/>
                <a:gd name="T81" fmla="*/ 22 h 24"/>
                <a:gd name="T82" fmla="*/ 8 w 17"/>
                <a:gd name="T83" fmla="*/ 21 h 24"/>
                <a:gd name="T84" fmla="*/ 8 w 17"/>
                <a:gd name="T85" fmla="*/ 21 h 24"/>
                <a:gd name="T86" fmla="*/ 7 w 17"/>
                <a:gd name="T87" fmla="*/ 21 h 24"/>
                <a:gd name="T88" fmla="*/ 6 w 17"/>
                <a:gd name="T89" fmla="*/ 21 h 24"/>
                <a:gd name="T90" fmla="*/ 5 w 17"/>
                <a:gd name="T91" fmla="*/ 20 h 24"/>
                <a:gd name="T92" fmla="*/ 4 w 17"/>
                <a:gd name="T93" fmla="*/ 18 h 24"/>
                <a:gd name="T94" fmla="*/ 0 w 17"/>
                <a:gd name="T95" fmla="*/ 14 h 24"/>
                <a:gd name="T96" fmla="*/ 0 w 17"/>
                <a:gd name="T97" fmla="*/ 10 h 24"/>
                <a:gd name="T98" fmla="*/ 0 w 17"/>
                <a:gd name="T99" fmla="*/ 10 h 24"/>
                <a:gd name="T100" fmla="*/ 0 w 17"/>
                <a:gd name="T101" fmla="*/ 5 h 24"/>
                <a:gd name="T102" fmla="*/ 5 w 17"/>
                <a:gd name="T103" fmla="*/ 1 h 24"/>
                <a:gd name="T104" fmla="*/ 12 w 17"/>
                <a:gd name="T105" fmla="*/ 1 h 24"/>
                <a:gd name="T106" fmla="*/ 16 w 17"/>
                <a:gd name="T107" fmla="*/ 4 h 24"/>
                <a:gd name="T108" fmla="*/ 12 w 17"/>
                <a:gd name="T109" fmla="*/ 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7" h="24">
                  <a:moveTo>
                    <a:pt x="11" y="5"/>
                  </a:moveTo>
                  <a:cubicBezTo>
                    <a:pt x="11" y="5"/>
                    <a:pt x="11" y="5"/>
                    <a:pt x="11" y="4"/>
                  </a:cubicBezTo>
                  <a:cubicBezTo>
                    <a:pt x="11" y="4"/>
                    <a:pt x="10" y="4"/>
                    <a:pt x="10" y="4"/>
                  </a:cubicBezTo>
                  <a:cubicBezTo>
                    <a:pt x="10" y="4"/>
                    <a:pt x="9" y="4"/>
                    <a:pt x="9" y="4"/>
                  </a:cubicBezTo>
                  <a:cubicBezTo>
                    <a:pt x="8" y="4"/>
                    <a:pt x="7" y="4"/>
                    <a:pt x="7" y="4"/>
                  </a:cubicBezTo>
                  <a:cubicBezTo>
                    <a:pt x="7" y="4"/>
                    <a:pt x="6" y="5"/>
                    <a:pt x="6" y="5"/>
                  </a:cubicBezTo>
                  <a:cubicBezTo>
                    <a:pt x="6" y="6"/>
                    <a:pt x="6" y="6"/>
                    <a:pt x="5" y="7"/>
                  </a:cubicBezTo>
                  <a:cubicBezTo>
                    <a:pt x="5" y="7"/>
                    <a:pt x="5" y="8"/>
                    <a:pt x="5" y="8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2"/>
                    <a:pt x="5" y="13"/>
                  </a:cubicBezTo>
                  <a:cubicBezTo>
                    <a:pt x="6" y="13"/>
                    <a:pt x="6" y="14"/>
                    <a:pt x="6" y="14"/>
                  </a:cubicBezTo>
                  <a:cubicBezTo>
                    <a:pt x="6" y="14"/>
                    <a:pt x="7" y="15"/>
                    <a:pt x="7" y="15"/>
                  </a:cubicBezTo>
                  <a:cubicBezTo>
                    <a:pt x="8" y="15"/>
                    <a:pt x="8" y="15"/>
                    <a:pt x="9" y="15"/>
                  </a:cubicBezTo>
                  <a:cubicBezTo>
                    <a:pt x="9" y="15"/>
                    <a:pt x="10" y="15"/>
                    <a:pt x="10" y="15"/>
                  </a:cubicBezTo>
                  <a:cubicBezTo>
                    <a:pt x="10" y="15"/>
                    <a:pt x="11" y="15"/>
                    <a:pt x="11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7" y="14"/>
                    <a:pt x="17" y="14"/>
                    <a:pt x="16" y="15"/>
                  </a:cubicBezTo>
                  <a:cubicBezTo>
                    <a:pt x="16" y="16"/>
                    <a:pt x="16" y="16"/>
                    <a:pt x="15" y="17"/>
                  </a:cubicBezTo>
                  <a:cubicBezTo>
                    <a:pt x="14" y="18"/>
                    <a:pt x="14" y="18"/>
                    <a:pt x="13" y="18"/>
                  </a:cubicBezTo>
                  <a:cubicBezTo>
                    <a:pt x="12" y="19"/>
                    <a:pt x="11" y="19"/>
                    <a:pt x="10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1" y="20"/>
                    <a:pt x="11" y="20"/>
                    <a:pt x="11" y="21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1" y="22"/>
                    <a:pt x="11" y="22"/>
                    <a:pt x="11" y="22"/>
                  </a:cubicBezTo>
                  <a:cubicBezTo>
                    <a:pt x="11" y="23"/>
                    <a:pt x="10" y="23"/>
                    <a:pt x="10" y="23"/>
                  </a:cubicBezTo>
                  <a:cubicBezTo>
                    <a:pt x="10" y="23"/>
                    <a:pt x="9" y="23"/>
                    <a:pt x="9" y="23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24"/>
                    <a:pt x="5" y="24"/>
                    <a:pt x="5" y="24"/>
                  </a:cubicBezTo>
                  <a:cubicBezTo>
                    <a:pt x="5" y="23"/>
                    <a:pt x="5" y="23"/>
                    <a:pt x="5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5" y="22"/>
                    <a:pt x="5" y="22"/>
                  </a:cubicBezTo>
                  <a:cubicBezTo>
                    <a:pt x="5" y="22"/>
                    <a:pt x="5" y="22"/>
                    <a:pt x="6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2"/>
                    <a:pt x="7" y="22"/>
                    <a:pt x="7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7" y="21"/>
                    <a:pt x="7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8"/>
                    <a:pt x="5" y="18"/>
                    <a:pt x="4" y="18"/>
                  </a:cubicBezTo>
                  <a:cubicBezTo>
                    <a:pt x="3" y="17"/>
                    <a:pt x="2" y="17"/>
                    <a:pt x="2" y="16"/>
                  </a:cubicBezTo>
                  <a:cubicBezTo>
                    <a:pt x="1" y="15"/>
                    <a:pt x="1" y="15"/>
                    <a:pt x="0" y="14"/>
                  </a:cubicBezTo>
                  <a:cubicBezTo>
                    <a:pt x="0" y="13"/>
                    <a:pt x="0" y="11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8"/>
                    <a:pt x="0" y="6"/>
                    <a:pt x="0" y="5"/>
                  </a:cubicBezTo>
                  <a:cubicBezTo>
                    <a:pt x="1" y="4"/>
                    <a:pt x="1" y="3"/>
                    <a:pt x="2" y="2"/>
                  </a:cubicBezTo>
                  <a:cubicBezTo>
                    <a:pt x="3" y="2"/>
                    <a:pt x="4" y="1"/>
                    <a:pt x="5" y="1"/>
                  </a:cubicBezTo>
                  <a:cubicBezTo>
                    <a:pt x="6" y="0"/>
                    <a:pt x="7" y="0"/>
                    <a:pt x="9" y="0"/>
                  </a:cubicBezTo>
                  <a:cubicBezTo>
                    <a:pt x="10" y="0"/>
                    <a:pt x="11" y="0"/>
                    <a:pt x="12" y="1"/>
                  </a:cubicBezTo>
                  <a:cubicBezTo>
                    <a:pt x="14" y="1"/>
                    <a:pt x="14" y="1"/>
                    <a:pt x="15" y="2"/>
                  </a:cubicBezTo>
                  <a:cubicBezTo>
                    <a:pt x="16" y="2"/>
                    <a:pt x="16" y="3"/>
                    <a:pt x="16" y="4"/>
                  </a:cubicBezTo>
                  <a:cubicBezTo>
                    <a:pt x="17" y="5"/>
                    <a:pt x="17" y="5"/>
                    <a:pt x="17" y="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6"/>
                    <a:pt x="12" y="6"/>
                    <a:pt x="11" y="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7" name="Freeform 60"/>
            <p:cNvSpPr>
              <a:spLocks noEditPoints="1"/>
            </p:cNvSpPr>
            <p:nvPr/>
          </p:nvSpPr>
          <p:spPr bwMode="auto">
            <a:xfrm>
              <a:off x="3297" y="2340"/>
              <a:ext cx="47" cy="41"/>
            </a:xfrm>
            <a:custGeom>
              <a:avLst/>
              <a:gdLst>
                <a:gd name="T0" fmla="*/ 30 w 47"/>
                <a:gd name="T1" fmla="*/ 0 h 41"/>
                <a:gd name="T2" fmla="*/ 47 w 47"/>
                <a:gd name="T3" fmla="*/ 41 h 41"/>
                <a:gd name="T4" fmla="*/ 33 w 47"/>
                <a:gd name="T5" fmla="*/ 41 h 41"/>
                <a:gd name="T6" fmla="*/ 30 w 47"/>
                <a:gd name="T7" fmla="*/ 34 h 41"/>
                <a:gd name="T8" fmla="*/ 14 w 47"/>
                <a:gd name="T9" fmla="*/ 34 h 41"/>
                <a:gd name="T10" fmla="*/ 11 w 47"/>
                <a:gd name="T11" fmla="*/ 41 h 41"/>
                <a:gd name="T12" fmla="*/ 0 w 47"/>
                <a:gd name="T13" fmla="*/ 41 h 41"/>
                <a:gd name="T14" fmla="*/ 16 w 47"/>
                <a:gd name="T15" fmla="*/ 0 h 41"/>
                <a:gd name="T16" fmla="*/ 30 w 47"/>
                <a:gd name="T17" fmla="*/ 0 h 41"/>
                <a:gd name="T18" fmla="*/ 21 w 47"/>
                <a:gd name="T19" fmla="*/ 8 h 41"/>
                <a:gd name="T20" fmla="*/ 16 w 47"/>
                <a:gd name="T21" fmla="*/ 27 h 41"/>
                <a:gd name="T22" fmla="*/ 28 w 47"/>
                <a:gd name="T23" fmla="*/ 27 h 41"/>
                <a:gd name="T24" fmla="*/ 21 w 47"/>
                <a:gd name="T25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" h="41">
                  <a:moveTo>
                    <a:pt x="30" y="0"/>
                  </a:moveTo>
                  <a:lnTo>
                    <a:pt x="47" y="41"/>
                  </a:lnTo>
                  <a:lnTo>
                    <a:pt x="33" y="41"/>
                  </a:lnTo>
                  <a:lnTo>
                    <a:pt x="30" y="34"/>
                  </a:lnTo>
                  <a:lnTo>
                    <a:pt x="14" y="34"/>
                  </a:lnTo>
                  <a:lnTo>
                    <a:pt x="11" y="41"/>
                  </a:lnTo>
                  <a:lnTo>
                    <a:pt x="0" y="41"/>
                  </a:lnTo>
                  <a:lnTo>
                    <a:pt x="16" y="0"/>
                  </a:lnTo>
                  <a:lnTo>
                    <a:pt x="30" y="0"/>
                  </a:lnTo>
                  <a:close/>
                  <a:moveTo>
                    <a:pt x="21" y="8"/>
                  </a:moveTo>
                  <a:lnTo>
                    <a:pt x="16" y="27"/>
                  </a:lnTo>
                  <a:lnTo>
                    <a:pt x="28" y="27"/>
                  </a:lnTo>
                  <a:lnTo>
                    <a:pt x="2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8" name="Freeform 61"/>
            <p:cNvSpPr>
              <a:spLocks noEditPoints="1"/>
            </p:cNvSpPr>
            <p:nvPr/>
          </p:nvSpPr>
          <p:spPr bwMode="auto">
            <a:xfrm>
              <a:off x="3368" y="2340"/>
              <a:ext cx="42" cy="41"/>
            </a:xfrm>
            <a:custGeom>
              <a:avLst/>
              <a:gdLst>
                <a:gd name="T0" fmla="*/ 7 w 18"/>
                <a:gd name="T1" fmla="*/ 0 h 17"/>
                <a:gd name="T2" fmla="*/ 12 w 18"/>
                <a:gd name="T3" fmla="*/ 1 h 17"/>
                <a:gd name="T4" fmla="*/ 15 w 18"/>
                <a:gd name="T5" fmla="*/ 3 h 17"/>
                <a:gd name="T6" fmla="*/ 17 w 18"/>
                <a:gd name="T7" fmla="*/ 5 h 17"/>
                <a:gd name="T8" fmla="*/ 18 w 18"/>
                <a:gd name="T9" fmla="*/ 9 h 17"/>
                <a:gd name="T10" fmla="*/ 18 w 18"/>
                <a:gd name="T11" fmla="*/ 9 h 17"/>
                <a:gd name="T12" fmla="*/ 18 w 18"/>
                <a:gd name="T13" fmla="*/ 9 h 17"/>
                <a:gd name="T14" fmla="*/ 18 w 18"/>
                <a:gd name="T15" fmla="*/ 9 h 17"/>
                <a:gd name="T16" fmla="*/ 18 w 18"/>
                <a:gd name="T17" fmla="*/ 9 h 17"/>
                <a:gd name="T18" fmla="*/ 18 w 18"/>
                <a:gd name="T19" fmla="*/ 9 h 17"/>
                <a:gd name="T20" fmla="*/ 18 w 18"/>
                <a:gd name="T21" fmla="*/ 9 h 17"/>
                <a:gd name="T22" fmla="*/ 18 w 18"/>
                <a:gd name="T23" fmla="*/ 9 h 17"/>
                <a:gd name="T24" fmla="*/ 18 w 18"/>
                <a:gd name="T25" fmla="*/ 9 h 17"/>
                <a:gd name="T26" fmla="*/ 18 w 18"/>
                <a:gd name="T27" fmla="*/ 9 h 17"/>
                <a:gd name="T28" fmla="*/ 18 w 18"/>
                <a:gd name="T29" fmla="*/ 9 h 17"/>
                <a:gd name="T30" fmla="*/ 17 w 18"/>
                <a:gd name="T31" fmla="*/ 13 h 17"/>
                <a:gd name="T32" fmla="*/ 15 w 18"/>
                <a:gd name="T33" fmla="*/ 16 h 17"/>
                <a:gd name="T34" fmla="*/ 12 w 18"/>
                <a:gd name="T35" fmla="*/ 17 h 17"/>
                <a:gd name="T36" fmla="*/ 9 w 18"/>
                <a:gd name="T37" fmla="*/ 17 h 17"/>
                <a:gd name="T38" fmla="*/ 0 w 18"/>
                <a:gd name="T39" fmla="*/ 17 h 17"/>
                <a:gd name="T40" fmla="*/ 0 w 18"/>
                <a:gd name="T41" fmla="*/ 0 h 17"/>
                <a:gd name="T42" fmla="*/ 7 w 18"/>
                <a:gd name="T43" fmla="*/ 0 h 17"/>
                <a:gd name="T44" fmla="*/ 7 w 18"/>
                <a:gd name="T45" fmla="*/ 14 h 17"/>
                <a:gd name="T46" fmla="*/ 9 w 18"/>
                <a:gd name="T47" fmla="*/ 14 h 17"/>
                <a:gd name="T48" fmla="*/ 11 w 18"/>
                <a:gd name="T49" fmla="*/ 13 h 17"/>
                <a:gd name="T50" fmla="*/ 12 w 18"/>
                <a:gd name="T51" fmla="*/ 11 h 17"/>
                <a:gd name="T52" fmla="*/ 12 w 18"/>
                <a:gd name="T53" fmla="*/ 9 h 17"/>
                <a:gd name="T54" fmla="*/ 12 w 18"/>
                <a:gd name="T55" fmla="*/ 9 h 17"/>
                <a:gd name="T56" fmla="*/ 12 w 18"/>
                <a:gd name="T57" fmla="*/ 9 h 17"/>
                <a:gd name="T58" fmla="*/ 12 w 18"/>
                <a:gd name="T59" fmla="*/ 9 h 17"/>
                <a:gd name="T60" fmla="*/ 12 w 18"/>
                <a:gd name="T61" fmla="*/ 9 h 17"/>
                <a:gd name="T62" fmla="*/ 12 w 18"/>
                <a:gd name="T63" fmla="*/ 9 h 17"/>
                <a:gd name="T64" fmla="*/ 12 w 18"/>
                <a:gd name="T65" fmla="*/ 9 h 17"/>
                <a:gd name="T66" fmla="*/ 12 w 18"/>
                <a:gd name="T67" fmla="*/ 9 h 17"/>
                <a:gd name="T68" fmla="*/ 12 w 18"/>
                <a:gd name="T69" fmla="*/ 9 h 17"/>
                <a:gd name="T70" fmla="*/ 12 w 18"/>
                <a:gd name="T71" fmla="*/ 9 h 17"/>
                <a:gd name="T72" fmla="*/ 12 w 18"/>
                <a:gd name="T73" fmla="*/ 9 h 17"/>
                <a:gd name="T74" fmla="*/ 12 w 18"/>
                <a:gd name="T75" fmla="*/ 9 h 17"/>
                <a:gd name="T76" fmla="*/ 12 w 18"/>
                <a:gd name="T77" fmla="*/ 8 h 17"/>
                <a:gd name="T78" fmla="*/ 12 w 18"/>
                <a:gd name="T79" fmla="*/ 8 h 17"/>
                <a:gd name="T80" fmla="*/ 12 w 18"/>
                <a:gd name="T81" fmla="*/ 8 h 17"/>
                <a:gd name="T82" fmla="*/ 12 w 18"/>
                <a:gd name="T83" fmla="*/ 6 h 17"/>
                <a:gd name="T84" fmla="*/ 11 w 18"/>
                <a:gd name="T85" fmla="*/ 5 h 17"/>
                <a:gd name="T86" fmla="*/ 9 w 18"/>
                <a:gd name="T87" fmla="*/ 4 h 17"/>
                <a:gd name="T88" fmla="*/ 8 w 18"/>
                <a:gd name="T89" fmla="*/ 3 h 17"/>
                <a:gd name="T90" fmla="*/ 5 w 18"/>
                <a:gd name="T91" fmla="*/ 3 h 17"/>
                <a:gd name="T92" fmla="*/ 5 w 18"/>
                <a:gd name="T93" fmla="*/ 14 h 17"/>
                <a:gd name="T94" fmla="*/ 7 w 18"/>
                <a:gd name="T95" fmla="*/ 1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8" h="17">
                  <a:moveTo>
                    <a:pt x="7" y="0"/>
                  </a:moveTo>
                  <a:cubicBezTo>
                    <a:pt x="9" y="0"/>
                    <a:pt x="11" y="0"/>
                    <a:pt x="12" y="1"/>
                  </a:cubicBezTo>
                  <a:cubicBezTo>
                    <a:pt x="14" y="1"/>
                    <a:pt x="15" y="2"/>
                    <a:pt x="15" y="3"/>
                  </a:cubicBezTo>
                  <a:cubicBezTo>
                    <a:pt x="16" y="3"/>
                    <a:pt x="17" y="4"/>
                    <a:pt x="17" y="5"/>
                  </a:cubicBezTo>
                  <a:cubicBezTo>
                    <a:pt x="17" y="6"/>
                    <a:pt x="18" y="8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7" y="11"/>
                    <a:pt x="17" y="12"/>
                    <a:pt x="17" y="13"/>
                  </a:cubicBezTo>
                  <a:cubicBezTo>
                    <a:pt x="16" y="14"/>
                    <a:pt x="16" y="15"/>
                    <a:pt x="15" y="16"/>
                  </a:cubicBezTo>
                  <a:cubicBezTo>
                    <a:pt x="14" y="16"/>
                    <a:pt x="13" y="17"/>
                    <a:pt x="12" y="17"/>
                  </a:cubicBezTo>
                  <a:cubicBezTo>
                    <a:pt x="11" y="17"/>
                    <a:pt x="10" y="17"/>
                    <a:pt x="9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7" y="0"/>
                  </a:lnTo>
                  <a:close/>
                  <a:moveTo>
                    <a:pt x="7" y="14"/>
                  </a:moveTo>
                  <a:cubicBezTo>
                    <a:pt x="8" y="14"/>
                    <a:pt x="9" y="14"/>
                    <a:pt x="9" y="14"/>
                  </a:cubicBezTo>
                  <a:cubicBezTo>
                    <a:pt x="10" y="13"/>
                    <a:pt x="11" y="13"/>
                    <a:pt x="11" y="13"/>
                  </a:cubicBezTo>
                  <a:cubicBezTo>
                    <a:pt x="11" y="12"/>
                    <a:pt x="12" y="12"/>
                    <a:pt x="12" y="11"/>
                  </a:cubicBezTo>
                  <a:cubicBezTo>
                    <a:pt x="12" y="11"/>
                    <a:pt x="12" y="10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7"/>
                    <a:pt x="12" y="7"/>
                    <a:pt x="12" y="6"/>
                  </a:cubicBezTo>
                  <a:cubicBezTo>
                    <a:pt x="12" y="6"/>
                    <a:pt x="11" y="5"/>
                    <a:pt x="11" y="5"/>
                  </a:cubicBezTo>
                  <a:cubicBezTo>
                    <a:pt x="10" y="4"/>
                    <a:pt x="10" y="4"/>
                    <a:pt x="9" y="4"/>
                  </a:cubicBezTo>
                  <a:cubicBezTo>
                    <a:pt x="9" y="4"/>
                    <a:pt x="8" y="3"/>
                    <a:pt x="8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4"/>
                    <a:pt x="5" y="14"/>
                    <a:pt x="5" y="14"/>
                  </a:cubicBezTo>
                  <a:lnTo>
                    <a:pt x="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9" name="Freeform 62"/>
            <p:cNvSpPr>
              <a:spLocks noEditPoints="1"/>
            </p:cNvSpPr>
            <p:nvPr/>
          </p:nvSpPr>
          <p:spPr bwMode="auto">
            <a:xfrm>
              <a:off x="3413" y="2338"/>
              <a:ext cx="44" cy="45"/>
            </a:xfrm>
            <a:custGeom>
              <a:avLst/>
              <a:gdLst>
                <a:gd name="T0" fmla="*/ 1 w 19"/>
                <a:gd name="T1" fmla="*/ 6 h 19"/>
                <a:gd name="T2" fmla="*/ 2 w 19"/>
                <a:gd name="T3" fmla="*/ 3 h 19"/>
                <a:gd name="T4" fmla="*/ 5 w 19"/>
                <a:gd name="T5" fmla="*/ 1 h 19"/>
                <a:gd name="T6" fmla="*/ 10 w 19"/>
                <a:gd name="T7" fmla="*/ 0 h 19"/>
                <a:gd name="T8" fmla="*/ 10 w 19"/>
                <a:gd name="T9" fmla="*/ 0 h 19"/>
                <a:gd name="T10" fmla="*/ 10 w 19"/>
                <a:gd name="T11" fmla="*/ 0 h 19"/>
                <a:gd name="T12" fmla="*/ 10 w 19"/>
                <a:gd name="T13" fmla="*/ 0 h 19"/>
                <a:gd name="T14" fmla="*/ 10 w 19"/>
                <a:gd name="T15" fmla="*/ 0 h 19"/>
                <a:gd name="T16" fmla="*/ 10 w 19"/>
                <a:gd name="T17" fmla="*/ 0 h 19"/>
                <a:gd name="T18" fmla="*/ 10 w 19"/>
                <a:gd name="T19" fmla="*/ 0 h 19"/>
                <a:gd name="T20" fmla="*/ 10 w 19"/>
                <a:gd name="T21" fmla="*/ 0 h 19"/>
                <a:gd name="T22" fmla="*/ 10 w 19"/>
                <a:gd name="T23" fmla="*/ 0 h 19"/>
                <a:gd name="T24" fmla="*/ 13 w 19"/>
                <a:gd name="T25" fmla="*/ 1 h 19"/>
                <a:gd name="T26" fmla="*/ 16 w 19"/>
                <a:gd name="T27" fmla="*/ 2 h 19"/>
                <a:gd name="T28" fmla="*/ 18 w 19"/>
                <a:gd name="T29" fmla="*/ 5 h 19"/>
                <a:gd name="T30" fmla="*/ 19 w 19"/>
                <a:gd name="T31" fmla="*/ 10 h 19"/>
                <a:gd name="T32" fmla="*/ 19 w 19"/>
                <a:gd name="T33" fmla="*/ 10 h 19"/>
                <a:gd name="T34" fmla="*/ 19 w 19"/>
                <a:gd name="T35" fmla="*/ 11 h 19"/>
                <a:gd name="T36" fmla="*/ 19 w 19"/>
                <a:gd name="T37" fmla="*/ 12 h 19"/>
                <a:gd name="T38" fmla="*/ 19 w 19"/>
                <a:gd name="T39" fmla="*/ 12 h 19"/>
                <a:gd name="T40" fmla="*/ 19 w 19"/>
                <a:gd name="T41" fmla="*/ 12 h 19"/>
                <a:gd name="T42" fmla="*/ 19 w 19"/>
                <a:gd name="T43" fmla="*/ 13 h 19"/>
                <a:gd name="T44" fmla="*/ 18 w 19"/>
                <a:gd name="T45" fmla="*/ 15 h 19"/>
                <a:gd name="T46" fmla="*/ 16 w 19"/>
                <a:gd name="T47" fmla="*/ 17 h 19"/>
                <a:gd name="T48" fmla="*/ 14 w 19"/>
                <a:gd name="T49" fmla="*/ 18 h 19"/>
                <a:gd name="T50" fmla="*/ 10 w 19"/>
                <a:gd name="T51" fmla="*/ 19 h 19"/>
                <a:gd name="T52" fmla="*/ 5 w 19"/>
                <a:gd name="T53" fmla="*/ 18 h 19"/>
                <a:gd name="T54" fmla="*/ 3 w 19"/>
                <a:gd name="T55" fmla="*/ 16 h 19"/>
                <a:gd name="T56" fmla="*/ 1 w 19"/>
                <a:gd name="T57" fmla="*/ 13 h 19"/>
                <a:gd name="T58" fmla="*/ 0 w 19"/>
                <a:gd name="T59" fmla="*/ 10 h 19"/>
                <a:gd name="T60" fmla="*/ 0 w 19"/>
                <a:gd name="T61" fmla="*/ 10 h 19"/>
                <a:gd name="T62" fmla="*/ 0 w 19"/>
                <a:gd name="T63" fmla="*/ 10 h 19"/>
                <a:gd name="T64" fmla="*/ 0 w 19"/>
                <a:gd name="T65" fmla="*/ 10 h 19"/>
                <a:gd name="T66" fmla="*/ 0 w 19"/>
                <a:gd name="T67" fmla="*/ 10 h 19"/>
                <a:gd name="T68" fmla="*/ 0 w 19"/>
                <a:gd name="T69" fmla="*/ 10 h 19"/>
                <a:gd name="T70" fmla="*/ 0 w 19"/>
                <a:gd name="T71" fmla="*/ 10 h 19"/>
                <a:gd name="T72" fmla="*/ 0 w 19"/>
                <a:gd name="T73" fmla="*/ 10 h 19"/>
                <a:gd name="T74" fmla="*/ 1 w 19"/>
                <a:gd name="T75" fmla="*/ 6 h 19"/>
                <a:gd name="T76" fmla="*/ 6 w 19"/>
                <a:gd name="T77" fmla="*/ 12 h 19"/>
                <a:gd name="T78" fmla="*/ 7 w 19"/>
                <a:gd name="T79" fmla="*/ 14 h 19"/>
                <a:gd name="T80" fmla="*/ 8 w 19"/>
                <a:gd name="T81" fmla="*/ 15 h 19"/>
                <a:gd name="T82" fmla="*/ 10 w 19"/>
                <a:gd name="T83" fmla="*/ 15 h 19"/>
                <a:gd name="T84" fmla="*/ 12 w 19"/>
                <a:gd name="T85" fmla="*/ 15 h 19"/>
                <a:gd name="T86" fmla="*/ 13 w 19"/>
                <a:gd name="T87" fmla="*/ 14 h 19"/>
                <a:gd name="T88" fmla="*/ 13 w 19"/>
                <a:gd name="T89" fmla="*/ 12 h 19"/>
                <a:gd name="T90" fmla="*/ 14 w 19"/>
                <a:gd name="T91" fmla="*/ 10 h 19"/>
                <a:gd name="T92" fmla="*/ 14 w 19"/>
                <a:gd name="T93" fmla="*/ 8 h 19"/>
                <a:gd name="T94" fmla="*/ 13 w 19"/>
                <a:gd name="T95" fmla="*/ 6 h 19"/>
                <a:gd name="T96" fmla="*/ 12 w 19"/>
                <a:gd name="T97" fmla="*/ 4 h 19"/>
                <a:gd name="T98" fmla="*/ 10 w 19"/>
                <a:gd name="T99" fmla="*/ 4 h 19"/>
                <a:gd name="T100" fmla="*/ 8 w 19"/>
                <a:gd name="T101" fmla="*/ 4 h 19"/>
                <a:gd name="T102" fmla="*/ 7 w 19"/>
                <a:gd name="T103" fmla="*/ 6 h 19"/>
                <a:gd name="T104" fmla="*/ 6 w 19"/>
                <a:gd name="T105" fmla="*/ 8 h 19"/>
                <a:gd name="T106" fmla="*/ 6 w 19"/>
                <a:gd name="T107" fmla="*/ 10 h 19"/>
                <a:gd name="T108" fmla="*/ 6 w 19"/>
                <a:gd name="T109" fmla="*/ 10 h 19"/>
                <a:gd name="T110" fmla="*/ 6 w 19"/>
                <a:gd name="T111" fmla="*/ 1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9" h="19">
                  <a:moveTo>
                    <a:pt x="1" y="6"/>
                  </a:moveTo>
                  <a:cubicBezTo>
                    <a:pt x="1" y="5"/>
                    <a:pt x="2" y="4"/>
                    <a:pt x="2" y="3"/>
                  </a:cubicBezTo>
                  <a:cubicBezTo>
                    <a:pt x="3" y="2"/>
                    <a:pt x="4" y="2"/>
                    <a:pt x="5" y="1"/>
                  </a:cubicBezTo>
                  <a:cubicBezTo>
                    <a:pt x="6" y="1"/>
                    <a:pt x="8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1"/>
                    <a:pt x="13" y="1"/>
                    <a:pt x="13" y="1"/>
                  </a:cubicBezTo>
                  <a:cubicBezTo>
                    <a:pt x="14" y="1"/>
                    <a:pt x="15" y="2"/>
                    <a:pt x="16" y="2"/>
                  </a:cubicBezTo>
                  <a:cubicBezTo>
                    <a:pt x="17" y="3"/>
                    <a:pt x="18" y="4"/>
                    <a:pt x="18" y="5"/>
                  </a:cubicBezTo>
                  <a:cubicBezTo>
                    <a:pt x="19" y="6"/>
                    <a:pt x="19" y="8"/>
                    <a:pt x="19" y="10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19" y="11"/>
                    <a:pt x="19" y="11"/>
                    <a:pt x="19" y="12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19" y="12"/>
                    <a:pt x="19" y="13"/>
                    <a:pt x="19" y="13"/>
                  </a:cubicBezTo>
                  <a:cubicBezTo>
                    <a:pt x="18" y="14"/>
                    <a:pt x="18" y="14"/>
                    <a:pt x="18" y="15"/>
                  </a:cubicBezTo>
                  <a:cubicBezTo>
                    <a:pt x="17" y="16"/>
                    <a:pt x="17" y="16"/>
                    <a:pt x="16" y="17"/>
                  </a:cubicBezTo>
                  <a:cubicBezTo>
                    <a:pt x="15" y="18"/>
                    <a:pt x="15" y="18"/>
                    <a:pt x="14" y="18"/>
                  </a:cubicBezTo>
                  <a:cubicBezTo>
                    <a:pt x="13" y="19"/>
                    <a:pt x="11" y="19"/>
                    <a:pt x="10" y="19"/>
                  </a:cubicBezTo>
                  <a:cubicBezTo>
                    <a:pt x="8" y="19"/>
                    <a:pt x="7" y="19"/>
                    <a:pt x="5" y="18"/>
                  </a:cubicBezTo>
                  <a:cubicBezTo>
                    <a:pt x="4" y="18"/>
                    <a:pt x="3" y="17"/>
                    <a:pt x="3" y="16"/>
                  </a:cubicBezTo>
                  <a:cubicBezTo>
                    <a:pt x="2" y="15"/>
                    <a:pt x="2" y="14"/>
                    <a:pt x="1" y="13"/>
                  </a:cubicBezTo>
                  <a:cubicBezTo>
                    <a:pt x="1" y="13"/>
                    <a:pt x="1" y="11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" y="9"/>
                    <a:pt x="1" y="7"/>
                    <a:pt x="1" y="6"/>
                  </a:cubicBezTo>
                  <a:moveTo>
                    <a:pt x="6" y="12"/>
                  </a:moveTo>
                  <a:cubicBezTo>
                    <a:pt x="6" y="12"/>
                    <a:pt x="6" y="13"/>
                    <a:pt x="7" y="14"/>
                  </a:cubicBezTo>
                  <a:cubicBezTo>
                    <a:pt x="7" y="14"/>
                    <a:pt x="7" y="15"/>
                    <a:pt x="8" y="15"/>
                  </a:cubicBezTo>
                  <a:cubicBezTo>
                    <a:pt x="9" y="15"/>
                    <a:pt x="9" y="15"/>
                    <a:pt x="10" y="15"/>
                  </a:cubicBezTo>
                  <a:cubicBezTo>
                    <a:pt x="10" y="15"/>
                    <a:pt x="11" y="15"/>
                    <a:pt x="12" y="15"/>
                  </a:cubicBezTo>
                  <a:cubicBezTo>
                    <a:pt x="12" y="15"/>
                    <a:pt x="12" y="14"/>
                    <a:pt x="13" y="14"/>
                  </a:cubicBezTo>
                  <a:cubicBezTo>
                    <a:pt x="13" y="14"/>
                    <a:pt x="13" y="13"/>
                    <a:pt x="13" y="12"/>
                  </a:cubicBezTo>
                  <a:cubicBezTo>
                    <a:pt x="14" y="11"/>
                    <a:pt x="14" y="11"/>
                    <a:pt x="14" y="10"/>
                  </a:cubicBezTo>
                  <a:cubicBezTo>
                    <a:pt x="14" y="9"/>
                    <a:pt x="14" y="8"/>
                    <a:pt x="14" y="8"/>
                  </a:cubicBezTo>
                  <a:cubicBezTo>
                    <a:pt x="13" y="7"/>
                    <a:pt x="13" y="6"/>
                    <a:pt x="13" y="6"/>
                  </a:cubicBezTo>
                  <a:cubicBezTo>
                    <a:pt x="12" y="5"/>
                    <a:pt x="12" y="5"/>
                    <a:pt x="12" y="4"/>
                  </a:cubicBezTo>
                  <a:cubicBezTo>
                    <a:pt x="11" y="4"/>
                    <a:pt x="10" y="4"/>
                    <a:pt x="10" y="4"/>
                  </a:cubicBezTo>
                  <a:cubicBezTo>
                    <a:pt x="9" y="4"/>
                    <a:pt x="8" y="4"/>
                    <a:pt x="8" y="4"/>
                  </a:cubicBezTo>
                  <a:cubicBezTo>
                    <a:pt x="7" y="5"/>
                    <a:pt x="7" y="5"/>
                    <a:pt x="7" y="6"/>
                  </a:cubicBezTo>
                  <a:cubicBezTo>
                    <a:pt x="6" y="6"/>
                    <a:pt x="6" y="7"/>
                    <a:pt x="6" y="8"/>
                  </a:cubicBezTo>
                  <a:cubicBezTo>
                    <a:pt x="6" y="8"/>
                    <a:pt x="6" y="9"/>
                    <a:pt x="6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6" y="11"/>
                    <a:pt x="6" y="1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0" name="Freeform 63"/>
            <p:cNvSpPr>
              <a:spLocks noEditPoints="1"/>
            </p:cNvSpPr>
            <p:nvPr/>
          </p:nvSpPr>
          <p:spPr bwMode="auto">
            <a:xfrm>
              <a:off x="3481" y="2340"/>
              <a:ext cx="38" cy="41"/>
            </a:xfrm>
            <a:custGeom>
              <a:avLst/>
              <a:gdLst>
                <a:gd name="T0" fmla="*/ 9 w 16"/>
                <a:gd name="T1" fmla="*/ 0 h 17"/>
                <a:gd name="T2" fmla="*/ 11 w 16"/>
                <a:gd name="T3" fmla="*/ 0 h 17"/>
                <a:gd name="T4" fmla="*/ 13 w 16"/>
                <a:gd name="T5" fmla="*/ 1 h 17"/>
                <a:gd name="T6" fmla="*/ 15 w 16"/>
                <a:gd name="T7" fmla="*/ 3 h 17"/>
                <a:gd name="T8" fmla="*/ 15 w 16"/>
                <a:gd name="T9" fmla="*/ 4 h 17"/>
                <a:gd name="T10" fmla="*/ 15 w 16"/>
                <a:gd name="T11" fmla="*/ 4 h 17"/>
                <a:gd name="T12" fmla="*/ 15 w 16"/>
                <a:gd name="T13" fmla="*/ 4 h 17"/>
                <a:gd name="T14" fmla="*/ 15 w 16"/>
                <a:gd name="T15" fmla="*/ 5 h 17"/>
                <a:gd name="T16" fmla="*/ 15 w 16"/>
                <a:gd name="T17" fmla="*/ 6 h 17"/>
                <a:gd name="T18" fmla="*/ 13 w 16"/>
                <a:gd name="T19" fmla="*/ 8 h 17"/>
                <a:gd name="T20" fmla="*/ 11 w 16"/>
                <a:gd name="T21" fmla="*/ 8 h 17"/>
                <a:gd name="T22" fmla="*/ 12 w 16"/>
                <a:gd name="T23" fmla="*/ 8 h 17"/>
                <a:gd name="T24" fmla="*/ 14 w 16"/>
                <a:gd name="T25" fmla="*/ 10 h 17"/>
                <a:gd name="T26" fmla="*/ 16 w 16"/>
                <a:gd name="T27" fmla="*/ 13 h 17"/>
                <a:gd name="T28" fmla="*/ 14 w 16"/>
                <a:gd name="T29" fmla="*/ 16 h 17"/>
                <a:gd name="T30" fmla="*/ 8 w 16"/>
                <a:gd name="T31" fmla="*/ 17 h 17"/>
                <a:gd name="T32" fmla="*/ 0 w 16"/>
                <a:gd name="T33" fmla="*/ 0 h 17"/>
                <a:gd name="T34" fmla="*/ 8 w 16"/>
                <a:gd name="T35" fmla="*/ 7 h 17"/>
                <a:gd name="T36" fmla="*/ 10 w 16"/>
                <a:gd name="T37" fmla="*/ 6 h 17"/>
                <a:gd name="T38" fmla="*/ 10 w 16"/>
                <a:gd name="T39" fmla="*/ 5 h 17"/>
                <a:gd name="T40" fmla="*/ 10 w 16"/>
                <a:gd name="T41" fmla="*/ 4 h 17"/>
                <a:gd name="T42" fmla="*/ 8 w 16"/>
                <a:gd name="T43" fmla="*/ 3 h 17"/>
                <a:gd name="T44" fmla="*/ 6 w 16"/>
                <a:gd name="T45" fmla="*/ 7 h 17"/>
                <a:gd name="T46" fmla="*/ 8 w 16"/>
                <a:gd name="T47" fmla="*/ 14 h 17"/>
                <a:gd name="T48" fmla="*/ 10 w 16"/>
                <a:gd name="T49" fmla="*/ 14 h 17"/>
                <a:gd name="T50" fmla="*/ 10 w 16"/>
                <a:gd name="T51" fmla="*/ 13 h 17"/>
                <a:gd name="T52" fmla="*/ 10 w 16"/>
                <a:gd name="T53" fmla="*/ 13 h 17"/>
                <a:gd name="T54" fmla="*/ 10 w 16"/>
                <a:gd name="T55" fmla="*/ 12 h 17"/>
                <a:gd name="T56" fmla="*/ 10 w 16"/>
                <a:gd name="T57" fmla="*/ 12 h 17"/>
                <a:gd name="T58" fmla="*/ 10 w 16"/>
                <a:gd name="T59" fmla="*/ 12 h 17"/>
                <a:gd name="T60" fmla="*/ 10 w 16"/>
                <a:gd name="T61" fmla="*/ 12 h 17"/>
                <a:gd name="T62" fmla="*/ 10 w 16"/>
                <a:gd name="T63" fmla="*/ 12 h 17"/>
                <a:gd name="T64" fmla="*/ 10 w 16"/>
                <a:gd name="T65" fmla="*/ 11 h 17"/>
                <a:gd name="T66" fmla="*/ 9 w 16"/>
                <a:gd name="T67" fmla="*/ 11 h 17"/>
                <a:gd name="T68" fmla="*/ 6 w 16"/>
                <a:gd name="T69" fmla="*/ 10 h 17"/>
                <a:gd name="T70" fmla="*/ 8 w 16"/>
                <a:gd name="T71" fmla="*/ 1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" h="17">
                  <a:moveTo>
                    <a:pt x="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10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0"/>
                    <a:pt x="11" y="0"/>
                    <a:pt x="12" y="0"/>
                  </a:cubicBezTo>
                  <a:cubicBezTo>
                    <a:pt x="12" y="0"/>
                    <a:pt x="13" y="1"/>
                    <a:pt x="13" y="1"/>
                  </a:cubicBezTo>
                  <a:cubicBezTo>
                    <a:pt x="13" y="1"/>
                    <a:pt x="14" y="1"/>
                    <a:pt x="14" y="2"/>
                  </a:cubicBezTo>
                  <a:cubicBezTo>
                    <a:pt x="14" y="2"/>
                    <a:pt x="15" y="2"/>
                    <a:pt x="15" y="3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6"/>
                    <a:pt x="15" y="6"/>
                  </a:cubicBezTo>
                  <a:cubicBezTo>
                    <a:pt x="15" y="6"/>
                    <a:pt x="15" y="7"/>
                    <a:pt x="14" y="7"/>
                  </a:cubicBezTo>
                  <a:cubicBezTo>
                    <a:pt x="14" y="7"/>
                    <a:pt x="13" y="8"/>
                    <a:pt x="13" y="8"/>
                  </a:cubicBezTo>
                  <a:cubicBezTo>
                    <a:pt x="13" y="8"/>
                    <a:pt x="12" y="8"/>
                    <a:pt x="11" y="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3" y="9"/>
                    <a:pt x="13" y="9"/>
                  </a:cubicBezTo>
                  <a:cubicBezTo>
                    <a:pt x="13" y="9"/>
                    <a:pt x="14" y="9"/>
                    <a:pt x="14" y="10"/>
                  </a:cubicBezTo>
                  <a:cubicBezTo>
                    <a:pt x="15" y="10"/>
                    <a:pt x="15" y="10"/>
                    <a:pt x="15" y="11"/>
                  </a:cubicBezTo>
                  <a:cubicBezTo>
                    <a:pt x="16" y="11"/>
                    <a:pt x="16" y="12"/>
                    <a:pt x="16" y="13"/>
                  </a:cubicBezTo>
                  <a:cubicBezTo>
                    <a:pt x="16" y="14"/>
                    <a:pt x="16" y="14"/>
                    <a:pt x="15" y="15"/>
                  </a:cubicBezTo>
                  <a:cubicBezTo>
                    <a:pt x="15" y="16"/>
                    <a:pt x="14" y="16"/>
                    <a:pt x="14" y="16"/>
                  </a:cubicBezTo>
                  <a:cubicBezTo>
                    <a:pt x="13" y="17"/>
                    <a:pt x="12" y="17"/>
                    <a:pt x="12" y="17"/>
                  </a:cubicBezTo>
                  <a:cubicBezTo>
                    <a:pt x="11" y="17"/>
                    <a:pt x="10" y="17"/>
                    <a:pt x="8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0"/>
                  </a:lnTo>
                  <a:close/>
                  <a:moveTo>
                    <a:pt x="8" y="7"/>
                  </a:moveTo>
                  <a:cubicBezTo>
                    <a:pt x="8" y="7"/>
                    <a:pt x="9" y="7"/>
                    <a:pt x="9" y="7"/>
                  </a:cubicBezTo>
                  <a:cubicBezTo>
                    <a:pt x="9" y="7"/>
                    <a:pt x="9" y="6"/>
                    <a:pt x="10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5"/>
                    <a:pt x="10" y="5"/>
                  </a:cubicBezTo>
                  <a:cubicBezTo>
                    <a:pt x="10" y="5"/>
                    <a:pt x="10" y="5"/>
                    <a:pt x="10" y="4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9" y="4"/>
                    <a:pt x="9" y="3"/>
                    <a:pt x="9" y="3"/>
                  </a:cubicBezTo>
                  <a:cubicBezTo>
                    <a:pt x="9" y="3"/>
                    <a:pt x="8" y="3"/>
                    <a:pt x="8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8" y="7"/>
                  </a:lnTo>
                  <a:close/>
                  <a:moveTo>
                    <a:pt x="8" y="14"/>
                  </a:moveTo>
                  <a:cubicBezTo>
                    <a:pt x="9" y="14"/>
                    <a:pt x="9" y="14"/>
                    <a:pt x="9" y="14"/>
                  </a:cubicBezTo>
                  <a:cubicBezTo>
                    <a:pt x="9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2"/>
                    <a:pt x="10" y="11"/>
                    <a:pt x="10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11"/>
                    <a:pt x="9" y="11"/>
                    <a:pt x="9" y="11"/>
                  </a:cubicBezTo>
                  <a:cubicBezTo>
                    <a:pt x="9" y="10"/>
                    <a:pt x="9" y="10"/>
                    <a:pt x="8" y="10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4"/>
                    <a:pt x="6" y="14"/>
                    <a:pt x="6" y="14"/>
                  </a:cubicBezTo>
                  <a:lnTo>
                    <a:pt x="8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1" name="Freeform 64"/>
            <p:cNvSpPr>
              <a:spLocks noEditPoints="1"/>
            </p:cNvSpPr>
            <p:nvPr/>
          </p:nvSpPr>
          <p:spPr bwMode="auto">
            <a:xfrm>
              <a:off x="3524" y="2340"/>
              <a:ext cx="35" cy="41"/>
            </a:xfrm>
            <a:custGeom>
              <a:avLst/>
              <a:gdLst>
                <a:gd name="T0" fmla="*/ 8 w 15"/>
                <a:gd name="T1" fmla="*/ 0 h 17"/>
                <a:gd name="T2" fmla="*/ 8 w 15"/>
                <a:gd name="T3" fmla="*/ 0 h 17"/>
                <a:gd name="T4" fmla="*/ 8 w 15"/>
                <a:gd name="T5" fmla="*/ 0 h 17"/>
                <a:gd name="T6" fmla="*/ 8 w 15"/>
                <a:gd name="T7" fmla="*/ 0 h 17"/>
                <a:gd name="T8" fmla="*/ 8 w 15"/>
                <a:gd name="T9" fmla="*/ 0 h 17"/>
                <a:gd name="T10" fmla="*/ 11 w 15"/>
                <a:gd name="T11" fmla="*/ 0 h 17"/>
                <a:gd name="T12" fmla="*/ 13 w 15"/>
                <a:gd name="T13" fmla="*/ 1 h 17"/>
                <a:gd name="T14" fmla="*/ 14 w 15"/>
                <a:gd name="T15" fmla="*/ 2 h 17"/>
                <a:gd name="T16" fmla="*/ 15 w 15"/>
                <a:gd name="T17" fmla="*/ 4 h 17"/>
                <a:gd name="T18" fmla="*/ 15 w 15"/>
                <a:gd name="T19" fmla="*/ 6 h 17"/>
                <a:gd name="T20" fmla="*/ 14 w 15"/>
                <a:gd name="T21" fmla="*/ 8 h 17"/>
                <a:gd name="T22" fmla="*/ 12 w 15"/>
                <a:gd name="T23" fmla="*/ 8 h 17"/>
                <a:gd name="T24" fmla="*/ 11 w 15"/>
                <a:gd name="T25" fmla="*/ 9 h 17"/>
                <a:gd name="T26" fmla="*/ 13 w 15"/>
                <a:gd name="T27" fmla="*/ 9 h 17"/>
                <a:gd name="T28" fmla="*/ 14 w 15"/>
                <a:gd name="T29" fmla="*/ 11 h 17"/>
                <a:gd name="T30" fmla="*/ 14 w 15"/>
                <a:gd name="T31" fmla="*/ 12 h 17"/>
                <a:gd name="T32" fmla="*/ 15 w 15"/>
                <a:gd name="T33" fmla="*/ 14 h 17"/>
                <a:gd name="T34" fmla="*/ 15 w 15"/>
                <a:gd name="T35" fmla="*/ 14 h 17"/>
                <a:gd name="T36" fmla="*/ 15 w 15"/>
                <a:gd name="T37" fmla="*/ 14 h 17"/>
                <a:gd name="T38" fmla="*/ 15 w 15"/>
                <a:gd name="T39" fmla="*/ 14 h 17"/>
                <a:gd name="T40" fmla="*/ 15 w 15"/>
                <a:gd name="T41" fmla="*/ 14 h 17"/>
                <a:gd name="T42" fmla="*/ 15 w 15"/>
                <a:gd name="T43" fmla="*/ 15 h 17"/>
                <a:gd name="T44" fmla="*/ 15 w 15"/>
                <a:gd name="T45" fmla="*/ 16 h 17"/>
                <a:gd name="T46" fmla="*/ 15 w 15"/>
                <a:gd name="T47" fmla="*/ 17 h 17"/>
                <a:gd name="T48" fmla="*/ 15 w 15"/>
                <a:gd name="T49" fmla="*/ 17 h 17"/>
                <a:gd name="T50" fmla="*/ 10 w 15"/>
                <a:gd name="T51" fmla="*/ 17 h 17"/>
                <a:gd name="T52" fmla="*/ 10 w 15"/>
                <a:gd name="T53" fmla="*/ 17 h 17"/>
                <a:gd name="T54" fmla="*/ 10 w 15"/>
                <a:gd name="T55" fmla="*/ 16 h 17"/>
                <a:gd name="T56" fmla="*/ 10 w 15"/>
                <a:gd name="T57" fmla="*/ 16 h 17"/>
                <a:gd name="T58" fmla="*/ 10 w 15"/>
                <a:gd name="T59" fmla="*/ 15 h 17"/>
                <a:gd name="T60" fmla="*/ 10 w 15"/>
                <a:gd name="T61" fmla="*/ 15 h 17"/>
                <a:gd name="T62" fmla="*/ 10 w 15"/>
                <a:gd name="T63" fmla="*/ 15 h 17"/>
                <a:gd name="T64" fmla="*/ 10 w 15"/>
                <a:gd name="T65" fmla="*/ 15 h 17"/>
                <a:gd name="T66" fmla="*/ 10 w 15"/>
                <a:gd name="T67" fmla="*/ 15 h 17"/>
                <a:gd name="T68" fmla="*/ 10 w 15"/>
                <a:gd name="T69" fmla="*/ 15 h 17"/>
                <a:gd name="T70" fmla="*/ 10 w 15"/>
                <a:gd name="T71" fmla="*/ 15 h 17"/>
                <a:gd name="T72" fmla="*/ 9 w 15"/>
                <a:gd name="T73" fmla="*/ 13 h 17"/>
                <a:gd name="T74" fmla="*/ 9 w 15"/>
                <a:gd name="T75" fmla="*/ 12 h 17"/>
                <a:gd name="T76" fmla="*/ 8 w 15"/>
                <a:gd name="T77" fmla="*/ 11 h 17"/>
                <a:gd name="T78" fmla="*/ 7 w 15"/>
                <a:gd name="T79" fmla="*/ 11 h 17"/>
                <a:gd name="T80" fmla="*/ 5 w 15"/>
                <a:gd name="T81" fmla="*/ 11 h 17"/>
                <a:gd name="T82" fmla="*/ 5 w 15"/>
                <a:gd name="T83" fmla="*/ 17 h 17"/>
                <a:gd name="T84" fmla="*/ 0 w 15"/>
                <a:gd name="T85" fmla="*/ 17 h 17"/>
                <a:gd name="T86" fmla="*/ 0 w 15"/>
                <a:gd name="T87" fmla="*/ 0 h 17"/>
                <a:gd name="T88" fmla="*/ 8 w 15"/>
                <a:gd name="T89" fmla="*/ 0 h 17"/>
                <a:gd name="T90" fmla="*/ 5 w 15"/>
                <a:gd name="T91" fmla="*/ 7 h 17"/>
                <a:gd name="T92" fmla="*/ 7 w 15"/>
                <a:gd name="T93" fmla="*/ 7 h 17"/>
                <a:gd name="T94" fmla="*/ 7 w 15"/>
                <a:gd name="T95" fmla="*/ 7 h 17"/>
                <a:gd name="T96" fmla="*/ 7 w 15"/>
                <a:gd name="T97" fmla="*/ 7 h 17"/>
                <a:gd name="T98" fmla="*/ 7 w 15"/>
                <a:gd name="T99" fmla="*/ 7 h 17"/>
                <a:gd name="T100" fmla="*/ 7 w 15"/>
                <a:gd name="T101" fmla="*/ 7 h 17"/>
                <a:gd name="T102" fmla="*/ 8 w 15"/>
                <a:gd name="T103" fmla="*/ 7 h 17"/>
                <a:gd name="T104" fmla="*/ 9 w 15"/>
                <a:gd name="T105" fmla="*/ 7 h 17"/>
                <a:gd name="T106" fmla="*/ 10 w 15"/>
                <a:gd name="T107" fmla="*/ 6 h 17"/>
                <a:gd name="T108" fmla="*/ 10 w 15"/>
                <a:gd name="T109" fmla="*/ 5 h 17"/>
                <a:gd name="T110" fmla="*/ 10 w 15"/>
                <a:gd name="T111" fmla="*/ 5 h 17"/>
                <a:gd name="T112" fmla="*/ 9 w 15"/>
                <a:gd name="T113" fmla="*/ 4 h 17"/>
                <a:gd name="T114" fmla="*/ 8 w 15"/>
                <a:gd name="T115" fmla="*/ 4 h 17"/>
                <a:gd name="T116" fmla="*/ 7 w 15"/>
                <a:gd name="T117" fmla="*/ 3 h 17"/>
                <a:gd name="T118" fmla="*/ 5 w 15"/>
                <a:gd name="T119" fmla="*/ 3 h 17"/>
                <a:gd name="T120" fmla="*/ 5 w 15"/>
                <a:gd name="T12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" h="17"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1" y="0"/>
                    <a:pt x="12" y="0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5"/>
                    <a:pt x="15" y="6"/>
                    <a:pt x="15" y="6"/>
                  </a:cubicBezTo>
                  <a:cubicBezTo>
                    <a:pt x="14" y="7"/>
                    <a:pt x="14" y="7"/>
                    <a:pt x="14" y="8"/>
                  </a:cubicBezTo>
                  <a:cubicBezTo>
                    <a:pt x="13" y="8"/>
                    <a:pt x="13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2" y="9"/>
                    <a:pt x="12" y="9"/>
                    <a:pt x="13" y="9"/>
                  </a:cubicBezTo>
                  <a:cubicBezTo>
                    <a:pt x="13" y="10"/>
                    <a:pt x="14" y="10"/>
                    <a:pt x="14" y="11"/>
                  </a:cubicBezTo>
                  <a:cubicBezTo>
                    <a:pt x="14" y="11"/>
                    <a:pt x="14" y="12"/>
                    <a:pt x="14" y="12"/>
                  </a:cubicBezTo>
                  <a:cubicBezTo>
                    <a:pt x="15" y="13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7"/>
                    <a:pt x="15" y="17"/>
                  </a:cubicBezTo>
                  <a:cubicBezTo>
                    <a:pt x="15" y="17"/>
                    <a:pt x="15" y="17"/>
                    <a:pt x="15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0" y="16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4"/>
                    <a:pt x="10" y="14"/>
                    <a:pt x="9" y="13"/>
                  </a:cubicBezTo>
                  <a:cubicBezTo>
                    <a:pt x="9" y="13"/>
                    <a:pt x="9" y="12"/>
                    <a:pt x="9" y="12"/>
                  </a:cubicBezTo>
                  <a:cubicBezTo>
                    <a:pt x="9" y="12"/>
                    <a:pt x="9" y="11"/>
                    <a:pt x="8" y="11"/>
                  </a:cubicBezTo>
                  <a:cubicBezTo>
                    <a:pt x="8" y="11"/>
                    <a:pt x="8" y="11"/>
                    <a:pt x="7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0"/>
                  </a:lnTo>
                  <a:close/>
                  <a:moveTo>
                    <a:pt x="5" y="7"/>
                  </a:move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7"/>
                    <a:pt x="9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8" y="4"/>
                    <a:pt x="8" y="4"/>
                  </a:cubicBezTo>
                  <a:cubicBezTo>
                    <a:pt x="8" y="4"/>
                    <a:pt x="7" y="3"/>
                    <a:pt x="7" y="3"/>
                  </a:cubicBezTo>
                  <a:cubicBezTo>
                    <a:pt x="5" y="3"/>
                    <a:pt x="5" y="3"/>
                    <a:pt x="5" y="3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2" name="Freeform 65"/>
            <p:cNvSpPr>
              <a:spLocks noEditPoints="1"/>
            </p:cNvSpPr>
            <p:nvPr/>
          </p:nvSpPr>
          <p:spPr bwMode="auto">
            <a:xfrm>
              <a:off x="3562" y="2340"/>
              <a:ext cx="47" cy="41"/>
            </a:xfrm>
            <a:custGeom>
              <a:avLst/>
              <a:gdLst>
                <a:gd name="T0" fmla="*/ 30 w 47"/>
                <a:gd name="T1" fmla="*/ 0 h 41"/>
                <a:gd name="T2" fmla="*/ 47 w 47"/>
                <a:gd name="T3" fmla="*/ 41 h 41"/>
                <a:gd name="T4" fmla="*/ 35 w 47"/>
                <a:gd name="T5" fmla="*/ 41 h 41"/>
                <a:gd name="T6" fmla="*/ 33 w 47"/>
                <a:gd name="T7" fmla="*/ 34 h 41"/>
                <a:gd name="T8" fmla="*/ 16 w 47"/>
                <a:gd name="T9" fmla="*/ 34 h 41"/>
                <a:gd name="T10" fmla="*/ 14 w 47"/>
                <a:gd name="T11" fmla="*/ 41 h 41"/>
                <a:gd name="T12" fmla="*/ 0 w 47"/>
                <a:gd name="T13" fmla="*/ 41 h 41"/>
                <a:gd name="T14" fmla="*/ 16 w 47"/>
                <a:gd name="T15" fmla="*/ 0 h 41"/>
                <a:gd name="T16" fmla="*/ 30 w 47"/>
                <a:gd name="T17" fmla="*/ 0 h 41"/>
                <a:gd name="T18" fmla="*/ 23 w 47"/>
                <a:gd name="T19" fmla="*/ 8 h 41"/>
                <a:gd name="T20" fmla="*/ 19 w 47"/>
                <a:gd name="T21" fmla="*/ 27 h 41"/>
                <a:gd name="T22" fmla="*/ 28 w 47"/>
                <a:gd name="T23" fmla="*/ 27 h 41"/>
                <a:gd name="T24" fmla="*/ 23 w 47"/>
                <a:gd name="T25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" h="41">
                  <a:moveTo>
                    <a:pt x="30" y="0"/>
                  </a:moveTo>
                  <a:lnTo>
                    <a:pt x="47" y="41"/>
                  </a:lnTo>
                  <a:lnTo>
                    <a:pt x="35" y="41"/>
                  </a:lnTo>
                  <a:lnTo>
                    <a:pt x="33" y="34"/>
                  </a:lnTo>
                  <a:lnTo>
                    <a:pt x="16" y="34"/>
                  </a:lnTo>
                  <a:lnTo>
                    <a:pt x="14" y="41"/>
                  </a:lnTo>
                  <a:lnTo>
                    <a:pt x="0" y="41"/>
                  </a:lnTo>
                  <a:lnTo>
                    <a:pt x="16" y="0"/>
                  </a:lnTo>
                  <a:lnTo>
                    <a:pt x="30" y="0"/>
                  </a:lnTo>
                  <a:close/>
                  <a:moveTo>
                    <a:pt x="23" y="8"/>
                  </a:moveTo>
                  <a:lnTo>
                    <a:pt x="19" y="27"/>
                  </a:lnTo>
                  <a:lnTo>
                    <a:pt x="28" y="27"/>
                  </a:lnTo>
                  <a:lnTo>
                    <a:pt x="23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3" name="Freeform 66"/>
            <p:cNvSpPr>
              <a:spLocks/>
            </p:cNvSpPr>
            <p:nvPr/>
          </p:nvSpPr>
          <p:spPr bwMode="auto">
            <a:xfrm>
              <a:off x="3614" y="2338"/>
              <a:ext cx="35" cy="45"/>
            </a:xfrm>
            <a:custGeom>
              <a:avLst/>
              <a:gdLst>
                <a:gd name="T0" fmla="*/ 5 w 15"/>
                <a:gd name="T1" fmla="*/ 13 h 19"/>
                <a:gd name="T2" fmla="*/ 5 w 15"/>
                <a:gd name="T3" fmla="*/ 13 h 19"/>
                <a:gd name="T4" fmla="*/ 5 w 15"/>
                <a:gd name="T5" fmla="*/ 14 h 19"/>
                <a:gd name="T6" fmla="*/ 5 w 15"/>
                <a:gd name="T7" fmla="*/ 14 h 19"/>
                <a:gd name="T8" fmla="*/ 6 w 15"/>
                <a:gd name="T9" fmla="*/ 15 h 19"/>
                <a:gd name="T10" fmla="*/ 8 w 15"/>
                <a:gd name="T11" fmla="*/ 15 h 19"/>
                <a:gd name="T12" fmla="*/ 10 w 15"/>
                <a:gd name="T13" fmla="*/ 14 h 19"/>
                <a:gd name="T14" fmla="*/ 10 w 15"/>
                <a:gd name="T15" fmla="*/ 14 h 19"/>
                <a:gd name="T16" fmla="*/ 10 w 15"/>
                <a:gd name="T17" fmla="*/ 13 h 19"/>
                <a:gd name="T18" fmla="*/ 10 w 15"/>
                <a:gd name="T19" fmla="*/ 13 h 19"/>
                <a:gd name="T20" fmla="*/ 10 w 15"/>
                <a:gd name="T21" fmla="*/ 13 h 19"/>
                <a:gd name="T22" fmla="*/ 10 w 15"/>
                <a:gd name="T23" fmla="*/ 13 h 19"/>
                <a:gd name="T24" fmla="*/ 8 w 15"/>
                <a:gd name="T25" fmla="*/ 12 h 19"/>
                <a:gd name="T26" fmla="*/ 7 w 15"/>
                <a:gd name="T27" fmla="*/ 11 h 19"/>
                <a:gd name="T28" fmla="*/ 7 w 15"/>
                <a:gd name="T29" fmla="*/ 11 h 19"/>
                <a:gd name="T30" fmla="*/ 4 w 15"/>
                <a:gd name="T31" fmla="*/ 10 h 19"/>
                <a:gd name="T32" fmla="*/ 0 w 15"/>
                <a:gd name="T33" fmla="*/ 8 h 19"/>
                <a:gd name="T34" fmla="*/ 0 w 15"/>
                <a:gd name="T35" fmla="*/ 6 h 19"/>
                <a:gd name="T36" fmla="*/ 0 w 15"/>
                <a:gd name="T37" fmla="*/ 6 h 19"/>
                <a:gd name="T38" fmla="*/ 0 w 15"/>
                <a:gd name="T39" fmla="*/ 6 h 19"/>
                <a:gd name="T40" fmla="*/ 2 w 15"/>
                <a:gd name="T41" fmla="*/ 2 h 19"/>
                <a:gd name="T42" fmla="*/ 8 w 15"/>
                <a:gd name="T43" fmla="*/ 0 h 19"/>
                <a:gd name="T44" fmla="*/ 13 w 15"/>
                <a:gd name="T45" fmla="*/ 2 h 19"/>
                <a:gd name="T46" fmla="*/ 15 w 15"/>
                <a:gd name="T47" fmla="*/ 6 h 19"/>
                <a:gd name="T48" fmla="*/ 9 w 15"/>
                <a:gd name="T49" fmla="*/ 5 h 19"/>
                <a:gd name="T50" fmla="*/ 8 w 15"/>
                <a:gd name="T51" fmla="*/ 4 h 19"/>
                <a:gd name="T52" fmla="*/ 6 w 15"/>
                <a:gd name="T53" fmla="*/ 4 h 19"/>
                <a:gd name="T54" fmla="*/ 5 w 15"/>
                <a:gd name="T55" fmla="*/ 5 h 19"/>
                <a:gd name="T56" fmla="*/ 5 w 15"/>
                <a:gd name="T57" fmla="*/ 6 h 19"/>
                <a:gd name="T58" fmla="*/ 5 w 15"/>
                <a:gd name="T59" fmla="*/ 6 h 19"/>
                <a:gd name="T60" fmla="*/ 5 w 15"/>
                <a:gd name="T61" fmla="*/ 6 h 19"/>
                <a:gd name="T62" fmla="*/ 6 w 15"/>
                <a:gd name="T63" fmla="*/ 7 h 19"/>
                <a:gd name="T64" fmla="*/ 8 w 15"/>
                <a:gd name="T65" fmla="*/ 7 h 19"/>
                <a:gd name="T66" fmla="*/ 9 w 15"/>
                <a:gd name="T67" fmla="*/ 8 h 19"/>
                <a:gd name="T68" fmla="*/ 12 w 15"/>
                <a:gd name="T69" fmla="*/ 8 h 19"/>
                <a:gd name="T70" fmla="*/ 15 w 15"/>
                <a:gd name="T71" fmla="*/ 11 h 19"/>
                <a:gd name="T72" fmla="*/ 15 w 15"/>
                <a:gd name="T73" fmla="*/ 16 h 19"/>
                <a:gd name="T74" fmla="*/ 10 w 15"/>
                <a:gd name="T75" fmla="*/ 19 h 19"/>
                <a:gd name="T76" fmla="*/ 4 w 15"/>
                <a:gd name="T77" fmla="*/ 18 h 19"/>
                <a:gd name="T78" fmla="*/ 0 w 15"/>
                <a:gd name="T79" fmla="*/ 15 h 19"/>
                <a:gd name="T80" fmla="*/ 0 w 15"/>
                <a:gd name="T81" fmla="*/ 1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5" h="19">
                  <a:moveTo>
                    <a:pt x="5" y="13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5"/>
                    <a:pt x="5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10" y="15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2"/>
                    <a:pt x="9" y="12"/>
                  </a:cubicBezTo>
                  <a:cubicBezTo>
                    <a:pt x="9" y="12"/>
                    <a:pt x="9" y="12"/>
                    <a:pt x="8" y="12"/>
                  </a:cubicBezTo>
                  <a:cubicBezTo>
                    <a:pt x="8" y="12"/>
                    <a:pt x="8" y="12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6" y="11"/>
                    <a:pt x="5" y="11"/>
                    <a:pt x="4" y="10"/>
                  </a:cubicBezTo>
                  <a:cubicBezTo>
                    <a:pt x="3" y="10"/>
                    <a:pt x="2" y="10"/>
                    <a:pt x="2" y="9"/>
                  </a:cubicBezTo>
                  <a:cubicBezTo>
                    <a:pt x="1" y="9"/>
                    <a:pt x="1" y="9"/>
                    <a:pt x="0" y="8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4"/>
                    <a:pt x="1" y="3"/>
                  </a:cubicBezTo>
                  <a:cubicBezTo>
                    <a:pt x="1" y="3"/>
                    <a:pt x="1" y="2"/>
                    <a:pt x="2" y="2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6" y="1"/>
                    <a:pt x="6" y="0"/>
                    <a:pt x="8" y="0"/>
                  </a:cubicBezTo>
                  <a:cubicBezTo>
                    <a:pt x="9" y="1"/>
                    <a:pt x="10" y="1"/>
                    <a:pt x="11" y="1"/>
                  </a:cubicBezTo>
                  <a:cubicBezTo>
                    <a:pt x="12" y="1"/>
                    <a:pt x="13" y="2"/>
                    <a:pt x="13" y="2"/>
                  </a:cubicBezTo>
                  <a:cubicBezTo>
                    <a:pt x="14" y="3"/>
                    <a:pt x="14" y="3"/>
                    <a:pt x="14" y="4"/>
                  </a:cubicBezTo>
                  <a:cubicBezTo>
                    <a:pt x="15" y="5"/>
                    <a:pt x="15" y="5"/>
                    <a:pt x="15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5"/>
                    <a:pt x="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4"/>
                    <a:pt x="9" y="4"/>
                    <a:pt x="8" y="4"/>
                  </a:cubicBezTo>
                  <a:cubicBezTo>
                    <a:pt x="8" y="4"/>
                    <a:pt x="8" y="4"/>
                    <a:pt x="7" y="4"/>
                  </a:cubicBezTo>
                  <a:cubicBezTo>
                    <a:pt x="7" y="4"/>
                    <a:pt x="7" y="4"/>
                    <a:pt x="6" y="4"/>
                  </a:cubicBezTo>
                  <a:cubicBezTo>
                    <a:pt x="6" y="4"/>
                    <a:pt x="6" y="4"/>
                    <a:pt x="6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6" y="6"/>
                    <a:pt x="6" y="7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8" y="7"/>
                    <a:pt x="8" y="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10" y="8"/>
                  </a:cubicBezTo>
                  <a:cubicBezTo>
                    <a:pt x="10" y="8"/>
                    <a:pt x="11" y="8"/>
                    <a:pt x="12" y="8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10"/>
                    <a:pt x="14" y="10"/>
                    <a:pt x="15" y="11"/>
                  </a:cubicBezTo>
                  <a:cubicBezTo>
                    <a:pt x="15" y="11"/>
                    <a:pt x="15" y="12"/>
                    <a:pt x="15" y="13"/>
                  </a:cubicBezTo>
                  <a:cubicBezTo>
                    <a:pt x="15" y="14"/>
                    <a:pt x="15" y="15"/>
                    <a:pt x="15" y="16"/>
                  </a:cubicBezTo>
                  <a:cubicBezTo>
                    <a:pt x="14" y="16"/>
                    <a:pt x="14" y="17"/>
                    <a:pt x="13" y="18"/>
                  </a:cubicBezTo>
                  <a:cubicBezTo>
                    <a:pt x="12" y="18"/>
                    <a:pt x="11" y="18"/>
                    <a:pt x="10" y="19"/>
                  </a:cubicBezTo>
                  <a:cubicBezTo>
                    <a:pt x="10" y="19"/>
                    <a:pt x="9" y="19"/>
                    <a:pt x="8" y="19"/>
                  </a:cubicBezTo>
                  <a:cubicBezTo>
                    <a:pt x="6" y="19"/>
                    <a:pt x="5" y="19"/>
                    <a:pt x="4" y="18"/>
                  </a:cubicBezTo>
                  <a:cubicBezTo>
                    <a:pt x="3" y="18"/>
                    <a:pt x="2" y="18"/>
                    <a:pt x="2" y="17"/>
                  </a:cubicBezTo>
                  <a:cubicBezTo>
                    <a:pt x="1" y="17"/>
                    <a:pt x="1" y="16"/>
                    <a:pt x="0" y="15"/>
                  </a:cubicBezTo>
                  <a:cubicBezTo>
                    <a:pt x="0" y="15"/>
                    <a:pt x="0" y="14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5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4" name="Rectangle 67"/>
            <p:cNvSpPr>
              <a:spLocks noChangeArrowheads="1"/>
            </p:cNvSpPr>
            <p:nvPr/>
          </p:nvSpPr>
          <p:spPr bwMode="auto">
            <a:xfrm>
              <a:off x="3656" y="2340"/>
              <a:ext cx="12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5" name="Freeform 68"/>
            <p:cNvSpPr>
              <a:spLocks/>
            </p:cNvSpPr>
            <p:nvPr/>
          </p:nvSpPr>
          <p:spPr bwMode="auto">
            <a:xfrm>
              <a:off x="3675" y="2340"/>
              <a:ext cx="31" cy="41"/>
            </a:xfrm>
            <a:custGeom>
              <a:avLst/>
              <a:gdLst>
                <a:gd name="T0" fmla="*/ 12 w 31"/>
                <a:gd name="T1" fmla="*/ 0 h 41"/>
                <a:gd name="T2" fmla="*/ 12 w 31"/>
                <a:gd name="T3" fmla="*/ 34 h 41"/>
                <a:gd name="T4" fmla="*/ 31 w 31"/>
                <a:gd name="T5" fmla="*/ 34 h 41"/>
                <a:gd name="T6" fmla="*/ 31 w 31"/>
                <a:gd name="T7" fmla="*/ 41 h 41"/>
                <a:gd name="T8" fmla="*/ 0 w 31"/>
                <a:gd name="T9" fmla="*/ 41 h 41"/>
                <a:gd name="T10" fmla="*/ 0 w 31"/>
                <a:gd name="T11" fmla="*/ 0 h 41"/>
                <a:gd name="T12" fmla="*/ 12 w 31"/>
                <a:gd name="T13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" h="41">
                  <a:moveTo>
                    <a:pt x="12" y="0"/>
                  </a:moveTo>
                  <a:lnTo>
                    <a:pt x="12" y="34"/>
                  </a:lnTo>
                  <a:lnTo>
                    <a:pt x="31" y="34"/>
                  </a:lnTo>
                  <a:lnTo>
                    <a:pt x="31" y="41"/>
                  </a:lnTo>
                  <a:lnTo>
                    <a:pt x="0" y="41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6" name="Rectangle 69"/>
            <p:cNvSpPr>
              <a:spLocks noChangeArrowheads="1"/>
            </p:cNvSpPr>
            <p:nvPr/>
          </p:nvSpPr>
          <p:spPr bwMode="auto">
            <a:xfrm>
              <a:off x="3730" y="2340"/>
              <a:ext cx="11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7" name="Freeform 70"/>
            <p:cNvSpPr>
              <a:spLocks/>
            </p:cNvSpPr>
            <p:nvPr/>
          </p:nvSpPr>
          <p:spPr bwMode="auto">
            <a:xfrm>
              <a:off x="3749" y="2340"/>
              <a:ext cx="40" cy="41"/>
            </a:xfrm>
            <a:custGeom>
              <a:avLst/>
              <a:gdLst>
                <a:gd name="T0" fmla="*/ 16 w 40"/>
                <a:gd name="T1" fmla="*/ 0 h 41"/>
                <a:gd name="T2" fmla="*/ 30 w 40"/>
                <a:gd name="T3" fmla="*/ 31 h 41"/>
                <a:gd name="T4" fmla="*/ 30 w 40"/>
                <a:gd name="T5" fmla="*/ 0 h 41"/>
                <a:gd name="T6" fmla="*/ 40 w 40"/>
                <a:gd name="T7" fmla="*/ 0 h 41"/>
                <a:gd name="T8" fmla="*/ 40 w 40"/>
                <a:gd name="T9" fmla="*/ 41 h 41"/>
                <a:gd name="T10" fmla="*/ 23 w 40"/>
                <a:gd name="T11" fmla="*/ 41 h 41"/>
                <a:gd name="T12" fmla="*/ 11 w 40"/>
                <a:gd name="T13" fmla="*/ 10 h 41"/>
                <a:gd name="T14" fmla="*/ 11 w 40"/>
                <a:gd name="T15" fmla="*/ 41 h 41"/>
                <a:gd name="T16" fmla="*/ 0 w 40"/>
                <a:gd name="T17" fmla="*/ 41 h 41"/>
                <a:gd name="T18" fmla="*/ 0 w 40"/>
                <a:gd name="T19" fmla="*/ 0 h 41"/>
                <a:gd name="T20" fmla="*/ 16 w 40"/>
                <a:gd name="T21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41">
                  <a:moveTo>
                    <a:pt x="16" y="0"/>
                  </a:moveTo>
                  <a:lnTo>
                    <a:pt x="30" y="31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40" y="41"/>
                  </a:lnTo>
                  <a:lnTo>
                    <a:pt x="23" y="41"/>
                  </a:lnTo>
                  <a:lnTo>
                    <a:pt x="11" y="10"/>
                  </a:lnTo>
                  <a:lnTo>
                    <a:pt x="11" y="41"/>
                  </a:lnTo>
                  <a:lnTo>
                    <a:pt x="0" y="41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8" name="Freeform 71"/>
            <p:cNvSpPr>
              <a:spLocks noEditPoints="1"/>
            </p:cNvSpPr>
            <p:nvPr/>
          </p:nvSpPr>
          <p:spPr bwMode="auto">
            <a:xfrm>
              <a:off x="3798" y="2340"/>
              <a:ext cx="41" cy="41"/>
            </a:xfrm>
            <a:custGeom>
              <a:avLst/>
              <a:gdLst>
                <a:gd name="T0" fmla="*/ 7 w 17"/>
                <a:gd name="T1" fmla="*/ 0 h 17"/>
                <a:gd name="T2" fmla="*/ 12 w 17"/>
                <a:gd name="T3" fmla="*/ 1 h 17"/>
                <a:gd name="T4" fmla="*/ 15 w 17"/>
                <a:gd name="T5" fmla="*/ 3 h 17"/>
                <a:gd name="T6" fmla="*/ 17 w 17"/>
                <a:gd name="T7" fmla="*/ 5 h 17"/>
                <a:gd name="T8" fmla="*/ 17 w 17"/>
                <a:gd name="T9" fmla="*/ 9 h 17"/>
                <a:gd name="T10" fmla="*/ 17 w 17"/>
                <a:gd name="T11" fmla="*/ 9 h 17"/>
                <a:gd name="T12" fmla="*/ 17 w 17"/>
                <a:gd name="T13" fmla="*/ 9 h 17"/>
                <a:gd name="T14" fmla="*/ 17 w 17"/>
                <a:gd name="T15" fmla="*/ 9 h 17"/>
                <a:gd name="T16" fmla="*/ 17 w 17"/>
                <a:gd name="T17" fmla="*/ 9 h 17"/>
                <a:gd name="T18" fmla="*/ 17 w 17"/>
                <a:gd name="T19" fmla="*/ 9 h 17"/>
                <a:gd name="T20" fmla="*/ 17 w 17"/>
                <a:gd name="T21" fmla="*/ 9 h 17"/>
                <a:gd name="T22" fmla="*/ 17 w 17"/>
                <a:gd name="T23" fmla="*/ 9 h 17"/>
                <a:gd name="T24" fmla="*/ 17 w 17"/>
                <a:gd name="T25" fmla="*/ 9 h 17"/>
                <a:gd name="T26" fmla="*/ 17 w 17"/>
                <a:gd name="T27" fmla="*/ 9 h 17"/>
                <a:gd name="T28" fmla="*/ 17 w 17"/>
                <a:gd name="T29" fmla="*/ 9 h 17"/>
                <a:gd name="T30" fmla="*/ 17 w 17"/>
                <a:gd name="T31" fmla="*/ 13 h 17"/>
                <a:gd name="T32" fmla="*/ 15 w 17"/>
                <a:gd name="T33" fmla="*/ 16 h 17"/>
                <a:gd name="T34" fmla="*/ 12 w 17"/>
                <a:gd name="T35" fmla="*/ 17 h 17"/>
                <a:gd name="T36" fmla="*/ 9 w 17"/>
                <a:gd name="T37" fmla="*/ 17 h 17"/>
                <a:gd name="T38" fmla="*/ 0 w 17"/>
                <a:gd name="T39" fmla="*/ 17 h 17"/>
                <a:gd name="T40" fmla="*/ 0 w 17"/>
                <a:gd name="T41" fmla="*/ 0 h 17"/>
                <a:gd name="T42" fmla="*/ 7 w 17"/>
                <a:gd name="T43" fmla="*/ 0 h 17"/>
                <a:gd name="T44" fmla="*/ 7 w 17"/>
                <a:gd name="T45" fmla="*/ 14 h 17"/>
                <a:gd name="T46" fmla="*/ 9 w 17"/>
                <a:gd name="T47" fmla="*/ 14 h 17"/>
                <a:gd name="T48" fmla="*/ 11 w 17"/>
                <a:gd name="T49" fmla="*/ 13 h 17"/>
                <a:gd name="T50" fmla="*/ 12 w 17"/>
                <a:gd name="T51" fmla="*/ 11 h 17"/>
                <a:gd name="T52" fmla="*/ 12 w 17"/>
                <a:gd name="T53" fmla="*/ 9 h 17"/>
                <a:gd name="T54" fmla="*/ 12 w 17"/>
                <a:gd name="T55" fmla="*/ 9 h 17"/>
                <a:gd name="T56" fmla="*/ 12 w 17"/>
                <a:gd name="T57" fmla="*/ 9 h 17"/>
                <a:gd name="T58" fmla="*/ 12 w 17"/>
                <a:gd name="T59" fmla="*/ 9 h 17"/>
                <a:gd name="T60" fmla="*/ 12 w 17"/>
                <a:gd name="T61" fmla="*/ 9 h 17"/>
                <a:gd name="T62" fmla="*/ 12 w 17"/>
                <a:gd name="T63" fmla="*/ 9 h 17"/>
                <a:gd name="T64" fmla="*/ 12 w 17"/>
                <a:gd name="T65" fmla="*/ 9 h 17"/>
                <a:gd name="T66" fmla="*/ 12 w 17"/>
                <a:gd name="T67" fmla="*/ 9 h 17"/>
                <a:gd name="T68" fmla="*/ 12 w 17"/>
                <a:gd name="T69" fmla="*/ 9 h 17"/>
                <a:gd name="T70" fmla="*/ 12 w 17"/>
                <a:gd name="T71" fmla="*/ 9 h 17"/>
                <a:gd name="T72" fmla="*/ 12 w 17"/>
                <a:gd name="T73" fmla="*/ 9 h 17"/>
                <a:gd name="T74" fmla="*/ 12 w 17"/>
                <a:gd name="T75" fmla="*/ 9 h 17"/>
                <a:gd name="T76" fmla="*/ 12 w 17"/>
                <a:gd name="T77" fmla="*/ 8 h 17"/>
                <a:gd name="T78" fmla="*/ 12 w 17"/>
                <a:gd name="T79" fmla="*/ 8 h 17"/>
                <a:gd name="T80" fmla="*/ 12 w 17"/>
                <a:gd name="T81" fmla="*/ 8 h 17"/>
                <a:gd name="T82" fmla="*/ 12 w 17"/>
                <a:gd name="T83" fmla="*/ 6 h 17"/>
                <a:gd name="T84" fmla="*/ 11 w 17"/>
                <a:gd name="T85" fmla="*/ 5 h 17"/>
                <a:gd name="T86" fmla="*/ 9 w 17"/>
                <a:gd name="T87" fmla="*/ 4 h 17"/>
                <a:gd name="T88" fmla="*/ 7 w 17"/>
                <a:gd name="T89" fmla="*/ 3 h 17"/>
                <a:gd name="T90" fmla="*/ 5 w 17"/>
                <a:gd name="T91" fmla="*/ 3 h 17"/>
                <a:gd name="T92" fmla="*/ 5 w 17"/>
                <a:gd name="T93" fmla="*/ 14 h 17"/>
                <a:gd name="T94" fmla="*/ 7 w 17"/>
                <a:gd name="T95" fmla="*/ 14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7" h="17">
                  <a:moveTo>
                    <a:pt x="7" y="0"/>
                  </a:moveTo>
                  <a:cubicBezTo>
                    <a:pt x="9" y="0"/>
                    <a:pt x="11" y="0"/>
                    <a:pt x="12" y="1"/>
                  </a:cubicBezTo>
                  <a:cubicBezTo>
                    <a:pt x="14" y="1"/>
                    <a:pt x="15" y="2"/>
                    <a:pt x="15" y="3"/>
                  </a:cubicBezTo>
                  <a:cubicBezTo>
                    <a:pt x="16" y="3"/>
                    <a:pt x="16" y="4"/>
                    <a:pt x="17" y="5"/>
                  </a:cubicBezTo>
                  <a:cubicBezTo>
                    <a:pt x="17" y="6"/>
                    <a:pt x="17" y="8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11"/>
                    <a:pt x="17" y="12"/>
                    <a:pt x="17" y="13"/>
                  </a:cubicBezTo>
                  <a:cubicBezTo>
                    <a:pt x="16" y="14"/>
                    <a:pt x="15" y="15"/>
                    <a:pt x="15" y="16"/>
                  </a:cubicBezTo>
                  <a:cubicBezTo>
                    <a:pt x="14" y="16"/>
                    <a:pt x="13" y="17"/>
                    <a:pt x="12" y="17"/>
                  </a:cubicBezTo>
                  <a:cubicBezTo>
                    <a:pt x="11" y="17"/>
                    <a:pt x="10" y="17"/>
                    <a:pt x="9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7" y="0"/>
                  </a:lnTo>
                  <a:close/>
                  <a:moveTo>
                    <a:pt x="7" y="14"/>
                  </a:moveTo>
                  <a:cubicBezTo>
                    <a:pt x="8" y="14"/>
                    <a:pt x="9" y="14"/>
                    <a:pt x="9" y="14"/>
                  </a:cubicBezTo>
                  <a:cubicBezTo>
                    <a:pt x="10" y="13"/>
                    <a:pt x="10" y="13"/>
                    <a:pt x="11" y="13"/>
                  </a:cubicBezTo>
                  <a:cubicBezTo>
                    <a:pt x="11" y="12"/>
                    <a:pt x="12" y="12"/>
                    <a:pt x="12" y="11"/>
                  </a:cubicBezTo>
                  <a:cubicBezTo>
                    <a:pt x="12" y="11"/>
                    <a:pt x="12" y="10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7"/>
                    <a:pt x="12" y="7"/>
                    <a:pt x="12" y="6"/>
                  </a:cubicBezTo>
                  <a:cubicBezTo>
                    <a:pt x="11" y="6"/>
                    <a:pt x="11" y="5"/>
                    <a:pt x="11" y="5"/>
                  </a:cubicBezTo>
                  <a:cubicBezTo>
                    <a:pt x="10" y="4"/>
                    <a:pt x="10" y="4"/>
                    <a:pt x="9" y="4"/>
                  </a:cubicBezTo>
                  <a:cubicBezTo>
                    <a:pt x="9" y="4"/>
                    <a:pt x="8" y="3"/>
                    <a:pt x="7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4"/>
                    <a:pt x="5" y="14"/>
                    <a:pt x="5" y="14"/>
                  </a:cubicBezTo>
                  <a:lnTo>
                    <a:pt x="7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9" name="Freeform 72"/>
            <p:cNvSpPr>
              <a:spLocks noEditPoints="1"/>
            </p:cNvSpPr>
            <p:nvPr/>
          </p:nvSpPr>
          <p:spPr bwMode="auto">
            <a:xfrm>
              <a:off x="3846" y="2326"/>
              <a:ext cx="40" cy="57"/>
            </a:xfrm>
            <a:custGeom>
              <a:avLst/>
              <a:gdLst>
                <a:gd name="T0" fmla="*/ 5 w 17"/>
                <a:gd name="T1" fmla="*/ 6 h 24"/>
                <a:gd name="T2" fmla="*/ 5 w 17"/>
                <a:gd name="T3" fmla="*/ 16 h 24"/>
                <a:gd name="T4" fmla="*/ 5 w 17"/>
                <a:gd name="T5" fmla="*/ 18 h 24"/>
                <a:gd name="T6" fmla="*/ 6 w 17"/>
                <a:gd name="T7" fmla="*/ 19 h 24"/>
                <a:gd name="T8" fmla="*/ 7 w 17"/>
                <a:gd name="T9" fmla="*/ 20 h 24"/>
                <a:gd name="T10" fmla="*/ 8 w 17"/>
                <a:gd name="T11" fmla="*/ 20 h 24"/>
                <a:gd name="T12" fmla="*/ 10 w 17"/>
                <a:gd name="T13" fmla="*/ 20 h 24"/>
                <a:gd name="T14" fmla="*/ 11 w 17"/>
                <a:gd name="T15" fmla="*/ 19 h 24"/>
                <a:gd name="T16" fmla="*/ 12 w 17"/>
                <a:gd name="T17" fmla="*/ 18 h 24"/>
                <a:gd name="T18" fmla="*/ 12 w 17"/>
                <a:gd name="T19" fmla="*/ 16 h 24"/>
                <a:gd name="T20" fmla="*/ 12 w 17"/>
                <a:gd name="T21" fmla="*/ 6 h 24"/>
                <a:gd name="T22" fmla="*/ 17 w 17"/>
                <a:gd name="T23" fmla="*/ 6 h 24"/>
                <a:gd name="T24" fmla="*/ 17 w 17"/>
                <a:gd name="T25" fmla="*/ 17 h 24"/>
                <a:gd name="T26" fmla="*/ 17 w 17"/>
                <a:gd name="T27" fmla="*/ 20 h 24"/>
                <a:gd name="T28" fmla="*/ 15 w 17"/>
                <a:gd name="T29" fmla="*/ 22 h 24"/>
                <a:gd name="T30" fmla="*/ 12 w 17"/>
                <a:gd name="T31" fmla="*/ 23 h 24"/>
                <a:gd name="T32" fmla="*/ 8 w 17"/>
                <a:gd name="T33" fmla="*/ 24 h 24"/>
                <a:gd name="T34" fmla="*/ 5 w 17"/>
                <a:gd name="T35" fmla="*/ 23 h 24"/>
                <a:gd name="T36" fmla="*/ 2 w 17"/>
                <a:gd name="T37" fmla="*/ 22 h 24"/>
                <a:gd name="T38" fmla="*/ 1 w 17"/>
                <a:gd name="T39" fmla="*/ 20 h 24"/>
                <a:gd name="T40" fmla="*/ 0 w 17"/>
                <a:gd name="T41" fmla="*/ 17 h 24"/>
                <a:gd name="T42" fmla="*/ 0 w 17"/>
                <a:gd name="T43" fmla="*/ 6 h 24"/>
                <a:gd name="T44" fmla="*/ 5 w 17"/>
                <a:gd name="T45" fmla="*/ 6 h 24"/>
                <a:gd name="T46" fmla="*/ 9 w 17"/>
                <a:gd name="T47" fmla="*/ 0 h 24"/>
                <a:gd name="T48" fmla="*/ 14 w 17"/>
                <a:gd name="T49" fmla="*/ 0 h 24"/>
                <a:gd name="T50" fmla="*/ 10 w 17"/>
                <a:gd name="T51" fmla="*/ 4 h 24"/>
                <a:gd name="T52" fmla="*/ 6 w 17"/>
                <a:gd name="T53" fmla="*/ 4 h 24"/>
                <a:gd name="T54" fmla="*/ 9 w 17"/>
                <a:gd name="T5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" h="24">
                  <a:moveTo>
                    <a:pt x="5" y="6"/>
                  </a:moveTo>
                  <a:cubicBezTo>
                    <a:pt x="5" y="16"/>
                    <a:pt x="5" y="16"/>
                    <a:pt x="5" y="16"/>
                  </a:cubicBezTo>
                  <a:cubicBezTo>
                    <a:pt x="5" y="17"/>
                    <a:pt x="5" y="17"/>
                    <a:pt x="5" y="18"/>
                  </a:cubicBezTo>
                  <a:cubicBezTo>
                    <a:pt x="5" y="18"/>
                    <a:pt x="6" y="19"/>
                    <a:pt x="6" y="19"/>
                  </a:cubicBezTo>
                  <a:cubicBezTo>
                    <a:pt x="6" y="19"/>
                    <a:pt x="6" y="20"/>
                    <a:pt x="7" y="20"/>
                  </a:cubicBezTo>
                  <a:cubicBezTo>
                    <a:pt x="7" y="20"/>
                    <a:pt x="8" y="20"/>
                    <a:pt x="8" y="20"/>
                  </a:cubicBezTo>
                  <a:cubicBezTo>
                    <a:pt x="9" y="20"/>
                    <a:pt x="10" y="20"/>
                    <a:pt x="10" y="20"/>
                  </a:cubicBezTo>
                  <a:cubicBezTo>
                    <a:pt x="11" y="20"/>
                    <a:pt x="11" y="19"/>
                    <a:pt x="11" y="19"/>
                  </a:cubicBezTo>
                  <a:cubicBezTo>
                    <a:pt x="12" y="19"/>
                    <a:pt x="12" y="18"/>
                    <a:pt x="12" y="18"/>
                  </a:cubicBezTo>
                  <a:cubicBezTo>
                    <a:pt x="12" y="17"/>
                    <a:pt x="12" y="17"/>
                    <a:pt x="12" y="1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7" y="19"/>
                    <a:pt x="17" y="20"/>
                  </a:cubicBezTo>
                  <a:cubicBezTo>
                    <a:pt x="16" y="20"/>
                    <a:pt x="16" y="21"/>
                    <a:pt x="15" y="22"/>
                  </a:cubicBezTo>
                  <a:cubicBezTo>
                    <a:pt x="14" y="23"/>
                    <a:pt x="14" y="23"/>
                    <a:pt x="12" y="23"/>
                  </a:cubicBezTo>
                  <a:cubicBezTo>
                    <a:pt x="11" y="24"/>
                    <a:pt x="10" y="24"/>
                    <a:pt x="8" y="24"/>
                  </a:cubicBezTo>
                  <a:cubicBezTo>
                    <a:pt x="7" y="24"/>
                    <a:pt x="6" y="24"/>
                    <a:pt x="5" y="23"/>
                  </a:cubicBezTo>
                  <a:cubicBezTo>
                    <a:pt x="4" y="23"/>
                    <a:pt x="3" y="23"/>
                    <a:pt x="2" y="22"/>
                  </a:cubicBezTo>
                  <a:cubicBezTo>
                    <a:pt x="2" y="21"/>
                    <a:pt x="1" y="20"/>
                    <a:pt x="1" y="20"/>
                  </a:cubicBezTo>
                  <a:cubicBezTo>
                    <a:pt x="0" y="19"/>
                    <a:pt x="0" y="18"/>
                    <a:pt x="0" y="17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5" y="6"/>
                  </a:lnTo>
                  <a:close/>
                  <a:moveTo>
                    <a:pt x="9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6" y="4"/>
                    <a:pt x="6" y="4"/>
                    <a:pt x="6" y="4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0" name="Freeform 73"/>
            <p:cNvSpPr>
              <a:spLocks/>
            </p:cNvSpPr>
            <p:nvPr/>
          </p:nvSpPr>
          <p:spPr bwMode="auto">
            <a:xfrm>
              <a:off x="3893" y="2338"/>
              <a:ext cx="35" cy="45"/>
            </a:xfrm>
            <a:custGeom>
              <a:avLst/>
              <a:gdLst>
                <a:gd name="T0" fmla="*/ 5 w 15"/>
                <a:gd name="T1" fmla="*/ 13 h 19"/>
                <a:gd name="T2" fmla="*/ 5 w 15"/>
                <a:gd name="T3" fmla="*/ 13 h 19"/>
                <a:gd name="T4" fmla="*/ 5 w 15"/>
                <a:gd name="T5" fmla="*/ 14 h 19"/>
                <a:gd name="T6" fmla="*/ 5 w 15"/>
                <a:gd name="T7" fmla="*/ 14 h 19"/>
                <a:gd name="T8" fmla="*/ 6 w 15"/>
                <a:gd name="T9" fmla="*/ 15 h 19"/>
                <a:gd name="T10" fmla="*/ 8 w 15"/>
                <a:gd name="T11" fmla="*/ 15 h 19"/>
                <a:gd name="T12" fmla="*/ 10 w 15"/>
                <a:gd name="T13" fmla="*/ 14 h 19"/>
                <a:gd name="T14" fmla="*/ 10 w 15"/>
                <a:gd name="T15" fmla="*/ 14 h 19"/>
                <a:gd name="T16" fmla="*/ 10 w 15"/>
                <a:gd name="T17" fmla="*/ 13 h 19"/>
                <a:gd name="T18" fmla="*/ 10 w 15"/>
                <a:gd name="T19" fmla="*/ 13 h 19"/>
                <a:gd name="T20" fmla="*/ 10 w 15"/>
                <a:gd name="T21" fmla="*/ 13 h 19"/>
                <a:gd name="T22" fmla="*/ 10 w 15"/>
                <a:gd name="T23" fmla="*/ 13 h 19"/>
                <a:gd name="T24" fmla="*/ 8 w 15"/>
                <a:gd name="T25" fmla="*/ 12 h 19"/>
                <a:gd name="T26" fmla="*/ 7 w 15"/>
                <a:gd name="T27" fmla="*/ 11 h 19"/>
                <a:gd name="T28" fmla="*/ 7 w 15"/>
                <a:gd name="T29" fmla="*/ 11 h 19"/>
                <a:gd name="T30" fmla="*/ 4 w 15"/>
                <a:gd name="T31" fmla="*/ 10 h 19"/>
                <a:gd name="T32" fmla="*/ 0 w 15"/>
                <a:gd name="T33" fmla="*/ 8 h 19"/>
                <a:gd name="T34" fmla="*/ 0 w 15"/>
                <a:gd name="T35" fmla="*/ 6 h 19"/>
                <a:gd name="T36" fmla="*/ 0 w 15"/>
                <a:gd name="T37" fmla="*/ 6 h 19"/>
                <a:gd name="T38" fmla="*/ 0 w 15"/>
                <a:gd name="T39" fmla="*/ 6 h 19"/>
                <a:gd name="T40" fmla="*/ 2 w 15"/>
                <a:gd name="T41" fmla="*/ 2 h 19"/>
                <a:gd name="T42" fmla="*/ 8 w 15"/>
                <a:gd name="T43" fmla="*/ 0 h 19"/>
                <a:gd name="T44" fmla="*/ 13 w 15"/>
                <a:gd name="T45" fmla="*/ 2 h 19"/>
                <a:gd name="T46" fmla="*/ 15 w 15"/>
                <a:gd name="T47" fmla="*/ 6 h 19"/>
                <a:gd name="T48" fmla="*/ 10 w 15"/>
                <a:gd name="T49" fmla="*/ 5 h 19"/>
                <a:gd name="T50" fmla="*/ 8 w 15"/>
                <a:gd name="T51" fmla="*/ 4 h 19"/>
                <a:gd name="T52" fmla="*/ 6 w 15"/>
                <a:gd name="T53" fmla="*/ 4 h 19"/>
                <a:gd name="T54" fmla="*/ 5 w 15"/>
                <a:gd name="T55" fmla="*/ 5 h 19"/>
                <a:gd name="T56" fmla="*/ 5 w 15"/>
                <a:gd name="T57" fmla="*/ 6 h 19"/>
                <a:gd name="T58" fmla="*/ 5 w 15"/>
                <a:gd name="T59" fmla="*/ 6 h 19"/>
                <a:gd name="T60" fmla="*/ 5 w 15"/>
                <a:gd name="T61" fmla="*/ 6 h 19"/>
                <a:gd name="T62" fmla="*/ 6 w 15"/>
                <a:gd name="T63" fmla="*/ 7 h 19"/>
                <a:gd name="T64" fmla="*/ 8 w 15"/>
                <a:gd name="T65" fmla="*/ 7 h 19"/>
                <a:gd name="T66" fmla="*/ 9 w 15"/>
                <a:gd name="T67" fmla="*/ 8 h 19"/>
                <a:gd name="T68" fmla="*/ 12 w 15"/>
                <a:gd name="T69" fmla="*/ 8 h 19"/>
                <a:gd name="T70" fmla="*/ 15 w 15"/>
                <a:gd name="T71" fmla="*/ 11 h 19"/>
                <a:gd name="T72" fmla="*/ 15 w 15"/>
                <a:gd name="T73" fmla="*/ 16 h 19"/>
                <a:gd name="T74" fmla="*/ 10 w 15"/>
                <a:gd name="T75" fmla="*/ 19 h 19"/>
                <a:gd name="T76" fmla="*/ 4 w 15"/>
                <a:gd name="T77" fmla="*/ 18 h 19"/>
                <a:gd name="T78" fmla="*/ 0 w 15"/>
                <a:gd name="T79" fmla="*/ 15 h 19"/>
                <a:gd name="T80" fmla="*/ 0 w 15"/>
                <a:gd name="T81" fmla="*/ 1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5" h="19">
                  <a:moveTo>
                    <a:pt x="5" y="13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13"/>
                    <a:pt x="5" y="13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5"/>
                    <a:pt x="5" y="1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10" y="15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2"/>
                    <a:pt x="9" y="12"/>
                  </a:cubicBezTo>
                  <a:cubicBezTo>
                    <a:pt x="9" y="12"/>
                    <a:pt x="9" y="12"/>
                    <a:pt x="8" y="12"/>
                  </a:cubicBezTo>
                  <a:cubicBezTo>
                    <a:pt x="8" y="12"/>
                    <a:pt x="8" y="12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6" y="11"/>
                    <a:pt x="5" y="11"/>
                    <a:pt x="4" y="10"/>
                  </a:cubicBezTo>
                  <a:cubicBezTo>
                    <a:pt x="3" y="10"/>
                    <a:pt x="2" y="10"/>
                    <a:pt x="2" y="9"/>
                  </a:cubicBezTo>
                  <a:cubicBezTo>
                    <a:pt x="1" y="9"/>
                    <a:pt x="1" y="9"/>
                    <a:pt x="0" y="8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4"/>
                    <a:pt x="1" y="3"/>
                  </a:cubicBezTo>
                  <a:cubicBezTo>
                    <a:pt x="1" y="3"/>
                    <a:pt x="1" y="2"/>
                    <a:pt x="2" y="2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6" y="1"/>
                    <a:pt x="6" y="0"/>
                    <a:pt x="8" y="0"/>
                  </a:cubicBezTo>
                  <a:cubicBezTo>
                    <a:pt x="9" y="1"/>
                    <a:pt x="10" y="1"/>
                    <a:pt x="11" y="1"/>
                  </a:cubicBezTo>
                  <a:cubicBezTo>
                    <a:pt x="12" y="1"/>
                    <a:pt x="13" y="2"/>
                    <a:pt x="13" y="2"/>
                  </a:cubicBezTo>
                  <a:cubicBezTo>
                    <a:pt x="14" y="3"/>
                    <a:pt x="14" y="3"/>
                    <a:pt x="14" y="4"/>
                  </a:cubicBezTo>
                  <a:cubicBezTo>
                    <a:pt x="15" y="5"/>
                    <a:pt x="15" y="5"/>
                    <a:pt x="15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5"/>
                    <a:pt x="10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4"/>
                    <a:pt x="9" y="4"/>
                    <a:pt x="8" y="4"/>
                  </a:cubicBezTo>
                  <a:cubicBezTo>
                    <a:pt x="8" y="4"/>
                    <a:pt x="8" y="4"/>
                    <a:pt x="7" y="4"/>
                  </a:cubicBezTo>
                  <a:cubicBezTo>
                    <a:pt x="7" y="4"/>
                    <a:pt x="7" y="4"/>
                    <a:pt x="6" y="4"/>
                  </a:cubicBezTo>
                  <a:cubicBezTo>
                    <a:pt x="6" y="4"/>
                    <a:pt x="6" y="4"/>
                    <a:pt x="6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5" y="5"/>
                    <a:pt x="5" y="5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6" y="6"/>
                    <a:pt x="6" y="7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8"/>
                    <a:pt x="9" y="8"/>
                    <a:pt x="10" y="8"/>
                  </a:cubicBezTo>
                  <a:cubicBezTo>
                    <a:pt x="10" y="8"/>
                    <a:pt x="11" y="8"/>
                    <a:pt x="12" y="8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10"/>
                    <a:pt x="14" y="10"/>
                    <a:pt x="15" y="11"/>
                  </a:cubicBezTo>
                  <a:cubicBezTo>
                    <a:pt x="15" y="11"/>
                    <a:pt x="15" y="12"/>
                    <a:pt x="15" y="13"/>
                  </a:cubicBezTo>
                  <a:cubicBezTo>
                    <a:pt x="15" y="14"/>
                    <a:pt x="15" y="15"/>
                    <a:pt x="15" y="16"/>
                  </a:cubicBezTo>
                  <a:cubicBezTo>
                    <a:pt x="14" y="16"/>
                    <a:pt x="14" y="17"/>
                    <a:pt x="13" y="18"/>
                  </a:cubicBezTo>
                  <a:cubicBezTo>
                    <a:pt x="12" y="18"/>
                    <a:pt x="11" y="18"/>
                    <a:pt x="10" y="19"/>
                  </a:cubicBezTo>
                  <a:cubicBezTo>
                    <a:pt x="10" y="19"/>
                    <a:pt x="9" y="19"/>
                    <a:pt x="8" y="19"/>
                  </a:cubicBezTo>
                  <a:cubicBezTo>
                    <a:pt x="6" y="19"/>
                    <a:pt x="5" y="19"/>
                    <a:pt x="4" y="18"/>
                  </a:cubicBezTo>
                  <a:cubicBezTo>
                    <a:pt x="3" y="18"/>
                    <a:pt x="2" y="18"/>
                    <a:pt x="2" y="17"/>
                  </a:cubicBezTo>
                  <a:cubicBezTo>
                    <a:pt x="1" y="17"/>
                    <a:pt x="1" y="16"/>
                    <a:pt x="0" y="15"/>
                  </a:cubicBezTo>
                  <a:cubicBezTo>
                    <a:pt x="0" y="15"/>
                    <a:pt x="0" y="14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lnTo>
                    <a:pt x="5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1" name="Freeform 74"/>
            <p:cNvSpPr>
              <a:spLocks/>
            </p:cNvSpPr>
            <p:nvPr/>
          </p:nvSpPr>
          <p:spPr bwMode="auto">
            <a:xfrm>
              <a:off x="3933" y="2340"/>
              <a:ext cx="36" cy="41"/>
            </a:xfrm>
            <a:custGeom>
              <a:avLst/>
              <a:gdLst>
                <a:gd name="T0" fmla="*/ 36 w 36"/>
                <a:gd name="T1" fmla="*/ 0 h 41"/>
                <a:gd name="T2" fmla="*/ 36 w 36"/>
                <a:gd name="T3" fmla="*/ 8 h 41"/>
                <a:gd name="T4" fmla="*/ 24 w 36"/>
                <a:gd name="T5" fmla="*/ 8 h 41"/>
                <a:gd name="T6" fmla="*/ 24 w 36"/>
                <a:gd name="T7" fmla="*/ 41 h 41"/>
                <a:gd name="T8" fmla="*/ 12 w 36"/>
                <a:gd name="T9" fmla="*/ 41 h 41"/>
                <a:gd name="T10" fmla="*/ 12 w 36"/>
                <a:gd name="T11" fmla="*/ 8 h 41"/>
                <a:gd name="T12" fmla="*/ 0 w 36"/>
                <a:gd name="T13" fmla="*/ 8 h 41"/>
                <a:gd name="T14" fmla="*/ 0 w 36"/>
                <a:gd name="T15" fmla="*/ 0 h 41"/>
                <a:gd name="T16" fmla="*/ 36 w 36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" h="41">
                  <a:moveTo>
                    <a:pt x="36" y="0"/>
                  </a:moveTo>
                  <a:lnTo>
                    <a:pt x="36" y="8"/>
                  </a:lnTo>
                  <a:lnTo>
                    <a:pt x="24" y="8"/>
                  </a:lnTo>
                  <a:lnTo>
                    <a:pt x="24" y="41"/>
                  </a:lnTo>
                  <a:lnTo>
                    <a:pt x="12" y="41"/>
                  </a:lnTo>
                  <a:lnTo>
                    <a:pt x="12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2" name="Freeform 75"/>
            <p:cNvSpPr>
              <a:spLocks noEditPoints="1"/>
            </p:cNvSpPr>
            <p:nvPr/>
          </p:nvSpPr>
          <p:spPr bwMode="auto">
            <a:xfrm>
              <a:off x="3973" y="2340"/>
              <a:ext cx="36" cy="41"/>
            </a:xfrm>
            <a:custGeom>
              <a:avLst/>
              <a:gdLst>
                <a:gd name="T0" fmla="*/ 8 w 15"/>
                <a:gd name="T1" fmla="*/ 0 h 17"/>
                <a:gd name="T2" fmla="*/ 8 w 15"/>
                <a:gd name="T3" fmla="*/ 0 h 17"/>
                <a:gd name="T4" fmla="*/ 8 w 15"/>
                <a:gd name="T5" fmla="*/ 0 h 17"/>
                <a:gd name="T6" fmla="*/ 8 w 15"/>
                <a:gd name="T7" fmla="*/ 0 h 17"/>
                <a:gd name="T8" fmla="*/ 8 w 15"/>
                <a:gd name="T9" fmla="*/ 0 h 17"/>
                <a:gd name="T10" fmla="*/ 11 w 15"/>
                <a:gd name="T11" fmla="*/ 0 h 17"/>
                <a:gd name="T12" fmla="*/ 13 w 15"/>
                <a:gd name="T13" fmla="*/ 1 h 17"/>
                <a:gd name="T14" fmla="*/ 14 w 15"/>
                <a:gd name="T15" fmla="*/ 2 h 17"/>
                <a:gd name="T16" fmla="*/ 15 w 15"/>
                <a:gd name="T17" fmla="*/ 4 h 17"/>
                <a:gd name="T18" fmla="*/ 15 w 15"/>
                <a:gd name="T19" fmla="*/ 6 h 17"/>
                <a:gd name="T20" fmla="*/ 14 w 15"/>
                <a:gd name="T21" fmla="*/ 8 h 17"/>
                <a:gd name="T22" fmla="*/ 12 w 15"/>
                <a:gd name="T23" fmla="*/ 8 h 17"/>
                <a:gd name="T24" fmla="*/ 11 w 15"/>
                <a:gd name="T25" fmla="*/ 9 h 17"/>
                <a:gd name="T26" fmla="*/ 13 w 15"/>
                <a:gd name="T27" fmla="*/ 9 h 17"/>
                <a:gd name="T28" fmla="*/ 14 w 15"/>
                <a:gd name="T29" fmla="*/ 11 h 17"/>
                <a:gd name="T30" fmla="*/ 15 w 15"/>
                <a:gd name="T31" fmla="*/ 12 h 17"/>
                <a:gd name="T32" fmla="*/ 15 w 15"/>
                <a:gd name="T33" fmla="*/ 14 h 17"/>
                <a:gd name="T34" fmla="*/ 15 w 15"/>
                <a:gd name="T35" fmla="*/ 14 h 17"/>
                <a:gd name="T36" fmla="*/ 15 w 15"/>
                <a:gd name="T37" fmla="*/ 14 h 17"/>
                <a:gd name="T38" fmla="*/ 15 w 15"/>
                <a:gd name="T39" fmla="*/ 14 h 17"/>
                <a:gd name="T40" fmla="*/ 15 w 15"/>
                <a:gd name="T41" fmla="*/ 14 h 17"/>
                <a:gd name="T42" fmla="*/ 15 w 15"/>
                <a:gd name="T43" fmla="*/ 15 h 17"/>
                <a:gd name="T44" fmla="*/ 15 w 15"/>
                <a:gd name="T45" fmla="*/ 16 h 17"/>
                <a:gd name="T46" fmla="*/ 15 w 15"/>
                <a:gd name="T47" fmla="*/ 17 h 17"/>
                <a:gd name="T48" fmla="*/ 15 w 15"/>
                <a:gd name="T49" fmla="*/ 17 h 17"/>
                <a:gd name="T50" fmla="*/ 10 w 15"/>
                <a:gd name="T51" fmla="*/ 17 h 17"/>
                <a:gd name="T52" fmla="*/ 10 w 15"/>
                <a:gd name="T53" fmla="*/ 17 h 17"/>
                <a:gd name="T54" fmla="*/ 10 w 15"/>
                <a:gd name="T55" fmla="*/ 16 h 17"/>
                <a:gd name="T56" fmla="*/ 10 w 15"/>
                <a:gd name="T57" fmla="*/ 16 h 17"/>
                <a:gd name="T58" fmla="*/ 10 w 15"/>
                <a:gd name="T59" fmla="*/ 15 h 17"/>
                <a:gd name="T60" fmla="*/ 10 w 15"/>
                <a:gd name="T61" fmla="*/ 15 h 17"/>
                <a:gd name="T62" fmla="*/ 10 w 15"/>
                <a:gd name="T63" fmla="*/ 15 h 17"/>
                <a:gd name="T64" fmla="*/ 10 w 15"/>
                <a:gd name="T65" fmla="*/ 15 h 17"/>
                <a:gd name="T66" fmla="*/ 10 w 15"/>
                <a:gd name="T67" fmla="*/ 15 h 17"/>
                <a:gd name="T68" fmla="*/ 10 w 15"/>
                <a:gd name="T69" fmla="*/ 15 h 17"/>
                <a:gd name="T70" fmla="*/ 10 w 15"/>
                <a:gd name="T71" fmla="*/ 15 h 17"/>
                <a:gd name="T72" fmla="*/ 9 w 15"/>
                <a:gd name="T73" fmla="*/ 13 h 17"/>
                <a:gd name="T74" fmla="*/ 9 w 15"/>
                <a:gd name="T75" fmla="*/ 12 h 17"/>
                <a:gd name="T76" fmla="*/ 8 w 15"/>
                <a:gd name="T77" fmla="*/ 11 h 17"/>
                <a:gd name="T78" fmla="*/ 7 w 15"/>
                <a:gd name="T79" fmla="*/ 11 h 17"/>
                <a:gd name="T80" fmla="*/ 5 w 15"/>
                <a:gd name="T81" fmla="*/ 11 h 17"/>
                <a:gd name="T82" fmla="*/ 5 w 15"/>
                <a:gd name="T83" fmla="*/ 17 h 17"/>
                <a:gd name="T84" fmla="*/ 0 w 15"/>
                <a:gd name="T85" fmla="*/ 17 h 17"/>
                <a:gd name="T86" fmla="*/ 0 w 15"/>
                <a:gd name="T87" fmla="*/ 0 h 17"/>
                <a:gd name="T88" fmla="*/ 8 w 15"/>
                <a:gd name="T89" fmla="*/ 0 h 17"/>
                <a:gd name="T90" fmla="*/ 5 w 15"/>
                <a:gd name="T91" fmla="*/ 7 h 17"/>
                <a:gd name="T92" fmla="*/ 7 w 15"/>
                <a:gd name="T93" fmla="*/ 7 h 17"/>
                <a:gd name="T94" fmla="*/ 7 w 15"/>
                <a:gd name="T95" fmla="*/ 7 h 17"/>
                <a:gd name="T96" fmla="*/ 7 w 15"/>
                <a:gd name="T97" fmla="*/ 7 h 17"/>
                <a:gd name="T98" fmla="*/ 7 w 15"/>
                <a:gd name="T99" fmla="*/ 7 h 17"/>
                <a:gd name="T100" fmla="*/ 7 w 15"/>
                <a:gd name="T101" fmla="*/ 7 h 17"/>
                <a:gd name="T102" fmla="*/ 8 w 15"/>
                <a:gd name="T103" fmla="*/ 7 h 17"/>
                <a:gd name="T104" fmla="*/ 9 w 15"/>
                <a:gd name="T105" fmla="*/ 7 h 17"/>
                <a:gd name="T106" fmla="*/ 10 w 15"/>
                <a:gd name="T107" fmla="*/ 6 h 17"/>
                <a:gd name="T108" fmla="*/ 10 w 15"/>
                <a:gd name="T109" fmla="*/ 5 h 17"/>
                <a:gd name="T110" fmla="*/ 10 w 15"/>
                <a:gd name="T111" fmla="*/ 5 h 17"/>
                <a:gd name="T112" fmla="*/ 9 w 15"/>
                <a:gd name="T113" fmla="*/ 4 h 17"/>
                <a:gd name="T114" fmla="*/ 8 w 15"/>
                <a:gd name="T115" fmla="*/ 4 h 17"/>
                <a:gd name="T116" fmla="*/ 7 w 15"/>
                <a:gd name="T117" fmla="*/ 3 h 17"/>
                <a:gd name="T118" fmla="*/ 5 w 15"/>
                <a:gd name="T119" fmla="*/ 3 h 17"/>
                <a:gd name="T120" fmla="*/ 5 w 15"/>
                <a:gd name="T121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" h="17"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9" y="0"/>
                    <a:pt x="10" y="0"/>
                    <a:pt x="11" y="0"/>
                  </a:cubicBezTo>
                  <a:cubicBezTo>
                    <a:pt x="12" y="0"/>
                    <a:pt x="12" y="0"/>
                    <a:pt x="13" y="1"/>
                  </a:cubicBezTo>
                  <a:cubicBezTo>
                    <a:pt x="14" y="1"/>
                    <a:pt x="14" y="2"/>
                    <a:pt x="14" y="2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5"/>
                    <a:pt x="15" y="6"/>
                    <a:pt x="15" y="6"/>
                  </a:cubicBezTo>
                  <a:cubicBezTo>
                    <a:pt x="14" y="7"/>
                    <a:pt x="14" y="7"/>
                    <a:pt x="14" y="8"/>
                  </a:cubicBezTo>
                  <a:cubicBezTo>
                    <a:pt x="13" y="8"/>
                    <a:pt x="13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2" y="9"/>
                    <a:pt x="12" y="9"/>
                    <a:pt x="13" y="9"/>
                  </a:cubicBezTo>
                  <a:cubicBezTo>
                    <a:pt x="13" y="10"/>
                    <a:pt x="14" y="10"/>
                    <a:pt x="14" y="11"/>
                  </a:cubicBezTo>
                  <a:cubicBezTo>
                    <a:pt x="14" y="11"/>
                    <a:pt x="14" y="12"/>
                    <a:pt x="15" y="12"/>
                  </a:cubicBezTo>
                  <a:cubicBezTo>
                    <a:pt x="15" y="13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7"/>
                    <a:pt x="15" y="17"/>
                  </a:cubicBezTo>
                  <a:cubicBezTo>
                    <a:pt x="15" y="17"/>
                    <a:pt x="15" y="17"/>
                    <a:pt x="15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7"/>
                    <a:pt x="10" y="17"/>
                    <a:pt x="10" y="16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0" y="16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0" y="14"/>
                    <a:pt x="10" y="14"/>
                    <a:pt x="9" y="13"/>
                  </a:cubicBezTo>
                  <a:cubicBezTo>
                    <a:pt x="9" y="13"/>
                    <a:pt x="9" y="12"/>
                    <a:pt x="9" y="12"/>
                  </a:cubicBezTo>
                  <a:cubicBezTo>
                    <a:pt x="9" y="12"/>
                    <a:pt x="9" y="11"/>
                    <a:pt x="8" y="11"/>
                  </a:cubicBezTo>
                  <a:cubicBezTo>
                    <a:pt x="8" y="11"/>
                    <a:pt x="8" y="11"/>
                    <a:pt x="7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8" y="0"/>
                  </a:lnTo>
                  <a:close/>
                  <a:moveTo>
                    <a:pt x="5" y="7"/>
                  </a:move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7"/>
                    <a:pt x="10" y="7"/>
                    <a:pt x="10" y="6"/>
                  </a:cubicBez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4"/>
                    <a:pt x="9" y="4"/>
                    <a:pt x="9" y="4"/>
                  </a:cubicBezTo>
                  <a:cubicBezTo>
                    <a:pt x="9" y="4"/>
                    <a:pt x="8" y="4"/>
                    <a:pt x="8" y="4"/>
                  </a:cubicBezTo>
                  <a:cubicBezTo>
                    <a:pt x="8" y="4"/>
                    <a:pt x="7" y="3"/>
                    <a:pt x="7" y="3"/>
                  </a:cubicBezTo>
                  <a:cubicBezTo>
                    <a:pt x="5" y="3"/>
                    <a:pt x="5" y="3"/>
                    <a:pt x="5" y="3"/>
                  </a:cubicBezTo>
                  <a:lnTo>
                    <a:pt x="5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3" name="Rectangle 76"/>
            <p:cNvSpPr>
              <a:spLocks noChangeArrowheads="1"/>
            </p:cNvSpPr>
            <p:nvPr/>
          </p:nvSpPr>
          <p:spPr bwMode="auto">
            <a:xfrm>
              <a:off x="4016" y="2340"/>
              <a:ext cx="12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4" name="Freeform 77"/>
            <p:cNvSpPr>
              <a:spLocks noEditPoints="1"/>
            </p:cNvSpPr>
            <p:nvPr/>
          </p:nvSpPr>
          <p:spPr bwMode="auto">
            <a:xfrm>
              <a:off x="4030" y="2340"/>
              <a:ext cx="48" cy="41"/>
            </a:xfrm>
            <a:custGeom>
              <a:avLst/>
              <a:gdLst>
                <a:gd name="T0" fmla="*/ 31 w 48"/>
                <a:gd name="T1" fmla="*/ 0 h 41"/>
                <a:gd name="T2" fmla="*/ 48 w 48"/>
                <a:gd name="T3" fmla="*/ 41 h 41"/>
                <a:gd name="T4" fmla="*/ 36 w 48"/>
                <a:gd name="T5" fmla="*/ 41 h 41"/>
                <a:gd name="T6" fmla="*/ 33 w 48"/>
                <a:gd name="T7" fmla="*/ 34 h 41"/>
                <a:gd name="T8" fmla="*/ 17 w 48"/>
                <a:gd name="T9" fmla="*/ 34 h 41"/>
                <a:gd name="T10" fmla="*/ 14 w 48"/>
                <a:gd name="T11" fmla="*/ 41 h 41"/>
                <a:gd name="T12" fmla="*/ 0 w 48"/>
                <a:gd name="T13" fmla="*/ 41 h 41"/>
                <a:gd name="T14" fmla="*/ 19 w 48"/>
                <a:gd name="T15" fmla="*/ 0 h 41"/>
                <a:gd name="T16" fmla="*/ 31 w 48"/>
                <a:gd name="T17" fmla="*/ 0 h 41"/>
                <a:gd name="T18" fmla="*/ 24 w 48"/>
                <a:gd name="T19" fmla="*/ 8 h 41"/>
                <a:gd name="T20" fmla="*/ 19 w 48"/>
                <a:gd name="T21" fmla="*/ 27 h 41"/>
                <a:gd name="T22" fmla="*/ 29 w 48"/>
                <a:gd name="T23" fmla="*/ 27 h 41"/>
                <a:gd name="T24" fmla="*/ 24 w 48"/>
                <a:gd name="T25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41">
                  <a:moveTo>
                    <a:pt x="31" y="0"/>
                  </a:moveTo>
                  <a:lnTo>
                    <a:pt x="48" y="41"/>
                  </a:lnTo>
                  <a:lnTo>
                    <a:pt x="36" y="41"/>
                  </a:lnTo>
                  <a:lnTo>
                    <a:pt x="33" y="34"/>
                  </a:lnTo>
                  <a:lnTo>
                    <a:pt x="17" y="34"/>
                  </a:lnTo>
                  <a:lnTo>
                    <a:pt x="14" y="41"/>
                  </a:lnTo>
                  <a:lnTo>
                    <a:pt x="0" y="41"/>
                  </a:lnTo>
                  <a:lnTo>
                    <a:pt x="19" y="0"/>
                  </a:lnTo>
                  <a:lnTo>
                    <a:pt x="31" y="0"/>
                  </a:lnTo>
                  <a:close/>
                  <a:moveTo>
                    <a:pt x="24" y="8"/>
                  </a:moveTo>
                  <a:lnTo>
                    <a:pt x="19" y="27"/>
                  </a:lnTo>
                  <a:lnTo>
                    <a:pt x="29" y="27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95" name="Retângulo 94"/>
          <p:cNvSpPr/>
          <p:nvPr/>
        </p:nvSpPr>
        <p:spPr>
          <a:xfrm>
            <a:off x="54265" y="1861180"/>
            <a:ext cx="80356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23 DE AGOSTO DE 2016</a:t>
            </a:r>
            <a:endParaRPr lang="pt-BR" sz="1600" b="1" dirty="0">
              <a:solidFill>
                <a:schemeClr val="bg1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6" name="Retângulo 95"/>
          <p:cNvSpPr/>
          <p:nvPr/>
        </p:nvSpPr>
        <p:spPr>
          <a:xfrm>
            <a:off x="325815" y="2488232"/>
            <a:ext cx="776408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eaLnBrk="1" hangingPunct="1"/>
            <a:r>
              <a:rPr lang="pt-BR" sz="30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</a:rPr>
              <a:t>Fundos de Investimento ao Desenvolvimento </a:t>
            </a:r>
          </a:p>
          <a:p>
            <a:pPr algn="ctr" defTabSz="457200" eaLnBrk="1" hangingPunct="1"/>
            <a:r>
              <a:rPr lang="pt-BR" sz="30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</a:rPr>
              <a:t>Científico e Tecnológico </a:t>
            </a:r>
          </a:p>
          <a:p>
            <a:pPr algn="ctr">
              <a:spcBef>
                <a:spcPts val="1200"/>
              </a:spcBef>
            </a:pPr>
            <a:r>
              <a:rPr lang="pt-BR" sz="28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FNDCT e FUNTTEL -</a:t>
            </a:r>
            <a:endParaRPr lang="pt-BR" sz="2800" b="1" dirty="0">
              <a:solidFill>
                <a:schemeClr val="bg1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8" name="Retângulo 97"/>
          <p:cNvSpPr>
            <a:spLocks noChangeArrowheads="1"/>
          </p:cNvSpPr>
          <p:nvPr/>
        </p:nvSpPr>
        <p:spPr bwMode="auto">
          <a:xfrm>
            <a:off x="1523752" y="4895108"/>
            <a:ext cx="536675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0"/>
              </a:spcAft>
              <a:buSzPct val="110000"/>
              <a:defRPr/>
            </a:pPr>
            <a:r>
              <a:rPr lang="pt-BR" sz="2400" dirty="0" smtClean="0">
                <a:solidFill>
                  <a:schemeClr val="bg1"/>
                </a:solidFill>
                <a:latin typeface="Century Gothic" panose="020B0502020202020204" pitchFamily="34" charset="0"/>
                <a:cs typeface="Segoe UI" panose="020B0502040204020203" pitchFamily="34" charset="0"/>
              </a:rPr>
              <a:t>Paulo </a:t>
            </a:r>
            <a:r>
              <a:rPr lang="pt-BR" sz="2400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Segoe UI" panose="020B0502040204020203" pitchFamily="34" charset="0"/>
              </a:rPr>
              <a:t>Mól</a:t>
            </a:r>
            <a:endParaRPr lang="pt-BR" sz="2400" dirty="0">
              <a:solidFill>
                <a:schemeClr val="bg1"/>
              </a:solidFill>
              <a:latin typeface="Century Gothic" panose="020B0502020202020204" pitchFamily="34" charset="0"/>
              <a:cs typeface="Segoe UI" panose="020B0502040204020203" pitchFamily="34" charset="0"/>
            </a:endParaRPr>
          </a:p>
          <a:p>
            <a:pPr algn="ctr" eaLnBrk="1" hangingPunct="1">
              <a:spcAft>
                <a:spcPts val="0"/>
              </a:spcAft>
              <a:buSzPct val="110000"/>
              <a:defRPr/>
            </a:pPr>
            <a:r>
              <a:rPr lang="pt-BR" sz="2000" dirty="0" smtClean="0">
                <a:solidFill>
                  <a:schemeClr val="bg1"/>
                </a:solidFill>
                <a:latin typeface="Century Gothic" panose="020B0502020202020204" pitchFamily="34" charset="0"/>
                <a:cs typeface="Segoe UI" panose="020B0502040204020203" pitchFamily="34" charset="0"/>
              </a:rPr>
              <a:t>Superintendente IEL</a:t>
            </a:r>
            <a:endParaRPr lang="pt-BR" sz="1100" dirty="0" smtClean="0">
              <a:solidFill>
                <a:schemeClr val="bg1"/>
              </a:solidFill>
              <a:latin typeface="Century Gothic" panose="020B050202020202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53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658368" y="1189254"/>
            <a:ext cx="7827264" cy="665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Dispêndios nacionais em </a:t>
            </a: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P&amp;D </a:t>
            </a:r>
            <a:r>
              <a:rPr lang="pt-BR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em relação ao produto interno bruto (PIB</a:t>
            </a: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) </a:t>
            </a:r>
          </a:p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de </a:t>
            </a:r>
            <a:r>
              <a:rPr lang="pt-BR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países selecionados, </a:t>
            </a: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2010-2014</a:t>
            </a:r>
            <a:endParaRPr lang="pt-BR" b="1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4" name="Título 17"/>
          <p:cNvSpPr txBox="1">
            <a:spLocks/>
          </p:cNvSpPr>
          <p:nvPr/>
        </p:nvSpPr>
        <p:spPr>
          <a:xfrm>
            <a:off x="0" y="167396"/>
            <a:ext cx="8020846" cy="943271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>
              <a:defRPr sz="2000" b="1"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Brasil investe pouco em P&amp;D...</a:t>
            </a:r>
            <a:endParaRPr lang="pt-BR" sz="2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0824" y="6437917"/>
            <a:ext cx="3933526" cy="360000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Fonte: Banco Mundial, OCDE,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MCTIC- </a:t>
            </a: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2015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graphicFrame>
        <p:nvGraphicFramePr>
          <p:cNvPr id="8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8818935"/>
              </p:ext>
            </p:extLst>
          </p:nvPr>
        </p:nvGraphicFramePr>
        <p:xfrm>
          <a:off x="250824" y="1978701"/>
          <a:ext cx="8694294" cy="4354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tângulo 6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833344" y="3355960"/>
            <a:ext cx="794479" cy="28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Coreia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855732" y="3658217"/>
            <a:ext cx="794479" cy="28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Japão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5907422" y="4321365"/>
            <a:ext cx="794479" cy="28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EUA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803365" y="4668399"/>
            <a:ext cx="794479" cy="28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França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849526" y="5059746"/>
            <a:ext cx="794479" cy="28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China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713425" y="5251727"/>
            <a:ext cx="1169037" cy="3197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Reino Unido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834537" y="5670600"/>
            <a:ext cx="794479" cy="284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Brasil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713425" y="4351102"/>
            <a:ext cx="1097980" cy="190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Alemanha</a:t>
            </a:r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7884826" y="1726282"/>
            <a:ext cx="1124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/>
              <a:t>Em %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2765315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540536"/>
              </p:ext>
            </p:extLst>
          </p:nvPr>
        </p:nvGraphicFramePr>
        <p:xfrm>
          <a:off x="373550" y="1835605"/>
          <a:ext cx="4932968" cy="443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ubtitle 2"/>
          <p:cNvSpPr txBox="1">
            <a:spLocks/>
          </p:cNvSpPr>
          <p:nvPr/>
        </p:nvSpPr>
        <p:spPr>
          <a:xfrm>
            <a:off x="196888" y="6419413"/>
            <a:ext cx="3933526" cy="360000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1200" dirty="0">
                <a:solidFill>
                  <a:srgbClr val="000000"/>
                </a:solidFill>
                <a:latin typeface="+mj-lt"/>
              </a:rPr>
              <a:t>Fonte: </a:t>
            </a:r>
            <a:r>
              <a:rPr lang="pt-BR" sz="1200" dirty="0" smtClean="0">
                <a:solidFill>
                  <a:srgbClr val="000000"/>
                </a:solidFill>
                <a:latin typeface="+mj-lt"/>
              </a:rPr>
              <a:t>PINTEC/IBGE, 2011</a:t>
            </a:r>
            <a:endParaRPr lang="pt-BR" sz="1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" y="1435436"/>
            <a:ext cx="5080652" cy="665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Century Gothic"/>
              </a:rPr>
              <a:t>Taxa </a:t>
            </a:r>
            <a:r>
              <a:rPr lang="pt-BR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Century Gothic"/>
              </a:rPr>
              <a:t>de inovação na indústria extrativa e de transformação (1998-2011) </a:t>
            </a:r>
          </a:p>
        </p:txBody>
      </p:sp>
      <p:sp>
        <p:nvSpPr>
          <p:cNvPr id="3" name="Texto Explicativo 2 2"/>
          <p:cNvSpPr/>
          <p:nvPr/>
        </p:nvSpPr>
        <p:spPr>
          <a:xfrm>
            <a:off x="5653454" y="2506780"/>
            <a:ext cx="3246510" cy="2201671"/>
          </a:xfrm>
          <a:prstGeom prst="borderCallout2">
            <a:avLst>
              <a:gd name="adj1" fmla="val 19149"/>
              <a:gd name="adj2" fmla="val -4000"/>
              <a:gd name="adj3" fmla="val 18750"/>
              <a:gd name="adj4" fmla="val -8542"/>
              <a:gd name="adj5" fmla="val 78673"/>
              <a:gd name="adj6" fmla="val -1099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C00000"/>
                </a:solidFill>
                <a:latin typeface="+mj-lt"/>
              </a:rPr>
              <a:t>BAIXO ÍNDICE </a:t>
            </a:r>
            <a:r>
              <a:rPr lang="pt-BR" b="1" dirty="0">
                <a:solidFill>
                  <a:srgbClr val="C00000"/>
                </a:solidFill>
                <a:latin typeface="+mj-lt"/>
              </a:rPr>
              <a:t>DE INOVAÇÃO </a:t>
            </a:r>
          </a:p>
          <a:p>
            <a:pPr algn="ctr"/>
            <a:r>
              <a:rPr lang="pt-BR" dirty="0">
                <a:latin typeface="+mj-lt"/>
              </a:rPr>
              <a:t>(PRODUTO E PROCESSO) </a:t>
            </a:r>
          </a:p>
          <a:p>
            <a:pPr algn="ctr"/>
            <a:r>
              <a:rPr lang="pt-BR" b="1" dirty="0">
                <a:latin typeface="+mj-lt"/>
              </a:rPr>
              <a:t>PARA O MERCADO </a:t>
            </a:r>
            <a:r>
              <a:rPr lang="pt-BR" b="1" dirty="0" smtClean="0">
                <a:latin typeface="+mj-lt"/>
              </a:rPr>
              <a:t>NACIONAL</a:t>
            </a:r>
            <a:endParaRPr lang="pt-BR" b="1" dirty="0">
              <a:latin typeface="+mj-lt"/>
            </a:endParaRPr>
          </a:p>
        </p:txBody>
      </p:sp>
      <p:sp>
        <p:nvSpPr>
          <p:cNvPr id="11" name="Título 17"/>
          <p:cNvSpPr txBox="1">
            <a:spLocks/>
          </p:cNvSpPr>
          <p:nvPr/>
        </p:nvSpPr>
        <p:spPr>
          <a:xfrm>
            <a:off x="0" y="167396"/>
            <a:ext cx="8020846" cy="943271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ctr">
              <a:defRPr sz="2000" b="1"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... e é pouco inovador</a:t>
            </a:r>
            <a:endParaRPr lang="pt-BR" sz="24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pic>
        <p:nvPicPr>
          <p:cNvPr id="12" name="Imagem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13" name="Retângulo 12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64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4" name="Retângulo 6"/>
          <p:cNvSpPr/>
          <p:nvPr/>
        </p:nvSpPr>
        <p:spPr>
          <a:xfrm>
            <a:off x="0" y="2271750"/>
            <a:ext cx="9144000" cy="2100758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PARA MELHORAR OS INDICADORES DE CT&amp;I DO PAÍS, </a:t>
            </a:r>
          </a:p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É PRECISO FORTALECER </a:t>
            </a:r>
          </a:p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O SISTEMA DE FINANCIAMENTO</a:t>
            </a:r>
          </a:p>
        </p:txBody>
      </p:sp>
    </p:spTree>
    <p:extLst>
      <p:ext uri="{BB962C8B-B14F-4D97-AF65-F5344CB8AC3E}">
        <p14:creationId xmlns:p14="http://schemas.microsoft.com/office/powerpoint/2010/main" val="366892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1618624"/>
            <a:ext cx="914399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6575" lvl="0" indent="-357188">
              <a:buFont typeface="Wingdings" charset="2"/>
              <a:buChar char="q"/>
            </a:pPr>
            <a:r>
              <a:rPr lang="pt-BR" dirty="0" smtClean="0">
                <a:latin typeface="+mj-lt"/>
              </a:rPr>
              <a:t>As bases da estrutura brasileira de financiamento à ciência e tecnologia (C&amp;T) datam dos anos 1950-60, quando foram criados, entre outros, a FINEP (1967) e o FNDCT (1969)</a:t>
            </a:r>
          </a:p>
          <a:p>
            <a:pPr marL="536575" lvl="0" indent="-357188">
              <a:buFont typeface="Wingdings" charset="2"/>
              <a:buChar char="q"/>
            </a:pPr>
            <a:endParaRPr lang="pt-BR" sz="1400" dirty="0" smtClean="0">
              <a:latin typeface="+mj-lt"/>
            </a:endParaRPr>
          </a:p>
          <a:p>
            <a:pPr marL="536575" indent="-357188">
              <a:buFont typeface="Wingdings" charset="2"/>
              <a:buChar char="q"/>
            </a:pPr>
            <a:r>
              <a:rPr lang="pt-BR" dirty="0" smtClean="0">
                <a:latin typeface="+mj-lt"/>
              </a:rPr>
              <a:t>A fim de garantir maior regularidade e escala do orçamento, no final dos anos 1990 começou a ser construído um novo padrão de financiamento, com a criação dos Fundos Setoriais, que passaram a integrar o FNDCT</a:t>
            </a:r>
          </a:p>
          <a:p>
            <a:pPr marL="536575" indent="-357188">
              <a:buFont typeface="Wingdings" charset="2"/>
              <a:buChar char="q"/>
            </a:pPr>
            <a:endParaRPr lang="pt-BR" sz="1400" dirty="0">
              <a:latin typeface="+mj-lt"/>
            </a:endParaRPr>
          </a:p>
          <a:p>
            <a:pPr marL="536575" indent="-357188">
              <a:buFont typeface="Wingdings" charset="2"/>
              <a:buChar char="q"/>
            </a:pPr>
            <a:r>
              <a:rPr lang="pt-BR" dirty="0">
                <a:latin typeface="+mj-lt"/>
              </a:rPr>
              <a:t>Os Fundos Setoriais foram criados vinculados aos setores </a:t>
            </a:r>
            <a:r>
              <a:rPr lang="pt-BR" dirty="0" smtClean="0">
                <a:latin typeface="+mj-lt"/>
              </a:rPr>
              <a:t>produtivos, </a:t>
            </a:r>
            <a:r>
              <a:rPr lang="pt-BR" dirty="0">
                <a:latin typeface="+mj-lt"/>
              </a:rPr>
              <a:t>tanto pela fonte de financiamento quanto pela alocação dos recursos</a:t>
            </a:r>
          </a:p>
          <a:p>
            <a:pPr marL="536575" indent="-357188">
              <a:buFont typeface="Wingdings" charset="2"/>
              <a:buChar char="q"/>
            </a:pPr>
            <a:endParaRPr lang="pt-BR" sz="1400" dirty="0" smtClean="0"/>
          </a:p>
          <a:p>
            <a:pPr marL="536575" indent="-357188">
              <a:buFont typeface="Wingdings" charset="2"/>
              <a:buChar char="q"/>
            </a:pPr>
            <a:r>
              <a:rPr lang="pt-BR" dirty="0" smtClean="0">
                <a:latin typeface="+mj-lt"/>
              </a:rPr>
              <a:t>Em que pesem os avanços observados desde então, o sistema de financiamento precisa ser fortalecido, e isso implica enfrentar alguns grandes obstáculos:</a:t>
            </a:r>
          </a:p>
          <a:p>
            <a:pPr marL="536575" indent="-357188">
              <a:buFont typeface="Wingdings" charset="2"/>
              <a:buChar char="q"/>
            </a:pPr>
            <a:endParaRPr lang="pt-BR" sz="1200" dirty="0" smtClean="0">
              <a:latin typeface="+mj-lt"/>
            </a:endParaRPr>
          </a:p>
          <a:p>
            <a:pPr marL="1060450" lvl="1" indent="-357188">
              <a:buFont typeface="+mj-lt"/>
              <a:buAutoNum type="romanLcPeriod"/>
            </a:pPr>
            <a:r>
              <a:rPr lang="pt-BR" dirty="0">
                <a:latin typeface="+mj-lt"/>
              </a:rPr>
              <a:t>Instabilidade </a:t>
            </a:r>
            <a:r>
              <a:rPr lang="pt-BR" dirty="0" smtClean="0">
                <a:latin typeface="+mj-lt"/>
              </a:rPr>
              <a:t>de </a:t>
            </a:r>
            <a:r>
              <a:rPr lang="pt-BR" dirty="0">
                <a:latin typeface="+mj-lt"/>
              </a:rPr>
              <a:t>recursos</a:t>
            </a:r>
          </a:p>
          <a:p>
            <a:pPr marL="1060450" lvl="1" indent="-357188">
              <a:buFont typeface="+mj-lt"/>
              <a:buAutoNum type="romanLcPeriod"/>
            </a:pPr>
            <a:r>
              <a:rPr lang="pt-BR" dirty="0" smtClean="0">
                <a:latin typeface="+mj-lt"/>
              </a:rPr>
              <a:t>Ausência de estratégia </a:t>
            </a:r>
            <a:r>
              <a:rPr lang="pt-BR" dirty="0">
                <a:latin typeface="+mj-lt"/>
              </a:rPr>
              <a:t>na alocação dos recursos</a:t>
            </a:r>
          </a:p>
          <a:p>
            <a:pPr marL="1060450" lvl="1" indent="-357188">
              <a:buFont typeface="+mj-lt"/>
              <a:buAutoNum type="romanLcPeriod"/>
            </a:pPr>
            <a:r>
              <a:rPr lang="pt-BR" dirty="0" smtClean="0">
                <a:latin typeface="+mj-lt"/>
              </a:rPr>
              <a:t>Governança frágil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0" y="155869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Sistema de Financiamento à CT&amp;I no Brasil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sp>
        <p:nvSpPr>
          <p:cNvPr id="7" name="Retângulo 6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785" y="1406594"/>
            <a:ext cx="84180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b="1" dirty="0" smtClean="0">
                <a:latin typeface="+mj-lt"/>
              </a:rPr>
              <a:t> </a:t>
            </a:r>
            <a:r>
              <a:rPr lang="pt-BR" dirty="0" smtClean="0">
                <a:latin typeface="+mj-lt"/>
              </a:rPr>
              <a:t>Criado em 1969 </a:t>
            </a:r>
          </a:p>
          <a:p>
            <a:pPr>
              <a:buFont typeface="Arial" pitchFamily="34" charset="0"/>
              <a:buChar char="•"/>
            </a:pPr>
            <a:endParaRPr lang="pt-BR" b="1" dirty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pt-BR" dirty="0" smtClean="0">
                <a:latin typeface="+mj-lt"/>
              </a:rPr>
              <a:t> Objetivo: </a:t>
            </a:r>
          </a:p>
          <a:p>
            <a:pPr marL="342900" indent="25400">
              <a:buFont typeface="Arial"/>
              <a:buChar char="•"/>
            </a:pPr>
            <a:r>
              <a:rPr lang="pt-BR" b="1" dirty="0">
                <a:latin typeface="+mj-lt"/>
              </a:rPr>
              <a:t> </a:t>
            </a:r>
            <a:r>
              <a:rPr lang="pt-BR" b="1" dirty="0" smtClean="0">
                <a:latin typeface="+mj-lt"/>
              </a:rPr>
              <a:t>Financiar a inovação e o desenvolvimento científico e tecnológico </a:t>
            </a:r>
          </a:p>
          <a:p>
            <a:pPr marL="342900"/>
            <a:r>
              <a:rPr lang="pt-BR" b="1" dirty="0" smtClean="0">
                <a:latin typeface="+mj-lt"/>
              </a:rPr>
              <a:t>  </a:t>
            </a:r>
            <a:r>
              <a:rPr lang="pt-BR" dirty="0" smtClean="0">
                <a:latin typeface="+mj-lt"/>
              </a:rPr>
              <a:t>(Lei nº 11.540/2007)</a:t>
            </a:r>
          </a:p>
          <a:p>
            <a:pPr marL="342900"/>
            <a:endParaRPr lang="pt-BR" b="1" dirty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pt-BR" dirty="0" smtClean="0">
                <a:latin typeface="+mj-lt"/>
              </a:rPr>
              <a:t>Principal fonte de receita: 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>
                <a:latin typeface="+mj-lt"/>
              </a:rPr>
              <a:t> Incentivos fiscais  (sobretudo os Fundos Setoriais)</a:t>
            </a:r>
          </a:p>
          <a:p>
            <a:pPr lvl="1">
              <a:buFont typeface="Arial" pitchFamily="34" charset="0"/>
              <a:buChar char="•"/>
            </a:pPr>
            <a:endParaRPr lang="pt-BR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pt-BR" dirty="0" smtClean="0">
                <a:latin typeface="+mj-lt"/>
              </a:rPr>
              <a:t> Modalidades de financiamento:</a:t>
            </a:r>
          </a:p>
          <a:p>
            <a:pPr marL="717550" lvl="1" indent="-260350">
              <a:buFont typeface="+mj-lt"/>
              <a:buAutoNum type="romanLcPeriod"/>
            </a:pPr>
            <a:r>
              <a:rPr lang="pt-BR" dirty="0">
                <a:latin typeface="+mj-lt"/>
              </a:rPr>
              <a:t>Financiamento </a:t>
            </a:r>
            <a:r>
              <a:rPr lang="pt-BR" dirty="0" smtClean="0">
                <a:latin typeface="+mj-lt"/>
              </a:rPr>
              <a:t>reembolsável – crédito para inovação nas empresas</a:t>
            </a:r>
          </a:p>
          <a:p>
            <a:pPr marL="717550" lvl="1" indent="-260350">
              <a:buFont typeface="+mj-lt"/>
              <a:buAutoNum type="romanLcPeriod"/>
            </a:pPr>
            <a:r>
              <a:rPr lang="pt-BR" dirty="0" smtClean="0">
                <a:latin typeface="+mj-lt"/>
              </a:rPr>
              <a:t>Financiamento </a:t>
            </a:r>
            <a:r>
              <a:rPr lang="pt-BR" dirty="0">
                <a:latin typeface="+mj-lt"/>
              </a:rPr>
              <a:t>não reembolsável </a:t>
            </a:r>
            <a:r>
              <a:rPr lang="pt-BR" dirty="0" smtClean="0">
                <a:latin typeface="+mj-lt"/>
              </a:rPr>
              <a:t>– financiamento a </a:t>
            </a:r>
            <a:r>
              <a:rPr lang="pt-BR" dirty="0" err="1" smtClean="0">
                <a:latin typeface="+mj-lt"/>
              </a:rPr>
              <a:t>ICTs</a:t>
            </a:r>
            <a:r>
              <a:rPr lang="pt-BR" dirty="0" smtClean="0">
                <a:latin typeface="+mj-lt"/>
              </a:rPr>
              <a:t>, subvenção econômica para empresas, equalização de encargos financeiros nas operações de crédito</a:t>
            </a:r>
          </a:p>
          <a:p>
            <a:pPr marL="717550" lvl="1" indent="-260350">
              <a:buFont typeface="+mj-lt"/>
              <a:buAutoNum type="romanLcPeriod"/>
            </a:pPr>
            <a:r>
              <a:rPr lang="pt-BR" dirty="0">
                <a:latin typeface="+mj-lt"/>
              </a:rPr>
              <a:t> </a:t>
            </a:r>
            <a:r>
              <a:rPr lang="pt-BR" dirty="0" smtClean="0">
                <a:latin typeface="+mj-lt"/>
              </a:rPr>
              <a:t>Investimento – em fundos e  diretamente nas empresas</a:t>
            </a:r>
            <a:endParaRPr lang="pt-BR" dirty="0"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Fundo Nacional de Desenvolvimento Científico e Tecnológico - FNDCT</a:t>
            </a:r>
          </a:p>
        </p:txBody>
      </p:sp>
      <p:sp>
        <p:nvSpPr>
          <p:cNvPr id="7" name="Retângulo 6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3756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785" y="1378397"/>
            <a:ext cx="831148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 Criado em 2000</a:t>
            </a:r>
          </a:p>
          <a:p>
            <a:pPr>
              <a:buFont typeface="Arial" pitchFamily="34" charset="0"/>
              <a:buChar char="•"/>
            </a:pPr>
            <a:endParaRPr lang="pt-BR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 Objetivos: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 </a:t>
            </a:r>
            <a:r>
              <a:rPr lang="pt-BR" b="1" dirty="0" smtClean="0">
                <a:latin typeface="Calibri" pitchFamily="34" charset="0"/>
              </a:rPr>
              <a:t>Estimular</a:t>
            </a:r>
            <a:r>
              <a:rPr lang="pt-BR" dirty="0" smtClean="0">
                <a:latin typeface="Calibri" pitchFamily="34" charset="0"/>
              </a:rPr>
              <a:t> </a:t>
            </a:r>
            <a:r>
              <a:rPr lang="pt-BR" b="1" dirty="0" smtClean="0">
                <a:latin typeface="Calibri" pitchFamily="34" charset="0"/>
              </a:rPr>
              <a:t>a inovação tecnológica, </a:t>
            </a:r>
            <a:r>
              <a:rPr lang="pt-BR" dirty="0" smtClean="0">
                <a:latin typeface="Calibri" pitchFamily="34" charset="0"/>
              </a:rPr>
              <a:t>incentivar</a:t>
            </a:r>
            <a:r>
              <a:rPr lang="pt-BR" b="1" dirty="0" smtClean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a capacitação de recursos humanos, fomentar a geração de empregos e promover o acesso de PME a recursos de capital </a:t>
            </a:r>
          </a:p>
          <a:p>
            <a:pPr lvl="1"/>
            <a:r>
              <a:rPr lang="pt-BR" dirty="0" smtClean="0">
                <a:latin typeface="Calibri" pitchFamily="34" charset="0"/>
              </a:rPr>
              <a:t>(Lei no. 10.052/2000)</a:t>
            </a:r>
          </a:p>
          <a:p>
            <a:pPr>
              <a:buFont typeface="Arial" pitchFamily="34" charset="0"/>
              <a:buChar char="•"/>
            </a:pPr>
            <a:endParaRPr lang="pt-BR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 Principais fontes de receita: </a:t>
            </a:r>
          </a:p>
          <a:p>
            <a:pPr lvl="1" fontAlgn="ctr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 Contribuição de 0,5% sobre a receita bruta das empresas de telecomunicações</a:t>
            </a:r>
          </a:p>
          <a:p>
            <a:pPr lvl="1" fontAlgn="ctr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 Contribuição de 1% sobre a arrecadação bruta de eventos participativos realizados por meio de ligações telefônicas</a:t>
            </a:r>
          </a:p>
          <a:p>
            <a:pPr lvl="1" fontAlgn="ctr"/>
            <a:endParaRPr lang="pt-BR" dirty="0">
              <a:latin typeface="Calibri" pitchFamily="34" charset="0"/>
            </a:endParaRPr>
          </a:p>
          <a:p>
            <a:pPr fontAlgn="ctr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 Aplicação dos recursos:</a:t>
            </a:r>
          </a:p>
          <a:p>
            <a:pPr lvl="1" fontAlgn="ctr">
              <a:buFont typeface="Arial" pitchFamily="34" charset="0"/>
              <a:buChar char="•"/>
            </a:pPr>
            <a:r>
              <a:rPr lang="pt-BR" dirty="0">
                <a:latin typeface="Calibri" pitchFamily="34" charset="0"/>
              </a:rPr>
              <a:t> </a:t>
            </a:r>
            <a:r>
              <a:rPr lang="pt-BR" dirty="0" err="1" smtClean="0">
                <a:latin typeface="Calibri" pitchFamily="34" charset="0"/>
              </a:rPr>
              <a:t>ICTs</a:t>
            </a:r>
            <a:r>
              <a:rPr lang="pt-BR" dirty="0" smtClean="0">
                <a:latin typeface="Calibri" pitchFamily="34" charset="0"/>
              </a:rPr>
              <a:t> e empresas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Fundo para o Desenvolvimento Tecnológico das Telecomunicações - FUNTTEL</a:t>
            </a:r>
          </a:p>
        </p:txBody>
      </p:sp>
      <p:sp>
        <p:nvSpPr>
          <p:cNvPr id="7" name="Retângulo 6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07779" y="6160895"/>
            <a:ext cx="8836221" cy="788276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Fonte: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FINEP, 2016. </a:t>
            </a:r>
          </a:p>
          <a:p>
            <a:pPr algn="l">
              <a:spcBef>
                <a:spcPts val="0"/>
              </a:spcBef>
            </a:pP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</a:rPr>
              <a:t>Notas: Valores Constantes – Média Anual – IGP – DI – Dez/2015. Não considera reserva de contingência.</a:t>
            </a:r>
          </a:p>
          <a:p>
            <a:pPr algn="l">
              <a:spcBef>
                <a:spcPts val="0"/>
              </a:spcBef>
            </a:pP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(</a:t>
            </a: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1) Primeiro ano sem royalties do petróleo; (2) Arrecadação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projetada. </a:t>
            </a:r>
            <a:endParaRPr lang="pt-BR"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5" name="Retângulo 5"/>
          <p:cNvSpPr/>
          <p:nvPr/>
        </p:nvSpPr>
        <p:spPr>
          <a:xfrm>
            <a:off x="1078755" y="1438364"/>
            <a:ext cx="6596744" cy="37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Arrecadação do FNDCT, 2006-2016</a:t>
            </a:r>
            <a:endParaRPr lang="pt-BR" b="1" baseline="30000" dirty="0" smtClean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FNDCT: evolução da arrecadação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-274050" y="1817237"/>
            <a:ext cx="1935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R$ </a:t>
            </a:r>
            <a:r>
              <a:rPr lang="pt-BR" sz="1200" dirty="0"/>
              <a:t>b</a:t>
            </a:r>
            <a:r>
              <a:rPr lang="pt-BR" sz="1200" dirty="0" smtClean="0"/>
              <a:t>ilhões </a:t>
            </a:r>
          </a:p>
          <a:p>
            <a:pPr algn="ctr"/>
            <a:r>
              <a:rPr lang="pt-BR" sz="1200" dirty="0" smtClean="0"/>
              <a:t>(valores constantes)</a:t>
            </a:r>
            <a:endParaRPr lang="pt-BR" sz="12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779" y="2167669"/>
            <a:ext cx="8291279" cy="399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0219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155871"/>
            <a:ext cx="7984671" cy="1010489"/>
          </a:xfrm>
          <a:prstGeom prst="rect">
            <a:avLst/>
          </a:prstGeom>
          <a:solidFill>
            <a:srgbClr val="14141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Orçamento executado é sistematicamente inferior à arrecadação</a:t>
            </a:r>
            <a:endParaRPr lang="pt-BR" sz="2400" b="1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18548" y="227229"/>
            <a:ext cx="990600" cy="962025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 flipV="1">
            <a:off x="0" y="-15001"/>
            <a:ext cx="9144000" cy="15926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0" y="6858000"/>
            <a:ext cx="9144000" cy="4571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5"/>
          <p:cNvSpPr/>
          <p:nvPr/>
        </p:nvSpPr>
        <p:spPr>
          <a:xfrm>
            <a:off x="1108736" y="1478248"/>
            <a:ext cx="6596744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48484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Recursos </a:t>
            </a:r>
            <a:r>
              <a:rPr lang="pt-BR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d</a:t>
            </a:r>
            <a:r>
              <a:rPr lang="pt-BR" b="1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o FNDCT x Orçamento executado, 2006-2016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32894" y="6274676"/>
            <a:ext cx="8776254" cy="583324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Fonte: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FINEP, 2016. </a:t>
            </a:r>
          </a:p>
          <a:p>
            <a:pPr algn="l">
              <a:spcBef>
                <a:spcPts val="0"/>
              </a:spcBef>
            </a:pP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Nota</a:t>
            </a: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: </a:t>
            </a:r>
            <a:r>
              <a:rPr lang="pt-BR" sz="1200" dirty="0">
                <a:solidFill>
                  <a:schemeClr val="bg1">
                    <a:lumMod val="10000"/>
                  </a:schemeClr>
                </a:solidFill>
              </a:rPr>
              <a:t>Valores Constantes – Média Anual – IGP – DI – Dez/2015.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(</a:t>
            </a:r>
            <a:r>
              <a:rPr lang="pt-BR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1) Primeiro ano sem royalties do petróleo; (2) Arrecadação </a:t>
            </a:r>
            <a:r>
              <a:rPr lang="pt-BR" sz="12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projetada. </a:t>
            </a:r>
            <a:endParaRPr lang="pt-BR"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-247631" y="1876574"/>
            <a:ext cx="1935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R$ bilhões </a:t>
            </a:r>
          </a:p>
          <a:p>
            <a:pPr algn="ctr"/>
            <a:r>
              <a:rPr lang="pt-BR" sz="1200" dirty="0" smtClean="0"/>
              <a:t>(valores constantes)</a:t>
            </a:r>
            <a:endParaRPr lang="pt-BR" sz="12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94" y="2419441"/>
            <a:ext cx="8949706" cy="382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0704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33846</TotalTime>
  <Words>2006</Words>
  <Application>Microsoft Office PowerPoint</Application>
  <PresentationFormat>Apresentação na tela (4:3)</PresentationFormat>
  <Paragraphs>208</Paragraphs>
  <Slides>18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7" baseType="lpstr">
      <vt:lpstr>ＭＳ Ｐゴシック</vt:lpstr>
      <vt:lpstr>Arial</vt:lpstr>
      <vt:lpstr>Arial Narrow</vt:lpstr>
      <vt:lpstr>Calibri</vt:lpstr>
      <vt:lpstr>Cambria</vt:lpstr>
      <vt:lpstr>Century Gothic</vt:lpstr>
      <vt:lpstr>Segoe UI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SOAP</dc:creator>
  <cp:lastModifiedBy>Bruno Souza de Barros</cp:lastModifiedBy>
  <cp:revision>1891</cp:revision>
  <cp:lastPrinted>2016-08-23T00:04:29Z</cp:lastPrinted>
  <dcterms:modified xsi:type="dcterms:W3CDTF">2016-08-23T11:05:31Z</dcterms:modified>
</cp:coreProperties>
</file>