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35" r:id="rId2"/>
  </p:sldMasterIdLst>
  <p:notesMasterIdLst>
    <p:notesMasterId r:id="rId64"/>
  </p:notesMasterIdLst>
  <p:handoutMasterIdLst>
    <p:handoutMasterId r:id="rId65"/>
  </p:handoutMasterIdLst>
  <p:sldIdLst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9" r:id="rId32"/>
    <p:sldId id="480" r:id="rId33"/>
    <p:sldId id="481" r:id="rId34"/>
    <p:sldId id="482" r:id="rId35"/>
    <p:sldId id="483" r:id="rId36"/>
    <p:sldId id="428" r:id="rId37"/>
    <p:sldId id="429" r:id="rId38"/>
    <p:sldId id="430" r:id="rId39"/>
    <p:sldId id="434" r:id="rId40"/>
    <p:sldId id="435" r:id="rId41"/>
    <p:sldId id="466" r:id="rId42"/>
    <p:sldId id="467" r:id="rId43"/>
    <p:sldId id="468" r:id="rId44"/>
    <p:sldId id="469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63" r:id="rId58"/>
    <p:sldId id="456" r:id="rId59"/>
    <p:sldId id="457" r:id="rId60"/>
    <p:sldId id="458" r:id="rId61"/>
    <p:sldId id="459" r:id="rId62"/>
    <p:sldId id="341" r:id="rId6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e De Medeiros Dantas" initials="ADMD" lastIdx="0" clrIdx="0">
    <p:extLst>
      <p:ext uri="{19B8F6BF-5375-455C-9EA6-DF929625EA0E}">
        <p15:presenceInfo xmlns:p15="http://schemas.microsoft.com/office/powerpoint/2012/main" userId="S-1-5-21-75707738-1117399538-1000085797-483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DABC00"/>
    <a:srgbClr val="00973A"/>
    <a:srgbClr val="3B67AE"/>
    <a:srgbClr val="FFC000"/>
    <a:srgbClr val="7997C8"/>
    <a:srgbClr val="5090DD"/>
    <a:srgbClr val="FFDD00"/>
    <a:srgbClr val="255E91"/>
    <a:srgbClr val="43682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4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DCDP\Assuntos\Pre&#231;os\Forma&#231;&#227;o%20(na%20pasta%20do%20RAM)\MONITORAMENTO_PRECO_COMBUSTIVEIS\20220703a09\Forma&#231;&#227;o%20de%20Pre&#231;os%20Dies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DCDP\Assuntos\Pre&#231;os\Forma&#231;&#227;o%20(na%20pasta%20do%20RAM)\MONITORAMENTO_PRECO_COMBUSTIVEIS\20220703a09\Forma&#231;&#227;o%20de%20Pre&#231;os%20Dies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I:\DCDP\Assuntos\Pre&#231;os\Forma&#231;&#227;o%20(na%20pasta%20do%20RAM)\MONITORAMENTO_PRECO_COMBUSTIVEIS\20220703a09\Forma&#231;&#227;o%20de%20Pre&#231;os%20Gasolin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I:\DCDP\Assuntos\Pre&#231;os\Forma&#231;&#227;o%20(na%20pasta%20do%20RAM)\MONITORAMENTO_PRECO_COMBUSTIVEIS\20220703a09\Forma&#231;&#227;o%20de%20Pre&#231;os%20GLP%20P1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I:\DCDP\Assuntos\Pre&#231;os\Forma&#231;&#227;o%20(na%20pasta%20do%20RAM)\MONITORAMENTO_PRECO_COMBUSTIVEIS\20220703a09\Composic&#807;a&#771;o%20Prec&#807;o%20Hidratado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aneelbr-my.sharepoint.com/personal/felipemoraes_aneel_gov_br/Documents/Arquivos%20de%20Chat%20do%20Microsoft%20Teams/CDE_PROINF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725472623190935E-2"/>
          <c:y val="3.5388208609454123E-2"/>
          <c:w val="0.93715824121604452"/>
          <c:h val="0.849799109766334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Diesel_S10!$A$6</c:f>
              <c:strCache>
                <c:ptCount val="1"/>
                <c:pt idx="0">
                  <c:v>Diesel 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33C07C1F-4431-4ED8-8E15-63205DBC1193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CA6-44E5-A191-03274B89D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Diesel_S10!$B$5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Diesel_S10!$B$6</c:f>
              <c:numCache>
                <c:formatCode>0.000</c:formatCode>
                <c:ptCount val="1"/>
                <c:pt idx="0">
                  <c:v>5.079879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Diesel_S10!$B$13:$G$13</c15:f>
                <c15:dlblRangeCache>
                  <c:ptCount val="6"/>
                  <c:pt idx="0">
                    <c:v>R$ 5,08 (66,6%)</c:v>
                  </c:pt>
                  <c:pt idx="1">
                    <c:v>R$ 5,1 (67,3%)</c:v>
                  </c:pt>
                  <c:pt idx="2">
                    <c:v>R$ 5,07 (67,4%)</c:v>
                  </c:pt>
                  <c:pt idx="3">
                    <c:v>R$ 5,17 (67%)</c:v>
                  </c:pt>
                  <c:pt idx="4">
                    <c:v>R$ 4,84 (62,1%)</c:v>
                  </c:pt>
                  <c:pt idx="5">
                    <c:v>R$ 5,05 (65,4%)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FCA6-44E5-A191-03274B89D755}"/>
            </c:ext>
          </c:extLst>
        </c:ser>
        <c:ser>
          <c:idx val="1"/>
          <c:order val="1"/>
          <c:tx>
            <c:strRef>
              <c:f>Diesel_S10!$A$7</c:f>
              <c:strCache>
                <c:ptCount val="1"/>
                <c:pt idx="0">
                  <c:v>Biodiesel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D1CB2C6-3C5E-4BA5-A46A-1F1154DD3116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CA6-44E5-A191-03274B89D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Diesel_S10!$B$5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Diesel_S10!$B$7</c:f>
              <c:numCache>
                <c:formatCode>0.000</c:formatCode>
                <c:ptCount val="1"/>
                <c:pt idx="0">
                  <c:v>0.67768899999999999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Diesel_S10!$B$14:$G$14</c15:f>
                <c15:dlblRangeCache>
                  <c:ptCount val="6"/>
                  <c:pt idx="0">
                    <c:v>R$ 0,68 (8,9%)</c:v>
                  </c:pt>
                  <c:pt idx="1">
                    <c:v>R$ 0,67 (8,9%)</c:v>
                  </c:pt>
                  <c:pt idx="2">
                    <c:v>R$ 0,68 (9%)</c:v>
                  </c:pt>
                  <c:pt idx="3">
                    <c:v>R$ 0,67 (8,6%)</c:v>
                  </c:pt>
                  <c:pt idx="4">
                    <c:v>R$ 0,69 (8,9%)</c:v>
                  </c:pt>
                  <c:pt idx="5">
                    <c:v>R$ 0,7 (9%)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FCA6-44E5-A191-03274B89D755}"/>
            </c:ext>
          </c:extLst>
        </c:ser>
        <c:ser>
          <c:idx val="2"/>
          <c:order val="2"/>
          <c:tx>
            <c:strRef>
              <c:f>Diesel_S10!$A$8</c:f>
              <c:strCache>
                <c:ptCount val="1"/>
                <c:pt idx="0">
                  <c:v>Tributos Federais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Diesel_S10!$B$5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Diesel_S10!$B$8</c:f>
              <c:numCache>
                <c:formatCode>0.000</c:formatCode>
                <c:ptCount val="1"/>
                <c:pt idx="0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FCA6-44E5-A191-03274B89D755}"/>
            </c:ext>
          </c:extLst>
        </c:ser>
        <c:ser>
          <c:idx val="3"/>
          <c:order val="3"/>
          <c:tx>
            <c:strRef>
              <c:f>Diesel_S10!$A$9</c:f>
              <c:strCache>
                <c:ptCount val="1"/>
                <c:pt idx="0">
                  <c:v>Tributo Estadual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non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672F856-1A5D-4609-AA97-08C1606CD109}" type="CELLRANGE">
                      <a:rPr lang="en-US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pt-BR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CA6-44E5-A191-03274B89D755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Diesel_S10!$B$5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Diesel_S10!$B$9</c:f>
              <c:numCache>
                <c:formatCode>0.000</c:formatCode>
                <c:ptCount val="1"/>
                <c:pt idx="0">
                  <c:v>0.56874023207047986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Diesel_S10!$B$16:$G$16</c15:f>
                <c15:dlblRangeCache>
                  <c:ptCount val="6"/>
                  <c:pt idx="0">
                    <c:v>R$ 0,57 (7,5%)</c:v>
                  </c:pt>
                  <c:pt idx="1">
                    <c:v>R$ 0,53 (7%)</c:v>
                  </c:pt>
                  <c:pt idx="2">
                    <c:v>R$ 0,46 (6,1%)</c:v>
                  </c:pt>
                  <c:pt idx="3">
                    <c:v>R$ 0,6 (7,8%)</c:v>
                  </c:pt>
                  <c:pt idx="4">
                    <c:v>R$ 0,7 (8,9%)</c:v>
                  </c:pt>
                  <c:pt idx="5">
                    <c:v>R$ 0,7 (9,1%)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FCA6-44E5-A191-03274B89D755}"/>
            </c:ext>
          </c:extLst>
        </c:ser>
        <c:ser>
          <c:idx val="4"/>
          <c:order val="4"/>
          <c:tx>
            <c:strRef>
              <c:f>Diesel_S10!$A$10</c:f>
              <c:strCache>
                <c:ptCount val="1"/>
                <c:pt idx="0">
                  <c:v>Margem Distribuição + Revenda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73A279D-B47F-43C9-80C4-6A1C5CFFA115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CA6-44E5-A191-03274B89D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Diesel_S10!$B$5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Diesel_S10!$B$10</c:f>
              <c:numCache>
                <c:formatCode>0.000</c:formatCode>
                <c:ptCount val="1"/>
                <c:pt idx="0">
                  <c:v>1.3036917679295197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Diesel_S10!$B$17:$G$17</c15:f>
                <c15:dlblRangeCache>
                  <c:ptCount val="6"/>
                  <c:pt idx="0">
                    <c:v>R$ 1,3 (17,1%)</c:v>
                  </c:pt>
                  <c:pt idx="1">
                    <c:v>R$ 1,28 (16,8%)</c:v>
                  </c:pt>
                  <c:pt idx="2">
                    <c:v>R$ 1,32 (17,5%)</c:v>
                  </c:pt>
                  <c:pt idx="3">
                    <c:v>R$ 1,27 (16,5%)</c:v>
                  </c:pt>
                  <c:pt idx="4">
                    <c:v>R$ 1,56 (20,1%)</c:v>
                  </c:pt>
                  <c:pt idx="5">
                    <c:v>R$ 1,28 (16,6%)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FCA6-44E5-A191-03274B89D755}"/>
            </c:ext>
          </c:extLst>
        </c:ser>
        <c:ser>
          <c:idx val="5"/>
          <c:order val="5"/>
          <c:tx>
            <c:strRef>
              <c:f>Diesel_S10!$A$11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52BB970-025E-493C-8CA0-BB5B019D7002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FCA6-44E5-A191-03274B89D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Diesel_S10!$B$5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Diesel_S10!$B$11</c:f>
              <c:numCache>
                <c:formatCode>0.000</c:formatCode>
                <c:ptCount val="1"/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Diesel_S10!$B$18:$G$18</c15:f>
                <c15:dlblRangeCache>
                  <c:ptCount val="6"/>
                  <c:pt idx="0">
                    <c:v>R$ 0 (0%)</c:v>
                  </c:pt>
                  <c:pt idx="1">
                    <c:v>R$ 0 (0%)</c:v>
                  </c:pt>
                  <c:pt idx="2">
                    <c:v>R$ 0 (0%)</c:v>
                  </c:pt>
                  <c:pt idx="3">
                    <c:v>R$ 0 (0%)</c:v>
                  </c:pt>
                  <c:pt idx="4">
                    <c:v>R$ 0 (0%)</c:v>
                  </c:pt>
                  <c:pt idx="5">
                    <c:v>R$ 0 (0%)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FCA6-44E5-A191-03274B89D755}"/>
            </c:ext>
          </c:extLst>
        </c:ser>
        <c:ser>
          <c:idx val="6"/>
          <c:order val="6"/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/>
              <c:numFmt formatCode="&quot;R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/>
                  </a:pPr>
                  <a:endParaRPr lang="pt-B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372225587186217"/>
                      <c:h val="6.67393964738614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FCA6-44E5-A191-03274B89D755}"/>
                </c:ext>
              </c:extLst>
            </c:dLbl>
            <c:numFmt formatCode="&quot;R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  <c:pt idx="0">
                <c:v>BRASIL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Diesel_S10!$B$12</c:f>
              <c:numCache>
                <c:formatCode>0.000</c:formatCode>
                <c:ptCount val="1"/>
                <c:pt idx="0">
                  <c:v>7.63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FCA6-44E5-A191-03274B89D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13085184"/>
        <c:axId val="212252864"/>
      </c:barChart>
      <c:catAx>
        <c:axId val="213085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252864"/>
        <c:crosses val="autoZero"/>
        <c:auto val="1"/>
        <c:lblAlgn val="ctr"/>
        <c:lblOffset val="100"/>
        <c:noMultiLvlLbl val="0"/>
      </c:catAx>
      <c:valAx>
        <c:axId val="212252864"/>
        <c:scaling>
          <c:orientation val="minMax"/>
          <c:max val="8.1"/>
          <c:min val="0"/>
        </c:scaling>
        <c:delete val="1"/>
        <c:axPos val="l"/>
        <c:numFmt formatCode="0.000" sourceLinked="1"/>
        <c:majorTickMark val="out"/>
        <c:minorTickMark val="none"/>
        <c:tickLblPos val="nextTo"/>
        <c:crossAx val="21308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32013257006686E-2"/>
          <c:y val="4.5745939476833648E-2"/>
          <c:w val="0.96338079835565849"/>
          <c:h val="0.832657490514657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Diesel!$A$6</c:f>
              <c:strCache>
                <c:ptCount val="1"/>
                <c:pt idx="0">
                  <c:v>Diesel 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2FC9A78-150B-47C5-B84B-6EE44C7E7FDB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E99-4E62-AF0B-FC8CDCCA03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Diesel!$B$6</c:f>
              <c:numCache>
                <c:formatCode>0.0000</c:formatCode>
                <c:ptCount val="1"/>
                <c:pt idx="0">
                  <c:v>5.0806259999999996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Diesel!$B$13:$G$13</c15:f>
                <c15:dlblRangeCache>
                  <c:ptCount val="6"/>
                  <c:pt idx="0">
                    <c:v>R$ 5,08 (67,6%)</c:v>
                  </c:pt>
                  <c:pt idx="1">
                    <c:v>R$ 5,08 (68,1%)</c:v>
                  </c:pt>
                  <c:pt idx="2">
                    <c:v>R$ 5,02 (68,1%)</c:v>
                  </c:pt>
                  <c:pt idx="3">
                    <c:v>R$ 5,15 (68%)</c:v>
                  </c:pt>
                  <c:pt idx="4">
                    <c:v>R$ 4,99 (64,1%)</c:v>
                  </c:pt>
                  <c:pt idx="5">
                    <c:v>R$ 5,17 (67,3%)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BE99-4E62-AF0B-FC8CDCCA0368}"/>
            </c:ext>
          </c:extLst>
        </c:ser>
        <c:ser>
          <c:idx val="1"/>
          <c:order val="1"/>
          <c:tx>
            <c:strRef>
              <c:f>Diesel!$A$7</c:f>
              <c:strCache>
                <c:ptCount val="1"/>
                <c:pt idx="0">
                  <c:v>Biodiesel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5C82EEB-DB7A-4E33-9C43-3BF478799BE3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BE99-4E62-AF0B-FC8CDCCA03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Diesel!$B$7</c:f>
              <c:numCache>
                <c:formatCode>0.0000</c:formatCode>
                <c:ptCount val="1"/>
                <c:pt idx="0">
                  <c:v>0.67768899999999999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Diesel!$B$14:$G$14</c15:f>
                <c15:dlblRangeCache>
                  <c:ptCount val="6"/>
                  <c:pt idx="0">
                    <c:v>R$ 0,68 (9%)</c:v>
                  </c:pt>
                  <c:pt idx="1">
                    <c:v>R$ 0,67 (9%)</c:v>
                  </c:pt>
                  <c:pt idx="2">
                    <c:v>R$ 0,68 (9,2%)</c:v>
                  </c:pt>
                  <c:pt idx="3">
                    <c:v>R$ 0,67 (8,8%)</c:v>
                  </c:pt>
                  <c:pt idx="4">
                    <c:v>R$ 0,69 (8,9%)</c:v>
                  </c:pt>
                  <c:pt idx="5">
                    <c:v>R$ 0,7 (9%)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BE99-4E62-AF0B-FC8CDCCA0368}"/>
            </c:ext>
          </c:extLst>
        </c:ser>
        <c:ser>
          <c:idx val="2"/>
          <c:order val="2"/>
          <c:tx>
            <c:strRef>
              <c:f>Diesel!$A$8</c:f>
              <c:strCache>
                <c:ptCount val="1"/>
                <c:pt idx="0">
                  <c:v>Tributos Federais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Diesel!$B$5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Diesel!$B$8</c:f>
              <c:numCache>
                <c:formatCode>0.0000</c:formatCode>
                <c:ptCount val="1"/>
                <c:pt idx="0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BE99-4E62-AF0B-FC8CDCCA0368}"/>
            </c:ext>
          </c:extLst>
        </c:ser>
        <c:ser>
          <c:idx val="3"/>
          <c:order val="3"/>
          <c:tx>
            <c:strRef>
              <c:f>Diesel!$A$9</c:f>
              <c:strCache>
                <c:ptCount val="1"/>
                <c:pt idx="0">
                  <c:v>Tributo Estadual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non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A99C5C-A806-4F9B-B9E8-D12A82AD4EBE}" type="CELLRANGE">
                      <a:rPr lang="en-US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pt-BR"/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BE99-4E62-AF0B-FC8CDCCA036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Diesel!$B$5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Diesel!$B$9</c:f>
              <c:numCache>
                <c:formatCode>0.0000</c:formatCode>
                <c:ptCount val="1"/>
                <c:pt idx="0">
                  <c:v>0.55647236676994605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Diesel!$B$16:$G$16</c15:f>
                <c15:dlblRangeCache>
                  <c:ptCount val="6"/>
                  <c:pt idx="0">
                    <c:v>R$ 0,56 (7,4%)</c:v>
                  </c:pt>
                  <c:pt idx="1">
                    <c:v>R$ 0,52 (6,9%)</c:v>
                  </c:pt>
                  <c:pt idx="2">
                    <c:v>R$ 0,45 (6,1%)</c:v>
                  </c:pt>
                  <c:pt idx="3">
                    <c:v>R$ 0,59 (7,8%)</c:v>
                  </c:pt>
                  <c:pt idx="4">
                    <c:v>R$ 0,69 (8,8%)</c:v>
                  </c:pt>
                  <c:pt idx="5">
                    <c:v>R$ 0,69 (9%)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BE99-4E62-AF0B-FC8CDCCA0368}"/>
            </c:ext>
          </c:extLst>
        </c:ser>
        <c:ser>
          <c:idx val="4"/>
          <c:order val="4"/>
          <c:tx>
            <c:strRef>
              <c:f>Diesel!$A$10</c:f>
              <c:strCache>
                <c:ptCount val="1"/>
                <c:pt idx="0">
                  <c:v>Margem Distribuição + Revenda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81D8ADA7-24DD-441B-9302-7B91C4BD28F6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BE99-4E62-AF0B-FC8CDCCA03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Diesel!$B$10</c:f>
              <c:numCache>
                <c:formatCode>0.0000</c:formatCode>
                <c:ptCount val="1"/>
                <c:pt idx="0">
                  <c:v>1.2052126332300537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Diesel!$B$17:$G$17</c15:f>
                <c15:dlblRangeCache>
                  <c:ptCount val="6"/>
                  <c:pt idx="0">
                    <c:v>R$ 1,21 (16%)</c:v>
                  </c:pt>
                  <c:pt idx="1">
                    <c:v>R$ 1,2 (16%)</c:v>
                  </c:pt>
                  <c:pt idx="2">
                    <c:v>R$ 1,23 (16,6%)</c:v>
                  </c:pt>
                  <c:pt idx="3">
                    <c:v>R$ 1,17 (15,4%)</c:v>
                  </c:pt>
                  <c:pt idx="4">
                    <c:v>R$ 1,41 (18,1%)</c:v>
                  </c:pt>
                  <c:pt idx="5">
                    <c:v>R$ 1,13 (14,7%)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BE99-4E62-AF0B-FC8CDCCA0368}"/>
            </c:ext>
          </c:extLst>
        </c:ser>
        <c:ser>
          <c:idx val="5"/>
          <c:order val="5"/>
          <c:tx>
            <c:strRef>
              <c:f>Diesel!$A$11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AC229E7-739E-4264-AC58-17AAC4466774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BE99-4E62-AF0B-FC8CDCCA03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Diesel!$B$5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Diesel!$B$11</c:f>
              <c:numCache>
                <c:formatCode>0.0000</c:formatCode>
                <c:ptCount val="1"/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Diesel!$B$18:$G$18</c15:f>
                <c15:dlblRangeCache>
                  <c:ptCount val="6"/>
                  <c:pt idx="0">
                    <c:v>R$ 0 (0%)</c:v>
                  </c:pt>
                  <c:pt idx="1">
                    <c:v>R$ 0 (0%)</c:v>
                  </c:pt>
                  <c:pt idx="2">
                    <c:v>R$ 0 (0%)</c:v>
                  </c:pt>
                  <c:pt idx="3">
                    <c:v>R$ 0 (0%)</c:v>
                  </c:pt>
                  <c:pt idx="4">
                    <c:v>R$ 0 (0%)</c:v>
                  </c:pt>
                  <c:pt idx="5">
                    <c:v>R$ 0 (0%)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BE99-4E62-AF0B-FC8CDCCA0368}"/>
            </c:ext>
          </c:extLst>
        </c:ser>
        <c:ser>
          <c:idx val="6"/>
          <c:order val="6"/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E338F5F5-43A5-44AC-8471-C9798471C1F5}" type="CELLRANGE">
                      <a:rPr lang="en-US" smtClean="0"/>
                      <a:pPr/>
                      <a:t>[CELLRANGE]</a:t>
                    </a:fld>
                    <a:endParaRPr lang="pt-BR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BE99-4E62-AF0B-FC8CDCCA0368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DataLabelsRange val="1"/>
                <c15:showLeaderLines val="0"/>
              </c:ext>
            </c:extLst>
          </c:dLbls>
          <c:cat>
            <c:strLit>
              <c:ptCount val="1"/>
              <c:pt idx="0">
                <c:v>BRASIL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Diesel!$B$12</c:f>
              <c:numCache>
                <c:formatCode>0.0000</c:formatCode>
                <c:ptCount val="1"/>
                <c:pt idx="0">
                  <c:v>7.52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Diesel!$B$19:$G$19</c15:f>
                <c15:dlblRangeCache>
                  <c:ptCount val="6"/>
                  <c:pt idx="0">
                    <c:v>R$ 7,52</c:v>
                  </c:pt>
                  <c:pt idx="1">
                    <c:v>R$ 7,46</c:v>
                  </c:pt>
                  <c:pt idx="2">
                    <c:v>R$ 7,38</c:v>
                  </c:pt>
                  <c:pt idx="3">
                    <c:v>R$ 7,57</c:v>
                  </c:pt>
                  <c:pt idx="4">
                    <c:v>R$ 7,78</c:v>
                  </c:pt>
                  <c:pt idx="5">
                    <c:v>R$ 7,69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BE99-4E62-AF0B-FC8CDCCA0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80379136"/>
        <c:axId val="177071232"/>
      </c:barChart>
      <c:catAx>
        <c:axId val="180379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071232"/>
        <c:crosses val="autoZero"/>
        <c:auto val="1"/>
        <c:lblAlgn val="ctr"/>
        <c:lblOffset val="100"/>
        <c:noMultiLvlLbl val="0"/>
      </c:catAx>
      <c:valAx>
        <c:axId val="177071232"/>
        <c:scaling>
          <c:orientation val="minMax"/>
          <c:max val="7.79"/>
          <c:min val="0"/>
        </c:scaling>
        <c:delete val="1"/>
        <c:axPos val="l"/>
        <c:numFmt formatCode="0.0000" sourceLinked="1"/>
        <c:majorTickMark val="out"/>
        <c:minorTickMark val="none"/>
        <c:tickLblPos val="nextTo"/>
        <c:crossAx val="18037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19444444444445E-2"/>
          <c:y val="6.2026862026862029E-2"/>
          <c:w val="0.83964646464646475"/>
          <c:h val="0.899207777122274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Gasolina!$A$6</c:f>
              <c:strCache>
                <c:ptCount val="1"/>
                <c:pt idx="0">
                  <c:v>Gasolina 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41798402-35D9-4232-9575-16E2F44B02D8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7FD-475B-8E91-8D1D19B8E8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Gasolina!$B$5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Gasolina!$B$6</c:f>
              <c:numCache>
                <c:formatCode>0.000</c:formatCode>
                <c:ptCount val="1"/>
                <c:pt idx="0">
                  <c:v>3.0739350999999999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Gasolina!$B$13:$G$13</c15:f>
                <c15:dlblRangeCache>
                  <c:ptCount val="6"/>
                  <c:pt idx="0">
                    <c:v>R$ 3,07 (47,4%)</c:v>
                  </c:pt>
                  <c:pt idx="1">
                    <c:v>R$ 3,1 (49,2%)</c:v>
                  </c:pt>
                  <c:pt idx="2">
                    <c:v>R$ 2,98 (47,4%)</c:v>
                  </c:pt>
                  <c:pt idx="3">
                    <c:v>R$ 3,07 (49,4%)</c:v>
                  </c:pt>
                  <c:pt idx="4">
                    <c:v>R$ 3,01 (44,4%)</c:v>
                  </c:pt>
                  <c:pt idx="5">
                    <c:v>R$ 3,17 (45,5%)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F7FD-475B-8E91-8D1D19B8E87A}"/>
            </c:ext>
          </c:extLst>
        </c:ser>
        <c:ser>
          <c:idx val="1"/>
          <c:order val="1"/>
          <c:tx>
            <c:strRef>
              <c:f>Gasolina!$A$7</c:f>
              <c:strCache>
                <c:ptCount val="1"/>
                <c:pt idx="0">
                  <c:v>Etanol Anidro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512595B-4BE6-4B2C-8024-9DF0B42B923D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7FD-475B-8E91-8D1D19B8E8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Gasolina!$B$5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Gasolina!$B$7</c:f>
              <c:numCache>
                <c:formatCode>0.000</c:formatCode>
                <c:ptCount val="1"/>
                <c:pt idx="0">
                  <c:v>0.98490428111621164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Gasolina!$B$14:$G$14</c15:f>
                <c15:dlblRangeCache>
                  <c:ptCount val="6"/>
                  <c:pt idx="0">
                    <c:v>R$ 0,98 (15,2%)</c:v>
                  </c:pt>
                  <c:pt idx="1">
                    <c:v>R$ 0,95 (15,1%)</c:v>
                  </c:pt>
                  <c:pt idx="2">
                    <c:v>R$ 0,95 (15,1%)</c:v>
                  </c:pt>
                  <c:pt idx="3">
                    <c:v>R$ 0,91 (14,7%)</c:v>
                  </c:pt>
                  <c:pt idx="4">
                    <c:v>R$ 1,09 (16,1%)</c:v>
                  </c:pt>
                  <c:pt idx="5">
                    <c:v>R$ 1,09 (15,6%)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F7FD-475B-8E91-8D1D19B8E87A}"/>
            </c:ext>
          </c:extLst>
        </c:ser>
        <c:ser>
          <c:idx val="2"/>
          <c:order val="2"/>
          <c:tx>
            <c:strRef>
              <c:f>Gasolina!$A$8</c:f>
              <c:strCache>
                <c:ptCount val="1"/>
                <c:pt idx="0">
                  <c:v>Tributos Federais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Gasolina!$B$5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Gasolina!$B$8</c:f>
              <c:numCache>
                <c:formatCode>0.000</c:formatCode>
                <c:ptCount val="1"/>
                <c:pt idx="0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F7FD-475B-8E91-8D1D19B8E87A}"/>
            </c:ext>
          </c:extLst>
        </c:ser>
        <c:ser>
          <c:idx val="3"/>
          <c:order val="3"/>
          <c:tx>
            <c:strRef>
              <c:f>Gasolina!$A$9</c:f>
              <c:strCache>
                <c:ptCount val="1"/>
                <c:pt idx="0">
                  <c:v>Tributo Estadual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09B4288B-9984-4BB5-ACE7-2BF9D4FC628E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7FD-475B-8E91-8D1D19B8E8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0"/>
              </c:ext>
            </c:extLst>
          </c:dLbls>
          <c:cat>
            <c:strRef>
              <c:f>Gasolina!$B$5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Gasolina!$B$9</c:f>
              <c:numCache>
                <c:formatCode>0.000</c:formatCode>
                <c:ptCount val="1"/>
                <c:pt idx="0">
                  <c:v>0.91825329942941181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Gasolina!$B$16:$G$16</c15:f>
                <c15:dlblRangeCache>
                  <c:ptCount val="6"/>
                  <c:pt idx="0">
                    <c:v>R$ 0,92 (14,1%)</c:v>
                  </c:pt>
                  <c:pt idx="1">
                    <c:v>R$ 0,86 (13,7%)</c:v>
                  </c:pt>
                  <c:pt idx="2">
                    <c:v>R$ 0,82 (13%)</c:v>
                  </c:pt>
                  <c:pt idx="3">
                    <c:v>R$ 0,85 (13,7%)</c:v>
                  </c:pt>
                  <c:pt idx="4">
                    <c:v>R$ 0,95 (14%)</c:v>
                  </c:pt>
                  <c:pt idx="5">
                    <c:v>R$ 1,16 (16,6%)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F7FD-475B-8E91-8D1D19B8E87A}"/>
            </c:ext>
          </c:extLst>
        </c:ser>
        <c:ser>
          <c:idx val="4"/>
          <c:order val="4"/>
          <c:tx>
            <c:strRef>
              <c:f>Gasolina!$A$10</c:f>
              <c:strCache>
                <c:ptCount val="1"/>
                <c:pt idx="0">
                  <c:v>Margem Distribuição + Revenda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4266F30-A11D-4763-9A84-739A1440109B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7FD-475B-8E91-8D1D19B8E8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Gasolina!$B$5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Gasolina!$B$10</c:f>
              <c:numCache>
                <c:formatCode>0.000</c:formatCode>
                <c:ptCount val="1"/>
                <c:pt idx="0">
                  <c:v>1.512907319454377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Gasolina!$B$17:$G$17</c15:f>
                <c15:dlblRangeCache>
                  <c:ptCount val="6"/>
                  <c:pt idx="0">
                    <c:v>R$ 1,51 (23,3%)</c:v>
                  </c:pt>
                  <c:pt idx="1">
                    <c:v>R$ 1,38 (21,9%)</c:v>
                  </c:pt>
                  <c:pt idx="2">
                    <c:v>R$ 1,53 (24,4%)</c:v>
                  </c:pt>
                  <c:pt idx="3">
                    <c:v>R$ 1,38 (22,3%)</c:v>
                  </c:pt>
                  <c:pt idx="4">
                    <c:v>R$ 1,73 (25,6%)</c:v>
                  </c:pt>
                  <c:pt idx="5">
                    <c:v>R$ 1,56 (22,3%)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F7FD-475B-8E91-8D1D19B8E87A}"/>
            </c:ext>
          </c:extLst>
        </c:ser>
        <c:ser>
          <c:idx val="5"/>
          <c:order val="5"/>
          <c:tx>
            <c:strRef>
              <c:f>Gasolina!$A$11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2AD11C9-61A2-4FDD-972B-4B8A32C5CC34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F7FD-475B-8E91-8D1D19B8E8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Gasolina!$B$5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Gasolina!$B$11</c:f>
              <c:numCache>
                <c:formatCode>0.000</c:formatCode>
                <c:ptCount val="1"/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Gasolina!$B$18:$G$18</c15:f>
                <c15:dlblRangeCache>
                  <c:ptCount val="6"/>
                  <c:pt idx="0">
                    <c:v>R$ 0 (0%)</c:v>
                  </c:pt>
                  <c:pt idx="1">
                    <c:v>R$ 0 (0%)</c:v>
                  </c:pt>
                  <c:pt idx="2">
                    <c:v>R$ 0 (0%)</c:v>
                  </c:pt>
                  <c:pt idx="3">
                    <c:v>R$ 0 (0%)</c:v>
                  </c:pt>
                  <c:pt idx="4">
                    <c:v>R$ 0 (0%)</c:v>
                  </c:pt>
                  <c:pt idx="5">
                    <c:v>R$ 0 (0%)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F7FD-475B-8E91-8D1D19B8E87A}"/>
            </c:ext>
          </c:extLst>
        </c:ser>
        <c:ser>
          <c:idx val="6"/>
          <c:order val="6"/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312815656565658E-2"/>
                  <c:y val="-1.938339438339438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5BF959-AE17-486E-AF88-C7B54481114F}" type="CELLRANGE">
                      <a:rPr lang="en-US" smtClean="0"/>
                      <a:pPr>
                        <a:defRPr sz="12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pt-BR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74598863636363621"/>
                      <c:h val="7.780250305250305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F7FD-475B-8E91-8D1D19B8E87A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DataLabelsRange val="1"/>
                <c15:showLeaderLines val="0"/>
              </c:ext>
            </c:extLst>
          </c:dLbls>
          <c:cat>
            <c:strLit>
              <c:ptCount val="1"/>
              <c:pt idx="0">
                <c:v>BRASIL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Gasolina!$B$12</c:f>
              <c:numCache>
                <c:formatCode>0.000</c:formatCode>
                <c:ptCount val="1"/>
                <c:pt idx="0">
                  <c:v>6.49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Gasolina!$B$19:$G$19</c15:f>
                <c15:dlblRangeCache>
                  <c:ptCount val="6"/>
                  <c:pt idx="0">
                    <c:v>R$ 6,49</c:v>
                  </c:pt>
                  <c:pt idx="1">
                    <c:v>R$ 6,29</c:v>
                  </c:pt>
                  <c:pt idx="2">
                    <c:v>R$ 6,28</c:v>
                  </c:pt>
                  <c:pt idx="3">
                    <c:v>R$ 6,21</c:v>
                  </c:pt>
                  <c:pt idx="4">
                    <c:v>R$ 6,78</c:v>
                  </c:pt>
                  <c:pt idx="5">
                    <c:v>R$ 6,98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F7FD-475B-8E91-8D1D19B8E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80621056"/>
        <c:axId val="78626112"/>
      </c:barChart>
      <c:catAx>
        <c:axId val="80621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626112"/>
        <c:crosses val="autoZero"/>
        <c:auto val="1"/>
        <c:lblAlgn val="ctr"/>
        <c:lblOffset val="100"/>
        <c:noMultiLvlLbl val="0"/>
      </c:catAx>
      <c:valAx>
        <c:axId val="78626112"/>
        <c:scaling>
          <c:orientation val="minMax"/>
          <c:max val="6.68"/>
          <c:min val="0"/>
        </c:scaling>
        <c:delete val="1"/>
        <c:axPos val="l"/>
        <c:numFmt formatCode="0.000" sourceLinked="1"/>
        <c:majorTickMark val="out"/>
        <c:minorTickMark val="none"/>
        <c:tickLblPos val="nextTo"/>
        <c:crossAx val="80621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49462995508687E-2"/>
          <c:y val="4.845446117083705E-2"/>
          <c:w val="0.85275092755321225"/>
          <c:h val="0.922336704248392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'GLP P13'!$A$6</c:f>
              <c:strCache>
                <c:ptCount val="1"/>
                <c:pt idx="0">
                  <c:v>Produtor/Importador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E3B3B17-4CC6-4AC0-B97D-2625135B0D44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22E-44F9-BA81-C6ED049DF0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'GLP P13'!$B$5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'GLP P13'!$B$6</c:f>
              <c:numCache>
                <c:formatCode>0.00</c:formatCode>
                <c:ptCount val="1"/>
                <c:pt idx="0">
                  <c:v>55.060850000000002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'GLP P13'!$B$13:$G$13</c15:f>
                <c15:dlblRangeCache>
                  <c:ptCount val="6"/>
                  <c:pt idx="0">
                    <c:v>R$ 55,06 (49%)</c:v>
                  </c:pt>
                  <c:pt idx="1">
                    <c:v>R$ 54,89 (50,2%)</c:v>
                  </c:pt>
                  <c:pt idx="2">
                    <c:v>R$ 55,88 (48,9%)</c:v>
                  </c:pt>
                  <c:pt idx="3">
                    <c:v>R$ 54,89 (45,9%)</c:v>
                  </c:pt>
                  <c:pt idx="4">
                    <c:v>R$ 54,63 (44,4%)</c:v>
                  </c:pt>
                  <c:pt idx="5">
                    <c:v>R$ 55,1 (49,5%)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322E-44F9-BA81-C6ED049DF0DF}"/>
            </c:ext>
          </c:extLst>
        </c:ser>
        <c:ser>
          <c:idx val="1"/>
          <c:order val="1"/>
          <c:tx>
            <c:strRef>
              <c:f>'GLP P13'!$A$7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'GLP P13'!$B$5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'GLP P13'!$B$7</c:f>
              <c:numCache>
                <c:formatCode>0.00</c:formatCode>
                <c:ptCount val="1"/>
                <c:pt idx="0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322E-44F9-BA81-C6ED049DF0DF}"/>
            </c:ext>
          </c:extLst>
        </c:ser>
        <c:ser>
          <c:idx val="2"/>
          <c:order val="2"/>
          <c:tx>
            <c:strRef>
              <c:f>'GLP P13'!$A$8</c:f>
              <c:strCache>
                <c:ptCount val="1"/>
                <c:pt idx="0">
                  <c:v>Tributos Federais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'GLP P13'!$B$5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'GLP P13'!$B$8</c:f>
              <c:numCache>
                <c:formatCode>0.00</c:formatCode>
                <c:ptCount val="1"/>
                <c:pt idx="0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322E-44F9-BA81-C6ED049DF0DF}"/>
            </c:ext>
          </c:extLst>
        </c:ser>
        <c:ser>
          <c:idx val="3"/>
          <c:order val="3"/>
          <c:tx>
            <c:strRef>
              <c:f>'GLP P13'!$A$9</c:f>
              <c:strCache>
                <c:ptCount val="1"/>
                <c:pt idx="0">
                  <c:v>Tributo Estadual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B9E26972-3A72-4D8A-B583-CAA2D857429E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22E-44F9-BA81-C6ED049DF0D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0"/>
              </c:ext>
            </c:extLst>
          </c:dLbls>
          <c:cat>
            <c:strRef>
              <c:f>'GLP P13'!$B$5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'GLP P13'!$B$9</c:f>
              <c:numCache>
                <c:formatCode>0.00</c:formatCode>
                <c:ptCount val="1"/>
                <c:pt idx="0">
                  <c:v>10.738419946251911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'GLP P13'!$B$16:$G$16</c15:f>
                <c15:dlblRangeCache>
                  <c:ptCount val="6"/>
                  <c:pt idx="0">
                    <c:v>R$ 10,74 (9,5%)</c:v>
                  </c:pt>
                  <c:pt idx="1">
                    <c:v>R$ 9,08 (8,3%)</c:v>
                  </c:pt>
                  <c:pt idx="2">
                    <c:v>R$ 13,08 (11,4%)</c:v>
                  </c:pt>
                  <c:pt idx="3">
                    <c:v>R$ 11,04 (9,2%)</c:v>
                  </c:pt>
                  <c:pt idx="4">
                    <c:v>R$ 12,32 (10%)</c:v>
                  </c:pt>
                  <c:pt idx="5">
                    <c:v>R$ 11,57 (10,4%)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322E-44F9-BA81-C6ED049DF0DF}"/>
            </c:ext>
          </c:extLst>
        </c:ser>
        <c:ser>
          <c:idx val="4"/>
          <c:order val="4"/>
          <c:tx>
            <c:strRef>
              <c:f>'GLP P13'!$A$10</c:f>
              <c:strCache>
                <c:ptCount val="1"/>
                <c:pt idx="0">
                  <c:v>Margem Distribuição + Revenda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74C3309-7A22-4AD7-BBF5-1F8CC03EF961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22E-44F9-BA81-C6ED049DF0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'GLP P13'!$B$5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'GLP P13'!$B$10</c:f>
              <c:numCache>
                <c:formatCode>0.00</c:formatCode>
                <c:ptCount val="1"/>
                <c:pt idx="0">
                  <c:v>46.650730053748092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'GLP P13'!$B$17:$G$17</c15:f>
                <c15:dlblRangeCache>
                  <c:ptCount val="6"/>
                  <c:pt idx="0">
                    <c:v>R$ 46,65 (41,5%)</c:v>
                  </c:pt>
                  <c:pt idx="1">
                    <c:v>R$ 45,36 (41,5%)</c:v>
                  </c:pt>
                  <c:pt idx="2">
                    <c:v>R$ 45,42 (39,7%)</c:v>
                  </c:pt>
                  <c:pt idx="3">
                    <c:v>R$ 53,59 (44,8%)</c:v>
                  </c:pt>
                  <c:pt idx="4">
                    <c:v>R$ 55,98 (45,5%)</c:v>
                  </c:pt>
                  <c:pt idx="5">
                    <c:v>R$ 44,66 (40,1%)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322E-44F9-BA81-C6ED049DF0DF}"/>
            </c:ext>
          </c:extLst>
        </c:ser>
        <c:ser>
          <c:idx val="5"/>
          <c:order val="5"/>
          <c:tx>
            <c:strRef>
              <c:f>'GLP P13'!$A$11</c:f>
              <c:strCache>
                <c:ptCount val="1"/>
                <c:pt idx="0">
                  <c:v>Margem Revenda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BBD97E-A070-4D40-8D2F-C64BB6ACD146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22E-44F9-BA81-C6ED049DF0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'GLP P13'!$B$5</c:f>
              <c:strCache>
                <c:ptCount val="1"/>
                <c:pt idx="0">
                  <c:v>BRASIL</c:v>
                </c:pt>
              </c:strCache>
              <c:extLst/>
            </c:strRef>
          </c:cat>
          <c:val>
            <c:numRef>
              <c:f>'GLP P13'!$B$11</c:f>
              <c:numCache>
                <c:formatCode>0.00</c:formatCode>
                <c:ptCount val="1"/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'GLP P13'!$B$18:$G$18</c15:f>
                <c15:dlblRangeCache>
                  <c:ptCount val="6"/>
                  <c:pt idx="0">
                    <c:v>R$ 0 (0%)</c:v>
                  </c:pt>
                  <c:pt idx="1">
                    <c:v>R$ 0 (0%)</c:v>
                  </c:pt>
                  <c:pt idx="2">
                    <c:v>R$ 0 (0%)</c:v>
                  </c:pt>
                  <c:pt idx="3">
                    <c:v>R$ 0 (0%)</c:v>
                  </c:pt>
                  <c:pt idx="4">
                    <c:v>R$ 0 (0%)</c:v>
                  </c:pt>
                  <c:pt idx="5">
                    <c:v>R$ 0 (0%)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322E-44F9-BA81-C6ED049DF0DF}"/>
            </c:ext>
          </c:extLst>
        </c:ser>
        <c:ser>
          <c:idx val="6"/>
          <c:order val="6"/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/>
              <c:numFmt formatCode="&quot;R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/>
                  </a:pPr>
                  <a:endParaRPr lang="pt-B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4317346188414086"/>
                      <c:h val="9.81910120933893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322E-44F9-BA81-C6ED049DF0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"/>
              <c:pt idx="0">
                <c:v>BRASIL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'GLP P13'!$B$12</c:f>
              <c:numCache>
                <c:formatCode>0.00</c:formatCode>
                <c:ptCount val="1"/>
                <c:pt idx="0">
                  <c:v>112.45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322E-44F9-BA81-C6ED049DF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97481728"/>
        <c:axId val="147090240"/>
      </c:barChart>
      <c:catAx>
        <c:axId val="97481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7090240"/>
        <c:crosses val="autoZero"/>
        <c:auto val="1"/>
        <c:lblAlgn val="ctr"/>
        <c:lblOffset val="100"/>
        <c:noMultiLvlLbl val="0"/>
      </c:catAx>
      <c:valAx>
        <c:axId val="147090240"/>
        <c:scaling>
          <c:orientation val="minMax"/>
          <c:max val="125"/>
          <c:min val="0"/>
        </c:scaling>
        <c:delete val="1"/>
        <c:axPos val="l"/>
        <c:numFmt formatCode="0.00" sourceLinked="1"/>
        <c:majorTickMark val="out"/>
        <c:minorTickMark val="none"/>
        <c:tickLblPos val="nextTo"/>
        <c:crossAx val="9748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691530026737694E-2"/>
          <c:y val="0"/>
          <c:w val="0.878551912568306"/>
          <c:h val="0.9286798657072232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'Cálculo da Composição de Preço'!$B$26</c:f>
              <c:strCache>
                <c:ptCount val="1"/>
                <c:pt idx="0">
                  <c:v>Preço Produtor (com Frete Coleta)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886729F-D528-42FA-9EA0-C66AFBE640F6}" type="CELLRANGE">
                      <a:rPr lang="en-US" dirty="0"/>
                      <a:pPr/>
                      <a:t>[CELLRANGE]</a:t>
                    </a:fld>
                    <a:endParaRPr lang="pt-B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93F-4C50-A697-A32D7CEAA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0">
                <a:spAutoFit/>
              </a:bodyPr>
              <a:lstStyle/>
              <a:p>
                <a:pPr algn="ctr" rtl="0">
                  <a:defRPr lang="en-US"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'Cálculo da Composição de Preço'!$C$26</c:f>
              <c:numCache>
                <c:formatCode>#,##0.0000</c:formatCode>
                <c:ptCount val="1"/>
                <c:pt idx="0">
                  <c:v>2.9350000000000001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'Cálculo da Composição de Preço'!$E$26</c15:f>
                <c15:dlblRangeCache>
                  <c:ptCount val="1"/>
                  <c:pt idx="0">
                    <c:v>R$ 2,94 (64,9%)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893F-4C50-A697-A32D7CEAA858}"/>
            </c:ext>
          </c:extLst>
        </c:ser>
        <c:ser>
          <c:idx val="2"/>
          <c:order val="2"/>
          <c:tx>
            <c:strRef>
              <c:f>'Cálculo da Composição de Preço'!$B$27</c:f>
              <c:strCache>
                <c:ptCount val="1"/>
                <c:pt idx="0">
                  <c:v>Tributos Federais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'Cálculo da Composição de Preço'!$C$27</c:f>
              <c:numCache>
                <c:formatCode>#,##0.0000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3F-4C50-A697-A32D7CEAA858}"/>
            </c:ext>
          </c:extLst>
        </c:ser>
        <c:ser>
          <c:idx val="3"/>
          <c:order val="3"/>
          <c:tx>
            <c:strRef>
              <c:f>'Cálculo da Composição de Preço'!$B$28</c:f>
              <c:strCache>
                <c:ptCount val="1"/>
                <c:pt idx="0">
                  <c:v>Tributos Estaduais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40581D4-2E63-4A20-8D03-E8DC11A8D2F9}" type="CELLRANGE">
                      <a:rPr lang="en-US" dirty="0"/>
                      <a:pPr/>
                      <a:t>[CELLRANGE]</a:t>
                    </a:fld>
                    <a:endParaRPr lang="pt-B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893F-4C50-A697-A32D7CEAA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'Cálculo da Composição de Preço'!$C$28</c:f>
              <c:numCache>
                <c:formatCode>#,##0.0000</c:formatCode>
                <c:ptCount val="1"/>
                <c:pt idx="0">
                  <c:v>0.64500000000000002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'Cálculo da Composição de Preço'!$E$28</c15:f>
                <c15:dlblRangeCache>
                  <c:ptCount val="1"/>
                  <c:pt idx="0">
                    <c:v>R$ 0,65 (14,3%)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893F-4C50-A697-A32D7CEAA858}"/>
            </c:ext>
          </c:extLst>
        </c:ser>
        <c:ser>
          <c:idx val="4"/>
          <c:order val="4"/>
          <c:tx>
            <c:strRef>
              <c:f>'Cálculo da Composição de Preço'!$B$29</c:f>
              <c:strCache>
                <c:ptCount val="1"/>
                <c:pt idx="0">
                  <c:v>Margem Bruta da Distribuição e Revenda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19B852F-E978-4039-93C8-501E312D8C4E}" type="CELLRANGE">
                      <a:rPr lang="en-US" dirty="0"/>
                      <a:pPr/>
                      <a:t>[CELLRANGE]</a:t>
                    </a:fld>
                    <a:endParaRPr lang="pt-B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893F-4C50-A697-A32D7CEAA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'Cálculo da Composição de Preço'!$C$29</c:f>
              <c:numCache>
                <c:formatCode>#,##0.0000</c:formatCode>
                <c:ptCount val="1"/>
                <c:pt idx="0">
                  <c:v>0.93899999999999995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'Cálculo da Composição de Preço'!$E$29</c15:f>
                <c15:dlblRangeCache>
                  <c:ptCount val="1"/>
                  <c:pt idx="0">
                    <c:v>R$ 0,94 (20,8%)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893F-4C50-A697-A32D7CEAA858}"/>
            </c:ext>
          </c:extLst>
        </c:ser>
        <c:ser>
          <c:idx val="5"/>
          <c:order val="5"/>
          <c:tx>
            <c:strRef>
              <c:f>'Cálculo da Composição de Preço'!$B$30</c:f>
              <c:strCache>
                <c:ptCount val="1"/>
                <c:pt idx="0">
                  <c:v>Margem Bruta da Revenda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5F7759E-36C6-4B7A-93D7-1BF264A4B106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893F-4C50-A697-A32D7CEAA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val>
            <c:numRef>
              <c:f>'Cálculo da Composição de Preço'!$C$30</c:f>
              <c:numCache>
                <c:formatCode>#,##0.0000</c:formatCode>
                <c:ptCount val="1"/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'Cálculo da Composição de Preço'!$E$30</c15:f>
                <c15:dlblRangeCache>
                  <c:ptCount val="1"/>
                  <c:pt idx="0">
                    <c:v>R$ 0 (0%)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893F-4C50-A697-A32D7CEAA8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471753455"/>
        <c:axId val="46810735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'Cálculo da Composição de Preço'!$B$25</c15:sqref>
                        </c15:formulaRef>
                      </c:ext>
                    </c:extLst>
                    <c:strCache>
                      <c:ptCount val="1"/>
                      <c:pt idx="0">
                        <c:v>Preço na Bomba Teórico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'Cálculo da Composição de Preço'!$C$25</c15:sqref>
                        </c15:formulaRef>
                      </c:ext>
                    </c:extLst>
                    <c:numCache>
                      <c:formatCode>#,##0.0000</c:formatCode>
                      <c:ptCount val="1"/>
                      <c:pt idx="0">
                        <c:v>4.5199999999999996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893F-4C50-A697-A32D7CEAA858}"/>
                  </c:ext>
                </c:extLst>
              </c15:ser>
            </c15:filteredBarSeries>
          </c:ext>
        </c:extLst>
      </c:barChart>
      <c:catAx>
        <c:axId val="4717534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8107359"/>
        <c:crosses val="autoZero"/>
        <c:auto val="1"/>
        <c:lblAlgn val="ctr"/>
        <c:lblOffset val="100"/>
        <c:noMultiLvlLbl val="0"/>
      </c:catAx>
      <c:valAx>
        <c:axId val="468107359"/>
        <c:scaling>
          <c:orientation val="minMax"/>
          <c:max val="4.9000000000000004"/>
          <c:min val="0"/>
        </c:scaling>
        <c:delete val="1"/>
        <c:axPos val="l"/>
        <c:numFmt formatCode="#,##0.0000" sourceLinked="1"/>
        <c:majorTickMark val="out"/>
        <c:minorTickMark val="none"/>
        <c:tickLblPos val="nextTo"/>
        <c:crossAx val="47175345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D1-41AB-A94F-F474954CD53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D1-41AB-A94F-F474954CD531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D1-41AB-A94F-F474954CD531}"/>
              </c:ext>
            </c:extLst>
          </c:dPt>
          <c:dPt>
            <c:idx val="3"/>
            <c:bubble3D val="0"/>
            <c:spPr>
              <a:solidFill>
                <a:srgbClr val="2038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D1-41AB-A94F-F474954CD53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D1-41AB-A94F-F474954CD531}"/>
              </c:ext>
            </c:extLst>
          </c:dPt>
          <c:dPt>
            <c:idx val="5"/>
            <c:bubble3D val="0"/>
            <c:spPr>
              <a:solidFill>
                <a:srgbClr val="33CC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FD1-41AB-A94F-F474954CD531}"/>
              </c:ext>
            </c:extLst>
          </c:dPt>
          <c:cat>
            <c:strRef>
              <c:f>Sheet1!$A$1:$A$6</c:f>
              <c:strCache>
                <c:ptCount val="6"/>
                <c:pt idx="0">
                  <c:v>PIS/cofins</c:v>
                </c:pt>
                <c:pt idx="1">
                  <c:v>ICMS</c:v>
                </c:pt>
                <c:pt idx="2">
                  <c:v>Encargos</c:v>
                </c:pt>
                <c:pt idx="3">
                  <c:v>Distribuição</c:v>
                </c:pt>
                <c:pt idx="4">
                  <c:v>Transmissão</c:v>
                </c:pt>
                <c:pt idx="5">
                  <c:v>Geração 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9.1999999999999993</c:v>
                </c:pt>
                <c:pt idx="1">
                  <c:v>21.3</c:v>
                </c:pt>
                <c:pt idx="2">
                  <c:v>9.9</c:v>
                </c:pt>
                <c:pt idx="3">
                  <c:v>22</c:v>
                </c:pt>
                <c:pt idx="4">
                  <c:v>11.9</c:v>
                </c:pt>
                <c:pt idx="5">
                  <c:v>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FD1-41AB-A94F-F474954CD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39999999999999"/>
          <c:y val="0.209088"/>
          <c:w val="0.68132800000000004"/>
          <c:h val="0.74753199999999997"/>
        </c:manualLayout>
      </c:layout>
      <c:barChart>
        <c:barDir val="bar"/>
        <c:grouping val="clustered"/>
        <c:varyColors val="0"/>
        <c:ser>
          <c:idx val="0"/>
          <c:order val="0"/>
          <c:tx>
            <c:v/>
          </c:tx>
          <c:spPr>
            <a:solidFill>
              <a:srgbClr val="BF9000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1"/>
            <c:bubble3D val="0"/>
            <c:spPr>
              <a:solidFill>
                <a:srgbClr val="92D05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9-40F7-8969-9E1F39C68CCF}"/>
              </c:ext>
            </c:extLst>
          </c:dPt>
          <c:dPt>
            <c:idx val="1"/>
            <c:invertIfNegative val="1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9-40F7-8969-9E1F39C68CCF}"/>
              </c:ext>
            </c:extLst>
          </c:dPt>
          <c:dPt>
            <c:idx val="2"/>
            <c:invertIfNegative val="1"/>
            <c:bubble3D val="0"/>
            <c:spPr>
              <a:gradFill flip="none" rotWithShape="1">
                <a:gsLst>
                  <a:gs pos="39000">
                    <a:srgbClr val="1F4E79"/>
                  </a:gs>
                  <a:gs pos="95000">
                    <a:schemeClr val="accent5">
                      <a:lumMod val="60000"/>
                      <a:lumOff val="40000"/>
                    </a:schemeClr>
                  </a:gs>
                </a:gsLst>
                <a:lin ang="210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89-40F7-8969-9E1F39C68CCF}"/>
              </c:ext>
            </c:extLst>
          </c:dPt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B89-40F7-8969-9E1F39C68CCF}"/>
                </c:ext>
              </c:extLst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B89-40F7-8969-9E1F39C68CCF}"/>
                </c:ext>
              </c:extLst>
            </c:dLbl>
            <c:dLbl>
              <c:idx val="2"/>
              <c:numFmt formatCode="0.0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B89-40F7-8969-9E1F39C68CC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2018</c:v>
              </c:pt>
              <c:pt idx="1">
                <c:v>2019</c:v>
              </c:pt>
              <c:pt idx="2">
                <c:v>2020</c:v>
              </c:pt>
            </c:strLit>
          </c:cat>
          <c:val>
            <c:numLit>
              <c:formatCode>General</c:formatCode>
              <c:ptCount val="3"/>
              <c:pt idx="0">
                <c:v>0.15010000000000001</c:v>
              </c:pt>
              <c:pt idx="1">
                <c:v>1.67E-2</c:v>
              </c:pt>
              <c:pt idx="2">
                <c:v>3.5999999999999997E-2</c:v>
              </c:pt>
            </c:numLit>
          </c:val>
          <c:extLst>
            <c:ext xmlns:c16="http://schemas.microsoft.com/office/drawing/2014/chart" uri="{C3380CC4-5D6E-409C-BE32-E72D297353CC}">
              <c16:uniqueId val="{00000006-2B89-40F7-8969-9E1F39C68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4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>
                <a:solidFill>
                  <a:schemeClr val="tx1"/>
                </a:solidFill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0.0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pt-BR"/>
          </a:p>
        </c:txPr>
        <c:crossAx val="2094734552"/>
        <c:crosses val="autoZero"/>
        <c:crossBetween val="between"/>
        <c:majorUnit val="0.04"/>
        <c:minorUnit val="0.0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95867022269005E-2"/>
          <c:y val="2.640671520688442E-2"/>
          <c:w val="0.91092420418794351"/>
          <c:h val="0.868135600845392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CDE!$A$35</c:f>
              <c:strCache>
                <c:ptCount val="1"/>
                <c:pt idx="0">
                  <c:v>CCC - Sistemas Isolados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CDE!$B$34:$D$34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CDE!$B$35:$D$35</c:f>
              <c:numCache>
                <c:formatCode>#,##0</c:formatCode>
                <c:ptCount val="3"/>
                <c:pt idx="0">
                  <c:v>7489.2913249200001</c:v>
                </c:pt>
                <c:pt idx="1">
                  <c:v>8481.0303129400017</c:v>
                </c:pt>
                <c:pt idx="2">
                  <c:v>12152.628988279999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E4-43F1-B32A-CD1FA90969DA}"/>
            </c:ext>
          </c:extLst>
        </c:ser>
        <c:ser>
          <c:idx val="1"/>
          <c:order val="1"/>
          <c:tx>
            <c:strRef>
              <c:f>CDE!$A$36</c:f>
              <c:strCache>
                <c:ptCount val="1"/>
                <c:pt idx="0">
                  <c:v>Tarifa Social - Baixa Renda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CDE!$B$36:$D$36</c:f>
              <c:numCache>
                <c:formatCode>#,##0</c:formatCode>
                <c:ptCount val="3"/>
                <c:pt idx="0">
                  <c:v>2660.7333952188201</c:v>
                </c:pt>
                <c:pt idx="1">
                  <c:v>3656.0606100599998</c:v>
                </c:pt>
                <c:pt idx="2">
                  <c:v>5430.1063769900002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E4-43F1-B32A-CD1FA90969DA}"/>
            </c:ext>
          </c:extLst>
        </c:ser>
        <c:ser>
          <c:idx val="2"/>
          <c:order val="2"/>
          <c:tx>
            <c:strRef>
              <c:f>CDE!$A$37</c:f>
              <c:strCache>
                <c:ptCount val="1"/>
                <c:pt idx="0">
                  <c:v>Descontos Tarifários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CDE!$B$37:$D$37</c:f>
              <c:numCache>
                <c:formatCode>#,##0</c:formatCode>
                <c:ptCount val="3"/>
                <c:pt idx="0">
                  <c:v>9694.6189166041368</c:v>
                </c:pt>
                <c:pt idx="1">
                  <c:v>9601.790163331616</c:v>
                </c:pt>
                <c:pt idx="2">
                  <c:v>11572.21367909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E4-43F1-B32A-CD1FA90969DA}"/>
            </c:ext>
          </c:extLst>
        </c:ser>
        <c:ser>
          <c:idx val="3"/>
          <c:order val="3"/>
          <c:tx>
            <c:strRef>
              <c:f>CDE!$A$38</c:f>
              <c:strCache>
                <c:ptCount val="1"/>
                <c:pt idx="0">
                  <c:v>Outros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CDE!$B$38:$D$38</c:f>
              <c:numCache>
                <c:formatCode>#,##0</c:formatCode>
                <c:ptCount val="3"/>
                <c:pt idx="0">
                  <c:v>2067.7798639900002</c:v>
                </c:pt>
                <c:pt idx="1">
                  <c:v>2177.8416550100001</c:v>
                </c:pt>
                <c:pt idx="2">
                  <c:v>3129.6760722700001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E4-43F1-B32A-CD1FA90969D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57401888"/>
        <c:axId val="257402304"/>
      </c:barChart>
      <c:catAx>
        <c:axId val="25740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57402304"/>
        <c:crosses val="autoZero"/>
        <c:auto val="1"/>
        <c:lblAlgn val="ctr"/>
        <c:lblOffset val="100"/>
        <c:noMultiLvlLbl val="0"/>
      </c:catAx>
      <c:valAx>
        <c:axId val="25740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prstDash val="sysDot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57401888"/>
        <c:crosses val="autoZero"/>
        <c:crossBetween val="between"/>
        <c:majorUnit val="2000"/>
        <c:dispUnits>
          <c:builtInUnit val="thousands"/>
          <c:dispUnitsLbl>
            <c:layout>
              <c:manualLayout>
                <c:xMode val="edge"/>
                <c:yMode val="edge"/>
                <c:x val="8.9040075730241353E-3"/>
                <c:y val="0.407597573001713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t-BR"/>
                    <a:t>Bilhões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550114680875661E-2"/>
          <c:y val="6.3625628766193906E-4"/>
          <c:w val="0.2997918244254727"/>
          <c:h val="0.17115313040550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0.1619</cdr:x>
      <cdr:y>0.21283</cdr:y>
    </cdr:from>
    <cdr:to>
      <cdr:x>0.28151</cdr:x>
      <cdr:y>0.31173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69A2EC50-1169-4773-8514-87132AFDCF6C}"/>
            </a:ext>
          </a:extLst>
        </cdr:cNvPr>
        <cdr:cNvSpPr txBox="1"/>
      </cdr:nvSpPr>
      <cdr:spPr>
        <a:xfrm xmlns:a="http://schemas.openxmlformats.org/drawingml/2006/main">
          <a:off x="1286863" y="1125930"/>
          <a:ext cx="95074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800" b="1" dirty="0">
              <a:solidFill>
                <a:schemeClr val="tx1"/>
              </a:solidFill>
            </a:rPr>
            <a:t>21,9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B7470B9-9BC4-47A1-B7C3-A94A60854F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886652-948E-4A17-8C08-D48C64D7AF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2EAEE-9F92-4BB3-A6E8-A302F43EBDFE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C20362C-920C-47DB-9537-DEA03081D5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6A1518-CB6E-43A4-BE0A-4AADFB3A07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B4CE9-BF74-4308-BF6D-EE2A42C7E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198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2CE36-6C20-4248-931A-0A4F1AA0837D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0DC48-9214-4917-9F01-6B40D37F93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75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13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86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err="1"/>
              <a:t>Informações</a:t>
            </a:r>
            <a:r>
              <a:rPr lang="en-US" dirty="0"/>
              <a:t>, </a:t>
            </a:r>
            <a:r>
              <a:rPr lang="en-US" dirty="0" err="1"/>
              <a:t>conforme</a:t>
            </a:r>
            <a:r>
              <a:rPr lang="en-US" dirty="0"/>
              <a:t> </a:t>
            </a:r>
            <a:r>
              <a:rPr lang="en-US" dirty="0" err="1"/>
              <a:t>despacho</a:t>
            </a:r>
            <a:r>
              <a:rPr lang="en-US" dirty="0"/>
              <a:t> com </a:t>
            </a:r>
            <a:r>
              <a:rPr lang="en-US" dirty="0" err="1"/>
              <a:t>Ministro</a:t>
            </a:r>
            <a:endParaRPr lang="en-US" dirty="0"/>
          </a:p>
          <a:p>
            <a:r>
              <a:rPr lang="en-US" dirty="0" err="1"/>
              <a:t>Avaliar</a:t>
            </a:r>
            <a:r>
              <a:rPr lang="en-US" dirty="0"/>
              <a:t> se é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627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Sugiro</a:t>
            </a:r>
            <a:r>
              <a:rPr lang="en-US" dirty="0"/>
              <a:t> </a:t>
            </a:r>
            <a:r>
              <a:rPr lang="en-US" dirty="0" err="1"/>
              <a:t>retirar</a:t>
            </a:r>
            <a:r>
              <a:rPr lang="en-US" dirty="0"/>
              <a:t> a </a:t>
            </a:r>
            <a:r>
              <a:rPr lang="en-US" dirty="0" err="1"/>
              <a:t>alusão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PL 5829/2019 (</a:t>
            </a:r>
            <a:r>
              <a:rPr lang="en-US" dirty="0" err="1"/>
              <a:t>deixar</a:t>
            </a:r>
            <a:r>
              <a:rPr lang="en-US" dirty="0"/>
              <a:t> para as </a:t>
            </a:r>
            <a:r>
              <a:rPr lang="en-US" dirty="0" err="1"/>
              <a:t>perguntas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30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Sugiro</a:t>
            </a:r>
            <a:r>
              <a:rPr lang="en-US" dirty="0"/>
              <a:t> </a:t>
            </a:r>
            <a:r>
              <a:rPr lang="en-US" dirty="0" err="1"/>
              <a:t>retirar</a:t>
            </a:r>
            <a:r>
              <a:rPr lang="en-US" dirty="0"/>
              <a:t> a </a:t>
            </a:r>
            <a:r>
              <a:rPr lang="en-US" dirty="0" err="1"/>
              <a:t>alusão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PL 5829/2019 (</a:t>
            </a:r>
            <a:r>
              <a:rPr lang="en-US" dirty="0" err="1"/>
              <a:t>deixar</a:t>
            </a:r>
            <a:r>
              <a:rPr lang="en-US" dirty="0"/>
              <a:t> para as </a:t>
            </a:r>
            <a:r>
              <a:rPr lang="en-US" dirty="0" err="1"/>
              <a:t>perguntas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2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Sugiro</a:t>
            </a:r>
            <a:r>
              <a:rPr lang="en-US" dirty="0"/>
              <a:t> </a:t>
            </a:r>
            <a:r>
              <a:rPr lang="en-US" dirty="0" err="1"/>
              <a:t>retirar</a:t>
            </a:r>
            <a:r>
              <a:rPr lang="en-US" dirty="0"/>
              <a:t> a </a:t>
            </a:r>
            <a:r>
              <a:rPr lang="en-US" dirty="0" err="1"/>
              <a:t>alusão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PL 5829/2019 (</a:t>
            </a:r>
            <a:r>
              <a:rPr lang="en-US" dirty="0" err="1"/>
              <a:t>deixar</a:t>
            </a:r>
            <a:r>
              <a:rPr lang="en-US" dirty="0"/>
              <a:t> para as </a:t>
            </a:r>
            <a:r>
              <a:rPr lang="en-US" dirty="0" err="1"/>
              <a:t>perguntas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61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71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8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0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80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2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D3619-47A3-493A-9811-D231420DB66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91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17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27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834"/>
              </a:spcAft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05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59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0238" indent="-273050"/>
            <a:r>
              <a:rPr lang="pt-BR" sz="1200" dirty="0"/>
              <a:t>CDE (subsídios)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Universalização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Tarifa Social – Baixa Renda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Modicidade para sistemas isolados - CCC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Carvão Mineral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Fontes renováveis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Irrigação e aquicultura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Serviço público de água, esgoto e saneamento; 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Consumidores rurais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Outros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5092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6104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5121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63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92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6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84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5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136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98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404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Bônus arrecadado</a:t>
            </a:r>
            <a:r>
              <a:rPr lang="pt-BR" baseline="0" dirty="0"/>
              <a:t> com todas as rodadas na história, exceto o primeiro ECO, é igual a 65 bilhões de reais.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924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7011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28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7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82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2856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91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78DDD03-8D00-41AA-B278-BC0EC17C4B5D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medidor, relógio&#10;&#10;Descrição gerada automaticamente">
            <a:extLst>
              <a:ext uri="{FF2B5EF4-FFF2-40B4-BE49-F238E27FC236}">
                <a16:creationId xmlns:a16="http://schemas.microsoft.com/office/drawing/2014/main" id="{B6F664C9-A785-40AE-8246-57C8EB199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74" y="6356804"/>
            <a:ext cx="2314401" cy="501196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09A50E9-2C6E-4977-A620-0776503C85D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4964A15B-5CF1-4146-8405-1808CF266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CF70D7E-EB10-4CE7-8366-DA42EDD7EB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7333C07-911F-4BF1-BC52-7A48E092D2E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869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2" y="2574582"/>
            <a:ext cx="8259462" cy="18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95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0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fase na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áfico 1">
            <a:extLst>
              <a:ext uri="{FF2B5EF4-FFF2-40B4-BE49-F238E27FC236}">
                <a16:creationId xmlns:a16="http://schemas.microsoft.com/office/drawing/2014/main" id="{47976C24-FD7E-400C-869F-1816D11FC821}"/>
              </a:ext>
            </a:extLst>
          </p:cNvPr>
          <p:cNvGrpSpPr/>
          <p:nvPr userDrawn="1"/>
        </p:nvGrpSpPr>
        <p:grpSpPr>
          <a:xfrm>
            <a:off x="5353050" y="1320976"/>
            <a:ext cx="5810250" cy="4429125"/>
            <a:chOff x="-133350" y="1211794"/>
            <a:chExt cx="5810250" cy="4429125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E3F5A7F6-8FB2-423F-B539-7284D1948312}"/>
                </a:ext>
              </a:extLst>
            </p:cNvPr>
            <p:cNvSpPr/>
            <p:nvPr/>
          </p:nvSpPr>
          <p:spPr>
            <a:xfrm>
              <a:off x="1387220" y="2203632"/>
              <a:ext cx="97154" cy="110585"/>
            </a:xfrm>
            <a:custGeom>
              <a:avLst/>
              <a:gdLst>
                <a:gd name="connsiteX0" fmla="*/ 0 w 97154"/>
                <a:gd name="connsiteY0" fmla="*/ 17431 h 110585"/>
                <a:gd name="connsiteX1" fmla="*/ 55150 w 97154"/>
                <a:gd name="connsiteY1" fmla="*/ 110585 h 110585"/>
                <a:gd name="connsiteX2" fmla="*/ 97155 w 97154"/>
                <a:gd name="connsiteY2" fmla="*/ 0 h 1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4" h="110585">
                  <a:moveTo>
                    <a:pt x="0" y="17431"/>
                  </a:moveTo>
                  <a:lnTo>
                    <a:pt x="55150" y="110585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A973DF0B-08A1-4567-A48D-AB11A52B940B}"/>
                </a:ext>
              </a:extLst>
            </p:cNvPr>
            <p:cNvSpPr/>
            <p:nvPr/>
          </p:nvSpPr>
          <p:spPr>
            <a:xfrm>
              <a:off x="1142809" y="1784246"/>
              <a:ext cx="112776" cy="130968"/>
            </a:xfrm>
            <a:custGeom>
              <a:avLst/>
              <a:gdLst>
                <a:gd name="connsiteX0" fmla="*/ 0 w 112776"/>
                <a:gd name="connsiteY0" fmla="*/ 24575 h 130968"/>
                <a:gd name="connsiteX1" fmla="*/ 63056 w 112776"/>
                <a:gd name="connsiteY1" fmla="*/ 130969 h 130968"/>
                <a:gd name="connsiteX2" fmla="*/ 112776 w 112776"/>
                <a:gd name="connsiteY2" fmla="*/ 0 h 13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776" h="130968">
                  <a:moveTo>
                    <a:pt x="0" y="24575"/>
                  </a:moveTo>
                  <a:lnTo>
                    <a:pt x="63056" y="130969"/>
                  </a:lnTo>
                  <a:lnTo>
                    <a:pt x="112776" y="0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3DA7DAB-AAF0-41CA-8187-3914FCA000EE}"/>
                </a:ext>
              </a:extLst>
            </p:cNvPr>
            <p:cNvSpPr/>
            <p:nvPr/>
          </p:nvSpPr>
          <p:spPr>
            <a:xfrm>
              <a:off x="1212056" y="1892450"/>
              <a:ext cx="98298" cy="120681"/>
            </a:xfrm>
            <a:custGeom>
              <a:avLst/>
              <a:gdLst>
                <a:gd name="connsiteX0" fmla="*/ 98298 w 98298"/>
                <a:gd name="connsiteY0" fmla="*/ 0 h 120681"/>
                <a:gd name="connsiteX1" fmla="*/ 762 w 98298"/>
                <a:gd name="connsiteY1" fmla="*/ 31337 h 120681"/>
                <a:gd name="connsiteX2" fmla="*/ 0 w 98298"/>
                <a:gd name="connsiteY2" fmla="*/ 33242 h 120681"/>
                <a:gd name="connsiteX3" fmla="*/ 51816 w 98298"/>
                <a:gd name="connsiteY3" fmla="*/ 120682 h 120681"/>
                <a:gd name="connsiteX4" fmla="*/ 52483 w 98298"/>
                <a:gd name="connsiteY4" fmla="*/ 120491 h 12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98" h="120681">
                  <a:moveTo>
                    <a:pt x="98298" y="0"/>
                  </a:moveTo>
                  <a:lnTo>
                    <a:pt x="762" y="31337"/>
                  </a:lnTo>
                  <a:lnTo>
                    <a:pt x="0" y="33242"/>
                  </a:lnTo>
                  <a:lnTo>
                    <a:pt x="51816" y="120682"/>
                  </a:lnTo>
                  <a:lnTo>
                    <a:pt x="52483" y="120491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69D69D5E-A43E-4C2D-A657-4260186788D4}"/>
                </a:ext>
              </a:extLst>
            </p:cNvPr>
            <p:cNvSpPr/>
            <p:nvPr/>
          </p:nvSpPr>
          <p:spPr>
            <a:xfrm>
              <a:off x="1136713" y="1660707"/>
              <a:ext cx="117252" cy="139445"/>
            </a:xfrm>
            <a:custGeom>
              <a:avLst/>
              <a:gdLst>
                <a:gd name="connsiteX0" fmla="*/ 953 w 117252"/>
                <a:gd name="connsiteY0" fmla="*/ 139446 h 139445"/>
                <a:gd name="connsiteX1" fmla="*/ 117253 w 117252"/>
                <a:gd name="connsiteY1" fmla="*/ 114109 h 139445"/>
                <a:gd name="connsiteX2" fmla="*/ 52292 w 117252"/>
                <a:gd name="connsiteY2" fmla="*/ 0 h 139445"/>
                <a:gd name="connsiteX3" fmla="*/ 0 w 117252"/>
                <a:gd name="connsiteY3" fmla="*/ 137827 h 13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2" h="139445">
                  <a:moveTo>
                    <a:pt x="953" y="139446"/>
                  </a:moveTo>
                  <a:lnTo>
                    <a:pt x="117253" y="114109"/>
                  </a:lnTo>
                  <a:lnTo>
                    <a:pt x="52292" y="0"/>
                  </a:lnTo>
                  <a:lnTo>
                    <a:pt x="0" y="137827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0368B27E-3C00-4E39-B46C-48AA06EE3EBD}"/>
                </a:ext>
              </a:extLst>
            </p:cNvPr>
            <p:cNvSpPr/>
            <p:nvPr/>
          </p:nvSpPr>
          <p:spPr>
            <a:xfrm>
              <a:off x="1331404" y="2097714"/>
              <a:ext cx="91630" cy="112109"/>
            </a:xfrm>
            <a:custGeom>
              <a:avLst/>
              <a:gdLst>
                <a:gd name="connsiteX0" fmla="*/ 1238 w 91630"/>
                <a:gd name="connsiteY0" fmla="*/ 25908 h 112109"/>
                <a:gd name="connsiteX1" fmla="*/ 0 w 91630"/>
                <a:gd name="connsiteY1" fmla="*/ 29242 h 112109"/>
                <a:gd name="connsiteX2" fmla="*/ 49054 w 91630"/>
                <a:gd name="connsiteY2" fmla="*/ 112109 h 112109"/>
                <a:gd name="connsiteX3" fmla="*/ 91630 w 91630"/>
                <a:gd name="connsiteY3" fmla="*/ 0 h 11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30" h="112109">
                  <a:moveTo>
                    <a:pt x="1238" y="25908"/>
                  </a:moveTo>
                  <a:lnTo>
                    <a:pt x="0" y="29242"/>
                  </a:lnTo>
                  <a:lnTo>
                    <a:pt x="49054" y="112109"/>
                  </a:lnTo>
                  <a:lnTo>
                    <a:pt x="91630" y="0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F3564FA3-6753-4151-B7C8-5B537D0FB56B}"/>
                </a:ext>
              </a:extLst>
            </p:cNvPr>
            <p:cNvSpPr/>
            <p:nvPr/>
          </p:nvSpPr>
          <p:spPr>
            <a:xfrm>
              <a:off x="1270444" y="1995034"/>
              <a:ext cx="100774" cy="120967"/>
            </a:xfrm>
            <a:custGeom>
              <a:avLst/>
              <a:gdLst>
                <a:gd name="connsiteX0" fmla="*/ 100775 w 100774"/>
                <a:gd name="connsiteY0" fmla="*/ 0 h 120967"/>
                <a:gd name="connsiteX1" fmla="*/ 1333 w 100774"/>
                <a:gd name="connsiteY1" fmla="*/ 25813 h 120967"/>
                <a:gd name="connsiteX2" fmla="*/ 0 w 100774"/>
                <a:gd name="connsiteY2" fmla="*/ 29146 h 120967"/>
                <a:gd name="connsiteX3" fmla="*/ 54388 w 100774"/>
                <a:gd name="connsiteY3" fmla="*/ 120967 h 120967"/>
                <a:gd name="connsiteX4" fmla="*/ 54959 w 100774"/>
                <a:gd name="connsiteY4" fmla="*/ 12077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74" h="120967">
                  <a:moveTo>
                    <a:pt x="100775" y="0"/>
                  </a:moveTo>
                  <a:lnTo>
                    <a:pt x="1333" y="25813"/>
                  </a:lnTo>
                  <a:lnTo>
                    <a:pt x="0" y="29146"/>
                  </a:lnTo>
                  <a:lnTo>
                    <a:pt x="54388" y="120967"/>
                  </a:lnTo>
                  <a:lnTo>
                    <a:pt x="54959" y="120777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7FB5D94A-E2B3-48C6-855E-9C98B1A76E03}"/>
                </a:ext>
              </a:extLst>
            </p:cNvPr>
            <p:cNvSpPr/>
            <p:nvPr/>
          </p:nvSpPr>
          <p:spPr>
            <a:xfrm>
              <a:off x="1050131" y="1634513"/>
              <a:ext cx="131063" cy="1278445"/>
            </a:xfrm>
            <a:custGeom>
              <a:avLst/>
              <a:gdLst>
                <a:gd name="connsiteX0" fmla="*/ 10763 w 131063"/>
                <a:gd name="connsiteY0" fmla="*/ 1278446 h 1278445"/>
                <a:gd name="connsiteX1" fmla="*/ 21527 w 131063"/>
                <a:gd name="connsiteY1" fmla="*/ 1267682 h 1278445"/>
                <a:gd name="connsiteX2" fmla="*/ 21527 w 131063"/>
                <a:gd name="connsiteY2" fmla="*/ 54293 h 1278445"/>
                <a:gd name="connsiteX3" fmla="*/ 80391 w 131063"/>
                <a:gd name="connsiteY3" fmla="*/ 153543 h 1278445"/>
                <a:gd name="connsiteX4" fmla="*/ 131064 w 131063"/>
                <a:gd name="connsiteY4" fmla="*/ 20002 h 1278445"/>
                <a:gd name="connsiteX5" fmla="*/ 13906 w 131063"/>
                <a:gd name="connsiteY5" fmla="*/ 0 h 1278445"/>
                <a:gd name="connsiteX6" fmla="*/ 0 w 131063"/>
                <a:gd name="connsiteY6" fmla="*/ 18002 h 1278445"/>
                <a:gd name="connsiteX7" fmla="*/ 0 w 131063"/>
                <a:gd name="connsiteY7" fmla="*/ 1267778 h 1278445"/>
                <a:gd name="connsiteX8" fmla="*/ 10763 w 131063"/>
                <a:gd name="connsiteY8" fmla="*/ 1278446 h 127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063" h="1278445">
                  <a:moveTo>
                    <a:pt x="10763" y="1278446"/>
                  </a:moveTo>
                  <a:cubicBezTo>
                    <a:pt x="16669" y="1278446"/>
                    <a:pt x="21527" y="1273588"/>
                    <a:pt x="21527" y="1267682"/>
                  </a:cubicBezTo>
                  <a:lnTo>
                    <a:pt x="21527" y="54293"/>
                  </a:lnTo>
                  <a:lnTo>
                    <a:pt x="80391" y="153543"/>
                  </a:lnTo>
                  <a:lnTo>
                    <a:pt x="131064" y="20002"/>
                  </a:lnTo>
                  <a:lnTo>
                    <a:pt x="13906" y="0"/>
                  </a:lnTo>
                  <a:lnTo>
                    <a:pt x="0" y="18002"/>
                  </a:lnTo>
                  <a:lnTo>
                    <a:pt x="0" y="1267778"/>
                  </a:lnTo>
                  <a:cubicBezTo>
                    <a:pt x="0" y="1273683"/>
                    <a:pt x="4763" y="1278446"/>
                    <a:pt x="10763" y="1278446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D6DFFC89-8494-41DA-9A6D-DC1457533180}"/>
                </a:ext>
              </a:extLst>
            </p:cNvPr>
            <p:cNvSpPr/>
            <p:nvPr/>
          </p:nvSpPr>
          <p:spPr>
            <a:xfrm>
              <a:off x="1275873" y="1892069"/>
              <a:ext cx="97440" cy="117919"/>
            </a:xfrm>
            <a:custGeom>
              <a:avLst/>
              <a:gdLst>
                <a:gd name="connsiteX0" fmla="*/ 44767 w 97440"/>
                <a:gd name="connsiteY0" fmla="*/ 0 h 117919"/>
                <a:gd name="connsiteX1" fmla="*/ 0 w 97440"/>
                <a:gd name="connsiteY1" fmla="*/ 117920 h 117919"/>
                <a:gd name="connsiteX2" fmla="*/ 97441 w 97440"/>
                <a:gd name="connsiteY2" fmla="*/ 92583 h 11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440" h="117919">
                  <a:moveTo>
                    <a:pt x="44767" y="0"/>
                  </a:moveTo>
                  <a:lnTo>
                    <a:pt x="0" y="117920"/>
                  </a:lnTo>
                  <a:lnTo>
                    <a:pt x="97441" y="92583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757C62CF-18E9-4CFF-AC9E-7DA25DFA6B37}"/>
                </a:ext>
              </a:extLst>
            </p:cNvPr>
            <p:cNvSpPr/>
            <p:nvPr/>
          </p:nvSpPr>
          <p:spPr>
            <a:xfrm>
              <a:off x="1390269" y="2094189"/>
              <a:ext cx="99726" cy="116681"/>
            </a:xfrm>
            <a:custGeom>
              <a:avLst/>
              <a:gdLst>
                <a:gd name="connsiteX0" fmla="*/ 99727 w 99726"/>
                <a:gd name="connsiteY0" fmla="*/ 94774 h 116681"/>
                <a:gd name="connsiteX1" fmla="*/ 99155 w 99726"/>
                <a:gd name="connsiteY1" fmla="*/ 94583 h 116681"/>
                <a:gd name="connsiteX2" fmla="*/ 45339 w 99726"/>
                <a:gd name="connsiteY2" fmla="*/ 0 h 116681"/>
                <a:gd name="connsiteX3" fmla="*/ 44196 w 99726"/>
                <a:gd name="connsiteY3" fmla="*/ 286 h 116681"/>
                <a:gd name="connsiteX4" fmla="*/ 0 w 99726"/>
                <a:gd name="connsiteY4" fmla="*/ 116681 h 116681"/>
                <a:gd name="connsiteX5" fmla="*/ 98107 w 99726"/>
                <a:gd name="connsiteY5" fmla="*/ 98965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726" h="116681">
                  <a:moveTo>
                    <a:pt x="99727" y="94774"/>
                  </a:moveTo>
                  <a:lnTo>
                    <a:pt x="99155" y="94583"/>
                  </a:lnTo>
                  <a:lnTo>
                    <a:pt x="45339" y="0"/>
                  </a:lnTo>
                  <a:lnTo>
                    <a:pt x="44196" y="286"/>
                  </a:lnTo>
                  <a:lnTo>
                    <a:pt x="0" y="116681"/>
                  </a:lnTo>
                  <a:lnTo>
                    <a:pt x="98107" y="98965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6F52D761-D576-41F1-8431-DCF9DD659D79}"/>
                </a:ext>
              </a:extLst>
            </p:cNvPr>
            <p:cNvSpPr/>
            <p:nvPr/>
          </p:nvSpPr>
          <p:spPr>
            <a:xfrm>
              <a:off x="1336833" y="1997416"/>
              <a:ext cx="92106" cy="115157"/>
            </a:xfrm>
            <a:custGeom>
              <a:avLst/>
              <a:gdLst>
                <a:gd name="connsiteX0" fmla="*/ 92107 w 92106"/>
                <a:gd name="connsiteY0" fmla="*/ 84963 h 115157"/>
                <a:gd name="connsiteX1" fmla="*/ 43720 w 92106"/>
                <a:gd name="connsiteY1" fmla="*/ 0 h 115157"/>
                <a:gd name="connsiteX2" fmla="*/ 0 w 92106"/>
                <a:gd name="connsiteY2" fmla="*/ 115157 h 115157"/>
                <a:gd name="connsiteX3" fmla="*/ 90488 w 92106"/>
                <a:gd name="connsiteY3" fmla="*/ 89249 h 11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06" h="115157">
                  <a:moveTo>
                    <a:pt x="92107" y="84963"/>
                  </a:moveTo>
                  <a:lnTo>
                    <a:pt x="43720" y="0"/>
                  </a:lnTo>
                  <a:lnTo>
                    <a:pt x="0" y="115157"/>
                  </a:lnTo>
                  <a:lnTo>
                    <a:pt x="90488" y="89249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0F492D-181E-4B08-9348-4CE2415CB847}"/>
                </a:ext>
              </a:extLst>
            </p:cNvPr>
            <p:cNvSpPr/>
            <p:nvPr/>
          </p:nvSpPr>
          <p:spPr>
            <a:xfrm>
              <a:off x="1217104" y="1791104"/>
              <a:ext cx="97345" cy="121253"/>
            </a:xfrm>
            <a:custGeom>
              <a:avLst/>
              <a:gdLst>
                <a:gd name="connsiteX0" fmla="*/ 97346 w 97345"/>
                <a:gd name="connsiteY0" fmla="*/ 90011 h 121253"/>
                <a:gd name="connsiteX1" fmla="*/ 46101 w 97345"/>
                <a:gd name="connsiteY1" fmla="*/ 0 h 121253"/>
                <a:gd name="connsiteX2" fmla="*/ 0 w 97345"/>
                <a:gd name="connsiteY2" fmla="*/ 121253 h 12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345" h="121253">
                  <a:moveTo>
                    <a:pt x="97346" y="90011"/>
                  </a:moveTo>
                  <a:lnTo>
                    <a:pt x="46101" y="0"/>
                  </a:lnTo>
                  <a:lnTo>
                    <a:pt x="0" y="121253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CA27723-45AE-4371-A50B-587C85562189}"/>
                </a:ext>
              </a:extLst>
            </p:cNvPr>
            <p:cNvSpPr/>
            <p:nvPr/>
          </p:nvSpPr>
          <p:spPr>
            <a:xfrm>
              <a:off x="4246626" y="1211794"/>
              <a:ext cx="135540" cy="148875"/>
            </a:xfrm>
            <a:custGeom>
              <a:avLst/>
              <a:gdLst>
                <a:gd name="connsiteX0" fmla="*/ 0 w 135540"/>
                <a:gd name="connsiteY0" fmla="*/ 0 h 148875"/>
                <a:gd name="connsiteX1" fmla="*/ 135541 w 135540"/>
                <a:gd name="connsiteY1" fmla="*/ 0 h 148875"/>
                <a:gd name="connsiteX2" fmla="*/ 135541 w 135540"/>
                <a:gd name="connsiteY2" fmla="*/ 148876 h 148875"/>
                <a:gd name="connsiteX3" fmla="*/ 0 w 135540"/>
                <a:gd name="connsiteY3" fmla="*/ 148876 h 1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40" h="148875">
                  <a:moveTo>
                    <a:pt x="0" y="0"/>
                  </a:moveTo>
                  <a:lnTo>
                    <a:pt x="135541" y="0"/>
                  </a:lnTo>
                  <a:lnTo>
                    <a:pt x="135541" y="148876"/>
                  </a:lnTo>
                  <a:lnTo>
                    <a:pt x="0" y="148876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33A9080-FC1C-4477-8AD0-5AACC18D2C44}"/>
                </a:ext>
              </a:extLst>
            </p:cNvPr>
            <p:cNvSpPr/>
            <p:nvPr/>
          </p:nvSpPr>
          <p:spPr>
            <a:xfrm>
              <a:off x="3108579" y="2124098"/>
              <a:ext cx="217836" cy="238601"/>
            </a:xfrm>
            <a:custGeom>
              <a:avLst/>
              <a:gdLst>
                <a:gd name="connsiteX0" fmla="*/ 0 w 217836"/>
                <a:gd name="connsiteY0" fmla="*/ 0 h 238601"/>
                <a:gd name="connsiteX1" fmla="*/ 217837 w 217836"/>
                <a:gd name="connsiteY1" fmla="*/ 0 h 238601"/>
                <a:gd name="connsiteX2" fmla="*/ 217837 w 217836"/>
                <a:gd name="connsiteY2" fmla="*/ 238601 h 238601"/>
                <a:gd name="connsiteX3" fmla="*/ 0 w 217836"/>
                <a:gd name="connsiteY3" fmla="*/ 238601 h 23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836" h="238601">
                  <a:moveTo>
                    <a:pt x="0" y="0"/>
                  </a:moveTo>
                  <a:lnTo>
                    <a:pt x="217837" y="0"/>
                  </a:lnTo>
                  <a:lnTo>
                    <a:pt x="217837" y="238601"/>
                  </a:lnTo>
                  <a:lnTo>
                    <a:pt x="0" y="238601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040AB9E8-7694-432B-838D-208165F57F59}"/>
                </a:ext>
              </a:extLst>
            </p:cNvPr>
            <p:cNvSpPr/>
            <p:nvPr/>
          </p:nvSpPr>
          <p:spPr>
            <a:xfrm>
              <a:off x="2989897" y="2374796"/>
              <a:ext cx="455009" cy="146875"/>
            </a:xfrm>
            <a:custGeom>
              <a:avLst/>
              <a:gdLst>
                <a:gd name="connsiteX0" fmla="*/ 0 w 455009"/>
                <a:gd name="connsiteY0" fmla="*/ 0 h 146875"/>
                <a:gd name="connsiteX1" fmla="*/ 455009 w 455009"/>
                <a:gd name="connsiteY1" fmla="*/ 0 h 146875"/>
                <a:gd name="connsiteX2" fmla="*/ 455009 w 455009"/>
                <a:gd name="connsiteY2" fmla="*/ 146876 h 146875"/>
                <a:gd name="connsiteX3" fmla="*/ 0 w 455009"/>
                <a:gd name="connsiteY3" fmla="*/ 146876 h 1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6875">
                  <a:moveTo>
                    <a:pt x="0" y="0"/>
                  </a:moveTo>
                  <a:lnTo>
                    <a:pt x="455009" y="0"/>
                  </a:lnTo>
                  <a:lnTo>
                    <a:pt x="455009" y="146876"/>
                  </a:lnTo>
                  <a:lnTo>
                    <a:pt x="0" y="146876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B8D5D730-A939-4F9C-9017-510D960F5CC1}"/>
                </a:ext>
              </a:extLst>
            </p:cNvPr>
            <p:cNvSpPr/>
            <p:nvPr/>
          </p:nvSpPr>
          <p:spPr>
            <a:xfrm>
              <a:off x="4039361" y="2055137"/>
              <a:ext cx="549211" cy="309752"/>
            </a:xfrm>
            <a:custGeom>
              <a:avLst/>
              <a:gdLst>
                <a:gd name="connsiteX0" fmla="*/ 549212 w 549211"/>
                <a:gd name="connsiteY0" fmla="*/ 253079 h 309752"/>
                <a:gd name="connsiteX1" fmla="*/ 549212 w 549211"/>
                <a:gd name="connsiteY1" fmla="*/ 56674 h 309752"/>
                <a:gd name="connsiteX2" fmla="*/ 492538 w 549211"/>
                <a:gd name="connsiteY2" fmla="*/ 0 h 309752"/>
                <a:gd name="connsiteX3" fmla="*/ 56674 w 549211"/>
                <a:gd name="connsiteY3" fmla="*/ 0 h 309752"/>
                <a:gd name="connsiteX4" fmla="*/ 0 w 549211"/>
                <a:gd name="connsiteY4" fmla="*/ 56674 h 309752"/>
                <a:gd name="connsiteX5" fmla="*/ 0 w 549211"/>
                <a:gd name="connsiteY5" fmla="*/ 253079 h 309752"/>
                <a:gd name="connsiteX6" fmla="*/ 56674 w 549211"/>
                <a:gd name="connsiteY6" fmla="*/ 309753 h 309752"/>
                <a:gd name="connsiteX7" fmla="*/ 492538 w 549211"/>
                <a:gd name="connsiteY7" fmla="*/ 309753 h 309752"/>
                <a:gd name="connsiteX8" fmla="*/ 549212 w 549211"/>
                <a:gd name="connsiteY8" fmla="*/ 253079 h 30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211" h="309752">
                  <a:moveTo>
                    <a:pt x="549212" y="253079"/>
                  </a:moveTo>
                  <a:lnTo>
                    <a:pt x="549212" y="56674"/>
                  </a:lnTo>
                  <a:cubicBezTo>
                    <a:pt x="549212" y="25432"/>
                    <a:pt x="523780" y="0"/>
                    <a:pt x="492538" y="0"/>
                  </a:cubicBezTo>
                  <a:lnTo>
                    <a:pt x="56674" y="0"/>
                  </a:lnTo>
                  <a:cubicBezTo>
                    <a:pt x="25432" y="0"/>
                    <a:pt x="0" y="25432"/>
                    <a:pt x="0" y="56674"/>
                  </a:cubicBezTo>
                  <a:lnTo>
                    <a:pt x="0" y="253079"/>
                  </a:lnTo>
                  <a:cubicBezTo>
                    <a:pt x="0" y="284321"/>
                    <a:pt x="25432" y="309753"/>
                    <a:pt x="56674" y="309753"/>
                  </a:cubicBezTo>
                  <a:lnTo>
                    <a:pt x="492538" y="309753"/>
                  </a:lnTo>
                  <a:cubicBezTo>
                    <a:pt x="523780" y="309753"/>
                    <a:pt x="549212" y="284321"/>
                    <a:pt x="549212" y="253079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8" name="Gráfico 1">
              <a:extLst>
                <a:ext uri="{FF2B5EF4-FFF2-40B4-BE49-F238E27FC236}">
                  <a16:creationId xmlns:a16="http://schemas.microsoft.com/office/drawing/2014/main" id="{5B72A36C-F6D3-4926-AE64-3118ABFC3B7B}"/>
                </a:ext>
              </a:extLst>
            </p:cNvPr>
            <p:cNvGrpSpPr/>
            <p:nvPr/>
          </p:nvGrpSpPr>
          <p:grpSpPr>
            <a:xfrm>
              <a:off x="3121835" y="1448966"/>
              <a:ext cx="196108" cy="462152"/>
              <a:chOff x="3121835" y="1448966"/>
              <a:chExt cx="196108" cy="462152"/>
            </a:xfrm>
            <a:solidFill>
              <a:srgbClr val="3B67AE">
                <a:alpha val="15000"/>
              </a:srgbClr>
            </a:solidFill>
          </p:grpSpPr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D1269994-35EA-438D-91F4-0EFB569FDD7B}"/>
                  </a:ext>
                </a:extLst>
              </p:cNvPr>
              <p:cNvSpPr/>
              <p:nvPr/>
            </p:nvSpPr>
            <p:spPr>
              <a:xfrm>
                <a:off x="3121835" y="1531643"/>
                <a:ext cx="109375" cy="379285"/>
              </a:xfrm>
              <a:custGeom>
                <a:avLst/>
                <a:gdLst>
                  <a:gd name="connsiteX0" fmla="*/ 20462 w 109375"/>
                  <a:gd name="connsiteY0" fmla="*/ 299942 h 379285"/>
                  <a:gd name="connsiteX1" fmla="*/ 14461 w 109375"/>
                  <a:gd name="connsiteY1" fmla="*/ 248412 h 379285"/>
                  <a:gd name="connsiteX2" fmla="*/ 21129 w 109375"/>
                  <a:gd name="connsiteY2" fmla="*/ 222980 h 379285"/>
                  <a:gd name="connsiteX3" fmla="*/ 32845 w 109375"/>
                  <a:gd name="connsiteY3" fmla="*/ 198406 h 379285"/>
                  <a:gd name="connsiteX4" fmla="*/ 94471 w 109375"/>
                  <a:gd name="connsiteY4" fmla="*/ 105442 h 379285"/>
                  <a:gd name="connsiteX5" fmla="*/ 108664 w 109375"/>
                  <a:gd name="connsiteY5" fmla="*/ 49339 h 379285"/>
                  <a:gd name="connsiteX6" fmla="*/ 81041 w 109375"/>
                  <a:gd name="connsiteY6" fmla="*/ 0 h 379285"/>
                  <a:gd name="connsiteX7" fmla="*/ 101615 w 109375"/>
                  <a:gd name="connsiteY7" fmla="*/ 50101 h 379285"/>
                  <a:gd name="connsiteX8" fmla="*/ 84946 w 109375"/>
                  <a:gd name="connsiteY8" fmla="*/ 99441 h 379285"/>
                  <a:gd name="connsiteX9" fmla="*/ 19986 w 109375"/>
                  <a:gd name="connsiteY9" fmla="*/ 191548 h 379285"/>
                  <a:gd name="connsiteX10" fmla="*/ 7889 w 109375"/>
                  <a:gd name="connsiteY10" fmla="*/ 217741 h 379285"/>
                  <a:gd name="connsiteX11" fmla="*/ 3603 w 109375"/>
                  <a:gd name="connsiteY11" fmla="*/ 231934 h 379285"/>
                  <a:gd name="connsiteX12" fmla="*/ 841 w 109375"/>
                  <a:gd name="connsiteY12" fmla="*/ 246507 h 379285"/>
                  <a:gd name="connsiteX13" fmla="*/ 10270 w 109375"/>
                  <a:gd name="connsiteY13" fmla="*/ 304514 h 379285"/>
                  <a:gd name="connsiteX14" fmla="*/ 94281 w 109375"/>
                  <a:gd name="connsiteY14" fmla="*/ 379286 h 379285"/>
                  <a:gd name="connsiteX15" fmla="*/ 51037 w 109375"/>
                  <a:gd name="connsiteY15" fmla="*/ 344424 h 379285"/>
                  <a:gd name="connsiteX16" fmla="*/ 20462 w 109375"/>
                  <a:gd name="connsiteY16" fmla="*/ 299942 h 37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375" h="379285">
                    <a:moveTo>
                      <a:pt x="20462" y="299942"/>
                    </a:moveTo>
                    <a:cubicBezTo>
                      <a:pt x="13795" y="283464"/>
                      <a:pt x="11509" y="265557"/>
                      <a:pt x="14461" y="248412"/>
                    </a:cubicBezTo>
                    <a:cubicBezTo>
                      <a:pt x="15033" y="239649"/>
                      <a:pt x="18748" y="231458"/>
                      <a:pt x="21129" y="222980"/>
                    </a:cubicBezTo>
                    <a:cubicBezTo>
                      <a:pt x="24939" y="214693"/>
                      <a:pt x="28177" y="206312"/>
                      <a:pt x="32845" y="198406"/>
                    </a:cubicBezTo>
                    <a:cubicBezTo>
                      <a:pt x="49228" y="165735"/>
                      <a:pt x="74659" y="138398"/>
                      <a:pt x="94471" y="105442"/>
                    </a:cubicBezTo>
                    <a:cubicBezTo>
                      <a:pt x="104092" y="89059"/>
                      <a:pt x="111807" y="69247"/>
                      <a:pt x="108664" y="49339"/>
                    </a:cubicBezTo>
                    <a:cubicBezTo>
                      <a:pt x="105330" y="29623"/>
                      <a:pt x="93805" y="13525"/>
                      <a:pt x="81041" y="0"/>
                    </a:cubicBezTo>
                    <a:cubicBezTo>
                      <a:pt x="91328" y="15526"/>
                      <a:pt x="100948" y="32194"/>
                      <a:pt x="101615" y="50101"/>
                    </a:cubicBezTo>
                    <a:cubicBezTo>
                      <a:pt x="102949" y="67818"/>
                      <a:pt x="95233" y="84582"/>
                      <a:pt x="84946" y="99441"/>
                    </a:cubicBezTo>
                    <a:cubicBezTo>
                      <a:pt x="64182" y="129254"/>
                      <a:pt x="37702" y="157163"/>
                      <a:pt x="19986" y="191548"/>
                    </a:cubicBezTo>
                    <a:cubicBezTo>
                      <a:pt x="15223" y="199930"/>
                      <a:pt x="11794" y="208978"/>
                      <a:pt x="7889" y="217741"/>
                    </a:cubicBezTo>
                    <a:cubicBezTo>
                      <a:pt x="6270" y="222313"/>
                      <a:pt x="5032" y="227171"/>
                      <a:pt x="3603" y="231934"/>
                    </a:cubicBezTo>
                    <a:cubicBezTo>
                      <a:pt x="1984" y="236601"/>
                      <a:pt x="1222" y="241554"/>
                      <a:pt x="841" y="246507"/>
                    </a:cubicBezTo>
                    <a:cubicBezTo>
                      <a:pt x="-1636" y="266129"/>
                      <a:pt x="1317" y="286893"/>
                      <a:pt x="10270" y="304514"/>
                    </a:cubicBezTo>
                    <a:cubicBezTo>
                      <a:pt x="28082" y="339947"/>
                      <a:pt x="60086" y="364331"/>
                      <a:pt x="94281" y="379286"/>
                    </a:cubicBezTo>
                    <a:cubicBezTo>
                      <a:pt x="78469" y="369189"/>
                      <a:pt x="63610" y="357854"/>
                      <a:pt x="51037" y="344424"/>
                    </a:cubicBezTo>
                    <a:cubicBezTo>
                      <a:pt x="38179" y="331375"/>
                      <a:pt x="27225" y="316421"/>
                      <a:pt x="20462" y="299942"/>
                    </a:cubicBez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FF84149F-AB0B-4081-BE8C-F33852AA0F8B}"/>
                  </a:ext>
                </a:extLst>
              </p:cNvPr>
              <p:cNvSpPr/>
              <p:nvPr/>
            </p:nvSpPr>
            <p:spPr>
              <a:xfrm>
                <a:off x="3162784" y="1448966"/>
                <a:ext cx="155158" cy="462152"/>
              </a:xfrm>
              <a:custGeom>
                <a:avLst/>
                <a:gdLst>
                  <a:gd name="connsiteX0" fmla="*/ 155154 w 155158"/>
                  <a:gd name="connsiteY0" fmla="*/ 330708 h 462152"/>
                  <a:gd name="connsiteX1" fmla="*/ 149725 w 155158"/>
                  <a:gd name="connsiteY1" fmla="*/ 307753 h 462152"/>
                  <a:gd name="connsiteX2" fmla="*/ 138295 w 155158"/>
                  <a:gd name="connsiteY2" fmla="*/ 289179 h 462152"/>
                  <a:gd name="connsiteX3" fmla="*/ 115435 w 155158"/>
                  <a:gd name="connsiteY3" fmla="*/ 254889 h 462152"/>
                  <a:gd name="connsiteX4" fmla="*/ 98671 w 155158"/>
                  <a:gd name="connsiteY4" fmla="*/ 218885 h 462152"/>
                  <a:gd name="connsiteX5" fmla="*/ 96766 w 155158"/>
                  <a:gd name="connsiteY5" fmla="*/ 207550 h 462152"/>
                  <a:gd name="connsiteX6" fmla="*/ 104100 w 155158"/>
                  <a:gd name="connsiteY6" fmla="*/ 178213 h 462152"/>
                  <a:gd name="connsiteX7" fmla="*/ 100195 w 155158"/>
                  <a:gd name="connsiteY7" fmla="*/ 111442 h 462152"/>
                  <a:gd name="connsiteX8" fmla="*/ 32662 w 155158"/>
                  <a:gd name="connsiteY8" fmla="*/ 0 h 462152"/>
                  <a:gd name="connsiteX9" fmla="*/ 67143 w 155158"/>
                  <a:gd name="connsiteY9" fmla="*/ 54673 h 462152"/>
                  <a:gd name="connsiteX10" fmla="*/ 89241 w 155158"/>
                  <a:gd name="connsiteY10" fmla="*/ 114014 h 462152"/>
                  <a:gd name="connsiteX11" fmla="*/ 90479 w 155158"/>
                  <a:gd name="connsiteY11" fmla="*/ 176022 h 462152"/>
                  <a:gd name="connsiteX12" fmla="*/ 69143 w 155158"/>
                  <a:gd name="connsiteY12" fmla="*/ 234410 h 462152"/>
                  <a:gd name="connsiteX13" fmla="*/ 61237 w 155158"/>
                  <a:gd name="connsiteY13" fmla="*/ 248031 h 462152"/>
                  <a:gd name="connsiteX14" fmla="*/ 52189 w 155158"/>
                  <a:gd name="connsiteY14" fmla="*/ 260985 h 462152"/>
                  <a:gd name="connsiteX15" fmla="*/ 32377 w 155158"/>
                  <a:gd name="connsiteY15" fmla="*/ 285750 h 462152"/>
                  <a:gd name="connsiteX16" fmla="*/ 21994 w 155158"/>
                  <a:gd name="connsiteY16" fmla="*/ 298704 h 462152"/>
                  <a:gd name="connsiteX17" fmla="*/ 12374 w 155158"/>
                  <a:gd name="connsiteY17" fmla="*/ 312896 h 462152"/>
                  <a:gd name="connsiteX18" fmla="*/ 5135 w 155158"/>
                  <a:gd name="connsiteY18" fmla="*/ 328517 h 462152"/>
                  <a:gd name="connsiteX19" fmla="*/ 1039 w 155158"/>
                  <a:gd name="connsiteY19" fmla="*/ 345281 h 462152"/>
                  <a:gd name="connsiteX20" fmla="*/ 12946 w 155158"/>
                  <a:gd name="connsiteY20" fmla="*/ 410909 h 462152"/>
                  <a:gd name="connsiteX21" fmla="*/ 53617 w 155158"/>
                  <a:gd name="connsiteY21" fmla="*/ 462058 h 462152"/>
                  <a:gd name="connsiteX22" fmla="*/ 19423 w 155158"/>
                  <a:gd name="connsiteY22" fmla="*/ 407956 h 462152"/>
                  <a:gd name="connsiteX23" fmla="*/ 12088 w 155158"/>
                  <a:gd name="connsiteY23" fmla="*/ 347282 h 462152"/>
                  <a:gd name="connsiteX24" fmla="*/ 16660 w 155158"/>
                  <a:gd name="connsiteY24" fmla="*/ 332899 h 462152"/>
                  <a:gd name="connsiteX25" fmla="*/ 23518 w 155158"/>
                  <a:gd name="connsiteY25" fmla="*/ 319373 h 462152"/>
                  <a:gd name="connsiteX26" fmla="*/ 32472 w 155158"/>
                  <a:gd name="connsiteY26" fmla="*/ 306991 h 462152"/>
                  <a:gd name="connsiteX27" fmla="*/ 42759 w 155158"/>
                  <a:gd name="connsiteY27" fmla="*/ 294989 h 462152"/>
                  <a:gd name="connsiteX28" fmla="*/ 63904 w 155158"/>
                  <a:gd name="connsiteY28" fmla="*/ 269462 h 462152"/>
                  <a:gd name="connsiteX29" fmla="*/ 73620 w 155158"/>
                  <a:gd name="connsiteY29" fmla="*/ 255937 h 462152"/>
                  <a:gd name="connsiteX30" fmla="*/ 73906 w 155158"/>
                  <a:gd name="connsiteY30" fmla="*/ 255365 h 462152"/>
                  <a:gd name="connsiteX31" fmla="*/ 81240 w 155158"/>
                  <a:gd name="connsiteY31" fmla="*/ 291179 h 462152"/>
                  <a:gd name="connsiteX32" fmla="*/ 98671 w 155158"/>
                  <a:gd name="connsiteY32" fmla="*/ 323660 h 462152"/>
                  <a:gd name="connsiteX33" fmla="*/ 117054 w 155158"/>
                  <a:gd name="connsiteY33" fmla="*/ 353187 h 462152"/>
                  <a:gd name="connsiteX34" fmla="*/ 116197 w 155158"/>
                  <a:gd name="connsiteY34" fmla="*/ 394907 h 462152"/>
                  <a:gd name="connsiteX35" fmla="*/ 110958 w 155158"/>
                  <a:gd name="connsiteY35" fmla="*/ 402241 h 462152"/>
                  <a:gd name="connsiteX36" fmla="*/ 53713 w 155158"/>
                  <a:gd name="connsiteY36" fmla="*/ 462153 h 462152"/>
                  <a:gd name="connsiteX37" fmla="*/ 112958 w 155158"/>
                  <a:gd name="connsiteY37" fmla="*/ 420053 h 462152"/>
                  <a:gd name="connsiteX38" fmla="*/ 129246 w 155158"/>
                  <a:gd name="connsiteY38" fmla="*/ 395002 h 462152"/>
                  <a:gd name="connsiteX39" fmla="*/ 143533 w 155158"/>
                  <a:gd name="connsiteY39" fmla="*/ 373856 h 462152"/>
                  <a:gd name="connsiteX40" fmla="*/ 155154 w 155158"/>
                  <a:gd name="connsiteY40" fmla="*/ 330708 h 462152"/>
                  <a:gd name="connsiteX41" fmla="*/ 133913 w 155158"/>
                  <a:gd name="connsiteY41" fmla="*/ 364522 h 462152"/>
                  <a:gd name="connsiteX42" fmla="*/ 129722 w 155158"/>
                  <a:gd name="connsiteY42" fmla="*/ 347377 h 462152"/>
                  <a:gd name="connsiteX43" fmla="*/ 110577 w 155158"/>
                  <a:gd name="connsiteY43" fmla="*/ 315659 h 462152"/>
                  <a:gd name="connsiteX44" fmla="*/ 92479 w 155158"/>
                  <a:gd name="connsiteY44" fmla="*/ 285655 h 462152"/>
                  <a:gd name="connsiteX45" fmla="*/ 81335 w 155158"/>
                  <a:gd name="connsiteY45" fmla="*/ 242221 h 462152"/>
                  <a:gd name="connsiteX46" fmla="*/ 81907 w 155158"/>
                  <a:gd name="connsiteY46" fmla="*/ 241364 h 462152"/>
                  <a:gd name="connsiteX47" fmla="*/ 90574 w 155158"/>
                  <a:gd name="connsiteY47" fmla="*/ 223361 h 462152"/>
                  <a:gd name="connsiteX48" fmla="*/ 104100 w 155158"/>
                  <a:gd name="connsiteY48" fmla="*/ 261366 h 462152"/>
                  <a:gd name="connsiteX49" fmla="*/ 126388 w 155158"/>
                  <a:gd name="connsiteY49" fmla="*/ 297180 h 462152"/>
                  <a:gd name="connsiteX50" fmla="*/ 137152 w 155158"/>
                  <a:gd name="connsiteY50" fmla="*/ 313849 h 462152"/>
                  <a:gd name="connsiteX51" fmla="*/ 141629 w 155158"/>
                  <a:gd name="connsiteY51" fmla="*/ 331089 h 462152"/>
                  <a:gd name="connsiteX52" fmla="*/ 133913 w 155158"/>
                  <a:gd name="connsiteY52" fmla="*/ 364522 h 46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55158" h="462152">
                    <a:moveTo>
                      <a:pt x="155154" y="330708"/>
                    </a:moveTo>
                    <a:cubicBezTo>
                      <a:pt x="154963" y="322898"/>
                      <a:pt x="152963" y="314992"/>
                      <a:pt x="149725" y="307753"/>
                    </a:cubicBezTo>
                    <a:cubicBezTo>
                      <a:pt x="145915" y="300419"/>
                      <a:pt x="142105" y="295085"/>
                      <a:pt x="138295" y="289179"/>
                    </a:cubicBezTo>
                    <a:cubicBezTo>
                      <a:pt x="130389" y="277654"/>
                      <a:pt x="122674" y="266319"/>
                      <a:pt x="115435" y="254889"/>
                    </a:cubicBezTo>
                    <a:cubicBezTo>
                      <a:pt x="108291" y="243364"/>
                      <a:pt x="102100" y="231553"/>
                      <a:pt x="98671" y="218885"/>
                    </a:cubicBezTo>
                    <a:cubicBezTo>
                      <a:pt x="97718" y="215170"/>
                      <a:pt x="97147" y="211360"/>
                      <a:pt x="96766" y="207550"/>
                    </a:cubicBezTo>
                    <a:cubicBezTo>
                      <a:pt x="100099" y="198025"/>
                      <a:pt x="102766" y="188309"/>
                      <a:pt x="104100" y="178213"/>
                    </a:cubicBezTo>
                    <a:cubicBezTo>
                      <a:pt x="107148" y="155924"/>
                      <a:pt x="106100" y="132969"/>
                      <a:pt x="100195" y="111442"/>
                    </a:cubicBezTo>
                    <a:cubicBezTo>
                      <a:pt x="88955" y="67913"/>
                      <a:pt x="62285" y="31337"/>
                      <a:pt x="32662" y="0"/>
                    </a:cubicBezTo>
                    <a:cubicBezTo>
                      <a:pt x="45235" y="17717"/>
                      <a:pt x="57427" y="35528"/>
                      <a:pt x="67143" y="54673"/>
                    </a:cubicBezTo>
                    <a:cubicBezTo>
                      <a:pt x="77335" y="73438"/>
                      <a:pt x="85240" y="93440"/>
                      <a:pt x="89241" y="114014"/>
                    </a:cubicBezTo>
                    <a:cubicBezTo>
                      <a:pt x="93241" y="134588"/>
                      <a:pt x="94099" y="155543"/>
                      <a:pt x="90479" y="176022"/>
                    </a:cubicBezTo>
                    <a:cubicBezTo>
                      <a:pt x="87336" y="196596"/>
                      <a:pt x="78954" y="216027"/>
                      <a:pt x="69143" y="234410"/>
                    </a:cubicBezTo>
                    <a:lnTo>
                      <a:pt x="61237" y="248031"/>
                    </a:lnTo>
                    <a:cubicBezTo>
                      <a:pt x="58475" y="252508"/>
                      <a:pt x="55141" y="256604"/>
                      <a:pt x="52189" y="260985"/>
                    </a:cubicBezTo>
                    <a:cubicBezTo>
                      <a:pt x="46379" y="269843"/>
                      <a:pt x="39044" y="277559"/>
                      <a:pt x="32377" y="285750"/>
                    </a:cubicBezTo>
                    <a:cubicBezTo>
                      <a:pt x="29043" y="289655"/>
                      <a:pt x="25519" y="294132"/>
                      <a:pt x="21994" y="298704"/>
                    </a:cubicBezTo>
                    <a:cubicBezTo>
                      <a:pt x="18470" y="303181"/>
                      <a:pt x="14850" y="307658"/>
                      <a:pt x="12374" y="312896"/>
                    </a:cubicBezTo>
                    <a:cubicBezTo>
                      <a:pt x="9707" y="317945"/>
                      <a:pt x="6564" y="322802"/>
                      <a:pt x="5135" y="328517"/>
                    </a:cubicBezTo>
                    <a:cubicBezTo>
                      <a:pt x="3325" y="334042"/>
                      <a:pt x="1420" y="339471"/>
                      <a:pt x="1039" y="345281"/>
                    </a:cubicBezTo>
                    <a:cubicBezTo>
                      <a:pt x="-2390" y="368141"/>
                      <a:pt x="2944" y="391192"/>
                      <a:pt x="12946" y="410909"/>
                    </a:cubicBezTo>
                    <a:cubicBezTo>
                      <a:pt x="23518" y="430340"/>
                      <a:pt x="37044" y="447961"/>
                      <a:pt x="53617" y="462058"/>
                    </a:cubicBezTo>
                    <a:cubicBezTo>
                      <a:pt x="39425" y="445675"/>
                      <a:pt x="27424" y="427577"/>
                      <a:pt x="19423" y="407956"/>
                    </a:cubicBezTo>
                    <a:cubicBezTo>
                      <a:pt x="11231" y="388525"/>
                      <a:pt x="7707" y="367189"/>
                      <a:pt x="12088" y="347282"/>
                    </a:cubicBezTo>
                    <a:cubicBezTo>
                      <a:pt x="12660" y="342233"/>
                      <a:pt x="14755" y="337566"/>
                      <a:pt x="16660" y="332899"/>
                    </a:cubicBezTo>
                    <a:cubicBezTo>
                      <a:pt x="18089" y="328041"/>
                      <a:pt x="21042" y="323755"/>
                      <a:pt x="23518" y="319373"/>
                    </a:cubicBezTo>
                    <a:cubicBezTo>
                      <a:pt x="25804" y="314801"/>
                      <a:pt x="29138" y="310896"/>
                      <a:pt x="32472" y="306991"/>
                    </a:cubicBezTo>
                    <a:cubicBezTo>
                      <a:pt x="35710" y="303086"/>
                      <a:pt x="38949" y="299180"/>
                      <a:pt x="42759" y="294989"/>
                    </a:cubicBezTo>
                    <a:cubicBezTo>
                      <a:pt x="50093" y="286703"/>
                      <a:pt x="57618" y="278606"/>
                      <a:pt x="63904" y="269462"/>
                    </a:cubicBezTo>
                    <a:cubicBezTo>
                      <a:pt x="67143" y="264986"/>
                      <a:pt x="70667" y="260604"/>
                      <a:pt x="73620" y="255937"/>
                    </a:cubicBezTo>
                    <a:lnTo>
                      <a:pt x="73906" y="255365"/>
                    </a:lnTo>
                    <a:cubicBezTo>
                      <a:pt x="73525" y="267748"/>
                      <a:pt x="76573" y="280035"/>
                      <a:pt x="81240" y="291179"/>
                    </a:cubicBezTo>
                    <a:cubicBezTo>
                      <a:pt x="86098" y="302705"/>
                      <a:pt x="92194" y="313373"/>
                      <a:pt x="98671" y="323660"/>
                    </a:cubicBezTo>
                    <a:cubicBezTo>
                      <a:pt x="104576" y="333947"/>
                      <a:pt x="112958" y="343948"/>
                      <a:pt x="117054" y="353187"/>
                    </a:cubicBezTo>
                    <a:cubicBezTo>
                      <a:pt x="123436" y="366236"/>
                      <a:pt x="122007" y="381095"/>
                      <a:pt x="116197" y="394907"/>
                    </a:cubicBezTo>
                    <a:cubicBezTo>
                      <a:pt x="114387" y="397383"/>
                      <a:pt x="112768" y="399859"/>
                      <a:pt x="110958" y="402241"/>
                    </a:cubicBezTo>
                    <a:cubicBezTo>
                      <a:pt x="94099" y="423767"/>
                      <a:pt x="74572" y="443675"/>
                      <a:pt x="53713" y="462153"/>
                    </a:cubicBezTo>
                    <a:cubicBezTo>
                      <a:pt x="75620" y="452152"/>
                      <a:pt x="96194" y="438531"/>
                      <a:pt x="112958" y="420053"/>
                    </a:cubicBezTo>
                    <a:cubicBezTo>
                      <a:pt x="119340" y="412623"/>
                      <a:pt x="125150" y="404432"/>
                      <a:pt x="129246" y="395002"/>
                    </a:cubicBezTo>
                    <a:cubicBezTo>
                      <a:pt x="134389" y="388334"/>
                      <a:pt x="139342" y="381381"/>
                      <a:pt x="143533" y="373856"/>
                    </a:cubicBezTo>
                    <a:cubicBezTo>
                      <a:pt x="150010" y="360902"/>
                      <a:pt x="155344" y="346424"/>
                      <a:pt x="155154" y="330708"/>
                    </a:cubicBezTo>
                    <a:close/>
                    <a:moveTo>
                      <a:pt x="133913" y="364522"/>
                    </a:moveTo>
                    <a:cubicBezTo>
                      <a:pt x="133342" y="358616"/>
                      <a:pt x="132104" y="352806"/>
                      <a:pt x="129722" y="347377"/>
                    </a:cubicBezTo>
                    <a:cubicBezTo>
                      <a:pt x="123817" y="334804"/>
                      <a:pt x="117054" y="325850"/>
                      <a:pt x="110577" y="315659"/>
                    </a:cubicBezTo>
                    <a:cubicBezTo>
                      <a:pt x="104195" y="305657"/>
                      <a:pt x="97813" y="295847"/>
                      <a:pt x="92479" y="285655"/>
                    </a:cubicBezTo>
                    <a:cubicBezTo>
                      <a:pt x="85145" y="272320"/>
                      <a:pt x="81049" y="257556"/>
                      <a:pt x="81335" y="242221"/>
                    </a:cubicBezTo>
                    <a:lnTo>
                      <a:pt x="81907" y="241364"/>
                    </a:lnTo>
                    <a:cubicBezTo>
                      <a:pt x="84955" y="235553"/>
                      <a:pt x="87812" y="229457"/>
                      <a:pt x="90574" y="223361"/>
                    </a:cubicBezTo>
                    <a:cubicBezTo>
                      <a:pt x="92670" y="236887"/>
                      <a:pt x="97813" y="249746"/>
                      <a:pt x="104100" y="261366"/>
                    </a:cubicBezTo>
                    <a:cubicBezTo>
                      <a:pt x="110767" y="274034"/>
                      <a:pt x="118768" y="285560"/>
                      <a:pt x="126388" y="297180"/>
                    </a:cubicBezTo>
                    <a:cubicBezTo>
                      <a:pt x="130198" y="302800"/>
                      <a:pt x="134580" y="308896"/>
                      <a:pt x="137152" y="313849"/>
                    </a:cubicBezTo>
                    <a:cubicBezTo>
                      <a:pt x="139723" y="319278"/>
                      <a:pt x="141152" y="325088"/>
                      <a:pt x="141629" y="331089"/>
                    </a:cubicBezTo>
                    <a:cubicBezTo>
                      <a:pt x="142009" y="342233"/>
                      <a:pt x="138771" y="353663"/>
                      <a:pt x="133913" y="364522"/>
                    </a:cubicBez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B5D3086E-8038-4E4A-9935-62DD6AC5043D}"/>
                  </a:ext>
                </a:extLst>
              </p:cNvPr>
              <p:cNvSpPr/>
              <p:nvPr/>
            </p:nvSpPr>
            <p:spPr>
              <a:xfrm>
                <a:off x="3198018" y="1756242"/>
                <a:ext cx="38862" cy="109728"/>
              </a:xfrm>
              <a:custGeom>
                <a:avLst/>
                <a:gdLst>
                  <a:gd name="connsiteX0" fmla="*/ 19431 w 38862"/>
                  <a:gd name="connsiteY0" fmla="*/ 109728 h 109728"/>
                  <a:gd name="connsiteX1" fmla="*/ 0 w 38862"/>
                  <a:gd name="connsiteY1" fmla="*/ 56198 h 109728"/>
                  <a:gd name="connsiteX2" fmla="*/ 16478 w 38862"/>
                  <a:gd name="connsiteY2" fmla="*/ 4191 h 109728"/>
                  <a:gd name="connsiteX3" fmla="*/ 19431 w 38862"/>
                  <a:gd name="connsiteY3" fmla="*/ 0 h 109728"/>
                  <a:gd name="connsiteX4" fmla="*/ 22384 w 38862"/>
                  <a:gd name="connsiteY4" fmla="*/ 4191 h 109728"/>
                  <a:gd name="connsiteX5" fmla="*/ 38862 w 38862"/>
                  <a:gd name="connsiteY5" fmla="*/ 56198 h 109728"/>
                  <a:gd name="connsiteX6" fmla="*/ 19431 w 38862"/>
                  <a:gd name="connsiteY6" fmla="*/ 109728 h 10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862" h="109728">
                    <a:moveTo>
                      <a:pt x="19431" y="109728"/>
                    </a:moveTo>
                    <a:cubicBezTo>
                      <a:pt x="6668" y="109728"/>
                      <a:pt x="0" y="82772"/>
                      <a:pt x="0" y="56198"/>
                    </a:cubicBezTo>
                    <a:cubicBezTo>
                      <a:pt x="0" y="27813"/>
                      <a:pt x="15812" y="5144"/>
                      <a:pt x="16478" y="4191"/>
                    </a:cubicBezTo>
                    <a:lnTo>
                      <a:pt x="19431" y="0"/>
                    </a:lnTo>
                    <a:lnTo>
                      <a:pt x="22384" y="4191"/>
                    </a:lnTo>
                    <a:cubicBezTo>
                      <a:pt x="23051" y="5144"/>
                      <a:pt x="38862" y="27813"/>
                      <a:pt x="38862" y="56198"/>
                    </a:cubicBezTo>
                    <a:cubicBezTo>
                      <a:pt x="38957" y="82772"/>
                      <a:pt x="32195" y="109728"/>
                      <a:pt x="19431" y="109728"/>
                    </a:cubicBez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40A5271B-9E72-4D50-BCD2-C467761ED0D0}"/>
                </a:ext>
              </a:extLst>
            </p:cNvPr>
            <p:cNvSpPr/>
            <p:nvPr/>
          </p:nvSpPr>
          <p:spPr>
            <a:xfrm>
              <a:off x="1759362" y="5290777"/>
              <a:ext cx="1860804" cy="85729"/>
            </a:xfrm>
            <a:custGeom>
              <a:avLst/>
              <a:gdLst>
                <a:gd name="connsiteX0" fmla="*/ 0 w 1860804"/>
                <a:gd name="connsiteY0" fmla="*/ 42865 h 85729"/>
                <a:gd name="connsiteX1" fmla="*/ 465201 w 1860804"/>
                <a:gd name="connsiteY1" fmla="*/ 9241 h 85729"/>
                <a:gd name="connsiteX2" fmla="*/ 930402 w 1860804"/>
                <a:gd name="connsiteY2" fmla="*/ 2 h 85729"/>
                <a:gd name="connsiteX3" fmla="*/ 1395603 w 1860804"/>
                <a:gd name="connsiteY3" fmla="*/ 9146 h 85729"/>
                <a:gd name="connsiteX4" fmla="*/ 1860804 w 1860804"/>
                <a:gd name="connsiteY4" fmla="*/ 42865 h 85729"/>
                <a:gd name="connsiteX5" fmla="*/ 1395603 w 1860804"/>
                <a:gd name="connsiteY5" fmla="*/ 76583 h 85729"/>
                <a:gd name="connsiteX6" fmla="*/ 930402 w 1860804"/>
                <a:gd name="connsiteY6" fmla="*/ 85727 h 85729"/>
                <a:gd name="connsiteX7" fmla="*/ 465201 w 1860804"/>
                <a:gd name="connsiteY7" fmla="*/ 76488 h 85729"/>
                <a:gd name="connsiteX8" fmla="*/ 0 w 1860804"/>
                <a:gd name="connsiteY8" fmla="*/ 42865 h 8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04" h="85729">
                  <a:moveTo>
                    <a:pt x="0" y="42865"/>
                  </a:moveTo>
                  <a:cubicBezTo>
                    <a:pt x="155067" y="25148"/>
                    <a:pt x="310134" y="15909"/>
                    <a:pt x="465201" y="9241"/>
                  </a:cubicBezTo>
                  <a:cubicBezTo>
                    <a:pt x="620268" y="2955"/>
                    <a:pt x="775335" y="2"/>
                    <a:pt x="930402" y="2"/>
                  </a:cubicBezTo>
                  <a:cubicBezTo>
                    <a:pt x="1085469" y="-93"/>
                    <a:pt x="1240536" y="2860"/>
                    <a:pt x="1395603" y="9146"/>
                  </a:cubicBezTo>
                  <a:cubicBezTo>
                    <a:pt x="1550670" y="15719"/>
                    <a:pt x="1705737" y="24958"/>
                    <a:pt x="1860804" y="42865"/>
                  </a:cubicBezTo>
                  <a:cubicBezTo>
                    <a:pt x="1705737" y="60676"/>
                    <a:pt x="1550670" y="69916"/>
                    <a:pt x="1395603" y="76583"/>
                  </a:cubicBezTo>
                  <a:cubicBezTo>
                    <a:pt x="1240536" y="82870"/>
                    <a:pt x="1085469" y="85823"/>
                    <a:pt x="930402" y="85727"/>
                  </a:cubicBezTo>
                  <a:cubicBezTo>
                    <a:pt x="775335" y="85632"/>
                    <a:pt x="620268" y="82774"/>
                    <a:pt x="465201" y="76488"/>
                  </a:cubicBezTo>
                  <a:cubicBezTo>
                    <a:pt x="310134" y="69821"/>
                    <a:pt x="155067" y="60676"/>
                    <a:pt x="0" y="42865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8638DE9B-B9EF-452D-A67F-93AB28486485}"/>
                </a:ext>
              </a:extLst>
            </p:cNvPr>
            <p:cNvSpPr/>
            <p:nvPr/>
          </p:nvSpPr>
          <p:spPr>
            <a:xfrm>
              <a:off x="-133350" y="5376979"/>
              <a:ext cx="1860804" cy="85729"/>
            </a:xfrm>
            <a:custGeom>
              <a:avLst/>
              <a:gdLst>
                <a:gd name="connsiteX0" fmla="*/ 0 w 1860804"/>
                <a:gd name="connsiteY0" fmla="*/ 42865 h 85729"/>
                <a:gd name="connsiteX1" fmla="*/ 465201 w 1860804"/>
                <a:gd name="connsiteY1" fmla="*/ 9241 h 85729"/>
                <a:gd name="connsiteX2" fmla="*/ 930402 w 1860804"/>
                <a:gd name="connsiteY2" fmla="*/ 2 h 85729"/>
                <a:gd name="connsiteX3" fmla="*/ 1395603 w 1860804"/>
                <a:gd name="connsiteY3" fmla="*/ 9146 h 85729"/>
                <a:gd name="connsiteX4" fmla="*/ 1860804 w 1860804"/>
                <a:gd name="connsiteY4" fmla="*/ 42865 h 85729"/>
                <a:gd name="connsiteX5" fmla="*/ 1395603 w 1860804"/>
                <a:gd name="connsiteY5" fmla="*/ 76583 h 85729"/>
                <a:gd name="connsiteX6" fmla="*/ 930402 w 1860804"/>
                <a:gd name="connsiteY6" fmla="*/ 85727 h 85729"/>
                <a:gd name="connsiteX7" fmla="*/ 465201 w 1860804"/>
                <a:gd name="connsiteY7" fmla="*/ 76488 h 85729"/>
                <a:gd name="connsiteX8" fmla="*/ 0 w 1860804"/>
                <a:gd name="connsiteY8" fmla="*/ 42865 h 8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04" h="85729">
                  <a:moveTo>
                    <a:pt x="0" y="42865"/>
                  </a:moveTo>
                  <a:cubicBezTo>
                    <a:pt x="155067" y="25148"/>
                    <a:pt x="310134" y="15909"/>
                    <a:pt x="465201" y="9241"/>
                  </a:cubicBezTo>
                  <a:cubicBezTo>
                    <a:pt x="620268" y="2955"/>
                    <a:pt x="775335" y="2"/>
                    <a:pt x="930402" y="2"/>
                  </a:cubicBezTo>
                  <a:cubicBezTo>
                    <a:pt x="1085469" y="-93"/>
                    <a:pt x="1240536" y="2860"/>
                    <a:pt x="1395603" y="9146"/>
                  </a:cubicBezTo>
                  <a:cubicBezTo>
                    <a:pt x="1550670" y="15718"/>
                    <a:pt x="1705737" y="24958"/>
                    <a:pt x="1860804" y="42865"/>
                  </a:cubicBezTo>
                  <a:cubicBezTo>
                    <a:pt x="1705737" y="60676"/>
                    <a:pt x="1550670" y="69916"/>
                    <a:pt x="1395603" y="76583"/>
                  </a:cubicBezTo>
                  <a:cubicBezTo>
                    <a:pt x="1240536" y="82870"/>
                    <a:pt x="1085469" y="85822"/>
                    <a:pt x="930402" y="85727"/>
                  </a:cubicBezTo>
                  <a:cubicBezTo>
                    <a:pt x="775335" y="85632"/>
                    <a:pt x="620268" y="82775"/>
                    <a:pt x="465201" y="76488"/>
                  </a:cubicBezTo>
                  <a:cubicBezTo>
                    <a:pt x="310134" y="69820"/>
                    <a:pt x="155067" y="60581"/>
                    <a:pt x="0" y="42865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720C57F4-B993-40CC-A6C6-BF23A05A8860}"/>
                </a:ext>
              </a:extLst>
            </p:cNvPr>
            <p:cNvSpPr/>
            <p:nvPr/>
          </p:nvSpPr>
          <p:spPr>
            <a:xfrm>
              <a:off x="3815810" y="5376979"/>
              <a:ext cx="1860803" cy="85729"/>
            </a:xfrm>
            <a:custGeom>
              <a:avLst/>
              <a:gdLst>
                <a:gd name="connsiteX0" fmla="*/ 0 w 1860803"/>
                <a:gd name="connsiteY0" fmla="*/ 42865 h 85729"/>
                <a:gd name="connsiteX1" fmla="*/ 465201 w 1860803"/>
                <a:gd name="connsiteY1" fmla="*/ 9241 h 85729"/>
                <a:gd name="connsiteX2" fmla="*/ 930402 w 1860803"/>
                <a:gd name="connsiteY2" fmla="*/ 2 h 85729"/>
                <a:gd name="connsiteX3" fmla="*/ 1395603 w 1860803"/>
                <a:gd name="connsiteY3" fmla="*/ 9146 h 85729"/>
                <a:gd name="connsiteX4" fmla="*/ 1860804 w 1860803"/>
                <a:gd name="connsiteY4" fmla="*/ 42865 h 85729"/>
                <a:gd name="connsiteX5" fmla="*/ 1395603 w 1860803"/>
                <a:gd name="connsiteY5" fmla="*/ 76583 h 85729"/>
                <a:gd name="connsiteX6" fmla="*/ 930402 w 1860803"/>
                <a:gd name="connsiteY6" fmla="*/ 85727 h 85729"/>
                <a:gd name="connsiteX7" fmla="*/ 465201 w 1860803"/>
                <a:gd name="connsiteY7" fmla="*/ 76488 h 85729"/>
                <a:gd name="connsiteX8" fmla="*/ 0 w 1860803"/>
                <a:gd name="connsiteY8" fmla="*/ 42865 h 8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03" h="85729">
                  <a:moveTo>
                    <a:pt x="0" y="42865"/>
                  </a:moveTo>
                  <a:cubicBezTo>
                    <a:pt x="155067" y="25148"/>
                    <a:pt x="310134" y="15909"/>
                    <a:pt x="465201" y="9241"/>
                  </a:cubicBezTo>
                  <a:cubicBezTo>
                    <a:pt x="620268" y="2955"/>
                    <a:pt x="775335" y="2"/>
                    <a:pt x="930402" y="2"/>
                  </a:cubicBezTo>
                  <a:cubicBezTo>
                    <a:pt x="1085469" y="-93"/>
                    <a:pt x="1240536" y="2860"/>
                    <a:pt x="1395603" y="9146"/>
                  </a:cubicBezTo>
                  <a:cubicBezTo>
                    <a:pt x="1550670" y="15718"/>
                    <a:pt x="1705737" y="24958"/>
                    <a:pt x="1860804" y="42865"/>
                  </a:cubicBezTo>
                  <a:cubicBezTo>
                    <a:pt x="1705737" y="60676"/>
                    <a:pt x="1550670" y="69916"/>
                    <a:pt x="1395603" y="76583"/>
                  </a:cubicBezTo>
                  <a:cubicBezTo>
                    <a:pt x="1240536" y="82870"/>
                    <a:pt x="1085469" y="85822"/>
                    <a:pt x="930402" y="85727"/>
                  </a:cubicBezTo>
                  <a:cubicBezTo>
                    <a:pt x="775335" y="85632"/>
                    <a:pt x="620268" y="82775"/>
                    <a:pt x="465201" y="76488"/>
                  </a:cubicBezTo>
                  <a:cubicBezTo>
                    <a:pt x="310134" y="69820"/>
                    <a:pt x="155067" y="60581"/>
                    <a:pt x="0" y="42865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23D7B9BA-7EF0-471E-A251-75F7D44EABD4}"/>
                </a:ext>
              </a:extLst>
            </p:cNvPr>
            <p:cNvSpPr/>
            <p:nvPr/>
          </p:nvSpPr>
          <p:spPr>
            <a:xfrm>
              <a:off x="696658" y="5553286"/>
              <a:ext cx="1860804" cy="85729"/>
            </a:xfrm>
            <a:custGeom>
              <a:avLst/>
              <a:gdLst>
                <a:gd name="connsiteX0" fmla="*/ 0 w 1860804"/>
                <a:gd name="connsiteY0" fmla="*/ 42865 h 85729"/>
                <a:gd name="connsiteX1" fmla="*/ 465201 w 1860804"/>
                <a:gd name="connsiteY1" fmla="*/ 9241 h 85729"/>
                <a:gd name="connsiteX2" fmla="*/ 930402 w 1860804"/>
                <a:gd name="connsiteY2" fmla="*/ 2 h 85729"/>
                <a:gd name="connsiteX3" fmla="*/ 1395603 w 1860804"/>
                <a:gd name="connsiteY3" fmla="*/ 9146 h 85729"/>
                <a:gd name="connsiteX4" fmla="*/ 1860804 w 1860804"/>
                <a:gd name="connsiteY4" fmla="*/ 42865 h 85729"/>
                <a:gd name="connsiteX5" fmla="*/ 1395603 w 1860804"/>
                <a:gd name="connsiteY5" fmla="*/ 76583 h 85729"/>
                <a:gd name="connsiteX6" fmla="*/ 930402 w 1860804"/>
                <a:gd name="connsiteY6" fmla="*/ 85727 h 85729"/>
                <a:gd name="connsiteX7" fmla="*/ 465201 w 1860804"/>
                <a:gd name="connsiteY7" fmla="*/ 76488 h 85729"/>
                <a:gd name="connsiteX8" fmla="*/ 0 w 1860804"/>
                <a:gd name="connsiteY8" fmla="*/ 42865 h 8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04" h="85729">
                  <a:moveTo>
                    <a:pt x="0" y="42865"/>
                  </a:moveTo>
                  <a:cubicBezTo>
                    <a:pt x="155067" y="25148"/>
                    <a:pt x="310134" y="15909"/>
                    <a:pt x="465201" y="9241"/>
                  </a:cubicBezTo>
                  <a:cubicBezTo>
                    <a:pt x="620268" y="2955"/>
                    <a:pt x="775335" y="2"/>
                    <a:pt x="930402" y="2"/>
                  </a:cubicBezTo>
                  <a:cubicBezTo>
                    <a:pt x="1085469" y="-93"/>
                    <a:pt x="1240536" y="2860"/>
                    <a:pt x="1395603" y="9146"/>
                  </a:cubicBezTo>
                  <a:cubicBezTo>
                    <a:pt x="1550670" y="15719"/>
                    <a:pt x="1705737" y="24958"/>
                    <a:pt x="1860804" y="42865"/>
                  </a:cubicBezTo>
                  <a:cubicBezTo>
                    <a:pt x="1705737" y="60677"/>
                    <a:pt x="1550670" y="69916"/>
                    <a:pt x="1395603" y="76583"/>
                  </a:cubicBezTo>
                  <a:cubicBezTo>
                    <a:pt x="1240536" y="82870"/>
                    <a:pt x="1085469" y="85823"/>
                    <a:pt x="930402" y="85727"/>
                  </a:cubicBezTo>
                  <a:cubicBezTo>
                    <a:pt x="775335" y="85632"/>
                    <a:pt x="620268" y="82774"/>
                    <a:pt x="465201" y="76488"/>
                  </a:cubicBezTo>
                  <a:cubicBezTo>
                    <a:pt x="310229" y="69821"/>
                    <a:pt x="155162" y="60581"/>
                    <a:pt x="0" y="42865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7B3A3FDA-CCED-4691-A31C-D8AF555D16A7}"/>
                </a:ext>
              </a:extLst>
            </p:cNvPr>
            <p:cNvSpPr/>
            <p:nvPr/>
          </p:nvSpPr>
          <p:spPr>
            <a:xfrm>
              <a:off x="2985134" y="5553286"/>
              <a:ext cx="1860804" cy="85729"/>
            </a:xfrm>
            <a:custGeom>
              <a:avLst/>
              <a:gdLst>
                <a:gd name="connsiteX0" fmla="*/ 0 w 1860804"/>
                <a:gd name="connsiteY0" fmla="*/ 42865 h 85729"/>
                <a:gd name="connsiteX1" fmla="*/ 465201 w 1860804"/>
                <a:gd name="connsiteY1" fmla="*/ 9241 h 85729"/>
                <a:gd name="connsiteX2" fmla="*/ 930402 w 1860804"/>
                <a:gd name="connsiteY2" fmla="*/ 2 h 85729"/>
                <a:gd name="connsiteX3" fmla="*/ 1395603 w 1860804"/>
                <a:gd name="connsiteY3" fmla="*/ 9146 h 85729"/>
                <a:gd name="connsiteX4" fmla="*/ 1860804 w 1860804"/>
                <a:gd name="connsiteY4" fmla="*/ 42865 h 85729"/>
                <a:gd name="connsiteX5" fmla="*/ 1395603 w 1860804"/>
                <a:gd name="connsiteY5" fmla="*/ 76583 h 85729"/>
                <a:gd name="connsiteX6" fmla="*/ 930402 w 1860804"/>
                <a:gd name="connsiteY6" fmla="*/ 85727 h 85729"/>
                <a:gd name="connsiteX7" fmla="*/ 465201 w 1860804"/>
                <a:gd name="connsiteY7" fmla="*/ 76488 h 85729"/>
                <a:gd name="connsiteX8" fmla="*/ 0 w 1860804"/>
                <a:gd name="connsiteY8" fmla="*/ 42865 h 8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04" h="85729">
                  <a:moveTo>
                    <a:pt x="0" y="42865"/>
                  </a:moveTo>
                  <a:cubicBezTo>
                    <a:pt x="155067" y="25148"/>
                    <a:pt x="310134" y="15909"/>
                    <a:pt x="465201" y="9241"/>
                  </a:cubicBezTo>
                  <a:cubicBezTo>
                    <a:pt x="620268" y="2955"/>
                    <a:pt x="775335" y="2"/>
                    <a:pt x="930402" y="2"/>
                  </a:cubicBezTo>
                  <a:cubicBezTo>
                    <a:pt x="1085469" y="-93"/>
                    <a:pt x="1240536" y="2860"/>
                    <a:pt x="1395603" y="9146"/>
                  </a:cubicBezTo>
                  <a:cubicBezTo>
                    <a:pt x="1550670" y="15719"/>
                    <a:pt x="1705737" y="24958"/>
                    <a:pt x="1860804" y="42865"/>
                  </a:cubicBezTo>
                  <a:cubicBezTo>
                    <a:pt x="1705737" y="60677"/>
                    <a:pt x="1550670" y="69916"/>
                    <a:pt x="1395603" y="76583"/>
                  </a:cubicBezTo>
                  <a:cubicBezTo>
                    <a:pt x="1240536" y="82870"/>
                    <a:pt x="1085469" y="85823"/>
                    <a:pt x="930402" y="85727"/>
                  </a:cubicBezTo>
                  <a:cubicBezTo>
                    <a:pt x="775335" y="85632"/>
                    <a:pt x="620268" y="82774"/>
                    <a:pt x="465201" y="76488"/>
                  </a:cubicBezTo>
                  <a:cubicBezTo>
                    <a:pt x="310229" y="69821"/>
                    <a:pt x="155067" y="60581"/>
                    <a:pt x="0" y="42865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C01720A9-D155-4865-9796-5FE5706D1044}"/>
                </a:ext>
              </a:extLst>
            </p:cNvPr>
            <p:cNvSpPr/>
            <p:nvPr/>
          </p:nvSpPr>
          <p:spPr>
            <a:xfrm>
              <a:off x="1699831" y="4979405"/>
              <a:ext cx="1860804" cy="85729"/>
            </a:xfrm>
            <a:custGeom>
              <a:avLst/>
              <a:gdLst>
                <a:gd name="connsiteX0" fmla="*/ 0 w 1860804"/>
                <a:gd name="connsiteY0" fmla="*/ 42865 h 85729"/>
                <a:gd name="connsiteX1" fmla="*/ 465201 w 1860804"/>
                <a:gd name="connsiteY1" fmla="*/ 9241 h 85729"/>
                <a:gd name="connsiteX2" fmla="*/ 930402 w 1860804"/>
                <a:gd name="connsiteY2" fmla="*/ 2 h 85729"/>
                <a:gd name="connsiteX3" fmla="*/ 1395603 w 1860804"/>
                <a:gd name="connsiteY3" fmla="*/ 9146 h 85729"/>
                <a:gd name="connsiteX4" fmla="*/ 1860804 w 1860804"/>
                <a:gd name="connsiteY4" fmla="*/ 42865 h 85729"/>
                <a:gd name="connsiteX5" fmla="*/ 1395603 w 1860804"/>
                <a:gd name="connsiteY5" fmla="*/ 76583 h 85729"/>
                <a:gd name="connsiteX6" fmla="*/ 930402 w 1860804"/>
                <a:gd name="connsiteY6" fmla="*/ 85727 h 85729"/>
                <a:gd name="connsiteX7" fmla="*/ 465201 w 1860804"/>
                <a:gd name="connsiteY7" fmla="*/ 76488 h 85729"/>
                <a:gd name="connsiteX8" fmla="*/ 0 w 1860804"/>
                <a:gd name="connsiteY8" fmla="*/ 42865 h 8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04" h="85729">
                  <a:moveTo>
                    <a:pt x="0" y="42865"/>
                  </a:moveTo>
                  <a:cubicBezTo>
                    <a:pt x="155067" y="25148"/>
                    <a:pt x="310134" y="15909"/>
                    <a:pt x="465201" y="9241"/>
                  </a:cubicBezTo>
                  <a:cubicBezTo>
                    <a:pt x="620268" y="2955"/>
                    <a:pt x="775335" y="2"/>
                    <a:pt x="930402" y="2"/>
                  </a:cubicBezTo>
                  <a:cubicBezTo>
                    <a:pt x="1085469" y="-93"/>
                    <a:pt x="1240536" y="2860"/>
                    <a:pt x="1395603" y="9146"/>
                  </a:cubicBezTo>
                  <a:cubicBezTo>
                    <a:pt x="1550670" y="15719"/>
                    <a:pt x="1705737" y="24958"/>
                    <a:pt x="1860804" y="42865"/>
                  </a:cubicBezTo>
                  <a:cubicBezTo>
                    <a:pt x="1705737" y="60677"/>
                    <a:pt x="1550670" y="69916"/>
                    <a:pt x="1395603" y="76583"/>
                  </a:cubicBezTo>
                  <a:cubicBezTo>
                    <a:pt x="1240536" y="82870"/>
                    <a:pt x="1085469" y="85823"/>
                    <a:pt x="930402" y="85727"/>
                  </a:cubicBezTo>
                  <a:cubicBezTo>
                    <a:pt x="775335" y="85632"/>
                    <a:pt x="620268" y="82774"/>
                    <a:pt x="465201" y="76488"/>
                  </a:cubicBezTo>
                  <a:cubicBezTo>
                    <a:pt x="310134" y="69821"/>
                    <a:pt x="155067" y="60581"/>
                    <a:pt x="0" y="42865"/>
                  </a:cubicBez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A555CF9B-AAEF-4FCF-86B8-1CE78174345A}"/>
                </a:ext>
              </a:extLst>
            </p:cNvPr>
            <p:cNvSpPr/>
            <p:nvPr/>
          </p:nvSpPr>
          <p:spPr>
            <a:xfrm>
              <a:off x="2989897" y="2531197"/>
              <a:ext cx="455009" cy="146875"/>
            </a:xfrm>
            <a:custGeom>
              <a:avLst/>
              <a:gdLst>
                <a:gd name="connsiteX0" fmla="*/ 0 w 455009"/>
                <a:gd name="connsiteY0" fmla="*/ 0 h 146875"/>
                <a:gd name="connsiteX1" fmla="*/ 455009 w 455009"/>
                <a:gd name="connsiteY1" fmla="*/ 0 h 146875"/>
                <a:gd name="connsiteX2" fmla="*/ 455009 w 455009"/>
                <a:gd name="connsiteY2" fmla="*/ 146876 h 146875"/>
                <a:gd name="connsiteX3" fmla="*/ 0 w 455009"/>
                <a:gd name="connsiteY3" fmla="*/ 146876 h 1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6875">
                  <a:moveTo>
                    <a:pt x="0" y="0"/>
                  </a:moveTo>
                  <a:lnTo>
                    <a:pt x="455009" y="0"/>
                  </a:lnTo>
                  <a:lnTo>
                    <a:pt x="455009" y="146876"/>
                  </a:lnTo>
                  <a:lnTo>
                    <a:pt x="0" y="146876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B080023B-F342-4FE6-9C44-3EB01917126A}"/>
                </a:ext>
              </a:extLst>
            </p:cNvPr>
            <p:cNvSpPr/>
            <p:nvPr/>
          </p:nvSpPr>
          <p:spPr>
            <a:xfrm>
              <a:off x="2989897" y="2687692"/>
              <a:ext cx="455009" cy="146875"/>
            </a:xfrm>
            <a:custGeom>
              <a:avLst/>
              <a:gdLst>
                <a:gd name="connsiteX0" fmla="*/ 0 w 455009"/>
                <a:gd name="connsiteY0" fmla="*/ 0 h 146875"/>
                <a:gd name="connsiteX1" fmla="*/ 455009 w 455009"/>
                <a:gd name="connsiteY1" fmla="*/ 0 h 146875"/>
                <a:gd name="connsiteX2" fmla="*/ 455009 w 455009"/>
                <a:gd name="connsiteY2" fmla="*/ 146875 h 146875"/>
                <a:gd name="connsiteX3" fmla="*/ 0 w 455009"/>
                <a:gd name="connsiteY3" fmla="*/ 146875 h 1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6875">
                  <a:moveTo>
                    <a:pt x="0" y="0"/>
                  </a:moveTo>
                  <a:lnTo>
                    <a:pt x="455009" y="0"/>
                  </a:lnTo>
                  <a:lnTo>
                    <a:pt x="455009" y="146875"/>
                  </a:lnTo>
                  <a:lnTo>
                    <a:pt x="0" y="146875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4833358E-8653-4070-AD8F-0B6B463CCF4A}"/>
                </a:ext>
              </a:extLst>
            </p:cNvPr>
            <p:cNvSpPr/>
            <p:nvPr/>
          </p:nvSpPr>
          <p:spPr>
            <a:xfrm>
              <a:off x="2989897" y="2844093"/>
              <a:ext cx="455009" cy="146875"/>
            </a:xfrm>
            <a:custGeom>
              <a:avLst/>
              <a:gdLst>
                <a:gd name="connsiteX0" fmla="*/ 0 w 455009"/>
                <a:gd name="connsiteY0" fmla="*/ 0 h 146875"/>
                <a:gd name="connsiteX1" fmla="*/ 455009 w 455009"/>
                <a:gd name="connsiteY1" fmla="*/ 0 h 146875"/>
                <a:gd name="connsiteX2" fmla="*/ 455009 w 455009"/>
                <a:gd name="connsiteY2" fmla="*/ 146875 h 146875"/>
                <a:gd name="connsiteX3" fmla="*/ 0 w 455009"/>
                <a:gd name="connsiteY3" fmla="*/ 146875 h 1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6875">
                  <a:moveTo>
                    <a:pt x="0" y="0"/>
                  </a:moveTo>
                  <a:lnTo>
                    <a:pt x="455009" y="0"/>
                  </a:lnTo>
                  <a:lnTo>
                    <a:pt x="455009" y="146875"/>
                  </a:lnTo>
                  <a:lnTo>
                    <a:pt x="0" y="146875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46AA28D5-095A-44DF-8B9A-ECA01AEA9DC6}"/>
                </a:ext>
              </a:extLst>
            </p:cNvPr>
            <p:cNvSpPr/>
            <p:nvPr/>
          </p:nvSpPr>
          <p:spPr>
            <a:xfrm>
              <a:off x="2989897" y="3000493"/>
              <a:ext cx="455009" cy="146875"/>
            </a:xfrm>
            <a:custGeom>
              <a:avLst/>
              <a:gdLst>
                <a:gd name="connsiteX0" fmla="*/ 0 w 455009"/>
                <a:gd name="connsiteY0" fmla="*/ 0 h 146875"/>
                <a:gd name="connsiteX1" fmla="*/ 455009 w 455009"/>
                <a:gd name="connsiteY1" fmla="*/ 0 h 146875"/>
                <a:gd name="connsiteX2" fmla="*/ 455009 w 455009"/>
                <a:gd name="connsiteY2" fmla="*/ 146875 h 146875"/>
                <a:gd name="connsiteX3" fmla="*/ 0 w 455009"/>
                <a:gd name="connsiteY3" fmla="*/ 146875 h 1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6875">
                  <a:moveTo>
                    <a:pt x="0" y="0"/>
                  </a:moveTo>
                  <a:lnTo>
                    <a:pt x="455009" y="0"/>
                  </a:lnTo>
                  <a:lnTo>
                    <a:pt x="455009" y="146875"/>
                  </a:lnTo>
                  <a:lnTo>
                    <a:pt x="0" y="146875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817D11B6-5263-4C81-9E8E-2F21B3D4B41F}"/>
                </a:ext>
              </a:extLst>
            </p:cNvPr>
            <p:cNvSpPr/>
            <p:nvPr/>
          </p:nvSpPr>
          <p:spPr>
            <a:xfrm>
              <a:off x="2989897" y="3156894"/>
              <a:ext cx="455009" cy="146875"/>
            </a:xfrm>
            <a:custGeom>
              <a:avLst/>
              <a:gdLst>
                <a:gd name="connsiteX0" fmla="*/ 0 w 455009"/>
                <a:gd name="connsiteY0" fmla="*/ 0 h 146875"/>
                <a:gd name="connsiteX1" fmla="*/ 455009 w 455009"/>
                <a:gd name="connsiteY1" fmla="*/ 0 h 146875"/>
                <a:gd name="connsiteX2" fmla="*/ 455009 w 455009"/>
                <a:gd name="connsiteY2" fmla="*/ 146876 h 146875"/>
                <a:gd name="connsiteX3" fmla="*/ 0 w 455009"/>
                <a:gd name="connsiteY3" fmla="*/ 146876 h 1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6875">
                  <a:moveTo>
                    <a:pt x="0" y="0"/>
                  </a:moveTo>
                  <a:lnTo>
                    <a:pt x="455009" y="0"/>
                  </a:lnTo>
                  <a:lnTo>
                    <a:pt x="455009" y="146876"/>
                  </a:lnTo>
                  <a:lnTo>
                    <a:pt x="0" y="146876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FC618361-666D-4C23-9C7C-B3EA9EEC07FB}"/>
                </a:ext>
              </a:extLst>
            </p:cNvPr>
            <p:cNvSpPr/>
            <p:nvPr/>
          </p:nvSpPr>
          <p:spPr>
            <a:xfrm>
              <a:off x="3149631" y="1963126"/>
              <a:ext cx="135540" cy="148875"/>
            </a:xfrm>
            <a:custGeom>
              <a:avLst/>
              <a:gdLst>
                <a:gd name="connsiteX0" fmla="*/ 0 w 135540"/>
                <a:gd name="connsiteY0" fmla="*/ 0 h 148875"/>
                <a:gd name="connsiteX1" fmla="*/ 135541 w 135540"/>
                <a:gd name="connsiteY1" fmla="*/ 0 h 148875"/>
                <a:gd name="connsiteX2" fmla="*/ 135541 w 135540"/>
                <a:gd name="connsiteY2" fmla="*/ 148876 h 148875"/>
                <a:gd name="connsiteX3" fmla="*/ 0 w 135540"/>
                <a:gd name="connsiteY3" fmla="*/ 148876 h 1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40" h="148875">
                  <a:moveTo>
                    <a:pt x="0" y="0"/>
                  </a:moveTo>
                  <a:lnTo>
                    <a:pt x="135541" y="0"/>
                  </a:lnTo>
                  <a:lnTo>
                    <a:pt x="135541" y="148876"/>
                  </a:lnTo>
                  <a:lnTo>
                    <a:pt x="0" y="148876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CA7C58D2-E640-45E5-B1B2-F048D9650A7A}"/>
                </a:ext>
              </a:extLst>
            </p:cNvPr>
            <p:cNvSpPr/>
            <p:nvPr/>
          </p:nvSpPr>
          <p:spPr>
            <a:xfrm>
              <a:off x="4084319" y="2374415"/>
              <a:ext cx="455009" cy="146875"/>
            </a:xfrm>
            <a:custGeom>
              <a:avLst/>
              <a:gdLst>
                <a:gd name="connsiteX0" fmla="*/ 447580 w 455009"/>
                <a:gd name="connsiteY0" fmla="*/ 0 h 146875"/>
                <a:gd name="connsiteX1" fmla="*/ 11716 w 455009"/>
                <a:gd name="connsiteY1" fmla="*/ 0 h 146875"/>
                <a:gd name="connsiteX2" fmla="*/ 0 w 455009"/>
                <a:gd name="connsiteY2" fmla="*/ 0 h 146875"/>
                <a:gd name="connsiteX3" fmla="*/ 0 w 455009"/>
                <a:gd name="connsiteY3" fmla="*/ 146875 h 146875"/>
                <a:gd name="connsiteX4" fmla="*/ 455009 w 455009"/>
                <a:gd name="connsiteY4" fmla="*/ 146875 h 146875"/>
                <a:gd name="connsiteX5" fmla="*/ 455009 w 455009"/>
                <a:gd name="connsiteY5" fmla="*/ 0 h 14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09" h="146875">
                  <a:moveTo>
                    <a:pt x="447580" y="0"/>
                  </a:moveTo>
                  <a:lnTo>
                    <a:pt x="11716" y="0"/>
                  </a:lnTo>
                  <a:lnTo>
                    <a:pt x="0" y="0"/>
                  </a:lnTo>
                  <a:lnTo>
                    <a:pt x="0" y="146875"/>
                  </a:lnTo>
                  <a:lnTo>
                    <a:pt x="455009" y="146875"/>
                  </a:lnTo>
                  <a:lnTo>
                    <a:pt x="455009" y="0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11D3DDA5-089E-404E-9604-4CDA3CA51725}"/>
                </a:ext>
              </a:extLst>
            </p:cNvPr>
            <p:cNvSpPr/>
            <p:nvPr/>
          </p:nvSpPr>
          <p:spPr>
            <a:xfrm>
              <a:off x="4084320" y="2531006"/>
              <a:ext cx="455009" cy="143541"/>
            </a:xfrm>
            <a:custGeom>
              <a:avLst/>
              <a:gdLst>
                <a:gd name="connsiteX0" fmla="*/ 0 w 455009"/>
                <a:gd name="connsiteY0" fmla="*/ 0 h 143541"/>
                <a:gd name="connsiteX1" fmla="*/ 455009 w 455009"/>
                <a:gd name="connsiteY1" fmla="*/ 0 h 143541"/>
                <a:gd name="connsiteX2" fmla="*/ 455009 w 455009"/>
                <a:gd name="connsiteY2" fmla="*/ 143542 h 143541"/>
                <a:gd name="connsiteX3" fmla="*/ 0 w 455009"/>
                <a:gd name="connsiteY3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3541">
                  <a:moveTo>
                    <a:pt x="0" y="0"/>
                  </a:moveTo>
                  <a:lnTo>
                    <a:pt x="455009" y="0"/>
                  </a:lnTo>
                  <a:lnTo>
                    <a:pt x="455009" y="143542"/>
                  </a:lnTo>
                  <a:lnTo>
                    <a:pt x="0" y="143542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2A63192D-E88F-4A2D-A244-BB93CA1C75EA}"/>
                </a:ext>
              </a:extLst>
            </p:cNvPr>
            <p:cNvSpPr/>
            <p:nvPr/>
          </p:nvSpPr>
          <p:spPr>
            <a:xfrm>
              <a:off x="4084320" y="2687502"/>
              <a:ext cx="455009" cy="142589"/>
            </a:xfrm>
            <a:custGeom>
              <a:avLst/>
              <a:gdLst>
                <a:gd name="connsiteX0" fmla="*/ 0 w 455009"/>
                <a:gd name="connsiteY0" fmla="*/ 0 h 142589"/>
                <a:gd name="connsiteX1" fmla="*/ 455009 w 455009"/>
                <a:gd name="connsiteY1" fmla="*/ 0 h 142589"/>
                <a:gd name="connsiteX2" fmla="*/ 455009 w 455009"/>
                <a:gd name="connsiteY2" fmla="*/ 142589 h 142589"/>
                <a:gd name="connsiteX3" fmla="*/ 0 w 455009"/>
                <a:gd name="connsiteY3" fmla="*/ 14258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2589">
                  <a:moveTo>
                    <a:pt x="0" y="0"/>
                  </a:moveTo>
                  <a:lnTo>
                    <a:pt x="455009" y="0"/>
                  </a:lnTo>
                  <a:lnTo>
                    <a:pt x="455009" y="142589"/>
                  </a:lnTo>
                  <a:lnTo>
                    <a:pt x="0" y="142589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06982DE9-C3B3-4791-A3F4-9C5EBDA1338C}"/>
                </a:ext>
              </a:extLst>
            </p:cNvPr>
            <p:cNvSpPr/>
            <p:nvPr/>
          </p:nvSpPr>
          <p:spPr>
            <a:xfrm>
              <a:off x="4084320" y="2840569"/>
              <a:ext cx="455009" cy="143732"/>
            </a:xfrm>
            <a:custGeom>
              <a:avLst/>
              <a:gdLst>
                <a:gd name="connsiteX0" fmla="*/ 0 w 455009"/>
                <a:gd name="connsiteY0" fmla="*/ 0 h 143732"/>
                <a:gd name="connsiteX1" fmla="*/ 455009 w 455009"/>
                <a:gd name="connsiteY1" fmla="*/ 0 h 143732"/>
                <a:gd name="connsiteX2" fmla="*/ 455009 w 455009"/>
                <a:gd name="connsiteY2" fmla="*/ 143732 h 143732"/>
                <a:gd name="connsiteX3" fmla="*/ 0 w 455009"/>
                <a:gd name="connsiteY3" fmla="*/ 143732 h 1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3732">
                  <a:moveTo>
                    <a:pt x="0" y="0"/>
                  </a:moveTo>
                  <a:lnTo>
                    <a:pt x="455009" y="0"/>
                  </a:lnTo>
                  <a:lnTo>
                    <a:pt x="455009" y="143732"/>
                  </a:lnTo>
                  <a:lnTo>
                    <a:pt x="0" y="143732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8896E880-ADD3-4790-A324-076C6B50EF3E}"/>
                </a:ext>
              </a:extLst>
            </p:cNvPr>
            <p:cNvSpPr/>
            <p:nvPr/>
          </p:nvSpPr>
          <p:spPr>
            <a:xfrm>
              <a:off x="4084320" y="2995921"/>
              <a:ext cx="455009" cy="144779"/>
            </a:xfrm>
            <a:custGeom>
              <a:avLst/>
              <a:gdLst>
                <a:gd name="connsiteX0" fmla="*/ 0 w 455009"/>
                <a:gd name="connsiteY0" fmla="*/ 0 h 144779"/>
                <a:gd name="connsiteX1" fmla="*/ 455009 w 455009"/>
                <a:gd name="connsiteY1" fmla="*/ 0 h 144779"/>
                <a:gd name="connsiteX2" fmla="*/ 455009 w 455009"/>
                <a:gd name="connsiteY2" fmla="*/ 144780 h 144779"/>
                <a:gd name="connsiteX3" fmla="*/ 0 w 455009"/>
                <a:gd name="connsiteY3" fmla="*/ 144780 h 14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09" h="144779">
                  <a:moveTo>
                    <a:pt x="0" y="0"/>
                  </a:moveTo>
                  <a:lnTo>
                    <a:pt x="455009" y="0"/>
                  </a:lnTo>
                  <a:lnTo>
                    <a:pt x="455009" y="144780"/>
                  </a:lnTo>
                  <a:lnTo>
                    <a:pt x="0" y="144780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7C8C19A-8A98-4B0D-B21F-2712377D8940}"/>
                </a:ext>
              </a:extLst>
            </p:cNvPr>
            <p:cNvSpPr/>
            <p:nvPr/>
          </p:nvSpPr>
          <p:spPr>
            <a:xfrm>
              <a:off x="4089844" y="1915691"/>
              <a:ext cx="448246" cy="129920"/>
            </a:xfrm>
            <a:custGeom>
              <a:avLst/>
              <a:gdLst>
                <a:gd name="connsiteX0" fmla="*/ 418529 w 448246"/>
                <a:gd name="connsiteY0" fmla="*/ 0 h 129920"/>
                <a:gd name="connsiteX1" fmla="*/ 29718 w 448246"/>
                <a:gd name="connsiteY1" fmla="*/ 0 h 129920"/>
                <a:gd name="connsiteX2" fmla="*/ 0 w 448246"/>
                <a:gd name="connsiteY2" fmla="*/ 129921 h 129920"/>
                <a:gd name="connsiteX3" fmla="*/ 448246 w 448246"/>
                <a:gd name="connsiteY3" fmla="*/ 129921 h 12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246" h="129920">
                  <a:moveTo>
                    <a:pt x="418529" y="0"/>
                  </a:moveTo>
                  <a:lnTo>
                    <a:pt x="29718" y="0"/>
                  </a:lnTo>
                  <a:lnTo>
                    <a:pt x="0" y="129921"/>
                  </a:lnTo>
                  <a:lnTo>
                    <a:pt x="448246" y="129921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D7DD68B0-2818-4B98-AA3D-20A6258BB0D7}"/>
                </a:ext>
              </a:extLst>
            </p:cNvPr>
            <p:cNvSpPr/>
            <p:nvPr/>
          </p:nvSpPr>
          <p:spPr>
            <a:xfrm>
              <a:off x="4121753" y="1747670"/>
              <a:ext cx="384428" cy="158496"/>
            </a:xfrm>
            <a:custGeom>
              <a:avLst/>
              <a:gdLst>
                <a:gd name="connsiteX0" fmla="*/ 384429 w 384428"/>
                <a:gd name="connsiteY0" fmla="*/ 158496 h 158496"/>
                <a:gd name="connsiteX1" fmla="*/ 348139 w 384428"/>
                <a:gd name="connsiteY1" fmla="*/ 0 h 158496"/>
                <a:gd name="connsiteX2" fmla="*/ 36290 w 384428"/>
                <a:gd name="connsiteY2" fmla="*/ 0 h 158496"/>
                <a:gd name="connsiteX3" fmla="*/ 0 w 384428"/>
                <a:gd name="connsiteY3" fmla="*/ 158496 h 158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428" h="158496">
                  <a:moveTo>
                    <a:pt x="384429" y="158496"/>
                  </a:moveTo>
                  <a:lnTo>
                    <a:pt x="348139" y="0"/>
                  </a:lnTo>
                  <a:lnTo>
                    <a:pt x="36290" y="0"/>
                  </a:lnTo>
                  <a:lnTo>
                    <a:pt x="0" y="158496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77AE427-2D72-45E7-98C3-BD54572E2D6A}"/>
                </a:ext>
              </a:extLst>
            </p:cNvPr>
            <p:cNvSpPr/>
            <p:nvPr/>
          </p:nvSpPr>
          <p:spPr>
            <a:xfrm>
              <a:off x="4160234" y="1599271"/>
              <a:ext cx="307466" cy="138874"/>
            </a:xfrm>
            <a:custGeom>
              <a:avLst/>
              <a:gdLst>
                <a:gd name="connsiteX0" fmla="*/ 31813 w 307466"/>
                <a:gd name="connsiteY0" fmla="*/ 0 h 138874"/>
                <a:gd name="connsiteX1" fmla="*/ 0 w 307466"/>
                <a:gd name="connsiteY1" fmla="*/ 138874 h 138874"/>
                <a:gd name="connsiteX2" fmla="*/ 307467 w 307466"/>
                <a:gd name="connsiteY2" fmla="*/ 138874 h 138874"/>
                <a:gd name="connsiteX3" fmla="*/ 278702 w 307466"/>
                <a:gd name="connsiteY3" fmla="*/ 13525 h 138874"/>
                <a:gd name="connsiteX4" fmla="*/ 275654 w 307466"/>
                <a:gd name="connsiteY4" fmla="*/ 0 h 13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66" h="138874">
                  <a:moveTo>
                    <a:pt x="31813" y="0"/>
                  </a:moveTo>
                  <a:lnTo>
                    <a:pt x="0" y="138874"/>
                  </a:lnTo>
                  <a:lnTo>
                    <a:pt x="307467" y="138874"/>
                  </a:lnTo>
                  <a:lnTo>
                    <a:pt x="278702" y="13525"/>
                  </a:lnTo>
                  <a:lnTo>
                    <a:pt x="275654" y="0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B6E21C3A-D6C9-45A1-9A1F-2B7B54CA1E99}"/>
                </a:ext>
              </a:extLst>
            </p:cNvPr>
            <p:cNvSpPr/>
            <p:nvPr/>
          </p:nvSpPr>
          <p:spPr>
            <a:xfrm>
              <a:off x="4194238" y="1465921"/>
              <a:ext cx="239458" cy="123825"/>
            </a:xfrm>
            <a:custGeom>
              <a:avLst/>
              <a:gdLst>
                <a:gd name="connsiteX0" fmla="*/ 239459 w 239458"/>
                <a:gd name="connsiteY0" fmla="*/ 123825 h 123825"/>
                <a:gd name="connsiteX1" fmla="*/ 227171 w 239458"/>
                <a:gd name="connsiteY1" fmla="*/ 70295 h 123825"/>
                <a:gd name="connsiteX2" fmla="*/ 214027 w 239458"/>
                <a:gd name="connsiteY2" fmla="*/ 12668 h 123825"/>
                <a:gd name="connsiteX3" fmla="*/ 211074 w 239458"/>
                <a:gd name="connsiteY3" fmla="*/ 0 h 123825"/>
                <a:gd name="connsiteX4" fmla="*/ 28385 w 239458"/>
                <a:gd name="connsiteY4" fmla="*/ 0 h 123825"/>
                <a:gd name="connsiteX5" fmla="*/ 26861 w 239458"/>
                <a:gd name="connsiteY5" fmla="*/ 6763 h 123825"/>
                <a:gd name="connsiteX6" fmla="*/ 0 w 239458"/>
                <a:gd name="connsiteY6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458" h="123825">
                  <a:moveTo>
                    <a:pt x="239459" y="123825"/>
                  </a:moveTo>
                  <a:lnTo>
                    <a:pt x="227171" y="70295"/>
                  </a:lnTo>
                  <a:lnTo>
                    <a:pt x="214027" y="12668"/>
                  </a:lnTo>
                  <a:lnTo>
                    <a:pt x="211074" y="0"/>
                  </a:lnTo>
                  <a:lnTo>
                    <a:pt x="28385" y="0"/>
                  </a:lnTo>
                  <a:lnTo>
                    <a:pt x="26861" y="6763"/>
                  </a:lnTo>
                  <a:lnTo>
                    <a:pt x="0" y="123825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169514E2-0DB0-4763-8DBA-7BD434C1015D}"/>
                </a:ext>
              </a:extLst>
            </p:cNvPr>
            <p:cNvSpPr/>
            <p:nvPr/>
          </p:nvSpPr>
          <p:spPr>
            <a:xfrm>
              <a:off x="4224813" y="1370194"/>
              <a:ext cx="178308" cy="86201"/>
            </a:xfrm>
            <a:custGeom>
              <a:avLst/>
              <a:gdLst>
                <a:gd name="connsiteX0" fmla="*/ 178308 w 178308"/>
                <a:gd name="connsiteY0" fmla="*/ 86201 h 86201"/>
                <a:gd name="connsiteX1" fmla="*/ 158591 w 178308"/>
                <a:gd name="connsiteY1" fmla="*/ 0 h 86201"/>
                <a:gd name="connsiteX2" fmla="*/ 19717 w 178308"/>
                <a:gd name="connsiteY2" fmla="*/ 0 h 86201"/>
                <a:gd name="connsiteX3" fmla="*/ 0 w 178308"/>
                <a:gd name="connsiteY3" fmla="*/ 86201 h 8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08" h="86201">
                  <a:moveTo>
                    <a:pt x="178308" y="86201"/>
                  </a:moveTo>
                  <a:lnTo>
                    <a:pt x="158591" y="0"/>
                  </a:lnTo>
                  <a:lnTo>
                    <a:pt x="19717" y="0"/>
                  </a:lnTo>
                  <a:lnTo>
                    <a:pt x="0" y="86201"/>
                  </a:lnTo>
                  <a:close/>
                </a:path>
              </a:pathLst>
            </a:custGeom>
            <a:solidFill>
              <a:srgbClr val="3B67AE">
                <a:alpha val="1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1" name="Gráfico 1">
              <a:extLst>
                <a:ext uri="{FF2B5EF4-FFF2-40B4-BE49-F238E27FC236}">
                  <a16:creationId xmlns:a16="http://schemas.microsoft.com/office/drawing/2014/main" id="{4F3F7B3B-5231-4521-A400-0D1B3052D7CE}"/>
                </a:ext>
              </a:extLst>
            </p:cNvPr>
            <p:cNvGrpSpPr/>
            <p:nvPr/>
          </p:nvGrpSpPr>
          <p:grpSpPr>
            <a:xfrm>
              <a:off x="37147" y="2201346"/>
              <a:ext cx="5055965" cy="3042668"/>
              <a:chOff x="37147" y="2201346"/>
              <a:chExt cx="5055965" cy="3042668"/>
            </a:xfrm>
            <a:solidFill>
              <a:srgbClr val="3B67AE">
                <a:alpha val="15000"/>
              </a:srgbClr>
            </a:solidFill>
          </p:grpSpPr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E1A9DC11-35E7-4438-884E-5325581A34EF}"/>
                  </a:ext>
                </a:extLst>
              </p:cNvPr>
              <p:cNvSpPr/>
              <p:nvPr/>
            </p:nvSpPr>
            <p:spPr>
              <a:xfrm>
                <a:off x="1611249" y="2490239"/>
                <a:ext cx="174688" cy="190309"/>
              </a:xfrm>
              <a:custGeom>
                <a:avLst/>
                <a:gdLst>
                  <a:gd name="connsiteX0" fmla="*/ 3048 w 174688"/>
                  <a:gd name="connsiteY0" fmla="*/ 190309 h 190309"/>
                  <a:gd name="connsiteX1" fmla="*/ 174688 w 174688"/>
                  <a:gd name="connsiteY1" fmla="*/ 127349 h 190309"/>
                  <a:gd name="connsiteX2" fmla="*/ 101155 w 174688"/>
                  <a:gd name="connsiteY2" fmla="*/ 0 h 190309"/>
                  <a:gd name="connsiteX3" fmla="*/ 0 w 174688"/>
                  <a:gd name="connsiteY3" fmla="*/ 185166 h 190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688" h="190309">
                    <a:moveTo>
                      <a:pt x="3048" y="190309"/>
                    </a:moveTo>
                    <a:lnTo>
                      <a:pt x="174688" y="127349"/>
                    </a:lnTo>
                    <a:lnTo>
                      <a:pt x="101155" y="0"/>
                    </a:lnTo>
                    <a:lnTo>
                      <a:pt x="0" y="185166"/>
                    </a:ln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0062B59F-264D-45BE-8813-50B2268B5F47}"/>
                  </a:ext>
                </a:extLst>
              </p:cNvPr>
              <p:cNvSpPr/>
              <p:nvPr/>
            </p:nvSpPr>
            <p:spPr>
              <a:xfrm>
                <a:off x="1451514" y="2330886"/>
                <a:ext cx="151257" cy="169544"/>
              </a:xfrm>
              <a:custGeom>
                <a:avLst/>
                <a:gdLst>
                  <a:gd name="connsiteX0" fmla="*/ 8287 w 151257"/>
                  <a:gd name="connsiteY0" fmla="*/ 82201 h 169544"/>
                  <a:gd name="connsiteX1" fmla="*/ 58674 w 151257"/>
                  <a:gd name="connsiteY1" fmla="*/ 169545 h 169544"/>
                  <a:gd name="connsiteX2" fmla="*/ 151257 w 151257"/>
                  <a:gd name="connsiteY2" fmla="*/ 0 h 169544"/>
                  <a:gd name="connsiteX3" fmla="*/ 0 w 151257"/>
                  <a:gd name="connsiteY3" fmla="*/ 62960 h 169544"/>
                  <a:gd name="connsiteX4" fmla="*/ 8287 w 151257"/>
                  <a:gd name="connsiteY4" fmla="*/ 82201 h 16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257" h="169544">
                    <a:moveTo>
                      <a:pt x="8287" y="82201"/>
                    </a:moveTo>
                    <a:lnTo>
                      <a:pt x="58674" y="169545"/>
                    </a:lnTo>
                    <a:lnTo>
                      <a:pt x="151257" y="0"/>
                    </a:lnTo>
                    <a:lnTo>
                      <a:pt x="0" y="62960"/>
                    </a:lnTo>
                    <a:cubicBezTo>
                      <a:pt x="2096" y="69628"/>
                      <a:pt x="4763" y="76010"/>
                      <a:pt x="8287" y="82201"/>
                    </a:cubicBez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7DFAED7F-5AF9-410C-A5D8-D01C02AD484D}"/>
                  </a:ext>
                </a:extLst>
              </p:cNvPr>
              <p:cNvSpPr/>
              <p:nvPr/>
            </p:nvSpPr>
            <p:spPr>
              <a:xfrm>
                <a:off x="1515808" y="2324980"/>
                <a:ext cx="189357" cy="186023"/>
              </a:xfrm>
              <a:custGeom>
                <a:avLst/>
                <a:gdLst>
                  <a:gd name="connsiteX0" fmla="*/ 571 w 189357"/>
                  <a:gd name="connsiteY0" fmla="*/ 186023 h 186023"/>
                  <a:gd name="connsiteX1" fmla="*/ 189357 w 189357"/>
                  <a:gd name="connsiteY1" fmla="*/ 152686 h 186023"/>
                  <a:gd name="connsiteX2" fmla="*/ 101155 w 189357"/>
                  <a:gd name="connsiteY2" fmla="*/ 0 h 186023"/>
                  <a:gd name="connsiteX3" fmla="*/ 101060 w 189357"/>
                  <a:gd name="connsiteY3" fmla="*/ 0 h 186023"/>
                  <a:gd name="connsiteX4" fmla="*/ 0 w 189357"/>
                  <a:gd name="connsiteY4" fmla="*/ 185071 h 18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357" h="186023">
                    <a:moveTo>
                      <a:pt x="571" y="186023"/>
                    </a:moveTo>
                    <a:lnTo>
                      <a:pt x="189357" y="152686"/>
                    </a:lnTo>
                    <a:lnTo>
                      <a:pt x="101155" y="0"/>
                    </a:lnTo>
                    <a:lnTo>
                      <a:pt x="101060" y="0"/>
                    </a:lnTo>
                    <a:lnTo>
                      <a:pt x="0" y="185071"/>
                    </a:ln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DFCD9ED0-65EA-44F7-97A1-453A314E692F}"/>
                  </a:ext>
                </a:extLst>
              </p:cNvPr>
              <p:cNvSpPr/>
              <p:nvPr/>
            </p:nvSpPr>
            <p:spPr>
              <a:xfrm>
                <a:off x="1724215" y="2782466"/>
                <a:ext cx="155162" cy="338328"/>
              </a:xfrm>
              <a:custGeom>
                <a:avLst/>
                <a:gdLst>
                  <a:gd name="connsiteX0" fmla="*/ 0 w 155162"/>
                  <a:gd name="connsiteY0" fmla="*/ 88487 h 338328"/>
                  <a:gd name="connsiteX1" fmla="*/ 144209 w 155162"/>
                  <a:gd name="connsiteY1" fmla="*/ 338328 h 338328"/>
                  <a:gd name="connsiteX2" fmla="*/ 155162 w 155162"/>
                  <a:gd name="connsiteY2" fmla="*/ 0 h 33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162" h="338328">
                    <a:moveTo>
                      <a:pt x="0" y="88487"/>
                    </a:moveTo>
                    <a:lnTo>
                      <a:pt x="144209" y="338328"/>
                    </a:lnTo>
                    <a:lnTo>
                      <a:pt x="155162" y="0"/>
                    </a:ln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B436D0B7-204B-4ACE-9F08-59710D46BB54}"/>
                  </a:ext>
                </a:extLst>
              </p:cNvPr>
              <p:cNvSpPr/>
              <p:nvPr/>
            </p:nvSpPr>
            <p:spPr>
              <a:xfrm>
                <a:off x="1521523" y="2487667"/>
                <a:ext cx="181451" cy="178022"/>
              </a:xfrm>
              <a:custGeom>
                <a:avLst/>
                <a:gdLst>
                  <a:gd name="connsiteX0" fmla="*/ 0 w 181451"/>
                  <a:gd name="connsiteY0" fmla="*/ 32195 h 178022"/>
                  <a:gd name="connsiteX1" fmla="*/ 84201 w 181451"/>
                  <a:gd name="connsiteY1" fmla="*/ 178022 h 178022"/>
                  <a:gd name="connsiteX2" fmla="*/ 181451 w 181451"/>
                  <a:gd name="connsiteY2" fmla="*/ 0 h 17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451" h="178022">
                    <a:moveTo>
                      <a:pt x="0" y="32195"/>
                    </a:moveTo>
                    <a:lnTo>
                      <a:pt x="84201" y="178022"/>
                    </a:lnTo>
                    <a:lnTo>
                      <a:pt x="181451" y="0"/>
                    </a:ln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3B7C1A73-D5E8-49A4-8C5E-D78CD0F5D80E}"/>
                  </a:ext>
                </a:extLst>
              </p:cNvPr>
              <p:cNvSpPr/>
              <p:nvPr/>
            </p:nvSpPr>
            <p:spPr>
              <a:xfrm>
                <a:off x="1619154" y="2627113"/>
                <a:ext cx="168401" cy="225552"/>
              </a:xfrm>
              <a:custGeom>
                <a:avLst/>
                <a:gdLst>
                  <a:gd name="connsiteX0" fmla="*/ 168402 w 168401"/>
                  <a:gd name="connsiteY0" fmla="*/ 0 h 225552"/>
                  <a:gd name="connsiteX1" fmla="*/ 0 w 168401"/>
                  <a:gd name="connsiteY1" fmla="*/ 61817 h 225552"/>
                  <a:gd name="connsiteX2" fmla="*/ 94488 w 168401"/>
                  <a:gd name="connsiteY2" fmla="*/ 225552 h 22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401" h="225552">
                    <a:moveTo>
                      <a:pt x="168402" y="0"/>
                    </a:moveTo>
                    <a:lnTo>
                      <a:pt x="0" y="61817"/>
                    </a:lnTo>
                    <a:lnTo>
                      <a:pt x="94488" y="225552"/>
                    </a:ln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8DED04C5-5FB7-475A-BCE9-9509F2F08E03}"/>
                  </a:ext>
                </a:extLst>
              </p:cNvPr>
              <p:cNvSpPr/>
              <p:nvPr/>
            </p:nvSpPr>
            <p:spPr>
              <a:xfrm>
                <a:off x="37147" y="2699313"/>
                <a:ext cx="5055965" cy="2544701"/>
              </a:xfrm>
              <a:custGeom>
                <a:avLst/>
                <a:gdLst>
                  <a:gd name="connsiteX0" fmla="*/ 4590764 w 5055965"/>
                  <a:gd name="connsiteY0" fmla="*/ 2468118 h 2544701"/>
                  <a:gd name="connsiteX1" fmla="*/ 4505325 w 5055965"/>
                  <a:gd name="connsiteY1" fmla="*/ 2465070 h 2544701"/>
                  <a:gd name="connsiteX2" fmla="*/ 4505325 w 5055965"/>
                  <a:gd name="connsiteY2" fmla="*/ 1353788 h 2544701"/>
                  <a:gd name="connsiteX3" fmla="*/ 4506945 w 5055965"/>
                  <a:gd name="connsiteY3" fmla="*/ 1353788 h 2544701"/>
                  <a:gd name="connsiteX4" fmla="*/ 4506945 w 5055965"/>
                  <a:gd name="connsiteY4" fmla="*/ 994124 h 2544701"/>
                  <a:gd name="connsiteX5" fmla="*/ 4506945 w 5055965"/>
                  <a:gd name="connsiteY5" fmla="*/ 861441 h 2544701"/>
                  <a:gd name="connsiteX6" fmla="*/ 4506945 w 5055965"/>
                  <a:gd name="connsiteY6" fmla="*/ 450913 h 2544701"/>
                  <a:gd name="connsiteX7" fmla="*/ 4037648 w 5055965"/>
                  <a:gd name="connsiteY7" fmla="*/ 450913 h 2544701"/>
                  <a:gd name="connsiteX8" fmla="*/ 4037648 w 5055965"/>
                  <a:gd name="connsiteY8" fmla="*/ 446151 h 2544701"/>
                  <a:gd name="connsiteX9" fmla="*/ 3577876 w 5055965"/>
                  <a:gd name="connsiteY9" fmla="*/ 446151 h 2544701"/>
                  <a:gd name="connsiteX10" fmla="*/ 3577876 w 5055965"/>
                  <a:gd name="connsiteY10" fmla="*/ 608838 h 2544701"/>
                  <a:gd name="connsiteX11" fmla="*/ 3417285 w 5055965"/>
                  <a:gd name="connsiteY11" fmla="*/ 608838 h 2544701"/>
                  <a:gd name="connsiteX12" fmla="*/ 3417285 w 5055965"/>
                  <a:gd name="connsiteY12" fmla="*/ 613982 h 2544701"/>
                  <a:gd name="connsiteX13" fmla="*/ 2943225 w 5055965"/>
                  <a:gd name="connsiteY13" fmla="*/ 613982 h 2544701"/>
                  <a:gd name="connsiteX14" fmla="*/ 2943225 w 5055965"/>
                  <a:gd name="connsiteY14" fmla="*/ 608838 h 2544701"/>
                  <a:gd name="connsiteX15" fmla="*/ 2648807 w 5055965"/>
                  <a:gd name="connsiteY15" fmla="*/ 608838 h 2544701"/>
                  <a:gd name="connsiteX16" fmla="*/ 2648807 w 5055965"/>
                  <a:gd name="connsiteY16" fmla="*/ 745808 h 2544701"/>
                  <a:gd name="connsiteX17" fmla="*/ 2370487 w 5055965"/>
                  <a:gd name="connsiteY17" fmla="*/ 745808 h 2544701"/>
                  <a:gd name="connsiteX18" fmla="*/ 2370487 w 5055965"/>
                  <a:gd name="connsiteY18" fmla="*/ 515779 h 2544701"/>
                  <a:gd name="connsiteX19" fmla="*/ 2370487 w 5055965"/>
                  <a:gd name="connsiteY19" fmla="*/ 515779 h 2544701"/>
                  <a:gd name="connsiteX20" fmla="*/ 2370487 w 5055965"/>
                  <a:gd name="connsiteY20" fmla="*/ 277463 h 2544701"/>
                  <a:gd name="connsiteX21" fmla="*/ 2370487 w 5055965"/>
                  <a:gd name="connsiteY21" fmla="*/ 2381 h 2544701"/>
                  <a:gd name="connsiteX22" fmla="*/ 2370487 w 5055965"/>
                  <a:gd name="connsiteY22" fmla="*/ 0 h 2544701"/>
                  <a:gd name="connsiteX23" fmla="*/ 2368106 w 5055965"/>
                  <a:gd name="connsiteY23" fmla="*/ 2381 h 2544701"/>
                  <a:gd name="connsiteX24" fmla="*/ 2095405 w 5055965"/>
                  <a:gd name="connsiteY24" fmla="*/ 2381 h 2544701"/>
                  <a:gd name="connsiteX25" fmla="*/ 2095405 w 5055965"/>
                  <a:gd name="connsiteY25" fmla="*/ 275082 h 2544701"/>
                  <a:gd name="connsiteX26" fmla="*/ 2004346 w 5055965"/>
                  <a:gd name="connsiteY26" fmla="*/ 366141 h 2544701"/>
                  <a:gd name="connsiteX27" fmla="*/ 1995964 w 5055965"/>
                  <a:gd name="connsiteY27" fmla="*/ 346138 h 2544701"/>
                  <a:gd name="connsiteX28" fmla="*/ 1851470 w 5055965"/>
                  <a:gd name="connsiteY28" fmla="*/ 95821 h 2544701"/>
                  <a:gd name="connsiteX29" fmla="*/ 1840421 w 5055965"/>
                  <a:gd name="connsiteY29" fmla="*/ 436817 h 2544701"/>
                  <a:gd name="connsiteX30" fmla="*/ 1846612 w 5055965"/>
                  <a:gd name="connsiteY30" fmla="*/ 446056 h 2544701"/>
                  <a:gd name="connsiteX31" fmla="*/ 1441609 w 5055965"/>
                  <a:gd name="connsiteY31" fmla="*/ 446056 h 2544701"/>
                  <a:gd name="connsiteX32" fmla="*/ 1441609 w 5055965"/>
                  <a:gd name="connsiteY32" fmla="*/ 861346 h 2544701"/>
                  <a:gd name="connsiteX33" fmla="*/ 1107567 w 5055965"/>
                  <a:gd name="connsiteY33" fmla="*/ 861346 h 2544701"/>
                  <a:gd name="connsiteX34" fmla="*/ 1107567 w 5055965"/>
                  <a:gd name="connsiteY34" fmla="*/ 608743 h 2544701"/>
                  <a:gd name="connsiteX35" fmla="*/ 1107567 w 5055965"/>
                  <a:gd name="connsiteY35" fmla="*/ 397288 h 2544701"/>
                  <a:gd name="connsiteX36" fmla="*/ 760000 w 5055965"/>
                  <a:gd name="connsiteY36" fmla="*/ 397288 h 2544701"/>
                  <a:gd name="connsiteX37" fmla="*/ 104966 w 5055965"/>
                  <a:gd name="connsiteY37" fmla="*/ 397288 h 2544701"/>
                  <a:gd name="connsiteX38" fmla="*/ 0 w 5055965"/>
                  <a:gd name="connsiteY38" fmla="*/ 502349 h 2544701"/>
                  <a:gd name="connsiteX39" fmla="*/ 0 w 5055965"/>
                  <a:gd name="connsiteY39" fmla="*/ 503777 h 2544701"/>
                  <a:gd name="connsiteX40" fmla="*/ 104966 w 5055965"/>
                  <a:gd name="connsiteY40" fmla="*/ 608838 h 2544701"/>
                  <a:gd name="connsiteX41" fmla="*/ 760000 w 5055965"/>
                  <a:gd name="connsiteY41" fmla="*/ 608838 h 2544701"/>
                  <a:gd name="connsiteX42" fmla="*/ 760000 w 5055965"/>
                  <a:gd name="connsiteY42" fmla="*/ 861441 h 2544701"/>
                  <a:gd name="connsiteX43" fmla="*/ 760000 w 5055965"/>
                  <a:gd name="connsiteY43" fmla="*/ 909066 h 2544701"/>
                  <a:gd name="connsiteX44" fmla="*/ 760000 w 5055965"/>
                  <a:gd name="connsiteY44" fmla="*/ 1353788 h 2544701"/>
                  <a:gd name="connsiteX45" fmla="*/ 760000 w 5055965"/>
                  <a:gd name="connsiteY45" fmla="*/ 2465165 h 2544701"/>
                  <a:gd name="connsiteX46" fmla="*/ 674561 w 5055965"/>
                  <a:gd name="connsiteY46" fmla="*/ 2468213 h 2544701"/>
                  <a:gd name="connsiteX47" fmla="*/ 209360 w 5055965"/>
                  <a:gd name="connsiteY47" fmla="*/ 2501837 h 2544701"/>
                  <a:gd name="connsiteX48" fmla="*/ 674561 w 5055965"/>
                  <a:gd name="connsiteY48" fmla="*/ 2535460 h 2544701"/>
                  <a:gd name="connsiteX49" fmla="*/ 1139762 w 5055965"/>
                  <a:gd name="connsiteY49" fmla="*/ 2544699 h 2544701"/>
                  <a:gd name="connsiteX50" fmla="*/ 1604963 w 5055965"/>
                  <a:gd name="connsiteY50" fmla="*/ 2535555 h 2544701"/>
                  <a:gd name="connsiteX51" fmla="*/ 2070164 w 5055965"/>
                  <a:gd name="connsiteY51" fmla="*/ 2501837 h 2544701"/>
                  <a:gd name="connsiteX52" fmla="*/ 1604963 w 5055965"/>
                  <a:gd name="connsiteY52" fmla="*/ 2468118 h 2544701"/>
                  <a:gd name="connsiteX53" fmla="*/ 1519523 w 5055965"/>
                  <a:gd name="connsiteY53" fmla="*/ 2465070 h 2544701"/>
                  <a:gd name="connsiteX54" fmla="*/ 1519523 w 5055965"/>
                  <a:gd name="connsiteY54" fmla="*/ 1353788 h 2544701"/>
                  <a:gd name="connsiteX55" fmla="*/ 3745802 w 5055965"/>
                  <a:gd name="connsiteY55" fmla="*/ 1353788 h 2544701"/>
                  <a:gd name="connsiteX56" fmla="*/ 3745802 w 5055965"/>
                  <a:gd name="connsiteY56" fmla="*/ 2465165 h 2544701"/>
                  <a:gd name="connsiteX57" fmla="*/ 3660362 w 5055965"/>
                  <a:gd name="connsiteY57" fmla="*/ 2468213 h 2544701"/>
                  <a:gd name="connsiteX58" fmla="*/ 3195161 w 5055965"/>
                  <a:gd name="connsiteY58" fmla="*/ 2501837 h 2544701"/>
                  <a:gd name="connsiteX59" fmla="*/ 3660362 w 5055965"/>
                  <a:gd name="connsiteY59" fmla="*/ 2535460 h 2544701"/>
                  <a:gd name="connsiteX60" fmla="*/ 4125563 w 5055965"/>
                  <a:gd name="connsiteY60" fmla="*/ 2544699 h 2544701"/>
                  <a:gd name="connsiteX61" fmla="*/ 4590764 w 5055965"/>
                  <a:gd name="connsiteY61" fmla="*/ 2535555 h 2544701"/>
                  <a:gd name="connsiteX62" fmla="*/ 5055966 w 5055965"/>
                  <a:gd name="connsiteY62" fmla="*/ 2501837 h 2544701"/>
                  <a:gd name="connsiteX63" fmla="*/ 4590764 w 5055965"/>
                  <a:gd name="connsiteY63" fmla="*/ 2468118 h 2544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55965" h="2544701">
                    <a:moveTo>
                      <a:pt x="4590764" y="2468118"/>
                    </a:moveTo>
                    <a:cubicBezTo>
                      <a:pt x="4562285" y="2466975"/>
                      <a:pt x="4533805" y="2466023"/>
                      <a:pt x="4505325" y="2465070"/>
                    </a:cubicBezTo>
                    <a:lnTo>
                      <a:pt x="4505325" y="1353788"/>
                    </a:lnTo>
                    <a:lnTo>
                      <a:pt x="4506945" y="1353788"/>
                    </a:lnTo>
                    <a:lnTo>
                      <a:pt x="4506945" y="994124"/>
                    </a:lnTo>
                    <a:lnTo>
                      <a:pt x="4506945" y="861441"/>
                    </a:lnTo>
                    <a:lnTo>
                      <a:pt x="4506945" y="450913"/>
                    </a:lnTo>
                    <a:lnTo>
                      <a:pt x="4037648" y="450913"/>
                    </a:lnTo>
                    <a:lnTo>
                      <a:pt x="4037648" y="446151"/>
                    </a:lnTo>
                    <a:lnTo>
                      <a:pt x="3577876" y="446151"/>
                    </a:lnTo>
                    <a:lnTo>
                      <a:pt x="3577876" y="608838"/>
                    </a:lnTo>
                    <a:lnTo>
                      <a:pt x="3417285" y="608838"/>
                    </a:lnTo>
                    <a:lnTo>
                      <a:pt x="3417285" y="613982"/>
                    </a:lnTo>
                    <a:lnTo>
                      <a:pt x="2943225" y="613982"/>
                    </a:lnTo>
                    <a:lnTo>
                      <a:pt x="2943225" y="608838"/>
                    </a:lnTo>
                    <a:lnTo>
                      <a:pt x="2648807" y="608838"/>
                    </a:lnTo>
                    <a:lnTo>
                      <a:pt x="2648807" y="745808"/>
                    </a:lnTo>
                    <a:lnTo>
                      <a:pt x="2370487" y="745808"/>
                    </a:lnTo>
                    <a:lnTo>
                      <a:pt x="2370487" y="515779"/>
                    </a:lnTo>
                    <a:lnTo>
                      <a:pt x="2370487" y="515779"/>
                    </a:lnTo>
                    <a:lnTo>
                      <a:pt x="2370487" y="277463"/>
                    </a:lnTo>
                    <a:lnTo>
                      <a:pt x="2370487" y="2381"/>
                    </a:lnTo>
                    <a:lnTo>
                      <a:pt x="2370487" y="0"/>
                    </a:lnTo>
                    <a:lnTo>
                      <a:pt x="2368106" y="2381"/>
                    </a:lnTo>
                    <a:lnTo>
                      <a:pt x="2095405" y="2381"/>
                    </a:lnTo>
                    <a:lnTo>
                      <a:pt x="2095405" y="275082"/>
                    </a:lnTo>
                    <a:lnTo>
                      <a:pt x="2004346" y="366141"/>
                    </a:lnTo>
                    <a:cubicBezTo>
                      <a:pt x="2002346" y="359283"/>
                      <a:pt x="1999679" y="352616"/>
                      <a:pt x="1995964" y="346138"/>
                    </a:cubicBezTo>
                    <a:lnTo>
                      <a:pt x="1851470" y="95821"/>
                    </a:lnTo>
                    <a:lnTo>
                      <a:pt x="1840421" y="436817"/>
                    </a:lnTo>
                    <a:cubicBezTo>
                      <a:pt x="1842326" y="440055"/>
                      <a:pt x="1844421" y="443103"/>
                      <a:pt x="1846612" y="446056"/>
                    </a:cubicBezTo>
                    <a:lnTo>
                      <a:pt x="1441609" y="446056"/>
                    </a:lnTo>
                    <a:lnTo>
                      <a:pt x="1441609" y="861346"/>
                    </a:lnTo>
                    <a:lnTo>
                      <a:pt x="1107567" y="861346"/>
                    </a:lnTo>
                    <a:lnTo>
                      <a:pt x="1107567" y="608743"/>
                    </a:lnTo>
                    <a:lnTo>
                      <a:pt x="1107567" y="397288"/>
                    </a:lnTo>
                    <a:lnTo>
                      <a:pt x="760000" y="397288"/>
                    </a:lnTo>
                    <a:lnTo>
                      <a:pt x="104966" y="397288"/>
                    </a:lnTo>
                    <a:cubicBezTo>
                      <a:pt x="46958" y="397288"/>
                      <a:pt x="0" y="444341"/>
                      <a:pt x="0" y="502349"/>
                    </a:cubicBezTo>
                    <a:lnTo>
                      <a:pt x="0" y="503777"/>
                    </a:lnTo>
                    <a:cubicBezTo>
                      <a:pt x="0" y="561784"/>
                      <a:pt x="47054" y="608838"/>
                      <a:pt x="104966" y="608838"/>
                    </a:cubicBezTo>
                    <a:lnTo>
                      <a:pt x="760000" y="608838"/>
                    </a:lnTo>
                    <a:lnTo>
                      <a:pt x="760000" y="861441"/>
                    </a:lnTo>
                    <a:lnTo>
                      <a:pt x="760000" y="909066"/>
                    </a:lnTo>
                    <a:lnTo>
                      <a:pt x="760000" y="1353788"/>
                    </a:lnTo>
                    <a:lnTo>
                      <a:pt x="760000" y="2465165"/>
                    </a:lnTo>
                    <a:cubicBezTo>
                      <a:pt x="731520" y="2466118"/>
                      <a:pt x="703040" y="2466975"/>
                      <a:pt x="674561" y="2468213"/>
                    </a:cubicBezTo>
                    <a:cubicBezTo>
                      <a:pt x="519494" y="2474881"/>
                      <a:pt x="364427" y="2484025"/>
                      <a:pt x="209360" y="2501837"/>
                    </a:cubicBezTo>
                    <a:cubicBezTo>
                      <a:pt x="364427" y="2519553"/>
                      <a:pt x="519494" y="2528792"/>
                      <a:pt x="674561" y="2535460"/>
                    </a:cubicBezTo>
                    <a:cubicBezTo>
                      <a:pt x="829628" y="2541746"/>
                      <a:pt x="984695" y="2544699"/>
                      <a:pt x="1139762" y="2544699"/>
                    </a:cubicBezTo>
                    <a:cubicBezTo>
                      <a:pt x="1294829" y="2544794"/>
                      <a:pt x="1449896" y="2541842"/>
                      <a:pt x="1604963" y="2535555"/>
                    </a:cubicBezTo>
                    <a:cubicBezTo>
                      <a:pt x="1760029" y="2528983"/>
                      <a:pt x="1915097" y="2519744"/>
                      <a:pt x="2070164" y="2501837"/>
                    </a:cubicBezTo>
                    <a:cubicBezTo>
                      <a:pt x="1915097" y="2484025"/>
                      <a:pt x="1760029" y="2474786"/>
                      <a:pt x="1604963" y="2468118"/>
                    </a:cubicBezTo>
                    <a:cubicBezTo>
                      <a:pt x="1576483" y="2466975"/>
                      <a:pt x="1548003" y="2466023"/>
                      <a:pt x="1519523" y="2465070"/>
                    </a:cubicBezTo>
                    <a:lnTo>
                      <a:pt x="1519523" y="1353788"/>
                    </a:lnTo>
                    <a:lnTo>
                      <a:pt x="3745802" y="1353788"/>
                    </a:lnTo>
                    <a:lnTo>
                      <a:pt x="3745802" y="2465165"/>
                    </a:lnTo>
                    <a:cubicBezTo>
                      <a:pt x="3717322" y="2466118"/>
                      <a:pt x="3688842" y="2466975"/>
                      <a:pt x="3660362" y="2468213"/>
                    </a:cubicBezTo>
                    <a:cubicBezTo>
                      <a:pt x="3505295" y="2474881"/>
                      <a:pt x="3350228" y="2484025"/>
                      <a:pt x="3195161" y="2501837"/>
                    </a:cubicBezTo>
                    <a:cubicBezTo>
                      <a:pt x="3350228" y="2519553"/>
                      <a:pt x="3505295" y="2528792"/>
                      <a:pt x="3660362" y="2535460"/>
                    </a:cubicBezTo>
                    <a:cubicBezTo>
                      <a:pt x="3815429" y="2541746"/>
                      <a:pt x="3970496" y="2544699"/>
                      <a:pt x="4125563" y="2544699"/>
                    </a:cubicBezTo>
                    <a:cubicBezTo>
                      <a:pt x="4280630" y="2544794"/>
                      <a:pt x="4435697" y="2541842"/>
                      <a:pt x="4590764" y="2535555"/>
                    </a:cubicBezTo>
                    <a:cubicBezTo>
                      <a:pt x="4745832" y="2528983"/>
                      <a:pt x="4900898" y="2519744"/>
                      <a:pt x="5055966" y="2501837"/>
                    </a:cubicBezTo>
                    <a:cubicBezTo>
                      <a:pt x="4900994" y="2483930"/>
                      <a:pt x="4745926" y="2474690"/>
                      <a:pt x="4590764" y="2468118"/>
                    </a:cubicBez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08D65291-7864-4115-8A4D-CE9BD994F0F5}"/>
                  </a:ext>
                </a:extLst>
              </p:cNvPr>
              <p:cNvSpPr/>
              <p:nvPr/>
            </p:nvSpPr>
            <p:spPr>
              <a:xfrm>
                <a:off x="1447837" y="2201346"/>
                <a:ext cx="163220" cy="183070"/>
              </a:xfrm>
              <a:custGeom>
                <a:avLst/>
                <a:gdLst>
                  <a:gd name="connsiteX0" fmla="*/ 1486 w 163220"/>
                  <a:gd name="connsiteY0" fmla="*/ 183071 h 183070"/>
                  <a:gd name="connsiteX1" fmla="*/ 162268 w 163220"/>
                  <a:gd name="connsiteY1" fmla="*/ 116110 h 183070"/>
                  <a:gd name="connsiteX2" fmla="*/ 163221 w 163220"/>
                  <a:gd name="connsiteY2" fmla="*/ 114395 h 183070"/>
                  <a:gd name="connsiteX3" fmla="*/ 135408 w 163220"/>
                  <a:gd name="connsiteY3" fmla="*/ 88868 h 183070"/>
                  <a:gd name="connsiteX4" fmla="*/ 135408 w 163220"/>
                  <a:gd name="connsiteY4" fmla="*/ 88868 h 183070"/>
                  <a:gd name="connsiteX5" fmla="*/ 135408 w 163220"/>
                  <a:gd name="connsiteY5" fmla="*/ 88868 h 183070"/>
                  <a:gd name="connsiteX6" fmla="*/ 92450 w 163220"/>
                  <a:gd name="connsiteY6" fmla="*/ 76581 h 183070"/>
                  <a:gd name="connsiteX7" fmla="*/ 48921 w 163220"/>
                  <a:gd name="connsiteY7" fmla="*/ 0 h 183070"/>
                  <a:gd name="connsiteX8" fmla="*/ 47587 w 163220"/>
                  <a:gd name="connsiteY8" fmla="*/ 191 h 183070"/>
                  <a:gd name="connsiteX9" fmla="*/ 820 w 163220"/>
                  <a:gd name="connsiteY9" fmla="*/ 123254 h 183070"/>
                  <a:gd name="connsiteX10" fmla="*/ 6535 w 163220"/>
                  <a:gd name="connsiteY10" fmla="*/ 132969 h 183070"/>
                  <a:gd name="connsiteX11" fmla="*/ 1486 w 163220"/>
                  <a:gd name="connsiteY11" fmla="*/ 183071 h 183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220" h="183070">
                    <a:moveTo>
                      <a:pt x="1486" y="183071"/>
                    </a:moveTo>
                    <a:lnTo>
                      <a:pt x="162268" y="116110"/>
                    </a:lnTo>
                    <a:lnTo>
                      <a:pt x="163221" y="114395"/>
                    </a:lnTo>
                    <a:cubicBezTo>
                      <a:pt x="155696" y="103918"/>
                      <a:pt x="146266" y="95155"/>
                      <a:pt x="135408" y="88868"/>
                    </a:cubicBezTo>
                    <a:lnTo>
                      <a:pt x="135408" y="88868"/>
                    </a:lnTo>
                    <a:lnTo>
                      <a:pt x="135408" y="88868"/>
                    </a:lnTo>
                    <a:cubicBezTo>
                      <a:pt x="122549" y="81344"/>
                      <a:pt x="107785" y="77057"/>
                      <a:pt x="92450" y="76581"/>
                    </a:cubicBezTo>
                    <a:lnTo>
                      <a:pt x="48921" y="0"/>
                    </a:lnTo>
                    <a:lnTo>
                      <a:pt x="47587" y="191"/>
                    </a:lnTo>
                    <a:lnTo>
                      <a:pt x="820" y="123254"/>
                    </a:lnTo>
                    <a:lnTo>
                      <a:pt x="6535" y="132969"/>
                    </a:lnTo>
                    <a:cubicBezTo>
                      <a:pt x="58" y="149066"/>
                      <a:pt x="-1562" y="166497"/>
                      <a:pt x="1486" y="183071"/>
                    </a:cubicBez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9FDC8A87-2CBF-4FDC-A6D9-FAE430BBB51C}"/>
                  </a:ext>
                </a:extLst>
              </p:cNvPr>
              <p:cNvSpPr/>
              <p:nvPr/>
            </p:nvSpPr>
            <p:spPr>
              <a:xfrm>
                <a:off x="1720595" y="2633876"/>
                <a:ext cx="155352" cy="228123"/>
              </a:xfrm>
              <a:custGeom>
                <a:avLst/>
                <a:gdLst>
                  <a:gd name="connsiteX0" fmla="*/ 0 w 155352"/>
                  <a:gd name="connsiteY0" fmla="*/ 228124 h 228123"/>
                  <a:gd name="connsiteX1" fmla="*/ 155353 w 155352"/>
                  <a:gd name="connsiteY1" fmla="*/ 139637 h 228123"/>
                  <a:gd name="connsiteX2" fmla="*/ 74771 w 155352"/>
                  <a:gd name="connsiteY2" fmla="*/ 0 h 228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352" h="228123">
                    <a:moveTo>
                      <a:pt x="0" y="228124"/>
                    </a:moveTo>
                    <a:lnTo>
                      <a:pt x="155353" y="139637"/>
                    </a:lnTo>
                    <a:lnTo>
                      <a:pt x="74771" y="0"/>
                    </a:lnTo>
                    <a:close/>
                  </a:path>
                </a:pathLst>
              </a:custGeom>
              <a:solidFill>
                <a:srgbClr val="3B67AE">
                  <a:alpha val="1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94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4176A175-4D87-453C-9F1C-6250C9A460B5}"/>
              </a:ext>
            </a:extLst>
          </p:cNvPr>
          <p:cNvGrpSpPr/>
          <p:nvPr userDrawn="1"/>
        </p:nvGrpSpPr>
        <p:grpSpPr>
          <a:xfrm>
            <a:off x="5797810" y="2002583"/>
            <a:ext cx="4503064" cy="4060565"/>
            <a:chOff x="147637" y="1675037"/>
            <a:chExt cx="4503064" cy="4060565"/>
          </a:xfrm>
          <a:solidFill>
            <a:schemeClr val="accent5">
              <a:lumMod val="75000"/>
              <a:alpha val="15000"/>
            </a:schemeClr>
          </a:solidFill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4F24151C-E1A2-47B8-8B78-4A9C2BC9435E}"/>
                </a:ext>
              </a:extLst>
            </p:cNvPr>
            <p:cNvSpPr/>
            <p:nvPr/>
          </p:nvSpPr>
          <p:spPr>
            <a:xfrm>
              <a:off x="147637" y="4546356"/>
              <a:ext cx="4503064" cy="1189245"/>
            </a:xfrm>
            <a:custGeom>
              <a:avLst/>
              <a:gdLst>
                <a:gd name="connsiteX0" fmla="*/ 4502307 w 4503064"/>
                <a:gd name="connsiteY0" fmla="*/ 0 h 1189245"/>
                <a:gd name="connsiteX1" fmla="*/ 4409077 w 4503064"/>
                <a:gd name="connsiteY1" fmla="*/ 0 h 1189245"/>
                <a:gd name="connsiteX2" fmla="*/ 4409077 w 4503064"/>
                <a:gd name="connsiteY2" fmla="*/ 68217 h 1189245"/>
                <a:gd name="connsiteX3" fmla="*/ 4409077 w 4503064"/>
                <a:gd name="connsiteY3" fmla="*/ 111421 h 1189245"/>
                <a:gd name="connsiteX4" fmla="*/ 4365873 w 4503064"/>
                <a:gd name="connsiteY4" fmla="*/ 111421 h 1189245"/>
                <a:gd name="connsiteX5" fmla="*/ 135676 w 4503064"/>
                <a:gd name="connsiteY5" fmla="*/ 111421 h 1189245"/>
                <a:gd name="connsiteX6" fmla="*/ 93230 w 4503064"/>
                <a:gd name="connsiteY6" fmla="*/ 111421 h 1189245"/>
                <a:gd name="connsiteX7" fmla="*/ 93230 w 4503064"/>
                <a:gd name="connsiteY7" fmla="*/ 68217 h 1189245"/>
                <a:gd name="connsiteX8" fmla="*/ 93230 w 4503064"/>
                <a:gd name="connsiteY8" fmla="*/ 0 h 1189245"/>
                <a:gd name="connsiteX9" fmla="*/ 0 w 4503064"/>
                <a:gd name="connsiteY9" fmla="*/ 0 h 1189245"/>
                <a:gd name="connsiteX10" fmla="*/ 0 w 4503064"/>
                <a:gd name="connsiteY10" fmla="*/ 272109 h 1189245"/>
                <a:gd name="connsiteX11" fmla="*/ 387320 w 4503064"/>
                <a:gd name="connsiteY11" fmla="*/ 272109 h 1189245"/>
                <a:gd name="connsiteX12" fmla="*/ 213746 w 4503064"/>
                <a:gd name="connsiteY12" fmla="*/ 662460 h 1189245"/>
                <a:gd name="connsiteX13" fmla="*/ 740531 w 4503064"/>
                <a:gd name="connsiteY13" fmla="*/ 1189246 h 1189245"/>
                <a:gd name="connsiteX14" fmla="*/ 1267316 w 4503064"/>
                <a:gd name="connsiteY14" fmla="*/ 662460 h 1189245"/>
                <a:gd name="connsiteX15" fmla="*/ 1093742 w 4503064"/>
                <a:gd name="connsiteY15" fmla="*/ 272109 h 1189245"/>
                <a:gd name="connsiteX16" fmla="*/ 3400985 w 4503064"/>
                <a:gd name="connsiteY16" fmla="*/ 272109 h 1189245"/>
                <a:gd name="connsiteX17" fmla="*/ 3227411 w 4503064"/>
                <a:gd name="connsiteY17" fmla="*/ 662460 h 1189245"/>
                <a:gd name="connsiteX18" fmla="*/ 3754196 w 4503064"/>
                <a:gd name="connsiteY18" fmla="*/ 1189246 h 1189245"/>
                <a:gd name="connsiteX19" fmla="*/ 4280981 w 4503064"/>
                <a:gd name="connsiteY19" fmla="*/ 662460 h 1189245"/>
                <a:gd name="connsiteX20" fmla="*/ 4107407 w 4503064"/>
                <a:gd name="connsiteY20" fmla="*/ 272109 h 1189245"/>
                <a:gd name="connsiteX21" fmla="*/ 4503065 w 4503064"/>
                <a:gd name="connsiteY21" fmla="*/ 272109 h 1189245"/>
                <a:gd name="connsiteX22" fmla="*/ 4503065 w 4503064"/>
                <a:gd name="connsiteY22" fmla="*/ 0 h 1189245"/>
                <a:gd name="connsiteX23" fmla="*/ 740531 w 4503064"/>
                <a:gd name="connsiteY23" fmla="*/ 984595 h 1189245"/>
                <a:gd name="connsiteX24" fmla="*/ 418396 w 4503064"/>
                <a:gd name="connsiteY24" fmla="*/ 662460 h 1189245"/>
                <a:gd name="connsiteX25" fmla="*/ 740531 w 4503064"/>
                <a:gd name="connsiteY25" fmla="*/ 340326 h 1189245"/>
                <a:gd name="connsiteX26" fmla="*/ 1062666 w 4503064"/>
                <a:gd name="connsiteY26" fmla="*/ 662460 h 1189245"/>
                <a:gd name="connsiteX27" fmla="*/ 740531 w 4503064"/>
                <a:gd name="connsiteY27" fmla="*/ 984595 h 1189245"/>
                <a:gd name="connsiteX28" fmla="*/ 3753438 w 4503064"/>
                <a:gd name="connsiteY28" fmla="*/ 984595 h 1189245"/>
                <a:gd name="connsiteX29" fmla="*/ 3431303 w 4503064"/>
                <a:gd name="connsiteY29" fmla="*/ 662460 h 1189245"/>
                <a:gd name="connsiteX30" fmla="*/ 3753438 w 4503064"/>
                <a:gd name="connsiteY30" fmla="*/ 340326 h 1189245"/>
                <a:gd name="connsiteX31" fmla="*/ 4075573 w 4503064"/>
                <a:gd name="connsiteY31" fmla="*/ 662460 h 1189245"/>
                <a:gd name="connsiteX32" fmla="*/ 3753438 w 4503064"/>
                <a:gd name="connsiteY32" fmla="*/ 984595 h 118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3064" h="1189245">
                  <a:moveTo>
                    <a:pt x="4502307" y="0"/>
                  </a:moveTo>
                  <a:lnTo>
                    <a:pt x="4409077" y="0"/>
                  </a:lnTo>
                  <a:lnTo>
                    <a:pt x="4409077" y="68217"/>
                  </a:lnTo>
                  <a:lnTo>
                    <a:pt x="4409077" y="111421"/>
                  </a:lnTo>
                  <a:lnTo>
                    <a:pt x="4365873" y="111421"/>
                  </a:lnTo>
                  <a:lnTo>
                    <a:pt x="135676" y="111421"/>
                  </a:lnTo>
                  <a:lnTo>
                    <a:pt x="93230" y="111421"/>
                  </a:lnTo>
                  <a:lnTo>
                    <a:pt x="93230" y="68217"/>
                  </a:lnTo>
                  <a:lnTo>
                    <a:pt x="93230" y="0"/>
                  </a:lnTo>
                  <a:lnTo>
                    <a:pt x="0" y="0"/>
                  </a:lnTo>
                  <a:lnTo>
                    <a:pt x="0" y="272109"/>
                  </a:lnTo>
                  <a:lnTo>
                    <a:pt x="387320" y="272109"/>
                  </a:lnTo>
                  <a:cubicBezTo>
                    <a:pt x="280447" y="368371"/>
                    <a:pt x="213746" y="507836"/>
                    <a:pt x="213746" y="662460"/>
                  </a:cubicBezTo>
                  <a:cubicBezTo>
                    <a:pt x="213746" y="953519"/>
                    <a:pt x="449473" y="1189246"/>
                    <a:pt x="740531" y="1189246"/>
                  </a:cubicBezTo>
                  <a:cubicBezTo>
                    <a:pt x="1031589" y="1189246"/>
                    <a:pt x="1267316" y="953519"/>
                    <a:pt x="1267316" y="662460"/>
                  </a:cubicBezTo>
                  <a:cubicBezTo>
                    <a:pt x="1267316" y="507836"/>
                    <a:pt x="1200615" y="368371"/>
                    <a:pt x="1093742" y="272109"/>
                  </a:cubicBezTo>
                  <a:lnTo>
                    <a:pt x="3400985" y="272109"/>
                  </a:lnTo>
                  <a:cubicBezTo>
                    <a:pt x="3294112" y="368371"/>
                    <a:pt x="3227411" y="507836"/>
                    <a:pt x="3227411" y="662460"/>
                  </a:cubicBezTo>
                  <a:cubicBezTo>
                    <a:pt x="3227411" y="953519"/>
                    <a:pt x="3463138" y="1189246"/>
                    <a:pt x="3754196" y="1189246"/>
                  </a:cubicBezTo>
                  <a:cubicBezTo>
                    <a:pt x="4045254" y="1189246"/>
                    <a:pt x="4280981" y="953519"/>
                    <a:pt x="4280981" y="662460"/>
                  </a:cubicBezTo>
                  <a:cubicBezTo>
                    <a:pt x="4280981" y="507836"/>
                    <a:pt x="4214280" y="368371"/>
                    <a:pt x="4107407" y="272109"/>
                  </a:cubicBezTo>
                  <a:lnTo>
                    <a:pt x="4503065" y="272109"/>
                  </a:lnTo>
                  <a:lnTo>
                    <a:pt x="4503065" y="0"/>
                  </a:lnTo>
                  <a:close/>
                  <a:moveTo>
                    <a:pt x="740531" y="984595"/>
                  </a:moveTo>
                  <a:cubicBezTo>
                    <a:pt x="562409" y="984595"/>
                    <a:pt x="418396" y="840582"/>
                    <a:pt x="418396" y="662460"/>
                  </a:cubicBezTo>
                  <a:cubicBezTo>
                    <a:pt x="418396" y="484339"/>
                    <a:pt x="562409" y="340326"/>
                    <a:pt x="740531" y="340326"/>
                  </a:cubicBezTo>
                  <a:cubicBezTo>
                    <a:pt x="918652" y="340326"/>
                    <a:pt x="1062666" y="484339"/>
                    <a:pt x="1062666" y="662460"/>
                  </a:cubicBezTo>
                  <a:cubicBezTo>
                    <a:pt x="1062666" y="840582"/>
                    <a:pt x="918652" y="984595"/>
                    <a:pt x="740531" y="984595"/>
                  </a:cubicBezTo>
                  <a:close/>
                  <a:moveTo>
                    <a:pt x="3753438" y="984595"/>
                  </a:moveTo>
                  <a:cubicBezTo>
                    <a:pt x="3575316" y="984595"/>
                    <a:pt x="3431303" y="840582"/>
                    <a:pt x="3431303" y="662460"/>
                  </a:cubicBezTo>
                  <a:cubicBezTo>
                    <a:pt x="3431303" y="484339"/>
                    <a:pt x="3575316" y="340326"/>
                    <a:pt x="3753438" y="340326"/>
                  </a:cubicBezTo>
                  <a:cubicBezTo>
                    <a:pt x="3931560" y="340326"/>
                    <a:pt x="4075573" y="484339"/>
                    <a:pt x="4075573" y="662460"/>
                  </a:cubicBezTo>
                  <a:cubicBezTo>
                    <a:pt x="4075573" y="840582"/>
                    <a:pt x="3931560" y="984595"/>
                    <a:pt x="3753438" y="984595"/>
                  </a:cubicBez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A3DAA407-DE08-4CAB-8C64-156E3DB494B0}"/>
                </a:ext>
              </a:extLst>
            </p:cNvPr>
            <p:cNvSpPr/>
            <p:nvPr/>
          </p:nvSpPr>
          <p:spPr>
            <a:xfrm>
              <a:off x="3758577" y="5066320"/>
              <a:ext cx="284994" cy="284994"/>
            </a:xfrm>
            <a:custGeom>
              <a:avLst/>
              <a:gdLst>
                <a:gd name="connsiteX0" fmla="*/ 284995 w 284994"/>
                <a:gd name="connsiteY0" fmla="*/ 142497 h 284994"/>
                <a:gd name="connsiteX1" fmla="*/ 142497 w 284994"/>
                <a:gd name="connsiteY1" fmla="*/ 284995 h 284994"/>
                <a:gd name="connsiteX2" fmla="*/ 0 w 284994"/>
                <a:gd name="connsiteY2" fmla="*/ 142497 h 284994"/>
                <a:gd name="connsiteX3" fmla="*/ 142497 w 284994"/>
                <a:gd name="connsiteY3" fmla="*/ 0 h 284994"/>
                <a:gd name="connsiteX4" fmla="*/ 284995 w 284994"/>
                <a:gd name="connsiteY4" fmla="*/ 142497 h 28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4" h="284994">
                  <a:moveTo>
                    <a:pt x="284995" y="142497"/>
                  </a:moveTo>
                  <a:cubicBezTo>
                    <a:pt x="284995" y="221196"/>
                    <a:pt x="221196" y="284995"/>
                    <a:pt x="142497" y="284995"/>
                  </a:cubicBezTo>
                  <a:cubicBezTo>
                    <a:pt x="63798" y="284995"/>
                    <a:pt x="0" y="221196"/>
                    <a:pt x="0" y="142497"/>
                  </a:cubicBezTo>
                  <a:cubicBezTo>
                    <a:pt x="0" y="63798"/>
                    <a:pt x="63798" y="0"/>
                    <a:pt x="142497" y="0"/>
                  </a:cubicBezTo>
                  <a:cubicBezTo>
                    <a:pt x="221196" y="0"/>
                    <a:pt x="284995" y="63798"/>
                    <a:pt x="284995" y="142497"/>
                  </a:cubicBez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208ED1A-AFAC-4A3F-A2AD-D01430EE2AA5}"/>
                </a:ext>
              </a:extLst>
            </p:cNvPr>
            <p:cNvSpPr/>
            <p:nvPr/>
          </p:nvSpPr>
          <p:spPr>
            <a:xfrm>
              <a:off x="745670" y="5066320"/>
              <a:ext cx="284994" cy="284994"/>
            </a:xfrm>
            <a:custGeom>
              <a:avLst/>
              <a:gdLst>
                <a:gd name="connsiteX0" fmla="*/ 284994 w 284994"/>
                <a:gd name="connsiteY0" fmla="*/ 142497 h 284994"/>
                <a:gd name="connsiteX1" fmla="*/ 142497 w 284994"/>
                <a:gd name="connsiteY1" fmla="*/ 284995 h 284994"/>
                <a:gd name="connsiteX2" fmla="*/ 0 w 284994"/>
                <a:gd name="connsiteY2" fmla="*/ 142497 h 284994"/>
                <a:gd name="connsiteX3" fmla="*/ 142497 w 284994"/>
                <a:gd name="connsiteY3" fmla="*/ 0 h 284994"/>
                <a:gd name="connsiteX4" fmla="*/ 284994 w 284994"/>
                <a:gd name="connsiteY4" fmla="*/ 142497 h 28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4" h="284994">
                  <a:moveTo>
                    <a:pt x="284994" y="142497"/>
                  </a:moveTo>
                  <a:cubicBezTo>
                    <a:pt x="284994" y="221196"/>
                    <a:pt x="221196" y="284995"/>
                    <a:pt x="142497" y="284995"/>
                  </a:cubicBezTo>
                  <a:cubicBezTo>
                    <a:pt x="63798" y="284995"/>
                    <a:pt x="0" y="221196"/>
                    <a:pt x="0" y="142497"/>
                  </a:cubicBezTo>
                  <a:cubicBezTo>
                    <a:pt x="0" y="63798"/>
                    <a:pt x="63798" y="0"/>
                    <a:pt x="142497" y="0"/>
                  </a:cubicBezTo>
                  <a:cubicBezTo>
                    <a:pt x="221196" y="0"/>
                    <a:pt x="284994" y="63798"/>
                    <a:pt x="284994" y="142497"/>
                  </a:cubicBez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92010F6-4AA0-4947-AE65-C7FA57476B01}"/>
                </a:ext>
              </a:extLst>
            </p:cNvPr>
            <p:cNvSpPr/>
            <p:nvPr/>
          </p:nvSpPr>
          <p:spPr>
            <a:xfrm>
              <a:off x="291650" y="1675037"/>
              <a:ext cx="4240808" cy="733861"/>
            </a:xfrm>
            <a:custGeom>
              <a:avLst/>
              <a:gdLst>
                <a:gd name="connsiteX0" fmla="*/ 4240809 w 4240808"/>
                <a:gd name="connsiteY0" fmla="*/ 733861 h 733861"/>
                <a:gd name="connsiteX1" fmla="*/ 4066477 w 4240808"/>
                <a:gd name="connsiteY1" fmla="*/ 467058 h 733861"/>
                <a:gd name="connsiteX2" fmla="*/ 3817107 w 4240808"/>
                <a:gd name="connsiteY2" fmla="*/ 309401 h 733861"/>
                <a:gd name="connsiteX3" fmla="*/ 3649597 w 4240808"/>
                <a:gd name="connsiteY3" fmla="*/ 385198 h 733861"/>
                <a:gd name="connsiteX4" fmla="*/ 3302450 w 4240808"/>
                <a:gd name="connsiteY4" fmla="*/ 363975 h 733861"/>
                <a:gd name="connsiteX5" fmla="*/ 2326192 w 4240808"/>
                <a:gd name="connsiteY5" fmla="*/ 112331 h 733861"/>
                <a:gd name="connsiteX6" fmla="*/ 1880509 w 4240808"/>
                <a:gd name="connsiteY6" fmla="*/ 179031 h 733861"/>
                <a:gd name="connsiteX7" fmla="*/ 1515928 w 4240808"/>
                <a:gd name="connsiteY7" fmla="*/ 209350 h 733861"/>
                <a:gd name="connsiteX8" fmla="*/ 877722 w 4240808"/>
                <a:gd name="connsiteY8" fmla="*/ 152 h 733861"/>
                <a:gd name="connsiteX9" fmla="*/ 616983 w 4240808"/>
                <a:gd name="connsiteY9" fmla="*/ 160840 h 733861"/>
                <a:gd name="connsiteX10" fmla="*/ 526785 w 4240808"/>
                <a:gd name="connsiteY10" fmla="*/ 236637 h 733861"/>
                <a:gd name="connsiteX11" fmla="*/ 35624 w 4240808"/>
                <a:gd name="connsiteY11" fmla="*/ 645937 h 733861"/>
                <a:gd name="connsiteX12" fmla="*/ 0 w 4240808"/>
                <a:gd name="connsiteY12" fmla="*/ 733861 h 733861"/>
                <a:gd name="connsiteX13" fmla="*/ 4240809 w 4240808"/>
                <a:gd name="connsiteY13" fmla="*/ 733861 h 73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0808" h="733861">
                  <a:moveTo>
                    <a:pt x="4240809" y="733861"/>
                  </a:moveTo>
                  <a:cubicBezTo>
                    <a:pt x="4228682" y="641390"/>
                    <a:pt x="4174866" y="553466"/>
                    <a:pt x="4066477" y="467058"/>
                  </a:cubicBezTo>
                  <a:cubicBezTo>
                    <a:pt x="3986133" y="402631"/>
                    <a:pt x="3930802" y="305611"/>
                    <a:pt x="3817107" y="309401"/>
                  </a:cubicBezTo>
                  <a:cubicBezTo>
                    <a:pt x="3760260" y="311675"/>
                    <a:pt x="3702655" y="354121"/>
                    <a:pt x="3649597" y="385198"/>
                  </a:cubicBezTo>
                  <a:cubicBezTo>
                    <a:pt x="3605635" y="410968"/>
                    <a:pt x="3360813" y="419306"/>
                    <a:pt x="3302450" y="363975"/>
                  </a:cubicBezTo>
                  <a:cubicBezTo>
                    <a:pt x="3219073" y="284388"/>
                    <a:pt x="2407294" y="35776"/>
                    <a:pt x="2326192" y="112331"/>
                  </a:cubicBezTo>
                  <a:cubicBezTo>
                    <a:pt x="2186726" y="243458"/>
                    <a:pt x="2053325" y="247248"/>
                    <a:pt x="1880509" y="179031"/>
                  </a:cubicBezTo>
                  <a:cubicBezTo>
                    <a:pt x="1769088" y="135069"/>
                    <a:pt x="1645540" y="144165"/>
                    <a:pt x="1515928" y="209350"/>
                  </a:cubicBezTo>
                  <a:cubicBezTo>
                    <a:pt x="1391622" y="271503"/>
                    <a:pt x="961098" y="-7428"/>
                    <a:pt x="877722" y="152"/>
                  </a:cubicBezTo>
                  <a:cubicBezTo>
                    <a:pt x="786767" y="8489"/>
                    <a:pt x="702633" y="102477"/>
                    <a:pt x="616983" y="160840"/>
                  </a:cubicBezTo>
                  <a:cubicBezTo>
                    <a:pt x="585148" y="182821"/>
                    <a:pt x="560893" y="217688"/>
                    <a:pt x="526785" y="236637"/>
                  </a:cubicBezTo>
                  <a:cubicBezTo>
                    <a:pt x="335778" y="341236"/>
                    <a:pt x="136434" y="441287"/>
                    <a:pt x="35624" y="645937"/>
                  </a:cubicBezTo>
                  <a:cubicBezTo>
                    <a:pt x="18949" y="679288"/>
                    <a:pt x="7580" y="708848"/>
                    <a:pt x="0" y="733861"/>
                  </a:cubicBezTo>
                  <a:lnTo>
                    <a:pt x="4240809" y="733861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3CA4617B-3C4D-40D5-A76D-287C6E1BBD16}"/>
                </a:ext>
              </a:extLst>
            </p:cNvPr>
            <p:cNvSpPr/>
            <p:nvPr/>
          </p:nvSpPr>
          <p:spPr>
            <a:xfrm>
              <a:off x="1170888" y="3094097"/>
              <a:ext cx="2455803" cy="454778"/>
            </a:xfrm>
            <a:custGeom>
              <a:avLst/>
              <a:gdLst>
                <a:gd name="connsiteX0" fmla="*/ 0 w 2455803"/>
                <a:gd name="connsiteY0" fmla="*/ 0 h 454778"/>
                <a:gd name="connsiteX1" fmla="*/ 2455804 w 2455803"/>
                <a:gd name="connsiteY1" fmla="*/ 0 h 454778"/>
                <a:gd name="connsiteX2" fmla="*/ 2455804 w 2455803"/>
                <a:gd name="connsiteY2" fmla="*/ 454778 h 454778"/>
                <a:gd name="connsiteX3" fmla="*/ 0 w 2455803"/>
                <a:gd name="connsiteY3" fmla="*/ 454778 h 45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5803" h="454778">
                  <a:moveTo>
                    <a:pt x="0" y="0"/>
                  </a:moveTo>
                  <a:lnTo>
                    <a:pt x="2455804" y="0"/>
                  </a:lnTo>
                  <a:lnTo>
                    <a:pt x="2455804" y="454778"/>
                  </a:lnTo>
                  <a:lnTo>
                    <a:pt x="0" y="454778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14E28315-EB92-4B63-92E8-C1C35C6BE811}"/>
                </a:ext>
              </a:extLst>
            </p:cNvPr>
            <p:cNvSpPr/>
            <p:nvPr/>
          </p:nvSpPr>
          <p:spPr>
            <a:xfrm>
              <a:off x="4176216" y="3094097"/>
              <a:ext cx="346389" cy="454778"/>
            </a:xfrm>
            <a:custGeom>
              <a:avLst/>
              <a:gdLst>
                <a:gd name="connsiteX0" fmla="*/ 0 w 346389"/>
                <a:gd name="connsiteY0" fmla="*/ 0 h 454778"/>
                <a:gd name="connsiteX1" fmla="*/ 346390 w 346389"/>
                <a:gd name="connsiteY1" fmla="*/ 0 h 454778"/>
                <a:gd name="connsiteX2" fmla="*/ 346390 w 346389"/>
                <a:gd name="connsiteY2" fmla="*/ 454778 h 454778"/>
                <a:gd name="connsiteX3" fmla="*/ 0 w 346389"/>
                <a:gd name="connsiteY3" fmla="*/ 454778 h 45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389" h="454778">
                  <a:moveTo>
                    <a:pt x="0" y="0"/>
                  </a:moveTo>
                  <a:lnTo>
                    <a:pt x="346390" y="0"/>
                  </a:lnTo>
                  <a:lnTo>
                    <a:pt x="346390" y="454778"/>
                  </a:lnTo>
                  <a:lnTo>
                    <a:pt x="0" y="454778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B2FFFA5C-414B-497D-9EA4-A4CDB6906F09}"/>
                </a:ext>
              </a:extLst>
            </p:cNvPr>
            <p:cNvSpPr/>
            <p:nvPr/>
          </p:nvSpPr>
          <p:spPr>
            <a:xfrm>
              <a:off x="269669" y="3094097"/>
              <a:ext cx="351695" cy="454778"/>
            </a:xfrm>
            <a:custGeom>
              <a:avLst/>
              <a:gdLst>
                <a:gd name="connsiteX0" fmla="*/ 0 w 351695"/>
                <a:gd name="connsiteY0" fmla="*/ 0 h 454778"/>
                <a:gd name="connsiteX1" fmla="*/ 351695 w 351695"/>
                <a:gd name="connsiteY1" fmla="*/ 0 h 454778"/>
                <a:gd name="connsiteX2" fmla="*/ 351695 w 351695"/>
                <a:gd name="connsiteY2" fmla="*/ 454778 h 454778"/>
                <a:gd name="connsiteX3" fmla="*/ 0 w 351695"/>
                <a:gd name="connsiteY3" fmla="*/ 454778 h 45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695" h="454778">
                  <a:moveTo>
                    <a:pt x="0" y="0"/>
                  </a:moveTo>
                  <a:lnTo>
                    <a:pt x="351695" y="0"/>
                  </a:lnTo>
                  <a:lnTo>
                    <a:pt x="351695" y="454778"/>
                  </a:lnTo>
                  <a:lnTo>
                    <a:pt x="0" y="454778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FFE7FF8-656D-4BAD-9280-27ADCA1B70A7}"/>
                </a:ext>
              </a:extLst>
            </p:cNvPr>
            <p:cNvSpPr/>
            <p:nvPr/>
          </p:nvSpPr>
          <p:spPr>
            <a:xfrm>
              <a:off x="1170888" y="3621640"/>
              <a:ext cx="2455803" cy="455536"/>
            </a:xfrm>
            <a:custGeom>
              <a:avLst/>
              <a:gdLst>
                <a:gd name="connsiteX0" fmla="*/ 0 w 2455803"/>
                <a:gd name="connsiteY0" fmla="*/ 0 h 455536"/>
                <a:gd name="connsiteX1" fmla="*/ 2455804 w 2455803"/>
                <a:gd name="connsiteY1" fmla="*/ 0 h 455536"/>
                <a:gd name="connsiteX2" fmla="*/ 2455804 w 2455803"/>
                <a:gd name="connsiteY2" fmla="*/ 455536 h 455536"/>
                <a:gd name="connsiteX3" fmla="*/ 0 w 2455803"/>
                <a:gd name="connsiteY3" fmla="*/ 455536 h 4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5803" h="455536">
                  <a:moveTo>
                    <a:pt x="0" y="0"/>
                  </a:moveTo>
                  <a:lnTo>
                    <a:pt x="2455804" y="0"/>
                  </a:lnTo>
                  <a:lnTo>
                    <a:pt x="2455804" y="455536"/>
                  </a:lnTo>
                  <a:lnTo>
                    <a:pt x="0" y="455536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D54AF2B-D792-4AC0-84F5-1DABA2905A00}"/>
                </a:ext>
              </a:extLst>
            </p:cNvPr>
            <p:cNvSpPr/>
            <p:nvPr/>
          </p:nvSpPr>
          <p:spPr>
            <a:xfrm>
              <a:off x="4176216" y="3621640"/>
              <a:ext cx="351695" cy="455536"/>
            </a:xfrm>
            <a:custGeom>
              <a:avLst/>
              <a:gdLst>
                <a:gd name="connsiteX0" fmla="*/ 0 w 351695"/>
                <a:gd name="connsiteY0" fmla="*/ 0 h 455536"/>
                <a:gd name="connsiteX1" fmla="*/ 351695 w 351695"/>
                <a:gd name="connsiteY1" fmla="*/ 0 h 455536"/>
                <a:gd name="connsiteX2" fmla="*/ 351695 w 351695"/>
                <a:gd name="connsiteY2" fmla="*/ 455536 h 455536"/>
                <a:gd name="connsiteX3" fmla="*/ 0 w 351695"/>
                <a:gd name="connsiteY3" fmla="*/ 455536 h 4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695" h="455536">
                  <a:moveTo>
                    <a:pt x="0" y="0"/>
                  </a:moveTo>
                  <a:lnTo>
                    <a:pt x="351695" y="0"/>
                  </a:lnTo>
                  <a:lnTo>
                    <a:pt x="351695" y="455536"/>
                  </a:lnTo>
                  <a:lnTo>
                    <a:pt x="0" y="455536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663FAD34-3CC2-42B3-BCD7-BB15E4D71926}"/>
                </a:ext>
              </a:extLst>
            </p:cNvPr>
            <p:cNvSpPr/>
            <p:nvPr/>
          </p:nvSpPr>
          <p:spPr>
            <a:xfrm>
              <a:off x="274974" y="3621640"/>
              <a:ext cx="346389" cy="455536"/>
            </a:xfrm>
            <a:custGeom>
              <a:avLst/>
              <a:gdLst>
                <a:gd name="connsiteX0" fmla="*/ 0 w 346389"/>
                <a:gd name="connsiteY0" fmla="*/ 0 h 455536"/>
                <a:gd name="connsiteX1" fmla="*/ 346390 w 346389"/>
                <a:gd name="connsiteY1" fmla="*/ 0 h 455536"/>
                <a:gd name="connsiteX2" fmla="*/ 346390 w 346389"/>
                <a:gd name="connsiteY2" fmla="*/ 455536 h 455536"/>
                <a:gd name="connsiteX3" fmla="*/ 0 w 346389"/>
                <a:gd name="connsiteY3" fmla="*/ 455536 h 4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389" h="455536">
                  <a:moveTo>
                    <a:pt x="0" y="0"/>
                  </a:moveTo>
                  <a:lnTo>
                    <a:pt x="346390" y="0"/>
                  </a:lnTo>
                  <a:lnTo>
                    <a:pt x="346390" y="455536"/>
                  </a:lnTo>
                  <a:lnTo>
                    <a:pt x="0" y="455536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87601256-D239-4786-B199-8DD29803D794}"/>
                </a:ext>
              </a:extLst>
            </p:cNvPr>
            <p:cNvSpPr/>
            <p:nvPr/>
          </p:nvSpPr>
          <p:spPr>
            <a:xfrm>
              <a:off x="325000" y="2535478"/>
              <a:ext cx="4146821" cy="2016184"/>
            </a:xfrm>
            <a:custGeom>
              <a:avLst/>
              <a:gdLst>
                <a:gd name="connsiteX0" fmla="*/ 0 w 4146821"/>
                <a:gd name="connsiteY0" fmla="*/ 0 h 2016184"/>
                <a:gd name="connsiteX1" fmla="*/ 0 w 4146821"/>
                <a:gd name="connsiteY1" fmla="*/ 432039 h 2016184"/>
                <a:gd name="connsiteX2" fmla="*/ 422944 w 4146821"/>
                <a:gd name="connsiteY2" fmla="*/ 432039 h 2016184"/>
                <a:gd name="connsiteX3" fmla="*/ 422944 w 4146821"/>
                <a:gd name="connsiteY3" fmla="*/ 536639 h 2016184"/>
                <a:gd name="connsiteX4" fmla="*/ 422944 w 4146821"/>
                <a:gd name="connsiteY4" fmla="*/ 536639 h 2016184"/>
                <a:gd name="connsiteX5" fmla="*/ 422944 w 4146821"/>
                <a:gd name="connsiteY5" fmla="*/ 2016185 h 2016184"/>
                <a:gd name="connsiteX6" fmla="*/ 719308 w 4146821"/>
                <a:gd name="connsiteY6" fmla="*/ 2016185 h 2016184"/>
                <a:gd name="connsiteX7" fmla="*/ 719308 w 4146821"/>
                <a:gd name="connsiteY7" fmla="*/ 536639 h 2016184"/>
                <a:gd name="connsiteX8" fmla="*/ 719308 w 4146821"/>
                <a:gd name="connsiteY8" fmla="*/ 536639 h 2016184"/>
                <a:gd name="connsiteX9" fmla="*/ 719308 w 4146821"/>
                <a:gd name="connsiteY9" fmla="*/ 432039 h 2016184"/>
                <a:gd name="connsiteX10" fmla="*/ 3428272 w 4146821"/>
                <a:gd name="connsiteY10" fmla="*/ 432039 h 2016184"/>
                <a:gd name="connsiteX11" fmla="*/ 3428272 w 4146821"/>
                <a:gd name="connsiteY11" fmla="*/ 536639 h 2016184"/>
                <a:gd name="connsiteX12" fmla="*/ 3428272 w 4146821"/>
                <a:gd name="connsiteY12" fmla="*/ 2016185 h 2016184"/>
                <a:gd name="connsiteX13" fmla="*/ 3724636 w 4146821"/>
                <a:gd name="connsiteY13" fmla="*/ 2016185 h 2016184"/>
                <a:gd name="connsiteX14" fmla="*/ 3724636 w 4146821"/>
                <a:gd name="connsiteY14" fmla="*/ 536639 h 2016184"/>
                <a:gd name="connsiteX15" fmla="*/ 3724636 w 4146821"/>
                <a:gd name="connsiteY15" fmla="*/ 432039 h 2016184"/>
                <a:gd name="connsiteX16" fmla="*/ 4146821 w 4146821"/>
                <a:gd name="connsiteY16" fmla="*/ 432039 h 2016184"/>
                <a:gd name="connsiteX17" fmla="*/ 4146821 w 4146821"/>
                <a:gd name="connsiteY17" fmla="*/ 0 h 201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6821" h="2016184">
                  <a:moveTo>
                    <a:pt x="0" y="0"/>
                  </a:moveTo>
                  <a:lnTo>
                    <a:pt x="0" y="432039"/>
                  </a:lnTo>
                  <a:lnTo>
                    <a:pt x="422944" y="432039"/>
                  </a:lnTo>
                  <a:lnTo>
                    <a:pt x="422944" y="536639"/>
                  </a:lnTo>
                  <a:lnTo>
                    <a:pt x="422944" y="536639"/>
                  </a:lnTo>
                  <a:lnTo>
                    <a:pt x="422944" y="2016185"/>
                  </a:lnTo>
                  <a:lnTo>
                    <a:pt x="719308" y="2016185"/>
                  </a:lnTo>
                  <a:lnTo>
                    <a:pt x="719308" y="536639"/>
                  </a:lnTo>
                  <a:lnTo>
                    <a:pt x="719308" y="536639"/>
                  </a:lnTo>
                  <a:lnTo>
                    <a:pt x="719308" y="432039"/>
                  </a:lnTo>
                  <a:lnTo>
                    <a:pt x="3428272" y="432039"/>
                  </a:lnTo>
                  <a:lnTo>
                    <a:pt x="3428272" y="536639"/>
                  </a:lnTo>
                  <a:lnTo>
                    <a:pt x="3428272" y="2016185"/>
                  </a:lnTo>
                  <a:lnTo>
                    <a:pt x="3724636" y="2016185"/>
                  </a:lnTo>
                  <a:lnTo>
                    <a:pt x="3724636" y="536639"/>
                  </a:lnTo>
                  <a:lnTo>
                    <a:pt x="3724636" y="432039"/>
                  </a:lnTo>
                  <a:lnTo>
                    <a:pt x="4146821" y="432039"/>
                  </a:lnTo>
                  <a:lnTo>
                    <a:pt x="4146821" y="0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1B2F3693-9FF7-4770-8F8D-2F3F145BBCDA}"/>
                </a:ext>
              </a:extLst>
            </p:cNvPr>
            <p:cNvSpPr/>
            <p:nvPr/>
          </p:nvSpPr>
          <p:spPr>
            <a:xfrm>
              <a:off x="1170888" y="4148425"/>
              <a:ext cx="2455803" cy="455536"/>
            </a:xfrm>
            <a:custGeom>
              <a:avLst/>
              <a:gdLst>
                <a:gd name="connsiteX0" fmla="*/ 0 w 2455803"/>
                <a:gd name="connsiteY0" fmla="*/ 0 h 455536"/>
                <a:gd name="connsiteX1" fmla="*/ 2455804 w 2455803"/>
                <a:gd name="connsiteY1" fmla="*/ 0 h 455536"/>
                <a:gd name="connsiteX2" fmla="*/ 2455804 w 2455803"/>
                <a:gd name="connsiteY2" fmla="*/ 455536 h 455536"/>
                <a:gd name="connsiteX3" fmla="*/ 0 w 2455803"/>
                <a:gd name="connsiteY3" fmla="*/ 455536 h 4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5803" h="455536">
                  <a:moveTo>
                    <a:pt x="0" y="0"/>
                  </a:moveTo>
                  <a:lnTo>
                    <a:pt x="2455804" y="0"/>
                  </a:lnTo>
                  <a:lnTo>
                    <a:pt x="2455804" y="455536"/>
                  </a:lnTo>
                  <a:lnTo>
                    <a:pt x="0" y="455536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6615C9A2-E291-4656-8907-87DBF41CBF3E}"/>
                </a:ext>
              </a:extLst>
            </p:cNvPr>
            <p:cNvSpPr/>
            <p:nvPr/>
          </p:nvSpPr>
          <p:spPr>
            <a:xfrm>
              <a:off x="274974" y="4148425"/>
              <a:ext cx="346389" cy="455536"/>
            </a:xfrm>
            <a:custGeom>
              <a:avLst/>
              <a:gdLst>
                <a:gd name="connsiteX0" fmla="*/ 0 w 346389"/>
                <a:gd name="connsiteY0" fmla="*/ 0 h 455536"/>
                <a:gd name="connsiteX1" fmla="*/ 346390 w 346389"/>
                <a:gd name="connsiteY1" fmla="*/ 0 h 455536"/>
                <a:gd name="connsiteX2" fmla="*/ 346390 w 346389"/>
                <a:gd name="connsiteY2" fmla="*/ 455536 h 455536"/>
                <a:gd name="connsiteX3" fmla="*/ 0 w 346389"/>
                <a:gd name="connsiteY3" fmla="*/ 455536 h 4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389" h="455536">
                  <a:moveTo>
                    <a:pt x="0" y="0"/>
                  </a:moveTo>
                  <a:lnTo>
                    <a:pt x="346390" y="0"/>
                  </a:lnTo>
                  <a:lnTo>
                    <a:pt x="346390" y="455536"/>
                  </a:lnTo>
                  <a:lnTo>
                    <a:pt x="0" y="455536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1DFC752D-7719-4176-8AFC-D9D1A93B728D}"/>
                </a:ext>
              </a:extLst>
            </p:cNvPr>
            <p:cNvSpPr/>
            <p:nvPr/>
          </p:nvSpPr>
          <p:spPr>
            <a:xfrm>
              <a:off x="4176216" y="4148425"/>
              <a:ext cx="351695" cy="455536"/>
            </a:xfrm>
            <a:custGeom>
              <a:avLst/>
              <a:gdLst>
                <a:gd name="connsiteX0" fmla="*/ 0 w 351695"/>
                <a:gd name="connsiteY0" fmla="*/ 0 h 455536"/>
                <a:gd name="connsiteX1" fmla="*/ 351695 w 351695"/>
                <a:gd name="connsiteY1" fmla="*/ 0 h 455536"/>
                <a:gd name="connsiteX2" fmla="*/ 351695 w 351695"/>
                <a:gd name="connsiteY2" fmla="*/ 455536 h 455536"/>
                <a:gd name="connsiteX3" fmla="*/ 0 w 351695"/>
                <a:gd name="connsiteY3" fmla="*/ 455536 h 4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695" h="455536">
                  <a:moveTo>
                    <a:pt x="0" y="0"/>
                  </a:moveTo>
                  <a:lnTo>
                    <a:pt x="351695" y="0"/>
                  </a:lnTo>
                  <a:lnTo>
                    <a:pt x="351695" y="455536"/>
                  </a:lnTo>
                  <a:lnTo>
                    <a:pt x="0" y="455536"/>
                  </a:lnTo>
                  <a:close/>
                </a:path>
              </a:pathLst>
            </a:custGeom>
            <a:grpFill/>
            <a:ln w="75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9426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DFECC39-4D91-4B34-8405-5FB8C64CCE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0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4">
            <a:extLst>
              <a:ext uri="{FF2B5EF4-FFF2-40B4-BE49-F238E27FC236}">
                <a16:creationId xmlns:a16="http://schemas.microsoft.com/office/drawing/2014/main" id="{90100C7E-6E9B-4366-93D3-45215D5743DA}"/>
              </a:ext>
            </a:extLst>
          </p:cNvPr>
          <p:cNvGrpSpPr/>
          <p:nvPr/>
        </p:nvGrpSpPr>
        <p:grpSpPr>
          <a:xfrm>
            <a:off x="5931015" y="184642"/>
            <a:ext cx="5830348" cy="5830348"/>
            <a:chOff x="5931015" y="184642"/>
            <a:chExt cx="5830348" cy="5830348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3DB0F103-33BC-4D81-AC29-7E6B31A75175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9B374123-72FB-448D-9949-77887ED764D2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49FCDF9D-953C-46EF-8589-1E8752BA906B}"/>
                </a:ext>
              </a:extLst>
            </p:cNvPr>
            <p:cNvSpPr/>
            <p:nvPr/>
          </p:nvSpPr>
          <p:spPr>
            <a:xfrm>
              <a:off x="7363034" y="4951952"/>
              <a:ext cx="3634924" cy="1064515"/>
            </a:xfrm>
            <a:custGeom>
              <a:avLst/>
              <a:gdLst>
                <a:gd name="connsiteX0" fmla="*/ 12218 w 3634924"/>
                <a:gd name="connsiteY0" fmla="*/ 565086 h 1064515"/>
                <a:gd name="connsiteX1" fmla="*/ 125287 w 3634924"/>
                <a:gd name="connsiteY1" fmla="*/ 535572 h 1064515"/>
                <a:gd name="connsiteX2" fmla="*/ 2132616 w 3634924"/>
                <a:gd name="connsiteY2" fmla="*/ 818887 h 1064515"/>
                <a:gd name="connsiteX3" fmla="*/ 3490725 w 3634924"/>
                <a:gd name="connsiteY3" fmla="*/ 26362 h 1064515"/>
                <a:gd name="connsiteX4" fmla="*/ 3606688 w 3634924"/>
                <a:gd name="connsiteY4" fmla="*/ 20813 h 1064515"/>
                <a:gd name="connsiteX5" fmla="*/ 3606688 w 3634924"/>
                <a:gd name="connsiteY5" fmla="*/ 20813 h 1064515"/>
                <a:gd name="connsiteX6" fmla="*/ 3612318 w 3634924"/>
                <a:gd name="connsiteY6" fmla="*/ 140636 h 1064515"/>
                <a:gd name="connsiteX7" fmla="*/ 3078820 w 3634924"/>
                <a:gd name="connsiteY7" fmla="*/ 589613 h 1064515"/>
                <a:gd name="connsiteX8" fmla="*/ 2172021 w 3634924"/>
                <a:gd name="connsiteY8" fmla="*/ 981010 h 1064515"/>
                <a:gd name="connsiteX9" fmla="*/ 42777 w 3634924"/>
                <a:gd name="connsiteY9" fmla="*/ 682095 h 1064515"/>
                <a:gd name="connsiteX10" fmla="*/ 12218 w 3634924"/>
                <a:gd name="connsiteY10" fmla="*/ 565086 h 1064515"/>
                <a:gd name="connsiteX11" fmla="*/ 12218 w 3634924"/>
                <a:gd name="connsiteY11" fmla="*/ 565086 h 10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4924" h="1064515">
                  <a:moveTo>
                    <a:pt x="12218" y="565086"/>
                  </a:moveTo>
                  <a:cubicBezTo>
                    <a:pt x="35781" y="526404"/>
                    <a:pt x="85882" y="513135"/>
                    <a:pt x="125287" y="535572"/>
                  </a:cubicBezTo>
                  <a:cubicBezTo>
                    <a:pt x="713227" y="870515"/>
                    <a:pt x="1424851" y="990822"/>
                    <a:pt x="2132616" y="818887"/>
                  </a:cubicBezTo>
                  <a:cubicBezTo>
                    <a:pt x="2657106" y="691504"/>
                    <a:pt x="3124981" y="418161"/>
                    <a:pt x="3490725" y="26362"/>
                  </a:cubicBezTo>
                  <a:cubicBezTo>
                    <a:pt x="3521445" y="-6530"/>
                    <a:pt x="3572832" y="-8942"/>
                    <a:pt x="3606688" y="20813"/>
                  </a:cubicBezTo>
                  <a:lnTo>
                    <a:pt x="3606688" y="20813"/>
                  </a:lnTo>
                  <a:cubicBezTo>
                    <a:pt x="3642073" y="51935"/>
                    <a:pt x="3644485" y="106137"/>
                    <a:pt x="3612318" y="140636"/>
                  </a:cubicBezTo>
                  <a:cubicBezTo>
                    <a:pt x="3451882" y="312491"/>
                    <a:pt x="3272871" y="462793"/>
                    <a:pt x="3078820" y="589613"/>
                  </a:cubicBezTo>
                  <a:cubicBezTo>
                    <a:pt x="2803628" y="769429"/>
                    <a:pt x="2498198" y="901798"/>
                    <a:pt x="2172021" y="981010"/>
                  </a:cubicBezTo>
                  <a:cubicBezTo>
                    <a:pt x="1443750" y="1157931"/>
                    <a:pt x="691112" y="1051618"/>
                    <a:pt x="42777" y="682095"/>
                  </a:cubicBezTo>
                  <a:cubicBezTo>
                    <a:pt x="1523" y="658532"/>
                    <a:pt x="-12470" y="605697"/>
                    <a:pt x="12218" y="565086"/>
                  </a:cubicBezTo>
                  <a:lnTo>
                    <a:pt x="12218" y="565086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AE97677F-2E57-47B6-B664-271C20BC1BEF}"/>
                </a:ext>
              </a:extLst>
            </p:cNvPr>
            <p:cNvSpPr/>
            <p:nvPr/>
          </p:nvSpPr>
          <p:spPr>
            <a:xfrm>
              <a:off x="10832763" y="1084477"/>
              <a:ext cx="929649" cy="3662366"/>
            </a:xfrm>
            <a:custGeom>
              <a:avLst/>
              <a:gdLst>
                <a:gd name="connsiteX0" fmla="*/ 326184 w 929649"/>
                <a:gd name="connsiteY0" fmla="*/ 3647032 h 3662366"/>
                <a:gd name="connsiteX1" fmla="*/ 304391 w 929649"/>
                <a:gd name="connsiteY1" fmla="*/ 3532274 h 3662366"/>
                <a:gd name="connsiteX2" fmla="*/ 721924 w 929649"/>
                <a:gd name="connsiteY2" fmla="*/ 1548508 h 3662366"/>
                <a:gd name="connsiteX3" fmla="*/ 22443 w 929649"/>
                <a:gd name="connsiteY3" fmla="*/ 140218 h 3662366"/>
                <a:gd name="connsiteX4" fmla="*/ 24695 w 929649"/>
                <a:gd name="connsiteY4" fmla="*/ 24174 h 3662366"/>
                <a:gd name="connsiteX5" fmla="*/ 24695 w 929649"/>
                <a:gd name="connsiteY5" fmla="*/ 24174 h 3662366"/>
                <a:gd name="connsiteX6" fmla="*/ 144599 w 929649"/>
                <a:gd name="connsiteY6" fmla="*/ 26586 h 3662366"/>
                <a:gd name="connsiteX7" fmla="*/ 556744 w 929649"/>
                <a:gd name="connsiteY7" fmla="*/ 589034 h 3662366"/>
                <a:gd name="connsiteX8" fmla="*/ 886380 w 929649"/>
                <a:gd name="connsiteY8" fmla="*/ 1520121 h 3662366"/>
                <a:gd name="connsiteX9" fmla="*/ 445123 w 929649"/>
                <a:gd name="connsiteY9" fmla="*/ 3624434 h 3662366"/>
                <a:gd name="connsiteX10" fmla="*/ 326184 w 929649"/>
                <a:gd name="connsiteY10" fmla="*/ 3647032 h 3662366"/>
                <a:gd name="connsiteX11" fmla="*/ 326184 w 929649"/>
                <a:gd name="connsiteY11" fmla="*/ 3647032 h 36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9" h="3662366">
                  <a:moveTo>
                    <a:pt x="326184" y="3647032"/>
                  </a:moveTo>
                  <a:cubicBezTo>
                    <a:pt x="289191" y="3620896"/>
                    <a:pt x="279381" y="3570071"/>
                    <a:pt x="304391" y="3532274"/>
                  </a:cubicBezTo>
                  <a:cubicBezTo>
                    <a:pt x="678016" y="2968218"/>
                    <a:pt x="845929" y="2266245"/>
                    <a:pt x="721924" y="1548508"/>
                  </a:cubicBezTo>
                  <a:cubicBezTo>
                    <a:pt x="630086" y="1016620"/>
                    <a:pt x="388750" y="531454"/>
                    <a:pt x="22443" y="140218"/>
                  </a:cubicBezTo>
                  <a:cubicBezTo>
                    <a:pt x="-8357" y="107327"/>
                    <a:pt x="-7312" y="55859"/>
                    <a:pt x="24695" y="24174"/>
                  </a:cubicBezTo>
                  <a:lnTo>
                    <a:pt x="24695" y="24174"/>
                  </a:lnTo>
                  <a:cubicBezTo>
                    <a:pt x="58149" y="-9039"/>
                    <a:pt x="112351" y="-7833"/>
                    <a:pt x="144599" y="26586"/>
                  </a:cubicBezTo>
                  <a:cubicBezTo>
                    <a:pt x="305275" y="198200"/>
                    <a:pt x="443274" y="386862"/>
                    <a:pt x="556744" y="589034"/>
                  </a:cubicBezTo>
                  <a:cubicBezTo>
                    <a:pt x="717662" y="875646"/>
                    <a:pt x="829202" y="1189359"/>
                    <a:pt x="886380" y="1520121"/>
                  </a:cubicBezTo>
                  <a:cubicBezTo>
                    <a:pt x="1013924" y="2258605"/>
                    <a:pt x="857349" y="3002396"/>
                    <a:pt x="445123" y="3624434"/>
                  </a:cubicBezTo>
                  <a:cubicBezTo>
                    <a:pt x="418746" y="3664000"/>
                    <a:pt x="365026" y="3674454"/>
                    <a:pt x="326184" y="3647032"/>
                  </a:cubicBezTo>
                  <a:lnTo>
                    <a:pt x="326184" y="3647032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9313C51E-3D24-4037-B730-EB8EA3CE60E7}"/>
                </a:ext>
              </a:extLst>
            </p:cNvPr>
            <p:cNvSpPr/>
            <p:nvPr/>
          </p:nvSpPr>
          <p:spPr>
            <a:xfrm>
              <a:off x="6443795" y="184657"/>
              <a:ext cx="3526139" cy="1376017"/>
            </a:xfrm>
            <a:custGeom>
              <a:avLst/>
              <a:gdLst>
                <a:gd name="connsiteX0" fmla="*/ 3519327 w 3526139"/>
                <a:gd name="connsiteY0" fmla="*/ 316352 h 1376017"/>
                <a:gd name="connsiteX1" fmla="*/ 3411566 w 3526139"/>
                <a:gd name="connsiteY1" fmla="*/ 361467 h 1376017"/>
                <a:gd name="connsiteX2" fmla="*/ 1384294 w 3526139"/>
                <a:gd name="connsiteY2" fmla="*/ 364281 h 1376017"/>
                <a:gd name="connsiteX3" fmla="*/ 151638 w 3526139"/>
                <a:gd name="connsiteY3" fmla="*/ 1340483 h 1376017"/>
                <a:gd name="connsiteX4" fmla="*/ 37604 w 3526139"/>
                <a:gd name="connsiteY4" fmla="*/ 1362356 h 1376017"/>
                <a:gd name="connsiteX5" fmla="*/ 37604 w 3526139"/>
                <a:gd name="connsiteY5" fmla="*/ 1362356 h 1376017"/>
                <a:gd name="connsiteX6" fmla="*/ 15167 w 3526139"/>
                <a:gd name="connsiteY6" fmla="*/ 1244543 h 1376017"/>
                <a:gd name="connsiteX7" fmla="*/ 479906 w 3526139"/>
                <a:gd name="connsiteY7" fmla="*/ 724798 h 1376017"/>
                <a:gd name="connsiteX8" fmla="*/ 1322452 w 3526139"/>
                <a:gd name="connsiteY8" fmla="*/ 209315 h 1376017"/>
                <a:gd name="connsiteX9" fmla="*/ 3472524 w 3526139"/>
                <a:gd name="connsiteY9" fmla="*/ 204811 h 1376017"/>
                <a:gd name="connsiteX10" fmla="*/ 3519327 w 3526139"/>
                <a:gd name="connsiteY10" fmla="*/ 316352 h 1376017"/>
                <a:gd name="connsiteX11" fmla="*/ 3519327 w 3526139"/>
                <a:gd name="connsiteY11" fmla="*/ 316352 h 137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6139" h="1376017">
                  <a:moveTo>
                    <a:pt x="3519327" y="316352"/>
                  </a:moveTo>
                  <a:cubicBezTo>
                    <a:pt x="3501474" y="358009"/>
                    <a:pt x="3453706" y="378113"/>
                    <a:pt x="3411566" y="361467"/>
                  </a:cubicBezTo>
                  <a:cubicBezTo>
                    <a:pt x="2782291" y="112893"/>
                    <a:pt x="2060775" y="94155"/>
                    <a:pt x="1384294" y="364281"/>
                  </a:cubicBezTo>
                  <a:cubicBezTo>
                    <a:pt x="883045" y="564363"/>
                    <a:pt x="458354" y="900995"/>
                    <a:pt x="151638" y="1340483"/>
                  </a:cubicBezTo>
                  <a:cubicBezTo>
                    <a:pt x="125823" y="1377395"/>
                    <a:pt x="75320" y="1387045"/>
                    <a:pt x="37604" y="1362356"/>
                  </a:cubicBezTo>
                  <a:lnTo>
                    <a:pt x="37604" y="1362356"/>
                  </a:lnTo>
                  <a:cubicBezTo>
                    <a:pt x="-1801" y="1336542"/>
                    <a:pt x="-11853" y="1283225"/>
                    <a:pt x="15167" y="1244543"/>
                  </a:cubicBezTo>
                  <a:cubicBezTo>
                    <a:pt x="149788" y="1051780"/>
                    <a:pt x="305720" y="877674"/>
                    <a:pt x="479906" y="724798"/>
                  </a:cubicBezTo>
                  <a:cubicBezTo>
                    <a:pt x="726952" y="507989"/>
                    <a:pt x="1010669" y="333803"/>
                    <a:pt x="1322452" y="209315"/>
                  </a:cubicBezTo>
                  <a:cubicBezTo>
                    <a:pt x="2018475" y="-68532"/>
                    <a:pt x="2778591" y="-69497"/>
                    <a:pt x="3472524" y="204811"/>
                  </a:cubicBezTo>
                  <a:cubicBezTo>
                    <a:pt x="3516754" y="222342"/>
                    <a:pt x="3538065" y="272684"/>
                    <a:pt x="3519327" y="316352"/>
                  </a:cubicBezTo>
                  <a:lnTo>
                    <a:pt x="3519327" y="316352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AF09B7C6-9C05-4982-B726-2C952D4F9FEA}"/>
                </a:ext>
              </a:extLst>
            </p:cNvPr>
            <p:cNvSpPr/>
            <p:nvPr/>
          </p:nvSpPr>
          <p:spPr>
            <a:xfrm>
              <a:off x="5931037" y="1803309"/>
              <a:ext cx="1223654" cy="3586430"/>
            </a:xfrm>
            <a:custGeom>
              <a:avLst/>
              <a:gdLst>
                <a:gd name="connsiteX0" fmla="*/ 397085 w 1223654"/>
                <a:gd name="connsiteY0" fmla="*/ 9246 h 3586430"/>
                <a:gd name="connsiteX1" fmla="*/ 434882 w 1223654"/>
                <a:gd name="connsiteY1" fmla="*/ 119822 h 3586430"/>
                <a:gd name="connsiteX2" fmla="*/ 301387 w 1223654"/>
                <a:gd name="connsiteY2" fmla="*/ 2142672 h 3586430"/>
                <a:gd name="connsiteX3" fmla="*/ 1192586 w 1223654"/>
                <a:gd name="connsiteY3" fmla="*/ 3438135 h 3586430"/>
                <a:gd name="connsiteX4" fmla="*/ 1206739 w 1223654"/>
                <a:gd name="connsiteY4" fmla="*/ 3553375 h 3586430"/>
                <a:gd name="connsiteX5" fmla="*/ 1206739 w 1223654"/>
                <a:gd name="connsiteY5" fmla="*/ 3553375 h 3586430"/>
                <a:gd name="connsiteX6" fmla="*/ 1087720 w 1223654"/>
                <a:gd name="connsiteY6" fmla="*/ 3567850 h 3586430"/>
                <a:gd name="connsiteX7" fmla="*/ 600383 w 1223654"/>
                <a:gd name="connsiteY7" fmla="*/ 3069174 h 3586430"/>
                <a:gd name="connsiteX8" fmla="*/ 142721 w 1223654"/>
                <a:gd name="connsiteY8" fmla="*/ 2193898 h 3586430"/>
                <a:gd name="connsiteX9" fmla="*/ 282649 w 1223654"/>
                <a:gd name="connsiteY9" fmla="*/ 48330 h 3586430"/>
                <a:gd name="connsiteX10" fmla="*/ 397085 w 1223654"/>
                <a:gd name="connsiteY10" fmla="*/ 9246 h 3586430"/>
                <a:gd name="connsiteX11" fmla="*/ 397085 w 1223654"/>
                <a:gd name="connsiteY11" fmla="*/ 9246 h 35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3654" h="3586430">
                  <a:moveTo>
                    <a:pt x="397085" y="9246"/>
                  </a:moveTo>
                  <a:cubicBezTo>
                    <a:pt x="437455" y="29914"/>
                    <a:pt x="454343" y="78889"/>
                    <a:pt x="434882" y="119822"/>
                  </a:cubicBezTo>
                  <a:cubicBezTo>
                    <a:pt x="144570" y="731003"/>
                    <a:pt x="77421" y="1449544"/>
                    <a:pt x="301387" y="2142672"/>
                  </a:cubicBezTo>
                  <a:cubicBezTo>
                    <a:pt x="467371" y="2656225"/>
                    <a:pt x="774731" y="3102548"/>
                    <a:pt x="1192586" y="3438135"/>
                  </a:cubicBezTo>
                  <a:cubicBezTo>
                    <a:pt x="1227728" y="3466362"/>
                    <a:pt x="1233921" y="3517427"/>
                    <a:pt x="1206739" y="3553375"/>
                  </a:cubicBezTo>
                  <a:lnTo>
                    <a:pt x="1206739" y="3553375"/>
                  </a:lnTo>
                  <a:cubicBezTo>
                    <a:pt x="1178271" y="3591010"/>
                    <a:pt x="1124471" y="3597444"/>
                    <a:pt x="1087720" y="3567850"/>
                  </a:cubicBezTo>
                  <a:cubicBezTo>
                    <a:pt x="904446" y="3420603"/>
                    <a:pt x="741196" y="3253252"/>
                    <a:pt x="600383" y="3069174"/>
                  </a:cubicBezTo>
                  <a:cubicBezTo>
                    <a:pt x="400623" y="2808135"/>
                    <a:pt x="245898" y="2513321"/>
                    <a:pt x="142721" y="2193898"/>
                  </a:cubicBezTo>
                  <a:cubicBezTo>
                    <a:pt x="-87759" y="1480746"/>
                    <a:pt x="-37658" y="722318"/>
                    <a:pt x="282649" y="48330"/>
                  </a:cubicBezTo>
                  <a:cubicBezTo>
                    <a:pt x="303075" y="5467"/>
                    <a:pt x="354785" y="-12467"/>
                    <a:pt x="397085" y="9246"/>
                  </a:cubicBezTo>
                  <a:lnTo>
                    <a:pt x="397085" y="9246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31C9CE33-67E9-43F6-9B33-034202799F11}"/>
                </a:ext>
              </a:extLst>
            </p:cNvPr>
            <p:cNvSpPr/>
            <p:nvPr/>
          </p:nvSpPr>
          <p:spPr>
            <a:xfrm>
              <a:off x="6457318" y="711106"/>
              <a:ext cx="4778282" cy="4778911"/>
            </a:xfrm>
            <a:custGeom>
              <a:avLst/>
              <a:gdLst>
                <a:gd name="connsiteX0" fmla="*/ 2389755 w 4778282"/>
                <a:gd name="connsiteY0" fmla="*/ 4778911 h 4778911"/>
                <a:gd name="connsiteX1" fmla="*/ 1592164 w 4778282"/>
                <a:gd name="connsiteY1" fmla="*/ 4640994 h 4778911"/>
                <a:gd name="connsiteX2" fmla="*/ 233813 w 4778282"/>
                <a:gd name="connsiteY2" fmla="*/ 3417666 h 4778911"/>
                <a:gd name="connsiteX3" fmla="*/ 138356 w 4778282"/>
                <a:gd name="connsiteY3" fmla="*/ 1592164 h 4778911"/>
                <a:gd name="connsiteX4" fmla="*/ 1361684 w 4778282"/>
                <a:gd name="connsiteY4" fmla="*/ 233813 h 4778911"/>
                <a:gd name="connsiteX5" fmla="*/ 3187186 w 4778282"/>
                <a:gd name="connsiteY5" fmla="*/ 138356 h 4778911"/>
                <a:gd name="connsiteX6" fmla="*/ 4778268 w 4778282"/>
                <a:gd name="connsiteY6" fmla="*/ 2340539 h 4778911"/>
                <a:gd name="connsiteX7" fmla="*/ 4709269 w 4778282"/>
                <a:gd name="connsiteY7" fmla="*/ 2409941 h 4778911"/>
                <a:gd name="connsiteX8" fmla="*/ 4709269 w 4778282"/>
                <a:gd name="connsiteY8" fmla="*/ 2409941 h 4778911"/>
                <a:gd name="connsiteX9" fmla="*/ 4641557 w 4778282"/>
                <a:gd name="connsiteY9" fmla="*/ 2342630 h 4778911"/>
                <a:gd name="connsiteX10" fmla="*/ 3141589 w 4778282"/>
                <a:gd name="connsiteY10" fmla="*/ 267267 h 4778911"/>
                <a:gd name="connsiteX11" fmla="*/ 1420550 w 4778282"/>
                <a:gd name="connsiteY11" fmla="*/ 357256 h 4778911"/>
                <a:gd name="connsiteX12" fmla="*/ 267267 w 4778282"/>
                <a:gd name="connsiteY12" fmla="*/ 1637842 h 4778911"/>
                <a:gd name="connsiteX13" fmla="*/ 1637841 w 4778282"/>
                <a:gd name="connsiteY13" fmla="*/ 4512163 h 4778911"/>
                <a:gd name="connsiteX14" fmla="*/ 2924217 w 4778282"/>
                <a:gd name="connsiteY14" fmla="*/ 4577302 h 4778911"/>
                <a:gd name="connsiteX15" fmla="*/ 3006807 w 4778282"/>
                <a:gd name="connsiteY15" fmla="*/ 4625312 h 4778911"/>
                <a:gd name="connsiteX16" fmla="*/ 3006807 w 4778282"/>
                <a:gd name="connsiteY16" fmla="*/ 4625312 h 4778911"/>
                <a:gd name="connsiteX17" fmla="*/ 2957672 w 4778282"/>
                <a:gd name="connsiteY17" fmla="*/ 4709832 h 4778911"/>
                <a:gd name="connsiteX18" fmla="*/ 2389755 w 4778282"/>
                <a:gd name="connsiteY18" fmla="*/ 4778911 h 477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8282" h="4778911">
                  <a:moveTo>
                    <a:pt x="2389755" y="4778911"/>
                  </a:moveTo>
                  <a:cubicBezTo>
                    <a:pt x="2120353" y="4778911"/>
                    <a:pt x="1851433" y="4732832"/>
                    <a:pt x="1592164" y="4640994"/>
                  </a:cubicBezTo>
                  <a:cubicBezTo>
                    <a:pt x="990793" y="4427965"/>
                    <a:pt x="508443" y="3993543"/>
                    <a:pt x="233813" y="3417666"/>
                  </a:cubicBezTo>
                  <a:cubicBezTo>
                    <a:pt x="-40816" y="2841788"/>
                    <a:pt x="-74672" y="2193454"/>
                    <a:pt x="138356" y="1592164"/>
                  </a:cubicBezTo>
                  <a:cubicBezTo>
                    <a:pt x="351385" y="990793"/>
                    <a:pt x="785807" y="508362"/>
                    <a:pt x="1361684" y="233813"/>
                  </a:cubicBezTo>
                  <a:cubicBezTo>
                    <a:pt x="1937562" y="-40816"/>
                    <a:pt x="2585896" y="-74672"/>
                    <a:pt x="3187186" y="138356"/>
                  </a:cubicBezTo>
                  <a:cubicBezTo>
                    <a:pt x="4125993" y="470887"/>
                    <a:pt x="4758003" y="1350184"/>
                    <a:pt x="4778268" y="2340539"/>
                  </a:cubicBezTo>
                  <a:cubicBezTo>
                    <a:pt x="4779072" y="2378899"/>
                    <a:pt x="4747629" y="2410262"/>
                    <a:pt x="4709269" y="2409941"/>
                  </a:cubicBezTo>
                  <a:lnTo>
                    <a:pt x="4709269" y="2409941"/>
                  </a:lnTo>
                  <a:cubicBezTo>
                    <a:pt x="4672116" y="2409619"/>
                    <a:pt x="4642361" y="2379703"/>
                    <a:pt x="4641557" y="2342630"/>
                  </a:cubicBezTo>
                  <a:cubicBezTo>
                    <a:pt x="4622176" y="1409292"/>
                    <a:pt x="4026354" y="580739"/>
                    <a:pt x="3141589" y="267267"/>
                  </a:cubicBezTo>
                  <a:cubicBezTo>
                    <a:pt x="2574638" y="66462"/>
                    <a:pt x="1963456" y="98388"/>
                    <a:pt x="1420550" y="357256"/>
                  </a:cubicBezTo>
                  <a:cubicBezTo>
                    <a:pt x="877645" y="616123"/>
                    <a:pt x="468073" y="1070890"/>
                    <a:pt x="267267" y="1637842"/>
                  </a:cubicBezTo>
                  <a:cubicBezTo>
                    <a:pt x="-147290" y="2808173"/>
                    <a:pt x="467510" y="4097605"/>
                    <a:pt x="1637841" y="4512163"/>
                  </a:cubicBezTo>
                  <a:cubicBezTo>
                    <a:pt x="2054571" y="4659811"/>
                    <a:pt x="2497838" y="4682007"/>
                    <a:pt x="2924217" y="4577302"/>
                  </a:cubicBezTo>
                  <a:cubicBezTo>
                    <a:pt x="2960325" y="4568456"/>
                    <a:pt x="2996916" y="4589526"/>
                    <a:pt x="3006807" y="4625312"/>
                  </a:cubicBezTo>
                  <a:lnTo>
                    <a:pt x="3006807" y="4625312"/>
                  </a:lnTo>
                  <a:cubicBezTo>
                    <a:pt x="3017020" y="4662304"/>
                    <a:pt x="2994905" y="4700664"/>
                    <a:pt x="2957672" y="4709832"/>
                  </a:cubicBezTo>
                  <a:cubicBezTo>
                    <a:pt x="2770377" y="4755912"/>
                    <a:pt x="2579945" y="4778911"/>
                    <a:pt x="2389755" y="4778911"/>
                  </a:cubicBezTo>
                  <a:close/>
                </a:path>
              </a:pathLst>
            </a:custGeom>
            <a:solidFill>
              <a:srgbClr val="DABC00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41867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B9EC-3EE4-4B21-A9BE-6EAF5BD0271D}" type="datetimeFigureOut">
              <a:rPr lang="pt-BR" smtClean="0"/>
              <a:t>12/07/2022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899C-1560-4878-AD87-C10736715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054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1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ela preta com letras brancas&#10;&#10;Descrição gerada automaticamente">
            <a:extLst>
              <a:ext uri="{FF2B5EF4-FFF2-40B4-BE49-F238E27FC236}">
                <a16:creationId xmlns:a16="http://schemas.microsoft.com/office/drawing/2014/main" id="{82A998AD-C0F4-48DB-89C1-7E0DDB9A1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FBA6479-6262-4E40-A845-2044E403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04FC644-DA00-4FB8-B377-84362B4261E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C551D0D9-9163-4B49-9822-0C01B37502B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49" y="6307324"/>
            <a:ext cx="2072845" cy="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1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preta com letras brancas&#10;&#10;Descrição gerada automaticamente">
            <a:extLst>
              <a:ext uri="{FF2B5EF4-FFF2-40B4-BE49-F238E27FC236}">
                <a16:creationId xmlns:a16="http://schemas.microsoft.com/office/drawing/2014/main" id="{FA9F4149-DD2F-47B0-B62C-E675E667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9" r:id="rId2"/>
    <p:sldLayoutId id="21474837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5" Type="http://schemas.openxmlformats.org/officeDocument/2006/relationships/image" Target="../media/image66.tiff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jpeg"/><Relationship Id="rId18" Type="http://schemas.openxmlformats.org/officeDocument/2006/relationships/image" Target="../media/image66.tiff"/><Relationship Id="rId3" Type="http://schemas.openxmlformats.org/officeDocument/2006/relationships/image" Target="../media/image68.jpeg"/><Relationship Id="rId7" Type="http://schemas.openxmlformats.org/officeDocument/2006/relationships/image" Target="../media/image57.png"/><Relationship Id="rId12" Type="http://schemas.openxmlformats.org/officeDocument/2006/relationships/image" Target="../media/image71.tiff"/><Relationship Id="rId17" Type="http://schemas.openxmlformats.org/officeDocument/2006/relationships/image" Target="../media/image76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99.svg"/><Relationship Id="rId5" Type="http://schemas.openxmlformats.org/officeDocument/2006/relationships/image" Target="../media/image54.png"/><Relationship Id="rId15" Type="http://schemas.openxmlformats.org/officeDocument/2006/relationships/image" Target="../media/image74.jpeg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76.emf"/><Relationship Id="rId4" Type="http://schemas.openxmlformats.org/officeDocument/2006/relationships/image" Target="../media/image8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59.svg"/><Relationship Id="rId18" Type="http://schemas.openxmlformats.org/officeDocument/2006/relationships/image" Target="../media/image123.png"/><Relationship Id="rId3" Type="http://schemas.openxmlformats.org/officeDocument/2006/relationships/image" Target="../media/image149.svg"/><Relationship Id="rId7" Type="http://schemas.openxmlformats.org/officeDocument/2006/relationships/image" Target="../media/image153.svg"/><Relationship Id="rId12" Type="http://schemas.openxmlformats.org/officeDocument/2006/relationships/image" Target="../media/image120.png"/><Relationship Id="rId17" Type="http://schemas.openxmlformats.org/officeDocument/2006/relationships/image" Target="../media/image163.svg"/><Relationship Id="rId2" Type="http://schemas.openxmlformats.org/officeDocument/2006/relationships/image" Target="../media/image115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5" Type="http://schemas.openxmlformats.org/officeDocument/2006/relationships/image" Target="../media/image161.svg"/><Relationship Id="rId10" Type="http://schemas.openxmlformats.org/officeDocument/2006/relationships/image" Target="../media/image119.png"/><Relationship Id="rId19" Type="http://schemas.openxmlformats.org/officeDocument/2006/relationships/image" Target="../media/image124.jpeg"/><Relationship Id="rId4" Type="http://schemas.openxmlformats.org/officeDocument/2006/relationships/image" Target="../media/image116.png"/><Relationship Id="rId9" Type="http://schemas.openxmlformats.org/officeDocument/2006/relationships/image" Target="../media/image155.svg"/><Relationship Id="rId1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7.png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200D065-9686-4D07-823F-B946273D5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2588" cy="20755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2C823D0-16D9-48EF-A6AD-C0C5E61C0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" y="0"/>
            <a:ext cx="1014153" cy="20755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5A7A2E4-E0EE-4007-A169-6285EF8BCC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86742" y="-1"/>
            <a:ext cx="1055716" cy="2075543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7351C50D-0BF9-412A-8571-773DAA8DDB6C}"/>
              </a:ext>
            </a:extLst>
          </p:cNvPr>
          <p:cNvSpPr txBox="1"/>
          <p:nvPr/>
        </p:nvSpPr>
        <p:spPr>
          <a:xfrm>
            <a:off x="0" y="4979326"/>
            <a:ext cx="1008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8595B"/>
                </a:solidFill>
              </a:rPr>
              <a:t>MINISTÉRIO DE MINAS E ENERGIA</a:t>
            </a:r>
          </a:p>
        </p:txBody>
      </p:sp>
      <p:sp>
        <p:nvSpPr>
          <p:cNvPr id="15" name="CaixaDeTexto 4">
            <a:extLst>
              <a:ext uri="{FF2B5EF4-FFF2-40B4-BE49-F238E27FC236}">
                <a16:creationId xmlns:a16="http://schemas.microsoft.com/office/drawing/2014/main" id="{2A50C0EB-B61A-4C37-BC33-81A44C5B8F51}"/>
              </a:ext>
            </a:extLst>
          </p:cNvPr>
          <p:cNvSpPr txBox="1"/>
          <p:nvPr/>
        </p:nvSpPr>
        <p:spPr>
          <a:xfrm>
            <a:off x="10997421" y="4640772"/>
            <a:ext cx="128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58595B"/>
                </a:solidFill>
              </a:rPr>
              <a:t>12/07/2022</a:t>
            </a:r>
            <a:endParaRPr lang="pt-BR" sz="2000" dirty="0">
              <a:solidFill>
                <a:srgbClr val="58595B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49" y="6307324"/>
            <a:ext cx="2072845" cy="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6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607A95-A51B-7ABC-0947-C4CA4DCEC6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258" y="1752844"/>
            <a:ext cx="3064920" cy="313166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6A4F97B-3747-DD18-BD4F-662B5D02BD72}"/>
              </a:ext>
            </a:extLst>
          </p:cNvPr>
          <p:cNvSpPr>
            <a:spLocks noChangeAspect="1"/>
          </p:cNvSpPr>
          <p:nvPr/>
        </p:nvSpPr>
        <p:spPr>
          <a:xfrm>
            <a:off x="5679954" y="2485985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TextBox 48"/>
          <p:cNvSpPr txBox="1"/>
          <p:nvPr/>
        </p:nvSpPr>
        <p:spPr>
          <a:xfrm>
            <a:off x="8418671" y="1074751"/>
            <a:ext cx="3628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O BRASIL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TEM UMA DAS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MATRIZES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MAIS LIMPAS DO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MUNDO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18671" y="3267006"/>
            <a:ext cx="3773329" cy="1643826"/>
            <a:chOff x="8898515" y="3334148"/>
            <a:chExt cx="3244774" cy="1643826"/>
          </a:xfrm>
        </p:grpSpPr>
        <p:sp>
          <p:nvSpPr>
            <p:cNvPr id="17" name="TextBox 16"/>
            <p:cNvSpPr txBox="1"/>
            <p:nvPr/>
          </p:nvSpPr>
          <p:spPr>
            <a:xfrm>
              <a:off x="8898515" y="3855979"/>
              <a:ext cx="3120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85%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X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28%</a:t>
              </a:r>
            </a:p>
          </p:txBody>
        </p:sp>
        <p:sp>
          <p:nvSpPr>
            <p:cNvPr id="18" name="TextBox 4"/>
            <p:cNvSpPr txBox="1"/>
            <p:nvPr/>
          </p:nvSpPr>
          <p:spPr>
            <a:xfrm>
              <a:off x="8898515" y="3334148"/>
              <a:ext cx="2978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RENOVÁVEIS NA MATRIZ ELÉTRICA - 2021</a:t>
              </a:r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9171850" y="4577710"/>
              <a:ext cx="1306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Brasil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10837166" y="4577864"/>
              <a:ext cx="1306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Mundo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5" name="Google Shape;484;p36">
            <a:extLst>
              <a:ext uri="{FF2B5EF4-FFF2-40B4-BE49-F238E27FC236}">
                <a16:creationId xmlns:a16="http://schemas.microsoft.com/office/drawing/2014/main" id="{FCD759EE-B2CB-4DD3-85E5-ED290ABDBBDA}"/>
              </a:ext>
            </a:extLst>
          </p:cNvPr>
          <p:cNvSpPr txBox="1"/>
          <p:nvPr/>
        </p:nvSpPr>
        <p:spPr>
          <a:xfrm>
            <a:off x="346444" y="160636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SUSTENTABILIDADE</a:t>
            </a:r>
            <a:endParaRPr lang="pt-BR" dirty="0"/>
          </a:p>
        </p:txBody>
      </p:sp>
      <p:sp>
        <p:nvSpPr>
          <p:cNvPr id="26" name="Retângulo 30">
            <a:extLst>
              <a:ext uri="{FF2B5EF4-FFF2-40B4-BE49-F238E27FC236}">
                <a16:creationId xmlns:a16="http://schemas.microsoft.com/office/drawing/2014/main" id="{8CD0A044-AF68-462C-B0F8-ABFC31E6094D}"/>
              </a:ext>
            </a:extLst>
          </p:cNvPr>
          <p:cNvSpPr/>
          <p:nvPr/>
        </p:nvSpPr>
        <p:spPr>
          <a:xfrm>
            <a:off x="40640" y="5871338"/>
            <a:ext cx="3476625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EPE (2022) e </a:t>
            </a:r>
            <a:r>
              <a:rPr lang="en-US" sz="1050" dirty="0" smtClean="0">
                <a:solidFill>
                  <a:srgbClr val="52525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IEA (2021</a:t>
            </a:r>
            <a:r>
              <a:rPr lang="en-US" sz="1050" dirty="0">
                <a:solidFill>
                  <a:srgbClr val="52525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tângulo 9">
            <a:extLst>
              <a:ext uri="{FF2B5EF4-FFF2-40B4-BE49-F238E27FC236}">
                <a16:creationId xmlns:a16="http://schemas.microsoft.com/office/drawing/2014/main" id="{2514A414-ECED-4895-9C03-BDFCCC80BB59}"/>
              </a:ext>
            </a:extLst>
          </p:cNvPr>
          <p:cNvSpPr/>
          <p:nvPr/>
        </p:nvSpPr>
        <p:spPr>
          <a:xfrm>
            <a:off x="5836912" y="2667477"/>
            <a:ext cx="1026820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GW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8959" y="1189166"/>
            <a:ext cx="33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MATRIZ ELÉTRICA - 2021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410B32-9133-F3E9-2246-7BAC5E099DCB}"/>
              </a:ext>
            </a:extLst>
          </p:cNvPr>
          <p:cNvGrpSpPr/>
          <p:nvPr/>
        </p:nvGrpSpPr>
        <p:grpSpPr>
          <a:xfrm>
            <a:off x="5538128" y="4592698"/>
            <a:ext cx="2994060" cy="717730"/>
            <a:chOff x="4158570" y="5598284"/>
            <a:chExt cx="2994060" cy="7177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369CBF-AC97-D6D0-8F4C-94E12351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3010"/>
            <a:stretch/>
          </p:blipFill>
          <p:spPr>
            <a:xfrm>
              <a:off x="4158570" y="5617645"/>
              <a:ext cx="1514458" cy="67900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BEC369A-5685-94CF-C2F3-51EEF6DA9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0330"/>
            <a:stretch/>
          </p:blipFill>
          <p:spPr>
            <a:xfrm>
              <a:off x="5638172" y="5598284"/>
              <a:ext cx="1514458" cy="71773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12EB7E-3FF8-2098-A11E-394EF476F1C7}"/>
              </a:ext>
            </a:extLst>
          </p:cNvPr>
          <p:cNvGrpSpPr/>
          <p:nvPr/>
        </p:nvGrpSpPr>
        <p:grpSpPr>
          <a:xfrm>
            <a:off x="182880" y="1700258"/>
            <a:ext cx="4298742" cy="3342500"/>
            <a:chOff x="182880" y="1700258"/>
            <a:chExt cx="4298742" cy="33425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8EAAA7-0EB5-0BAF-CC77-E649651A85A7}"/>
                </a:ext>
              </a:extLst>
            </p:cNvPr>
            <p:cNvSpPr/>
            <p:nvPr/>
          </p:nvSpPr>
          <p:spPr>
            <a:xfrm>
              <a:off x="182880" y="1897944"/>
              <a:ext cx="4298742" cy="31448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9791" y="1700258"/>
              <a:ext cx="306492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ea typeface="+mn-ea"/>
                  <a:cs typeface="+mn-cs"/>
                </a:rPr>
                <a:t>MATRIZ ENERGÉTICA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DEC108-7A08-5EAA-6897-E1EBF9D8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339" b="15089"/>
            <a:stretch/>
          </p:blipFill>
          <p:spPr>
            <a:xfrm>
              <a:off x="415312" y="3488358"/>
              <a:ext cx="3869734" cy="58552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E6F62D-52A0-E677-F34A-1515E6B78920}"/>
                </a:ext>
              </a:extLst>
            </p:cNvPr>
            <p:cNvSpPr/>
            <p:nvPr/>
          </p:nvSpPr>
          <p:spPr>
            <a:xfrm>
              <a:off x="826989" y="3657123"/>
              <a:ext cx="464820" cy="342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7711561-C70B-FCFC-7228-99C7830D6053}"/>
                </a:ext>
              </a:extLst>
            </p:cNvPr>
            <p:cNvSpPr/>
            <p:nvPr/>
          </p:nvSpPr>
          <p:spPr>
            <a:xfrm>
              <a:off x="1291808" y="3657123"/>
              <a:ext cx="2942371" cy="342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07FEB59-0D37-00C5-66EB-29C9D1D697A0}"/>
                </a:ext>
              </a:extLst>
            </p:cNvPr>
            <p:cNvGrpSpPr/>
            <p:nvPr/>
          </p:nvGrpSpPr>
          <p:grpSpPr>
            <a:xfrm>
              <a:off x="414703" y="2407696"/>
              <a:ext cx="3869734" cy="560910"/>
              <a:chOff x="231823" y="2812064"/>
              <a:chExt cx="3869734" cy="56091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599175B-2211-10B5-771D-52975A2C4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9947" b="14598"/>
              <a:stretch/>
            </p:blipFill>
            <p:spPr>
              <a:xfrm>
                <a:off x="231823" y="2812064"/>
                <a:ext cx="3869734" cy="56091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C322F1-059E-9127-2BBB-AE2501EFD075}"/>
                  </a:ext>
                </a:extLst>
              </p:cNvPr>
              <p:cNvSpPr txBox="1"/>
              <p:nvPr/>
            </p:nvSpPr>
            <p:spPr>
              <a:xfrm>
                <a:off x="1875352" y="2962906"/>
                <a:ext cx="498855" cy="307777"/>
              </a:xfrm>
              <a:prstGeom prst="rect">
                <a:avLst/>
              </a:prstGeom>
              <a:solidFill>
                <a:srgbClr val="77933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>
                    <a:solidFill>
                      <a:schemeClr val="bg1"/>
                    </a:solidFill>
                  </a:rPr>
                  <a:t>85%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FD2F8C-EEEF-C052-E15E-46F0350AAB92}"/>
                  </a:ext>
                </a:extLst>
              </p:cNvPr>
              <p:cNvSpPr txBox="1"/>
              <p:nvPr/>
            </p:nvSpPr>
            <p:spPr>
              <a:xfrm>
                <a:off x="3552444" y="2938630"/>
                <a:ext cx="498855" cy="307777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/>
                  <a:t>17%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0D7277-A775-DA95-6EB8-D4514C5F4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050" y="2544301"/>
              <a:ext cx="488548" cy="3427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CCC7C2-EB5B-4F3F-C3DD-F03B61BDC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77"/>
            <a:stretch/>
          </p:blipFill>
          <p:spPr>
            <a:xfrm>
              <a:off x="267090" y="3533406"/>
              <a:ext cx="509977" cy="5218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5DCF40-C125-8C79-9282-66B2A7BFD0C1}"/>
                </a:ext>
              </a:extLst>
            </p:cNvPr>
            <p:cNvSpPr txBox="1"/>
            <p:nvPr/>
          </p:nvSpPr>
          <p:spPr>
            <a:xfrm>
              <a:off x="1928089" y="2876501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/>
                <a:t>2021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BDB9192-515B-625B-A6C9-4EDD9087C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816" t="84624" b="1"/>
            <a:stretch/>
          </p:blipFill>
          <p:spPr>
            <a:xfrm>
              <a:off x="267090" y="4381438"/>
              <a:ext cx="1361539" cy="33880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947B26-4498-0084-ECFB-FEE92E24466A}"/>
                </a:ext>
              </a:extLst>
            </p:cNvPr>
            <p:cNvSpPr txBox="1"/>
            <p:nvPr/>
          </p:nvSpPr>
          <p:spPr>
            <a:xfrm>
              <a:off x="1928089" y="3980213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/>
                <a:t>2019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CFE91C-2CB0-CDCC-81EF-983C91F0E32B}"/>
                </a:ext>
              </a:extLst>
            </p:cNvPr>
            <p:cNvSpPr txBox="1"/>
            <p:nvPr/>
          </p:nvSpPr>
          <p:spPr>
            <a:xfrm>
              <a:off x="2289844" y="3668009"/>
              <a:ext cx="498855" cy="307777"/>
            </a:xfrm>
            <a:prstGeom prst="rect">
              <a:avLst/>
            </a:prstGeom>
            <a:solidFill>
              <a:srgbClr val="A6A6A6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86%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6FEEAE-C08E-29B9-6BFC-1D19C886AAF7}"/>
                </a:ext>
              </a:extLst>
            </p:cNvPr>
            <p:cNvSpPr txBox="1"/>
            <p:nvPr/>
          </p:nvSpPr>
          <p:spPr>
            <a:xfrm>
              <a:off x="844364" y="3668009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14%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E69CFC0-84FC-D2FE-F4AF-BF28FE604E22}"/>
                </a:ext>
              </a:extLst>
            </p:cNvPr>
            <p:cNvSpPr/>
            <p:nvPr/>
          </p:nvSpPr>
          <p:spPr>
            <a:xfrm>
              <a:off x="2286985" y="2541779"/>
              <a:ext cx="1949734" cy="342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0D97E59-984C-009E-74D8-90DD3CB40230}"/>
                </a:ext>
              </a:extLst>
            </p:cNvPr>
            <p:cNvSpPr/>
            <p:nvPr/>
          </p:nvSpPr>
          <p:spPr>
            <a:xfrm>
              <a:off x="826988" y="2540159"/>
              <a:ext cx="1605600" cy="342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07FF731-314F-AE68-6B10-ABF46C5D927B}"/>
                </a:ext>
              </a:extLst>
            </p:cNvPr>
            <p:cNvSpPr txBox="1"/>
            <p:nvPr/>
          </p:nvSpPr>
          <p:spPr>
            <a:xfrm>
              <a:off x="1379201" y="2567400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47%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933723-C970-3D33-598C-44F675911CC8}"/>
                </a:ext>
              </a:extLst>
            </p:cNvPr>
            <p:cNvSpPr txBox="1"/>
            <p:nvPr/>
          </p:nvSpPr>
          <p:spPr>
            <a:xfrm>
              <a:off x="3064536" y="2558538"/>
              <a:ext cx="498855" cy="307777"/>
            </a:xfrm>
            <a:prstGeom prst="rect">
              <a:avLst/>
            </a:prstGeom>
            <a:solidFill>
              <a:srgbClr val="A6A6A6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53%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3186CEC-7C0D-E6A1-0AAA-979173249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680" y="873279"/>
            <a:ext cx="488548" cy="3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DCFF3CB-C067-8A6C-2401-FA227D3F786A}"/>
              </a:ext>
            </a:extLst>
          </p:cNvPr>
          <p:cNvSpPr/>
          <p:nvPr/>
        </p:nvSpPr>
        <p:spPr>
          <a:xfrm>
            <a:off x="3144416" y="858205"/>
            <a:ext cx="8054887" cy="3837347"/>
          </a:xfrm>
          <a:prstGeom prst="rect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Google Shape;484;p36">
            <a:extLst>
              <a:ext uri="{FF2B5EF4-FFF2-40B4-BE49-F238E27FC236}">
                <a16:creationId xmlns:a16="http://schemas.microsoft.com/office/drawing/2014/main" id="{41A3FA69-FCB0-4C39-A514-9CE637815147}"/>
              </a:ext>
            </a:extLst>
          </p:cNvPr>
          <p:cNvSpPr txBox="1"/>
          <p:nvPr/>
        </p:nvSpPr>
        <p:spPr>
          <a:xfrm>
            <a:off x="392257" y="145757"/>
            <a:ext cx="8982562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en-US" dirty="0"/>
              <a:t>LEILÕES – ENERGIA ELÉTRICA 2019/2022</a:t>
            </a:r>
            <a:endParaRPr lang="pt-B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A3D1DF-2FC1-A267-A676-A94FBE9D0D22}"/>
              </a:ext>
            </a:extLst>
          </p:cNvPr>
          <p:cNvSpPr/>
          <p:nvPr/>
        </p:nvSpPr>
        <p:spPr>
          <a:xfrm>
            <a:off x="159025" y="858205"/>
            <a:ext cx="813732" cy="52120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A19F32-1BC8-4470-3083-5FA318EE3369}"/>
              </a:ext>
            </a:extLst>
          </p:cNvPr>
          <p:cNvSpPr/>
          <p:nvPr/>
        </p:nvSpPr>
        <p:spPr>
          <a:xfrm rot="16200000">
            <a:off x="-1231937" y="3117425"/>
            <a:ext cx="351891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2019 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-</a:t>
            </a:r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 2022</a:t>
            </a:r>
          </a:p>
        </p:txBody>
      </p:sp>
      <p:pic>
        <p:nvPicPr>
          <p:cNvPr id="28" name="Gráfico 8">
            <a:extLst>
              <a:ext uri="{FF2B5EF4-FFF2-40B4-BE49-F238E27FC236}">
                <a16:creationId xmlns:a16="http://schemas.microsoft.com/office/drawing/2014/main" id="{093D064B-5829-8ED2-97E1-33A99C673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6898" y="892962"/>
            <a:ext cx="673064" cy="7526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AB4DF1-B188-36AB-73C9-17857483CF16}"/>
              </a:ext>
            </a:extLst>
          </p:cNvPr>
          <p:cNvSpPr txBox="1"/>
          <p:nvPr/>
        </p:nvSpPr>
        <p:spPr>
          <a:xfrm>
            <a:off x="1499919" y="858205"/>
            <a:ext cx="1598198" cy="187743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spc="-150" dirty="0">
                <a:solidFill>
                  <a:prstClr val="white"/>
                </a:solidFill>
              </a:rPr>
              <a:t>16</a:t>
            </a:r>
            <a:endParaRPr kumimoji="0" lang="pt-BR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Leilões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Geração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92295A-58DD-CCD8-026E-0B273E1497C5}"/>
              </a:ext>
            </a:extLst>
          </p:cNvPr>
          <p:cNvSpPr txBox="1"/>
          <p:nvPr/>
        </p:nvSpPr>
        <p:spPr>
          <a:xfrm>
            <a:off x="1499919" y="2818115"/>
            <a:ext cx="1598198" cy="1877437"/>
          </a:xfrm>
          <a:prstGeom prst="rect">
            <a:avLst/>
          </a:prstGeom>
          <a:solidFill>
            <a:srgbClr val="51A66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spc="-150" dirty="0">
                <a:solidFill>
                  <a:prstClr val="white"/>
                </a:solidFill>
              </a:rPr>
              <a:t>4</a:t>
            </a:r>
            <a:endParaRPr kumimoji="0" lang="pt-BR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Leilões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Transmissão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5AF2C8-2135-9CB0-BCCD-469A2DA52402}"/>
              </a:ext>
            </a:extLst>
          </p:cNvPr>
          <p:cNvSpPr txBox="1"/>
          <p:nvPr/>
        </p:nvSpPr>
        <p:spPr>
          <a:xfrm>
            <a:off x="6200831" y="871662"/>
            <a:ext cx="424212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R$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60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BI</a:t>
            </a:r>
            <a:r>
              <a:rPr kumimoji="0" lang="pt-BR" sz="18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Investimentos</a:t>
            </a: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b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</a:b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ao longo dos contratos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B90D9C-FF54-E933-F8B2-DE3DFB2240AC}"/>
              </a:ext>
            </a:extLst>
          </p:cNvPr>
          <p:cNvSpPr txBox="1"/>
          <p:nvPr/>
        </p:nvSpPr>
        <p:spPr>
          <a:xfrm>
            <a:off x="5861783" y="2908118"/>
            <a:ext cx="492021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cap="all" dirty="0">
                <a:solidFill>
                  <a:srgbClr val="278211"/>
                </a:solidFill>
                <a:ea typeface="Yu Mincho" panose="02020400000000000000" pitchFamily="18" charset="-128"/>
              </a:rPr>
              <a:t>240 MIL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18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Empregos gerados</a:t>
            </a:r>
            <a:endParaRPr kumimoji="0" lang="pt-BR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0087BD-3AD9-9832-0ED8-EB8340E764A3}"/>
              </a:ext>
            </a:extLst>
          </p:cNvPr>
          <p:cNvSpPr txBox="1"/>
          <p:nvPr/>
        </p:nvSpPr>
        <p:spPr>
          <a:xfrm>
            <a:off x="3238670" y="1903240"/>
            <a:ext cx="2070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LEILÕES DE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GERAÇÃO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51A66B"/>
                </a:solidFill>
              </a:rPr>
              <a:t>TRANSMISSÃO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1A66B"/>
              </a:solidFill>
              <a:effectLst/>
              <a:uLnTx/>
              <a:uFillTx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435DE6-2912-BBD5-20EC-341067C20FB5}"/>
              </a:ext>
            </a:extLst>
          </p:cNvPr>
          <p:cNvCxnSpPr>
            <a:cxnSpLocks/>
          </p:cNvCxnSpPr>
          <p:nvPr/>
        </p:nvCxnSpPr>
        <p:spPr>
          <a:xfrm>
            <a:off x="5507947" y="1283195"/>
            <a:ext cx="0" cy="294825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B502AA4C-10BD-8194-2568-660DC592FCAA}"/>
              </a:ext>
            </a:extLst>
          </p:cNvPr>
          <p:cNvSpPr/>
          <p:nvPr/>
        </p:nvSpPr>
        <p:spPr>
          <a:xfrm>
            <a:off x="1499919" y="4732442"/>
            <a:ext cx="9699384" cy="13377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529BE8-69FB-7DA5-C26F-49F1D8AEF65E}"/>
              </a:ext>
            </a:extLst>
          </p:cNvPr>
          <p:cNvSpPr/>
          <p:nvPr/>
        </p:nvSpPr>
        <p:spPr>
          <a:xfrm>
            <a:off x="1567330" y="4772194"/>
            <a:ext cx="964806" cy="125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E287C6-8266-4BED-4AD9-A1AB7A8A101D}"/>
              </a:ext>
            </a:extLst>
          </p:cNvPr>
          <p:cNvSpPr txBox="1"/>
          <p:nvPr/>
        </p:nvSpPr>
        <p:spPr>
          <a:xfrm>
            <a:off x="1726043" y="4839048"/>
            <a:ext cx="975129" cy="143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5400" b="1" dirty="0">
                <a:solidFill>
                  <a:srgbClr val="00B050"/>
                </a:solidFill>
              </a:rPr>
              <a:t>2022</a:t>
            </a:r>
            <a:endParaRPr lang="pt-BR" sz="54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7DB26-7B7D-E4FA-8DFD-5177C9A81C81}"/>
              </a:ext>
            </a:extLst>
          </p:cNvPr>
          <p:cNvSpPr txBox="1"/>
          <p:nvPr/>
        </p:nvSpPr>
        <p:spPr>
          <a:xfrm>
            <a:off x="2725083" y="5125712"/>
            <a:ext cx="1657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LEILÃO DE </a:t>
            </a:r>
          </a:p>
          <a:p>
            <a:pPr algn="r"/>
            <a:r>
              <a:rPr lang="pt-BR" b="1" dirty="0">
                <a:solidFill>
                  <a:schemeClr val="bg1"/>
                </a:solidFill>
              </a:rPr>
              <a:t>ENERGIA NOVA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33FA3D-513E-BE32-2942-2D57AC2427A2}"/>
              </a:ext>
            </a:extLst>
          </p:cNvPr>
          <p:cNvSpPr txBox="1"/>
          <p:nvPr/>
        </p:nvSpPr>
        <p:spPr>
          <a:xfrm>
            <a:off x="5635134" y="4987212"/>
            <a:ext cx="1920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LEILÃO DE RESERVA </a:t>
            </a:r>
          </a:p>
          <a:p>
            <a:pPr algn="r"/>
            <a:r>
              <a:rPr lang="pt-BR" b="1" dirty="0">
                <a:solidFill>
                  <a:schemeClr val="bg1"/>
                </a:solidFill>
              </a:rPr>
              <a:t>DE CAPACIDADE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C6C08B-A7AF-56FB-F7E0-85557A13C502}"/>
              </a:ext>
            </a:extLst>
          </p:cNvPr>
          <p:cNvCxnSpPr/>
          <p:nvPr/>
        </p:nvCxnSpPr>
        <p:spPr>
          <a:xfrm>
            <a:off x="7748943" y="5061749"/>
            <a:ext cx="0" cy="7528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5D92347-651A-CB86-2579-D3EF69EE850B}"/>
              </a:ext>
            </a:extLst>
          </p:cNvPr>
          <p:cNvSpPr txBox="1"/>
          <p:nvPr/>
        </p:nvSpPr>
        <p:spPr>
          <a:xfrm>
            <a:off x="7866665" y="5035414"/>
            <a:ext cx="225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ENERGIA DE RESERVA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89283D-6FC5-6F01-4251-E8454A8386D9}"/>
              </a:ext>
            </a:extLst>
          </p:cNvPr>
          <p:cNvSpPr txBox="1"/>
          <p:nvPr/>
        </p:nvSpPr>
        <p:spPr>
          <a:xfrm>
            <a:off x="7866665" y="5451995"/>
            <a:ext cx="11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POTÊNCIA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E5A9DF8-2347-EAD0-484D-43044C1A892A}"/>
              </a:ext>
            </a:extLst>
          </p:cNvPr>
          <p:cNvCxnSpPr/>
          <p:nvPr/>
        </p:nvCxnSpPr>
        <p:spPr>
          <a:xfrm>
            <a:off x="4424405" y="5040888"/>
            <a:ext cx="0" cy="7528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AF10C28-BF73-D297-C5A8-FD70796D2B48}"/>
              </a:ext>
            </a:extLst>
          </p:cNvPr>
          <p:cNvSpPr txBox="1"/>
          <p:nvPr/>
        </p:nvSpPr>
        <p:spPr>
          <a:xfrm>
            <a:off x="4500181" y="503541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A-5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6C3441-BDF1-6B01-DA4D-03DBF2472824}"/>
              </a:ext>
            </a:extLst>
          </p:cNvPr>
          <p:cNvSpPr txBox="1"/>
          <p:nvPr/>
        </p:nvSpPr>
        <p:spPr>
          <a:xfrm>
            <a:off x="4500181" y="545199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A-6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28946-8876-B75C-33AE-6EF433BE6B9D}"/>
              </a:ext>
            </a:extLst>
          </p:cNvPr>
          <p:cNvSpPr txBox="1"/>
          <p:nvPr/>
        </p:nvSpPr>
        <p:spPr>
          <a:xfrm rot="16200000">
            <a:off x="1061433" y="5345500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solidFill>
                  <a:srgbClr val="51A66B"/>
                </a:solidFill>
              </a:rPr>
              <a:t>PRÓXIMOS LEILÕES</a:t>
            </a:r>
          </a:p>
        </p:txBody>
      </p:sp>
    </p:spTree>
    <p:extLst>
      <p:ext uri="{BB962C8B-B14F-4D97-AF65-F5344CB8AC3E}">
        <p14:creationId xmlns:p14="http://schemas.microsoft.com/office/powerpoint/2010/main" val="405444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4AE2329-A153-42A1-2345-2CCFF009E5DC}"/>
              </a:ext>
            </a:extLst>
          </p:cNvPr>
          <p:cNvSpPr/>
          <p:nvPr/>
        </p:nvSpPr>
        <p:spPr>
          <a:xfrm>
            <a:off x="8026907" y="209168"/>
            <a:ext cx="3022412" cy="12591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id="{4B58A4C6-350D-47EB-8918-9E7F9844995D}"/>
              </a:ext>
            </a:extLst>
          </p:cNvPr>
          <p:cNvSpPr txBox="1"/>
          <p:nvPr/>
        </p:nvSpPr>
        <p:spPr>
          <a:xfrm>
            <a:off x="98970" y="5593270"/>
            <a:ext cx="517151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40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Representa o investimento total estimado para as licitações do excedente da cessão onerosa e o investimento exploratório mínimo nas demais rodadas de licitação.</a:t>
            </a:r>
          </a:p>
        </p:txBody>
      </p:sp>
      <p:sp>
        <p:nvSpPr>
          <p:cNvPr id="55" name="Google Shape;484;p36">
            <a:extLst>
              <a:ext uri="{FF2B5EF4-FFF2-40B4-BE49-F238E27FC236}">
                <a16:creationId xmlns:a16="http://schemas.microsoft.com/office/drawing/2014/main" id="{589AC9DF-64E6-4201-A803-B41D8D6C20B1}"/>
              </a:ext>
            </a:extLst>
          </p:cNvPr>
          <p:cNvSpPr txBox="1"/>
          <p:nvPr/>
        </p:nvSpPr>
        <p:spPr>
          <a:xfrm>
            <a:off x="395416" y="150845"/>
            <a:ext cx="553142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LEILÕES – PETRÓLEO E GÁS</a:t>
            </a:r>
            <a:endParaRPr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C5800FE-5DC3-4411-8624-77A4A98058CE}"/>
              </a:ext>
            </a:extLst>
          </p:cNvPr>
          <p:cNvSpPr/>
          <p:nvPr/>
        </p:nvSpPr>
        <p:spPr>
          <a:xfrm>
            <a:off x="148740" y="934228"/>
            <a:ext cx="2371113" cy="4540663"/>
          </a:xfrm>
          <a:prstGeom prst="roundRect">
            <a:avLst>
              <a:gd name="adj" fmla="val 5550"/>
            </a:avLst>
          </a:prstGeom>
          <a:noFill/>
          <a:ln w="50800">
            <a:solidFill>
              <a:srgbClr val="35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1" y="1421939"/>
            <a:ext cx="1371271" cy="67980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1DED159-C47B-4011-A443-019E637C2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20" y="4460568"/>
            <a:ext cx="1368552" cy="70032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5D940BF-96CD-416E-A52A-AB918049A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59" y="2446795"/>
            <a:ext cx="1369474" cy="67980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CB431A20-7D82-4A14-99B9-AD690FA75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05" y="3471651"/>
            <a:ext cx="1384582" cy="64386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A40CE19-A03B-4D0D-B66F-D280F9F1938C}"/>
              </a:ext>
            </a:extLst>
          </p:cNvPr>
          <p:cNvGrpSpPr/>
          <p:nvPr/>
        </p:nvGrpSpPr>
        <p:grpSpPr>
          <a:xfrm>
            <a:off x="7791068" y="81173"/>
            <a:ext cx="570858" cy="546010"/>
            <a:chOff x="2204764" y="853348"/>
            <a:chExt cx="923417" cy="923418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B3523A16-C7F6-41E4-92C6-9497FB09B952}"/>
                </a:ext>
              </a:extLst>
            </p:cNvPr>
            <p:cNvSpPr/>
            <p:nvPr/>
          </p:nvSpPr>
          <p:spPr>
            <a:xfrm>
              <a:off x="2204764" y="853348"/>
              <a:ext cx="923417" cy="923418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5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A1BD0AD3-6781-4FA9-81E0-CA6A791F8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339296" y="1069815"/>
              <a:ext cx="689188" cy="585811"/>
            </a:xfrm>
            <a:prstGeom prst="rect">
              <a:avLst/>
            </a:prstGeom>
          </p:spPr>
        </p:pic>
      </p:grp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4A58D75-04DA-40CB-8BCC-E7CF44D86147}"/>
              </a:ext>
            </a:extLst>
          </p:cNvPr>
          <p:cNvSpPr/>
          <p:nvPr/>
        </p:nvSpPr>
        <p:spPr>
          <a:xfrm>
            <a:off x="798749" y="729186"/>
            <a:ext cx="1071095" cy="42535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35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0">
            <a:extLst>
              <a:ext uri="{FF2B5EF4-FFF2-40B4-BE49-F238E27FC236}">
                <a16:creationId xmlns:a16="http://schemas.microsoft.com/office/drawing/2014/main" id="{96D200E8-A8B1-46AB-87E2-E397D897649B}"/>
              </a:ext>
            </a:extLst>
          </p:cNvPr>
          <p:cNvSpPr/>
          <p:nvPr/>
        </p:nvSpPr>
        <p:spPr>
          <a:xfrm>
            <a:off x="763024" y="660566"/>
            <a:ext cx="1142545" cy="50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55DA2"/>
                </a:solidFill>
              </a:rPr>
              <a:t>2019</a:t>
            </a:r>
            <a:endParaRPr lang="pt-BR" sz="2400" dirty="0">
              <a:solidFill>
                <a:srgbClr val="355DA2"/>
              </a:solidFill>
            </a:endParaRPr>
          </a:p>
        </p:txBody>
      </p:sp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4C13F5B7-1054-476E-BA10-3DC620E51D4C}"/>
              </a:ext>
            </a:extLst>
          </p:cNvPr>
          <p:cNvSpPr/>
          <p:nvPr/>
        </p:nvSpPr>
        <p:spPr>
          <a:xfrm>
            <a:off x="2695705" y="922701"/>
            <a:ext cx="2372400" cy="1512239"/>
          </a:xfrm>
          <a:prstGeom prst="roundRect">
            <a:avLst>
              <a:gd name="adj" fmla="val 5550"/>
            </a:avLst>
          </a:prstGeom>
          <a:noFill/>
          <a:ln w="50800">
            <a:solidFill>
              <a:srgbClr val="FF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39805E3-3F59-46B4-80F1-BBF238D56085}"/>
              </a:ext>
            </a:extLst>
          </p:cNvPr>
          <p:cNvSpPr/>
          <p:nvPr/>
        </p:nvSpPr>
        <p:spPr>
          <a:xfrm>
            <a:off x="3356086" y="719019"/>
            <a:ext cx="1051639" cy="412691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 20">
            <a:extLst>
              <a:ext uri="{FF2B5EF4-FFF2-40B4-BE49-F238E27FC236}">
                <a16:creationId xmlns:a16="http://schemas.microsoft.com/office/drawing/2014/main" id="{71063320-F08F-4637-8D33-9D63AF12F926}"/>
              </a:ext>
            </a:extLst>
          </p:cNvPr>
          <p:cNvSpPr/>
          <p:nvPr/>
        </p:nvSpPr>
        <p:spPr>
          <a:xfrm>
            <a:off x="3321010" y="666839"/>
            <a:ext cx="1121791" cy="494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9F00"/>
                </a:solidFill>
              </a:rPr>
              <a:t>2020</a:t>
            </a:r>
            <a:endParaRPr lang="pt-BR" sz="2400" dirty="0">
              <a:solidFill>
                <a:srgbClr val="FF9F00"/>
              </a:solidFill>
            </a:endParaRPr>
          </a:p>
        </p:txBody>
      </p:sp>
      <p:sp>
        <p:nvSpPr>
          <p:cNvPr id="148" name="Retângulo: Cantos Arredondados 147">
            <a:extLst>
              <a:ext uri="{FF2B5EF4-FFF2-40B4-BE49-F238E27FC236}">
                <a16:creationId xmlns:a16="http://schemas.microsoft.com/office/drawing/2014/main" id="{56B20F5A-D737-4948-97FF-390CD2A5893F}"/>
              </a:ext>
            </a:extLst>
          </p:cNvPr>
          <p:cNvSpPr/>
          <p:nvPr/>
        </p:nvSpPr>
        <p:spPr>
          <a:xfrm>
            <a:off x="4095908" y="2136997"/>
            <a:ext cx="892794" cy="247877"/>
          </a:xfrm>
          <a:prstGeom prst="round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2°ciclo</a:t>
            </a:r>
          </a:p>
        </p:txBody>
      </p:sp>
      <p:sp>
        <p:nvSpPr>
          <p:cNvPr id="117" name="Retângulo: Cantos Arredondados 116">
            <a:extLst>
              <a:ext uri="{FF2B5EF4-FFF2-40B4-BE49-F238E27FC236}">
                <a16:creationId xmlns:a16="http://schemas.microsoft.com/office/drawing/2014/main" id="{C9C9B28D-7BE8-4DAF-B207-8AC9F3CFAD0A}"/>
              </a:ext>
            </a:extLst>
          </p:cNvPr>
          <p:cNvSpPr/>
          <p:nvPr/>
        </p:nvSpPr>
        <p:spPr>
          <a:xfrm>
            <a:off x="2695705" y="2812934"/>
            <a:ext cx="2372400" cy="2661464"/>
          </a:xfrm>
          <a:prstGeom prst="roundRect">
            <a:avLst>
              <a:gd name="adj" fmla="val 5550"/>
            </a:avLst>
          </a:prstGeom>
          <a:noFill/>
          <a:ln w="50800">
            <a:solidFill>
              <a:srgbClr val="50B4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5" name="Retângulo: Cantos Arredondados 124">
            <a:extLst>
              <a:ext uri="{FF2B5EF4-FFF2-40B4-BE49-F238E27FC236}">
                <a16:creationId xmlns:a16="http://schemas.microsoft.com/office/drawing/2014/main" id="{6B381120-2E0A-4125-8BB8-ABFFB15F3605}"/>
              </a:ext>
            </a:extLst>
          </p:cNvPr>
          <p:cNvSpPr/>
          <p:nvPr/>
        </p:nvSpPr>
        <p:spPr>
          <a:xfrm>
            <a:off x="3356086" y="2600348"/>
            <a:ext cx="1051639" cy="43663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50B4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Retângulo 20">
            <a:extLst>
              <a:ext uri="{FF2B5EF4-FFF2-40B4-BE49-F238E27FC236}">
                <a16:creationId xmlns:a16="http://schemas.microsoft.com/office/drawing/2014/main" id="{4321F2C9-3965-4649-BED2-AD147B2678BE}"/>
              </a:ext>
            </a:extLst>
          </p:cNvPr>
          <p:cNvSpPr/>
          <p:nvPr/>
        </p:nvSpPr>
        <p:spPr>
          <a:xfrm>
            <a:off x="3321010" y="2545141"/>
            <a:ext cx="1121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50B46F"/>
                </a:solidFill>
              </a:rPr>
              <a:t>2021</a:t>
            </a:r>
            <a:endParaRPr lang="pt-BR" sz="2400" dirty="0">
              <a:solidFill>
                <a:srgbClr val="50B46F"/>
              </a:solidFill>
            </a:endParaRPr>
          </a:p>
        </p:txBody>
      </p:sp>
      <p:pic>
        <p:nvPicPr>
          <p:cNvPr id="139" name="Picture 3">
            <a:extLst>
              <a:ext uri="{FF2B5EF4-FFF2-40B4-BE49-F238E27FC236}">
                <a16:creationId xmlns:a16="http://schemas.microsoft.com/office/drawing/2014/main" id="{D44E54FD-CB0F-4D79-9423-4D5B3463B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233" y="3398988"/>
            <a:ext cx="1431345" cy="7359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57AF230B-025B-4329-853A-6F90B9D653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6415" y="4414400"/>
            <a:ext cx="1450980" cy="67028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2" name="CaixaDeTexto 59">
            <a:extLst>
              <a:ext uri="{FF2B5EF4-FFF2-40B4-BE49-F238E27FC236}">
                <a16:creationId xmlns:a16="http://schemas.microsoft.com/office/drawing/2014/main" id="{8F766780-53EB-409E-6B8E-22FB4B8754E8}"/>
              </a:ext>
            </a:extLst>
          </p:cNvPr>
          <p:cNvSpPr txBox="1"/>
          <p:nvPr/>
        </p:nvSpPr>
        <p:spPr>
          <a:xfrm>
            <a:off x="8026907" y="246004"/>
            <a:ext cx="313725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355DA2"/>
                </a:solidFill>
              </a:rPr>
              <a:t> +R$ 626 BI</a:t>
            </a:r>
          </a:p>
          <a:p>
            <a:pPr algn="ctr"/>
            <a:r>
              <a:rPr lang="en-US" sz="2400" dirty="0" err="1">
                <a:solidFill>
                  <a:srgbClr val="355DA2"/>
                </a:solidFill>
              </a:rPr>
              <a:t>Investimentos</a:t>
            </a:r>
            <a:r>
              <a:rPr lang="en-US" dirty="0">
                <a:solidFill>
                  <a:srgbClr val="355DA2"/>
                </a:solidFill>
              </a:rPr>
              <a:t>*</a:t>
            </a:r>
            <a:endParaRPr lang="pt-BR" sz="2400" dirty="0"/>
          </a:p>
        </p:txBody>
      </p:sp>
      <p:sp>
        <p:nvSpPr>
          <p:cNvPr id="93" name="CaixaDeTexto 59">
            <a:extLst>
              <a:ext uri="{FF2B5EF4-FFF2-40B4-BE49-F238E27FC236}">
                <a16:creationId xmlns:a16="http://schemas.microsoft.com/office/drawing/2014/main" id="{06E7AEBC-95AE-D026-7074-5838EF971C16}"/>
              </a:ext>
            </a:extLst>
          </p:cNvPr>
          <p:cNvSpPr txBox="1"/>
          <p:nvPr/>
        </p:nvSpPr>
        <p:spPr>
          <a:xfrm>
            <a:off x="7957299" y="1925245"/>
            <a:ext cx="313725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4472C4"/>
                </a:solidFill>
              </a:rPr>
              <a:t> +R$ 95 BI</a:t>
            </a:r>
          </a:p>
          <a:p>
            <a:pPr algn="ctr"/>
            <a:r>
              <a:rPr lang="en-US" sz="2400" dirty="0" err="1">
                <a:solidFill>
                  <a:srgbClr val="355DA2"/>
                </a:solidFill>
              </a:rPr>
              <a:t>Bônus</a:t>
            </a:r>
            <a:r>
              <a:rPr lang="en-US" sz="2400" dirty="0">
                <a:solidFill>
                  <a:srgbClr val="355DA2"/>
                </a:solidFill>
              </a:rPr>
              <a:t> de </a:t>
            </a:r>
            <a:r>
              <a:rPr lang="en-US" sz="2400" dirty="0" err="1">
                <a:solidFill>
                  <a:srgbClr val="355DA2"/>
                </a:solidFill>
              </a:rPr>
              <a:t>Assinatura</a:t>
            </a:r>
            <a:endParaRPr lang="pt-BR" sz="2400" dirty="0">
              <a:solidFill>
                <a:srgbClr val="355DA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ECDA3F-B55D-7414-AEB5-A70B230B21D2}"/>
              </a:ext>
            </a:extLst>
          </p:cNvPr>
          <p:cNvGrpSpPr/>
          <p:nvPr/>
        </p:nvGrpSpPr>
        <p:grpSpPr>
          <a:xfrm>
            <a:off x="10608000" y="834481"/>
            <a:ext cx="1584000" cy="1611194"/>
            <a:chOff x="6776091" y="2569956"/>
            <a:chExt cx="1584000" cy="161119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5FFEC8-99EF-C733-689B-4A35677FE1E4}"/>
                </a:ext>
              </a:extLst>
            </p:cNvPr>
            <p:cNvSpPr/>
            <p:nvPr/>
          </p:nvSpPr>
          <p:spPr>
            <a:xfrm>
              <a:off x="6776091" y="2597150"/>
              <a:ext cx="1584000" cy="158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55F7B7-669F-D8DB-8198-47BF6384588B}"/>
                </a:ext>
              </a:extLst>
            </p:cNvPr>
            <p:cNvSpPr txBox="1"/>
            <p:nvPr/>
          </p:nvSpPr>
          <p:spPr>
            <a:xfrm>
              <a:off x="7241720" y="2569956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2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02DC05-5BBD-8747-8640-384A9A168A37}"/>
                </a:ext>
              </a:extLst>
            </p:cNvPr>
            <p:cNvSpPr txBox="1"/>
            <p:nvPr/>
          </p:nvSpPr>
          <p:spPr>
            <a:xfrm>
              <a:off x="7116686" y="3611671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Leilões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6" name="Imagem 32">
            <a:extLst>
              <a:ext uri="{FF2B5EF4-FFF2-40B4-BE49-F238E27FC236}">
                <a16:creationId xmlns:a16="http://schemas.microsoft.com/office/drawing/2014/main" id="{845428CB-2C99-2E60-2AFC-7391E976A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629" y="1308442"/>
            <a:ext cx="1368552" cy="70032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31229BB2-80CC-7FED-1FCE-803E16308F51}"/>
              </a:ext>
            </a:extLst>
          </p:cNvPr>
          <p:cNvSpPr/>
          <p:nvPr/>
        </p:nvSpPr>
        <p:spPr>
          <a:xfrm>
            <a:off x="8026907" y="1865040"/>
            <a:ext cx="3022412" cy="12591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26F49B6-01C5-4F68-95F6-BB3721C0BF85}"/>
              </a:ext>
            </a:extLst>
          </p:cNvPr>
          <p:cNvGrpSpPr/>
          <p:nvPr/>
        </p:nvGrpSpPr>
        <p:grpSpPr>
          <a:xfrm>
            <a:off x="7791068" y="1568667"/>
            <a:ext cx="570858" cy="546010"/>
            <a:chOff x="5302257" y="853348"/>
            <a:chExt cx="923418" cy="923418"/>
          </a:xfrm>
        </p:grpSpPr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5829E44E-882C-4E70-B826-1DB79D872B2C}"/>
                </a:ext>
              </a:extLst>
            </p:cNvPr>
            <p:cNvSpPr/>
            <p:nvPr/>
          </p:nvSpPr>
          <p:spPr>
            <a:xfrm>
              <a:off x="5302257" y="853348"/>
              <a:ext cx="923418" cy="923418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5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BEF66E6C-E560-4C66-8BBA-E016B7F4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459167" y="1043596"/>
              <a:ext cx="609599" cy="54292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D50EFA5-609B-251D-D1A1-5F9238DF63A7}"/>
              </a:ext>
            </a:extLst>
          </p:cNvPr>
          <p:cNvSpPr txBox="1"/>
          <p:nvPr/>
        </p:nvSpPr>
        <p:spPr>
          <a:xfrm>
            <a:off x="5768531" y="5102285"/>
            <a:ext cx="2717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MAIOR LEILÃO DO MUNDO</a:t>
            </a:r>
          </a:p>
          <a:p>
            <a:pPr algn="ctr"/>
            <a:r>
              <a:rPr lang="pt-BR" sz="3200" b="1" dirty="0">
                <a:solidFill>
                  <a:srgbClr val="4472C4"/>
                </a:solidFill>
              </a:rPr>
              <a:t>R$ 70 BI</a:t>
            </a:r>
          </a:p>
          <a:p>
            <a:pPr algn="ctr"/>
            <a:r>
              <a:rPr lang="pt-BR" sz="1400" dirty="0"/>
              <a:t>Bônus de Assinatura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F26FD8-1552-75CC-022A-625D0902B66F}"/>
              </a:ext>
            </a:extLst>
          </p:cNvPr>
          <p:cNvSpPr txBox="1"/>
          <p:nvPr/>
        </p:nvSpPr>
        <p:spPr>
          <a:xfrm>
            <a:off x="5691033" y="4062404"/>
            <a:ext cx="287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MAIOR TRANSFERÊNCIA </a:t>
            </a:r>
            <a:r>
              <a:rPr lang="pt-BR" sz="1400" dirty="0"/>
              <a:t>PARA ESTADOS E MUNICÍPIOS DA HISTÓRIA</a:t>
            </a:r>
          </a:p>
        </p:txBody>
      </p:sp>
      <p:sp>
        <p:nvSpPr>
          <p:cNvPr id="102" name="CaixaDeTexto 59">
            <a:extLst>
              <a:ext uri="{FF2B5EF4-FFF2-40B4-BE49-F238E27FC236}">
                <a16:creationId xmlns:a16="http://schemas.microsoft.com/office/drawing/2014/main" id="{FC640197-643F-F5C6-DBD8-0C84011A79C9}"/>
              </a:ext>
            </a:extLst>
          </p:cNvPr>
          <p:cNvSpPr txBox="1"/>
          <p:nvPr/>
        </p:nvSpPr>
        <p:spPr>
          <a:xfrm>
            <a:off x="6017036" y="4484024"/>
            <a:ext cx="2220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472C4"/>
                </a:solidFill>
              </a:rPr>
              <a:t> R$ 11,7 BI</a:t>
            </a:r>
            <a:endParaRPr lang="pt-BR" sz="3200" dirty="0">
              <a:solidFill>
                <a:srgbClr val="4472C4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E59649D-60A0-52B5-D049-267FCE1593FB}"/>
              </a:ext>
            </a:extLst>
          </p:cNvPr>
          <p:cNvSpPr/>
          <p:nvPr/>
        </p:nvSpPr>
        <p:spPr>
          <a:xfrm>
            <a:off x="5528815" y="3286419"/>
            <a:ext cx="6157154" cy="28315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586176-2A62-A552-3AC3-709CF8A57242}"/>
              </a:ext>
            </a:extLst>
          </p:cNvPr>
          <p:cNvGrpSpPr/>
          <p:nvPr/>
        </p:nvGrpSpPr>
        <p:grpSpPr>
          <a:xfrm>
            <a:off x="5206942" y="666839"/>
            <a:ext cx="2372400" cy="1768101"/>
            <a:chOff x="5409969" y="993800"/>
            <a:chExt cx="2372400" cy="1768101"/>
          </a:xfrm>
        </p:grpSpPr>
        <p:sp>
          <p:nvSpPr>
            <p:cNvPr id="104" name="Retângulo: Cantos Arredondados 63">
              <a:extLst>
                <a:ext uri="{FF2B5EF4-FFF2-40B4-BE49-F238E27FC236}">
                  <a16:creationId xmlns:a16="http://schemas.microsoft.com/office/drawing/2014/main" id="{45AB410E-33F6-5443-FE5A-A5653460DBD9}"/>
                </a:ext>
              </a:extLst>
            </p:cNvPr>
            <p:cNvSpPr/>
            <p:nvPr/>
          </p:nvSpPr>
          <p:spPr>
            <a:xfrm>
              <a:off x="5409969" y="1249662"/>
              <a:ext cx="2372400" cy="1512239"/>
            </a:xfrm>
            <a:prstGeom prst="roundRect">
              <a:avLst>
                <a:gd name="adj" fmla="val 5550"/>
              </a:avLst>
            </a:prstGeom>
            <a:noFill/>
            <a:ln w="508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: Cantos Arredondados 85">
              <a:extLst>
                <a:ext uri="{FF2B5EF4-FFF2-40B4-BE49-F238E27FC236}">
                  <a16:creationId xmlns:a16="http://schemas.microsoft.com/office/drawing/2014/main" id="{A026CD72-C3D9-778A-AE81-955B64CD0F79}"/>
                </a:ext>
              </a:extLst>
            </p:cNvPr>
            <p:cNvSpPr/>
            <p:nvPr/>
          </p:nvSpPr>
          <p:spPr>
            <a:xfrm>
              <a:off x="6070350" y="1045980"/>
              <a:ext cx="1051639" cy="41269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20">
              <a:extLst>
                <a:ext uri="{FF2B5EF4-FFF2-40B4-BE49-F238E27FC236}">
                  <a16:creationId xmlns:a16="http://schemas.microsoft.com/office/drawing/2014/main" id="{DC2236C5-BCCA-71BB-F89A-21EBF20DEA4D}"/>
                </a:ext>
              </a:extLst>
            </p:cNvPr>
            <p:cNvSpPr/>
            <p:nvPr/>
          </p:nvSpPr>
          <p:spPr>
            <a:xfrm>
              <a:off x="6035274" y="993800"/>
              <a:ext cx="1121791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843C0C"/>
                  </a:solidFill>
                </a:rPr>
                <a:t>2022</a:t>
              </a:r>
              <a:endParaRPr lang="pt-BR" sz="2400" dirty="0">
                <a:solidFill>
                  <a:srgbClr val="843C0C"/>
                </a:solidFill>
              </a:endParaRPr>
            </a:p>
          </p:txBody>
        </p:sp>
        <p:sp>
          <p:nvSpPr>
            <p:cNvPr id="107" name="Retângulo: Cantos Arredondados 147">
              <a:extLst>
                <a:ext uri="{FF2B5EF4-FFF2-40B4-BE49-F238E27FC236}">
                  <a16:creationId xmlns:a16="http://schemas.microsoft.com/office/drawing/2014/main" id="{9F4F1789-7C8F-7A89-917E-8FA56B33C406}"/>
                </a:ext>
              </a:extLst>
            </p:cNvPr>
            <p:cNvSpPr/>
            <p:nvPr/>
          </p:nvSpPr>
          <p:spPr>
            <a:xfrm>
              <a:off x="6810172" y="2463958"/>
              <a:ext cx="892794" cy="247877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3°ciclo</a:t>
              </a:r>
            </a:p>
          </p:txBody>
        </p:sp>
        <p:pic>
          <p:nvPicPr>
            <p:cNvPr id="108" name="Imagem 32">
              <a:extLst>
                <a:ext uri="{FF2B5EF4-FFF2-40B4-BE49-F238E27FC236}">
                  <a16:creationId xmlns:a16="http://schemas.microsoft.com/office/drawing/2014/main" id="{143A7E49-8260-D4D8-CB0D-89D15AE8D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1893" y="1635403"/>
              <a:ext cx="1368552" cy="7003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  <p:pic>
        <p:nvPicPr>
          <p:cNvPr id="110" name="Picture 3">
            <a:extLst>
              <a:ext uri="{FF2B5EF4-FFF2-40B4-BE49-F238E27FC236}">
                <a16:creationId xmlns:a16="http://schemas.microsoft.com/office/drawing/2014/main" id="{1B830C88-70DE-7BBE-7DFA-F9E6A526BB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9592" y="3428999"/>
            <a:ext cx="1063349" cy="54670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90" name="Imagem 20">
            <a:extLst>
              <a:ext uri="{FF2B5EF4-FFF2-40B4-BE49-F238E27FC236}">
                <a16:creationId xmlns:a16="http://schemas.microsoft.com/office/drawing/2014/main" id="{822F6896-07DA-1C27-31D2-BA3EF278C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80" y="3306687"/>
            <a:ext cx="1355527" cy="67199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ED14FB-B1F1-42F2-A13D-5A703367DB22}"/>
              </a:ext>
            </a:extLst>
          </p:cNvPr>
          <p:cNvCxnSpPr/>
          <p:nvPr/>
        </p:nvCxnSpPr>
        <p:spPr>
          <a:xfrm>
            <a:off x="8930640" y="3766938"/>
            <a:ext cx="0" cy="1973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C9B2D6EA-8CAF-70EE-66D8-C5E7C97FF2B7}"/>
              </a:ext>
            </a:extLst>
          </p:cNvPr>
          <p:cNvSpPr txBox="1"/>
          <p:nvPr/>
        </p:nvSpPr>
        <p:spPr>
          <a:xfrm>
            <a:off x="8753916" y="5057506"/>
            <a:ext cx="333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NA SEGUNDA RODADA</a:t>
            </a:r>
          </a:p>
          <a:p>
            <a:pPr algn="ctr"/>
            <a:r>
              <a:rPr lang="pt-BR" sz="3200" b="1" dirty="0">
                <a:solidFill>
                  <a:srgbClr val="4472C4"/>
                </a:solidFill>
              </a:rPr>
              <a:t>R$ 11,14 BI</a:t>
            </a:r>
          </a:p>
          <a:p>
            <a:pPr algn="ctr"/>
            <a:r>
              <a:rPr lang="pt-BR" sz="1400" dirty="0"/>
              <a:t>Bônus de Assinatura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D94091A-818C-D8F7-800E-2856DCF90AA0}"/>
              </a:ext>
            </a:extLst>
          </p:cNvPr>
          <p:cNvSpPr txBox="1"/>
          <p:nvPr/>
        </p:nvSpPr>
        <p:spPr>
          <a:xfrm>
            <a:off x="9231436" y="3936199"/>
            <a:ext cx="2379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4472C4"/>
                </a:solidFill>
              </a:rPr>
              <a:t>R$ 7,7 BI</a:t>
            </a:r>
          </a:p>
          <a:p>
            <a:pPr algn="ctr"/>
            <a:r>
              <a:rPr lang="pt-BR" sz="1400" dirty="0"/>
              <a:t>TRANSFERÊNCIA PARA ESTADOS E MUNICÍPIOS </a:t>
            </a:r>
          </a:p>
        </p:txBody>
      </p:sp>
      <p:sp>
        <p:nvSpPr>
          <p:cNvPr id="50" name="CaixaDeTexto 2">
            <a:extLst>
              <a:ext uri="{FF2B5EF4-FFF2-40B4-BE49-F238E27FC236}">
                <a16:creationId xmlns:a16="http://schemas.microsoft.com/office/drawing/2014/main" id="{4B58A4C6-350D-47EB-8918-9E7F9844995D}"/>
              </a:ext>
            </a:extLst>
          </p:cNvPr>
          <p:cNvSpPr txBox="1"/>
          <p:nvPr/>
        </p:nvSpPr>
        <p:spPr>
          <a:xfrm>
            <a:off x="148740" y="5889087"/>
            <a:ext cx="5171512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40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</a:t>
            </a:r>
            <a:r>
              <a:rPr lang="pt-B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MME (2021</a:t>
            </a: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97914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66">
            <a:extLst>
              <a:ext uri="{FF2B5EF4-FFF2-40B4-BE49-F238E27FC236}">
                <a16:creationId xmlns:a16="http://schemas.microsoft.com/office/drawing/2014/main" id="{A88EAFDE-BD57-9BC2-F36E-447DF4841E72}"/>
              </a:ext>
            </a:extLst>
          </p:cNvPr>
          <p:cNvSpPr/>
          <p:nvPr/>
        </p:nvSpPr>
        <p:spPr>
          <a:xfrm>
            <a:off x="0" y="0"/>
            <a:ext cx="11333000" cy="613728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Google Shape;484;p36">
            <a:extLst>
              <a:ext uri="{FF2B5EF4-FFF2-40B4-BE49-F238E27FC236}">
                <a16:creationId xmlns:a16="http://schemas.microsoft.com/office/drawing/2014/main" id="{C33A4F01-6426-403B-AECC-CEF7D2F7E95B}"/>
              </a:ext>
            </a:extLst>
          </p:cNvPr>
          <p:cNvSpPr txBox="1"/>
          <p:nvPr/>
        </p:nvSpPr>
        <p:spPr>
          <a:xfrm>
            <a:off x="410840" y="58158"/>
            <a:ext cx="1092216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INVESTIMENTOS PREVISTOS - 2031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6" name="Google Shape;15;p6">
            <a:extLst>
              <a:ext uri="{FF2B5EF4-FFF2-40B4-BE49-F238E27FC236}">
                <a16:creationId xmlns:a16="http://schemas.microsoft.com/office/drawing/2014/main" id="{2B758324-616A-7E1F-EACE-16731BFF2F2C}"/>
              </a:ext>
            </a:extLst>
          </p:cNvPr>
          <p:cNvGrpSpPr/>
          <p:nvPr/>
        </p:nvGrpSpPr>
        <p:grpSpPr>
          <a:xfrm>
            <a:off x="5198357" y="3516826"/>
            <a:ext cx="1193468" cy="2353275"/>
            <a:chOff x="1057011" y="1241571"/>
            <a:chExt cx="1367402" cy="2696236"/>
          </a:xfrm>
          <a:solidFill>
            <a:srgbClr val="00973A"/>
          </a:solidFill>
        </p:grpSpPr>
        <p:sp>
          <p:nvSpPr>
            <p:cNvPr id="77" name="Google Shape;16;p6">
              <a:extLst>
                <a:ext uri="{FF2B5EF4-FFF2-40B4-BE49-F238E27FC236}">
                  <a16:creationId xmlns:a16="http://schemas.microsoft.com/office/drawing/2014/main" id="{D87E7C35-2F6A-BC3B-D75B-A41DAC436726}"/>
                </a:ext>
              </a:extLst>
            </p:cNvPr>
            <p:cNvSpPr/>
            <p:nvPr/>
          </p:nvSpPr>
          <p:spPr>
            <a:xfrm>
              <a:off x="1057013" y="1241571"/>
              <a:ext cx="1367400" cy="13674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7;p6">
              <a:extLst>
                <a:ext uri="{FF2B5EF4-FFF2-40B4-BE49-F238E27FC236}">
                  <a16:creationId xmlns:a16="http://schemas.microsoft.com/office/drawing/2014/main" id="{8E2FA70C-47E4-BA5B-0801-9F05F58631E4}"/>
                </a:ext>
              </a:extLst>
            </p:cNvPr>
            <p:cNvSpPr/>
            <p:nvPr/>
          </p:nvSpPr>
          <p:spPr>
            <a:xfrm>
              <a:off x="1057011" y="1921082"/>
              <a:ext cx="1367400" cy="201672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21;p6">
            <a:extLst>
              <a:ext uri="{FF2B5EF4-FFF2-40B4-BE49-F238E27FC236}">
                <a16:creationId xmlns:a16="http://schemas.microsoft.com/office/drawing/2014/main" id="{4AFB2842-F27F-9531-BC13-0135908AD18E}"/>
              </a:ext>
            </a:extLst>
          </p:cNvPr>
          <p:cNvGrpSpPr/>
          <p:nvPr/>
        </p:nvGrpSpPr>
        <p:grpSpPr>
          <a:xfrm>
            <a:off x="945997" y="1600006"/>
            <a:ext cx="1193468" cy="4270095"/>
            <a:chOff x="1057011" y="2608973"/>
            <a:chExt cx="1367402" cy="4892410"/>
          </a:xfrm>
          <a:solidFill>
            <a:srgbClr val="145A98"/>
          </a:solidFill>
        </p:grpSpPr>
        <p:sp>
          <p:nvSpPr>
            <p:cNvPr id="86" name="Google Shape;22;p6">
              <a:extLst>
                <a:ext uri="{FF2B5EF4-FFF2-40B4-BE49-F238E27FC236}">
                  <a16:creationId xmlns:a16="http://schemas.microsoft.com/office/drawing/2014/main" id="{0D5AC29B-466E-DCD4-7F6D-1AC4DB3E27BB}"/>
                </a:ext>
              </a:extLst>
            </p:cNvPr>
            <p:cNvSpPr/>
            <p:nvPr/>
          </p:nvSpPr>
          <p:spPr>
            <a:xfrm>
              <a:off x="1057013" y="2608973"/>
              <a:ext cx="1367400" cy="1367403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3;p6">
              <a:extLst>
                <a:ext uri="{FF2B5EF4-FFF2-40B4-BE49-F238E27FC236}">
                  <a16:creationId xmlns:a16="http://schemas.microsoft.com/office/drawing/2014/main" id="{9DED715E-6423-2035-06B4-30C87DF53642}"/>
                </a:ext>
              </a:extLst>
            </p:cNvPr>
            <p:cNvSpPr/>
            <p:nvPr/>
          </p:nvSpPr>
          <p:spPr>
            <a:xfrm>
              <a:off x="1057011" y="3280094"/>
              <a:ext cx="1367400" cy="422128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15;p6">
            <a:extLst>
              <a:ext uri="{FF2B5EF4-FFF2-40B4-BE49-F238E27FC236}">
                <a16:creationId xmlns:a16="http://schemas.microsoft.com/office/drawing/2014/main" id="{802B87E8-9A09-B6C0-0221-3BD0FA1643E9}"/>
              </a:ext>
            </a:extLst>
          </p:cNvPr>
          <p:cNvGrpSpPr/>
          <p:nvPr/>
        </p:nvGrpSpPr>
        <p:grpSpPr>
          <a:xfrm>
            <a:off x="9163928" y="4178265"/>
            <a:ext cx="1193468" cy="1691836"/>
            <a:chOff x="1057011" y="1241571"/>
            <a:chExt cx="1367402" cy="1938400"/>
          </a:xfrm>
          <a:solidFill>
            <a:srgbClr val="BF9000"/>
          </a:solidFill>
        </p:grpSpPr>
        <p:sp>
          <p:nvSpPr>
            <p:cNvPr id="89" name="Google Shape;16;p6">
              <a:extLst>
                <a:ext uri="{FF2B5EF4-FFF2-40B4-BE49-F238E27FC236}">
                  <a16:creationId xmlns:a16="http://schemas.microsoft.com/office/drawing/2014/main" id="{5C091A80-1F7C-65ED-5AA8-D9A9A4B50912}"/>
                </a:ext>
              </a:extLst>
            </p:cNvPr>
            <p:cNvSpPr/>
            <p:nvPr/>
          </p:nvSpPr>
          <p:spPr>
            <a:xfrm>
              <a:off x="1057013" y="1241571"/>
              <a:ext cx="1367400" cy="13674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7;p6">
              <a:extLst>
                <a:ext uri="{FF2B5EF4-FFF2-40B4-BE49-F238E27FC236}">
                  <a16:creationId xmlns:a16="http://schemas.microsoft.com/office/drawing/2014/main" id="{679B0D92-6B59-219F-6106-B3F69B1D53EF}"/>
                </a:ext>
              </a:extLst>
            </p:cNvPr>
            <p:cNvSpPr/>
            <p:nvPr/>
          </p:nvSpPr>
          <p:spPr>
            <a:xfrm>
              <a:off x="1057011" y="1921082"/>
              <a:ext cx="1367400" cy="125888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Subtitle 2">
            <a:extLst>
              <a:ext uri="{FF2B5EF4-FFF2-40B4-BE49-F238E27FC236}">
                <a16:creationId xmlns:a16="http://schemas.microsoft.com/office/drawing/2014/main" id="{C54A5133-06B7-0070-B76E-A0299885DE95}"/>
              </a:ext>
            </a:extLst>
          </p:cNvPr>
          <p:cNvSpPr txBox="1">
            <a:spLocks/>
          </p:cNvSpPr>
          <p:nvPr/>
        </p:nvSpPr>
        <p:spPr>
          <a:xfrm>
            <a:off x="211900" y="931748"/>
            <a:ext cx="2661660" cy="6617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R$ 2,7 Tri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id="{D5C4CCAB-A524-9F00-6FE6-D740405B6C35}"/>
              </a:ext>
            </a:extLst>
          </p:cNvPr>
          <p:cNvSpPr txBox="1">
            <a:spLocks/>
          </p:cNvSpPr>
          <p:nvPr/>
        </p:nvSpPr>
        <p:spPr>
          <a:xfrm>
            <a:off x="4464260" y="2800922"/>
            <a:ext cx="2661660" cy="6617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4000" b="1" dirty="0">
                <a:solidFill>
                  <a:srgbClr val="00973A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R$ 500 Bi</a:t>
            </a:r>
            <a:endParaRPr lang="pt-BR" b="1" dirty="0">
              <a:solidFill>
                <a:srgbClr val="00973A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5" name="Subtitle 2">
            <a:extLst>
              <a:ext uri="{FF2B5EF4-FFF2-40B4-BE49-F238E27FC236}">
                <a16:creationId xmlns:a16="http://schemas.microsoft.com/office/drawing/2014/main" id="{1A0C19C2-140B-EFC3-4F90-3870AD1ED8E9}"/>
              </a:ext>
            </a:extLst>
          </p:cNvPr>
          <p:cNvSpPr txBox="1">
            <a:spLocks/>
          </p:cNvSpPr>
          <p:nvPr/>
        </p:nvSpPr>
        <p:spPr>
          <a:xfrm rot="16200000">
            <a:off x="790814" y="4892648"/>
            <a:ext cx="1503835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PDE 2031</a:t>
            </a:r>
            <a:endParaRPr lang="pt-BR" sz="1400" b="1" dirty="0">
              <a:solidFill>
                <a:schemeClr val="bg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6" name="Subtitle 2">
            <a:extLst>
              <a:ext uri="{FF2B5EF4-FFF2-40B4-BE49-F238E27FC236}">
                <a16:creationId xmlns:a16="http://schemas.microsoft.com/office/drawing/2014/main" id="{305C5D2A-5BB8-516B-00E9-2C0936083F3E}"/>
              </a:ext>
            </a:extLst>
          </p:cNvPr>
          <p:cNvSpPr txBox="1">
            <a:spLocks/>
          </p:cNvSpPr>
          <p:nvPr/>
        </p:nvSpPr>
        <p:spPr>
          <a:xfrm rot="16200000">
            <a:off x="5043174" y="4874862"/>
            <a:ext cx="1503835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PDE 2031</a:t>
            </a:r>
            <a:endParaRPr lang="pt-BR" sz="1400" b="1" dirty="0">
              <a:solidFill>
                <a:schemeClr val="bg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7" name="Subtitle 2">
            <a:extLst>
              <a:ext uri="{FF2B5EF4-FFF2-40B4-BE49-F238E27FC236}">
                <a16:creationId xmlns:a16="http://schemas.microsoft.com/office/drawing/2014/main" id="{F0B0F451-E4A6-B256-2F9D-7699B11E1946}"/>
              </a:ext>
            </a:extLst>
          </p:cNvPr>
          <p:cNvSpPr txBox="1">
            <a:spLocks/>
          </p:cNvSpPr>
          <p:nvPr/>
        </p:nvSpPr>
        <p:spPr>
          <a:xfrm>
            <a:off x="8390133" y="3563859"/>
            <a:ext cx="2661660" cy="6617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4000" b="1" dirty="0">
                <a:solidFill>
                  <a:srgbClr val="BF9000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R$ 215 Bi</a:t>
            </a:r>
            <a:endParaRPr lang="pt-BR" b="1" dirty="0">
              <a:solidFill>
                <a:srgbClr val="BF9000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44" name="CaixaDeTexto 55">
            <a:extLst>
              <a:ext uri="{FF2B5EF4-FFF2-40B4-BE49-F238E27FC236}">
                <a16:creationId xmlns:a16="http://schemas.microsoft.com/office/drawing/2014/main" id="{4A87D6BE-7AEC-BC42-209F-5477CD46133B}"/>
              </a:ext>
            </a:extLst>
          </p:cNvPr>
          <p:cNvSpPr txBox="1"/>
          <p:nvPr/>
        </p:nvSpPr>
        <p:spPr>
          <a:xfrm>
            <a:off x="6992125" y="3828067"/>
            <a:ext cx="1532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4E72B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Geração Centralizada</a:t>
            </a:r>
            <a:endParaRPr kumimoji="0" lang="pt-BR" sz="1600" b="1" i="0" u="none" strike="noStrike" kern="0" cap="none" spc="0" normalizeH="0" baseline="30000" noProof="0" dirty="0">
              <a:ln>
                <a:noFill/>
              </a:ln>
              <a:solidFill>
                <a:srgbClr val="4E72B5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5257D84-FDAA-5F8A-073D-949BCB485A52}"/>
              </a:ext>
            </a:extLst>
          </p:cNvPr>
          <p:cNvGrpSpPr/>
          <p:nvPr/>
        </p:nvGrpSpPr>
        <p:grpSpPr>
          <a:xfrm>
            <a:off x="6452693" y="3823912"/>
            <a:ext cx="553970" cy="575181"/>
            <a:chOff x="6452693" y="4088072"/>
            <a:chExt cx="553970" cy="575181"/>
          </a:xfrm>
        </p:grpSpPr>
        <p:pic>
          <p:nvPicPr>
            <p:cNvPr id="142" name="Picture 2">
              <a:extLst>
                <a:ext uri="{FF2B5EF4-FFF2-40B4-BE49-F238E27FC236}">
                  <a16:creationId xmlns:a16="http://schemas.microsoft.com/office/drawing/2014/main" id="{C0AAD0D2-925E-DA9F-766F-647A35808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211" y="4130884"/>
              <a:ext cx="490935" cy="490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Elipse 57">
              <a:extLst>
                <a:ext uri="{FF2B5EF4-FFF2-40B4-BE49-F238E27FC236}">
                  <a16:creationId xmlns:a16="http://schemas.microsoft.com/office/drawing/2014/main" id="{6C9B3FDC-189A-A49E-84CA-5AFBABB7339B}"/>
                </a:ext>
              </a:extLst>
            </p:cNvPr>
            <p:cNvSpPr/>
            <p:nvPr/>
          </p:nvSpPr>
          <p:spPr>
            <a:xfrm>
              <a:off x="6452693" y="4088072"/>
              <a:ext cx="553970" cy="575181"/>
            </a:xfrm>
            <a:prstGeom prst="ellipse">
              <a:avLst/>
            </a:prstGeom>
            <a:noFill/>
            <a:ln w="12700" cap="flat" cmpd="sng" algn="ctr">
              <a:solidFill>
                <a:schemeClr val="tx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" name="CaixaDeTexto 50">
            <a:extLst>
              <a:ext uri="{FF2B5EF4-FFF2-40B4-BE49-F238E27FC236}">
                <a16:creationId xmlns:a16="http://schemas.microsoft.com/office/drawing/2014/main" id="{E8CF7BE0-C05E-2530-C07A-83AFF5844E7E}"/>
              </a:ext>
            </a:extLst>
          </p:cNvPr>
          <p:cNvSpPr txBox="1"/>
          <p:nvPr/>
        </p:nvSpPr>
        <p:spPr>
          <a:xfrm>
            <a:off x="7002285" y="4511585"/>
            <a:ext cx="17462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D3980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Geração Distribuída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8446D8-47B7-545A-EF72-BB34B620648C}"/>
              </a:ext>
            </a:extLst>
          </p:cNvPr>
          <p:cNvGrpSpPr/>
          <p:nvPr/>
        </p:nvGrpSpPr>
        <p:grpSpPr>
          <a:xfrm>
            <a:off x="6452693" y="4507430"/>
            <a:ext cx="553970" cy="575181"/>
            <a:chOff x="6452693" y="4771590"/>
            <a:chExt cx="553970" cy="575181"/>
          </a:xfrm>
        </p:grpSpPr>
        <p:pic>
          <p:nvPicPr>
            <p:cNvPr id="136" name="Picture 68">
              <a:extLst>
                <a:ext uri="{FF2B5EF4-FFF2-40B4-BE49-F238E27FC236}">
                  <a16:creationId xmlns:a16="http://schemas.microsoft.com/office/drawing/2014/main" id="{0CAEC146-96E5-6427-49CC-0BBF4AE7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5391" y="4878084"/>
              <a:ext cx="408575" cy="371844"/>
            </a:xfrm>
            <a:prstGeom prst="rect">
              <a:avLst/>
            </a:prstGeom>
          </p:spPr>
        </p:pic>
        <p:sp>
          <p:nvSpPr>
            <p:cNvPr id="141" name="Elipse 52">
              <a:extLst>
                <a:ext uri="{FF2B5EF4-FFF2-40B4-BE49-F238E27FC236}">
                  <a16:creationId xmlns:a16="http://schemas.microsoft.com/office/drawing/2014/main" id="{BF35128F-5F21-E38F-8967-73F180E15A5D}"/>
                </a:ext>
              </a:extLst>
            </p:cNvPr>
            <p:cNvSpPr/>
            <p:nvPr/>
          </p:nvSpPr>
          <p:spPr>
            <a:xfrm>
              <a:off x="6452693" y="4771590"/>
              <a:ext cx="553970" cy="575181"/>
            </a:xfrm>
            <a:prstGeom prst="ellipse">
              <a:avLst/>
            </a:prstGeom>
            <a:noFill/>
            <a:ln w="12700" cap="flat" cmpd="sng" algn="ctr">
              <a:solidFill>
                <a:schemeClr val="tx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3" name="CaixaDeTexto 44">
            <a:extLst>
              <a:ext uri="{FF2B5EF4-FFF2-40B4-BE49-F238E27FC236}">
                <a16:creationId xmlns:a16="http://schemas.microsoft.com/office/drawing/2014/main" id="{30803D01-DBC5-C0E2-2EE6-26CEB3D17F7F}"/>
              </a:ext>
            </a:extLst>
          </p:cNvPr>
          <p:cNvSpPr txBox="1"/>
          <p:nvPr/>
        </p:nvSpPr>
        <p:spPr>
          <a:xfrm>
            <a:off x="6971805" y="5306845"/>
            <a:ext cx="15095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Transmissão</a:t>
            </a:r>
            <a:endParaRPr kumimoji="0" lang="pt-BR" sz="1600" b="1" i="0" u="none" strike="noStrike" kern="0" cap="none" spc="0" normalizeH="0" baseline="3000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BBACA6D-64DA-FB06-CC11-73328B0F1176}"/>
              </a:ext>
            </a:extLst>
          </p:cNvPr>
          <p:cNvGrpSpPr/>
          <p:nvPr/>
        </p:nvGrpSpPr>
        <p:grpSpPr>
          <a:xfrm>
            <a:off x="6452692" y="5168212"/>
            <a:ext cx="553970" cy="575181"/>
            <a:chOff x="6452692" y="5432372"/>
            <a:chExt cx="553970" cy="575181"/>
          </a:xfrm>
        </p:grpSpPr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3D1F129D-AF88-3837-6373-E6873CC42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463" y="5467334"/>
              <a:ext cx="482430" cy="48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Elipse 46">
              <a:extLst>
                <a:ext uri="{FF2B5EF4-FFF2-40B4-BE49-F238E27FC236}">
                  <a16:creationId xmlns:a16="http://schemas.microsoft.com/office/drawing/2014/main" id="{34C09440-0C8A-6FA3-7086-D0032E8666DC}"/>
                </a:ext>
              </a:extLst>
            </p:cNvPr>
            <p:cNvSpPr/>
            <p:nvPr/>
          </p:nvSpPr>
          <p:spPr>
            <a:xfrm>
              <a:off x="6452692" y="5432372"/>
              <a:ext cx="553970" cy="575181"/>
            </a:xfrm>
            <a:prstGeom prst="ellipse">
              <a:avLst/>
            </a:prstGeom>
            <a:noFill/>
            <a:ln w="12700" cap="flat" cmpd="sng" algn="ctr">
              <a:solidFill>
                <a:schemeClr val="tx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2DFFBE2-96B5-B328-4973-6F02C105E8E3}"/>
              </a:ext>
            </a:extLst>
          </p:cNvPr>
          <p:cNvGrpSpPr/>
          <p:nvPr/>
        </p:nvGrpSpPr>
        <p:grpSpPr>
          <a:xfrm>
            <a:off x="2244911" y="1770275"/>
            <a:ext cx="2333499" cy="2681563"/>
            <a:chOff x="2244911" y="2034435"/>
            <a:chExt cx="2333499" cy="2681563"/>
          </a:xfrm>
        </p:grpSpPr>
        <p:sp>
          <p:nvSpPr>
            <p:cNvPr id="101" name="CaixaDeTexto 32">
              <a:extLst>
                <a:ext uri="{FF2B5EF4-FFF2-40B4-BE49-F238E27FC236}">
                  <a16:creationId xmlns:a16="http://schemas.microsoft.com/office/drawing/2014/main" id="{11428B0E-526F-2B24-36E4-2570C6962CBB}"/>
                </a:ext>
              </a:extLst>
            </p:cNvPr>
            <p:cNvSpPr txBox="1"/>
            <p:nvPr/>
          </p:nvSpPr>
          <p:spPr>
            <a:xfrm>
              <a:off x="2830868" y="2891907"/>
              <a:ext cx="163161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B4C89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Gás Natural</a:t>
              </a:r>
            </a:p>
          </p:txBody>
        </p:sp>
        <p:grpSp>
          <p:nvGrpSpPr>
            <p:cNvPr id="102" name="Grupo 36">
              <a:extLst>
                <a:ext uri="{FF2B5EF4-FFF2-40B4-BE49-F238E27FC236}">
                  <a16:creationId xmlns:a16="http://schemas.microsoft.com/office/drawing/2014/main" id="{1B74501F-067A-81DC-84D0-3D4EE7C709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44911" y="2736757"/>
              <a:ext cx="580979" cy="586401"/>
              <a:chOff x="3596944" y="4021988"/>
              <a:chExt cx="720000" cy="720000"/>
            </a:xfrm>
          </p:grpSpPr>
          <p:sp>
            <p:nvSpPr>
              <p:cNvPr id="103" name="Elipse 34">
                <a:extLst>
                  <a:ext uri="{FF2B5EF4-FFF2-40B4-BE49-F238E27FC236}">
                    <a16:creationId xmlns:a16="http://schemas.microsoft.com/office/drawing/2014/main" id="{A785A444-1D73-5425-FD10-E7735BABE5D3}"/>
                  </a:ext>
                </a:extLst>
              </p:cNvPr>
              <p:cNvSpPr/>
              <p:nvPr/>
            </p:nvSpPr>
            <p:spPr>
              <a:xfrm>
                <a:off x="3596944" y="4021988"/>
                <a:ext cx="720000" cy="720000"/>
              </a:xfrm>
              <a:prstGeom prst="ellipse">
                <a:avLst/>
              </a:prstGeom>
              <a:solidFill>
                <a:srgbClr val="0B4C8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04" name="Picture 7" descr="https://d30y9cdsu7xlg0.cloudfront.net/png/2318-200.png">
                <a:extLst>
                  <a:ext uri="{FF2B5EF4-FFF2-40B4-BE49-F238E27FC236}">
                    <a16:creationId xmlns:a16="http://schemas.microsoft.com/office/drawing/2014/main" id="{9A85E5CD-232A-2513-23AB-51D9B3DCB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0943" y="4050237"/>
                <a:ext cx="612000" cy="61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7" name="CaixaDeTexto 25">
              <a:extLst>
                <a:ext uri="{FF2B5EF4-FFF2-40B4-BE49-F238E27FC236}">
                  <a16:creationId xmlns:a16="http://schemas.microsoft.com/office/drawing/2014/main" id="{D3334D14-5C57-795E-B887-8DB0B24C1F9A}"/>
                </a:ext>
              </a:extLst>
            </p:cNvPr>
            <p:cNvSpPr txBox="1"/>
            <p:nvPr/>
          </p:nvSpPr>
          <p:spPr>
            <a:xfrm>
              <a:off x="2830868" y="4257898"/>
              <a:ext cx="174754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Biocombustíveis</a:t>
              </a:r>
              <a:endParaRPr kumimoji="0" lang="pt-BR" sz="1600" b="1" i="0" u="none" strike="noStrike" kern="0" cap="none" spc="0" normalizeH="0" baseline="3000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</p:txBody>
        </p:sp>
        <p:grpSp>
          <p:nvGrpSpPr>
            <p:cNvPr id="108" name="Grupo 43">
              <a:extLst>
                <a:ext uri="{FF2B5EF4-FFF2-40B4-BE49-F238E27FC236}">
                  <a16:creationId xmlns:a16="http://schemas.microsoft.com/office/drawing/2014/main" id="{DDFB152B-F36B-A875-FD68-0CE7CCB1B4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48912" y="4138352"/>
              <a:ext cx="572976" cy="577646"/>
              <a:chOff x="8050224" y="3983226"/>
              <a:chExt cx="720000" cy="72000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10" name="Elipse 28">
                <a:extLst>
                  <a:ext uri="{FF2B5EF4-FFF2-40B4-BE49-F238E27FC236}">
                    <a16:creationId xmlns:a16="http://schemas.microsoft.com/office/drawing/2014/main" id="{07C298C7-EDE8-3AA7-2CDB-02EBD26D1D0F}"/>
                  </a:ext>
                </a:extLst>
              </p:cNvPr>
              <p:cNvSpPr/>
              <p:nvPr/>
            </p:nvSpPr>
            <p:spPr>
              <a:xfrm>
                <a:off x="8050224" y="3983226"/>
                <a:ext cx="720000" cy="72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11" name="Picture 12" descr="Resultado de imagem para leaf icon">
                <a:extLst>
                  <a:ext uri="{FF2B5EF4-FFF2-40B4-BE49-F238E27FC236}">
                    <a16:creationId xmlns:a16="http://schemas.microsoft.com/office/drawing/2014/main" id="{12EABF33-31F3-390B-2F79-79C107063E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2224" y="4145226"/>
                <a:ext cx="396000" cy="396000"/>
              </a:xfrm>
              <a:prstGeom prst="rect">
                <a:avLst/>
              </a:prstGeom>
              <a:grpFill/>
            </p:spPr>
          </p:pic>
        </p:grpSp>
        <p:pic>
          <p:nvPicPr>
            <p:cNvPr id="115" name="Picture 13">
              <a:extLst>
                <a:ext uri="{FF2B5EF4-FFF2-40B4-BE49-F238E27FC236}">
                  <a16:creationId xmlns:a16="http://schemas.microsoft.com/office/drawing/2014/main" id="{3C431E2C-CFA8-B3CD-00D0-FCB67C36A0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D9EEF9"/>
                </a:clrFrom>
                <a:clrTo>
                  <a:srgbClr val="D9EEF9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50691" y="2037119"/>
              <a:ext cx="569419" cy="579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120" name="CaixaDeTexto 15">
              <a:extLst>
                <a:ext uri="{FF2B5EF4-FFF2-40B4-BE49-F238E27FC236}">
                  <a16:creationId xmlns:a16="http://schemas.microsoft.com/office/drawing/2014/main" id="{ED93356B-8413-1016-8C14-54B053A20BB1}"/>
                </a:ext>
              </a:extLst>
            </p:cNvPr>
            <p:cNvSpPr txBox="1"/>
            <p:nvPr/>
          </p:nvSpPr>
          <p:spPr>
            <a:xfrm>
              <a:off x="2830868" y="3473293"/>
              <a:ext cx="151006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BF312F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Derivados do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BF312F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Petróleo</a:t>
              </a:r>
            </a:p>
          </p:txBody>
        </p:sp>
        <p:grpSp>
          <p:nvGrpSpPr>
            <p:cNvPr id="121" name="Grupo 40">
              <a:extLst>
                <a:ext uri="{FF2B5EF4-FFF2-40B4-BE49-F238E27FC236}">
                  <a16:creationId xmlns:a16="http://schemas.microsoft.com/office/drawing/2014/main" id="{AC0C1ABE-A622-AAF4-B9D7-BE67174279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50692" y="3443390"/>
              <a:ext cx="569416" cy="574730"/>
              <a:chOff x="8053324" y="1686392"/>
              <a:chExt cx="720000" cy="720000"/>
            </a:xfrm>
            <a:solidFill>
              <a:srgbClr val="BF312F"/>
            </a:solidFill>
          </p:grpSpPr>
          <p:sp>
            <p:nvSpPr>
              <p:cNvPr id="123" name="Elipse 18">
                <a:extLst>
                  <a:ext uri="{FF2B5EF4-FFF2-40B4-BE49-F238E27FC236}">
                    <a16:creationId xmlns:a16="http://schemas.microsoft.com/office/drawing/2014/main" id="{DB474D94-659D-0A1F-EBC3-5B56C8C9F99A}"/>
                  </a:ext>
                </a:extLst>
              </p:cNvPr>
              <p:cNvSpPr/>
              <p:nvPr/>
            </p:nvSpPr>
            <p:spPr>
              <a:xfrm>
                <a:off x="8053324" y="1686392"/>
                <a:ext cx="720000" cy="72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24" name="Picture 4" descr="Resultado de imagem para gas pump icon">
                <a:extLst>
                  <a:ext uri="{FF2B5EF4-FFF2-40B4-BE49-F238E27FC236}">
                    <a16:creationId xmlns:a16="http://schemas.microsoft.com/office/drawing/2014/main" id="{B409F21A-7885-BDD4-A9D6-4F45F5B89F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2062" y="1847200"/>
                <a:ext cx="398383" cy="398383"/>
              </a:xfrm>
              <a:prstGeom prst="rect">
                <a:avLst/>
              </a:prstGeom>
              <a:grpFill/>
            </p:spPr>
          </p:pic>
        </p:grpSp>
        <p:sp>
          <p:nvSpPr>
            <p:cNvPr id="151" name="CaixaDeTexto 21">
              <a:extLst>
                <a:ext uri="{FF2B5EF4-FFF2-40B4-BE49-F238E27FC236}">
                  <a16:creationId xmlns:a16="http://schemas.microsoft.com/office/drawing/2014/main" id="{486E3E46-B627-BCB9-A5C2-2030CFCC6F8E}"/>
                </a:ext>
              </a:extLst>
            </p:cNvPr>
            <p:cNvSpPr txBox="1"/>
            <p:nvPr/>
          </p:nvSpPr>
          <p:spPr>
            <a:xfrm>
              <a:off x="2830869" y="2034435"/>
              <a:ext cx="137537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Exploração &amp;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Produção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51E3A6A-36DC-1C7B-E788-F8D7C729899B}"/>
              </a:ext>
            </a:extLst>
          </p:cNvPr>
          <p:cNvSpPr txBox="1"/>
          <p:nvPr/>
        </p:nvSpPr>
        <p:spPr>
          <a:xfrm>
            <a:off x="1116747" y="584318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Até 2031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2BF358C-D41D-AAAE-75D6-276C113FB3CC}"/>
              </a:ext>
            </a:extLst>
          </p:cNvPr>
          <p:cNvSpPr txBox="1"/>
          <p:nvPr/>
        </p:nvSpPr>
        <p:spPr>
          <a:xfrm>
            <a:off x="5283732" y="584318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Até 2031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D705557-EFC1-1C14-A43B-0067E18B4674}"/>
              </a:ext>
            </a:extLst>
          </p:cNvPr>
          <p:cNvSpPr txBox="1"/>
          <p:nvPr/>
        </p:nvSpPr>
        <p:spPr>
          <a:xfrm>
            <a:off x="9249303" y="584318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Até 2025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3D493A8-2DCA-0E36-18E5-BF3C92E7E0D6}"/>
              </a:ext>
            </a:extLst>
          </p:cNvPr>
          <p:cNvGrpSpPr>
            <a:grpSpLocks noChangeAspect="1"/>
          </p:cNvGrpSpPr>
          <p:nvPr/>
        </p:nvGrpSpPr>
        <p:grpSpPr>
          <a:xfrm>
            <a:off x="10409962" y="4486591"/>
            <a:ext cx="533930" cy="533930"/>
            <a:chOff x="6617136" y="804956"/>
            <a:chExt cx="1278634" cy="1278634"/>
          </a:xfrm>
        </p:grpSpPr>
        <p:sp>
          <p:nvSpPr>
            <p:cNvPr id="158" name="Elipse 114">
              <a:extLst>
                <a:ext uri="{FF2B5EF4-FFF2-40B4-BE49-F238E27FC236}">
                  <a16:creationId xmlns:a16="http://schemas.microsoft.com/office/drawing/2014/main" id="{19AA3AC7-8549-E2CC-D95A-379EF41DFD40}"/>
                </a:ext>
              </a:extLst>
            </p:cNvPr>
            <p:cNvSpPr/>
            <p:nvPr/>
          </p:nvSpPr>
          <p:spPr>
            <a:xfrm>
              <a:off x="6617136" y="804956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0" name="Forma Livre: Forma 56">
              <a:extLst>
                <a:ext uri="{FF2B5EF4-FFF2-40B4-BE49-F238E27FC236}">
                  <a16:creationId xmlns:a16="http://schemas.microsoft.com/office/drawing/2014/main" id="{834B32F6-CD28-BE24-974A-64969150DB3E}"/>
                </a:ext>
              </a:extLst>
            </p:cNvPr>
            <p:cNvSpPr/>
            <p:nvPr/>
          </p:nvSpPr>
          <p:spPr>
            <a:xfrm>
              <a:off x="6818186" y="1038941"/>
              <a:ext cx="876535" cy="810665"/>
            </a:xfrm>
            <a:custGeom>
              <a:avLst/>
              <a:gdLst>
                <a:gd name="connsiteX0" fmla="*/ 657084 w 1203214"/>
                <a:gd name="connsiteY0" fmla="*/ 243001 h 1218873"/>
                <a:gd name="connsiteX1" fmla="*/ 795215 w 1203214"/>
                <a:gd name="connsiteY1" fmla="*/ 635652 h 1218873"/>
                <a:gd name="connsiteX2" fmla="*/ 588018 w 1203214"/>
                <a:gd name="connsiteY2" fmla="*/ 311427 h 1218873"/>
                <a:gd name="connsiteX3" fmla="*/ 557322 w 1203214"/>
                <a:gd name="connsiteY3" fmla="*/ 342123 h 1218873"/>
                <a:gd name="connsiteX4" fmla="*/ 544532 w 1203214"/>
                <a:gd name="connsiteY4" fmla="*/ 342123 h 1218873"/>
                <a:gd name="connsiteX5" fmla="*/ 446689 w 1203214"/>
                <a:gd name="connsiteY5" fmla="*/ 244919 h 1218873"/>
                <a:gd name="connsiteX6" fmla="*/ 446689 w 1203214"/>
                <a:gd name="connsiteY6" fmla="*/ 232129 h 1218873"/>
                <a:gd name="connsiteX7" fmla="*/ 476745 w 1203214"/>
                <a:gd name="connsiteY7" fmla="*/ 202073 h 1218873"/>
                <a:gd name="connsiteX8" fmla="*/ 146764 w 1203214"/>
                <a:gd name="connsiteY8" fmla="*/ 1271 h 1218873"/>
                <a:gd name="connsiteX9" fmla="*/ 545811 w 1203214"/>
                <a:gd name="connsiteY9" fmla="*/ 133647 h 1218873"/>
                <a:gd name="connsiteX10" fmla="*/ 559240 w 1203214"/>
                <a:gd name="connsiteY10" fmla="*/ 120217 h 1218873"/>
                <a:gd name="connsiteX11" fmla="*/ 572030 w 1203214"/>
                <a:gd name="connsiteY11" fmla="*/ 120217 h 1218873"/>
                <a:gd name="connsiteX12" fmla="*/ 669874 w 1203214"/>
                <a:gd name="connsiteY12" fmla="*/ 218060 h 1218873"/>
                <a:gd name="connsiteX13" fmla="*/ 669874 w 1203214"/>
                <a:gd name="connsiteY13" fmla="*/ 230850 h 1218873"/>
                <a:gd name="connsiteX14" fmla="*/ 657084 w 1203214"/>
                <a:gd name="connsiteY14" fmla="*/ 243001 h 1218873"/>
                <a:gd name="connsiteX15" fmla="*/ 657084 w 1203214"/>
                <a:gd name="connsiteY15" fmla="*/ 243001 h 1218873"/>
                <a:gd name="connsiteX16" fmla="*/ 489535 w 1203214"/>
                <a:gd name="connsiteY16" fmla="*/ 581934 h 1218873"/>
                <a:gd name="connsiteX17" fmla="*/ 489535 w 1203214"/>
                <a:gd name="connsiteY17" fmla="*/ 541646 h 1218873"/>
                <a:gd name="connsiteX18" fmla="*/ 679466 w 1203214"/>
                <a:gd name="connsiteY18" fmla="*/ 562110 h 1218873"/>
                <a:gd name="connsiteX19" fmla="*/ 489535 w 1203214"/>
                <a:gd name="connsiteY19" fmla="*/ 581934 h 1218873"/>
                <a:gd name="connsiteX20" fmla="*/ 489535 w 1203214"/>
                <a:gd name="connsiteY20" fmla="*/ 581934 h 1218873"/>
                <a:gd name="connsiteX21" fmla="*/ 573949 w 1203214"/>
                <a:gd name="connsiteY21" fmla="*/ 737972 h 1218873"/>
                <a:gd name="connsiteX22" fmla="*/ 545172 w 1203214"/>
                <a:gd name="connsiteY22" fmla="*/ 709194 h 1218873"/>
                <a:gd name="connsiteX23" fmla="*/ 693535 w 1203214"/>
                <a:gd name="connsiteY23" fmla="*/ 589608 h 1218873"/>
                <a:gd name="connsiteX24" fmla="*/ 573949 w 1203214"/>
                <a:gd name="connsiteY24" fmla="*/ 737972 h 1218873"/>
                <a:gd name="connsiteX25" fmla="*/ 573949 w 1203214"/>
                <a:gd name="connsiteY25" fmla="*/ 737972 h 1218873"/>
                <a:gd name="connsiteX26" fmla="*/ 1109847 w 1203214"/>
                <a:gd name="connsiteY26" fmla="*/ 348518 h 1218873"/>
                <a:gd name="connsiteX27" fmla="*/ 1132870 w 1203214"/>
                <a:gd name="connsiteY27" fmla="*/ 398399 h 1218873"/>
                <a:gd name="connsiteX28" fmla="*/ 886023 w 1203214"/>
                <a:gd name="connsiteY28" fmla="*/ 481533 h 1218873"/>
                <a:gd name="connsiteX29" fmla="*/ 1109847 w 1203214"/>
                <a:gd name="connsiteY29" fmla="*/ 348518 h 1218873"/>
                <a:gd name="connsiteX30" fmla="*/ 1109847 w 1203214"/>
                <a:gd name="connsiteY30" fmla="*/ 348518 h 1218873"/>
                <a:gd name="connsiteX31" fmla="*/ 916080 w 1203214"/>
                <a:gd name="connsiteY31" fmla="*/ 204631 h 1218873"/>
                <a:gd name="connsiteX32" fmla="*/ 967879 w 1203214"/>
                <a:gd name="connsiteY32" fmla="*/ 223816 h 1218873"/>
                <a:gd name="connsiteX33" fmla="*/ 852130 w 1203214"/>
                <a:gd name="connsiteY33" fmla="*/ 457232 h 1218873"/>
                <a:gd name="connsiteX34" fmla="*/ 916080 w 1203214"/>
                <a:gd name="connsiteY34" fmla="*/ 204631 h 1218873"/>
                <a:gd name="connsiteX35" fmla="*/ 916080 w 1203214"/>
                <a:gd name="connsiteY35" fmla="*/ 204631 h 1218873"/>
                <a:gd name="connsiteX36" fmla="*/ 1019678 w 1203214"/>
                <a:gd name="connsiteY36" fmla="*/ 571063 h 1218873"/>
                <a:gd name="connsiteX37" fmla="*/ 1203214 w 1203214"/>
                <a:gd name="connsiteY37" fmla="*/ 684893 h 1218873"/>
                <a:gd name="connsiteX38" fmla="*/ 1203214 w 1203214"/>
                <a:gd name="connsiteY38" fmla="*/ 1218874 h 1218873"/>
                <a:gd name="connsiteX39" fmla="*/ 255479 w 1203214"/>
                <a:gd name="connsiteY39" fmla="*/ 1218874 h 1218873"/>
                <a:gd name="connsiteX40" fmla="*/ 864920 w 1203214"/>
                <a:gd name="connsiteY40" fmla="*/ 700241 h 1218873"/>
                <a:gd name="connsiteX41" fmla="*/ 1019678 w 1203214"/>
                <a:gd name="connsiteY41" fmla="*/ 571063 h 1218873"/>
                <a:gd name="connsiteX42" fmla="*/ 1019678 w 1203214"/>
                <a:gd name="connsiteY42" fmla="*/ 571063 h 1218873"/>
                <a:gd name="connsiteX43" fmla="*/ 442852 w 1203214"/>
                <a:gd name="connsiteY43" fmla="*/ 275615 h 1218873"/>
                <a:gd name="connsiteX44" fmla="*/ 522149 w 1203214"/>
                <a:gd name="connsiteY44" fmla="*/ 354913 h 1218873"/>
                <a:gd name="connsiteX45" fmla="*/ 95605 w 1203214"/>
                <a:gd name="connsiteY45" fmla="*/ 781457 h 1218873"/>
                <a:gd name="connsiteX46" fmla="*/ 16307 w 1203214"/>
                <a:gd name="connsiteY46" fmla="*/ 781457 h 1218873"/>
                <a:gd name="connsiteX47" fmla="*/ 16307 w 1203214"/>
                <a:gd name="connsiteY47" fmla="*/ 781457 h 1218873"/>
                <a:gd name="connsiteX48" fmla="*/ 16307 w 1203214"/>
                <a:gd name="connsiteY48" fmla="*/ 702160 h 1218873"/>
                <a:gd name="connsiteX49" fmla="*/ 442852 w 1203214"/>
                <a:gd name="connsiteY49" fmla="*/ 275615 h 1218873"/>
                <a:gd name="connsiteX50" fmla="*/ 442852 w 1203214"/>
                <a:gd name="connsiteY50" fmla="*/ 275615 h 121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03214" h="1218873">
                  <a:moveTo>
                    <a:pt x="657084" y="243001"/>
                  </a:moveTo>
                  <a:cubicBezTo>
                    <a:pt x="754287" y="363226"/>
                    <a:pt x="801610" y="505834"/>
                    <a:pt x="795215" y="635652"/>
                  </a:cubicBezTo>
                  <a:cubicBezTo>
                    <a:pt x="750450" y="525659"/>
                    <a:pt x="680745" y="414386"/>
                    <a:pt x="588018" y="311427"/>
                  </a:cubicBezTo>
                  <a:lnTo>
                    <a:pt x="557322" y="342123"/>
                  </a:lnTo>
                  <a:cubicBezTo>
                    <a:pt x="554124" y="345320"/>
                    <a:pt x="548369" y="345320"/>
                    <a:pt x="544532" y="342123"/>
                  </a:cubicBezTo>
                  <a:lnTo>
                    <a:pt x="446689" y="244919"/>
                  </a:lnTo>
                  <a:cubicBezTo>
                    <a:pt x="443491" y="241722"/>
                    <a:pt x="443491" y="235966"/>
                    <a:pt x="446689" y="232129"/>
                  </a:cubicBezTo>
                  <a:lnTo>
                    <a:pt x="476745" y="202073"/>
                  </a:lnTo>
                  <a:cubicBezTo>
                    <a:pt x="371228" y="110625"/>
                    <a:pt x="258037" y="42838"/>
                    <a:pt x="146764" y="1271"/>
                  </a:cubicBezTo>
                  <a:cubicBezTo>
                    <a:pt x="277861" y="-8322"/>
                    <a:pt x="423027" y="36443"/>
                    <a:pt x="545811" y="133647"/>
                  </a:cubicBezTo>
                  <a:lnTo>
                    <a:pt x="559240" y="120217"/>
                  </a:lnTo>
                  <a:cubicBezTo>
                    <a:pt x="562438" y="117020"/>
                    <a:pt x="568193" y="117020"/>
                    <a:pt x="572030" y="120217"/>
                  </a:cubicBezTo>
                  <a:lnTo>
                    <a:pt x="669874" y="218060"/>
                  </a:lnTo>
                  <a:cubicBezTo>
                    <a:pt x="673071" y="221258"/>
                    <a:pt x="673071" y="227013"/>
                    <a:pt x="669874" y="230850"/>
                  </a:cubicBezTo>
                  <a:lnTo>
                    <a:pt x="657084" y="243001"/>
                  </a:lnTo>
                  <a:lnTo>
                    <a:pt x="657084" y="243001"/>
                  </a:lnTo>
                  <a:close/>
                  <a:moveTo>
                    <a:pt x="489535" y="581934"/>
                  </a:moveTo>
                  <a:lnTo>
                    <a:pt x="489535" y="541646"/>
                  </a:lnTo>
                  <a:lnTo>
                    <a:pt x="679466" y="562110"/>
                  </a:lnTo>
                  <a:lnTo>
                    <a:pt x="489535" y="581934"/>
                  </a:lnTo>
                  <a:lnTo>
                    <a:pt x="489535" y="581934"/>
                  </a:lnTo>
                  <a:close/>
                  <a:moveTo>
                    <a:pt x="573949" y="737972"/>
                  </a:moveTo>
                  <a:lnTo>
                    <a:pt x="545172" y="709194"/>
                  </a:lnTo>
                  <a:lnTo>
                    <a:pt x="693535" y="589608"/>
                  </a:lnTo>
                  <a:lnTo>
                    <a:pt x="573949" y="737972"/>
                  </a:lnTo>
                  <a:lnTo>
                    <a:pt x="573949" y="737972"/>
                  </a:lnTo>
                  <a:close/>
                  <a:moveTo>
                    <a:pt x="1109847" y="348518"/>
                  </a:moveTo>
                  <a:lnTo>
                    <a:pt x="1132870" y="398399"/>
                  </a:lnTo>
                  <a:lnTo>
                    <a:pt x="886023" y="481533"/>
                  </a:lnTo>
                  <a:lnTo>
                    <a:pt x="1109847" y="348518"/>
                  </a:lnTo>
                  <a:lnTo>
                    <a:pt x="1109847" y="348518"/>
                  </a:lnTo>
                  <a:close/>
                  <a:moveTo>
                    <a:pt x="916080" y="204631"/>
                  </a:moveTo>
                  <a:lnTo>
                    <a:pt x="967879" y="223816"/>
                  </a:lnTo>
                  <a:lnTo>
                    <a:pt x="852130" y="457232"/>
                  </a:lnTo>
                  <a:lnTo>
                    <a:pt x="916080" y="204631"/>
                  </a:lnTo>
                  <a:lnTo>
                    <a:pt x="916080" y="204631"/>
                  </a:lnTo>
                  <a:close/>
                  <a:moveTo>
                    <a:pt x="1019678" y="571063"/>
                  </a:moveTo>
                  <a:lnTo>
                    <a:pt x="1203214" y="684893"/>
                  </a:lnTo>
                  <a:lnTo>
                    <a:pt x="1203214" y="1218874"/>
                  </a:lnTo>
                  <a:lnTo>
                    <a:pt x="255479" y="1218874"/>
                  </a:lnTo>
                  <a:cubicBezTo>
                    <a:pt x="448607" y="1025745"/>
                    <a:pt x="712720" y="964354"/>
                    <a:pt x="864920" y="700241"/>
                  </a:cubicBezTo>
                  <a:cubicBezTo>
                    <a:pt x="923114" y="600480"/>
                    <a:pt x="903290" y="493044"/>
                    <a:pt x="1019678" y="571063"/>
                  </a:cubicBezTo>
                  <a:lnTo>
                    <a:pt x="1019678" y="571063"/>
                  </a:lnTo>
                  <a:close/>
                  <a:moveTo>
                    <a:pt x="442852" y="275615"/>
                  </a:moveTo>
                  <a:lnTo>
                    <a:pt x="522149" y="354913"/>
                  </a:lnTo>
                  <a:lnTo>
                    <a:pt x="95605" y="781457"/>
                  </a:lnTo>
                  <a:cubicBezTo>
                    <a:pt x="73862" y="803200"/>
                    <a:pt x="38050" y="803200"/>
                    <a:pt x="16307" y="781457"/>
                  </a:cubicBezTo>
                  <a:lnTo>
                    <a:pt x="16307" y="781457"/>
                  </a:lnTo>
                  <a:cubicBezTo>
                    <a:pt x="-5436" y="759715"/>
                    <a:pt x="-5436" y="723903"/>
                    <a:pt x="16307" y="702160"/>
                  </a:cubicBezTo>
                  <a:lnTo>
                    <a:pt x="442852" y="275615"/>
                  </a:lnTo>
                  <a:lnTo>
                    <a:pt x="442852" y="275615"/>
                  </a:lnTo>
                  <a:close/>
                </a:path>
              </a:pathLst>
            </a:custGeom>
            <a:solidFill>
              <a:srgbClr val="BF9000"/>
            </a:solidFill>
            <a:ln w="6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2" name="CaixaDeTexto 50">
            <a:extLst>
              <a:ext uri="{FF2B5EF4-FFF2-40B4-BE49-F238E27FC236}">
                <a16:creationId xmlns:a16="http://schemas.microsoft.com/office/drawing/2014/main" id="{B4DAECA9-9A6D-E2B1-5286-B9B63BC6D9DB}"/>
              </a:ext>
            </a:extLst>
          </p:cNvPr>
          <p:cNvSpPr txBox="1"/>
          <p:nvPr/>
        </p:nvSpPr>
        <p:spPr>
          <a:xfrm>
            <a:off x="10911385" y="4472152"/>
            <a:ext cx="102661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D3980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Setor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D3980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Mineral</a:t>
            </a:r>
          </a:p>
        </p:txBody>
      </p:sp>
      <p:sp>
        <p:nvSpPr>
          <p:cNvPr id="163" name="Retângulo 30">
            <a:extLst>
              <a:ext uri="{FF2B5EF4-FFF2-40B4-BE49-F238E27FC236}">
                <a16:creationId xmlns:a16="http://schemas.microsoft.com/office/drawing/2014/main" id="{23CBE9B8-E62C-933F-A96C-4EC32CB4D8ED}"/>
              </a:ext>
            </a:extLst>
          </p:cNvPr>
          <p:cNvSpPr/>
          <p:nvPr/>
        </p:nvSpPr>
        <p:spPr>
          <a:xfrm>
            <a:off x="10462365" y="5672802"/>
            <a:ext cx="15063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IBRAM (2021</a:t>
            </a: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US$ = R$ 5,20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4" name="Retângulo 30">
            <a:extLst>
              <a:ext uri="{FF2B5EF4-FFF2-40B4-BE49-F238E27FC236}">
                <a16:creationId xmlns:a16="http://schemas.microsoft.com/office/drawing/2014/main" id="{C5D8AC31-B5E1-E9D6-F20A-7DF97056701A}"/>
              </a:ext>
            </a:extLst>
          </p:cNvPr>
          <p:cNvSpPr/>
          <p:nvPr/>
        </p:nvSpPr>
        <p:spPr>
          <a:xfrm>
            <a:off x="6434610" y="5871446"/>
            <a:ext cx="1382619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Fonte: EPE (2022).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tângulo 30">
            <a:extLst>
              <a:ext uri="{FF2B5EF4-FFF2-40B4-BE49-F238E27FC236}">
                <a16:creationId xmlns:a16="http://schemas.microsoft.com/office/drawing/2014/main" id="{CFA95D0D-C38C-161A-4B44-9F0C72436CF9}"/>
              </a:ext>
            </a:extLst>
          </p:cNvPr>
          <p:cNvSpPr/>
          <p:nvPr/>
        </p:nvSpPr>
        <p:spPr>
          <a:xfrm>
            <a:off x="2228271" y="5843186"/>
            <a:ext cx="1382619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Fonte: EPE (2022).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CEB09B4-7C62-091E-91C3-25A7189ABB14}"/>
              </a:ext>
            </a:extLst>
          </p:cNvPr>
          <p:cNvSpPr txBox="1"/>
          <p:nvPr/>
        </p:nvSpPr>
        <p:spPr>
          <a:xfrm>
            <a:off x="5729978" y="670660"/>
            <a:ext cx="4763938" cy="1631216"/>
          </a:xfrm>
          <a:prstGeom prst="rect">
            <a:avLst/>
          </a:prstGeom>
          <a:solidFill>
            <a:srgbClr val="C55A1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6000" b="1" spc="-150" dirty="0">
                <a:solidFill>
                  <a:schemeClr val="bg1"/>
                </a:solidFill>
              </a:rPr>
              <a:t>R$ 3,4 Trilhões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INVESTIMENTO TOTAL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Energia cenário 2031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Mineração cenário 2025</a:t>
            </a:r>
          </a:p>
        </p:txBody>
      </p:sp>
    </p:spTree>
    <p:extLst>
      <p:ext uri="{BB962C8B-B14F-4D97-AF65-F5344CB8AC3E}">
        <p14:creationId xmlns:p14="http://schemas.microsoft.com/office/powerpoint/2010/main" val="133643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487C2F-F331-D7D4-1415-DB49F8818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0"/>
          <a:stretch/>
        </p:blipFill>
        <p:spPr>
          <a:xfrm>
            <a:off x="1540202" y="1579091"/>
            <a:ext cx="4133272" cy="36387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70AAD50-E08E-EE2A-429D-8D28F67DDC53}"/>
              </a:ext>
            </a:extLst>
          </p:cNvPr>
          <p:cNvSpPr/>
          <p:nvPr/>
        </p:nvSpPr>
        <p:spPr>
          <a:xfrm>
            <a:off x="477845" y="2747766"/>
            <a:ext cx="2108534" cy="2120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E8BF8B-FC30-1493-C99F-44CBB14FC8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672" y="2736569"/>
            <a:ext cx="2568993" cy="2120974"/>
          </a:xfrm>
          <a:prstGeom prst="rect">
            <a:avLst/>
          </a:prstGeom>
        </p:spPr>
      </p:pic>
      <p:sp>
        <p:nvSpPr>
          <p:cNvPr id="45" name="Google Shape;484;p36">
            <a:extLst>
              <a:ext uri="{FF2B5EF4-FFF2-40B4-BE49-F238E27FC236}">
                <a16:creationId xmlns:a16="http://schemas.microsoft.com/office/drawing/2014/main" id="{48EF204E-70A3-44C9-B083-8A7CC8E3E3D2}"/>
              </a:ext>
            </a:extLst>
          </p:cNvPr>
          <p:cNvSpPr txBox="1"/>
          <p:nvPr/>
        </p:nvSpPr>
        <p:spPr>
          <a:xfrm>
            <a:off x="202990" y="14095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PLANEJAMENTO DECENAL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PDE 2031</a:t>
            </a:r>
          </a:p>
        </p:txBody>
      </p:sp>
      <p:sp>
        <p:nvSpPr>
          <p:cNvPr id="66" name="Retângulo 2">
            <a:extLst>
              <a:ext uri="{FF2B5EF4-FFF2-40B4-BE49-F238E27FC236}">
                <a16:creationId xmlns:a16="http://schemas.microsoft.com/office/drawing/2014/main" id="{F50707DC-C85E-4D48-9A10-AB53C39B1069}"/>
              </a:ext>
            </a:extLst>
          </p:cNvPr>
          <p:cNvSpPr/>
          <p:nvPr/>
        </p:nvSpPr>
        <p:spPr>
          <a:xfrm>
            <a:off x="202990" y="681136"/>
            <a:ext cx="50872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CAPACIDADE INSTALADA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TOTAL POR FONTE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EVOLUÇÃO)</a:t>
            </a:r>
          </a:p>
        </p:txBody>
      </p:sp>
      <p:grpSp>
        <p:nvGrpSpPr>
          <p:cNvPr id="68" name="Agrupar 37">
            <a:extLst>
              <a:ext uri="{FF2B5EF4-FFF2-40B4-BE49-F238E27FC236}">
                <a16:creationId xmlns:a16="http://schemas.microsoft.com/office/drawing/2014/main" id="{D55174BA-5058-4528-BA5E-3B1857DF6E24}"/>
              </a:ext>
            </a:extLst>
          </p:cNvPr>
          <p:cNvGrpSpPr/>
          <p:nvPr/>
        </p:nvGrpSpPr>
        <p:grpSpPr>
          <a:xfrm>
            <a:off x="8496225" y="3614122"/>
            <a:ext cx="3248042" cy="1325738"/>
            <a:chOff x="-3446374" y="-2101269"/>
            <a:chExt cx="2300656" cy="921413"/>
          </a:xfrm>
        </p:grpSpPr>
        <p:sp>
          <p:nvSpPr>
            <p:cNvPr id="69" name="CaixaDeTexto 30">
              <a:extLst>
                <a:ext uri="{FF2B5EF4-FFF2-40B4-BE49-F238E27FC236}">
                  <a16:creationId xmlns:a16="http://schemas.microsoft.com/office/drawing/2014/main" id="{CE7E1EA2-2A39-4EA0-8AFB-7C13468EFA5F}"/>
                </a:ext>
              </a:extLst>
            </p:cNvPr>
            <p:cNvSpPr txBox="1"/>
            <p:nvPr/>
          </p:nvSpPr>
          <p:spPr>
            <a:xfrm>
              <a:off x="-3188650" y="-2077100"/>
              <a:ext cx="2042932" cy="705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3B67A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+19%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+33,6 mil km</a:t>
              </a:r>
            </a:p>
          </p:txBody>
        </p:sp>
        <p:sp>
          <p:nvSpPr>
            <p:cNvPr id="70" name="Retângulo: Cantos Arredondados 68">
              <a:extLst>
                <a:ext uri="{FF2B5EF4-FFF2-40B4-BE49-F238E27FC236}">
                  <a16:creationId xmlns:a16="http://schemas.microsoft.com/office/drawing/2014/main" id="{F15DD7EC-9554-40DE-86C1-1AB718438A26}"/>
                </a:ext>
              </a:extLst>
            </p:cNvPr>
            <p:cNvSpPr/>
            <p:nvPr/>
          </p:nvSpPr>
          <p:spPr>
            <a:xfrm>
              <a:off x="-3446374" y="-2101269"/>
              <a:ext cx="2300656" cy="921413"/>
            </a:xfrm>
            <a:prstGeom prst="roundRect">
              <a:avLst/>
            </a:prstGeom>
            <a:noFill/>
            <a:ln w="28575">
              <a:solidFill>
                <a:srgbClr val="3B6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A428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1" name="Imagem 34">
              <a:extLst>
                <a:ext uri="{FF2B5EF4-FFF2-40B4-BE49-F238E27FC236}">
                  <a16:creationId xmlns:a16="http://schemas.microsoft.com/office/drawing/2014/main" id="{5553F5C4-D0BA-4886-9E60-A0CDBF815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312562" y="-2062055"/>
              <a:ext cx="437896" cy="742937"/>
            </a:xfrm>
            <a:prstGeom prst="rect">
              <a:avLst/>
            </a:prstGeom>
          </p:spPr>
        </p:pic>
      </p:grpSp>
      <p:pic>
        <p:nvPicPr>
          <p:cNvPr id="72" name="Picture 8" descr="http://www.utfpr.edu.br/londrina/estrutura-universitaria/diretorias/dirgrad/departamento-de-educacao/seta-indicativa-2/image_preview">
            <a:extLst>
              <a:ext uri="{FF2B5EF4-FFF2-40B4-BE49-F238E27FC236}">
                <a16:creationId xmlns:a16="http://schemas.microsoft.com/office/drawing/2014/main" id="{D5826CAB-FA5C-40C1-BAC7-AE68AA9D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658232" y="2507060"/>
            <a:ext cx="2236748" cy="10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tângulo 2">
            <a:extLst>
              <a:ext uri="{FF2B5EF4-FFF2-40B4-BE49-F238E27FC236}">
                <a16:creationId xmlns:a16="http://schemas.microsoft.com/office/drawing/2014/main" id="{132DF8AB-6E48-47A7-9FF5-6935684FA489}"/>
              </a:ext>
            </a:extLst>
          </p:cNvPr>
          <p:cNvSpPr/>
          <p:nvPr/>
        </p:nvSpPr>
        <p:spPr>
          <a:xfrm>
            <a:off x="6690479" y="1584025"/>
            <a:ext cx="5499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EXPANSÃO SISTEMAS DE TRANSMISSÃO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EVOLUÇÃO</a:t>
            </a:r>
          </a:p>
        </p:txBody>
      </p:sp>
      <p:sp>
        <p:nvSpPr>
          <p:cNvPr id="74" name="CaixaDeTexto 31">
            <a:extLst>
              <a:ext uri="{FF2B5EF4-FFF2-40B4-BE49-F238E27FC236}">
                <a16:creationId xmlns:a16="http://schemas.microsoft.com/office/drawing/2014/main" id="{6028FEA1-9BE3-44AC-95F5-0AB6EE4709CE}"/>
              </a:ext>
            </a:extLst>
          </p:cNvPr>
          <p:cNvSpPr txBox="1"/>
          <p:nvPr/>
        </p:nvSpPr>
        <p:spPr>
          <a:xfrm>
            <a:off x="6743708" y="3356268"/>
            <a:ext cx="1168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2021</a:t>
            </a:r>
          </a:p>
        </p:txBody>
      </p:sp>
      <p:sp>
        <p:nvSpPr>
          <p:cNvPr id="75" name="CaixaDeTexto 31">
            <a:extLst>
              <a:ext uri="{FF2B5EF4-FFF2-40B4-BE49-F238E27FC236}">
                <a16:creationId xmlns:a16="http://schemas.microsoft.com/office/drawing/2014/main" id="{28401987-603C-4821-A9A8-9AF9C1577CD0}"/>
              </a:ext>
            </a:extLst>
          </p:cNvPr>
          <p:cNvSpPr txBox="1"/>
          <p:nvPr/>
        </p:nvSpPr>
        <p:spPr>
          <a:xfrm>
            <a:off x="9517527" y="2531702"/>
            <a:ext cx="138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defRPr sz="3200" b="1">
                <a:solidFill>
                  <a:srgbClr val="0070C0"/>
                </a:solidFill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2031</a:t>
            </a:r>
          </a:p>
        </p:txBody>
      </p:sp>
      <p:cxnSp>
        <p:nvCxnSpPr>
          <p:cNvPr id="77" name="Straight Connector 2"/>
          <p:cNvCxnSpPr/>
          <p:nvPr/>
        </p:nvCxnSpPr>
        <p:spPr>
          <a:xfrm>
            <a:off x="6268632" y="1014754"/>
            <a:ext cx="0" cy="491786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449;p8">
            <a:extLst>
              <a:ext uri="{FF2B5EF4-FFF2-40B4-BE49-F238E27FC236}">
                <a16:creationId xmlns:a16="http://schemas.microsoft.com/office/drawing/2014/main" id="{3A9F41AB-8CC9-41FC-CC5E-3B1EB76BEEEE}"/>
              </a:ext>
            </a:extLst>
          </p:cNvPr>
          <p:cNvSpPr/>
          <p:nvPr/>
        </p:nvSpPr>
        <p:spPr>
          <a:xfrm>
            <a:off x="2184966" y="5441747"/>
            <a:ext cx="3681914" cy="461624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Calibri"/>
              <a:buNone/>
            </a:pPr>
            <a:r>
              <a:rPr lang="pt-BR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Expansão Total = </a:t>
            </a:r>
            <a:r>
              <a:rPr lang="pt-BR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75</a:t>
            </a:r>
            <a:r>
              <a:rPr lang="pt-BR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GW</a:t>
            </a:r>
            <a:endParaRPr sz="2400" b="1" i="1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436;p7">
            <a:extLst>
              <a:ext uri="{FF2B5EF4-FFF2-40B4-BE49-F238E27FC236}">
                <a16:creationId xmlns:a16="http://schemas.microsoft.com/office/drawing/2014/main" id="{2B0AE33D-EC5D-628A-9117-7DED60EE9660}"/>
              </a:ext>
            </a:extLst>
          </p:cNvPr>
          <p:cNvSpPr txBox="1"/>
          <p:nvPr/>
        </p:nvSpPr>
        <p:spPr>
          <a:xfrm>
            <a:off x="310113" y="5876761"/>
            <a:ext cx="123008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Calibri"/>
              <a:buNone/>
            </a:pPr>
            <a:r>
              <a:rPr lang="pt-BR" sz="1000" b="0" i="1" u="none" strike="noStrike" cap="none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Fonte: PDE 2031.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7E571-4FD4-70FF-A0A2-1DA3F5DDC3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949"/>
          <a:stretch/>
        </p:blipFill>
        <p:spPr>
          <a:xfrm>
            <a:off x="2542574" y="4359884"/>
            <a:ext cx="1705134" cy="8913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701E6C-9E78-CAEB-4CD4-C565ECFBA7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650"/>
          <a:stretch/>
        </p:blipFill>
        <p:spPr>
          <a:xfrm>
            <a:off x="4208699" y="4362825"/>
            <a:ext cx="1792147" cy="8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8F6E8A5-1B73-4AC2-A5B6-1DA8E5DF8DF3}"/>
              </a:ext>
            </a:extLst>
          </p:cNvPr>
          <p:cNvGrpSpPr/>
          <p:nvPr/>
        </p:nvGrpSpPr>
        <p:grpSpPr>
          <a:xfrm>
            <a:off x="2231758" y="2430745"/>
            <a:ext cx="3501379" cy="3603083"/>
            <a:chOff x="3780596" y="3372760"/>
            <a:chExt cx="3703100" cy="3810664"/>
          </a:xfrm>
        </p:grpSpPr>
        <p:sp>
          <p:nvSpPr>
            <p:cNvPr id="40" name="Forma Livre: Forma 4">
              <a:extLst>
                <a:ext uri="{FF2B5EF4-FFF2-40B4-BE49-F238E27FC236}">
                  <a16:creationId xmlns:a16="http://schemas.microsoft.com/office/drawing/2014/main" id="{9A6602AF-ADF2-43E1-84C7-2E3257BA08FB}"/>
                </a:ext>
              </a:extLst>
            </p:cNvPr>
            <p:cNvSpPr/>
            <p:nvPr/>
          </p:nvSpPr>
          <p:spPr>
            <a:xfrm>
              <a:off x="3905728" y="6767647"/>
              <a:ext cx="3577968" cy="114282"/>
            </a:xfrm>
            <a:custGeom>
              <a:avLst/>
              <a:gdLst>
                <a:gd name="connsiteX0" fmla="*/ 0 w 3629873"/>
                <a:gd name="connsiteY0" fmla="*/ 0 h 113957"/>
                <a:gd name="connsiteX1" fmla="*/ 3629874 w 3629873"/>
                <a:gd name="connsiteY1" fmla="*/ 0 h 113957"/>
                <a:gd name="connsiteX2" fmla="*/ 3629874 w 3629873"/>
                <a:gd name="connsiteY2" fmla="*/ 113957 h 113957"/>
                <a:gd name="connsiteX3" fmla="*/ 0 w 3629873"/>
                <a:gd name="connsiteY3" fmla="*/ 113957 h 11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9873" h="113957">
                  <a:moveTo>
                    <a:pt x="0" y="0"/>
                  </a:moveTo>
                  <a:lnTo>
                    <a:pt x="3629874" y="0"/>
                  </a:lnTo>
                  <a:lnTo>
                    <a:pt x="3629874" y="113957"/>
                  </a:lnTo>
                  <a:lnTo>
                    <a:pt x="0" y="113957"/>
                  </a:lnTo>
                  <a:close/>
                </a:path>
              </a:pathLst>
            </a:custGeom>
            <a:solidFill>
              <a:srgbClr val="DDDDDD"/>
            </a:solidFill>
            <a:ln w="33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D868BD1C-9EB9-442A-8AE0-68739193E4D8}"/>
                </a:ext>
              </a:extLst>
            </p:cNvPr>
            <p:cNvGrpSpPr/>
            <p:nvPr/>
          </p:nvGrpSpPr>
          <p:grpSpPr>
            <a:xfrm>
              <a:off x="3780596" y="3372760"/>
              <a:ext cx="3465329" cy="3810664"/>
              <a:chOff x="3780596" y="3372760"/>
              <a:chExt cx="3465329" cy="381066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AFEDF2D-1046-4C3C-A32E-45C05F3D27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8512"/>
              <a:stretch/>
            </p:blipFill>
            <p:spPr>
              <a:xfrm>
                <a:off x="4044415" y="4282455"/>
                <a:ext cx="2980813" cy="2599464"/>
              </a:xfrm>
              <a:prstGeom prst="rect">
                <a:avLst/>
              </a:prstGeom>
            </p:spPr>
          </p:pic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4EA1099D-5B3F-429B-8727-BFE652242961}"/>
                  </a:ext>
                </a:extLst>
              </p:cNvPr>
              <p:cNvSpPr>
                <a:spLocks/>
              </p:cNvSpPr>
              <p:nvPr/>
            </p:nvSpPr>
            <p:spPr bwMode="gray">
              <a:xfrm rot="17254014" flipV="1">
                <a:off x="5000145" y="4577389"/>
                <a:ext cx="1028291" cy="977584"/>
              </a:xfrm>
              <a:custGeom>
                <a:avLst/>
                <a:gdLst>
                  <a:gd name="connsiteX0" fmla="*/ 9576 w 10013"/>
                  <a:gd name="connsiteY0" fmla="*/ 0 h 10000"/>
                  <a:gd name="connsiteX1" fmla="*/ 9782 w 10013"/>
                  <a:gd name="connsiteY1" fmla="*/ 1380 h 10000"/>
                  <a:gd name="connsiteX2" fmla="*/ 9916 w 10013"/>
                  <a:gd name="connsiteY2" fmla="*/ 2599 h 10000"/>
                  <a:gd name="connsiteX3" fmla="*/ 9992 w 10013"/>
                  <a:gd name="connsiteY3" fmla="*/ 3491 h 10000"/>
                  <a:gd name="connsiteX4" fmla="*/ 10013 w 10013"/>
                  <a:gd name="connsiteY4" fmla="*/ 3874 h 10000"/>
                  <a:gd name="connsiteX5" fmla="*/ 9324 w 10013"/>
                  <a:gd name="connsiteY5" fmla="*/ 3632 h 10000"/>
                  <a:gd name="connsiteX6" fmla="*/ 8626 w 10013"/>
                  <a:gd name="connsiteY6" fmla="*/ 5018 h 10000"/>
                  <a:gd name="connsiteX7" fmla="*/ 6911 w 10013"/>
                  <a:gd name="connsiteY7" fmla="*/ 7355 h 10000"/>
                  <a:gd name="connsiteX8" fmla="*/ 4242 w 10013"/>
                  <a:gd name="connsiteY8" fmla="*/ 9340 h 10000"/>
                  <a:gd name="connsiteX9" fmla="*/ 837 w 10013"/>
                  <a:gd name="connsiteY9" fmla="*/ 9773 h 10000"/>
                  <a:gd name="connsiteX10" fmla="*/ 635 w 10013"/>
                  <a:gd name="connsiteY10" fmla="*/ 9728 h 10000"/>
                  <a:gd name="connsiteX11" fmla="*/ 429 w 10013"/>
                  <a:gd name="connsiteY11" fmla="*/ 9683 h 10000"/>
                  <a:gd name="connsiteX12" fmla="*/ 219 w 10013"/>
                  <a:gd name="connsiteY12" fmla="*/ 9622 h 10000"/>
                  <a:gd name="connsiteX13" fmla="*/ 13 w 10013"/>
                  <a:gd name="connsiteY13" fmla="*/ 9562 h 10000"/>
                  <a:gd name="connsiteX14" fmla="*/ 143 w 10013"/>
                  <a:gd name="connsiteY14" fmla="*/ 9597 h 10000"/>
                  <a:gd name="connsiteX15" fmla="*/ 219 w 10013"/>
                  <a:gd name="connsiteY15" fmla="*/ 9612 h 10000"/>
                  <a:gd name="connsiteX16" fmla="*/ 303 w 10013"/>
                  <a:gd name="connsiteY16" fmla="*/ 9627 h 10000"/>
                  <a:gd name="connsiteX17" fmla="*/ 1648 w 10013"/>
                  <a:gd name="connsiteY17" fmla="*/ 9647 h 10000"/>
                  <a:gd name="connsiteX18" fmla="*/ 3611 w 10013"/>
                  <a:gd name="connsiteY18" fmla="*/ 8982 h 10000"/>
                  <a:gd name="connsiteX19" fmla="*/ 5852 w 10013"/>
                  <a:gd name="connsiteY19" fmla="*/ 7008 h 10000"/>
                  <a:gd name="connsiteX20" fmla="*/ 7899 w 10013"/>
                  <a:gd name="connsiteY20" fmla="*/ 3134 h 10000"/>
                  <a:gd name="connsiteX21" fmla="*/ 7214 w 10013"/>
                  <a:gd name="connsiteY21" fmla="*/ 2892 h 10000"/>
                  <a:gd name="connsiteX22" fmla="*/ 7470 w 10013"/>
                  <a:gd name="connsiteY22" fmla="*/ 2630 h 10000"/>
                  <a:gd name="connsiteX23" fmla="*/ 8042 w 10013"/>
                  <a:gd name="connsiteY23" fmla="*/ 2005 h 10000"/>
                  <a:gd name="connsiteX24" fmla="*/ 8794 w 10013"/>
                  <a:gd name="connsiteY24" fmla="*/ 1098 h 10000"/>
                  <a:gd name="connsiteX25" fmla="*/ 9576 w 10013"/>
                  <a:gd name="connsiteY25" fmla="*/ 0 h 10000"/>
                  <a:gd name="connsiteX0" fmla="*/ 9433 w 9870"/>
                  <a:gd name="connsiteY0" fmla="*/ 0 h 10000"/>
                  <a:gd name="connsiteX1" fmla="*/ 9639 w 9870"/>
                  <a:gd name="connsiteY1" fmla="*/ 1380 h 10000"/>
                  <a:gd name="connsiteX2" fmla="*/ 9773 w 9870"/>
                  <a:gd name="connsiteY2" fmla="*/ 2599 h 10000"/>
                  <a:gd name="connsiteX3" fmla="*/ 9849 w 9870"/>
                  <a:gd name="connsiteY3" fmla="*/ 3491 h 10000"/>
                  <a:gd name="connsiteX4" fmla="*/ 9870 w 9870"/>
                  <a:gd name="connsiteY4" fmla="*/ 3874 h 10000"/>
                  <a:gd name="connsiteX5" fmla="*/ 9181 w 9870"/>
                  <a:gd name="connsiteY5" fmla="*/ 3632 h 10000"/>
                  <a:gd name="connsiteX6" fmla="*/ 8483 w 9870"/>
                  <a:gd name="connsiteY6" fmla="*/ 5018 h 10000"/>
                  <a:gd name="connsiteX7" fmla="*/ 6768 w 9870"/>
                  <a:gd name="connsiteY7" fmla="*/ 7355 h 10000"/>
                  <a:gd name="connsiteX8" fmla="*/ 4099 w 9870"/>
                  <a:gd name="connsiteY8" fmla="*/ 9340 h 10000"/>
                  <a:gd name="connsiteX9" fmla="*/ 694 w 9870"/>
                  <a:gd name="connsiteY9" fmla="*/ 9773 h 10000"/>
                  <a:gd name="connsiteX10" fmla="*/ 492 w 9870"/>
                  <a:gd name="connsiteY10" fmla="*/ 9728 h 10000"/>
                  <a:gd name="connsiteX11" fmla="*/ 286 w 9870"/>
                  <a:gd name="connsiteY11" fmla="*/ 9683 h 10000"/>
                  <a:gd name="connsiteX12" fmla="*/ 76 w 9870"/>
                  <a:gd name="connsiteY12" fmla="*/ 9622 h 10000"/>
                  <a:gd name="connsiteX13" fmla="*/ 0 w 9870"/>
                  <a:gd name="connsiteY13" fmla="*/ 9597 h 10000"/>
                  <a:gd name="connsiteX14" fmla="*/ 76 w 9870"/>
                  <a:gd name="connsiteY14" fmla="*/ 9612 h 10000"/>
                  <a:gd name="connsiteX15" fmla="*/ 160 w 9870"/>
                  <a:gd name="connsiteY15" fmla="*/ 9627 h 10000"/>
                  <a:gd name="connsiteX16" fmla="*/ 1505 w 9870"/>
                  <a:gd name="connsiteY16" fmla="*/ 9647 h 10000"/>
                  <a:gd name="connsiteX17" fmla="*/ 3468 w 9870"/>
                  <a:gd name="connsiteY17" fmla="*/ 8982 h 10000"/>
                  <a:gd name="connsiteX18" fmla="*/ 5709 w 9870"/>
                  <a:gd name="connsiteY18" fmla="*/ 7008 h 10000"/>
                  <a:gd name="connsiteX19" fmla="*/ 7756 w 9870"/>
                  <a:gd name="connsiteY19" fmla="*/ 3134 h 10000"/>
                  <a:gd name="connsiteX20" fmla="*/ 7071 w 9870"/>
                  <a:gd name="connsiteY20" fmla="*/ 2892 h 10000"/>
                  <a:gd name="connsiteX21" fmla="*/ 7327 w 9870"/>
                  <a:gd name="connsiteY21" fmla="*/ 2630 h 10000"/>
                  <a:gd name="connsiteX22" fmla="*/ 7899 w 9870"/>
                  <a:gd name="connsiteY22" fmla="*/ 2005 h 10000"/>
                  <a:gd name="connsiteX23" fmla="*/ 8651 w 9870"/>
                  <a:gd name="connsiteY23" fmla="*/ 1098 h 10000"/>
                  <a:gd name="connsiteX24" fmla="*/ 9433 w 9870"/>
                  <a:gd name="connsiteY2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870" h="10000">
                    <a:moveTo>
                      <a:pt x="9433" y="0"/>
                    </a:moveTo>
                    <a:cubicBezTo>
                      <a:pt x="9517" y="469"/>
                      <a:pt x="9584" y="937"/>
                      <a:pt x="9639" y="1380"/>
                    </a:cubicBezTo>
                    <a:cubicBezTo>
                      <a:pt x="9698" y="1824"/>
                      <a:pt x="9740" y="2237"/>
                      <a:pt x="9773" y="2599"/>
                    </a:cubicBezTo>
                    <a:cubicBezTo>
                      <a:pt x="9807" y="2962"/>
                      <a:pt x="9832" y="3270"/>
                      <a:pt x="9849" y="3491"/>
                    </a:cubicBezTo>
                    <a:cubicBezTo>
                      <a:pt x="9862" y="3713"/>
                      <a:pt x="9870" y="3849"/>
                      <a:pt x="9870" y="3874"/>
                    </a:cubicBezTo>
                    <a:lnTo>
                      <a:pt x="9181" y="3632"/>
                    </a:lnTo>
                    <a:cubicBezTo>
                      <a:pt x="9113" y="3793"/>
                      <a:pt x="8886" y="4322"/>
                      <a:pt x="8483" y="5018"/>
                    </a:cubicBezTo>
                    <a:cubicBezTo>
                      <a:pt x="8084" y="5708"/>
                      <a:pt x="7512" y="6554"/>
                      <a:pt x="6768" y="7355"/>
                    </a:cubicBezTo>
                    <a:cubicBezTo>
                      <a:pt x="6036" y="8146"/>
                      <a:pt x="5141" y="8872"/>
                      <a:pt x="4099" y="9340"/>
                    </a:cubicBezTo>
                    <a:cubicBezTo>
                      <a:pt x="3086" y="9798"/>
                      <a:pt x="1942" y="10000"/>
                      <a:pt x="694" y="9773"/>
                    </a:cubicBezTo>
                    <a:lnTo>
                      <a:pt x="492" y="9728"/>
                    </a:lnTo>
                    <a:lnTo>
                      <a:pt x="286" y="9683"/>
                    </a:lnTo>
                    <a:lnTo>
                      <a:pt x="76" y="9622"/>
                    </a:lnTo>
                    <a:lnTo>
                      <a:pt x="0" y="9597"/>
                    </a:lnTo>
                    <a:cubicBezTo>
                      <a:pt x="34" y="9605"/>
                      <a:pt x="51" y="9607"/>
                      <a:pt x="76" y="9612"/>
                    </a:cubicBezTo>
                    <a:cubicBezTo>
                      <a:pt x="101" y="9617"/>
                      <a:pt x="131" y="9622"/>
                      <a:pt x="160" y="9627"/>
                    </a:cubicBezTo>
                    <a:cubicBezTo>
                      <a:pt x="479" y="9688"/>
                      <a:pt x="946" y="9723"/>
                      <a:pt x="1505" y="9647"/>
                    </a:cubicBezTo>
                    <a:cubicBezTo>
                      <a:pt x="2081" y="9572"/>
                      <a:pt x="2754" y="9385"/>
                      <a:pt x="3468" y="8982"/>
                    </a:cubicBezTo>
                    <a:cubicBezTo>
                      <a:pt x="4200" y="8574"/>
                      <a:pt x="4969" y="7945"/>
                      <a:pt x="5709" y="7008"/>
                    </a:cubicBezTo>
                    <a:cubicBezTo>
                      <a:pt x="6457" y="6050"/>
                      <a:pt x="7167" y="4786"/>
                      <a:pt x="7756" y="3134"/>
                    </a:cubicBezTo>
                    <a:lnTo>
                      <a:pt x="7071" y="2892"/>
                    </a:lnTo>
                    <a:cubicBezTo>
                      <a:pt x="7087" y="2877"/>
                      <a:pt x="7180" y="2786"/>
                      <a:pt x="7327" y="2630"/>
                    </a:cubicBezTo>
                    <a:cubicBezTo>
                      <a:pt x="7474" y="2479"/>
                      <a:pt x="7672" y="2262"/>
                      <a:pt x="7899" y="2005"/>
                    </a:cubicBezTo>
                    <a:cubicBezTo>
                      <a:pt x="8130" y="1743"/>
                      <a:pt x="8386" y="1436"/>
                      <a:pt x="8651" y="1098"/>
                    </a:cubicBezTo>
                    <a:cubicBezTo>
                      <a:pt x="8916" y="756"/>
                      <a:pt x="9185" y="388"/>
                      <a:pt x="9433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/>
                <a:lightRig rig="threePt" dir="t">
                  <a:rot lat="0" lon="0" rev="19800000"/>
                </a:lightRig>
              </a:scene3d>
              <a:sp3d extrusionH="635000">
                <a:bevelB w="50800" h="50800" prst="angle"/>
              </a:sp3d>
            </p:spPr>
            <p:txBody>
              <a:bodyPr vert="horz" wrap="square" lIns="91422" tIns="45718" rIns="91422" bIns="45718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-190462" algn="l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808080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AF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CaixaDeTexto 2">
                <a:extLst>
                  <a:ext uri="{FF2B5EF4-FFF2-40B4-BE49-F238E27FC236}">
                    <a16:creationId xmlns:a16="http://schemas.microsoft.com/office/drawing/2014/main" id="{7B3AEC60-8DA2-4232-840E-6C58AFF66D57}"/>
                  </a:ext>
                </a:extLst>
              </p:cNvPr>
              <p:cNvSpPr txBox="1"/>
              <p:nvPr/>
            </p:nvSpPr>
            <p:spPr>
              <a:xfrm>
                <a:off x="4049296" y="3963131"/>
                <a:ext cx="1497342" cy="55016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3600" b="1" dirty="0">
                    <a:solidFill>
                      <a:srgbClr val="0070C0"/>
                    </a:solidFill>
                  </a:rPr>
                  <a:t>+ 65%</a:t>
                </a:r>
              </a:p>
              <a:p>
                <a:r>
                  <a:rPr lang="pt-BR" sz="1800" dirty="0">
                    <a:solidFill>
                      <a:srgbClr val="0070C0"/>
                    </a:solidFill>
                  </a:rPr>
                  <a:t>(5,1% a.a)</a:t>
                </a:r>
                <a:endParaRPr lang="pt-B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8" name="Retângulo 32">
                <a:extLst>
                  <a:ext uri="{FF2B5EF4-FFF2-40B4-BE49-F238E27FC236}">
                    <a16:creationId xmlns:a16="http://schemas.microsoft.com/office/drawing/2014/main" id="{885ABE5A-ADBF-47F5-9211-E208F6F58A41}"/>
                  </a:ext>
                </a:extLst>
              </p:cNvPr>
              <p:cNvSpPr/>
              <p:nvPr/>
            </p:nvSpPr>
            <p:spPr>
              <a:xfrm>
                <a:off x="3780596" y="3372760"/>
                <a:ext cx="3465329" cy="651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600" b="1" dirty="0">
                    <a:solidFill>
                      <a:srgbClr val="3B67AE"/>
                    </a:solidFill>
                    <a:latin typeface="Calibri" panose="020F0502020204030204"/>
                  </a:rPr>
                  <a:t>Previsão de Produção de </a:t>
                </a:r>
                <a:r>
                  <a:rPr lang="pt-BR" sz="2000" b="1" dirty="0">
                    <a:solidFill>
                      <a:srgbClr val="3B67AE"/>
                    </a:solidFill>
                    <a:latin typeface="Calibri" panose="020F0502020204030204"/>
                  </a:rPr>
                  <a:t>Petróleo</a:t>
                </a:r>
                <a:r>
                  <a:rPr lang="pt-BR" sz="1600" b="1" dirty="0">
                    <a:solidFill>
                      <a:srgbClr val="3B67AE"/>
                    </a:solidFill>
                    <a:latin typeface="Calibri" panose="020F0502020204030204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dirty="0">
                    <a:solidFill>
                      <a:schemeClr val="bg2">
                        <a:lumMod val="50000"/>
                      </a:schemeClr>
                    </a:solidFill>
                  </a:rPr>
                  <a:t>(Milhões barris/dia)</a:t>
                </a:r>
              </a:p>
            </p:txBody>
          </p:sp>
          <p:sp>
            <p:nvSpPr>
              <p:cNvPr id="41" name="Forma Livre: Forma 5">
                <a:extLst>
                  <a:ext uri="{FF2B5EF4-FFF2-40B4-BE49-F238E27FC236}">
                    <a16:creationId xmlns:a16="http://schemas.microsoft.com/office/drawing/2014/main" id="{C83A24C6-3102-44C0-928E-1CA12EAB88F6}"/>
                  </a:ext>
                </a:extLst>
              </p:cNvPr>
              <p:cNvSpPr/>
              <p:nvPr/>
            </p:nvSpPr>
            <p:spPr>
              <a:xfrm>
                <a:off x="3875467" y="4145918"/>
                <a:ext cx="112327" cy="2736000"/>
              </a:xfrm>
              <a:custGeom>
                <a:avLst/>
                <a:gdLst>
                  <a:gd name="connsiteX0" fmla="*/ 0 w 113957"/>
                  <a:gd name="connsiteY0" fmla="*/ 0 h 3686852"/>
                  <a:gd name="connsiteX1" fmla="*/ 113957 w 113957"/>
                  <a:gd name="connsiteY1" fmla="*/ 0 h 3686852"/>
                  <a:gd name="connsiteX2" fmla="*/ 113957 w 113957"/>
                  <a:gd name="connsiteY2" fmla="*/ 3686853 h 3686852"/>
                  <a:gd name="connsiteX3" fmla="*/ 0 w 113957"/>
                  <a:gd name="connsiteY3" fmla="*/ 3686853 h 368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57" h="3686852">
                    <a:moveTo>
                      <a:pt x="0" y="0"/>
                    </a:moveTo>
                    <a:lnTo>
                      <a:pt x="113957" y="0"/>
                    </a:lnTo>
                    <a:lnTo>
                      <a:pt x="113957" y="3686853"/>
                    </a:lnTo>
                    <a:lnTo>
                      <a:pt x="0" y="3686853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F63D545-9A36-4B86-8448-411B68613124}"/>
                  </a:ext>
                </a:extLst>
              </p:cNvPr>
              <p:cNvSpPr txBox="1"/>
              <p:nvPr/>
            </p:nvSpPr>
            <p:spPr>
              <a:xfrm>
                <a:off x="4276290" y="6790245"/>
                <a:ext cx="812414" cy="390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2021*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9D9B08-64D7-4888-B4C8-E5A527B793DE}"/>
                  </a:ext>
                </a:extLst>
              </p:cNvPr>
              <p:cNvSpPr txBox="1"/>
              <p:nvPr/>
            </p:nvSpPr>
            <p:spPr>
              <a:xfrm>
                <a:off x="6115078" y="6792814"/>
                <a:ext cx="690349" cy="390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2031</a:t>
                </a:r>
              </a:p>
            </p:txBody>
          </p:sp>
        </p:grp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0124825-1CE1-42A7-A364-9EA2CEE3C2AA}"/>
              </a:ext>
            </a:extLst>
          </p:cNvPr>
          <p:cNvGrpSpPr/>
          <p:nvPr/>
        </p:nvGrpSpPr>
        <p:grpSpPr>
          <a:xfrm>
            <a:off x="5716991" y="2070442"/>
            <a:ext cx="3568534" cy="3996834"/>
            <a:chOff x="5666650" y="94202"/>
            <a:chExt cx="4135134" cy="463143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0D095B-59B7-45EA-B0E1-B3A26028B79F}"/>
                </a:ext>
              </a:extLst>
            </p:cNvPr>
            <p:cNvSpPr txBox="1"/>
            <p:nvPr/>
          </p:nvSpPr>
          <p:spPr>
            <a:xfrm>
              <a:off x="6628713" y="4286064"/>
              <a:ext cx="890125" cy="427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2021*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0D5D20A-7C20-4885-B79E-55B9A73EF03B}"/>
                </a:ext>
              </a:extLst>
            </p:cNvPr>
            <p:cNvSpPr txBox="1"/>
            <p:nvPr/>
          </p:nvSpPr>
          <p:spPr>
            <a:xfrm>
              <a:off x="8564547" y="4297668"/>
              <a:ext cx="756383" cy="427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2031</a:t>
              </a:r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7C746590-B41E-443D-86BA-9782E083CADD}"/>
                </a:ext>
              </a:extLst>
            </p:cNvPr>
            <p:cNvGrpSpPr/>
            <p:nvPr/>
          </p:nvGrpSpPr>
          <p:grpSpPr>
            <a:xfrm>
              <a:off x="5666650" y="94202"/>
              <a:ext cx="4135134" cy="4264031"/>
              <a:chOff x="5666650" y="94202"/>
              <a:chExt cx="4135134" cy="4264031"/>
            </a:xfrm>
          </p:grpSpPr>
          <p:sp>
            <p:nvSpPr>
              <p:cNvPr id="52" name="Forma Livre: Forma 5">
                <a:extLst>
                  <a:ext uri="{FF2B5EF4-FFF2-40B4-BE49-F238E27FC236}">
                    <a16:creationId xmlns:a16="http://schemas.microsoft.com/office/drawing/2014/main" id="{A6B8D287-1F86-4D50-B512-F2E1A49FED93}"/>
                  </a:ext>
                </a:extLst>
              </p:cNvPr>
              <p:cNvSpPr/>
              <p:nvPr/>
            </p:nvSpPr>
            <p:spPr>
              <a:xfrm>
                <a:off x="5666650" y="830233"/>
                <a:ext cx="112327" cy="3528000"/>
              </a:xfrm>
              <a:custGeom>
                <a:avLst/>
                <a:gdLst>
                  <a:gd name="connsiteX0" fmla="*/ 0 w 113957"/>
                  <a:gd name="connsiteY0" fmla="*/ 0 h 3686852"/>
                  <a:gd name="connsiteX1" fmla="*/ 113957 w 113957"/>
                  <a:gd name="connsiteY1" fmla="*/ 0 h 3686852"/>
                  <a:gd name="connsiteX2" fmla="*/ 113957 w 113957"/>
                  <a:gd name="connsiteY2" fmla="*/ 3686853 h 3686852"/>
                  <a:gd name="connsiteX3" fmla="*/ 0 w 113957"/>
                  <a:gd name="connsiteY3" fmla="*/ 3686853 h 368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57" h="3686852">
                    <a:moveTo>
                      <a:pt x="0" y="0"/>
                    </a:moveTo>
                    <a:lnTo>
                      <a:pt x="113957" y="0"/>
                    </a:lnTo>
                    <a:lnTo>
                      <a:pt x="113957" y="3686853"/>
                    </a:lnTo>
                    <a:lnTo>
                      <a:pt x="0" y="3686853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id="{8C620382-D685-4686-B1C0-75FBBABD4CD0}"/>
                  </a:ext>
                </a:extLst>
              </p:cNvPr>
              <p:cNvGrpSpPr/>
              <p:nvPr/>
            </p:nvGrpSpPr>
            <p:grpSpPr>
              <a:xfrm>
                <a:off x="5666650" y="94202"/>
                <a:ext cx="4135134" cy="4260608"/>
                <a:chOff x="5666650" y="94202"/>
                <a:chExt cx="4135134" cy="4260608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EC9883A5-1EB6-4465-956F-5348497996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b="4427"/>
                <a:stretch/>
              </p:blipFill>
              <p:spPr>
                <a:xfrm>
                  <a:off x="6494765" y="908881"/>
                  <a:ext cx="2922412" cy="3445929"/>
                </a:xfrm>
                <a:prstGeom prst="rect">
                  <a:avLst/>
                </a:prstGeom>
              </p:spPr>
            </p:pic>
            <p:sp>
              <p:nvSpPr>
                <p:cNvPr id="55" name="Freeform 13">
                  <a:extLst>
                    <a:ext uri="{FF2B5EF4-FFF2-40B4-BE49-F238E27FC236}">
                      <a16:creationId xmlns:a16="http://schemas.microsoft.com/office/drawing/2014/main" id="{1A25E881-BD2F-4E00-A6A2-0E83D560360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15765643" flipV="1">
                  <a:off x="7169955" y="921317"/>
                  <a:ext cx="1263757" cy="1656293"/>
                </a:xfrm>
                <a:custGeom>
                  <a:avLst/>
                  <a:gdLst>
                    <a:gd name="connsiteX0" fmla="*/ 9576 w 10013"/>
                    <a:gd name="connsiteY0" fmla="*/ 0 h 10000"/>
                    <a:gd name="connsiteX1" fmla="*/ 9782 w 10013"/>
                    <a:gd name="connsiteY1" fmla="*/ 1380 h 10000"/>
                    <a:gd name="connsiteX2" fmla="*/ 9916 w 10013"/>
                    <a:gd name="connsiteY2" fmla="*/ 2599 h 10000"/>
                    <a:gd name="connsiteX3" fmla="*/ 9992 w 10013"/>
                    <a:gd name="connsiteY3" fmla="*/ 3491 h 10000"/>
                    <a:gd name="connsiteX4" fmla="*/ 10013 w 10013"/>
                    <a:gd name="connsiteY4" fmla="*/ 3874 h 10000"/>
                    <a:gd name="connsiteX5" fmla="*/ 9324 w 10013"/>
                    <a:gd name="connsiteY5" fmla="*/ 3632 h 10000"/>
                    <a:gd name="connsiteX6" fmla="*/ 8626 w 10013"/>
                    <a:gd name="connsiteY6" fmla="*/ 5018 h 10000"/>
                    <a:gd name="connsiteX7" fmla="*/ 6911 w 10013"/>
                    <a:gd name="connsiteY7" fmla="*/ 7355 h 10000"/>
                    <a:gd name="connsiteX8" fmla="*/ 4242 w 10013"/>
                    <a:gd name="connsiteY8" fmla="*/ 9340 h 10000"/>
                    <a:gd name="connsiteX9" fmla="*/ 837 w 10013"/>
                    <a:gd name="connsiteY9" fmla="*/ 9773 h 10000"/>
                    <a:gd name="connsiteX10" fmla="*/ 635 w 10013"/>
                    <a:gd name="connsiteY10" fmla="*/ 9728 h 10000"/>
                    <a:gd name="connsiteX11" fmla="*/ 429 w 10013"/>
                    <a:gd name="connsiteY11" fmla="*/ 9683 h 10000"/>
                    <a:gd name="connsiteX12" fmla="*/ 219 w 10013"/>
                    <a:gd name="connsiteY12" fmla="*/ 9622 h 10000"/>
                    <a:gd name="connsiteX13" fmla="*/ 13 w 10013"/>
                    <a:gd name="connsiteY13" fmla="*/ 9562 h 10000"/>
                    <a:gd name="connsiteX14" fmla="*/ 143 w 10013"/>
                    <a:gd name="connsiteY14" fmla="*/ 9597 h 10000"/>
                    <a:gd name="connsiteX15" fmla="*/ 219 w 10013"/>
                    <a:gd name="connsiteY15" fmla="*/ 9612 h 10000"/>
                    <a:gd name="connsiteX16" fmla="*/ 303 w 10013"/>
                    <a:gd name="connsiteY16" fmla="*/ 9627 h 10000"/>
                    <a:gd name="connsiteX17" fmla="*/ 1648 w 10013"/>
                    <a:gd name="connsiteY17" fmla="*/ 9647 h 10000"/>
                    <a:gd name="connsiteX18" fmla="*/ 3611 w 10013"/>
                    <a:gd name="connsiteY18" fmla="*/ 8982 h 10000"/>
                    <a:gd name="connsiteX19" fmla="*/ 5852 w 10013"/>
                    <a:gd name="connsiteY19" fmla="*/ 7008 h 10000"/>
                    <a:gd name="connsiteX20" fmla="*/ 7899 w 10013"/>
                    <a:gd name="connsiteY20" fmla="*/ 3134 h 10000"/>
                    <a:gd name="connsiteX21" fmla="*/ 7214 w 10013"/>
                    <a:gd name="connsiteY21" fmla="*/ 2892 h 10000"/>
                    <a:gd name="connsiteX22" fmla="*/ 7470 w 10013"/>
                    <a:gd name="connsiteY22" fmla="*/ 2630 h 10000"/>
                    <a:gd name="connsiteX23" fmla="*/ 8042 w 10013"/>
                    <a:gd name="connsiteY23" fmla="*/ 2005 h 10000"/>
                    <a:gd name="connsiteX24" fmla="*/ 8794 w 10013"/>
                    <a:gd name="connsiteY24" fmla="*/ 1098 h 10000"/>
                    <a:gd name="connsiteX25" fmla="*/ 9576 w 10013"/>
                    <a:gd name="connsiteY25" fmla="*/ 0 h 10000"/>
                    <a:gd name="connsiteX0" fmla="*/ 9433 w 9870"/>
                    <a:gd name="connsiteY0" fmla="*/ 0 h 10000"/>
                    <a:gd name="connsiteX1" fmla="*/ 9639 w 9870"/>
                    <a:gd name="connsiteY1" fmla="*/ 1380 h 10000"/>
                    <a:gd name="connsiteX2" fmla="*/ 9773 w 9870"/>
                    <a:gd name="connsiteY2" fmla="*/ 2599 h 10000"/>
                    <a:gd name="connsiteX3" fmla="*/ 9849 w 9870"/>
                    <a:gd name="connsiteY3" fmla="*/ 3491 h 10000"/>
                    <a:gd name="connsiteX4" fmla="*/ 9870 w 9870"/>
                    <a:gd name="connsiteY4" fmla="*/ 3874 h 10000"/>
                    <a:gd name="connsiteX5" fmla="*/ 9181 w 9870"/>
                    <a:gd name="connsiteY5" fmla="*/ 3632 h 10000"/>
                    <a:gd name="connsiteX6" fmla="*/ 8483 w 9870"/>
                    <a:gd name="connsiteY6" fmla="*/ 5018 h 10000"/>
                    <a:gd name="connsiteX7" fmla="*/ 6768 w 9870"/>
                    <a:gd name="connsiteY7" fmla="*/ 7355 h 10000"/>
                    <a:gd name="connsiteX8" fmla="*/ 4099 w 9870"/>
                    <a:gd name="connsiteY8" fmla="*/ 9340 h 10000"/>
                    <a:gd name="connsiteX9" fmla="*/ 694 w 9870"/>
                    <a:gd name="connsiteY9" fmla="*/ 9773 h 10000"/>
                    <a:gd name="connsiteX10" fmla="*/ 492 w 9870"/>
                    <a:gd name="connsiteY10" fmla="*/ 9728 h 10000"/>
                    <a:gd name="connsiteX11" fmla="*/ 286 w 9870"/>
                    <a:gd name="connsiteY11" fmla="*/ 9683 h 10000"/>
                    <a:gd name="connsiteX12" fmla="*/ 76 w 9870"/>
                    <a:gd name="connsiteY12" fmla="*/ 9622 h 10000"/>
                    <a:gd name="connsiteX13" fmla="*/ 0 w 9870"/>
                    <a:gd name="connsiteY13" fmla="*/ 9597 h 10000"/>
                    <a:gd name="connsiteX14" fmla="*/ 76 w 9870"/>
                    <a:gd name="connsiteY14" fmla="*/ 9612 h 10000"/>
                    <a:gd name="connsiteX15" fmla="*/ 160 w 9870"/>
                    <a:gd name="connsiteY15" fmla="*/ 9627 h 10000"/>
                    <a:gd name="connsiteX16" fmla="*/ 1505 w 9870"/>
                    <a:gd name="connsiteY16" fmla="*/ 9647 h 10000"/>
                    <a:gd name="connsiteX17" fmla="*/ 3468 w 9870"/>
                    <a:gd name="connsiteY17" fmla="*/ 8982 h 10000"/>
                    <a:gd name="connsiteX18" fmla="*/ 5709 w 9870"/>
                    <a:gd name="connsiteY18" fmla="*/ 7008 h 10000"/>
                    <a:gd name="connsiteX19" fmla="*/ 7756 w 9870"/>
                    <a:gd name="connsiteY19" fmla="*/ 3134 h 10000"/>
                    <a:gd name="connsiteX20" fmla="*/ 7071 w 9870"/>
                    <a:gd name="connsiteY20" fmla="*/ 2892 h 10000"/>
                    <a:gd name="connsiteX21" fmla="*/ 7327 w 9870"/>
                    <a:gd name="connsiteY21" fmla="*/ 2630 h 10000"/>
                    <a:gd name="connsiteX22" fmla="*/ 7899 w 9870"/>
                    <a:gd name="connsiteY22" fmla="*/ 2005 h 10000"/>
                    <a:gd name="connsiteX23" fmla="*/ 8651 w 9870"/>
                    <a:gd name="connsiteY23" fmla="*/ 1098 h 10000"/>
                    <a:gd name="connsiteX24" fmla="*/ 9433 w 9870"/>
                    <a:gd name="connsiteY2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870" h="10000">
                      <a:moveTo>
                        <a:pt x="9433" y="0"/>
                      </a:moveTo>
                      <a:cubicBezTo>
                        <a:pt x="9517" y="469"/>
                        <a:pt x="9584" y="937"/>
                        <a:pt x="9639" y="1380"/>
                      </a:cubicBezTo>
                      <a:cubicBezTo>
                        <a:pt x="9698" y="1824"/>
                        <a:pt x="9740" y="2237"/>
                        <a:pt x="9773" y="2599"/>
                      </a:cubicBezTo>
                      <a:cubicBezTo>
                        <a:pt x="9807" y="2962"/>
                        <a:pt x="9832" y="3270"/>
                        <a:pt x="9849" y="3491"/>
                      </a:cubicBezTo>
                      <a:cubicBezTo>
                        <a:pt x="9862" y="3713"/>
                        <a:pt x="9870" y="3849"/>
                        <a:pt x="9870" y="3874"/>
                      </a:cubicBezTo>
                      <a:lnTo>
                        <a:pt x="9181" y="3632"/>
                      </a:lnTo>
                      <a:cubicBezTo>
                        <a:pt x="9113" y="3793"/>
                        <a:pt x="8886" y="4322"/>
                        <a:pt x="8483" y="5018"/>
                      </a:cubicBezTo>
                      <a:cubicBezTo>
                        <a:pt x="8084" y="5708"/>
                        <a:pt x="7512" y="6554"/>
                        <a:pt x="6768" y="7355"/>
                      </a:cubicBezTo>
                      <a:cubicBezTo>
                        <a:pt x="6036" y="8146"/>
                        <a:pt x="5141" y="8872"/>
                        <a:pt x="4099" y="9340"/>
                      </a:cubicBezTo>
                      <a:cubicBezTo>
                        <a:pt x="3086" y="9798"/>
                        <a:pt x="1942" y="10000"/>
                        <a:pt x="694" y="9773"/>
                      </a:cubicBezTo>
                      <a:lnTo>
                        <a:pt x="492" y="9728"/>
                      </a:lnTo>
                      <a:lnTo>
                        <a:pt x="286" y="9683"/>
                      </a:lnTo>
                      <a:lnTo>
                        <a:pt x="76" y="9622"/>
                      </a:lnTo>
                      <a:lnTo>
                        <a:pt x="0" y="9597"/>
                      </a:lnTo>
                      <a:cubicBezTo>
                        <a:pt x="34" y="9605"/>
                        <a:pt x="51" y="9607"/>
                        <a:pt x="76" y="9612"/>
                      </a:cubicBezTo>
                      <a:cubicBezTo>
                        <a:pt x="101" y="9617"/>
                        <a:pt x="131" y="9622"/>
                        <a:pt x="160" y="9627"/>
                      </a:cubicBezTo>
                      <a:cubicBezTo>
                        <a:pt x="479" y="9688"/>
                        <a:pt x="946" y="9723"/>
                        <a:pt x="1505" y="9647"/>
                      </a:cubicBezTo>
                      <a:cubicBezTo>
                        <a:pt x="2081" y="9572"/>
                        <a:pt x="2754" y="9385"/>
                        <a:pt x="3468" y="8982"/>
                      </a:cubicBezTo>
                      <a:cubicBezTo>
                        <a:pt x="4200" y="8574"/>
                        <a:pt x="4969" y="7945"/>
                        <a:pt x="5709" y="7008"/>
                      </a:cubicBezTo>
                      <a:cubicBezTo>
                        <a:pt x="6457" y="6050"/>
                        <a:pt x="7167" y="4786"/>
                        <a:pt x="7756" y="3134"/>
                      </a:cubicBezTo>
                      <a:lnTo>
                        <a:pt x="7071" y="2892"/>
                      </a:lnTo>
                      <a:cubicBezTo>
                        <a:pt x="7087" y="2877"/>
                        <a:pt x="7180" y="2786"/>
                        <a:pt x="7327" y="2630"/>
                      </a:cubicBezTo>
                      <a:cubicBezTo>
                        <a:pt x="7474" y="2479"/>
                        <a:pt x="7672" y="2262"/>
                        <a:pt x="7899" y="2005"/>
                      </a:cubicBezTo>
                      <a:cubicBezTo>
                        <a:pt x="8130" y="1743"/>
                        <a:pt x="8386" y="1436"/>
                        <a:pt x="8651" y="1098"/>
                      </a:cubicBezTo>
                      <a:cubicBezTo>
                        <a:pt x="8916" y="756"/>
                        <a:pt x="9185" y="388"/>
                        <a:pt x="9433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>
                    <a:rot lat="0" lon="0" rev="19800000"/>
                  </a:lightRig>
                </a:scene3d>
                <a:sp3d extrusionH="635000">
                  <a:bevelB w="50800" h="50800" prst="angle"/>
                </a:sp3d>
              </p:spPr>
              <p:txBody>
                <a:bodyPr vert="horz" wrap="square" lIns="91422" tIns="45718" rIns="91422" bIns="45718" numCol="1" anchor="t" anchorCtr="0" compatLnSpc="1">
                  <a:prstTxWarp prst="textNoShape">
                    <a:avLst/>
                  </a:prstTxWarp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-190462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rgbClr val="80808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CaixaDeTexto 2">
                  <a:extLst>
                    <a:ext uri="{FF2B5EF4-FFF2-40B4-BE49-F238E27FC236}">
                      <a16:creationId xmlns:a16="http://schemas.microsoft.com/office/drawing/2014/main" id="{C5AE41C5-E5BD-45DC-8668-F1063504A2D4}"/>
                    </a:ext>
                  </a:extLst>
                </p:cNvPr>
                <p:cNvSpPr txBox="1"/>
                <p:nvPr/>
              </p:nvSpPr>
              <p:spPr>
                <a:xfrm>
                  <a:off x="5855781" y="868356"/>
                  <a:ext cx="2026833" cy="550165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t-BR" sz="3600" b="1" dirty="0">
                      <a:solidFill>
                        <a:srgbClr val="00B0F0"/>
                      </a:solidFill>
                    </a:rPr>
                    <a:t>+ 115%</a:t>
                  </a:r>
                </a:p>
                <a:p>
                  <a:r>
                    <a:rPr lang="pt-BR" sz="1800" dirty="0">
                      <a:solidFill>
                        <a:srgbClr val="00B0F0"/>
                      </a:solidFill>
                    </a:rPr>
                    <a:t>(7,9% a.a)</a:t>
                  </a:r>
                </a:p>
              </p:txBody>
            </p:sp>
            <p:sp>
              <p:nvSpPr>
                <p:cNvPr id="57" name="Retângulo 41">
                  <a:extLst>
                    <a:ext uri="{FF2B5EF4-FFF2-40B4-BE49-F238E27FC236}">
                      <a16:creationId xmlns:a16="http://schemas.microsoft.com/office/drawing/2014/main" id="{E8EA41CB-129F-4841-9F11-ECA7DB717E34}"/>
                    </a:ext>
                  </a:extLst>
                </p:cNvPr>
                <p:cNvSpPr/>
                <p:nvPr/>
              </p:nvSpPr>
              <p:spPr>
                <a:xfrm>
                  <a:off x="5666650" y="94202"/>
                  <a:ext cx="4135134" cy="7132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1600" b="1" dirty="0">
                      <a:solidFill>
                        <a:srgbClr val="00B0F0"/>
                      </a:solidFill>
                      <a:latin typeface="Calibri" panose="020F0502020204030204"/>
                    </a:rPr>
                    <a:t>Previsão de Produção de </a:t>
                  </a:r>
                  <a:r>
                    <a:rPr lang="pt-BR" sz="2000" b="1" dirty="0">
                      <a:solidFill>
                        <a:srgbClr val="00B0F0"/>
                      </a:solidFill>
                      <a:latin typeface="Calibri" panose="020F0502020204030204"/>
                    </a:rPr>
                    <a:t>Gás Natural</a:t>
                  </a:r>
                  <a:endParaRPr lang="pt-BR" sz="1600" b="1" dirty="0">
                    <a:solidFill>
                      <a:srgbClr val="00B0F0"/>
                    </a:solidFill>
                    <a:latin typeface="Calibri" panose="020F0502020204030204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(Milhões m</a:t>
                  </a:r>
                  <a:r>
                    <a:rPr lang="pt-BR" sz="1400" baseline="30000" dirty="0">
                      <a:solidFill>
                        <a:schemeClr val="bg2">
                          <a:lumMod val="50000"/>
                        </a:schemeClr>
                      </a:solidFill>
                    </a:rPr>
                    <a:t>3</a:t>
                  </a:r>
                  <a:r>
                    <a:rPr lang="pt-BR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/dia)</a:t>
                  </a:r>
                </a:p>
              </p:txBody>
            </p:sp>
          </p:grpSp>
          <p:sp>
            <p:nvSpPr>
              <p:cNvPr id="51" name="Forma Livre: Forma 4">
                <a:extLst>
                  <a:ext uri="{FF2B5EF4-FFF2-40B4-BE49-F238E27FC236}">
                    <a16:creationId xmlns:a16="http://schemas.microsoft.com/office/drawing/2014/main" id="{E095C885-008B-4E88-893B-CFB616368D18}"/>
                  </a:ext>
                </a:extLst>
              </p:cNvPr>
              <p:cNvSpPr/>
              <p:nvPr/>
            </p:nvSpPr>
            <p:spPr>
              <a:xfrm>
                <a:off x="5696911" y="4240528"/>
                <a:ext cx="3577968" cy="114282"/>
              </a:xfrm>
              <a:custGeom>
                <a:avLst/>
                <a:gdLst>
                  <a:gd name="connsiteX0" fmla="*/ 0 w 3629873"/>
                  <a:gd name="connsiteY0" fmla="*/ 0 h 113957"/>
                  <a:gd name="connsiteX1" fmla="*/ 3629874 w 3629873"/>
                  <a:gd name="connsiteY1" fmla="*/ 0 h 113957"/>
                  <a:gd name="connsiteX2" fmla="*/ 3629874 w 3629873"/>
                  <a:gd name="connsiteY2" fmla="*/ 113957 h 113957"/>
                  <a:gd name="connsiteX3" fmla="*/ 0 w 3629873"/>
                  <a:gd name="connsiteY3" fmla="*/ 113957 h 11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9873" h="113957">
                    <a:moveTo>
                      <a:pt x="0" y="0"/>
                    </a:moveTo>
                    <a:lnTo>
                      <a:pt x="3629874" y="0"/>
                    </a:lnTo>
                    <a:lnTo>
                      <a:pt x="3629874" y="113957"/>
                    </a:lnTo>
                    <a:lnTo>
                      <a:pt x="0" y="113957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B6B7FEF-17F3-4DE9-AEBF-1E8AAB3255CA}"/>
              </a:ext>
            </a:extLst>
          </p:cNvPr>
          <p:cNvGrpSpPr/>
          <p:nvPr/>
        </p:nvGrpSpPr>
        <p:grpSpPr>
          <a:xfrm>
            <a:off x="1892906" y="1066802"/>
            <a:ext cx="3987301" cy="830998"/>
            <a:chOff x="2166337" y="1567123"/>
            <a:chExt cx="3584195" cy="127367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E11D95A-39CE-43F0-AA99-42F5F6719890}"/>
                </a:ext>
              </a:extLst>
            </p:cNvPr>
            <p:cNvSpPr txBox="1"/>
            <p:nvPr/>
          </p:nvSpPr>
          <p:spPr>
            <a:xfrm>
              <a:off x="2166337" y="1567123"/>
              <a:ext cx="817093" cy="1273674"/>
            </a:xfrm>
            <a:prstGeom prst="rect">
              <a:avLst/>
            </a:prstGeom>
            <a:solidFill>
              <a:srgbClr val="4472C4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4800" b="1" spc="-150" dirty="0">
                  <a:solidFill>
                    <a:schemeClr val="bg1"/>
                  </a:solidFill>
                </a:rPr>
                <a:t>5°</a:t>
              </a:r>
              <a:endParaRPr lang="pt-BR" sz="5400" b="1" spc="-15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3A7811E-D523-41A4-A0D4-7511B44F775D}"/>
                </a:ext>
              </a:extLst>
            </p:cNvPr>
            <p:cNvSpPr/>
            <p:nvPr/>
          </p:nvSpPr>
          <p:spPr>
            <a:xfrm>
              <a:off x="2983430" y="1569555"/>
              <a:ext cx="2639497" cy="12712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2A85D64-D8C3-4B45-A862-2F9EB7932855}"/>
                </a:ext>
              </a:extLst>
            </p:cNvPr>
            <p:cNvSpPr txBox="1"/>
            <p:nvPr/>
          </p:nvSpPr>
          <p:spPr>
            <a:xfrm>
              <a:off x="3135788" y="1623454"/>
              <a:ext cx="2614744" cy="1037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Maior Produtor Mundial </a:t>
              </a:r>
            </a:p>
            <a:p>
              <a:r>
                <a:rPr lang="pt-BR" b="1" dirty="0"/>
                <a:t>de </a:t>
              </a:r>
              <a:r>
                <a:rPr lang="pt-BR" sz="2000" b="1" dirty="0"/>
                <a:t>Petróleo</a:t>
              </a:r>
              <a:endParaRPr lang="pt-BR" b="1" dirty="0"/>
            </a:p>
          </p:txBody>
        </p:sp>
      </p:grpSp>
      <p:sp>
        <p:nvSpPr>
          <p:cNvPr id="45" name="Google Shape;484;p36">
            <a:extLst>
              <a:ext uri="{FF2B5EF4-FFF2-40B4-BE49-F238E27FC236}">
                <a16:creationId xmlns:a16="http://schemas.microsoft.com/office/drawing/2014/main" id="{48EF204E-70A3-44C9-B083-8A7CC8E3E3D2}"/>
              </a:ext>
            </a:extLst>
          </p:cNvPr>
          <p:cNvSpPr txBox="1"/>
          <p:nvPr/>
        </p:nvSpPr>
        <p:spPr>
          <a:xfrm>
            <a:off x="224286" y="133615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PLANEJAMENTO DECENAL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PDE 2031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60416939-EB5A-4DF3-AD04-AD12AE79B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13148" y="848937"/>
            <a:ext cx="1078482" cy="1659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8454" y="4291377"/>
            <a:ext cx="699008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3,1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431637" y="4198285"/>
            <a:ext cx="767702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DC4A-B6B4-2238-C9F7-FEEE375D64B6}"/>
              </a:ext>
            </a:extLst>
          </p:cNvPr>
          <p:cNvSpPr txBox="1"/>
          <p:nvPr/>
        </p:nvSpPr>
        <p:spPr>
          <a:xfrm>
            <a:off x="4524631" y="3290877"/>
            <a:ext cx="5100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dirty="0"/>
              <a:t>5,2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E1EB3F-BF6E-9F95-32B6-98A34CAD2048}"/>
              </a:ext>
            </a:extLst>
          </p:cNvPr>
          <p:cNvSpPr/>
          <p:nvPr/>
        </p:nvSpPr>
        <p:spPr>
          <a:xfrm>
            <a:off x="8135518" y="2799511"/>
            <a:ext cx="767702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277</a:t>
            </a:r>
          </a:p>
        </p:txBody>
      </p:sp>
      <p:sp>
        <p:nvSpPr>
          <p:cNvPr id="35" name="Google Shape;436;p7">
            <a:extLst>
              <a:ext uri="{FF2B5EF4-FFF2-40B4-BE49-F238E27FC236}">
                <a16:creationId xmlns:a16="http://schemas.microsoft.com/office/drawing/2014/main" id="{989E3803-A5EF-96FC-3454-46649CF07B2E}"/>
              </a:ext>
            </a:extLst>
          </p:cNvPr>
          <p:cNvSpPr txBox="1"/>
          <p:nvPr/>
        </p:nvSpPr>
        <p:spPr>
          <a:xfrm>
            <a:off x="78617" y="5876761"/>
            <a:ext cx="123008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Calibri"/>
              <a:buNone/>
            </a:pPr>
            <a:r>
              <a:rPr lang="pt-BR" sz="1000" b="0" i="1" u="none" strike="noStrike" cap="none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Fonte: PDE 2031.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0464F-CDB6-B288-D493-FE55AFBB0123}"/>
              </a:ext>
            </a:extLst>
          </p:cNvPr>
          <p:cNvSpPr txBox="1"/>
          <p:nvPr/>
        </p:nvSpPr>
        <p:spPr>
          <a:xfrm>
            <a:off x="8870558" y="5900594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i="1" dirty="0"/>
              <a:t>*valores estimados</a:t>
            </a:r>
          </a:p>
        </p:txBody>
      </p:sp>
    </p:spTree>
    <p:extLst>
      <p:ext uri="{BB962C8B-B14F-4D97-AF65-F5344CB8AC3E}">
        <p14:creationId xmlns:p14="http://schemas.microsoft.com/office/powerpoint/2010/main" val="4121686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426967" y="3107996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PRINCIPAIS PAUTAS ATUAIS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5438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82E0B7F8-68E1-4619-A2E6-461890CA76EB}"/>
              </a:ext>
            </a:extLst>
          </p:cNvPr>
          <p:cNvSpPr/>
          <p:nvPr/>
        </p:nvSpPr>
        <p:spPr>
          <a:xfrm>
            <a:off x="0" y="1509398"/>
            <a:ext cx="12098215" cy="2914519"/>
          </a:xfrm>
          <a:prstGeom prst="rightArrow">
            <a:avLst>
              <a:gd name="adj1" fmla="val 50000"/>
              <a:gd name="adj2" fmla="val 54131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7DBD3A-66C0-47B9-A179-C8237237F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821" t="18584" r="68808" b="21591"/>
          <a:stretch/>
        </p:blipFill>
        <p:spPr>
          <a:xfrm>
            <a:off x="6742136" y="3270969"/>
            <a:ext cx="1689453" cy="212363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95" y="3251705"/>
            <a:ext cx="1801621" cy="2142897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81" y="1470137"/>
            <a:ext cx="2808138" cy="122735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Google Shape;484;p36">
            <a:extLst>
              <a:ext uri="{FF2B5EF4-FFF2-40B4-BE49-F238E27FC236}">
                <a16:creationId xmlns:a16="http://schemas.microsoft.com/office/drawing/2014/main" id="{A80CE6E7-8397-4537-B84D-E08AFFC6BF12}"/>
              </a:ext>
            </a:extLst>
          </p:cNvPr>
          <p:cNvSpPr txBox="1"/>
          <p:nvPr/>
        </p:nvSpPr>
        <p:spPr>
          <a:xfrm>
            <a:off x="391885" y="13691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PRINCIPAIS POLÍTICAS EM DESENVOLVIMENTO</a:t>
            </a:r>
          </a:p>
        </p:txBody>
      </p:sp>
      <p:pic>
        <p:nvPicPr>
          <p:cNvPr id="4" name="Imagem 3" descr="Desenho de cachorro com a língua de fora&#10;&#10;Descrição gerada automaticamente com confiança média">
            <a:extLst>
              <a:ext uri="{FF2B5EF4-FFF2-40B4-BE49-F238E27FC236}">
                <a16:creationId xmlns:a16="http://schemas.microsoft.com/office/drawing/2014/main" id="{81D9B620-96A5-4F30-9E87-3033C57F1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2" y="1449967"/>
            <a:ext cx="2887572" cy="1207722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7238"/>
          <a:stretch/>
        </p:blipFill>
        <p:spPr>
          <a:xfrm>
            <a:off x="4458425" y="3270969"/>
            <a:ext cx="2132603" cy="214289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97" y="3270969"/>
            <a:ext cx="2079690" cy="214289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11BC6FD-DFF4-4114-9533-49FDF6512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597" y="1479951"/>
            <a:ext cx="2895507" cy="120772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The Sahara Wind Project Is Interesting For A Number - H2 Gas PNG Image |  Transparent PNG Free Download on Seek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2698" y="3270969"/>
            <a:ext cx="1785945" cy="212363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49" y="6307324"/>
            <a:ext cx="2072845" cy="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5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B5B355D-C7FB-4FDA-92DF-C344E7C9EBDE}"/>
              </a:ext>
            </a:extLst>
          </p:cNvPr>
          <p:cNvSpPr/>
          <p:nvPr/>
        </p:nvSpPr>
        <p:spPr>
          <a:xfrm>
            <a:off x="997527" y="3513395"/>
            <a:ext cx="10165705" cy="2322245"/>
          </a:xfrm>
          <a:prstGeom prst="roundRect">
            <a:avLst/>
          </a:prstGeom>
          <a:noFill/>
          <a:ln w="57150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6BDFCD3C-DBF4-4701-8C86-43B9187CA19D}"/>
              </a:ext>
            </a:extLst>
          </p:cNvPr>
          <p:cNvGrpSpPr/>
          <p:nvPr/>
        </p:nvGrpSpPr>
        <p:grpSpPr>
          <a:xfrm>
            <a:off x="8212824" y="1188043"/>
            <a:ext cx="3741375" cy="1278634"/>
            <a:chOff x="7284006" y="969010"/>
            <a:chExt cx="3741375" cy="1278634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B4A84701-0174-4998-BE3A-2EE5375BC3C5}"/>
                </a:ext>
              </a:extLst>
            </p:cNvPr>
            <p:cNvSpPr/>
            <p:nvPr/>
          </p:nvSpPr>
          <p:spPr>
            <a:xfrm>
              <a:off x="7972275" y="1071512"/>
              <a:ext cx="3053106" cy="102150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754B4B3-E224-4C7C-8704-516343DA199C}"/>
                </a:ext>
              </a:extLst>
            </p:cNvPr>
            <p:cNvSpPr/>
            <p:nvPr/>
          </p:nvSpPr>
          <p:spPr>
            <a:xfrm>
              <a:off x="7284006" y="969010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Gráfico 3">
              <a:extLst>
                <a:ext uri="{FF2B5EF4-FFF2-40B4-BE49-F238E27FC236}">
                  <a16:creationId xmlns:a16="http://schemas.microsoft.com/office/drawing/2014/main" id="{5095026A-F092-4C34-91B6-664535AEBFC2}"/>
                </a:ext>
              </a:extLst>
            </p:cNvPr>
            <p:cNvGrpSpPr/>
            <p:nvPr/>
          </p:nvGrpSpPr>
          <p:grpSpPr>
            <a:xfrm>
              <a:off x="7454441" y="1210359"/>
              <a:ext cx="906281" cy="724760"/>
              <a:chOff x="4649723" y="5237984"/>
              <a:chExt cx="644366" cy="515305"/>
            </a:xfrm>
            <a:solidFill>
              <a:srgbClr val="BF9000"/>
            </a:solidFill>
          </p:grpSpPr>
          <p:sp>
            <p:nvSpPr>
              <p:cNvPr id="17" name="Forma Livre: Forma 57">
                <a:extLst>
                  <a:ext uri="{FF2B5EF4-FFF2-40B4-BE49-F238E27FC236}">
                    <a16:creationId xmlns:a16="http://schemas.microsoft.com/office/drawing/2014/main" id="{AE545AC3-D034-4621-88BA-B308246AB462}"/>
                  </a:ext>
                </a:extLst>
              </p:cNvPr>
              <p:cNvSpPr/>
              <p:nvPr/>
            </p:nvSpPr>
            <p:spPr>
              <a:xfrm>
                <a:off x="4649723" y="5737383"/>
                <a:ext cx="644366" cy="15906"/>
              </a:xfrm>
              <a:custGeom>
                <a:avLst/>
                <a:gdLst>
                  <a:gd name="connsiteX0" fmla="*/ 0 w 644366"/>
                  <a:gd name="connsiteY0" fmla="*/ 0 h 15906"/>
                  <a:gd name="connsiteX1" fmla="*/ 644366 w 644366"/>
                  <a:gd name="connsiteY1" fmla="*/ 0 h 15906"/>
                  <a:gd name="connsiteX2" fmla="*/ 644366 w 644366"/>
                  <a:gd name="connsiteY2" fmla="*/ 15907 h 15906"/>
                  <a:gd name="connsiteX3" fmla="*/ 0 w 644366"/>
                  <a:gd name="connsiteY3" fmla="*/ 15907 h 1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6" h="15906">
                    <a:moveTo>
                      <a:pt x="0" y="0"/>
                    </a:moveTo>
                    <a:lnTo>
                      <a:pt x="644366" y="0"/>
                    </a:lnTo>
                    <a:lnTo>
                      <a:pt x="644366" y="15907"/>
                    </a:lnTo>
                    <a:lnTo>
                      <a:pt x="0" y="15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58">
                <a:extLst>
                  <a:ext uri="{FF2B5EF4-FFF2-40B4-BE49-F238E27FC236}">
                    <a16:creationId xmlns:a16="http://schemas.microsoft.com/office/drawing/2014/main" id="{297825EC-1B48-4AB0-8628-4D0199612B4C}"/>
                  </a:ext>
                </a:extLst>
              </p:cNvPr>
              <p:cNvSpPr/>
              <p:nvPr/>
            </p:nvSpPr>
            <p:spPr>
              <a:xfrm>
                <a:off x="5113210" y="5419915"/>
                <a:ext cx="100012" cy="292036"/>
              </a:xfrm>
              <a:custGeom>
                <a:avLst/>
                <a:gdLst>
                  <a:gd name="connsiteX0" fmla="*/ 0 w 100012"/>
                  <a:gd name="connsiteY0" fmla="*/ 0 h 292036"/>
                  <a:gd name="connsiteX1" fmla="*/ 100013 w 100012"/>
                  <a:gd name="connsiteY1" fmla="*/ 0 h 292036"/>
                  <a:gd name="connsiteX2" fmla="*/ 100013 w 100012"/>
                  <a:gd name="connsiteY2" fmla="*/ 292036 h 292036"/>
                  <a:gd name="connsiteX3" fmla="*/ 0 w 100012"/>
                  <a:gd name="connsiteY3" fmla="*/ 292036 h 29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292036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292036"/>
                    </a:lnTo>
                    <a:lnTo>
                      <a:pt x="0" y="2920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orma Livre: Forma 59">
                <a:extLst>
                  <a:ext uri="{FF2B5EF4-FFF2-40B4-BE49-F238E27FC236}">
                    <a16:creationId xmlns:a16="http://schemas.microsoft.com/office/drawing/2014/main" id="{563DC94E-A2E8-424E-99B4-74D41AD3E8FF}"/>
                  </a:ext>
                </a:extLst>
              </p:cNvPr>
              <p:cNvSpPr/>
              <p:nvPr/>
            </p:nvSpPr>
            <p:spPr>
              <a:xfrm>
                <a:off x="4983098" y="5531072"/>
                <a:ext cx="100012" cy="180975"/>
              </a:xfrm>
              <a:custGeom>
                <a:avLst/>
                <a:gdLst>
                  <a:gd name="connsiteX0" fmla="*/ 0 w 100012"/>
                  <a:gd name="connsiteY0" fmla="*/ 0 h 180975"/>
                  <a:gd name="connsiteX1" fmla="*/ 100013 w 100012"/>
                  <a:gd name="connsiteY1" fmla="*/ 0 h 180975"/>
                  <a:gd name="connsiteX2" fmla="*/ 100013 w 100012"/>
                  <a:gd name="connsiteY2" fmla="*/ 180975 h 180975"/>
                  <a:gd name="connsiteX3" fmla="*/ 0 w 100012"/>
                  <a:gd name="connsiteY3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180975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180975"/>
                    </a:lnTo>
                    <a:lnTo>
                      <a:pt x="0" y="1809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orma Livre: Forma 60">
                <a:extLst>
                  <a:ext uri="{FF2B5EF4-FFF2-40B4-BE49-F238E27FC236}">
                    <a16:creationId xmlns:a16="http://schemas.microsoft.com/office/drawing/2014/main" id="{6E1C474A-37FE-40BF-A40C-04D0CC1E729F}"/>
                  </a:ext>
                </a:extLst>
              </p:cNvPr>
              <p:cNvSpPr/>
              <p:nvPr/>
            </p:nvSpPr>
            <p:spPr>
              <a:xfrm>
                <a:off x="4852891" y="5621559"/>
                <a:ext cx="100012" cy="90487"/>
              </a:xfrm>
              <a:custGeom>
                <a:avLst/>
                <a:gdLst>
                  <a:gd name="connsiteX0" fmla="*/ 0 w 100012"/>
                  <a:gd name="connsiteY0" fmla="*/ 0 h 90487"/>
                  <a:gd name="connsiteX1" fmla="*/ 100013 w 100012"/>
                  <a:gd name="connsiteY1" fmla="*/ 0 h 90487"/>
                  <a:gd name="connsiteX2" fmla="*/ 100013 w 100012"/>
                  <a:gd name="connsiteY2" fmla="*/ 90488 h 90487"/>
                  <a:gd name="connsiteX3" fmla="*/ 0 w 100012"/>
                  <a:gd name="connsiteY3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90487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90488"/>
                    </a:lnTo>
                    <a:lnTo>
                      <a:pt x="0" y="90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orma Livre: Forma 61">
                <a:extLst>
                  <a:ext uri="{FF2B5EF4-FFF2-40B4-BE49-F238E27FC236}">
                    <a16:creationId xmlns:a16="http://schemas.microsoft.com/office/drawing/2014/main" id="{2FC17C38-1ACF-4A84-A4C9-7B4C69855AC0}"/>
                  </a:ext>
                </a:extLst>
              </p:cNvPr>
              <p:cNvSpPr/>
              <p:nvPr/>
            </p:nvSpPr>
            <p:spPr>
              <a:xfrm>
                <a:off x="4718017" y="5658040"/>
                <a:ext cx="100012" cy="54006"/>
              </a:xfrm>
              <a:custGeom>
                <a:avLst/>
                <a:gdLst>
                  <a:gd name="connsiteX0" fmla="*/ 0 w 100012"/>
                  <a:gd name="connsiteY0" fmla="*/ 0 h 54006"/>
                  <a:gd name="connsiteX1" fmla="*/ 100013 w 100012"/>
                  <a:gd name="connsiteY1" fmla="*/ 0 h 54006"/>
                  <a:gd name="connsiteX2" fmla="*/ 100013 w 100012"/>
                  <a:gd name="connsiteY2" fmla="*/ 54007 h 54006"/>
                  <a:gd name="connsiteX3" fmla="*/ 0 w 100012"/>
                  <a:gd name="connsiteY3" fmla="*/ 54007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54006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54007"/>
                    </a:lnTo>
                    <a:lnTo>
                      <a:pt x="0" y="540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orma Livre: Forma 62">
                <a:extLst>
                  <a:ext uri="{FF2B5EF4-FFF2-40B4-BE49-F238E27FC236}">
                    <a16:creationId xmlns:a16="http://schemas.microsoft.com/office/drawing/2014/main" id="{9DC6BA44-FCD3-4362-BEB3-0315BA0FECC5}"/>
                  </a:ext>
                </a:extLst>
              </p:cNvPr>
              <p:cNvSpPr/>
              <p:nvPr/>
            </p:nvSpPr>
            <p:spPr>
              <a:xfrm>
                <a:off x="4675536" y="5237984"/>
                <a:ext cx="555021" cy="401804"/>
              </a:xfrm>
              <a:custGeom>
                <a:avLst/>
                <a:gdLst>
                  <a:gd name="connsiteX0" fmla="*/ 389954 w 555021"/>
                  <a:gd name="connsiteY0" fmla="*/ 57820 h 401804"/>
                  <a:gd name="connsiteX1" fmla="*/ 355378 w 555021"/>
                  <a:gd name="connsiteY1" fmla="*/ 157452 h 401804"/>
                  <a:gd name="connsiteX2" fmla="*/ 379571 w 555021"/>
                  <a:gd name="connsiteY2" fmla="*/ 112399 h 401804"/>
                  <a:gd name="connsiteX3" fmla="*/ 418052 w 555021"/>
                  <a:gd name="connsiteY3" fmla="*/ 70965 h 401804"/>
                  <a:gd name="connsiteX4" fmla="*/ 468440 w 555021"/>
                  <a:gd name="connsiteY4" fmla="*/ 46200 h 401804"/>
                  <a:gd name="connsiteX5" fmla="*/ 421100 w 555021"/>
                  <a:gd name="connsiteY5" fmla="*/ 74680 h 401804"/>
                  <a:gd name="connsiteX6" fmla="*/ 384620 w 555021"/>
                  <a:gd name="connsiteY6" fmla="*/ 115923 h 401804"/>
                  <a:gd name="connsiteX7" fmla="*/ 358807 w 555021"/>
                  <a:gd name="connsiteY7" fmla="*/ 161643 h 401804"/>
                  <a:gd name="connsiteX8" fmla="*/ 336423 w 555021"/>
                  <a:gd name="connsiteY8" fmla="*/ 199838 h 401804"/>
                  <a:gd name="connsiteX9" fmla="*/ 299942 w 555021"/>
                  <a:gd name="connsiteY9" fmla="*/ 239843 h 401804"/>
                  <a:gd name="connsiteX10" fmla="*/ 207454 w 555021"/>
                  <a:gd name="connsiteY10" fmla="*/ 302327 h 401804"/>
                  <a:gd name="connsiteX11" fmla="*/ 156972 w 555021"/>
                  <a:gd name="connsiteY11" fmla="*/ 326425 h 401804"/>
                  <a:gd name="connsiteX12" fmla="*/ 105823 w 555021"/>
                  <a:gd name="connsiteY12" fmla="*/ 346142 h 401804"/>
                  <a:gd name="connsiteX13" fmla="*/ 53816 w 555021"/>
                  <a:gd name="connsiteY13" fmla="*/ 359001 h 401804"/>
                  <a:gd name="connsiteX14" fmla="*/ 27337 w 555021"/>
                  <a:gd name="connsiteY14" fmla="*/ 363859 h 401804"/>
                  <a:gd name="connsiteX15" fmla="*/ 667 w 555021"/>
                  <a:gd name="connsiteY15" fmla="*/ 377479 h 401804"/>
                  <a:gd name="connsiteX16" fmla="*/ 0 w 555021"/>
                  <a:gd name="connsiteY16" fmla="*/ 389671 h 401804"/>
                  <a:gd name="connsiteX17" fmla="*/ 60579 w 555021"/>
                  <a:gd name="connsiteY17" fmla="*/ 399292 h 401804"/>
                  <a:gd name="connsiteX18" fmla="*/ 119158 w 555021"/>
                  <a:gd name="connsiteY18" fmla="*/ 383861 h 401804"/>
                  <a:gd name="connsiteX19" fmla="*/ 172688 w 555021"/>
                  <a:gd name="connsiteY19" fmla="*/ 357858 h 401804"/>
                  <a:gd name="connsiteX20" fmla="*/ 222409 w 555021"/>
                  <a:gd name="connsiteY20" fmla="*/ 327092 h 401804"/>
                  <a:gd name="connsiteX21" fmla="*/ 269558 w 555021"/>
                  <a:gd name="connsiteY21" fmla="*/ 292802 h 401804"/>
                  <a:gd name="connsiteX22" fmla="*/ 313563 w 555021"/>
                  <a:gd name="connsiteY22" fmla="*/ 254321 h 401804"/>
                  <a:gd name="connsiteX23" fmla="*/ 351282 w 555021"/>
                  <a:gd name="connsiteY23" fmla="*/ 209173 h 401804"/>
                  <a:gd name="connsiteX24" fmla="*/ 369856 w 555021"/>
                  <a:gd name="connsiteY24" fmla="*/ 171263 h 401804"/>
                  <a:gd name="connsiteX25" fmla="*/ 487585 w 555021"/>
                  <a:gd name="connsiteY25" fmla="*/ 115828 h 401804"/>
                  <a:gd name="connsiteX26" fmla="*/ 555022 w 555021"/>
                  <a:gd name="connsiteY26" fmla="*/ 4 h 401804"/>
                  <a:gd name="connsiteX27" fmla="*/ 389954 w 555021"/>
                  <a:gd name="connsiteY27" fmla="*/ 57820 h 40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55021" h="401804">
                    <a:moveTo>
                      <a:pt x="389954" y="57820"/>
                    </a:moveTo>
                    <a:cubicBezTo>
                      <a:pt x="322612" y="97540"/>
                      <a:pt x="339376" y="137259"/>
                      <a:pt x="355378" y="157452"/>
                    </a:cubicBezTo>
                    <a:cubicBezTo>
                      <a:pt x="362045" y="141736"/>
                      <a:pt x="370237" y="126686"/>
                      <a:pt x="379571" y="112399"/>
                    </a:cubicBezTo>
                    <a:cubicBezTo>
                      <a:pt x="390620" y="97063"/>
                      <a:pt x="403289" y="82776"/>
                      <a:pt x="418052" y="70965"/>
                    </a:cubicBezTo>
                    <a:cubicBezTo>
                      <a:pt x="433102" y="59344"/>
                      <a:pt x="450342" y="51058"/>
                      <a:pt x="468440" y="46200"/>
                    </a:cubicBezTo>
                    <a:cubicBezTo>
                      <a:pt x="451199" y="53534"/>
                      <a:pt x="435102" y="62678"/>
                      <a:pt x="421100" y="74680"/>
                    </a:cubicBezTo>
                    <a:cubicBezTo>
                      <a:pt x="407384" y="86872"/>
                      <a:pt x="395002" y="100683"/>
                      <a:pt x="384620" y="115923"/>
                    </a:cubicBezTo>
                    <a:cubicBezTo>
                      <a:pt x="374618" y="130306"/>
                      <a:pt x="366332" y="145736"/>
                      <a:pt x="358807" y="161643"/>
                    </a:cubicBezTo>
                    <a:cubicBezTo>
                      <a:pt x="352520" y="177645"/>
                      <a:pt x="347377" y="185360"/>
                      <a:pt x="336423" y="199838"/>
                    </a:cubicBezTo>
                    <a:cubicBezTo>
                      <a:pt x="325374" y="214411"/>
                      <a:pt x="313944" y="227651"/>
                      <a:pt x="299942" y="239843"/>
                    </a:cubicBezTo>
                    <a:cubicBezTo>
                      <a:pt x="271939" y="264227"/>
                      <a:pt x="240411" y="284801"/>
                      <a:pt x="207454" y="302327"/>
                    </a:cubicBezTo>
                    <a:cubicBezTo>
                      <a:pt x="190976" y="311185"/>
                      <a:pt x="174022" y="319091"/>
                      <a:pt x="156972" y="326425"/>
                    </a:cubicBezTo>
                    <a:cubicBezTo>
                      <a:pt x="139827" y="333760"/>
                      <a:pt x="122492" y="340808"/>
                      <a:pt x="105823" y="346142"/>
                    </a:cubicBezTo>
                    <a:cubicBezTo>
                      <a:pt x="88868" y="351571"/>
                      <a:pt x="71438" y="355858"/>
                      <a:pt x="53816" y="359001"/>
                    </a:cubicBezTo>
                    <a:cubicBezTo>
                      <a:pt x="45053" y="360811"/>
                      <a:pt x="36100" y="361192"/>
                      <a:pt x="27337" y="363859"/>
                    </a:cubicBezTo>
                    <a:cubicBezTo>
                      <a:pt x="18574" y="366526"/>
                      <a:pt x="9716" y="370241"/>
                      <a:pt x="667" y="377479"/>
                    </a:cubicBezTo>
                    <a:lnTo>
                      <a:pt x="0" y="389671"/>
                    </a:lnTo>
                    <a:cubicBezTo>
                      <a:pt x="19907" y="405007"/>
                      <a:pt x="40862" y="402721"/>
                      <a:pt x="60579" y="399292"/>
                    </a:cubicBezTo>
                    <a:cubicBezTo>
                      <a:pt x="80582" y="396339"/>
                      <a:pt x="100203" y="391005"/>
                      <a:pt x="119158" y="383861"/>
                    </a:cubicBezTo>
                    <a:cubicBezTo>
                      <a:pt x="138398" y="376432"/>
                      <a:pt x="155639" y="367478"/>
                      <a:pt x="172688" y="357858"/>
                    </a:cubicBezTo>
                    <a:cubicBezTo>
                      <a:pt x="189738" y="348238"/>
                      <a:pt x="206216" y="337856"/>
                      <a:pt x="222409" y="327092"/>
                    </a:cubicBezTo>
                    <a:cubicBezTo>
                      <a:pt x="238601" y="316329"/>
                      <a:pt x="254413" y="304994"/>
                      <a:pt x="269558" y="292802"/>
                    </a:cubicBezTo>
                    <a:cubicBezTo>
                      <a:pt x="284893" y="280896"/>
                      <a:pt x="299657" y="268133"/>
                      <a:pt x="313563" y="254321"/>
                    </a:cubicBezTo>
                    <a:cubicBezTo>
                      <a:pt x="327374" y="240510"/>
                      <a:pt x="340328" y="225651"/>
                      <a:pt x="351282" y="209173"/>
                    </a:cubicBezTo>
                    <a:cubicBezTo>
                      <a:pt x="358902" y="197457"/>
                      <a:pt x="365570" y="184789"/>
                      <a:pt x="369856" y="171263"/>
                    </a:cubicBezTo>
                    <a:cubicBezTo>
                      <a:pt x="378238" y="171263"/>
                      <a:pt x="444722" y="169739"/>
                      <a:pt x="487585" y="115828"/>
                    </a:cubicBezTo>
                    <a:cubicBezTo>
                      <a:pt x="537591" y="52963"/>
                      <a:pt x="514350" y="9815"/>
                      <a:pt x="555022" y="4"/>
                    </a:cubicBezTo>
                    <a:cubicBezTo>
                      <a:pt x="555117" y="-92"/>
                      <a:pt x="486061" y="1147"/>
                      <a:pt x="389954" y="578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604974" y="1189959"/>
              <a:ext cx="222357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F9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rtl val="0"/>
                </a:rPr>
                <a:t>MINERAÇÃO RESPONSÁVEL E COMPROMISSO COM SUSTENTABILIDADE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2EE1972F-DCA4-4279-B070-239DDD9A41AB}"/>
              </a:ext>
            </a:extLst>
          </p:cNvPr>
          <p:cNvGrpSpPr/>
          <p:nvPr/>
        </p:nvGrpSpPr>
        <p:grpSpPr>
          <a:xfrm>
            <a:off x="4260569" y="1054485"/>
            <a:ext cx="3935507" cy="1644851"/>
            <a:chOff x="0" y="880474"/>
            <a:chExt cx="3935507" cy="1644851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D34F874E-40AD-4294-9B62-BE4B3F3F7DF4}"/>
                </a:ext>
              </a:extLst>
            </p:cNvPr>
            <p:cNvGrpSpPr/>
            <p:nvPr/>
          </p:nvGrpSpPr>
          <p:grpSpPr>
            <a:xfrm>
              <a:off x="0" y="880474"/>
              <a:ext cx="3935507" cy="1644851"/>
              <a:chOff x="0" y="880474"/>
              <a:chExt cx="3935507" cy="1644851"/>
            </a:xfrm>
          </p:grpSpPr>
          <p:sp>
            <p:nvSpPr>
              <p:cNvPr id="32" name="Retângulo: Cantos Arredondados 31">
                <a:extLst>
                  <a:ext uri="{FF2B5EF4-FFF2-40B4-BE49-F238E27FC236}">
                    <a16:creationId xmlns:a16="http://schemas.microsoft.com/office/drawing/2014/main" id="{B6D5AA5C-BB5A-43FF-9F2C-E9B31F9C9F15}"/>
                  </a:ext>
                </a:extLst>
              </p:cNvPr>
              <p:cNvSpPr/>
              <p:nvPr/>
            </p:nvSpPr>
            <p:spPr>
              <a:xfrm>
                <a:off x="0" y="880474"/>
                <a:ext cx="3723269" cy="1644851"/>
              </a:xfrm>
              <a:prstGeom prst="roundRect">
                <a:avLst/>
              </a:prstGeom>
              <a:solidFill>
                <a:srgbClr val="BF9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3" name="Agrupar 2">
                <a:extLst>
                  <a:ext uri="{FF2B5EF4-FFF2-40B4-BE49-F238E27FC236}">
                    <a16:creationId xmlns:a16="http://schemas.microsoft.com/office/drawing/2014/main" id="{FBA28DF1-0D44-4713-A41E-9714FB33277D}"/>
                  </a:ext>
                </a:extLst>
              </p:cNvPr>
              <p:cNvGrpSpPr/>
              <p:nvPr/>
            </p:nvGrpSpPr>
            <p:grpSpPr>
              <a:xfrm>
                <a:off x="144751" y="1120409"/>
                <a:ext cx="3790756" cy="1326701"/>
                <a:chOff x="298761" y="729908"/>
                <a:chExt cx="5039171" cy="1763625"/>
              </a:xfrm>
            </p:grpSpPr>
            <p:grpSp>
              <p:nvGrpSpPr>
                <p:cNvPr id="8" name="Gráfico 18">
                  <a:extLst>
                    <a:ext uri="{FF2B5EF4-FFF2-40B4-BE49-F238E27FC236}">
                      <a16:creationId xmlns:a16="http://schemas.microsoft.com/office/drawing/2014/main" id="{11E4BD0A-69A9-4608-A6B9-7E4E6946709C}"/>
                    </a:ext>
                  </a:extLst>
                </p:cNvPr>
                <p:cNvGrpSpPr/>
                <p:nvPr/>
              </p:nvGrpSpPr>
              <p:grpSpPr>
                <a:xfrm rot="10800000">
                  <a:off x="298761" y="729908"/>
                  <a:ext cx="4298737" cy="1763625"/>
                  <a:chOff x="3452658" y="2547480"/>
                  <a:chExt cx="4298737" cy="1763625"/>
                </a:xfrm>
              </p:grpSpPr>
              <p:sp>
                <p:nvSpPr>
                  <p:cNvPr id="9" name="Forma Livre: Forma 22">
                    <a:extLst>
                      <a:ext uri="{FF2B5EF4-FFF2-40B4-BE49-F238E27FC236}">
                        <a16:creationId xmlns:a16="http://schemas.microsoft.com/office/drawing/2014/main" id="{2CCA2022-4CF3-4B36-A86E-8F1F262BD942}"/>
                      </a:ext>
                    </a:extLst>
                  </p:cNvPr>
                  <p:cNvSpPr/>
                  <p:nvPr/>
                </p:nvSpPr>
                <p:spPr>
                  <a:xfrm>
                    <a:off x="3452658" y="3352774"/>
                    <a:ext cx="3436714" cy="330800"/>
                  </a:xfrm>
                  <a:custGeom>
                    <a:avLst/>
                    <a:gdLst>
                      <a:gd name="connsiteX0" fmla="*/ 2116068 w 3032539"/>
                      <a:gd name="connsiteY0" fmla="*/ 0 h 330800"/>
                      <a:gd name="connsiteX1" fmla="*/ 64161 w 3032539"/>
                      <a:gd name="connsiteY1" fmla="*/ 7946 h 330800"/>
                      <a:gd name="connsiteX2" fmla="*/ 2 w 3032539"/>
                      <a:gd name="connsiteY2" fmla="*/ 67985 h 330800"/>
                      <a:gd name="connsiteX3" fmla="*/ 2 w 3032539"/>
                      <a:gd name="connsiteY3" fmla="*/ 71517 h 330800"/>
                      <a:gd name="connsiteX4" fmla="*/ 2 w 3032539"/>
                      <a:gd name="connsiteY4" fmla="*/ 259284 h 330800"/>
                      <a:gd name="connsiteX5" fmla="*/ 71224 w 3032539"/>
                      <a:gd name="connsiteY5" fmla="*/ 330801 h 330800"/>
                      <a:gd name="connsiteX6" fmla="*/ 2716160 w 3032539"/>
                      <a:gd name="connsiteY6" fmla="*/ 330801 h 330800"/>
                      <a:gd name="connsiteX7" fmla="*/ 3032539 w 3032539"/>
                      <a:gd name="connsiteY7" fmla="*/ 294 h 330800"/>
                      <a:gd name="connsiteX8" fmla="*/ 2116068 w 3032539"/>
                      <a:gd name="connsiteY8" fmla="*/ 294 h 330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32539" h="330800">
                        <a:moveTo>
                          <a:pt x="2116068" y="0"/>
                        </a:moveTo>
                        <a:lnTo>
                          <a:pt x="64161" y="7946"/>
                        </a:lnTo>
                        <a:cubicBezTo>
                          <a:pt x="30316" y="7946"/>
                          <a:pt x="1474" y="34140"/>
                          <a:pt x="2" y="67985"/>
                        </a:cubicBezTo>
                        <a:cubicBezTo>
                          <a:pt x="2" y="69162"/>
                          <a:pt x="2" y="70339"/>
                          <a:pt x="2" y="71517"/>
                        </a:cubicBezTo>
                        <a:lnTo>
                          <a:pt x="2" y="259284"/>
                        </a:lnTo>
                        <a:cubicBezTo>
                          <a:pt x="-292" y="298721"/>
                          <a:pt x="31787" y="330801"/>
                          <a:pt x="71224" y="330801"/>
                        </a:cubicBezTo>
                        <a:lnTo>
                          <a:pt x="2716160" y="330801"/>
                        </a:lnTo>
                        <a:cubicBezTo>
                          <a:pt x="2987216" y="330801"/>
                          <a:pt x="3032539" y="182765"/>
                          <a:pt x="3032539" y="294"/>
                        </a:cubicBezTo>
                        <a:lnTo>
                          <a:pt x="2116068" y="29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9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0" name="Forma Livre: Forma 23">
                    <a:extLst>
                      <a:ext uri="{FF2B5EF4-FFF2-40B4-BE49-F238E27FC236}">
                        <a16:creationId xmlns:a16="http://schemas.microsoft.com/office/drawing/2014/main" id="{84518781-1C4A-4FFA-9C1F-6F4D27509964}"/>
                      </a:ext>
                    </a:extLst>
                  </p:cNvPr>
                  <p:cNvSpPr/>
                  <p:nvPr/>
                </p:nvSpPr>
                <p:spPr>
                  <a:xfrm>
                    <a:off x="6028523" y="2547480"/>
                    <a:ext cx="1722872" cy="1763625"/>
                  </a:xfrm>
                  <a:custGeom>
                    <a:avLst/>
                    <a:gdLst>
                      <a:gd name="connsiteX0" fmla="*/ 196008 w 1722872"/>
                      <a:gd name="connsiteY0" fmla="*/ 1492206 h 1763625"/>
                      <a:gd name="connsiteX1" fmla="*/ 407909 w 1722872"/>
                      <a:gd name="connsiteY1" fmla="*/ 1370069 h 1763625"/>
                      <a:gd name="connsiteX2" fmla="*/ 671020 w 1722872"/>
                      <a:gd name="connsiteY2" fmla="*/ 1521048 h 1763625"/>
                      <a:gd name="connsiteX3" fmla="*/ 1057445 w 1722872"/>
                      <a:gd name="connsiteY3" fmla="*/ 1763557 h 1763625"/>
                      <a:gd name="connsiteX4" fmla="*/ 1057445 w 1722872"/>
                      <a:gd name="connsiteY4" fmla="*/ 1519283 h 1763625"/>
                      <a:gd name="connsiteX5" fmla="*/ 1318200 w 1722872"/>
                      <a:gd name="connsiteY5" fmla="*/ 1365949 h 1763625"/>
                      <a:gd name="connsiteX6" fmla="*/ 1722872 w 1722872"/>
                      <a:gd name="connsiteY6" fmla="*/ 1153165 h 1763625"/>
                      <a:gd name="connsiteX7" fmla="*/ 1508911 w 1722872"/>
                      <a:gd name="connsiteY7" fmla="*/ 1029556 h 1763625"/>
                      <a:gd name="connsiteX8" fmla="*/ 1525098 w 1722872"/>
                      <a:gd name="connsiteY8" fmla="*/ 884463 h 1763625"/>
                      <a:gd name="connsiteX9" fmla="*/ 1506851 w 1722872"/>
                      <a:gd name="connsiteY9" fmla="*/ 729952 h 1763625"/>
                      <a:gd name="connsiteX10" fmla="*/ 1526864 w 1722872"/>
                      <a:gd name="connsiteY10" fmla="*/ 271421 h 1763625"/>
                      <a:gd name="connsiteX11" fmla="*/ 1310843 w 1722872"/>
                      <a:gd name="connsiteY11" fmla="*/ 395913 h 1763625"/>
                      <a:gd name="connsiteX12" fmla="*/ 1052441 w 1722872"/>
                      <a:gd name="connsiteY12" fmla="*/ 248171 h 1763625"/>
                      <a:gd name="connsiteX13" fmla="*/ 665428 w 1722872"/>
                      <a:gd name="connsiteY13" fmla="*/ 71 h 1763625"/>
                      <a:gd name="connsiteX14" fmla="*/ 665428 w 1722872"/>
                      <a:gd name="connsiteY14" fmla="*/ 249054 h 1763625"/>
                      <a:gd name="connsiteX15" fmla="*/ 407321 w 1722872"/>
                      <a:gd name="connsiteY15" fmla="*/ 398856 h 1763625"/>
                      <a:gd name="connsiteX16" fmla="*/ 0 w 1722872"/>
                      <a:gd name="connsiteY16" fmla="*/ 610757 h 1763625"/>
                      <a:gd name="connsiteX17" fmla="*/ 213667 w 1722872"/>
                      <a:gd name="connsiteY17" fmla="*/ 734072 h 1763625"/>
                      <a:gd name="connsiteX18" fmla="*/ 196303 w 1722872"/>
                      <a:gd name="connsiteY18" fmla="*/ 884168 h 1763625"/>
                      <a:gd name="connsiteX19" fmla="*/ 213667 w 1722872"/>
                      <a:gd name="connsiteY19" fmla="*/ 1035442 h 1763625"/>
                      <a:gd name="connsiteX20" fmla="*/ 196008 w 1722872"/>
                      <a:gd name="connsiteY20" fmla="*/ 1492206 h 1763625"/>
                      <a:gd name="connsiteX21" fmla="*/ 591262 w 1722872"/>
                      <a:gd name="connsiteY21" fmla="*/ 503041 h 1763625"/>
                      <a:gd name="connsiteX22" fmla="*/ 748128 w 1722872"/>
                      <a:gd name="connsiteY22" fmla="*/ 774686 h 1763625"/>
                      <a:gd name="connsiteX23" fmla="*/ 709574 w 1722872"/>
                      <a:gd name="connsiteY23" fmla="*/ 841199 h 1763625"/>
                      <a:gd name="connsiteX24" fmla="*/ 396137 w 1722872"/>
                      <a:gd name="connsiteY24" fmla="*/ 841199 h 1763625"/>
                      <a:gd name="connsiteX25" fmla="*/ 591262 w 1722872"/>
                      <a:gd name="connsiteY25" fmla="*/ 503041 h 1763625"/>
                      <a:gd name="connsiteX26" fmla="*/ 1055973 w 1722872"/>
                      <a:gd name="connsiteY26" fmla="*/ 460072 h 1763625"/>
                      <a:gd name="connsiteX27" fmla="*/ 899107 w 1722872"/>
                      <a:gd name="connsiteY27" fmla="*/ 731717 h 1763625"/>
                      <a:gd name="connsiteX28" fmla="*/ 860847 w 1722872"/>
                      <a:gd name="connsiteY28" fmla="*/ 726714 h 1763625"/>
                      <a:gd name="connsiteX29" fmla="*/ 822588 w 1722872"/>
                      <a:gd name="connsiteY29" fmla="*/ 731717 h 1763625"/>
                      <a:gd name="connsiteX30" fmla="*/ 665722 w 1722872"/>
                      <a:gd name="connsiteY30" fmla="*/ 460072 h 1763625"/>
                      <a:gd name="connsiteX31" fmla="*/ 1055973 w 1722872"/>
                      <a:gd name="connsiteY31" fmla="*/ 460072 h 1763625"/>
                      <a:gd name="connsiteX32" fmla="*/ 1130432 w 1722872"/>
                      <a:gd name="connsiteY32" fmla="*/ 503041 h 1763625"/>
                      <a:gd name="connsiteX33" fmla="*/ 1325852 w 1722872"/>
                      <a:gd name="connsiteY33" fmla="*/ 841199 h 1763625"/>
                      <a:gd name="connsiteX34" fmla="*/ 1012121 w 1722872"/>
                      <a:gd name="connsiteY34" fmla="*/ 841199 h 1763625"/>
                      <a:gd name="connsiteX35" fmla="*/ 973567 w 1722872"/>
                      <a:gd name="connsiteY35" fmla="*/ 774686 h 1763625"/>
                      <a:gd name="connsiteX36" fmla="*/ 1130432 w 1722872"/>
                      <a:gd name="connsiteY36" fmla="*/ 503041 h 1763625"/>
                      <a:gd name="connsiteX37" fmla="*/ 1130432 w 1722872"/>
                      <a:gd name="connsiteY37" fmla="*/ 1265296 h 1763625"/>
                      <a:gd name="connsiteX38" fmla="*/ 973567 w 1722872"/>
                      <a:gd name="connsiteY38" fmla="*/ 993650 h 1763625"/>
                      <a:gd name="connsiteX39" fmla="*/ 1012121 w 1722872"/>
                      <a:gd name="connsiteY39" fmla="*/ 927137 h 1763625"/>
                      <a:gd name="connsiteX40" fmla="*/ 1325852 w 1722872"/>
                      <a:gd name="connsiteY40" fmla="*/ 927137 h 1763625"/>
                      <a:gd name="connsiteX41" fmla="*/ 1130432 w 1722872"/>
                      <a:gd name="connsiteY41" fmla="*/ 1265296 h 1763625"/>
                      <a:gd name="connsiteX42" fmla="*/ 665428 w 1722872"/>
                      <a:gd name="connsiteY42" fmla="*/ 1307970 h 1763625"/>
                      <a:gd name="connsiteX43" fmla="*/ 822293 w 1722872"/>
                      <a:gd name="connsiteY43" fmla="*/ 1036325 h 1763625"/>
                      <a:gd name="connsiteX44" fmla="*/ 860553 w 1722872"/>
                      <a:gd name="connsiteY44" fmla="*/ 1041328 h 1763625"/>
                      <a:gd name="connsiteX45" fmla="*/ 898813 w 1722872"/>
                      <a:gd name="connsiteY45" fmla="*/ 1036325 h 1763625"/>
                      <a:gd name="connsiteX46" fmla="*/ 1055678 w 1722872"/>
                      <a:gd name="connsiteY46" fmla="*/ 1307970 h 1763625"/>
                      <a:gd name="connsiteX47" fmla="*/ 665428 w 1722872"/>
                      <a:gd name="connsiteY47" fmla="*/ 1307970 h 1763625"/>
                      <a:gd name="connsiteX48" fmla="*/ 591262 w 1722872"/>
                      <a:gd name="connsiteY48" fmla="*/ 1265296 h 1763625"/>
                      <a:gd name="connsiteX49" fmla="*/ 396137 w 1722872"/>
                      <a:gd name="connsiteY49" fmla="*/ 927137 h 1763625"/>
                      <a:gd name="connsiteX50" fmla="*/ 709868 w 1722872"/>
                      <a:gd name="connsiteY50" fmla="*/ 927137 h 1763625"/>
                      <a:gd name="connsiteX51" fmla="*/ 748422 w 1722872"/>
                      <a:gd name="connsiteY51" fmla="*/ 993650 h 1763625"/>
                      <a:gd name="connsiteX52" fmla="*/ 591262 w 1722872"/>
                      <a:gd name="connsiteY52" fmla="*/ 1265296 h 176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722872" h="1763625">
                        <a:moveTo>
                          <a:pt x="196008" y="1492206"/>
                        </a:moveTo>
                        <a:lnTo>
                          <a:pt x="407909" y="1370069"/>
                        </a:lnTo>
                        <a:cubicBezTo>
                          <a:pt x="481780" y="1438937"/>
                          <a:pt x="571544" y="1491323"/>
                          <a:pt x="671020" y="1521048"/>
                        </a:cubicBezTo>
                        <a:cubicBezTo>
                          <a:pt x="712811" y="1774447"/>
                          <a:pt x="1057445" y="1763557"/>
                          <a:pt x="1057445" y="1763557"/>
                        </a:cubicBezTo>
                        <a:lnTo>
                          <a:pt x="1057445" y="1519283"/>
                        </a:lnTo>
                        <a:cubicBezTo>
                          <a:pt x="1156332" y="1488675"/>
                          <a:pt x="1245212" y="1435405"/>
                          <a:pt x="1318200" y="1365949"/>
                        </a:cubicBezTo>
                        <a:cubicBezTo>
                          <a:pt x="1559532" y="1458361"/>
                          <a:pt x="1722872" y="1153165"/>
                          <a:pt x="1722872" y="1153165"/>
                        </a:cubicBezTo>
                        <a:lnTo>
                          <a:pt x="1508911" y="1029556"/>
                        </a:lnTo>
                        <a:cubicBezTo>
                          <a:pt x="1519212" y="982761"/>
                          <a:pt x="1525098" y="934200"/>
                          <a:pt x="1525098" y="884463"/>
                        </a:cubicBezTo>
                        <a:cubicBezTo>
                          <a:pt x="1525098" y="831193"/>
                          <a:pt x="1518623" y="779689"/>
                          <a:pt x="1506851" y="729952"/>
                        </a:cubicBezTo>
                        <a:cubicBezTo>
                          <a:pt x="1710806" y="567788"/>
                          <a:pt x="1526864" y="271421"/>
                          <a:pt x="1526864" y="271421"/>
                        </a:cubicBezTo>
                        <a:lnTo>
                          <a:pt x="1310843" y="395913"/>
                        </a:lnTo>
                        <a:cubicBezTo>
                          <a:pt x="1237854" y="328517"/>
                          <a:pt x="1149857" y="277602"/>
                          <a:pt x="1052441" y="248171"/>
                        </a:cubicBezTo>
                        <a:cubicBezTo>
                          <a:pt x="1015064" y="-11113"/>
                          <a:pt x="665428" y="71"/>
                          <a:pt x="665428" y="71"/>
                        </a:cubicBezTo>
                        <a:lnTo>
                          <a:pt x="665428" y="249054"/>
                        </a:lnTo>
                        <a:cubicBezTo>
                          <a:pt x="568012" y="279073"/>
                          <a:pt x="480014" y="330871"/>
                          <a:pt x="407321" y="398856"/>
                        </a:cubicBezTo>
                        <a:cubicBezTo>
                          <a:pt x="164812" y="303207"/>
                          <a:pt x="0" y="610757"/>
                          <a:pt x="0" y="610757"/>
                        </a:cubicBezTo>
                        <a:lnTo>
                          <a:pt x="213667" y="734072"/>
                        </a:lnTo>
                        <a:cubicBezTo>
                          <a:pt x="202483" y="782338"/>
                          <a:pt x="196303" y="832665"/>
                          <a:pt x="196303" y="884168"/>
                        </a:cubicBezTo>
                        <a:cubicBezTo>
                          <a:pt x="196303" y="936261"/>
                          <a:pt x="202483" y="986881"/>
                          <a:pt x="213667" y="1035442"/>
                        </a:cubicBezTo>
                        <a:cubicBezTo>
                          <a:pt x="13538" y="1197899"/>
                          <a:pt x="196008" y="1492206"/>
                          <a:pt x="196008" y="1492206"/>
                        </a:cubicBezTo>
                        <a:close/>
                        <a:moveTo>
                          <a:pt x="591262" y="503041"/>
                        </a:moveTo>
                        <a:lnTo>
                          <a:pt x="748128" y="774686"/>
                        </a:lnTo>
                        <a:cubicBezTo>
                          <a:pt x="730175" y="793228"/>
                          <a:pt x="716931" y="815889"/>
                          <a:pt x="709574" y="841199"/>
                        </a:cubicBezTo>
                        <a:lnTo>
                          <a:pt x="396137" y="841199"/>
                        </a:lnTo>
                        <a:lnTo>
                          <a:pt x="591262" y="503041"/>
                        </a:lnTo>
                        <a:close/>
                        <a:moveTo>
                          <a:pt x="1055973" y="460072"/>
                        </a:moveTo>
                        <a:lnTo>
                          <a:pt x="899107" y="731717"/>
                        </a:lnTo>
                        <a:cubicBezTo>
                          <a:pt x="886747" y="728480"/>
                          <a:pt x="874091" y="726714"/>
                          <a:pt x="860847" y="726714"/>
                        </a:cubicBezTo>
                        <a:cubicBezTo>
                          <a:pt x="847604" y="726714"/>
                          <a:pt x="834654" y="728480"/>
                          <a:pt x="822588" y="731717"/>
                        </a:cubicBezTo>
                        <a:lnTo>
                          <a:pt x="665722" y="460072"/>
                        </a:lnTo>
                        <a:lnTo>
                          <a:pt x="1055973" y="460072"/>
                        </a:lnTo>
                        <a:close/>
                        <a:moveTo>
                          <a:pt x="1130432" y="503041"/>
                        </a:moveTo>
                        <a:lnTo>
                          <a:pt x="1325852" y="841199"/>
                        </a:lnTo>
                        <a:lnTo>
                          <a:pt x="1012121" y="841199"/>
                        </a:lnTo>
                        <a:cubicBezTo>
                          <a:pt x="1005058" y="815889"/>
                          <a:pt x="991520" y="792933"/>
                          <a:pt x="973567" y="774686"/>
                        </a:cubicBezTo>
                        <a:lnTo>
                          <a:pt x="1130432" y="503041"/>
                        </a:lnTo>
                        <a:close/>
                        <a:moveTo>
                          <a:pt x="1130432" y="1265296"/>
                        </a:moveTo>
                        <a:lnTo>
                          <a:pt x="973567" y="993650"/>
                        </a:lnTo>
                        <a:cubicBezTo>
                          <a:pt x="991520" y="975109"/>
                          <a:pt x="1004764" y="952448"/>
                          <a:pt x="1012121" y="927137"/>
                        </a:cubicBezTo>
                        <a:lnTo>
                          <a:pt x="1325852" y="927137"/>
                        </a:lnTo>
                        <a:lnTo>
                          <a:pt x="1130432" y="1265296"/>
                        </a:lnTo>
                        <a:close/>
                        <a:moveTo>
                          <a:pt x="665428" y="1307970"/>
                        </a:moveTo>
                        <a:lnTo>
                          <a:pt x="822293" y="1036325"/>
                        </a:lnTo>
                        <a:cubicBezTo>
                          <a:pt x="834654" y="1039562"/>
                          <a:pt x="847309" y="1041328"/>
                          <a:pt x="860553" y="1041328"/>
                        </a:cubicBezTo>
                        <a:cubicBezTo>
                          <a:pt x="873797" y="1041328"/>
                          <a:pt x="886747" y="1039562"/>
                          <a:pt x="898813" y="1036325"/>
                        </a:cubicBezTo>
                        <a:lnTo>
                          <a:pt x="1055678" y="1307970"/>
                        </a:lnTo>
                        <a:lnTo>
                          <a:pt x="665428" y="1307970"/>
                        </a:lnTo>
                        <a:close/>
                        <a:moveTo>
                          <a:pt x="591262" y="1265296"/>
                        </a:moveTo>
                        <a:lnTo>
                          <a:pt x="396137" y="927137"/>
                        </a:lnTo>
                        <a:lnTo>
                          <a:pt x="709868" y="927137"/>
                        </a:lnTo>
                        <a:cubicBezTo>
                          <a:pt x="716931" y="952448"/>
                          <a:pt x="730470" y="975403"/>
                          <a:pt x="748422" y="993650"/>
                        </a:cubicBezTo>
                        <a:lnTo>
                          <a:pt x="591262" y="126529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9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11" name="Retângulo 19"/>
                <p:cNvSpPr/>
                <p:nvPr/>
              </p:nvSpPr>
              <p:spPr>
                <a:xfrm>
                  <a:off x="1930992" y="1685019"/>
                  <a:ext cx="3124805" cy="4909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b="1" dirty="0">
                      <a:solidFill>
                        <a:schemeClr val="bg1"/>
                      </a:solidFill>
                    </a:rPr>
                    <a:t>E DESENVOLVIMENTO</a:t>
                  </a:r>
                  <a:endParaRPr lang="pt-BR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CaixaDeTexto 26">
                  <a:extLst>
                    <a:ext uri="{FF2B5EF4-FFF2-40B4-BE49-F238E27FC236}">
                      <a16:creationId xmlns:a16="http://schemas.microsoft.com/office/drawing/2014/main" id="{DF8B0C55-CB7C-4AEA-B425-8713AE753BCC}"/>
                    </a:ext>
                  </a:extLst>
                </p:cNvPr>
                <p:cNvSpPr txBox="1"/>
                <p:nvPr/>
              </p:nvSpPr>
              <p:spPr>
                <a:xfrm>
                  <a:off x="1556460" y="1306363"/>
                  <a:ext cx="3781472" cy="4510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1600" b="1" dirty="0">
                      <a:solidFill>
                        <a:srgbClr val="BF9000"/>
                      </a:solidFill>
                    </a:rPr>
                    <a:t>PROGRAMA MINERAÇÃO E </a:t>
                  </a:r>
                  <a:endParaRPr lang="pt-BR" sz="1600" dirty="0">
                    <a:solidFill>
                      <a:srgbClr val="BF9000"/>
                    </a:solidFill>
                  </a:endParaRPr>
                </a:p>
              </p:txBody>
            </p:sp>
          </p:grpSp>
        </p:grp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3D53F88D-F140-40CC-B390-4967EDAF54B8}"/>
                </a:ext>
              </a:extLst>
            </p:cNvPr>
            <p:cNvGrpSpPr/>
            <p:nvPr/>
          </p:nvGrpSpPr>
          <p:grpSpPr>
            <a:xfrm>
              <a:off x="2717615" y="1074373"/>
              <a:ext cx="592253" cy="533955"/>
              <a:chOff x="2895729" y="1318174"/>
              <a:chExt cx="811657" cy="731762"/>
            </a:xfrm>
          </p:grpSpPr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4B077B1A-F035-4C56-90D7-627A8E0BB756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6CBC5F7F-6A5A-4BF1-BB86-B9416DB350E0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E47A98AF-CBE1-4E35-9F1B-FB40EFE389CA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CE7C4CB5-6A3F-4E94-B52F-827EB64F4A8A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01AA9353-1282-430F-9710-424873B1EEBC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96489C7C-C1BA-41F8-B94B-C5D783BE2839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BECDD3EE-04EA-454F-8ED8-5F1B0DC082BA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B43D1948-A571-4996-96A5-6C80224E26C0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ADB74F0E-4216-452F-BC25-14BC6433BAFC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8D552ECA-51CD-4253-8161-E3B0372F33CD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84D0F231-11C0-489E-85AD-F8125900884F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BEAFE700-870F-413E-B1C0-E37764FA500E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E7D538BE-75D0-4968-9E99-02468EC18C14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80782E3D-79E7-40AF-8944-6D2D1338FAF7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FFA66686-3859-4E18-B54E-F2633E2EDBB1}"/>
                </a:ext>
              </a:extLst>
            </p:cNvPr>
            <p:cNvGrpSpPr/>
            <p:nvPr/>
          </p:nvGrpSpPr>
          <p:grpSpPr>
            <a:xfrm>
              <a:off x="2140953" y="1229176"/>
              <a:ext cx="420548" cy="379152"/>
              <a:chOff x="2895729" y="1318174"/>
              <a:chExt cx="811657" cy="731762"/>
            </a:xfrm>
          </p:grpSpPr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1750333F-C519-469D-9206-9CC3156A47F1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0798DCBB-8C14-45E1-8F1C-4C995BB088FB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5E44CBEC-1D80-4ECC-B9B3-6ECFD0465EE2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C9F5DCDA-C35B-45DB-8D03-5A49121ED519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DCE8AD1D-1D29-4F49-AD56-3D8933C2A5F9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298BF2FC-8518-45DC-979B-1DF4543FEE6D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106A8D0C-56AC-4F99-8956-263DF2FCD1A1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BE5EEC33-0ECF-4BA2-885A-AEA176B57CB2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B63104AB-EDC8-48B7-9A7F-F292BA1A49BD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017B18F5-3897-4ECB-8069-7AA6EDFCADA2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70BE8BA4-A399-4599-8547-5DA7478F394B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22C2705F-52C2-4F82-B49B-756BBD6CDFEF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CC714F64-E83D-468B-8C5C-62C6EBB47019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2F709DDB-552D-4B7B-8985-DD64C121AC5B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F6441AF1-31BE-4DA6-93BE-284CD3CB038D}"/>
                </a:ext>
              </a:extLst>
            </p:cNvPr>
            <p:cNvGrpSpPr/>
            <p:nvPr/>
          </p:nvGrpSpPr>
          <p:grpSpPr>
            <a:xfrm>
              <a:off x="1588767" y="1330294"/>
              <a:ext cx="308389" cy="278033"/>
              <a:chOff x="2895729" y="1318174"/>
              <a:chExt cx="811657" cy="731762"/>
            </a:xfrm>
          </p:grpSpPr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B4694338-F872-4FEC-9149-4D76070B26D3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1FDA07BC-D427-403D-B2E0-7BD30420D6D4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85070CBB-FBFD-45B2-937D-45BF1D08B857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60DEBEA3-28B7-4086-BFC4-B63400D90BE8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FF765C19-088A-42FD-A734-F305B7682252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6AC85EAB-B229-47A8-A3D2-C79E30E0DB48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88D068DB-1F74-442E-99CB-A107FD4CA578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B51E1B09-63FE-40FC-A6CE-1C9591833BF0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6D5549B-4F66-41A2-8A70-86B7913F463D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D47B51CB-FB66-4BDE-9077-26FAFDB5E6BC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F3D60B6E-D121-4FA2-BA83-FF79C83121A4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A6676522-099E-479A-8E0B-29DF88C48D2F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F002F2F9-9A5F-4806-8DAD-35414958D017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9E8D3D79-DBDE-4369-BB3B-E01306D37259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6E346C8-5F40-4D4E-A144-4E678DA79553}"/>
              </a:ext>
            </a:extLst>
          </p:cNvPr>
          <p:cNvGrpSpPr/>
          <p:nvPr/>
        </p:nvGrpSpPr>
        <p:grpSpPr>
          <a:xfrm>
            <a:off x="1927620" y="3022074"/>
            <a:ext cx="3423814" cy="964815"/>
            <a:chOff x="3561628" y="1684881"/>
            <a:chExt cx="3423814" cy="964815"/>
          </a:xfrm>
        </p:grpSpPr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E06C6B47-04DC-497A-BE60-8C18ED2087BB}"/>
                </a:ext>
              </a:extLst>
            </p:cNvPr>
            <p:cNvGrpSpPr/>
            <p:nvPr/>
          </p:nvGrpSpPr>
          <p:grpSpPr>
            <a:xfrm>
              <a:off x="3561628" y="1684881"/>
              <a:ext cx="3423814" cy="964815"/>
              <a:chOff x="4965349" y="2050721"/>
              <a:chExt cx="4701165" cy="1324767"/>
            </a:xfrm>
          </p:grpSpPr>
          <p:sp>
            <p:nvSpPr>
              <p:cNvPr id="107" name="Retângulo: Cantos Arredondados 106">
                <a:extLst>
                  <a:ext uri="{FF2B5EF4-FFF2-40B4-BE49-F238E27FC236}">
                    <a16:creationId xmlns:a16="http://schemas.microsoft.com/office/drawing/2014/main" id="{505F19A6-3A17-47C4-BB5A-FE589CFED707}"/>
                  </a:ext>
                </a:extLst>
              </p:cNvPr>
              <p:cNvSpPr/>
              <p:nvPr/>
            </p:nvSpPr>
            <p:spPr>
              <a:xfrm>
                <a:off x="5971912" y="2208231"/>
                <a:ext cx="3694601" cy="1034228"/>
              </a:xfrm>
              <a:prstGeom prst="roundRect">
                <a:avLst/>
              </a:prstGeom>
              <a:solidFill>
                <a:srgbClr val="BF9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8" name="Rectangle 11">
                <a:extLst>
                  <a:ext uri="{FF2B5EF4-FFF2-40B4-BE49-F238E27FC236}">
                    <a16:creationId xmlns:a16="http://schemas.microsoft.com/office/drawing/2014/main" id="{717C05C5-9883-4399-9A33-1FEC9C378281}"/>
                  </a:ext>
                </a:extLst>
              </p:cNvPr>
              <p:cNvSpPr/>
              <p:nvPr/>
            </p:nvSpPr>
            <p:spPr>
              <a:xfrm>
                <a:off x="6287949" y="2458852"/>
                <a:ext cx="3378565" cy="549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  <a:rtl val="0"/>
                  </a:rPr>
                  <a:t>LEIÕES - MINERAÇÃO</a:t>
                </a:r>
              </a:p>
            </p:txBody>
          </p:sp>
          <p:sp>
            <p:nvSpPr>
              <p:cNvPr id="109" name="Elipse 108">
                <a:extLst>
                  <a:ext uri="{FF2B5EF4-FFF2-40B4-BE49-F238E27FC236}">
                    <a16:creationId xmlns:a16="http://schemas.microsoft.com/office/drawing/2014/main" id="{501F8564-6EE0-4419-8569-09CCA3365687}"/>
                  </a:ext>
                </a:extLst>
              </p:cNvPr>
              <p:cNvSpPr/>
              <p:nvPr/>
            </p:nvSpPr>
            <p:spPr>
              <a:xfrm>
                <a:off x="4965349" y="2050721"/>
                <a:ext cx="1324767" cy="1324767"/>
              </a:xfrm>
              <a:prstGeom prst="ellipse">
                <a:avLst/>
              </a:prstGeom>
              <a:solidFill>
                <a:srgbClr val="BF9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3071F8F-2A4B-469F-81D3-8090F309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614330" y="1758939"/>
              <a:ext cx="850552" cy="724544"/>
            </a:xfrm>
            <a:prstGeom prst="rect">
              <a:avLst/>
            </a:prstGeom>
          </p:spPr>
        </p:pic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6B81DFC1-2C0D-4B1D-BE19-96D890ABACEB}"/>
              </a:ext>
            </a:extLst>
          </p:cNvPr>
          <p:cNvGrpSpPr/>
          <p:nvPr/>
        </p:nvGrpSpPr>
        <p:grpSpPr>
          <a:xfrm>
            <a:off x="343159" y="4118495"/>
            <a:ext cx="5337149" cy="1753770"/>
            <a:chOff x="4965349" y="2050721"/>
            <a:chExt cx="4031588" cy="1324767"/>
          </a:xfrm>
        </p:grpSpPr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id="{9A9E55CA-3891-4DAC-BFFE-838317FFA724}"/>
                </a:ext>
              </a:extLst>
            </p:cNvPr>
            <p:cNvSpPr/>
            <p:nvPr/>
          </p:nvSpPr>
          <p:spPr>
            <a:xfrm>
              <a:off x="5685488" y="2208231"/>
              <a:ext cx="3311449" cy="116725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id="{2A164D18-248B-4663-8064-0A8F35C1B4B2}"/>
                </a:ext>
              </a:extLst>
            </p:cNvPr>
            <p:cNvSpPr/>
            <p:nvPr/>
          </p:nvSpPr>
          <p:spPr>
            <a:xfrm>
              <a:off x="4965349" y="2050721"/>
              <a:ext cx="1324767" cy="132476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3B50581D-8953-49A8-B9E5-F1A54B6A9976}"/>
              </a:ext>
            </a:extLst>
          </p:cNvPr>
          <p:cNvSpPr/>
          <p:nvPr/>
        </p:nvSpPr>
        <p:spPr>
          <a:xfrm>
            <a:off x="2164437" y="4211064"/>
            <a:ext cx="3063842" cy="351509"/>
          </a:xfrm>
          <a:prstGeom prst="roundRect">
            <a:avLst/>
          </a:prstGeom>
          <a:solidFill>
            <a:srgbClr val="BF9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66DD3473-DD65-4555-B855-4283968B7EE5}"/>
              </a:ext>
            </a:extLst>
          </p:cNvPr>
          <p:cNvSpPr txBox="1"/>
          <p:nvPr/>
        </p:nvSpPr>
        <p:spPr>
          <a:xfrm>
            <a:off x="2163282" y="4182721"/>
            <a:ext cx="3063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  <a:rtl val="0"/>
              </a:rPr>
              <a:t>INVESTIMENTO EM PESQUISA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84" y="4513330"/>
            <a:ext cx="1240327" cy="954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51F0F21D-9DD3-4CDC-A744-96908F9D87E8}"/>
              </a:ext>
            </a:extLst>
          </p:cNvPr>
          <p:cNvSpPr/>
          <p:nvPr/>
        </p:nvSpPr>
        <p:spPr>
          <a:xfrm>
            <a:off x="2448945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2019</a:t>
            </a:r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id="{7107A7C9-7CA1-4BFC-A4B3-BD733D45AF9D}"/>
              </a:ext>
            </a:extLst>
          </p:cNvPr>
          <p:cNvSpPr/>
          <p:nvPr/>
        </p:nvSpPr>
        <p:spPr>
          <a:xfrm>
            <a:off x="3545998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área</a:t>
            </a:r>
          </a:p>
        </p:txBody>
      </p:sp>
      <p:sp>
        <p:nvSpPr>
          <p:cNvPr id="130" name="Retângulo 129">
            <a:extLst>
              <a:ext uri="{FF2B5EF4-FFF2-40B4-BE49-F238E27FC236}">
                <a16:creationId xmlns:a16="http://schemas.microsoft.com/office/drawing/2014/main" id="{C702903B-DCE2-4452-AF27-770F07528049}"/>
              </a:ext>
            </a:extLst>
          </p:cNvPr>
          <p:cNvSpPr/>
          <p:nvPr/>
        </p:nvSpPr>
        <p:spPr>
          <a:xfrm>
            <a:off x="2448945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131" name="Retângulo 130">
            <a:extLst>
              <a:ext uri="{FF2B5EF4-FFF2-40B4-BE49-F238E27FC236}">
                <a16:creationId xmlns:a16="http://schemas.microsoft.com/office/drawing/2014/main" id="{AB3D0646-BF6A-40FC-84F7-772859118881}"/>
              </a:ext>
            </a:extLst>
          </p:cNvPr>
          <p:cNvSpPr/>
          <p:nvPr/>
        </p:nvSpPr>
        <p:spPr>
          <a:xfrm>
            <a:off x="3545998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áreas</a:t>
            </a:r>
          </a:p>
        </p:txBody>
      </p:sp>
      <p:sp>
        <p:nvSpPr>
          <p:cNvPr id="132" name="Retângulo 131">
            <a:extLst>
              <a:ext uri="{FF2B5EF4-FFF2-40B4-BE49-F238E27FC236}">
                <a16:creationId xmlns:a16="http://schemas.microsoft.com/office/drawing/2014/main" id="{55145FC3-A043-4ED4-A5DE-7854C04CA865}"/>
              </a:ext>
            </a:extLst>
          </p:cNvPr>
          <p:cNvSpPr/>
          <p:nvPr/>
        </p:nvSpPr>
        <p:spPr>
          <a:xfrm>
            <a:off x="2448945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2022</a:t>
            </a: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9B8E47F9-920B-4929-BE7B-0693EEB0F7CB}"/>
              </a:ext>
            </a:extLst>
          </p:cNvPr>
          <p:cNvSpPr/>
          <p:nvPr/>
        </p:nvSpPr>
        <p:spPr>
          <a:xfrm>
            <a:off x="3545998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6 áreas</a:t>
            </a:r>
          </a:p>
        </p:txBody>
      </p: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EAB3B0A3-EC71-47F1-BF5A-F2C3F1C49CB6}"/>
              </a:ext>
            </a:extLst>
          </p:cNvPr>
          <p:cNvGrpSpPr/>
          <p:nvPr/>
        </p:nvGrpSpPr>
        <p:grpSpPr>
          <a:xfrm>
            <a:off x="6144361" y="4118495"/>
            <a:ext cx="5972215" cy="1753770"/>
            <a:chOff x="4965349" y="2050721"/>
            <a:chExt cx="4217450" cy="1324767"/>
          </a:xfrm>
        </p:grpSpPr>
        <p:sp>
          <p:nvSpPr>
            <p:cNvPr id="135" name="Retângulo: Cantos Arredondados 134">
              <a:extLst>
                <a:ext uri="{FF2B5EF4-FFF2-40B4-BE49-F238E27FC236}">
                  <a16:creationId xmlns:a16="http://schemas.microsoft.com/office/drawing/2014/main" id="{A41F4E7E-F74A-47C7-901D-D8A58042E4E3}"/>
                </a:ext>
              </a:extLst>
            </p:cNvPr>
            <p:cNvSpPr/>
            <p:nvPr/>
          </p:nvSpPr>
          <p:spPr>
            <a:xfrm>
              <a:off x="5533546" y="2208231"/>
              <a:ext cx="3649253" cy="116725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6" name="Elipse 135">
              <a:extLst>
                <a:ext uri="{FF2B5EF4-FFF2-40B4-BE49-F238E27FC236}">
                  <a16:creationId xmlns:a16="http://schemas.microsoft.com/office/drawing/2014/main" id="{9400A573-107A-4429-9906-8A81F7FCACAB}"/>
                </a:ext>
              </a:extLst>
            </p:cNvPr>
            <p:cNvSpPr/>
            <p:nvPr/>
          </p:nvSpPr>
          <p:spPr>
            <a:xfrm>
              <a:off x="4965349" y="2050721"/>
              <a:ext cx="1324767" cy="132476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7" name="Retângulo: Cantos Arredondados 136">
            <a:extLst>
              <a:ext uri="{FF2B5EF4-FFF2-40B4-BE49-F238E27FC236}">
                <a16:creationId xmlns:a16="http://schemas.microsoft.com/office/drawing/2014/main" id="{D7E35543-EED6-424B-96CF-65C94CE40BAA}"/>
              </a:ext>
            </a:extLst>
          </p:cNvPr>
          <p:cNvSpPr/>
          <p:nvPr/>
        </p:nvSpPr>
        <p:spPr>
          <a:xfrm>
            <a:off x="7898441" y="4211064"/>
            <a:ext cx="3264791" cy="351509"/>
          </a:xfrm>
          <a:prstGeom prst="roundRect">
            <a:avLst/>
          </a:prstGeom>
          <a:solidFill>
            <a:srgbClr val="BF9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3477C55D-5B11-491C-BFCB-996D6B3D7759}"/>
              </a:ext>
            </a:extLst>
          </p:cNvPr>
          <p:cNvSpPr txBox="1"/>
          <p:nvPr/>
        </p:nvSpPr>
        <p:spPr>
          <a:xfrm>
            <a:off x="7943806" y="4182721"/>
            <a:ext cx="3378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  <a:rtl val="0"/>
              </a:rPr>
              <a:t>ÁREAS PARA PESQUISA E LAVRA</a:t>
            </a:r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564EAF9E-3D32-4CCB-AA84-1DAD36DCBDB6}"/>
              </a:ext>
            </a:extLst>
          </p:cNvPr>
          <p:cNvSpPr/>
          <p:nvPr/>
        </p:nvSpPr>
        <p:spPr>
          <a:xfrm>
            <a:off x="8250147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2A021C7D-5CD3-4077-A333-D7CB1CEA6B87}"/>
              </a:ext>
            </a:extLst>
          </p:cNvPr>
          <p:cNvSpPr/>
          <p:nvPr/>
        </p:nvSpPr>
        <p:spPr>
          <a:xfrm>
            <a:off x="9347200" y="4704530"/>
            <a:ext cx="1143462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rodada</a:t>
            </a:r>
          </a:p>
        </p:txBody>
      </p:sp>
      <p:sp>
        <p:nvSpPr>
          <p:cNvPr id="142" name="Retângulo 141">
            <a:extLst>
              <a:ext uri="{FF2B5EF4-FFF2-40B4-BE49-F238E27FC236}">
                <a16:creationId xmlns:a16="http://schemas.microsoft.com/office/drawing/2014/main" id="{FEC7319F-B248-44D6-99A6-38B04EBD5CBA}"/>
              </a:ext>
            </a:extLst>
          </p:cNvPr>
          <p:cNvSpPr/>
          <p:nvPr/>
        </p:nvSpPr>
        <p:spPr>
          <a:xfrm>
            <a:off x="8250147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143" name="Retângulo 142">
            <a:extLst>
              <a:ext uri="{FF2B5EF4-FFF2-40B4-BE49-F238E27FC236}">
                <a16:creationId xmlns:a16="http://schemas.microsoft.com/office/drawing/2014/main" id="{F0EA508A-AD2D-4391-A491-0EEAB034421D}"/>
              </a:ext>
            </a:extLst>
          </p:cNvPr>
          <p:cNvSpPr/>
          <p:nvPr/>
        </p:nvSpPr>
        <p:spPr>
          <a:xfrm>
            <a:off x="9347200" y="4996591"/>
            <a:ext cx="1143458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4 rodadas</a:t>
            </a:r>
          </a:p>
        </p:txBody>
      </p:sp>
      <p:sp>
        <p:nvSpPr>
          <p:cNvPr id="144" name="Retângulo 143">
            <a:extLst>
              <a:ext uri="{FF2B5EF4-FFF2-40B4-BE49-F238E27FC236}">
                <a16:creationId xmlns:a16="http://schemas.microsoft.com/office/drawing/2014/main" id="{56288031-857F-48CB-99E3-39270EDB777C}"/>
              </a:ext>
            </a:extLst>
          </p:cNvPr>
          <p:cNvSpPr/>
          <p:nvPr/>
        </p:nvSpPr>
        <p:spPr>
          <a:xfrm>
            <a:off x="8250147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2022</a:t>
            </a:r>
          </a:p>
        </p:txBody>
      </p:sp>
      <p:sp>
        <p:nvSpPr>
          <p:cNvPr id="145" name="Retângulo 144">
            <a:extLst>
              <a:ext uri="{FF2B5EF4-FFF2-40B4-BE49-F238E27FC236}">
                <a16:creationId xmlns:a16="http://schemas.microsoft.com/office/drawing/2014/main" id="{8122AFEA-F353-4B3F-855F-A32394B0FF1D}"/>
              </a:ext>
            </a:extLst>
          </p:cNvPr>
          <p:cNvSpPr/>
          <p:nvPr/>
        </p:nvSpPr>
        <p:spPr>
          <a:xfrm>
            <a:off x="9347200" y="5283418"/>
            <a:ext cx="1143456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 rodadas</a:t>
            </a:r>
          </a:p>
        </p:txBody>
      </p:sp>
      <p:pic>
        <p:nvPicPr>
          <p:cNvPr id="61" name="Gráfico 60">
            <a:extLst>
              <a:ext uri="{FF2B5EF4-FFF2-40B4-BE49-F238E27FC236}">
                <a16:creationId xmlns:a16="http://schemas.microsoft.com/office/drawing/2014/main" id="{CD27BB79-91B7-4AFD-9594-874F4FBE1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42450" y="4562573"/>
            <a:ext cx="1157591" cy="874924"/>
          </a:xfrm>
          <a:prstGeom prst="rect">
            <a:avLst/>
          </a:prstGeom>
        </p:spPr>
      </p:pic>
      <p:sp>
        <p:nvSpPr>
          <p:cNvPr id="147" name="Retângulo 146">
            <a:extLst>
              <a:ext uri="{FF2B5EF4-FFF2-40B4-BE49-F238E27FC236}">
                <a16:creationId xmlns:a16="http://schemas.microsoft.com/office/drawing/2014/main" id="{C6B9CD90-6305-425F-859B-EAE4C53A58A5}"/>
              </a:ext>
            </a:extLst>
          </p:cNvPr>
          <p:cNvSpPr/>
          <p:nvPr/>
        </p:nvSpPr>
        <p:spPr>
          <a:xfrm>
            <a:off x="10490661" y="4704530"/>
            <a:ext cx="1445314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502 áreas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AD818347-39EF-43E8-996D-216C27146B6E}"/>
              </a:ext>
            </a:extLst>
          </p:cNvPr>
          <p:cNvSpPr/>
          <p:nvPr/>
        </p:nvSpPr>
        <p:spPr>
          <a:xfrm>
            <a:off x="10490659" y="4996591"/>
            <a:ext cx="1445316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16.200 áreas</a:t>
            </a:r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id="{B8AF37BC-B59A-405B-AE36-B4760CCBF9D4}"/>
              </a:ext>
            </a:extLst>
          </p:cNvPr>
          <p:cNvSpPr/>
          <p:nvPr/>
        </p:nvSpPr>
        <p:spPr>
          <a:xfrm>
            <a:off x="10490657" y="5283418"/>
            <a:ext cx="1444962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12.656 áreas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3F5D3B0-828E-4943-BDC3-4CEF384CBA68}"/>
              </a:ext>
            </a:extLst>
          </p:cNvPr>
          <p:cNvSpPr txBox="1"/>
          <p:nvPr/>
        </p:nvSpPr>
        <p:spPr>
          <a:xfrm>
            <a:off x="7836131" y="5546493"/>
            <a:ext cx="428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Áreas livres de intereferências ambientais</a:t>
            </a:r>
          </a:p>
        </p:txBody>
      </p: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10C62094-1607-4B90-8DF3-7766364AA8F2}"/>
              </a:ext>
            </a:extLst>
          </p:cNvPr>
          <p:cNvGrpSpPr/>
          <p:nvPr/>
        </p:nvGrpSpPr>
        <p:grpSpPr>
          <a:xfrm>
            <a:off x="240049" y="1188043"/>
            <a:ext cx="3741375" cy="1278634"/>
            <a:chOff x="7284006" y="969010"/>
            <a:chExt cx="3741375" cy="1278634"/>
          </a:xfrm>
        </p:grpSpPr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40A88784-263D-4059-A3BC-E3FB63DE4EA8}"/>
                </a:ext>
              </a:extLst>
            </p:cNvPr>
            <p:cNvSpPr/>
            <p:nvPr/>
          </p:nvSpPr>
          <p:spPr>
            <a:xfrm>
              <a:off x="7972275" y="1071512"/>
              <a:ext cx="3053106" cy="102150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5" name="Elipse 114">
              <a:extLst>
                <a:ext uri="{FF2B5EF4-FFF2-40B4-BE49-F238E27FC236}">
                  <a16:creationId xmlns:a16="http://schemas.microsoft.com/office/drawing/2014/main" id="{DDA53CFC-D8E8-4DFF-8570-A99F0C5640A5}"/>
                </a:ext>
              </a:extLst>
            </p:cNvPr>
            <p:cNvSpPr/>
            <p:nvPr/>
          </p:nvSpPr>
          <p:spPr>
            <a:xfrm>
              <a:off x="7284006" y="969010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8" name="Rectangle 22">
              <a:extLst>
                <a:ext uri="{FF2B5EF4-FFF2-40B4-BE49-F238E27FC236}">
                  <a16:creationId xmlns:a16="http://schemas.microsoft.com/office/drawing/2014/main" id="{B94FAE3B-B85C-4314-8B32-B44E1007FEB8}"/>
                </a:ext>
              </a:extLst>
            </p:cNvPr>
            <p:cNvSpPr/>
            <p:nvPr/>
          </p:nvSpPr>
          <p:spPr>
            <a:xfrm>
              <a:off x="8604974" y="1189959"/>
              <a:ext cx="238916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F9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rtl val="0"/>
                </a:rPr>
                <a:t>AMPLIAÇÃO DO CONHECIMENTO GEOLÓGICO E EXPANSÃO DE NOVAS ÁREAS</a:t>
              </a:r>
            </a:p>
          </p:txBody>
        </p:sp>
      </p:grpSp>
      <p:sp>
        <p:nvSpPr>
          <p:cNvPr id="125" name="Forma Livre: Forma 56">
            <a:extLst>
              <a:ext uri="{FF2B5EF4-FFF2-40B4-BE49-F238E27FC236}">
                <a16:creationId xmlns:a16="http://schemas.microsoft.com/office/drawing/2014/main" id="{7F6D02E5-6D44-4A57-BBD0-57CD1BC9CB09}"/>
              </a:ext>
            </a:extLst>
          </p:cNvPr>
          <p:cNvSpPr/>
          <p:nvPr/>
        </p:nvSpPr>
        <p:spPr>
          <a:xfrm>
            <a:off x="419968" y="1368873"/>
            <a:ext cx="876535" cy="810665"/>
          </a:xfrm>
          <a:custGeom>
            <a:avLst/>
            <a:gdLst>
              <a:gd name="connsiteX0" fmla="*/ 657084 w 1203214"/>
              <a:gd name="connsiteY0" fmla="*/ 243001 h 1218873"/>
              <a:gd name="connsiteX1" fmla="*/ 795215 w 1203214"/>
              <a:gd name="connsiteY1" fmla="*/ 635652 h 1218873"/>
              <a:gd name="connsiteX2" fmla="*/ 588018 w 1203214"/>
              <a:gd name="connsiteY2" fmla="*/ 311427 h 1218873"/>
              <a:gd name="connsiteX3" fmla="*/ 557322 w 1203214"/>
              <a:gd name="connsiteY3" fmla="*/ 342123 h 1218873"/>
              <a:gd name="connsiteX4" fmla="*/ 544532 w 1203214"/>
              <a:gd name="connsiteY4" fmla="*/ 342123 h 1218873"/>
              <a:gd name="connsiteX5" fmla="*/ 446689 w 1203214"/>
              <a:gd name="connsiteY5" fmla="*/ 244919 h 1218873"/>
              <a:gd name="connsiteX6" fmla="*/ 446689 w 1203214"/>
              <a:gd name="connsiteY6" fmla="*/ 232129 h 1218873"/>
              <a:gd name="connsiteX7" fmla="*/ 476745 w 1203214"/>
              <a:gd name="connsiteY7" fmla="*/ 202073 h 1218873"/>
              <a:gd name="connsiteX8" fmla="*/ 146764 w 1203214"/>
              <a:gd name="connsiteY8" fmla="*/ 1271 h 1218873"/>
              <a:gd name="connsiteX9" fmla="*/ 545811 w 1203214"/>
              <a:gd name="connsiteY9" fmla="*/ 133647 h 1218873"/>
              <a:gd name="connsiteX10" fmla="*/ 559240 w 1203214"/>
              <a:gd name="connsiteY10" fmla="*/ 120217 h 1218873"/>
              <a:gd name="connsiteX11" fmla="*/ 572030 w 1203214"/>
              <a:gd name="connsiteY11" fmla="*/ 120217 h 1218873"/>
              <a:gd name="connsiteX12" fmla="*/ 669874 w 1203214"/>
              <a:gd name="connsiteY12" fmla="*/ 218060 h 1218873"/>
              <a:gd name="connsiteX13" fmla="*/ 669874 w 1203214"/>
              <a:gd name="connsiteY13" fmla="*/ 230850 h 1218873"/>
              <a:gd name="connsiteX14" fmla="*/ 657084 w 1203214"/>
              <a:gd name="connsiteY14" fmla="*/ 243001 h 1218873"/>
              <a:gd name="connsiteX15" fmla="*/ 657084 w 1203214"/>
              <a:gd name="connsiteY15" fmla="*/ 243001 h 1218873"/>
              <a:gd name="connsiteX16" fmla="*/ 489535 w 1203214"/>
              <a:gd name="connsiteY16" fmla="*/ 581934 h 1218873"/>
              <a:gd name="connsiteX17" fmla="*/ 489535 w 1203214"/>
              <a:gd name="connsiteY17" fmla="*/ 541646 h 1218873"/>
              <a:gd name="connsiteX18" fmla="*/ 679466 w 1203214"/>
              <a:gd name="connsiteY18" fmla="*/ 562110 h 1218873"/>
              <a:gd name="connsiteX19" fmla="*/ 489535 w 1203214"/>
              <a:gd name="connsiteY19" fmla="*/ 581934 h 1218873"/>
              <a:gd name="connsiteX20" fmla="*/ 489535 w 1203214"/>
              <a:gd name="connsiteY20" fmla="*/ 581934 h 1218873"/>
              <a:gd name="connsiteX21" fmla="*/ 573949 w 1203214"/>
              <a:gd name="connsiteY21" fmla="*/ 737972 h 1218873"/>
              <a:gd name="connsiteX22" fmla="*/ 545172 w 1203214"/>
              <a:gd name="connsiteY22" fmla="*/ 709194 h 1218873"/>
              <a:gd name="connsiteX23" fmla="*/ 693535 w 1203214"/>
              <a:gd name="connsiteY23" fmla="*/ 589608 h 1218873"/>
              <a:gd name="connsiteX24" fmla="*/ 573949 w 1203214"/>
              <a:gd name="connsiteY24" fmla="*/ 737972 h 1218873"/>
              <a:gd name="connsiteX25" fmla="*/ 573949 w 1203214"/>
              <a:gd name="connsiteY25" fmla="*/ 737972 h 1218873"/>
              <a:gd name="connsiteX26" fmla="*/ 1109847 w 1203214"/>
              <a:gd name="connsiteY26" fmla="*/ 348518 h 1218873"/>
              <a:gd name="connsiteX27" fmla="*/ 1132870 w 1203214"/>
              <a:gd name="connsiteY27" fmla="*/ 398399 h 1218873"/>
              <a:gd name="connsiteX28" fmla="*/ 886023 w 1203214"/>
              <a:gd name="connsiteY28" fmla="*/ 481533 h 1218873"/>
              <a:gd name="connsiteX29" fmla="*/ 1109847 w 1203214"/>
              <a:gd name="connsiteY29" fmla="*/ 348518 h 1218873"/>
              <a:gd name="connsiteX30" fmla="*/ 1109847 w 1203214"/>
              <a:gd name="connsiteY30" fmla="*/ 348518 h 1218873"/>
              <a:gd name="connsiteX31" fmla="*/ 916080 w 1203214"/>
              <a:gd name="connsiteY31" fmla="*/ 204631 h 1218873"/>
              <a:gd name="connsiteX32" fmla="*/ 967879 w 1203214"/>
              <a:gd name="connsiteY32" fmla="*/ 223816 h 1218873"/>
              <a:gd name="connsiteX33" fmla="*/ 852130 w 1203214"/>
              <a:gd name="connsiteY33" fmla="*/ 457232 h 1218873"/>
              <a:gd name="connsiteX34" fmla="*/ 916080 w 1203214"/>
              <a:gd name="connsiteY34" fmla="*/ 204631 h 1218873"/>
              <a:gd name="connsiteX35" fmla="*/ 916080 w 1203214"/>
              <a:gd name="connsiteY35" fmla="*/ 204631 h 1218873"/>
              <a:gd name="connsiteX36" fmla="*/ 1019678 w 1203214"/>
              <a:gd name="connsiteY36" fmla="*/ 571063 h 1218873"/>
              <a:gd name="connsiteX37" fmla="*/ 1203214 w 1203214"/>
              <a:gd name="connsiteY37" fmla="*/ 684893 h 1218873"/>
              <a:gd name="connsiteX38" fmla="*/ 1203214 w 1203214"/>
              <a:gd name="connsiteY38" fmla="*/ 1218874 h 1218873"/>
              <a:gd name="connsiteX39" fmla="*/ 255479 w 1203214"/>
              <a:gd name="connsiteY39" fmla="*/ 1218874 h 1218873"/>
              <a:gd name="connsiteX40" fmla="*/ 864920 w 1203214"/>
              <a:gd name="connsiteY40" fmla="*/ 700241 h 1218873"/>
              <a:gd name="connsiteX41" fmla="*/ 1019678 w 1203214"/>
              <a:gd name="connsiteY41" fmla="*/ 571063 h 1218873"/>
              <a:gd name="connsiteX42" fmla="*/ 1019678 w 1203214"/>
              <a:gd name="connsiteY42" fmla="*/ 571063 h 1218873"/>
              <a:gd name="connsiteX43" fmla="*/ 442852 w 1203214"/>
              <a:gd name="connsiteY43" fmla="*/ 275615 h 1218873"/>
              <a:gd name="connsiteX44" fmla="*/ 522149 w 1203214"/>
              <a:gd name="connsiteY44" fmla="*/ 354913 h 1218873"/>
              <a:gd name="connsiteX45" fmla="*/ 95605 w 1203214"/>
              <a:gd name="connsiteY45" fmla="*/ 781457 h 1218873"/>
              <a:gd name="connsiteX46" fmla="*/ 16307 w 1203214"/>
              <a:gd name="connsiteY46" fmla="*/ 781457 h 1218873"/>
              <a:gd name="connsiteX47" fmla="*/ 16307 w 1203214"/>
              <a:gd name="connsiteY47" fmla="*/ 781457 h 1218873"/>
              <a:gd name="connsiteX48" fmla="*/ 16307 w 1203214"/>
              <a:gd name="connsiteY48" fmla="*/ 702160 h 1218873"/>
              <a:gd name="connsiteX49" fmla="*/ 442852 w 1203214"/>
              <a:gd name="connsiteY49" fmla="*/ 275615 h 1218873"/>
              <a:gd name="connsiteX50" fmla="*/ 442852 w 1203214"/>
              <a:gd name="connsiteY50" fmla="*/ 275615 h 121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3214" h="1218873">
                <a:moveTo>
                  <a:pt x="657084" y="243001"/>
                </a:moveTo>
                <a:cubicBezTo>
                  <a:pt x="754287" y="363226"/>
                  <a:pt x="801610" y="505834"/>
                  <a:pt x="795215" y="635652"/>
                </a:cubicBezTo>
                <a:cubicBezTo>
                  <a:pt x="750450" y="525659"/>
                  <a:pt x="680745" y="414386"/>
                  <a:pt x="588018" y="311427"/>
                </a:cubicBezTo>
                <a:lnTo>
                  <a:pt x="557322" y="342123"/>
                </a:lnTo>
                <a:cubicBezTo>
                  <a:pt x="554124" y="345320"/>
                  <a:pt x="548369" y="345320"/>
                  <a:pt x="544532" y="342123"/>
                </a:cubicBezTo>
                <a:lnTo>
                  <a:pt x="446689" y="244919"/>
                </a:lnTo>
                <a:cubicBezTo>
                  <a:pt x="443491" y="241722"/>
                  <a:pt x="443491" y="235966"/>
                  <a:pt x="446689" y="232129"/>
                </a:cubicBezTo>
                <a:lnTo>
                  <a:pt x="476745" y="202073"/>
                </a:lnTo>
                <a:cubicBezTo>
                  <a:pt x="371228" y="110625"/>
                  <a:pt x="258037" y="42838"/>
                  <a:pt x="146764" y="1271"/>
                </a:cubicBezTo>
                <a:cubicBezTo>
                  <a:pt x="277861" y="-8322"/>
                  <a:pt x="423027" y="36443"/>
                  <a:pt x="545811" y="133647"/>
                </a:cubicBezTo>
                <a:lnTo>
                  <a:pt x="559240" y="120217"/>
                </a:lnTo>
                <a:cubicBezTo>
                  <a:pt x="562438" y="117020"/>
                  <a:pt x="568193" y="117020"/>
                  <a:pt x="572030" y="120217"/>
                </a:cubicBezTo>
                <a:lnTo>
                  <a:pt x="669874" y="218060"/>
                </a:lnTo>
                <a:cubicBezTo>
                  <a:pt x="673071" y="221258"/>
                  <a:pt x="673071" y="227013"/>
                  <a:pt x="669874" y="230850"/>
                </a:cubicBezTo>
                <a:lnTo>
                  <a:pt x="657084" y="243001"/>
                </a:lnTo>
                <a:lnTo>
                  <a:pt x="657084" y="243001"/>
                </a:lnTo>
                <a:close/>
                <a:moveTo>
                  <a:pt x="489535" y="581934"/>
                </a:moveTo>
                <a:lnTo>
                  <a:pt x="489535" y="541646"/>
                </a:lnTo>
                <a:lnTo>
                  <a:pt x="679466" y="562110"/>
                </a:lnTo>
                <a:lnTo>
                  <a:pt x="489535" y="581934"/>
                </a:lnTo>
                <a:lnTo>
                  <a:pt x="489535" y="581934"/>
                </a:lnTo>
                <a:close/>
                <a:moveTo>
                  <a:pt x="573949" y="737972"/>
                </a:moveTo>
                <a:lnTo>
                  <a:pt x="545172" y="709194"/>
                </a:lnTo>
                <a:lnTo>
                  <a:pt x="693535" y="589608"/>
                </a:lnTo>
                <a:lnTo>
                  <a:pt x="573949" y="737972"/>
                </a:lnTo>
                <a:lnTo>
                  <a:pt x="573949" y="737972"/>
                </a:lnTo>
                <a:close/>
                <a:moveTo>
                  <a:pt x="1109847" y="348518"/>
                </a:moveTo>
                <a:lnTo>
                  <a:pt x="1132870" y="398399"/>
                </a:lnTo>
                <a:lnTo>
                  <a:pt x="886023" y="481533"/>
                </a:lnTo>
                <a:lnTo>
                  <a:pt x="1109847" y="348518"/>
                </a:lnTo>
                <a:lnTo>
                  <a:pt x="1109847" y="348518"/>
                </a:lnTo>
                <a:close/>
                <a:moveTo>
                  <a:pt x="916080" y="204631"/>
                </a:moveTo>
                <a:lnTo>
                  <a:pt x="967879" y="223816"/>
                </a:lnTo>
                <a:lnTo>
                  <a:pt x="852130" y="457232"/>
                </a:lnTo>
                <a:lnTo>
                  <a:pt x="916080" y="204631"/>
                </a:lnTo>
                <a:lnTo>
                  <a:pt x="916080" y="204631"/>
                </a:lnTo>
                <a:close/>
                <a:moveTo>
                  <a:pt x="1019678" y="571063"/>
                </a:moveTo>
                <a:lnTo>
                  <a:pt x="1203214" y="684893"/>
                </a:lnTo>
                <a:lnTo>
                  <a:pt x="1203214" y="1218874"/>
                </a:lnTo>
                <a:lnTo>
                  <a:pt x="255479" y="1218874"/>
                </a:lnTo>
                <a:cubicBezTo>
                  <a:pt x="448607" y="1025745"/>
                  <a:pt x="712720" y="964354"/>
                  <a:pt x="864920" y="700241"/>
                </a:cubicBezTo>
                <a:cubicBezTo>
                  <a:pt x="923114" y="600480"/>
                  <a:pt x="903290" y="493044"/>
                  <a:pt x="1019678" y="571063"/>
                </a:cubicBezTo>
                <a:lnTo>
                  <a:pt x="1019678" y="571063"/>
                </a:lnTo>
                <a:close/>
                <a:moveTo>
                  <a:pt x="442852" y="275615"/>
                </a:moveTo>
                <a:lnTo>
                  <a:pt x="522149" y="354913"/>
                </a:lnTo>
                <a:lnTo>
                  <a:pt x="95605" y="781457"/>
                </a:lnTo>
                <a:cubicBezTo>
                  <a:pt x="73862" y="803200"/>
                  <a:pt x="38050" y="803200"/>
                  <a:pt x="16307" y="781457"/>
                </a:cubicBezTo>
                <a:lnTo>
                  <a:pt x="16307" y="781457"/>
                </a:lnTo>
                <a:cubicBezTo>
                  <a:pt x="-5436" y="759715"/>
                  <a:pt x="-5436" y="723903"/>
                  <a:pt x="16307" y="702160"/>
                </a:cubicBezTo>
                <a:lnTo>
                  <a:pt x="442852" y="275615"/>
                </a:lnTo>
                <a:lnTo>
                  <a:pt x="442852" y="275615"/>
                </a:lnTo>
                <a:close/>
              </a:path>
            </a:pathLst>
          </a:custGeom>
          <a:solidFill>
            <a:srgbClr val="BF9000"/>
          </a:solidFill>
          <a:ln w="63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tângulo 30">
            <a:extLst>
              <a:ext uri="{FF2B5EF4-FFF2-40B4-BE49-F238E27FC236}">
                <a16:creationId xmlns:a16="http://schemas.microsoft.com/office/drawing/2014/main" id="{26A4EC73-C1F5-4605-A418-43441667532D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nl-NL" sz="105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CPRM (</a:t>
            </a:r>
            <a:r>
              <a:rPr kumimoji="0" lang="nl-NL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2021) e ANM (2021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Google Shape;484;p36">
            <a:extLst>
              <a:ext uri="{FF2B5EF4-FFF2-40B4-BE49-F238E27FC236}">
                <a16:creationId xmlns:a16="http://schemas.microsoft.com/office/drawing/2014/main" id="{E56D875A-B691-565C-ED0C-2A238B695AD4}"/>
              </a:ext>
            </a:extLst>
          </p:cNvPr>
          <p:cNvSpPr txBox="1"/>
          <p:nvPr/>
        </p:nvSpPr>
        <p:spPr>
          <a:xfrm>
            <a:off x="391885" y="13691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PRINCIPAIS POLÍTICAS EM DESENVOLVIMENTO</a:t>
            </a:r>
          </a:p>
        </p:txBody>
      </p:sp>
      <p:pic>
        <p:nvPicPr>
          <p:cNvPr id="120" name="Imagem 1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49" y="6307324"/>
            <a:ext cx="2072845" cy="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8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C822FD-A259-FD95-D106-E0539BB44CBA}"/>
              </a:ext>
            </a:extLst>
          </p:cNvPr>
          <p:cNvSpPr/>
          <p:nvPr/>
        </p:nvSpPr>
        <p:spPr>
          <a:xfrm>
            <a:off x="3423037" y="4516597"/>
            <a:ext cx="2392439" cy="1261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26">
            <a:extLst>
              <a:ext uri="{FF2B5EF4-FFF2-40B4-BE49-F238E27FC236}">
                <a16:creationId xmlns:a16="http://schemas.microsoft.com/office/drawing/2014/main" id="{FE34B277-E8AF-4C20-9C92-667D5FA28059}"/>
              </a:ext>
            </a:extLst>
          </p:cNvPr>
          <p:cNvSpPr/>
          <p:nvPr/>
        </p:nvSpPr>
        <p:spPr>
          <a:xfrm>
            <a:off x="154011" y="1077169"/>
            <a:ext cx="2572859" cy="17842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ctangle 76"/>
          <p:cNvSpPr/>
          <p:nvPr/>
        </p:nvSpPr>
        <p:spPr>
          <a:xfrm rot="16200000">
            <a:off x="1476683" y="3409121"/>
            <a:ext cx="276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PL </a:t>
            </a:r>
            <a:r>
              <a:rPr lang="en-US" sz="4000" b="1" dirty="0">
                <a:solidFill>
                  <a:schemeClr val="bg1"/>
                </a:solidFill>
              </a:rPr>
              <a:t>414/2021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92" name="Picture 4">
            <a:extLst>
              <a:ext uri="{FF2B5EF4-FFF2-40B4-BE49-F238E27FC236}">
                <a16:creationId xmlns:a16="http://schemas.microsoft.com/office/drawing/2014/main" id="{D44B8401-C197-489E-BDB2-2C918883F4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0703" y="1835759"/>
            <a:ext cx="2808554" cy="1581265"/>
          </a:xfrm>
          <a:prstGeom prst="rect">
            <a:avLst/>
          </a:prstGeom>
        </p:spPr>
      </p:pic>
      <p:sp>
        <p:nvSpPr>
          <p:cNvPr id="11" name="Google Shape;484;p36">
            <a:extLst>
              <a:ext uri="{FF2B5EF4-FFF2-40B4-BE49-F238E27FC236}">
                <a16:creationId xmlns:a16="http://schemas.microsoft.com/office/drawing/2014/main" id="{4ED2F834-F193-F98B-8798-A195779143CC}"/>
              </a:ext>
            </a:extLst>
          </p:cNvPr>
          <p:cNvSpPr txBox="1"/>
          <p:nvPr/>
        </p:nvSpPr>
        <p:spPr>
          <a:xfrm>
            <a:off x="391885" y="13691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PRINCIPAIS POLÍTICAS EM DESENVOLVIMENTO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C7261-7232-2CB9-2CA8-825904DA8A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4983" y="858483"/>
            <a:ext cx="1358562" cy="2397108"/>
          </a:xfrm>
          <a:prstGeom prst="rect">
            <a:avLst/>
          </a:prstGeom>
        </p:spPr>
      </p:pic>
      <p:sp>
        <p:nvSpPr>
          <p:cNvPr id="17" name="Retângulo 21">
            <a:extLst>
              <a:ext uri="{FF2B5EF4-FFF2-40B4-BE49-F238E27FC236}">
                <a16:creationId xmlns:a16="http://schemas.microsoft.com/office/drawing/2014/main" id="{A155B9C4-6DF9-A2EF-FC9B-AF321AE5AC0F}"/>
              </a:ext>
            </a:extLst>
          </p:cNvPr>
          <p:cNvSpPr/>
          <p:nvPr/>
        </p:nvSpPr>
        <p:spPr>
          <a:xfrm>
            <a:off x="7630582" y="3886754"/>
            <a:ext cx="25067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b="1" cap="small" dirty="0">
                <a:solidFill>
                  <a:schemeClr val="accent1">
                    <a:lumMod val="75000"/>
                  </a:schemeClr>
                </a:solidFill>
              </a:rPr>
              <a:t>LEILÕES DE GERAÇÃO E TRANSMISSÃO</a:t>
            </a:r>
            <a:endParaRPr lang="en-GB" cap="small" dirty="0"/>
          </a:p>
        </p:txBody>
      </p:sp>
      <p:pic>
        <p:nvPicPr>
          <p:cNvPr id="18" name="Imagem 22">
            <a:extLst>
              <a:ext uri="{FF2B5EF4-FFF2-40B4-BE49-F238E27FC236}">
                <a16:creationId xmlns:a16="http://schemas.microsoft.com/office/drawing/2014/main" id="{C1B77E60-E1FB-CD41-3E79-CB06483E2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4771" y="1890934"/>
            <a:ext cx="1778377" cy="1778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38935-5FCD-2F45-5030-7A06210707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523" y="4382636"/>
            <a:ext cx="1651937" cy="158126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577E40-8588-E67B-3339-4B0BF4935876}"/>
              </a:ext>
            </a:extLst>
          </p:cNvPr>
          <p:cNvCxnSpPr/>
          <p:nvPr/>
        </p:nvCxnSpPr>
        <p:spPr>
          <a:xfrm>
            <a:off x="3143400" y="4625353"/>
            <a:ext cx="0" cy="1148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07DC11-96E3-7E20-C27F-10EC892BE84F}"/>
              </a:ext>
            </a:extLst>
          </p:cNvPr>
          <p:cNvSpPr txBox="1"/>
          <p:nvPr/>
        </p:nvSpPr>
        <p:spPr>
          <a:xfrm>
            <a:off x="3423037" y="4573104"/>
            <a:ext cx="239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Programa Nacional de Universalização do Acesso e Uso da Energia Elétrica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49" y="6307324"/>
            <a:ext cx="2072845" cy="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3">
            <a:extLst>
              <a:ext uri="{FF2B5EF4-FFF2-40B4-BE49-F238E27FC236}">
                <a16:creationId xmlns:a16="http://schemas.microsoft.com/office/drawing/2014/main" id="{6E29212C-85DE-82F1-0698-9DCDADCC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806" b="60269"/>
          <a:stretch/>
        </p:blipFill>
        <p:spPr>
          <a:xfrm>
            <a:off x="1339505" y="829996"/>
            <a:ext cx="10639104" cy="1009135"/>
          </a:xfrm>
          <a:prstGeom prst="rect">
            <a:avLst/>
          </a:prstGeom>
        </p:spPr>
      </p:pic>
      <p:pic>
        <p:nvPicPr>
          <p:cNvPr id="25" name="Gráfico 3">
            <a:extLst>
              <a:ext uri="{FF2B5EF4-FFF2-40B4-BE49-F238E27FC236}">
                <a16:creationId xmlns:a16="http://schemas.microsoft.com/office/drawing/2014/main" id="{7F21BE19-08B0-5942-340B-1140E942D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806" b="60269"/>
          <a:stretch/>
        </p:blipFill>
        <p:spPr>
          <a:xfrm>
            <a:off x="856200" y="2122452"/>
            <a:ext cx="10639104" cy="1009135"/>
          </a:xfrm>
          <a:prstGeom prst="rect">
            <a:avLst/>
          </a:prstGeom>
        </p:spPr>
      </p:pic>
      <p:pic>
        <p:nvPicPr>
          <p:cNvPr id="21" name="Gráfico 3">
            <a:extLst>
              <a:ext uri="{FF2B5EF4-FFF2-40B4-BE49-F238E27FC236}">
                <a16:creationId xmlns:a16="http://schemas.microsoft.com/office/drawing/2014/main" id="{B7751231-47C2-4FA7-B8DD-DD34F2AFC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806" b="60269"/>
          <a:stretch/>
        </p:blipFill>
        <p:spPr>
          <a:xfrm>
            <a:off x="363730" y="3385057"/>
            <a:ext cx="10639104" cy="1009135"/>
          </a:xfrm>
          <a:prstGeom prst="rect">
            <a:avLst/>
          </a:prstGeom>
        </p:spPr>
      </p:pic>
      <p:pic>
        <p:nvPicPr>
          <p:cNvPr id="22" name="Gráfico 3">
            <a:extLst>
              <a:ext uri="{FF2B5EF4-FFF2-40B4-BE49-F238E27FC236}">
                <a16:creationId xmlns:a16="http://schemas.microsoft.com/office/drawing/2014/main" id="{97B66D48-9162-4032-8243-7954B9B5F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806" b="60269"/>
          <a:stretch/>
        </p:blipFill>
        <p:spPr>
          <a:xfrm>
            <a:off x="-200564" y="4685124"/>
            <a:ext cx="10639104" cy="1009135"/>
          </a:xfrm>
          <a:prstGeom prst="rect">
            <a:avLst/>
          </a:prstGeom>
        </p:spPr>
      </p:pic>
      <p:sp>
        <p:nvSpPr>
          <p:cNvPr id="5" name="Google Shape;474;p35"/>
          <p:cNvSpPr txBox="1"/>
          <p:nvPr/>
        </p:nvSpPr>
        <p:spPr>
          <a:xfrm>
            <a:off x="2954976" y="804285"/>
            <a:ext cx="533400" cy="105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474;p35"/>
          <p:cNvSpPr txBox="1"/>
          <p:nvPr/>
        </p:nvSpPr>
        <p:spPr>
          <a:xfrm>
            <a:off x="2481457" y="2116664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73;p35"/>
          <p:cNvSpPr txBox="1"/>
          <p:nvPr/>
        </p:nvSpPr>
        <p:spPr>
          <a:xfrm>
            <a:off x="-690113" y="7071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3690" y="2471898"/>
            <a:ext cx="670264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902276" y="1067893"/>
            <a:ext cx="7807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MINISTRO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Retângulo 7"/>
          <p:cNvSpPr/>
          <p:nvPr/>
        </p:nvSpPr>
        <p:spPr>
          <a:xfrm>
            <a:off x="2830409" y="3649810"/>
            <a:ext cx="7566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PRINCIPAIS PAUTAS ATUAIS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Google Shape;474;p35"/>
          <p:cNvSpPr txBox="1"/>
          <p:nvPr/>
        </p:nvSpPr>
        <p:spPr>
          <a:xfrm>
            <a:off x="1961191" y="3410100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Retângulo 7"/>
          <p:cNvSpPr/>
          <p:nvPr/>
        </p:nvSpPr>
        <p:spPr>
          <a:xfrm>
            <a:off x="2304091" y="4925361"/>
            <a:ext cx="3153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kern="0" dirty="0">
                <a:solidFill>
                  <a:srgbClr val="A5A5A5">
                    <a:lumMod val="50000"/>
                  </a:srgbClr>
                </a:solidFill>
                <a:cs typeface="Calibri"/>
              </a:rPr>
              <a:t>DESAFIOS FUTUROS</a:t>
            </a:r>
          </a:p>
        </p:txBody>
      </p:sp>
      <p:sp>
        <p:nvSpPr>
          <p:cNvPr id="14" name="Google Shape;474;p35"/>
          <p:cNvSpPr txBox="1"/>
          <p:nvPr/>
        </p:nvSpPr>
        <p:spPr>
          <a:xfrm>
            <a:off x="1374230" y="4674800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4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1328757-FF17-4FC7-91EC-F5D5EA4AA0B6}"/>
              </a:ext>
            </a:extLst>
          </p:cNvPr>
          <p:cNvSpPr txBox="1"/>
          <p:nvPr/>
        </p:nvSpPr>
        <p:spPr>
          <a:xfrm>
            <a:off x="3360038" y="2354295"/>
            <a:ext cx="737104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lvl="0">
              <a:defRPr lang="pt-BR"/>
            </a:defPPr>
            <a:lvl1pPr>
              <a:buClr>
                <a:srgbClr val="000000"/>
              </a:buClr>
              <a:defRPr sz="3600" b="1" kern="0">
                <a:solidFill>
                  <a:srgbClr val="A5A5A5">
                    <a:lumMod val="50000"/>
                  </a:srgbClr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pt-BR" sz="2800" dirty="0"/>
              <a:t>O MINISTÉRIO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Google Shape;484;p36">
            <a:extLst>
              <a:ext uri="{FF2B5EF4-FFF2-40B4-BE49-F238E27FC236}">
                <a16:creationId xmlns:a16="http://schemas.microsoft.com/office/drawing/2014/main" id="{33A60F43-0DB8-4FB9-8B6A-B2AA4E81CF4C}"/>
              </a:ext>
            </a:extLst>
          </p:cNvPr>
          <p:cNvSpPr txBox="1"/>
          <p:nvPr/>
        </p:nvSpPr>
        <p:spPr>
          <a:xfrm>
            <a:off x="0" y="150845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484;p36">
            <a:extLst>
              <a:ext uri="{FF2B5EF4-FFF2-40B4-BE49-F238E27FC236}">
                <a16:creationId xmlns:a16="http://schemas.microsoft.com/office/drawing/2014/main" id="{981FA2E2-DC51-C011-66A9-F72454DFC04D}"/>
              </a:ext>
            </a:extLst>
          </p:cNvPr>
          <p:cNvSpPr txBox="1"/>
          <p:nvPr/>
        </p:nvSpPr>
        <p:spPr>
          <a:xfrm>
            <a:off x="393900" y="128667"/>
            <a:ext cx="11329399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64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FC60C18-3C02-D526-8FEF-690915C86587}"/>
              </a:ext>
            </a:extLst>
          </p:cNvPr>
          <p:cNvSpPr/>
          <p:nvPr/>
        </p:nvSpPr>
        <p:spPr>
          <a:xfrm>
            <a:off x="0" y="229272"/>
            <a:ext cx="11308080" cy="61569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BR"/>
              <a:t>Estruturação do Programa</a:t>
            </a:r>
          </a:p>
          <a:p>
            <a:pPr>
              <a:spcAft>
                <a:spcPts val="600"/>
              </a:spcAft>
            </a:pPr>
            <a:r>
              <a:rPr lang="pt-BR"/>
              <a:t>Criação de Governança</a:t>
            </a:r>
          </a:p>
          <a:p>
            <a:r>
              <a:rPr lang="pt-BR"/>
              <a:t>(via CNPE)</a:t>
            </a:r>
            <a:endParaRPr lang="pt-BR" dirty="0"/>
          </a:p>
        </p:txBody>
      </p:sp>
      <p:sp>
        <p:nvSpPr>
          <p:cNvPr id="11" name="Google Shape;484;p36">
            <a:extLst>
              <a:ext uri="{FF2B5EF4-FFF2-40B4-BE49-F238E27FC236}">
                <a16:creationId xmlns:a16="http://schemas.microsoft.com/office/drawing/2014/main" id="{4ED2F834-F193-F98B-8798-A195779143CC}"/>
              </a:ext>
            </a:extLst>
          </p:cNvPr>
          <p:cNvSpPr txBox="1"/>
          <p:nvPr/>
        </p:nvSpPr>
        <p:spPr>
          <a:xfrm>
            <a:off x="357818" y="109945"/>
            <a:ext cx="12192000" cy="50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ALGUMAS INICIATIVAS </a:t>
            </a:r>
            <a:r>
              <a:rPr lang="pt-BR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DAS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POLÍTICAS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5D1D7-BBAD-00DB-768C-C16877533598}"/>
              </a:ext>
            </a:extLst>
          </p:cNvPr>
          <p:cNvSpPr txBox="1"/>
          <p:nvPr/>
        </p:nvSpPr>
        <p:spPr>
          <a:xfrm>
            <a:off x="1356257" y="850395"/>
            <a:ext cx="380502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dirty="0"/>
              <a:t>Elaboração dos guias orientativos para a transição do mercado de gás natural </a:t>
            </a:r>
          </a:p>
          <a:p>
            <a:r>
              <a:rPr lang="pt-BR" dirty="0"/>
              <a:t>Novo Mercado de Gás Itinerante (NMGi) - reuniões com Estados para a harmonização entre as regulações estaduais e federal</a:t>
            </a:r>
          </a:p>
        </p:txBody>
      </p:sp>
      <p:pic>
        <p:nvPicPr>
          <p:cNvPr id="22" name="Imagem 3" descr="Desenho de cachorro com a língua de fora&#10;&#10;Descrição gerada automaticamente com confiança média">
            <a:extLst>
              <a:ext uri="{FF2B5EF4-FFF2-40B4-BE49-F238E27FC236}">
                <a16:creationId xmlns:a16="http://schemas.microsoft.com/office/drawing/2014/main" id="{354AF60A-F581-3A77-3407-6402970B0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91" y="1215078"/>
            <a:ext cx="798190" cy="818729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CF6F1A-6474-5533-3BE0-A2CA7F87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18" y="2623175"/>
            <a:ext cx="929962" cy="958225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45A4AEE-B102-643A-D3D4-6F6E3084D855}"/>
              </a:ext>
            </a:extLst>
          </p:cNvPr>
          <p:cNvSpPr txBox="1"/>
          <p:nvPr/>
        </p:nvSpPr>
        <p:spPr>
          <a:xfrm>
            <a:off x="1356257" y="2813775"/>
            <a:ext cx="3601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Discussões avançadas sobre PL de livre acesso a infraestruturas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008636-5B9D-BAED-2BCF-F83EFA614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91" y="3739717"/>
            <a:ext cx="828362" cy="84388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A644791-B7F5-320D-51BC-337C7679CD87}"/>
              </a:ext>
            </a:extLst>
          </p:cNvPr>
          <p:cNvSpPr txBox="1"/>
          <p:nvPr/>
        </p:nvSpPr>
        <p:spPr>
          <a:xfrm>
            <a:off x="1356257" y="3481743"/>
            <a:ext cx="3805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Atualização de regras de comercialização dos CBIOs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C5E14E-5182-E97D-D837-7A4DA519F1FC}"/>
              </a:ext>
            </a:extLst>
          </p:cNvPr>
          <p:cNvSpPr txBox="1"/>
          <p:nvPr/>
        </p:nvSpPr>
        <p:spPr>
          <a:xfrm>
            <a:off x="1356257" y="4091549"/>
            <a:ext cx="38050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Proposta de meta para 2023 e da proposta dos limites de metas para o período 2024-2032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9E889A-A9BB-893D-36E7-2B5FF1530E0D}"/>
              </a:ext>
            </a:extLst>
          </p:cNvPr>
          <p:cNvSpPr txBox="1"/>
          <p:nvPr/>
        </p:nvSpPr>
        <p:spPr>
          <a:xfrm>
            <a:off x="1356257" y="4996496"/>
            <a:ext cx="39269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Normatização de medidas de estímulo ao desenvolvimento e produção de campos ou acumulações de economicidade marginal.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9B33C9-C3DF-CADD-6B3B-997DBCA5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94" y="5205083"/>
            <a:ext cx="949859" cy="77857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A1263B-F11F-CD6F-E68A-B0A8D64153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38"/>
          <a:stretch/>
        </p:blipFill>
        <p:spPr>
          <a:xfrm>
            <a:off x="5421425" y="954583"/>
            <a:ext cx="949859" cy="954444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D76AB2B-4AF9-88B1-A7B3-81FA4380E69C}"/>
              </a:ext>
            </a:extLst>
          </p:cNvPr>
          <p:cNvSpPr txBox="1"/>
          <p:nvPr/>
        </p:nvSpPr>
        <p:spPr>
          <a:xfrm>
            <a:off x="6349865" y="1063376"/>
            <a:ext cx="29129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Edital para qualificação de projetos para execução do “Poço Transparente”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AF136E1-B1D9-4DD9-9303-17B1FAC53F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234"/>
          <a:stretch/>
        </p:blipFill>
        <p:spPr>
          <a:xfrm>
            <a:off x="5519009" y="2049461"/>
            <a:ext cx="739035" cy="111838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0EE1B15-52A4-F93A-5404-44CD32C30E93}"/>
              </a:ext>
            </a:extLst>
          </p:cNvPr>
          <p:cNvSpPr txBox="1"/>
          <p:nvPr/>
        </p:nvSpPr>
        <p:spPr>
          <a:xfrm>
            <a:off x="6412574" y="2051743"/>
            <a:ext cx="28296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Estruturação do Programa</a:t>
            </a:r>
          </a:p>
          <a:p>
            <a:r>
              <a:rPr lang="pt-BR" dirty="0"/>
              <a:t>Criação de Governança</a:t>
            </a:r>
          </a:p>
          <a:p>
            <a:r>
              <a:rPr lang="pt-BR" dirty="0"/>
              <a:t>(via CNPE)</a:t>
            </a: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12BF28A6-08FF-0AA8-BB81-1CF72116348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5550" y="4804843"/>
            <a:ext cx="1094012" cy="7222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62CEFE3-81AE-617D-95EC-A6C8E7D7A09B}"/>
              </a:ext>
            </a:extLst>
          </p:cNvPr>
          <p:cNvSpPr txBox="1"/>
          <p:nvPr/>
        </p:nvSpPr>
        <p:spPr>
          <a:xfrm>
            <a:off x="6489444" y="4442499"/>
            <a:ext cx="2558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Abertura do Mercado</a:t>
            </a:r>
          </a:p>
          <a:p>
            <a:r>
              <a:rPr lang="pt-BR" sz="1800" dirty="0"/>
              <a:t>Lastro x Energia </a:t>
            </a:r>
          </a:p>
          <a:p>
            <a:r>
              <a:rPr lang="pt-BR" sz="1800" dirty="0"/>
              <a:t>Racionalização de Encargos e Subsídios</a:t>
            </a:r>
          </a:p>
          <a:p>
            <a:r>
              <a:rPr lang="pt-BR" sz="1800" dirty="0"/>
              <a:t>Novas Tecnologias e digitalização  </a:t>
            </a:r>
            <a:endParaRPr lang="pt-BR" sz="1800" dirty="0"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987A94-4A8A-74AA-AE13-64772C803FB1}"/>
              </a:ext>
            </a:extLst>
          </p:cNvPr>
          <p:cNvSpPr txBox="1"/>
          <p:nvPr/>
        </p:nvSpPr>
        <p:spPr>
          <a:xfrm>
            <a:off x="10034177" y="1029323"/>
            <a:ext cx="22632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/>
              <a:t>Monitoramento da Expansão da Geração e Transmissão</a:t>
            </a:r>
          </a:p>
        </p:txBody>
      </p:sp>
      <p:grpSp>
        <p:nvGrpSpPr>
          <p:cNvPr id="58" name="Agrupar 11">
            <a:extLst>
              <a:ext uri="{FF2B5EF4-FFF2-40B4-BE49-F238E27FC236}">
                <a16:creationId xmlns:a16="http://schemas.microsoft.com/office/drawing/2014/main" id="{B1CCEFEE-1FBD-054F-DB84-C4B971307232}"/>
              </a:ext>
            </a:extLst>
          </p:cNvPr>
          <p:cNvGrpSpPr/>
          <p:nvPr/>
        </p:nvGrpSpPr>
        <p:grpSpPr>
          <a:xfrm>
            <a:off x="9242356" y="1085845"/>
            <a:ext cx="773336" cy="823182"/>
            <a:chOff x="5022305" y="1180837"/>
            <a:chExt cx="2217870" cy="2217870"/>
          </a:xfrm>
        </p:grpSpPr>
        <p:sp>
          <p:nvSpPr>
            <p:cNvPr id="59" name="Elipse 49">
              <a:extLst>
                <a:ext uri="{FF2B5EF4-FFF2-40B4-BE49-F238E27FC236}">
                  <a16:creationId xmlns:a16="http://schemas.microsoft.com/office/drawing/2014/main" id="{544A2E99-FF5D-EA2C-F21B-38BBD44C2501}"/>
                </a:ext>
              </a:extLst>
            </p:cNvPr>
            <p:cNvSpPr/>
            <p:nvPr/>
          </p:nvSpPr>
          <p:spPr>
            <a:xfrm>
              <a:off x="5022305" y="1180837"/>
              <a:ext cx="2217870" cy="2217870"/>
            </a:xfrm>
            <a:prstGeom prst="ellipse">
              <a:avLst/>
            </a:prstGeom>
            <a:solidFill>
              <a:srgbClr val="C55A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0" name="Agrupar 9">
              <a:extLst>
                <a:ext uri="{FF2B5EF4-FFF2-40B4-BE49-F238E27FC236}">
                  <a16:creationId xmlns:a16="http://schemas.microsoft.com/office/drawing/2014/main" id="{9D46347F-C5AD-A277-A261-C52AC51EB13A}"/>
                </a:ext>
              </a:extLst>
            </p:cNvPr>
            <p:cNvGrpSpPr/>
            <p:nvPr/>
          </p:nvGrpSpPr>
          <p:grpSpPr>
            <a:xfrm>
              <a:off x="5305901" y="1464433"/>
              <a:ext cx="1650678" cy="1650678"/>
              <a:chOff x="5305836" y="1469952"/>
              <a:chExt cx="1650678" cy="1650678"/>
            </a:xfrm>
          </p:grpSpPr>
          <p:pic>
            <p:nvPicPr>
              <p:cNvPr id="61" name="Gráfico 53">
                <a:extLst>
                  <a:ext uri="{FF2B5EF4-FFF2-40B4-BE49-F238E27FC236}">
                    <a16:creationId xmlns:a16="http://schemas.microsoft.com/office/drawing/2014/main" id="{1494E60C-82E6-C92C-5924-7FB8C5864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5851201" y="1559084"/>
                <a:ext cx="597249" cy="1493126"/>
              </a:xfrm>
              <a:prstGeom prst="rect">
                <a:avLst/>
              </a:prstGeom>
            </p:spPr>
          </p:pic>
          <p:sp>
            <p:nvSpPr>
              <p:cNvPr id="62" name="Elipse 54">
                <a:extLst>
                  <a:ext uri="{FF2B5EF4-FFF2-40B4-BE49-F238E27FC236}">
                    <a16:creationId xmlns:a16="http://schemas.microsoft.com/office/drawing/2014/main" id="{D088BDF2-1ADC-0F78-B3B5-D8119463A8B9}"/>
                  </a:ext>
                </a:extLst>
              </p:cNvPr>
              <p:cNvSpPr/>
              <p:nvPr/>
            </p:nvSpPr>
            <p:spPr>
              <a:xfrm>
                <a:off x="5305836" y="1469952"/>
                <a:ext cx="1650678" cy="1650678"/>
              </a:xfrm>
              <a:prstGeom prst="ellipse">
                <a:avLst/>
              </a:prstGeom>
              <a:noFill/>
              <a:ln w="5715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581F6E5-40DA-0CAF-54A4-875C3083A75F}"/>
              </a:ext>
            </a:extLst>
          </p:cNvPr>
          <p:cNvGrpSpPr/>
          <p:nvPr/>
        </p:nvGrpSpPr>
        <p:grpSpPr>
          <a:xfrm>
            <a:off x="9336331" y="4256080"/>
            <a:ext cx="859183" cy="774334"/>
            <a:chOff x="8843970" y="3434087"/>
            <a:chExt cx="946549" cy="859371"/>
          </a:xfrm>
        </p:grpSpPr>
        <p:pic>
          <p:nvPicPr>
            <p:cNvPr id="70" name="Imagem 4">
              <a:extLst>
                <a:ext uri="{FF2B5EF4-FFF2-40B4-BE49-F238E27FC236}">
                  <a16:creationId xmlns:a16="http://schemas.microsoft.com/office/drawing/2014/main" id="{202ED475-88D5-22C0-D012-55E7E8F6C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43970" y="3625508"/>
              <a:ext cx="946549" cy="667950"/>
            </a:xfrm>
            <a:prstGeom prst="rect">
              <a:avLst/>
            </a:prstGeom>
            <a:effectLst/>
          </p:spPr>
        </p:pic>
        <p:pic>
          <p:nvPicPr>
            <p:cNvPr id="72" name="Picture 4" descr="Serviço Geológico do Brasil - CPRM | Facebook">
              <a:extLst>
                <a:ext uri="{FF2B5EF4-FFF2-40B4-BE49-F238E27FC236}">
                  <a16:creationId xmlns:a16="http://schemas.microsoft.com/office/drawing/2014/main" id="{A588A473-C064-70C4-76EF-71CBDEF16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2730" y="3434087"/>
              <a:ext cx="609028" cy="60902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B5780CB-B0AC-F7DB-D00C-164DB4C129E6}"/>
              </a:ext>
            </a:extLst>
          </p:cNvPr>
          <p:cNvGrpSpPr>
            <a:grpSpLocks noChangeAspect="1"/>
          </p:cNvGrpSpPr>
          <p:nvPr/>
        </p:nvGrpSpPr>
        <p:grpSpPr>
          <a:xfrm>
            <a:off x="9329350" y="3181385"/>
            <a:ext cx="840140" cy="682006"/>
            <a:chOff x="10309742" y="3429000"/>
            <a:chExt cx="1190536" cy="966449"/>
          </a:xfrm>
        </p:grpSpPr>
        <p:pic>
          <p:nvPicPr>
            <p:cNvPr id="74" name="Picture 4" descr="Consulta pública 3/2019 da ANM">
              <a:extLst>
                <a:ext uri="{FF2B5EF4-FFF2-40B4-BE49-F238E27FC236}">
                  <a16:creationId xmlns:a16="http://schemas.microsoft.com/office/drawing/2014/main" id="{E4513878-A600-98D1-BC6A-E03EDD015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9742" y="3738601"/>
              <a:ext cx="1190536" cy="65684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0" descr="Diretor da ANM anuncia melhoria no processo de disponibilidade de áreas |  BRASIL MINING SITE">
              <a:extLst>
                <a:ext uri="{FF2B5EF4-FFF2-40B4-BE49-F238E27FC236}">
                  <a16:creationId xmlns:a16="http://schemas.microsoft.com/office/drawing/2014/main" id="{B7CF172F-E9AF-8324-AFD5-4B76C48C6D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78697" y="3429000"/>
              <a:ext cx="703106" cy="76404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9F6D280-656C-5797-800C-B98BC9325866}"/>
              </a:ext>
            </a:extLst>
          </p:cNvPr>
          <p:cNvSpPr txBox="1"/>
          <p:nvPr/>
        </p:nvSpPr>
        <p:spPr>
          <a:xfrm>
            <a:off x="10201445" y="3399865"/>
            <a:ext cx="167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Leilões de áreas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4E14BF3-58CF-1CFE-37F9-9A58E292150C}"/>
              </a:ext>
            </a:extLst>
          </p:cNvPr>
          <p:cNvSpPr txBox="1"/>
          <p:nvPr/>
        </p:nvSpPr>
        <p:spPr>
          <a:xfrm>
            <a:off x="10135938" y="4377438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Leilões de Projetos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F05A661-8E81-C2BE-B6EE-BF669F7E1281}"/>
              </a:ext>
            </a:extLst>
          </p:cNvPr>
          <p:cNvSpPr txBox="1"/>
          <p:nvPr/>
        </p:nvSpPr>
        <p:spPr>
          <a:xfrm>
            <a:off x="10124594" y="5202893"/>
            <a:ext cx="3601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Plano </a:t>
            </a:r>
          </a:p>
          <a:p>
            <a:r>
              <a:rPr lang="pt-BR" dirty="0"/>
              <a:t>Nacional</a:t>
            </a:r>
          </a:p>
          <a:p>
            <a:r>
              <a:rPr lang="pt-BR" dirty="0"/>
              <a:t>de Mineração</a:t>
            </a:r>
          </a:p>
        </p:txBody>
      </p:sp>
      <p:pic>
        <p:nvPicPr>
          <p:cNvPr id="79" name="Picture 2" descr="Mining - Free Tools and utensils icons">
            <a:extLst>
              <a:ext uri="{FF2B5EF4-FFF2-40B4-BE49-F238E27FC236}">
                <a16:creationId xmlns:a16="http://schemas.microsoft.com/office/drawing/2014/main" id="{C6422494-F9A1-3188-42C3-F25263A4C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42" t="-8500" b="-1"/>
          <a:stretch/>
        </p:blipFill>
        <p:spPr bwMode="auto">
          <a:xfrm>
            <a:off x="9207581" y="5234520"/>
            <a:ext cx="901626" cy="8600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8B390C2-6E52-264D-AA33-458C5CD37E31}"/>
              </a:ext>
            </a:extLst>
          </p:cNvPr>
          <p:cNvSpPr txBox="1"/>
          <p:nvPr/>
        </p:nvSpPr>
        <p:spPr>
          <a:xfrm>
            <a:off x="10015692" y="2346329"/>
            <a:ext cx="24581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 de recuperação de reservatórios</a:t>
            </a:r>
          </a:p>
        </p:txBody>
      </p:sp>
      <p:pic>
        <p:nvPicPr>
          <p:cNvPr id="87" name="Imagem 42">
            <a:extLst>
              <a:ext uri="{FF2B5EF4-FFF2-40B4-BE49-F238E27FC236}">
                <a16:creationId xmlns:a16="http://schemas.microsoft.com/office/drawing/2014/main" id="{53D68380-F966-96B2-38B3-75A24F6D32D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-20000"/>
          </a:blip>
          <a:stretch>
            <a:fillRect/>
          </a:stretch>
        </p:blipFill>
        <p:spPr>
          <a:xfrm>
            <a:off x="9468901" y="2374489"/>
            <a:ext cx="594947" cy="476772"/>
          </a:xfrm>
          <a:prstGeom prst="rect">
            <a:avLst/>
          </a:prstGeom>
        </p:spPr>
      </p:pic>
      <p:grpSp>
        <p:nvGrpSpPr>
          <p:cNvPr id="40" name="Group 7">
            <a:extLst>
              <a:ext uri="{FF2B5EF4-FFF2-40B4-BE49-F238E27FC236}">
                <a16:creationId xmlns:a16="http://schemas.microsoft.com/office/drawing/2014/main" id="{222BDF41-F40E-2D60-7B53-0DF142D634A9}"/>
              </a:ext>
            </a:extLst>
          </p:cNvPr>
          <p:cNvGrpSpPr/>
          <p:nvPr/>
        </p:nvGrpSpPr>
        <p:grpSpPr>
          <a:xfrm>
            <a:off x="5020773" y="3412248"/>
            <a:ext cx="1658639" cy="1261355"/>
            <a:chOff x="5843224" y="4013525"/>
            <a:chExt cx="2506753" cy="2133602"/>
          </a:xfrm>
        </p:grpSpPr>
        <p:sp>
          <p:nvSpPr>
            <p:cNvPr id="41" name="Retângulo 21">
              <a:extLst>
                <a:ext uri="{FF2B5EF4-FFF2-40B4-BE49-F238E27FC236}">
                  <a16:creationId xmlns:a16="http://schemas.microsoft.com/office/drawing/2014/main" id="{02C57145-918C-5DF4-F150-ED7570CFC999}"/>
                </a:ext>
              </a:extLst>
            </p:cNvPr>
            <p:cNvSpPr/>
            <p:nvPr/>
          </p:nvSpPr>
          <p:spPr>
            <a:xfrm>
              <a:off x="5843224" y="5592920"/>
              <a:ext cx="2506753" cy="554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endParaRPr lang="en-GB" sz="1400" cap="small" dirty="0"/>
            </a:p>
          </p:txBody>
        </p:sp>
        <p:pic>
          <p:nvPicPr>
            <p:cNvPr id="42" name="Imagem 22">
              <a:extLst>
                <a:ext uri="{FF2B5EF4-FFF2-40B4-BE49-F238E27FC236}">
                  <a16:creationId xmlns:a16="http://schemas.microsoft.com/office/drawing/2014/main" id="{E2EA0975-AF18-299B-012F-7ADA4EF61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11511" y="4013525"/>
              <a:ext cx="1570179" cy="1570179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1E5F3D-4326-342D-B861-911FE922D8E8}"/>
              </a:ext>
            </a:extLst>
          </p:cNvPr>
          <p:cNvSpPr txBox="1"/>
          <p:nvPr/>
        </p:nvSpPr>
        <p:spPr>
          <a:xfrm>
            <a:off x="6473054" y="3081280"/>
            <a:ext cx="270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Leilões de Geração, em 27/5 (R$ 7 bi, 29 projetos) e Transmissão, em 30/6 (R$ 15,3 bi; 13 projetos)</a:t>
            </a:r>
          </a:p>
        </p:txBody>
      </p:sp>
    </p:spTree>
    <p:extLst>
      <p:ext uri="{BB962C8B-B14F-4D97-AF65-F5344CB8AC3E}">
        <p14:creationId xmlns:p14="http://schemas.microsoft.com/office/powerpoint/2010/main" val="23338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Arredondado 20">
            <a:extLst>
              <a:ext uri="{FF2B5EF4-FFF2-40B4-BE49-F238E27FC236}">
                <a16:creationId xmlns:a16="http://schemas.microsoft.com/office/drawing/2014/main" id="{E552D36F-CA30-B965-62EE-49B0AD290348}"/>
              </a:ext>
            </a:extLst>
          </p:cNvPr>
          <p:cNvSpPr/>
          <p:nvPr/>
        </p:nvSpPr>
        <p:spPr>
          <a:xfrm>
            <a:off x="1569934" y="866670"/>
            <a:ext cx="2446180" cy="119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tIns="4680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85" name="Retângulo Arredondado 20">
            <a:extLst>
              <a:ext uri="{FF2B5EF4-FFF2-40B4-BE49-F238E27FC236}">
                <a16:creationId xmlns:a16="http://schemas.microsoft.com/office/drawing/2014/main" id="{F6A78D64-A820-0717-AAA2-C95BCFFF6578}"/>
              </a:ext>
            </a:extLst>
          </p:cNvPr>
          <p:cNvSpPr/>
          <p:nvPr/>
        </p:nvSpPr>
        <p:spPr>
          <a:xfrm>
            <a:off x="7512941" y="4485080"/>
            <a:ext cx="3312000" cy="1188000"/>
          </a:xfrm>
          <a:prstGeom prst="roundRect">
            <a:avLst/>
          </a:prstGeom>
          <a:solidFill>
            <a:srgbClr val="E2E2E2"/>
          </a:solidFill>
          <a:ln>
            <a:noFill/>
          </a:ln>
        </p:spPr>
        <p:txBody>
          <a:bodyPr wrap="square" tIns="46800">
            <a:noAutofit/>
          </a:bodyPr>
          <a:lstStyle/>
          <a:p>
            <a:pPr algn="ctr"/>
            <a:endParaRPr lang="pt-BR" sz="20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83" name="Retângulo Arredondado 20">
            <a:extLst>
              <a:ext uri="{FF2B5EF4-FFF2-40B4-BE49-F238E27FC236}">
                <a16:creationId xmlns:a16="http://schemas.microsoft.com/office/drawing/2014/main" id="{4714EF40-5C62-E51A-D5C3-F618FF5FF855}"/>
              </a:ext>
            </a:extLst>
          </p:cNvPr>
          <p:cNvSpPr/>
          <p:nvPr/>
        </p:nvSpPr>
        <p:spPr>
          <a:xfrm>
            <a:off x="7927634" y="3102154"/>
            <a:ext cx="2481938" cy="1200329"/>
          </a:xfrm>
          <a:prstGeom prst="roundRect">
            <a:avLst/>
          </a:prstGeom>
          <a:solidFill>
            <a:srgbClr val="E2E2E2"/>
          </a:solidFill>
          <a:ln>
            <a:noFill/>
          </a:ln>
        </p:spPr>
        <p:txBody>
          <a:bodyPr wrap="square" tIns="46800">
            <a:noAutofit/>
          </a:bodyPr>
          <a:lstStyle/>
          <a:p>
            <a:pPr algn="ctr"/>
            <a:endParaRPr lang="pt-BR" sz="20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Google Shape;484;p36">
            <a:extLst>
              <a:ext uri="{FF2B5EF4-FFF2-40B4-BE49-F238E27FC236}">
                <a16:creationId xmlns:a16="http://schemas.microsoft.com/office/drawing/2014/main" id="{4ED2F834-F193-F98B-8798-A195779143CC}"/>
              </a:ext>
            </a:extLst>
          </p:cNvPr>
          <p:cNvSpPr txBox="1"/>
          <p:nvPr/>
        </p:nvSpPr>
        <p:spPr>
          <a:xfrm>
            <a:off x="357818" y="109945"/>
            <a:ext cx="4569782" cy="50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UNIVERSALIZAÇÃO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A0F5F3-91E8-0F3F-3EEC-6265E910DD63}"/>
              </a:ext>
            </a:extLst>
          </p:cNvPr>
          <p:cNvCxnSpPr>
            <a:cxnSpLocks/>
          </p:cNvCxnSpPr>
          <p:nvPr/>
        </p:nvCxnSpPr>
        <p:spPr>
          <a:xfrm>
            <a:off x="6088107" y="1573966"/>
            <a:ext cx="0" cy="3980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4421F3E-4879-2736-2281-9480AF7C9B42}"/>
              </a:ext>
            </a:extLst>
          </p:cNvPr>
          <p:cNvGrpSpPr/>
          <p:nvPr/>
        </p:nvGrpSpPr>
        <p:grpSpPr>
          <a:xfrm>
            <a:off x="7927634" y="804354"/>
            <a:ext cx="2392440" cy="1261642"/>
            <a:chOff x="7771517" y="1234917"/>
            <a:chExt cx="2392440" cy="126164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A51B969-AAA4-3C54-D047-E4F9F428A3B4}"/>
                </a:ext>
              </a:extLst>
            </p:cNvPr>
            <p:cNvSpPr/>
            <p:nvPr/>
          </p:nvSpPr>
          <p:spPr>
            <a:xfrm>
              <a:off x="7771517" y="1234917"/>
              <a:ext cx="2392439" cy="12616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1AB16E-BCE2-942C-26B8-757C2F14DD27}"/>
                </a:ext>
              </a:extLst>
            </p:cNvPr>
            <p:cNvSpPr txBox="1"/>
            <p:nvPr/>
          </p:nvSpPr>
          <p:spPr>
            <a:xfrm>
              <a:off x="7771517" y="1265574"/>
              <a:ext cx="2392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cap="all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Programa Nacional de Universalização do Acesso e Uso da Energia Elétrica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34D55B-33B2-20CC-252C-204C64DADB52}"/>
              </a:ext>
            </a:extLst>
          </p:cNvPr>
          <p:cNvGrpSpPr/>
          <p:nvPr/>
        </p:nvGrpSpPr>
        <p:grpSpPr>
          <a:xfrm>
            <a:off x="1447372" y="2894052"/>
            <a:ext cx="2714179" cy="1198800"/>
            <a:chOff x="1516619" y="2894052"/>
            <a:chExt cx="2714179" cy="1198800"/>
          </a:xfrm>
        </p:grpSpPr>
        <p:sp>
          <p:nvSpPr>
            <p:cNvPr id="86" name="Retângulo Arredondado 20">
              <a:extLst>
                <a:ext uri="{FF2B5EF4-FFF2-40B4-BE49-F238E27FC236}">
                  <a16:creationId xmlns:a16="http://schemas.microsoft.com/office/drawing/2014/main" id="{E552D36F-CA30-B965-62EE-49B0AD290348}"/>
                </a:ext>
              </a:extLst>
            </p:cNvPr>
            <p:cNvSpPr/>
            <p:nvPr/>
          </p:nvSpPr>
          <p:spPr>
            <a:xfrm>
              <a:off x="1516619" y="2894052"/>
              <a:ext cx="2714179" cy="1198800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square" tIns="46800">
              <a:noAutofit/>
            </a:bodyPr>
            <a:lstStyle/>
            <a:p>
              <a:pPr algn="ctr"/>
              <a:endParaRPr lang="pt-BR" sz="20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5" name="Retângulo Arredondado 23">
              <a:extLst>
                <a:ext uri="{FF2B5EF4-FFF2-40B4-BE49-F238E27FC236}">
                  <a16:creationId xmlns:a16="http://schemas.microsoft.com/office/drawing/2014/main" id="{D282FBC1-5941-AFB0-DA82-443D8B54781D}"/>
                </a:ext>
              </a:extLst>
            </p:cNvPr>
            <p:cNvSpPr/>
            <p:nvPr/>
          </p:nvSpPr>
          <p:spPr>
            <a:xfrm>
              <a:off x="1662056" y="2986027"/>
              <a:ext cx="2423305" cy="101485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tIns="46800">
              <a:noAutofit/>
            </a:bodyPr>
            <a:lstStyle/>
            <a:p>
              <a:pPr algn="ctr"/>
              <a:r>
                <a:rPr lang="pt-BR" sz="4000" b="1" dirty="0">
                  <a:solidFill>
                    <a:schemeClr val="accent6">
                      <a:lumMod val="50000"/>
                    </a:schemeClr>
                  </a:solidFill>
                </a:rPr>
                <a:t>219.000</a:t>
              </a:r>
            </a:p>
            <a:p>
              <a:pPr algn="ctr"/>
              <a:r>
                <a:rPr lang="pt-BR" sz="2000" dirty="0">
                  <a:solidFill>
                    <a:schemeClr val="accent6">
                      <a:lumMod val="50000"/>
                    </a:schemeClr>
                  </a:solidFill>
                  <a:cs typeface="Arial" pitchFamily="34" charset="0"/>
                </a:rPr>
                <a:t>Domicílios Previstos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3E325D-3225-E936-FC33-93AA1E5850C5}"/>
              </a:ext>
            </a:extLst>
          </p:cNvPr>
          <p:cNvGrpSpPr/>
          <p:nvPr/>
        </p:nvGrpSpPr>
        <p:grpSpPr>
          <a:xfrm>
            <a:off x="1044061" y="4465526"/>
            <a:ext cx="3520800" cy="1198800"/>
            <a:chOff x="1127082" y="4195176"/>
            <a:chExt cx="3371051" cy="1188000"/>
          </a:xfrm>
        </p:grpSpPr>
        <p:sp>
          <p:nvSpPr>
            <p:cNvPr id="51" name="Retângulo Arredondado 20">
              <a:extLst>
                <a:ext uri="{FF2B5EF4-FFF2-40B4-BE49-F238E27FC236}">
                  <a16:creationId xmlns:a16="http://schemas.microsoft.com/office/drawing/2014/main" id="{150669D4-4B27-433D-5C43-050D630FF1DC}"/>
                </a:ext>
              </a:extLst>
            </p:cNvPr>
            <p:cNvSpPr/>
            <p:nvPr/>
          </p:nvSpPr>
          <p:spPr>
            <a:xfrm>
              <a:off x="1161978" y="4195176"/>
              <a:ext cx="3312000" cy="1188000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square" tIns="46800">
              <a:noAutofit/>
            </a:bodyPr>
            <a:lstStyle/>
            <a:p>
              <a:pPr algn="ctr"/>
              <a:endParaRPr lang="pt-BR" sz="20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6" name="Retângulo 24">
              <a:extLst>
                <a:ext uri="{FF2B5EF4-FFF2-40B4-BE49-F238E27FC236}">
                  <a16:creationId xmlns:a16="http://schemas.microsoft.com/office/drawing/2014/main" id="{FB2EDF9C-2509-E7A0-2B85-2A78C76D9C0C}"/>
                </a:ext>
              </a:extLst>
            </p:cNvPr>
            <p:cNvSpPr/>
            <p:nvPr/>
          </p:nvSpPr>
          <p:spPr>
            <a:xfrm>
              <a:off x="1127082" y="4236177"/>
              <a:ext cx="3371051" cy="1105998"/>
            </a:xfrm>
            <a:prstGeom prst="rect">
              <a:avLst/>
            </a:prstGeom>
            <a:ln>
              <a:noFill/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pt-BR" sz="4000" b="1" dirty="0">
                  <a:solidFill>
                    <a:schemeClr val="accent6">
                      <a:lumMod val="50000"/>
                    </a:schemeClr>
                  </a:solidFill>
                </a:rPr>
                <a:t>R$ 11,3 bilhões </a:t>
              </a:r>
              <a:r>
                <a:rPr lang="pt-BR" sz="2000" dirty="0">
                  <a:solidFill>
                    <a:schemeClr val="accent6">
                      <a:lumMod val="50000"/>
                    </a:schemeClr>
                  </a:solidFill>
                  <a:cs typeface="Arial" pitchFamily="34" charset="0"/>
                </a:rPr>
                <a:t>Investimento Previsto</a:t>
              </a:r>
            </a:p>
          </p:txBody>
        </p:sp>
      </p:grpSp>
      <p:sp>
        <p:nvSpPr>
          <p:cNvPr id="63" name="CaixaDeTexto 27">
            <a:extLst>
              <a:ext uri="{FF2B5EF4-FFF2-40B4-BE49-F238E27FC236}">
                <a16:creationId xmlns:a16="http://schemas.microsoft.com/office/drawing/2014/main" id="{0FE032A9-A21F-AA29-4A02-EAFEED875433}"/>
              </a:ext>
            </a:extLst>
          </p:cNvPr>
          <p:cNvSpPr txBox="1"/>
          <p:nvPr/>
        </p:nvSpPr>
        <p:spPr>
          <a:xfrm>
            <a:off x="519570" y="2057263"/>
            <a:ext cx="4569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9200" algn="ctr"/>
            <a:r>
              <a:rPr lang="pt-BR" sz="2000" b="1" dirty="0">
                <a:solidFill>
                  <a:srgbClr val="008000"/>
                </a:solidFill>
              </a:rPr>
              <a:t>ENERGIA RENOVÁVEL PARA REGIÕES REMOTAS DA AMAZÔNIA LEGAL</a:t>
            </a:r>
          </a:p>
        </p:txBody>
      </p:sp>
      <p:pic>
        <p:nvPicPr>
          <p:cNvPr id="67" name="Gráfico 5">
            <a:extLst>
              <a:ext uri="{FF2B5EF4-FFF2-40B4-BE49-F238E27FC236}">
                <a16:creationId xmlns:a16="http://schemas.microsoft.com/office/drawing/2014/main" id="{5C6191EE-45FF-ADD8-5A1E-9A5F75E01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33114" y="936499"/>
            <a:ext cx="1122624" cy="101485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FABC64A-C16D-D66A-7C18-548F3948037B}"/>
              </a:ext>
            </a:extLst>
          </p:cNvPr>
          <p:cNvSpPr txBox="1"/>
          <p:nvPr/>
        </p:nvSpPr>
        <p:spPr>
          <a:xfrm>
            <a:off x="7407803" y="4535207"/>
            <a:ext cx="3522276" cy="1087746"/>
          </a:xfrm>
          <a:prstGeom prst="rect">
            <a:avLst/>
          </a:prstGeom>
          <a:noFill/>
          <a:ln>
            <a:noFill/>
          </a:ln>
        </p:spPr>
        <p:txBody>
          <a:bodyPr wrap="square" tIns="46800">
            <a:noAutofit/>
          </a:bodyPr>
          <a:lstStyle>
            <a:defPPr>
              <a:defRPr lang="pt-BR"/>
            </a:defPPr>
            <a:lvl1pPr algn="ctr">
              <a:defRPr sz="40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R$ 1,7 bilhões</a:t>
            </a:r>
          </a:p>
          <a:p>
            <a:r>
              <a:rPr lang="pt-BR" sz="2000" b="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Investimento Realizado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EAF8AB6-CF16-2E85-9EF1-8446C9068D17}"/>
              </a:ext>
            </a:extLst>
          </p:cNvPr>
          <p:cNvSpPr txBox="1"/>
          <p:nvPr/>
        </p:nvSpPr>
        <p:spPr>
          <a:xfrm>
            <a:off x="7972385" y="3149089"/>
            <a:ext cx="2392439" cy="1057120"/>
          </a:xfrm>
          <a:prstGeom prst="rect">
            <a:avLst/>
          </a:prstGeom>
          <a:noFill/>
          <a:ln>
            <a:noFill/>
          </a:ln>
        </p:spPr>
        <p:txBody>
          <a:bodyPr wrap="square" tIns="46800">
            <a:noAutofit/>
          </a:bodyPr>
          <a:lstStyle>
            <a:defPPr>
              <a:defRPr lang="pt-BR"/>
            </a:defPPr>
            <a:lvl1pPr algn="ctr">
              <a:defRPr sz="40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662.000 </a:t>
            </a:r>
            <a:r>
              <a:rPr lang="pt-BR" sz="2000" b="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Pessoas Atendidas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922D0-51E2-1781-4A38-F0B859EC67E6}"/>
              </a:ext>
            </a:extLst>
          </p:cNvPr>
          <p:cNvSpPr txBox="1"/>
          <p:nvPr/>
        </p:nvSpPr>
        <p:spPr>
          <a:xfrm>
            <a:off x="1163759" y="5741079"/>
            <a:ext cx="3375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-349200" algn="ctr">
              <a:defRPr sz="2000" b="1">
                <a:solidFill>
                  <a:srgbClr val="008000"/>
                </a:solidFill>
              </a:defRPr>
            </a:lvl1pPr>
          </a:lstStyle>
          <a:p>
            <a:r>
              <a:rPr lang="pt-BR" dirty="0"/>
              <a:t>SERÁ PRORROGADO ATÉ 2030</a:t>
            </a:r>
          </a:p>
        </p:txBody>
      </p:sp>
      <p:sp>
        <p:nvSpPr>
          <p:cNvPr id="88" name="CaixaDeTexto 27">
            <a:extLst>
              <a:ext uri="{FF2B5EF4-FFF2-40B4-BE49-F238E27FC236}">
                <a16:creationId xmlns:a16="http://schemas.microsoft.com/office/drawing/2014/main" id="{E1317A8F-7D37-0E28-64F1-572045EFA609}"/>
              </a:ext>
            </a:extLst>
          </p:cNvPr>
          <p:cNvSpPr txBox="1"/>
          <p:nvPr/>
        </p:nvSpPr>
        <p:spPr>
          <a:xfrm>
            <a:off x="6838962" y="2678398"/>
            <a:ext cx="456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9200"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DESDE 2019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FD3DD7C-4834-CC9C-D5F2-053F1AF701F3}"/>
              </a:ext>
            </a:extLst>
          </p:cNvPr>
          <p:cNvSpPr txBox="1"/>
          <p:nvPr/>
        </p:nvSpPr>
        <p:spPr>
          <a:xfrm>
            <a:off x="7407803" y="5741079"/>
            <a:ext cx="3432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-349200" algn="ctr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SERÁ PRORROGADO ATÉ 2026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65CBE-CBED-0E94-CCA7-BAF20C2D11BC}"/>
              </a:ext>
            </a:extLst>
          </p:cNvPr>
          <p:cNvSpPr txBox="1"/>
          <p:nvPr/>
        </p:nvSpPr>
        <p:spPr>
          <a:xfrm>
            <a:off x="6643080" y="2081710"/>
            <a:ext cx="4961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-349200" algn="ctr">
              <a:defRPr sz="2000" b="1">
                <a:solidFill>
                  <a:srgbClr val="008000"/>
                </a:solidFill>
              </a:defRPr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EXTENSÃO DE REDES DE DISTRIBUIÇÃO CONVENCIONAL</a:t>
            </a:r>
          </a:p>
        </p:txBody>
      </p:sp>
      <p:sp>
        <p:nvSpPr>
          <p:cNvPr id="24" name="TextBox 48">
            <a:extLst>
              <a:ext uri="{FF2B5EF4-FFF2-40B4-BE49-F238E27FC236}">
                <a16:creationId xmlns:a16="http://schemas.microsoft.com/office/drawing/2014/main" id="{C31AB16E-BCE2-942C-26B8-757C2F14DD27}"/>
              </a:ext>
            </a:extLst>
          </p:cNvPr>
          <p:cNvSpPr txBox="1"/>
          <p:nvPr/>
        </p:nvSpPr>
        <p:spPr>
          <a:xfrm>
            <a:off x="1270571" y="1074010"/>
            <a:ext cx="304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8000"/>
                </a:solidFill>
                <a:latin typeface="Calibri" panose="020F0502020204030204"/>
              </a:rPr>
              <a:t>PROGRAMA MAIS LUZ PARA A AMAZÔNIA</a:t>
            </a:r>
          </a:p>
        </p:txBody>
      </p:sp>
    </p:spTree>
    <p:extLst>
      <p:ext uri="{BB962C8B-B14F-4D97-AF65-F5344CB8AC3E}">
        <p14:creationId xmlns:p14="http://schemas.microsoft.com/office/powerpoint/2010/main" val="41912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426967" y="3107996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COMBUSTÍVEIS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id="{2F00BC7B-4E0B-FDBB-6CF1-26528523B3E3}"/>
              </a:ext>
            </a:extLst>
          </p:cNvPr>
          <p:cNvSpPr txBox="1"/>
          <p:nvPr/>
        </p:nvSpPr>
        <p:spPr>
          <a:xfrm>
            <a:off x="7308476" y="1803836"/>
            <a:ext cx="41298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</a:t>
            </a:r>
          </a:p>
        </p:txBody>
      </p:sp>
    </p:spTree>
    <p:extLst>
      <p:ext uri="{BB962C8B-B14F-4D97-AF65-F5344CB8AC3E}">
        <p14:creationId xmlns:p14="http://schemas.microsoft.com/office/powerpoint/2010/main" val="28266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307" t="15475" r="2866" b="11312"/>
          <a:stretch/>
        </p:blipFill>
        <p:spPr>
          <a:xfrm>
            <a:off x="314899" y="1379675"/>
            <a:ext cx="10566461" cy="4588862"/>
          </a:xfrm>
          <a:prstGeom prst="rect">
            <a:avLst/>
          </a:prstGeom>
        </p:spPr>
      </p:pic>
      <p:sp>
        <p:nvSpPr>
          <p:cNvPr id="7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26585" y="176788"/>
            <a:ext cx="11344123" cy="676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PREÇO DOS COMBUSTÍVEIS NO MUNDO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0EC5556-B8ED-687A-3CB0-16453E14AAF5}"/>
              </a:ext>
            </a:extLst>
          </p:cNvPr>
          <p:cNvSpPr txBox="1"/>
          <p:nvPr/>
        </p:nvSpPr>
        <p:spPr>
          <a:xfrm>
            <a:off x="6782205" y="1124764"/>
            <a:ext cx="540979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Causa:</a:t>
            </a:r>
          </a:p>
          <a:p>
            <a:r>
              <a:rPr lang="pt-BR" sz="2000" dirty="0">
                <a:sym typeface="Wingdings" panose="05000000000000000000" pitchFamily="2" charset="2"/>
              </a:rPr>
              <a:t> </a:t>
            </a:r>
            <a:r>
              <a:rPr lang="pt-BR" sz="2000" dirty="0"/>
              <a:t>Retomada da economia mundial pós pandemia</a:t>
            </a:r>
          </a:p>
          <a:p>
            <a:r>
              <a:rPr lang="pt-BR" sz="2000" dirty="0">
                <a:sym typeface="Wingdings" panose="05000000000000000000" pitchFamily="2" charset="2"/>
              </a:rPr>
              <a:t> </a:t>
            </a:r>
            <a:r>
              <a:rPr lang="pt-BR" sz="2000" dirty="0"/>
              <a:t>Conflito </a:t>
            </a:r>
            <a:r>
              <a:rPr lang="pt-BR" sz="2000" dirty="0" smtClean="0"/>
              <a:t>leste europeu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26585" y="176788"/>
            <a:ext cx="11344123" cy="676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 smtClean="0">
                <a:solidFill>
                  <a:srgbClr val="58595B"/>
                </a:solidFill>
                <a:latin typeface="Calibri"/>
                <a:cs typeface="Calibri"/>
              </a:rPr>
              <a:t>ABASTECIMENTO NACIONAL DE ÓLEO DIESEL</a:t>
            </a:r>
            <a:endParaRPr lang="pt-BR" sz="3600" b="1" dirty="0">
              <a:solidFill>
                <a:srgbClr val="58595B"/>
              </a:solidFill>
              <a:latin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0EC5556-B8ED-687A-3CB0-16453E14AAF5}"/>
              </a:ext>
            </a:extLst>
          </p:cNvPr>
          <p:cNvSpPr txBox="1"/>
          <p:nvPr/>
        </p:nvSpPr>
        <p:spPr>
          <a:xfrm>
            <a:off x="6191911" y="1680305"/>
            <a:ext cx="54097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Fator </a:t>
            </a:r>
            <a:r>
              <a:rPr lang="pt-BR" sz="2000" dirty="0"/>
              <a:t>de utilização do parque nacional de </a:t>
            </a:r>
            <a:r>
              <a:rPr lang="pt-BR" sz="2000" dirty="0" smtClean="0"/>
              <a:t>refino</a:t>
            </a:r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7664"/>
          <a:stretch/>
        </p:blipFill>
        <p:spPr>
          <a:xfrm>
            <a:off x="6191911" y="2208361"/>
            <a:ext cx="5363588" cy="21918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10DB88F-E9DF-48D5-92AA-8A641CBD093B}"/>
              </a:ext>
            </a:extLst>
          </p:cNvPr>
          <p:cNvSpPr txBox="1"/>
          <p:nvPr/>
        </p:nvSpPr>
        <p:spPr>
          <a:xfrm>
            <a:off x="634582" y="1250631"/>
            <a:ext cx="5022147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Os estoques de diesel A S-10 (</a:t>
            </a:r>
            <a:r>
              <a:rPr lang="pt-BR" sz="2400" dirty="0" smtClean="0"/>
              <a:t>1.612 </a:t>
            </a:r>
            <a:r>
              <a:rPr lang="pt-BR" sz="2400" dirty="0"/>
              <a:t>mil m³) representam </a:t>
            </a:r>
            <a:r>
              <a:rPr lang="pt-BR" sz="2400" b="1" dirty="0" smtClean="0"/>
              <a:t>50 </a:t>
            </a:r>
            <a:r>
              <a:rPr lang="pt-BR" sz="2400" b="1" dirty="0"/>
              <a:t>dias </a:t>
            </a:r>
            <a:r>
              <a:rPr lang="pt-BR" sz="2400" dirty="0"/>
              <a:t>da </a:t>
            </a:r>
            <a:r>
              <a:rPr lang="pt-BR" sz="2400" b="1" dirty="0"/>
              <a:t>necessidade de </a:t>
            </a:r>
            <a:r>
              <a:rPr lang="pt-BR" sz="2400" b="1" dirty="0" smtClean="0"/>
              <a:t>importação </a:t>
            </a:r>
            <a:r>
              <a:rPr lang="pt-BR" sz="2400" dirty="0" smtClean="0"/>
              <a:t>do Brasil (11/07/2022).</a:t>
            </a: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/>
              <a:t>O planejamento indica que </a:t>
            </a:r>
            <a:r>
              <a:rPr lang="pt-BR" sz="2400" b="1" dirty="0" smtClean="0"/>
              <a:t>o País está abastecido até dez/2022</a:t>
            </a:r>
            <a:r>
              <a:rPr lang="pt-BR" sz="2400" dirty="0" smtClean="0"/>
              <a:t>.</a:t>
            </a: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/>
              <a:t>O MME segue atento ao mercado, monitorando intensivamente o abastecimento de óleo diesel, em conjunto com ANP e EPE, e com a colaboração dos agentes do setor.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87545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9DD20C-8D03-C15D-A5AB-A2E4A9047DD7}"/>
              </a:ext>
            </a:extLst>
          </p:cNvPr>
          <p:cNvSpPr/>
          <p:nvPr/>
        </p:nvSpPr>
        <p:spPr>
          <a:xfrm>
            <a:off x="6953021" y="4720356"/>
            <a:ext cx="2621280" cy="13494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23938" y="684117"/>
            <a:ext cx="393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cap="all" dirty="0">
                <a:solidFill>
                  <a:srgbClr val="002060"/>
                </a:solidFill>
                <a:latin typeface="Calibri" panose="020F0502020204030204"/>
                <a:ea typeface="+mj-ea"/>
                <a:cs typeface="+mj-cs"/>
              </a:rPr>
              <a:t>Semana de </a:t>
            </a:r>
            <a:r>
              <a:rPr lang="pt-BR" b="1" cap="all" dirty="0" smtClean="0">
                <a:solidFill>
                  <a:srgbClr val="002060"/>
                </a:solidFill>
                <a:latin typeface="Calibri" panose="020F0502020204030204"/>
                <a:ea typeface="+mj-ea"/>
                <a:cs typeface="+mj-cs"/>
              </a:rPr>
              <a:t>03 a 09 de julho de </a:t>
            </a:r>
            <a:r>
              <a:rPr lang="pt-BR" b="1" cap="all" dirty="0">
                <a:solidFill>
                  <a:srgbClr val="002060"/>
                </a:solidFill>
                <a:latin typeface="Calibri" panose="020F0502020204030204"/>
                <a:ea typeface="+mj-ea"/>
                <a:cs typeface="+mj-cs"/>
              </a:rPr>
              <a:t>2022</a:t>
            </a:r>
          </a:p>
        </p:txBody>
      </p:sp>
      <p:sp>
        <p:nvSpPr>
          <p:cNvPr id="9" name="Título 23">
            <a:extLst>
              <a:ext uri="{FF2B5EF4-FFF2-40B4-BE49-F238E27FC236}">
                <a16:creationId xmlns:a16="http://schemas.microsoft.com/office/drawing/2014/main" id="{3D139544-9E6B-3C85-5708-D3381EFADC41}"/>
              </a:ext>
            </a:extLst>
          </p:cNvPr>
          <p:cNvSpPr txBox="1">
            <a:spLocks/>
          </p:cNvSpPr>
          <p:nvPr/>
        </p:nvSpPr>
        <p:spPr>
          <a:xfrm>
            <a:off x="423938" y="205553"/>
            <a:ext cx="11344123" cy="538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COMPOSIÇÃO DO PREÇO MÉDIO DOS COMBUSTÍVEIS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A2755-9B8C-2853-7AB3-0DEAD76353F4}"/>
              </a:ext>
            </a:extLst>
          </p:cNvPr>
          <p:cNvSpPr/>
          <p:nvPr/>
        </p:nvSpPr>
        <p:spPr>
          <a:xfrm>
            <a:off x="1179800" y="4803136"/>
            <a:ext cx="1463040" cy="11458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4F7A1-8786-9FA7-2F87-51AF77D5924A}"/>
              </a:ext>
            </a:extLst>
          </p:cNvPr>
          <p:cNvSpPr txBox="1"/>
          <p:nvPr/>
        </p:nvSpPr>
        <p:spPr>
          <a:xfrm>
            <a:off x="1190422" y="4948230"/>
            <a:ext cx="14412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Tributos federais </a:t>
            </a:r>
            <a:r>
              <a:rPr lang="pt-BR" sz="1050" dirty="0">
                <a:solidFill>
                  <a:schemeClr val="bg1"/>
                </a:solidFill>
              </a:rPr>
              <a:t/>
            </a:r>
            <a:br>
              <a:rPr lang="pt-BR" sz="1050" dirty="0">
                <a:solidFill>
                  <a:schemeClr val="bg1"/>
                </a:solidFill>
              </a:rPr>
            </a:br>
            <a:r>
              <a:rPr lang="pt-BR" sz="3600" b="1" dirty="0">
                <a:solidFill>
                  <a:schemeClr val="bg1"/>
                </a:solidFill>
              </a:rPr>
              <a:t>ZERO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B61F9-3BE9-6DB5-2DDB-C216DE6F90F7}"/>
              </a:ext>
            </a:extLst>
          </p:cNvPr>
          <p:cNvSpPr txBox="1"/>
          <p:nvPr/>
        </p:nvSpPr>
        <p:spPr>
          <a:xfrm>
            <a:off x="2683942" y="4936021"/>
            <a:ext cx="4058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6200" indent="-1346200"/>
            <a:r>
              <a:rPr lang="pt-BR" sz="1800" dirty="0" smtClean="0"/>
              <a:t>GLP e Diesel – Decreto nº 10.638/2021 e LCP nº 192/2022</a:t>
            </a:r>
            <a:endParaRPr lang="pt-B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85122-9A2D-C529-41D0-141254A777DC}"/>
              </a:ext>
            </a:extLst>
          </p:cNvPr>
          <p:cNvSpPr txBox="1"/>
          <p:nvPr/>
        </p:nvSpPr>
        <p:spPr>
          <a:xfrm>
            <a:off x="2683942" y="5520175"/>
            <a:ext cx="405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G</a:t>
            </a:r>
            <a:r>
              <a:rPr lang="pt-BR" sz="1800" dirty="0"/>
              <a:t>asolina e </a:t>
            </a:r>
            <a:r>
              <a:rPr lang="pt-BR" dirty="0"/>
              <a:t>E</a:t>
            </a:r>
            <a:r>
              <a:rPr lang="pt-BR" sz="1800" dirty="0"/>
              <a:t>tanol – </a:t>
            </a:r>
            <a:r>
              <a:rPr lang="pt-BR" sz="1800" dirty="0" smtClean="0"/>
              <a:t>LCP nº 194/2022</a:t>
            </a:r>
            <a:endParaRPr lang="pt-B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0A6DAA-CCF3-6C28-EE6B-94CE5716340D}"/>
              </a:ext>
            </a:extLst>
          </p:cNvPr>
          <p:cNvSpPr/>
          <p:nvPr/>
        </p:nvSpPr>
        <p:spPr>
          <a:xfrm>
            <a:off x="1064680" y="4719744"/>
            <a:ext cx="5804504" cy="13494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A8D3D-1166-7C0A-F5D0-AD0A8ED2A021}"/>
              </a:ext>
            </a:extLst>
          </p:cNvPr>
          <p:cNvSpPr txBox="1"/>
          <p:nvPr/>
        </p:nvSpPr>
        <p:spPr>
          <a:xfrm>
            <a:off x="7212051" y="4871285"/>
            <a:ext cx="2189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sym typeface="Wingdings" panose="05000000000000000000" pitchFamily="2" charset="2"/>
              </a:rPr>
              <a:t>Tributo estadual </a:t>
            </a:r>
            <a:r>
              <a:rPr lang="pt-BR" sz="2000" b="1" dirty="0">
                <a:solidFill>
                  <a:schemeClr val="bg1"/>
                </a:solidFill>
              </a:rPr>
              <a:t>é um grande peso para o consumidor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CA71CD1-0D4D-421F-B77E-879C10E92F81}"/>
              </a:ext>
            </a:extLst>
          </p:cNvPr>
          <p:cNvSpPr txBox="1"/>
          <p:nvPr/>
        </p:nvSpPr>
        <p:spPr>
          <a:xfrm>
            <a:off x="9636380" y="1957329"/>
            <a:ext cx="260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3B67AE"/>
                </a:solidFill>
              </a:rPr>
              <a:t>Margem </a:t>
            </a:r>
            <a:r>
              <a:rPr lang="pt-BR" sz="1400" dirty="0" smtClean="0">
                <a:solidFill>
                  <a:srgbClr val="3B67AE"/>
                </a:solidFill>
              </a:rPr>
              <a:t>Distribuição </a:t>
            </a:r>
            <a:r>
              <a:rPr lang="pt-BR" sz="1400" dirty="0">
                <a:solidFill>
                  <a:srgbClr val="3B67AE"/>
                </a:solidFill>
              </a:rPr>
              <a:t>+ </a:t>
            </a:r>
            <a:r>
              <a:rPr lang="pt-BR" sz="1400" dirty="0" smtClean="0">
                <a:solidFill>
                  <a:srgbClr val="3B67AE"/>
                </a:solidFill>
              </a:rPr>
              <a:t>Revenda</a:t>
            </a:r>
            <a:endParaRPr lang="pt-BR" sz="1400" baseline="30000" dirty="0">
              <a:solidFill>
                <a:srgbClr val="3B67AE"/>
              </a:solidFill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EB92766-208D-40E5-BAB8-520B9F0F3C01}"/>
              </a:ext>
            </a:extLst>
          </p:cNvPr>
          <p:cNvSpPr txBox="1"/>
          <p:nvPr/>
        </p:nvSpPr>
        <p:spPr>
          <a:xfrm>
            <a:off x="9636380" y="2399067"/>
            <a:ext cx="2310377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3B67AE"/>
                </a:solidFill>
              </a:rPr>
              <a:t>Tributo Estadual</a:t>
            </a:r>
          </a:p>
        </p:txBody>
      </p:sp>
      <p:sp>
        <p:nvSpPr>
          <p:cNvPr id="47" name="Retângulo: Cantos Arredondados 11">
            <a:extLst>
              <a:ext uri="{FF2B5EF4-FFF2-40B4-BE49-F238E27FC236}">
                <a16:creationId xmlns:a16="http://schemas.microsoft.com/office/drawing/2014/main" id="{235BF95A-81B8-45E6-B02D-70DAC377E3F6}"/>
              </a:ext>
            </a:extLst>
          </p:cNvPr>
          <p:cNvSpPr/>
          <p:nvPr/>
        </p:nvSpPr>
        <p:spPr>
          <a:xfrm>
            <a:off x="9211665" y="3682279"/>
            <a:ext cx="307777" cy="30777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Retângulo: Cantos Arredondados 12">
            <a:extLst>
              <a:ext uri="{FF2B5EF4-FFF2-40B4-BE49-F238E27FC236}">
                <a16:creationId xmlns:a16="http://schemas.microsoft.com/office/drawing/2014/main" id="{0732648B-9C63-47AE-A8D4-651F8BE27417}"/>
              </a:ext>
            </a:extLst>
          </p:cNvPr>
          <p:cNvSpPr/>
          <p:nvPr/>
        </p:nvSpPr>
        <p:spPr>
          <a:xfrm>
            <a:off x="9221514" y="2399064"/>
            <a:ext cx="307777" cy="3077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098AAB1-7CE0-4222-BD45-6349B9F46C90}"/>
              </a:ext>
            </a:extLst>
          </p:cNvPr>
          <p:cNvSpPr txBox="1"/>
          <p:nvPr/>
        </p:nvSpPr>
        <p:spPr>
          <a:xfrm>
            <a:off x="9636380" y="2820330"/>
            <a:ext cx="2310377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3B67AE"/>
                </a:solidFill>
              </a:rPr>
              <a:t>Tributos Federais</a:t>
            </a:r>
          </a:p>
        </p:txBody>
      </p:sp>
      <p:sp>
        <p:nvSpPr>
          <p:cNvPr id="50" name="Retângulo: Cantos Arredondados 30">
            <a:extLst>
              <a:ext uri="{FF2B5EF4-FFF2-40B4-BE49-F238E27FC236}">
                <a16:creationId xmlns:a16="http://schemas.microsoft.com/office/drawing/2014/main" id="{648C18D4-30AF-4217-A7C8-F94586E015DE}"/>
              </a:ext>
            </a:extLst>
          </p:cNvPr>
          <p:cNvSpPr/>
          <p:nvPr/>
        </p:nvSpPr>
        <p:spPr>
          <a:xfrm>
            <a:off x="9221514" y="2820327"/>
            <a:ext cx="307777" cy="307777"/>
          </a:xfrm>
          <a:prstGeom prst="round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C13269A-E0B6-49F2-8A82-5D1D891F68B4}"/>
              </a:ext>
            </a:extLst>
          </p:cNvPr>
          <p:cNvSpPr txBox="1"/>
          <p:nvPr/>
        </p:nvSpPr>
        <p:spPr>
          <a:xfrm>
            <a:off x="9636381" y="3265464"/>
            <a:ext cx="2310376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3B67AE"/>
                </a:solidFill>
              </a:rPr>
              <a:t>Etanol Anidro/Biodiesel</a:t>
            </a:r>
          </a:p>
        </p:txBody>
      </p:sp>
      <p:sp>
        <p:nvSpPr>
          <p:cNvPr id="52" name="Retângulo: Cantos Arredondados 34">
            <a:extLst>
              <a:ext uri="{FF2B5EF4-FFF2-40B4-BE49-F238E27FC236}">
                <a16:creationId xmlns:a16="http://schemas.microsoft.com/office/drawing/2014/main" id="{12E25EF5-1D1C-4F08-80C6-BDD11C8D4566}"/>
              </a:ext>
            </a:extLst>
          </p:cNvPr>
          <p:cNvSpPr/>
          <p:nvPr/>
        </p:nvSpPr>
        <p:spPr>
          <a:xfrm>
            <a:off x="9221514" y="3265461"/>
            <a:ext cx="307777" cy="307777"/>
          </a:xfrm>
          <a:prstGeom prst="roundRect">
            <a:avLst/>
          </a:prstGeom>
          <a:solidFill>
            <a:srgbClr val="EF7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19EC8C6-7424-42EE-B4E8-DE445E798B5B}"/>
              </a:ext>
            </a:extLst>
          </p:cNvPr>
          <p:cNvSpPr txBox="1"/>
          <p:nvPr/>
        </p:nvSpPr>
        <p:spPr>
          <a:xfrm>
            <a:off x="9636381" y="3710595"/>
            <a:ext cx="2410990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3B67AE"/>
                </a:solidFill>
              </a:rPr>
              <a:t>Produtor/Importador</a:t>
            </a:r>
            <a:endParaRPr lang="pt-BR" sz="1400" dirty="0">
              <a:solidFill>
                <a:srgbClr val="3B67AE"/>
              </a:solidFill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76748E3-7CDE-40A2-A12D-0E4635AA610B}"/>
              </a:ext>
            </a:extLst>
          </p:cNvPr>
          <p:cNvSpPr txBox="1"/>
          <p:nvPr/>
        </p:nvSpPr>
        <p:spPr>
          <a:xfrm>
            <a:off x="1311008" y="1139734"/>
            <a:ext cx="145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3B67AE"/>
                </a:solidFill>
              </a:rPr>
              <a:t>Gasolina </a:t>
            </a:r>
            <a:r>
              <a:rPr lang="pt-BR" sz="1400" dirty="0">
                <a:solidFill>
                  <a:srgbClr val="3B67AE"/>
                </a:solidFill>
              </a:rPr>
              <a:t>C (R$/L)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BDCCDDCC-51C7-4155-A0ED-8C7759D3E2A3}"/>
              </a:ext>
            </a:extLst>
          </p:cNvPr>
          <p:cNvSpPr txBox="1"/>
          <p:nvPr/>
        </p:nvSpPr>
        <p:spPr>
          <a:xfrm>
            <a:off x="2780108" y="1139735"/>
            <a:ext cx="1594158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3B67AE"/>
                </a:solidFill>
              </a:rPr>
              <a:t>Diesel S-500 (R$/L)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99A245D-5334-4FEA-8E31-39A713FADA9A}"/>
              </a:ext>
            </a:extLst>
          </p:cNvPr>
          <p:cNvSpPr txBox="1"/>
          <p:nvPr/>
        </p:nvSpPr>
        <p:spPr>
          <a:xfrm>
            <a:off x="5824487" y="1139735"/>
            <a:ext cx="1704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3B67AE"/>
                </a:solidFill>
              </a:rPr>
              <a:t>GLP (R</a:t>
            </a:r>
            <a:r>
              <a:rPr lang="pt-BR" sz="1400" dirty="0" smtClean="0">
                <a:solidFill>
                  <a:srgbClr val="3B67AE"/>
                </a:solidFill>
              </a:rPr>
              <a:t>$/Botijão </a:t>
            </a:r>
            <a:r>
              <a:rPr lang="pt-BR" sz="1400" dirty="0">
                <a:solidFill>
                  <a:srgbClr val="3B67AE"/>
                </a:solidFill>
              </a:rPr>
              <a:t>P13)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F493B8F-58B4-428A-AA42-C8FC6BE61093}"/>
              </a:ext>
            </a:extLst>
          </p:cNvPr>
          <p:cNvSpPr txBox="1"/>
          <p:nvPr/>
        </p:nvSpPr>
        <p:spPr>
          <a:xfrm>
            <a:off x="7672896" y="1127465"/>
            <a:ext cx="131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3B67AE"/>
                </a:solidFill>
              </a:rPr>
              <a:t>Etanol (R</a:t>
            </a:r>
            <a:r>
              <a:rPr lang="pt-BR" sz="1400" dirty="0">
                <a:solidFill>
                  <a:srgbClr val="3B67AE"/>
                </a:solidFill>
              </a:rPr>
              <a:t>$/L)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C251C6D9-64FE-4E7E-B010-9F1E4F2EA6EE}"/>
              </a:ext>
            </a:extLst>
          </p:cNvPr>
          <p:cNvSpPr txBox="1"/>
          <p:nvPr/>
        </p:nvSpPr>
        <p:spPr>
          <a:xfrm>
            <a:off x="43379" y="1003299"/>
            <a:ext cx="1346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3B67AE"/>
                </a:solidFill>
              </a:rPr>
              <a:t>Preço Médio ao Consumidor Final</a:t>
            </a:r>
          </a:p>
        </p:txBody>
      </p: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4A7D7F36-6C92-43D8-B453-280CF8EE80B2}"/>
              </a:ext>
            </a:extLst>
          </p:cNvPr>
          <p:cNvCxnSpPr>
            <a:cxnSpLocks/>
          </p:cNvCxnSpPr>
          <p:nvPr/>
        </p:nvCxnSpPr>
        <p:spPr>
          <a:xfrm>
            <a:off x="46807" y="1676146"/>
            <a:ext cx="900684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: Cantos Arredondados 26">
            <a:extLst>
              <a:ext uri="{FF2B5EF4-FFF2-40B4-BE49-F238E27FC236}">
                <a16:creationId xmlns:a16="http://schemas.microsoft.com/office/drawing/2014/main" id="{BB085F50-E642-4F4E-88DB-F9F94F0C0C30}"/>
              </a:ext>
            </a:extLst>
          </p:cNvPr>
          <p:cNvSpPr/>
          <p:nvPr/>
        </p:nvSpPr>
        <p:spPr>
          <a:xfrm>
            <a:off x="9221513" y="1977801"/>
            <a:ext cx="307777" cy="307777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D013418-8C5B-4D95-9FB0-CB2FE1D506E4}"/>
              </a:ext>
            </a:extLst>
          </p:cNvPr>
          <p:cNvSpPr txBox="1"/>
          <p:nvPr/>
        </p:nvSpPr>
        <p:spPr>
          <a:xfrm>
            <a:off x="4350058" y="1136444"/>
            <a:ext cx="1594158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3B67AE"/>
                </a:solidFill>
              </a:rPr>
              <a:t>Diesel S-10 (R$/</a:t>
            </a:r>
            <a:r>
              <a:rPr lang="pt-BR" sz="1400" dirty="0" smtClean="0">
                <a:solidFill>
                  <a:srgbClr val="3B67AE"/>
                </a:solidFill>
              </a:rPr>
              <a:t>L)</a:t>
            </a:r>
            <a:endParaRPr lang="pt-BR" sz="1400" dirty="0">
              <a:solidFill>
                <a:srgbClr val="3B67AE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2BEA72B-84BC-4DC6-8C8B-5EAFF949CBE8}"/>
              </a:ext>
            </a:extLst>
          </p:cNvPr>
          <p:cNvSpPr txBox="1"/>
          <p:nvPr/>
        </p:nvSpPr>
        <p:spPr>
          <a:xfrm>
            <a:off x="7920577" y="1421896"/>
            <a:ext cx="7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R$ 4,52</a:t>
            </a:r>
            <a:endParaRPr lang="pt-BR" sz="1200" dirty="0"/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97334" y="1389017"/>
          <a:ext cx="1485900" cy="371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88563" y="1433073"/>
          <a:ext cx="1456636" cy="367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85336" y="1421896"/>
          <a:ext cx="1706859" cy="3368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25003" y="1227732"/>
          <a:ext cx="1554353" cy="3551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A238D0A0-E5A7-474F-9FDA-8675D47FADF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12986" y="1478770"/>
          <a:ext cx="2261601" cy="343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6147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197368" y="163902"/>
            <a:ext cx="11603568" cy="983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LIVRE MERCADO POR IMPERATIVO LEGAL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(Governo Federal NÃO tem poder para decidir ou influenciar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os preços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de combustíveis)</a:t>
            </a:r>
          </a:p>
        </p:txBody>
      </p:sp>
      <p:sp>
        <p:nvSpPr>
          <p:cNvPr id="5" name="Forma Livre 4"/>
          <p:cNvSpPr/>
          <p:nvPr/>
        </p:nvSpPr>
        <p:spPr>
          <a:xfrm>
            <a:off x="414557" y="1218509"/>
            <a:ext cx="5464550" cy="1194361"/>
          </a:xfrm>
          <a:custGeom>
            <a:avLst/>
            <a:gdLst>
              <a:gd name="connsiteX0" fmla="*/ 0 w 5464550"/>
              <a:gd name="connsiteY0" fmla="*/ 0 h 1194361"/>
              <a:gd name="connsiteX1" fmla="*/ 5464550 w 5464550"/>
              <a:gd name="connsiteY1" fmla="*/ 0 h 1194361"/>
              <a:gd name="connsiteX2" fmla="*/ 5464550 w 5464550"/>
              <a:gd name="connsiteY2" fmla="*/ 1194361 h 1194361"/>
              <a:gd name="connsiteX3" fmla="*/ 0 w 5464550"/>
              <a:gd name="connsiteY3" fmla="*/ 1194361 h 1194361"/>
              <a:gd name="connsiteX4" fmla="*/ 0 w 5464550"/>
              <a:gd name="connsiteY4" fmla="*/ 0 h 11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1194361">
                <a:moveTo>
                  <a:pt x="0" y="0"/>
                </a:moveTo>
                <a:lnTo>
                  <a:pt x="5464550" y="0"/>
                </a:lnTo>
                <a:lnTo>
                  <a:pt x="5464550" y="1194361"/>
                </a:lnTo>
                <a:lnTo>
                  <a:pt x="0" y="1194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Lei do Petróleo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b="1" dirty="0">
                <a:solidFill>
                  <a:schemeClr val="tx1"/>
                </a:solidFill>
              </a:rPr>
              <a:t>nº 9.478/1997</a:t>
            </a:r>
          </a:p>
        </p:txBody>
      </p:sp>
      <p:sp>
        <p:nvSpPr>
          <p:cNvPr id="6" name="Forma Livre 5"/>
          <p:cNvSpPr/>
          <p:nvPr/>
        </p:nvSpPr>
        <p:spPr>
          <a:xfrm>
            <a:off x="414557" y="2227597"/>
            <a:ext cx="5464550" cy="3612420"/>
          </a:xfrm>
          <a:custGeom>
            <a:avLst/>
            <a:gdLst>
              <a:gd name="connsiteX0" fmla="*/ 0 w 5464550"/>
              <a:gd name="connsiteY0" fmla="*/ 0 h 3612420"/>
              <a:gd name="connsiteX1" fmla="*/ 5464550 w 5464550"/>
              <a:gd name="connsiteY1" fmla="*/ 0 h 3612420"/>
              <a:gd name="connsiteX2" fmla="*/ 5464550 w 5464550"/>
              <a:gd name="connsiteY2" fmla="*/ 3612420 h 3612420"/>
              <a:gd name="connsiteX3" fmla="*/ 0 w 5464550"/>
              <a:gd name="connsiteY3" fmla="*/ 3612420 h 3612420"/>
              <a:gd name="connsiteX4" fmla="*/ 0 w 5464550"/>
              <a:gd name="connsiteY4" fmla="*/ 0 h 36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3612420">
                <a:moveTo>
                  <a:pt x="0" y="0"/>
                </a:moveTo>
                <a:lnTo>
                  <a:pt x="5464550" y="0"/>
                </a:lnTo>
                <a:lnTo>
                  <a:pt x="5464550" y="3612420"/>
                </a:lnTo>
                <a:lnTo>
                  <a:pt x="0" y="36124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BR" sz="2000" dirty="0">
              <a:sym typeface="Wingdings" panose="05000000000000000000" pitchFamily="2" charset="2"/>
            </a:endParaRP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2800" dirty="0">
                <a:sym typeface="Wingdings" panose="05000000000000000000" pitchFamily="2" charset="2"/>
              </a:rPr>
              <a:t> </a:t>
            </a:r>
            <a:r>
              <a:rPr lang="pt-BR" sz="2400" kern="1200" dirty="0"/>
              <a:t>Desde 2002, vigora no Brasil o regime de </a:t>
            </a:r>
            <a:r>
              <a:rPr lang="pt-BR" sz="3200" b="1" u="sng" kern="1200" dirty="0"/>
              <a:t>liberdade de preços</a:t>
            </a:r>
            <a:r>
              <a:rPr lang="pt-BR" sz="2400" kern="1200" dirty="0"/>
              <a:t>. </a:t>
            </a: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BR" sz="2400" dirty="0">
              <a:sym typeface="Wingdings" panose="05000000000000000000" pitchFamily="2" charset="2"/>
            </a:endParaRP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2400" dirty="0">
                <a:sym typeface="Wingdings" panose="05000000000000000000" pitchFamily="2" charset="2"/>
              </a:rPr>
              <a:t> </a:t>
            </a:r>
            <a:r>
              <a:rPr lang="pt-BR" sz="2400" kern="1200" dirty="0"/>
              <a:t>Não há qualquer tipo de tabelamento nem fixação de valores máximos, mínimos, ou qualquer exigência de autorização oficial prévia para reajustes.</a:t>
            </a:r>
          </a:p>
        </p:txBody>
      </p:sp>
      <p:sp>
        <p:nvSpPr>
          <p:cNvPr id="8" name="Forma Livre 7"/>
          <p:cNvSpPr/>
          <p:nvPr/>
        </p:nvSpPr>
        <p:spPr>
          <a:xfrm>
            <a:off x="6228509" y="1218509"/>
            <a:ext cx="5464550" cy="1194361"/>
          </a:xfrm>
          <a:custGeom>
            <a:avLst/>
            <a:gdLst>
              <a:gd name="connsiteX0" fmla="*/ 0 w 5464550"/>
              <a:gd name="connsiteY0" fmla="*/ 0 h 1194361"/>
              <a:gd name="connsiteX1" fmla="*/ 5464550 w 5464550"/>
              <a:gd name="connsiteY1" fmla="*/ 0 h 1194361"/>
              <a:gd name="connsiteX2" fmla="*/ 5464550 w 5464550"/>
              <a:gd name="connsiteY2" fmla="*/ 1194361 h 1194361"/>
              <a:gd name="connsiteX3" fmla="*/ 0 w 5464550"/>
              <a:gd name="connsiteY3" fmla="*/ 1194361 h 1194361"/>
              <a:gd name="connsiteX4" fmla="*/ 0 w 5464550"/>
              <a:gd name="connsiteY4" fmla="*/ 0 h 11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1194361">
                <a:moveTo>
                  <a:pt x="0" y="0"/>
                </a:moveTo>
                <a:lnTo>
                  <a:pt x="5464550" y="0"/>
                </a:lnTo>
                <a:lnTo>
                  <a:pt x="5464550" y="1194361"/>
                </a:lnTo>
                <a:lnTo>
                  <a:pt x="0" y="1194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Lei das Estatais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b="1" dirty="0">
                <a:solidFill>
                  <a:schemeClr val="tx1"/>
                </a:solidFill>
              </a:rPr>
              <a:t>nº 13.303/2016</a:t>
            </a:r>
          </a:p>
        </p:txBody>
      </p:sp>
      <p:sp>
        <p:nvSpPr>
          <p:cNvPr id="9" name="Forma Livre 8"/>
          <p:cNvSpPr/>
          <p:nvPr/>
        </p:nvSpPr>
        <p:spPr>
          <a:xfrm>
            <a:off x="6228509" y="2227597"/>
            <a:ext cx="5464550" cy="3612420"/>
          </a:xfrm>
          <a:custGeom>
            <a:avLst/>
            <a:gdLst>
              <a:gd name="connsiteX0" fmla="*/ 0 w 5464550"/>
              <a:gd name="connsiteY0" fmla="*/ 0 h 3612420"/>
              <a:gd name="connsiteX1" fmla="*/ 5464550 w 5464550"/>
              <a:gd name="connsiteY1" fmla="*/ 0 h 3612420"/>
              <a:gd name="connsiteX2" fmla="*/ 5464550 w 5464550"/>
              <a:gd name="connsiteY2" fmla="*/ 3612420 h 3612420"/>
              <a:gd name="connsiteX3" fmla="*/ 0 w 5464550"/>
              <a:gd name="connsiteY3" fmla="*/ 3612420 h 3612420"/>
              <a:gd name="connsiteX4" fmla="*/ 0 w 5464550"/>
              <a:gd name="connsiteY4" fmla="*/ 0 h 36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3612420">
                <a:moveTo>
                  <a:pt x="0" y="0"/>
                </a:moveTo>
                <a:lnTo>
                  <a:pt x="5464550" y="0"/>
                </a:lnTo>
                <a:lnTo>
                  <a:pt x="5464550" y="3612420"/>
                </a:lnTo>
                <a:lnTo>
                  <a:pt x="0" y="36124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BR" dirty="0">
              <a:sym typeface="Wingdings" panose="05000000000000000000" pitchFamily="2" charset="2"/>
            </a:endParaRP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2800" dirty="0">
                <a:sym typeface="Wingdings" panose="05000000000000000000" pitchFamily="2" charset="2"/>
              </a:rPr>
              <a:t> </a:t>
            </a:r>
            <a:r>
              <a:rPr lang="pt-BR" sz="2400" kern="1200" dirty="0"/>
              <a:t>As ações e deliberações do órgão ou ente de controle </a:t>
            </a:r>
            <a:r>
              <a:rPr lang="pt-BR" sz="3200" b="1" u="sng" dirty="0"/>
              <a:t>não podem </a:t>
            </a:r>
            <a:r>
              <a:rPr lang="pt-BR" sz="2400" kern="1200" dirty="0"/>
              <a:t>implicar </a:t>
            </a:r>
            <a:r>
              <a:rPr lang="pt-BR" sz="3200" b="1" u="sng" kern="1200" dirty="0"/>
              <a:t>interferência na gestão </a:t>
            </a:r>
            <a:r>
              <a:rPr lang="pt-BR" sz="2400" kern="1200" dirty="0"/>
              <a:t>das empresas públicas e das sociedades de economia mista a ele submetidas nem ingerência no exercício de suas competências (...).</a:t>
            </a:r>
            <a:endParaRPr lang="pt-BR" sz="2800" kern="1200" dirty="0"/>
          </a:p>
        </p:txBody>
      </p:sp>
    </p:spTree>
    <p:extLst>
      <p:ext uri="{BB962C8B-B14F-4D97-AF65-F5344CB8AC3E}">
        <p14:creationId xmlns:p14="http://schemas.microsoft.com/office/powerpoint/2010/main" val="4140296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Arredondado 15"/>
          <p:cNvSpPr/>
          <p:nvPr/>
        </p:nvSpPr>
        <p:spPr>
          <a:xfrm>
            <a:off x="200087" y="958486"/>
            <a:ext cx="11579047" cy="3162576"/>
          </a:xfrm>
          <a:prstGeom prst="roundRect">
            <a:avLst>
              <a:gd name="adj" fmla="val 367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35952" y="227994"/>
            <a:ext cx="9607115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MEDIDAS IMPLEMENTADAS COM APOIO DO CONGRESSO NACIONAL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00088" y="1017590"/>
            <a:ext cx="103742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Auxílio Gás</a:t>
            </a:r>
          </a:p>
          <a:p>
            <a:endParaRPr lang="pt-BR" dirty="0">
              <a:sym typeface="Wingdings" panose="05000000000000000000" pitchFamily="2" charset="2"/>
            </a:endParaRPr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Contempla famílias inscritas no Cadastro Único, com renda per capita menor ou igual a meio salário mínimo e integrantes do Benefício de Prestação Continuada (BPC).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Valor equivalente a meio botijão de gás a cada dois meses.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5,39 milhões de famílias atendidas;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R$ 275 milhões pagos em abril de 2022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00088" y="4187510"/>
            <a:ext cx="115790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Redução </a:t>
            </a:r>
            <a:r>
              <a:rPr lang="pt-BR" sz="2800" b="1" dirty="0"/>
              <a:t>dos Tributos Federais (</a:t>
            </a:r>
            <a:r>
              <a:rPr lang="pt-BR" sz="2800" b="1" dirty="0" smtClean="0"/>
              <a:t>PIS/Pasep, </a:t>
            </a:r>
            <a:r>
              <a:rPr lang="pt-BR" sz="2800" b="1" dirty="0" err="1" smtClean="0"/>
              <a:t>Cofins</a:t>
            </a:r>
            <a:r>
              <a:rPr lang="pt-BR" sz="2800" b="1" dirty="0" smtClean="0"/>
              <a:t> e Cide) = ZERO</a:t>
            </a:r>
            <a:endParaRPr lang="pt-BR" dirty="0" smtClean="0">
              <a:sym typeface="Wingdings" panose="05000000000000000000" pitchFamily="2" charset="2"/>
            </a:endParaRPr>
          </a:p>
          <a:p>
            <a:r>
              <a:rPr lang="pt-BR" i="1" dirty="0" smtClean="0">
                <a:sym typeface="Wingdings" panose="05000000000000000000" pitchFamily="2" charset="2"/>
              </a:rPr>
              <a:t>Impactos</a:t>
            </a:r>
          </a:p>
          <a:p>
            <a:r>
              <a:rPr lang="pt-BR" dirty="0" smtClean="0">
                <a:sym typeface="Wingdings" panose="05000000000000000000" pitchFamily="2" charset="2"/>
              </a:rPr>
              <a:t> </a:t>
            </a:r>
            <a:r>
              <a:rPr lang="pt-BR" b="1" dirty="0" smtClean="0"/>
              <a:t>GLP</a:t>
            </a:r>
            <a:r>
              <a:rPr lang="pt-BR" dirty="0" smtClean="0"/>
              <a:t> </a:t>
            </a:r>
            <a:r>
              <a:rPr lang="pt-BR" dirty="0"/>
              <a:t>– </a:t>
            </a:r>
            <a:r>
              <a:rPr lang="pt-BR" b="1" dirty="0"/>
              <a:t>R$ 2,18/P13 </a:t>
            </a:r>
            <a:r>
              <a:rPr lang="pt-BR" dirty="0" smtClean="0"/>
              <a:t>permanentemente, </a:t>
            </a:r>
            <a:r>
              <a:rPr lang="pt-BR" dirty="0"/>
              <a:t>desde março de </a:t>
            </a:r>
            <a:r>
              <a:rPr lang="pt-BR" dirty="0" smtClean="0"/>
              <a:t>2021.</a:t>
            </a:r>
            <a:endParaRPr lang="pt-BR" dirty="0"/>
          </a:p>
          <a:p>
            <a:r>
              <a:rPr lang="pt-BR" dirty="0" smtClean="0">
                <a:sym typeface="Wingdings" panose="05000000000000000000" pitchFamily="2" charset="2"/>
              </a:rPr>
              <a:t> </a:t>
            </a:r>
            <a:r>
              <a:rPr lang="pt-BR" b="1" dirty="0" smtClean="0"/>
              <a:t>Diesel</a:t>
            </a:r>
            <a:r>
              <a:rPr lang="pt-BR" dirty="0" smtClean="0"/>
              <a:t> </a:t>
            </a:r>
            <a:r>
              <a:rPr lang="pt-BR" dirty="0"/>
              <a:t>– </a:t>
            </a:r>
            <a:r>
              <a:rPr lang="pt-BR" b="1" dirty="0"/>
              <a:t>R$ </a:t>
            </a:r>
            <a:r>
              <a:rPr lang="pt-BR" b="1" dirty="0" smtClean="0"/>
              <a:t>0,33/L </a:t>
            </a:r>
            <a:r>
              <a:rPr lang="pt-BR" dirty="0"/>
              <a:t>de 11 de março de 2022, até 31 de dezembro de 2022</a:t>
            </a:r>
            <a:r>
              <a:rPr lang="pt-BR" dirty="0" smtClean="0"/>
              <a:t>.</a:t>
            </a:r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b="1" dirty="0" smtClean="0">
                <a:sym typeface="Wingdings" panose="05000000000000000000" pitchFamily="2" charset="2"/>
              </a:rPr>
              <a:t>Gasolina – R$ 0,69/L </a:t>
            </a:r>
            <a:r>
              <a:rPr lang="pt-BR" dirty="0" smtClean="0">
                <a:sym typeface="Wingdings" panose="05000000000000000000" pitchFamily="2" charset="2"/>
              </a:rPr>
              <a:t>desde 23 de junho de 2022, </a:t>
            </a:r>
            <a:r>
              <a:rPr lang="pt-BR" dirty="0"/>
              <a:t>até 31 de dezembro de 2022.</a:t>
            </a:r>
            <a:endParaRPr lang="pt-BR" dirty="0" smtClean="0">
              <a:sym typeface="Wingdings" panose="05000000000000000000" pitchFamily="2" charset="2"/>
            </a:endParaRPr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b="1" dirty="0" smtClean="0">
                <a:sym typeface="Wingdings" panose="05000000000000000000" pitchFamily="2" charset="2"/>
              </a:rPr>
              <a:t>Etanol – R$ 0,24/L </a:t>
            </a:r>
            <a:r>
              <a:rPr lang="pt-BR" dirty="0">
                <a:sym typeface="Wingdings" panose="05000000000000000000" pitchFamily="2" charset="2"/>
              </a:rPr>
              <a:t>desde 23 de junho de </a:t>
            </a:r>
            <a:r>
              <a:rPr lang="pt-BR" dirty="0" smtClean="0">
                <a:sym typeface="Wingdings" panose="05000000000000000000" pitchFamily="2" charset="2"/>
              </a:rPr>
              <a:t>2022, </a:t>
            </a:r>
            <a:r>
              <a:rPr lang="pt-BR" dirty="0"/>
              <a:t>até 31 de dezembro de 2022.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7653833" y="1022951"/>
            <a:ext cx="3510741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1400" b="1" u="sng" dirty="0">
                <a:solidFill>
                  <a:srgbClr val="4C556C"/>
                </a:solidFill>
              </a:rPr>
              <a:t>Legislação</a:t>
            </a:r>
            <a:r>
              <a:rPr lang="pt-BR" sz="1400" b="1" dirty="0">
                <a:solidFill>
                  <a:srgbClr val="4C556C"/>
                </a:solidFill>
              </a:rPr>
              <a:t>:</a:t>
            </a:r>
          </a:p>
          <a:p>
            <a:r>
              <a:rPr lang="pt-BR" sz="1400" dirty="0">
                <a:solidFill>
                  <a:srgbClr val="4C556C"/>
                </a:solidFill>
              </a:rPr>
              <a:t>Lei nº 14.237, de 19 de novembro de 2021</a:t>
            </a:r>
            <a:r>
              <a:rPr lang="pt-BR" sz="1400" dirty="0"/>
              <a:t/>
            </a:r>
            <a:br>
              <a:rPr lang="pt-BR" sz="1400" dirty="0"/>
            </a:br>
            <a:r>
              <a:rPr lang="pt-BR" sz="1400" dirty="0">
                <a:solidFill>
                  <a:srgbClr val="4C556C"/>
                </a:solidFill>
              </a:rPr>
              <a:t>Decreto nº 10.881, de 2 de dezembro de 2021</a:t>
            </a:r>
            <a:endParaRPr lang="pt-BR" sz="1400" b="0" i="0" dirty="0">
              <a:solidFill>
                <a:srgbClr val="4C556C"/>
              </a:solidFill>
              <a:effectLst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827233" y="4672379"/>
            <a:ext cx="3861043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1400" b="1" u="sng" dirty="0">
                <a:solidFill>
                  <a:srgbClr val="4C556C"/>
                </a:solidFill>
              </a:rPr>
              <a:t>Legislação</a:t>
            </a:r>
            <a:r>
              <a:rPr lang="pt-BR" sz="1400" b="1" dirty="0">
                <a:solidFill>
                  <a:srgbClr val="4C556C"/>
                </a:solidFill>
              </a:rPr>
              <a:t>:</a:t>
            </a:r>
          </a:p>
          <a:p>
            <a:r>
              <a:rPr lang="pt-BR" sz="1400" dirty="0" smtClean="0">
                <a:solidFill>
                  <a:srgbClr val="4C556C"/>
                </a:solidFill>
              </a:rPr>
              <a:t>Decreto </a:t>
            </a:r>
            <a:r>
              <a:rPr lang="pt-BR" sz="1400" dirty="0">
                <a:solidFill>
                  <a:srgbClr val="4C556C"/>
                </a:solidFill>
              </a:rPr>
              <a:t>nº 10.638, de 1º de março de 2021</a:t>
            </a:r>
          </a:p>
          <a:p>
            <a:r>
              <a:rPr lang="pt-BR" sz="1400" dirty="0">
                <a:solidFill>
                  <a:srgbClr val="4C556C"/>
                </a:solidFill>
              </a:rPr>
              <a:t>Lei Complementar nº 192, de 11 de março de </a:t>
            </a:r>
            <a:r>
              <a:rPr lang="pt-BR" sz="1400" dirty="0" smtClean="0">
                <a:solidFill>
                  <a:srgbClr val="4C556C"/>
                </a:solidFill>
              </a:rPr>
              <a:t>2022</a:t>
            </a:r>
          </a:p>
          <a:p>
            <a:r>
              <a:rPr lang="pt-BR" sz="1400" b="0" i="0" dirty="0" smtClean="0">
                <a:solidFill>
                  <a:srgbClr val="4C556C"/>
                </a:solidFill>
                <a:effectLst/>
              </a:rPr>
              <a:t>Lei Complementar nº 194, de 23 de junho de 2022</a:t>
            </a:r>
            <a:endParaRPr lang="pt-BR" sz="1400" b="0" i="0" dirty="0">
              <a:solidFill>
                <a:srgbClr val="4C556C"/>
              </a:solidFill>
              <a:effectLst/>
            </a:endParaRPr>
          </a:p>
        </p:txBody>
      </p:sp>
      <p:sp>
        <p:nvSpPr>
          <p:cNvPr id="18" name="Retângulo Arredondado 17"/>
          <p:cNvSpPr/>
          <p:nvPr/>
        </p:nvSpPr>
        <p:spPr>
          <a:xfrm>
            <a:off x="200087" y="4224633"/>
            <a:ext cx="11579047" cy="1871092"/>
          </a:xfrm>
          <a:prstGeom prst="roundRect">
            <a:avLst>
              <a:gd name="adj" fmla="val 595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37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35952" y="258367"/>
            <a:ext cx="9437781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MEDIDAS EM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IMPLEMENTADAS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COM APOIO DO CONGRESSO NACIONAL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6154" y="1278004"/>
            <a:ext cx="115246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/>
              <a:t>LCP 192/2022 (antigo PLP 11/2020)</a:t>
            </a:r>
          </a:p>
          <a:p>
            <a:pPr lvl="0">
              <a:lnSpc>
                <a:spcPct val="150000"/>
              </a:lnSpc>
            </a:pPr>
            <a:r>
              <a:rPr lang="pt-BR" sz="2000" dirty="0">
                <a:sym typeface="Wingdings" panose="05000000000000000000" pitchFamily="2" charset="2"/>
              </a:rPr>
              <a:t></a:t>
            </a:r>
            <a:r>
              <a:rPr lang="pt-BR" sz="2000" dirty="0"/>
              <a:t> Determina que o ICMS incidirá uma única vez na gasolina, etanol anidro, diesel, biodiesel e GLP;</a:t>
            </a:r>
          </a:p>
          <a:p>
            <a:pPr lvl="0">
              <a:lnSpc>
                <a:spcPct val="150000"/>
              </a:lnSpc>
            </a:pPr>
            <a:r>
              <a:rPr lang="pt-BR" sz="2000" dirty="0">
                <a:sym typeface="Wingdings" panose="05000000000000000000" pitchFamily="2" charset="2"/>
              </a:rPr>
              <a:t></a:t>
            </a:r>
            <a:r>
              <a:rPr lang="pt-BR" sz="2000" dirty="0"/>
              <a:t> </a:t>
            </a:r>
            <a:r>
              <a:rPr lang="pt-BR" sz="2000" dirty="0">
                <a:sym typeface="Wingdings" panose="05000000000000000000" pitchFamily="2" charset="2"/>
              </a:rPr>
              <a:t>ICMS </a:t>
            </a:r>
            <a:r>
              <a:rPr lang="pt-BR" sz="2000" dirty="0"/>
              <a:t>uniforme em todo o território nacional, podendo ser diferenciado por produto;</a:t>
            </a:r>
          </a:p>
          <a:p>
            <a:pPr lvl="0">
              <a:lnSpc>
                <a:spcPct val="150000"/>
              </a:lnSpc>
            </a:pPr>
            <a:r>
              <a:rPr lang="pt-BR" sz="2000" dirty="0">
                <a:sym typeface="Wingdings" panose="05000000000000000000" pitchFamily="2" charset="2"/>
              </a:rPr>
              <a:t></a:t>
            </a:r>
            <a:r>
              <a:rPr lang="pt-BR" sz="2000" dirty="0"/>
              <a:t> ICMS específico (</a:t>
            </a:r>
            <a:r>
              <a:rPr lang="pt-BR" sz="2000" i="1" dirty="0"/>
              <a:t>ad rem</a:t>
            </a:r>
            <a:r>
              <a:rPr lang="pt-BR" sz="2000" dirty="0"/>
              <a:t>), por unidade de medida adotada.</a:t>
            </a:r>
          </a:p>
          <a:p>
            <a:pPr lvl="0">
              <a:lnSpc>
                <a:spcPct val="150000"/>
              </a:lnSpc>
            </a:pPr>
            <a:endParaRPr lang="pt-BR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b="1" dirty="0"/>
              <a:t>ADI 7164 - Efeitos da </a:t>
            </a:r>
            <a:r>
              <a:rPr lang="pt-BR" sz="2000" b="1" dirty="0" smtClean="0"/>
              <a:t>medida </a:t>
            </a:r>
            <a:r>
              <a:rPr lang="pt-BR" sz="2000" b="1" dirty="0"/>
              <a:t>cautelar de </a:t>
            </a:r>
            <a:r>
              <a:rPr lang="pt-BR" sz="2000" b="1" dirty="0" smtClean="0"/>
              <a:t>17/06/2022, </a:t>
            </a:r>
            <a:r>
              <a:rPr lang="pt-BR" sz="2000" b="1" dirty="0"/>
              <a:t>do Min. André Mendonça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1600" dirty="0"/>
              <a:t>Suspensa eficácia do </a:t>
            </a:r>
            <a:r>
              <a:rPr lang="pt-BR" sz="1600" dirty="0" smtClean="0"/>
              <a:t>Convênio </a:t>
            </a:r>
            <a:r>
              <a:rPr lang="pt-BR" sz="1600" dirty="0"/>
              <a:t>ICMS 16/2022 (regulamentava </a:t>
            </a:r>
            <a:r>
              <a:rPr lang="pt-BR" sz="1600" dirty="0" smtClean="0"/>
              <a:t>LCP nº 192/2022 </a:t>
            </a:r>
            <a:r>
              <a:rPr lang="pt-BR" sz="1600" dirty="0"/>
              <a:t>para o diesel</a:t>
            </a:r>
            <a:r>
              <a:rPr lang="pt-BR" sz="1600" dirty="0" smtClean="0"/>
              <a:t>).</a:t>
            </a:r>
            <a:endParaRPr lang="pt-BR" sz="1600" dirty="0"/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1600" dirty="0"/>
              <a:t>Enquanto o CONFAZ não regulamentar a LC </a:t>
            </a:r>
            <a:r>
              <a:rPr lang="pt-BR" sz="1600" dirty="0" smtClean="0"/>
              <a:t>nº 192/2022</a:t>
            </a:r>
            <a:r>
              <a:rPr lang="pt-BR" sz="1600" dirty="0"/>
              <a:t>, aplica-se como base de cálculo (PMPF) a média dos últimos 60 </a:t>
            </a:r>
            <a:r>
              <a:rPr lang="pt-BR" sz="1600" dirty="0" smtClean="0"/>
              <a:t>meses para </a:t>
            </a:r>
            <a:r>
              <a:rPr lang="pt-BR" sz="1600" dirty="0"/>
              <a:t>todos os combustíveis elencados (gasolina, etanol anidro, GLP, diesel e biodiesel), com efeito a partir de </a:t>
            </a:r>
            <a:r>
              <a:rPr lang="pt-BR" sz="1600" dirty="0" smtClean="0"/>
              <a:t>01/07/2022.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1600" dirty="0" smtClean="0"/>
              <a:t>Requisita </a:t>
            </a:r>
            <a:r>
              <a:rPr lang="pt-BR" sz="1600" dirty="0"/>
              <a:t>informações </a:t>
            </a:r>
            <a:r>
              <a:rPr lang="pt-BR" sz="1600" dirty="0" smtClean="0"/>
              <a:t>a </a:t>
            </a:r>
            <a:r>
              <a:rPr lang="pt-BR" sz="1600" dirty="0"/>
              <a:t>Petrobras, ANP e CADE.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293381" y="1278004"/>
            <a:ext cx="499122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t-BR" b="1" dirty="0"/>
              <a:t>OBS: </a:t>
            </a:r>
            <a:r>
              <a:rPr lang="pt-BR" dirty="0"/>
              <a:t>A matéria está sob análise do STF, contando com medida cautelar do Ministro André Mendonça. </a:t>
            </a:r>
          </a:p>
        </p:txBody>
      </p:sp>
    </p:spTree>
    <p:extLst>
      <p:ext uri="{BB962C8B-B14F-4D97-AF65-F5344CB8AC3E}">
        <p14:creationId xmlns:p14="http://schemas.microsoft.com/office/powerpoint/2010/main" val="2889880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219775" y="1267284"/>
            <a:ext cx="1135687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/>
              <a:t>LCP 194/2022 </a:t>
            </a:r>
            <a:r>
              <a:rPr lang="pt-BR" sz="2800" b="1" dirty="0" smtClean="0"/>
              <a:t>(antigo </a:t>
            </a:r>
            <a:r>
              <a:rPr lang="pt-BR" sz="2800" b="1" dirty="0"/>
              <a:t>PLP 18/2022)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Classifica </a:t>
            </a:r>
            <a:r>
              <a:rPr lang="pt-BR" b="1" dirty="0"/>
              <a:t>combustíveis, gás natural, energia elétrica, serviços de telecomunicações e de transporte público</a:t>
            </a:r>
            <a:r>
              <a:rPr lang="pt-BR" dirty="0"/>
              <a:t> como </a:t>
            </a:r>
            <a:r>
              <a:rPr lang="pt-BR" b="1" dirty="0"/>
              <a:t>bens </a:t>
            </a:r>
            <a:r>
              <a:rPr lang="pt-BR" b="1" dirty="0" smtClean="0"/>
              <a:t>e serviços essenciais</a:t>
            </a:r>
            <a:r>
              <a:rPr lang="pt-BR" dirty="0"/>
              <a:t>, o que acarreta na fixação da </a:t>
            </a:r>
            <a:r>
              <a:rPr lang="pt-BR" b="1" dirty="0"/>
              <a:t>alíquota máxima do ICMS </a:t>
            </a:r>
            <a:r>
              <a:rPr lang="pt-BR" b="1" dirty="0" smtClean="0"/>
              <a:t>entre </a:t>
            </a:r>
            <a:r>
              <a:rPr lang="pt-BR" b="1" dirty="0"/>
              <a:t>17% e 18</a:t>
            </a:r>
            <a:r>
              <a:rPr lang="pt-BR" b="1" dirty="0" smtClean="0"/>
              <a:t>%</a:t>
            </a:r>
            <a:r>
              <a:rPr lang="pt-BR" dirty="0" smtClean="0"/>
              <a:t>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b="1" dirty="0" smtClean="0"/>
              <a:t>Estados que não regulamentaram a medida por Decreto</a:t>
            </a:r>
            <a:r>
              <a:rPr lang="pt-BR" dirty="0" smtClean="0"/>
              <a:t>: </a:t>
            </a:r>
            <a:r>
              <a:rPr lang="it-IT" b="1" dirty="0"/>
              <a:t>CE, MA, PI e </a:t>
            </a:r>
            <a:r>
              <a:rPr lang="it-IT" b="1" dirty="0" smtClean="0"/>
              <a:t>PE</a:t>
            </a:r>
            <a:r>
              <a:rPr lang="it-IT" dirty="0" smtClean="0"/>
              <a:t> enviaram Projeto de Lei às suas respectivas Assembleias Legislativas =&gt; </a:t>
            </a:r>
            <a:r>
              <a:rPr lang="it-IT" b="1" dirty="0" smtClean="0"/>
              <a:t>Medida não tem efeito imediato</a:t>
            </a:r>
            <a:r>
              <a:rPr lang="it-IT" dirty="0" smtClean="0"/>
              <a:t>. </a:t>
            </a:r>
            <a:endParaRPr lang="pt-BR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Determina que a alíquota de ICMS servirá de limite máximo para fixação da alíquota </a:t>
            </a:r>
            <a:r>
              <a:rPr lang="pt-BR" i="1" dirty="0" smtClean="0"/>
              <a:t>ad rem</a:t>
            </a:r>
            <a:r>
              <a:rPr lang="pt-BR" dirty="0" smtClean="0"/>
              <a:t> da LCP nº 192/2022.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Determina </a:t>
            </a:r>
            <a:r>
              <a:rPr lang="pt-BR" dirty="0"/>
              <a:t>que a base de cálculo do ICMS do diesel será a média móvel dos preços ao consumidor praticados nos últimos 60 meses anteriores à sua fixação, até </a:t>
            </a:r>
            <a:r>
              <a:rPr lang="pt-BR" dirty="0" smtClean="0"/>
              <a:t>31/12/2022 - Altera </a:t>
            </a:r>
            <a:r>
              <a:rPr lang="pt-BR" dirty="0"/>
              <a:t>a LCP </a:t>
            </a:r>
            <a:r>
              <a:rPr lang="pt-BR" dirty="0" smtClean="0"/>
              <a:t>nº 192/2022.</a:t>
            </a:r>
            <a:endParaRPr lang="pt-B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Zera as alíquotas de PIS/Pasep, </a:t>
            </a:r>
            <a:r>
              <a:rPr lang="pt-BR" dirty="0" err="1" smtClean="0"/>
              <a:t>Cofins</a:t>
            </a:r>
            <a:r>
              <a:rPr lang="pt-BR" dirty="0" smtClean="0"/>
              <a:t> e Cide </a:t>
            </a:r>
            <a:r>
              <a:rPr lang="pt-BR" dirty="0"/>
              <a:t>sobre gasolina e </a:t>
            </a:r>
            <a:r>
              <a:rPr lang="pt-BR" dirty="0" smtClean="0"/>
              <a:t>etanol, até 31/12/2022.</a:t>
            </a:r>
            <a:endParaRPr lang="pt-BR" dirty="0"/>
          </a:p>
        </p:txBody>
      </p:sp>
      <p:sp>
        <p:nvSpPr>
          <p:cNvPr id="4" name="Título 23">
            <a:extLst>
              <a:ext uri="{FF2B5EF4-FFF2-40B4-BE49-F238E27FC236}">
                <a16:creationId xmlns:a16="http://schemas.microsoft.com/office/drawing/2014/main" id="{0492A375-9B92-94D0-1516-BAC35429E751}"/>
              </a:ext>
            </a:extLst>
          </p:cNvPr>
          <p:cNvSpPr txBox="1">
            <a:spLocks/>
          </p:cNvSpPr>
          <p:nvPr/>
        </p:nvSpPr>
        <p:spPr>
          <a:xfrm>
            <a:off x="535952" y="258367"/>
            <a:ext cx="9437781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MEDIDAS EM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IMPLEMENTADAS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COM APOIO DO CONGRESSO NACIONAL</a:t>
            </a:r>
          </a:p>
        </p:txBody>
      </p:sp>
    </p:spTree>
    <p:extLst>
      <p:ext uri="{BB962C8B-B14F-4D97-AF65-F5344CB8AC3E}">
        <p14:creationId xmlns:p14="http://schemas.microsoft.com/office/powerpoint/2010/main" val="331479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F9EB494-5548-48A2-AB1A-AD6D03F04C5A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E122ED-5817-43AB-AD9F-6AF2031325EF}"/>
              </a:ext>
            </a:extLst>
          </p:cNvPr>
          <p:cNvSpPr txBox="1"/>
          <p:nvPr/>
        </p:nvSpPr>
        <p:spPr>
          <a:xfrm>
            <a:off x="89372" y="2440332"/>
            <a:ext cx="5911378" cy="5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Histórico Acadêmico-Profissional</a:t>
            </a:r>
          </a:p>
        </p:txBody>
      </p:sp>
    </p:spTree>
    <p:extLst>
      <p:ext uri="{BB962C8B-B14F-4D97-AF65-F5344CB8AC3E}">
        <p14:creationId xmlns:p14="http://schemas.microsoft.com/office/powerpoint/2010/main" val="403833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3">
            <a:extLst>
              <a:ext uri="{FF2B5EF4-FFF2-40B4-BE49-F238E27FC236}">
                <a16:creationId xmlns:a16="http://schemas.microsoft.com/office/drawing/2014/main" id="{803DB3E2-4B4F-1247-7491-3516A9CEB36B}"/>
              </a:ext>
            </a:extLst>
          </p:cNvPr>
          <p:cNvSpPr txBox="1">
            <a:spLocks/>
          </p:cNvSpPr>
          <p:nvPr/>
        </p:nvSpPr>
        <p:spPr>
          <a:xfrm>
            <a:off x="544578" y="534412"/>
            <a:ext cx="10876795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POTENCIAL DOS EFEITOS DA LCP Nº 194/2022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+ ADI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7164</a:t>
            </a:r>
          </a:p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(GASOLINA, ETANOL, DIESEL E GLP, MÉDIA BRASIL)</a:t>
            </a:r>
            <a:endParaRPr lang="pt-BR" sz="2400" b="1" dirty="0">
              <a:solidFill>
                <a:srgbClr val="58595B"/>
              </a:solidFill>
              <a:latin typeface="Calibri"/>
              <a:cs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993" y="3638147"/>
            <a:ext cx="6317963" cy="115353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550" y="4880903"/>
            <a:ext cx="6317963" cy="11535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389" y="2393230"/>
            <a:ext cx="6317963" cy="115353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76" y="1150474"/>
            <a:ext cx="7367776" cy="1153533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679914" y="1553314"/>
            <a:ext cx="30651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b="1" dirty="0"/>
              <a:t>Obs.:</a:t>
            </a:r>
            <a:r>
              <a:rPr lang="pt-BR" sz="1400" dirty="0"/>
              <a:t> Os tributos federais remanescentes (PIS/Pasep e </a:t>
            </a:r>
            <a:r>
              <a:rPr lang="pt-BR" sz="1400" dirty="0" err="1"/>
              <a:t>Cofins</a:t>
            </a:r>
            <a:r>
              <a:rPr lang="pt-BR" sz="1400" dirty="0"/>
              <a:t>) já se </a:t>
            </a:r>
            <a:r>
              <a:rPr lang="pt-BR" sz="1400" dirty="0" smtClean="0"/>
              <a:t>encontram </a:t>
            </a:r>
            <a:r>
              <a:rPr lang="pt-BR" sz="1400" b="1" dirty="0"/>
              <a:t>zerados</a:t>
            </a:r>
            <a:r>
              <a:rPr lang="pt-BR" sz="1400" dirty="0"/>
              <a:t> para o </a:t>
            </a:r>
            <a:r>
              <a:rPr lang="pt-BR" sz="1400" b="1" dirty="0"/>
              <a:t>GLP </a:t>
            </a:r>
            <a:r>
              <a:rPr lang="pt-BR" sz="1400" b="1" dirty="0" smtClean="0"/>
              <a:t>P13 (R$ 2,18)</a:t>
            </a:r>
            <a:r>
              <a:rPr lang="pt-BR" sz="1400" dirty="0" smtClean="0"/>
              <a:t>, </a:t>
            </a:r>
            <a:r>
              <a:rPr lang="pt-BR" sz="1400" dirty="0"/>
              <a:t>por prazo indeterminado (desde 01/03/2021), </a:t>
            </a:r>
            <a:r>
              <a:rPr lang="pt-BR" sz="1400" dirty="0" smtClean="0"/>
              <a:t>e para </a:t>
            </a:r>
            <a:r>
              <a:rPr lang="pt-BR" sz="1400" dirty="0"/>
              <a:t>o </a:t>
            </a:r>
            <a:r>
              <a:rPr lang="pt-BR" sz="1400" b="1" dirty="0" smtClean="0"/>
              <a:t>Diesel (R$ 0,33/L)</a:t>
            </a:r>
            <a:r>
              <a:rPr lang="pt-BR" sz="1400" dirty="0" smtClean="0"/>
              <a:t>, </a:t>
            </a:r>
            <a:r>
              <a:rPr lang="pt-BR" sz="1400" dirty="0"/>
              <a:t>até 31/12/2022 (desde 11/03/2022</a:t>
            </a:r>
            <a:r>
              <a:rPr lang="pt-BR" sz="1400" dirty="0" smtClean="0"/>
              <a:t>).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8848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3">
            <a:extLst>
              <a:ext uri="{FF2B5EF4-FFF2-40B4-BE49-F238E27FC236}">
                <a16:creationId xmlns:a16="http://schemas.microsoft.com/office/drawing/2014/main" id="{803DB3E2-4B4F-1247-7491-3516A9CEB36B}"/>
              </a:ext>
            </a:extLst>
          </p:cNvPr>
          <p:cNvSpPr txBox="1">
            <a:spLocks/>
          </p:cNvSpPr>
          <p:nvPr/>
        </p:nvSpPr>
        <p:spPr>
          <a:xfrm>
            <a:off x="544578" y="534412"/>
            <a:ext cx="10876795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POTENCIAL DOS EFEITOS DA LCP Nº 194/2022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+ ADI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7164</a:t>
            </a:r>
          </a:p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(GASOLINA E ETANOL POR UF)</a:t>
            </a:r>
            <a:endParaRPr lang="pt-BR" sz="2400" b="1" dirty="0">
              <a:solidFill>
                <a:srgbClr val="58595B"/>
              </a:solidFill>
              <a:latin typeface="Calibri"/>
              <a:cs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240" y="1284000"/>
            <a:ext cx="8293520" cy="4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3">
            <a:extLst>
              <a:ext uri="{FF2B5EF4-FFF2-40B4-BE49-F238E27FC236}">
                <a16:creationId xmlns:a16="http://schemas.microsoft.com/office/drawing/2014/main" id="{803DB3E2-4B4F-1247-7491-3516A9CEB36B}"/>
              </a:ext>
            </a:extLst>
          </p:cNvPr>
          <p:cNvSpPr txBox="1">
            <a:spLocks/>
          </p:cNvSpPr>
          <p:nvPr/>
        </p:nvSpPr>
        <p:spPr>
          <a:xfrm>
            <a:off x="544578" y="534412"/>
            <a:ext cx="10876795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POTENCIAL DOS EFEITOS DA LCP Nº 194/2022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+ ADI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7164</a:t>
            </a:r>
          </a:p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(GASOLINA E ETANOL POR UF)</a:t>
            </a:r>
            <a:endParaRPr lang="pt-BR" sz="2400" b="1" dirty="0">
              <a:solidFill>
                <a:srgbClr val="58595B"/>
              </a:solidFill>
              <a:latin typeface="Calibri"/>
              <a:cs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240" y="1169600"/>
            <a:ext cx="8293520" cy="45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3">
            <a:extLst>
              <a:ext uri="{FF2B5EF4-FFF2-40B4-BE49-F238E27FC236}">
                <a16:creationId xmlns:a16="http://schemas.microsoft.com/office/drawing/2014/main" id="{803DB3E2-4B4F-1247-7491-3516A9CEB36B}"/>
              </a:ext>
            </a:extLst>
          </p:cNvPr>
          <p:cNvSpPr txBox="1">
            <a:spLocks/>
          </p:cNvSpPr>
          <p:nvPr/>
        </p:nvSpPr>
        <p:spPr>
          <a:xfrm>
            <a:off x="544578" y="534412"/>
            <a:ext cx="10876795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POTENCIAL DOS EFEITOS DA LCP Nº 194/2022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+ ADI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7164</a:t>
            </a:r>
          </a:p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(DIESEL E GLP POR UF)</a:t>
            </a:r>
            <a:endParaRPr lang="pt-BR" sz="2400" b="1" dirty="0">
              <a:solidFill>
                <a:srgbClr val="58595B"/>
              </a:solidFill>
              <a:latin typeface="Calibri"/>
              <a:cs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98073" y="5631818"/>
            <a:ext cx="8548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b="1" dirty="0"/>
              <a:t>Obs.:</a:t>
            </a:r>
            <a:r>
              <a:rPr lang="pt-BR" sz="1400" dirty="0"/>
              <a:t> Os tributos federais remanescentes (PIS/Pasep e </a:t>
            </a:r>
            <a:r>
              <a:rPr lang="pt-BR" sz="1400" dirty="0" err="1"/>
              <a:t>Cofins</a:t>
            </a:r>
            <a:r>
              <a:rPr lang="pt-BR" sz="1400" dirty="0"/>
              <a:t>) já se </a:t>
            </a:r>
            <a:r>
              <a:rPr lang="pt-BR" sz="1400" dirty="0" smtClean="0"/>
              <a:t>encontram </a:t>
            </a:r>
            <a:r>
              <a:rPr lang="pt-BR" sz="1400" b="1" dirty="0"/>
              <a:t>zerados</a:t>
            </a:r>
            <a:r>
              <a:rPr lang="pt-BR" sz="1400" dirty="0"/>
              <a:t> para o </a:t>
            </a:r>
            <a:r>
              <a:rPr lang="pt-BR" sz="1400" b="1" dirty="0"/>
              <a:t>GLP </a:t>
            </a:r>
            <a:r>
              <a:rPr lang="pt-BR" sz="1400" b="1" dirty="0" smtClean="0"/>
              <a:t>P13 (R$ 2,18)</a:t>
            </a:r>
            <a:r>
              <a:rPr lang="pt-BR" sz="1400" dirty="0" smtClean="0"/>
              <a:t>, </a:t>
            </a:r>
            <a:r>
              <a:rPr lang="pt-BR" sz="1400" dirty="0"/>
              <a:t>por prazo indeterminado (desde 01/03/2021), </a:t>
            </a:r>
            <a:r>
              <a:rPr lang="pt-BR" sz="1400" dirty="0" smtClean="0"/>
              <a:t>e para </a:t>
            </a:r>
            <a:r>
              <a:rPr lang="pt-BR" sz="1400" dirty="0"/>
              <a:t>o </a:t>
            </a:r>
            <a:r>
              <a:rPr lang="pt-BR" sz="1400" b="1" dirty="0" smtClean="0"/>
              <a:t>Diesel (R$ 0,33/L)</a:t>
            </a:r>
            <a:r>
              <a:rPr lang="pt-BR" sz="1400" dirty="0" smtClean="0"/>
              <a:t>, </a:t>
            </a:r>
            <a:r>
              <a:rPr lang="pt-BR" sz="1400" dirty="0"/>
              <a:t>até 31/12/2022 (desde 11/03/2022</a:t>
            </a:r>
            <a:r>
              <a:rPr lang="pt-BR" sz="1400" dirty="0" smtClean="0"/>
              <a:t>).</a:t>
            </a:r>
            <a:endParaRPr lang="pt-BR" sz="1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84" y="1284000"/>
            <a:ext cx="7969032" cy="4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65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3">
            <a:extLst>
              <a:ext uri="{FF2B5EF4-FFF2-40B4-BE49-F238E27FC236}">
                <a16:creationId xmlns:a16="http://schemas.microsoft.com/office/drawing/2014/main" id="{803DB3E2-4B4F-1247-7491-3516A9CEB36B}"/>
              </a:ext>
            </a:extLst>
          </p:cNvPr>
          <p:cNvSpPr txBox="1">
            <a:spLocks/>
          </p:cNvSpPr>
          <p:nvPr/>
        </p:nvSpPr>
        <p:spPr>
          <a:xfrm>
            <a:off x="544578" y="534412"/>
            <a:ext cx="10876795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POTENCIAL DOS EFEITOS DA LCP Nº 194/2022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+ ADI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7164</a:t>
            </a:r>
          </a:p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(DIESEL E GLP POR UF)</a:t>
            </a:r>
            <a:endParaRPr lang="pt-BR" sz="2400" b="1" dirty="0">
              <a:solidFill>
                <a:srgbClr val="58595B"/>
              </a:solidFill>
              <a:latin typeface="Calibri"/>
              <a:cs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98073" y="5631818"/>
            <a:ext cx="8395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b="1" dirty="0"/>
              <a:t>Obs.:</a:t>
            </a:r>
            <a:r>
              <a:rPr lang="pt-BR" sz="1400" dirty="0"/>
              <a:t> Os tributos federais remanescentes (PIS/Pasep e </a:t>
            </a:r>
            <a:r>
              <a:rPr lang="pt-BR" sz="1400" dirty="0" err="1"/>
              <a:t>Cofins</a:t>
            </a:r>
            <a:r>
              <a:rPr lang="pt-BR" sz="1400" dirty="0"/>
              <a:t>) já se </a:t>
            </a:r>
            <a:r>
              <a:rPr lang="pt-BR" sz="1400" dirty="0" smtClean="0"/>
              <a:t>encontram </a:t>
            </a:r>
            <a:r>
              <a:rPr lang="pt-BR" sz="1400" b="1" dirty="0"/>
              <a:t>zerados</a:t>
            </a:r>
            <a:r>
              <a:rPr lang="pt-BR" sz="1400" dirty="0"/>
              <a:t> para o </a:t>
            </a:r>
            <a:r>
              <a:rPr lang="pt-BR" sz="1400" b="1" dirty="0"/>
              <a:t>GLP </a:t>
            </a:r>
            <a:r>
              <a:rPr lang="pt-BR" sz="1400" b="1" dirty="0" smtClean="0"/>
              <a:t>P13 (R$ 2,18)</a:t>
            </a:r>
            <a:r>
              <a:rPr lang="pt-BR" sz="1400" dirty="0" smtClean="0"/>
              <a:t>, </a:t>
            </a:r>
            <a:r>
              <a:rPr lang="pt-BR" sz="1400" dirty="0"/>
              <a:t>por prazo indeterminado (desde 01/03/2021), </a:t>
            </a:r>
            <a:r>
              <a:rPr lang="pt-BR" sz="1400" dirty="0" smtClean="0"/>
              <a:t>e para </a:t>
            </a:r>
            <a:r>
              <a:rPr lang="pt-BR" sz="1400" dirty="0"/>
              <a:t>o </a:t>
            </a:r>
            <a:r>
              <a:rPr lang="pt-BR" sz="1400" b="1" dirty="0" smtClean="0"/>
              <a:t>Diesel (R$ 0,33/L)</a:t>
            </a:r>
            <a:r>
              <a:rPr lang="pt-BR" sz="1400" dirty="0" smtClean="0"/>
              <a:t>, </a:t>
            </a:r>
            <a:r>
              <a:rPr lang="pt-BR" sz="1400" dirty="0"/>
              <a:t>até 31/12/2022 (desde 11/03/2022</a:t>
            </a:r>
            <a:r>
              <a:rPr lang="pt-BR" sz="1400" dirty="0" smtClean="0"/>
              <a:t>).</a:t>
            </a:r>
            <a:endParaRPr lang="pt-BR" sz="1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83" y="1113018"/>
            <a:ext cx="7969032" cy="45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54288" y="3513110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ENERGIA ELÉTRICA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id="{8E74B33A-49FA-EC90-6F67-5BA3650D8F05}"/>
              </a:ext>
            </a:extLst>
          </p:cNvPr>
          <p:cNvSpPr txBox="1"/>
          <p:nvPr/>
        </p:nvSpPr>
        <p:spPr>
          <a:xfrm>
            <a:off x="7325568" y="1863656"/>
            <a:ext cx="41298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3.2</a:t>
            </a:r>
          </a:p>
        </p:txBody>
      </p:sp>
    </p:spTree>
    <p:extLst>
      <p:ext uri="{BB962C8B-B14F-4D97-AF65-F5344CB8AC3E}">
        <p14:creationId xmlns:p14="http://schemas.microsoft.com/office/powerpoint/2010/main" val="29112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79E345-85DD-4CBF-80A6-A1F71C17C69E}"/>
              </a:ext>
            </a:extLst>
          </p:cNvPr>
          <p:cNvSpPr/>
          <p:nvPr/>
        </p:nvSpPr>
        <p:spPr>
          <a:xfrm>
            <a:off x="142240" y="594926"/>
            <a:ext cx="6979920" cy="5487472"/>
          </a:xfrm>
          <a:prstGeom prst="roundRect">
            <a:avLst>
              <a:gd name="adj" fmla="val 288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9EB8D72E-38F7-3172-C707-B07E2530895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51579" y="1227397"/>
          <a:ext cx="5548584" cy="446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A5C2B0C-006B-499B-99B4-61E0D32C2998}"/>
              </a:ext>
            </a:extLst>
          </p:cNvPr>
          <p:cNvGrpSpPr/>
          <p:nvPr/>
        </p:nvGrpSpPr>
        <p:grpSpPr>
          <a:xfrm>
            <a:off x="543232" y="835047"/>
            <a:ext cx="1484085" cy="1582717"/>
            <a:chOff x="553055" y="2163298"/>
            <a:chExt cx="1484085" cy="1661538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969AB0DD-3113-49ED-8640-D117ED6C5D44}"/>
                </a:ext>
              </a:extLst>
            </p:cNvPr>
            <p:cNvGrpSpPr/>
            <p:nvPr/>
          </p:nvGrpSpPr>
          <p:grpSpPr>
            <a:xfrm>
              <a:off x="553055" y="2163298"/>
              <a:ext cx="1484085" cy="1661538"/>
              <a:chOff x="793750" y="1769525"/>
              <a:chExt cx="1484085" cy="1661538"/>
            </a:xfrm>
          </p:grpSpPr>
          <p:grpSp>
            <p:nvGrpSpPr>
              <p:cNvPr id="21" name="Agrupar 20">
                <a:extLst>
                  <a:ext uri="{FF2B5EF4-FFF2-40B4-BE49-F238E27FC236}">
                    <a16:creationId xmlns:a16="http://schemas.microsoft.com/office/drawing/2014/main" id="{3459B4EA-6B71-462C-A131-235A3E338463}"/>
                  </a:ext>
                </a:extLst>
              </p:cNvPr>
              <p:cNvGrpSpPr/>
              <p:nvPr/>
            </p:nvGrpSpPr>
            <p:grpSpPr>
              <a:xfrm>
                <a:off x="793750" y="1844675"/>
                <a:ext cx="1484085" cy="1586388"/>
                <a:chOff x="1098218" y="2190966"/>
                <a:chExt cx="1941617" cy="1749293"/>
              </a:xfrm>
              <a:solidFill>
                <a:srgbClr val="008442"/>
              </a:solidFill>
            </p:grpSpPr>
            <p:sp>
              <p:nvSpPr>
                <p:cNvPr id="23" name="Retângulo: Cantos Arredondados 22">
                  <a:extLst>
                    <a:ext uri="{FF2B5EF4-FFF2-40B4-BE49-F238E27FC236}">
                      <a16:creationId xmlns:a16="http://schemas.microsoft.com/office/drawing/2014/main" id="{81019495-92F5-4A1D-B6AC-B0134A66CF30}"/>
                    </a:ext>
                  </a:extLst>
                </p:cNvPr>
                <p:cNvSpPr/>
                <p:nvPr/>
              </p:nvSpPr>
              <p:spPr>
                <a:xfrm>
                  <a:off x="1098218" y="2190966"/>
                  <a:ext cx="1941617" cy="1749293"/>
                </a:xfrm>
                <a:prstGeom prst="roundRect">
                  <a:avLst>
                    <a:gd name="adj" fmla="val 4626"/>
                  </a:avLst>
                </a:prstGeom>
                <a:solidFill>
                  <a:srgbClr val="33CC33"/>
                </a:solidFill>
                <a:ln w="19050">
                  <a:solidFill>
                    <a:srgbClr val="0084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" name="Retângulo 23">
                  <a:extLst>
                    <a:ext uri="{FF2B5EF4-FFF2-40B4-BE49-F238E27FC236}">
                      <a16:creationId xmlns:a16="http://schemas.microsoft.com/office/drawing/2014/main" id="{52387F97-81F4-488F-A26A-99B8B934A086}"/>
                    </a:ext>
                  </a:extLst>
                </p:cNvPr>
                <p:cNvSpPr/>
                <p:nvPr/>
              </p:nvSpPr>
              <p:spPr>
                <a:xfrm>
                  <a:off x="1136909" y="2585358"/>
                  <a:ext cx="1878454" cy="126373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F7789EF5-53BB-403F-98F8-07175D5C0A91}"/>
                  </a:ext>
                </a:extLst>
              </p:cNvPr>
              <p:cNvSpPr/>
              <p:nvPr/>
            </p:nvSpPr>
            <p:spPr>
              <a:xfrm>
                <a:off x="1068337" y="1769525"/>
                <a:ext cx="955711" cy="484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 sz="1400" b="1" i="0" u="none" strike="noStrike" kern="1200" spc="0" baseline="0">
                    <a:solidFill>
                      <a:srgbClr val="E7E6E6">
                        <a:lumMod val="50000"/>
                      </a:srgb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2400" b="1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25,7%</a:t>
                </a:r>
              </a:p>
            </p:txBody>
          </p:sp>
        </p:grp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DEE9A1C-795E-45A3-A8EF-603E5ACE640E}"/>
                </a:ext>
              </a:extLst>
            </p:cNvPr>
            <p:cNvSpPr txBox="1"/>
            <p:nvPr/>
          </p:nvSpPr>
          <p:spPr>
            <a:xfrm>
              <a:off x="793611" y="2631593"/>
              <a:ext cx="1070678" cy="35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</a:rPr>
                <a:t>GERAÇÃO 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83426D2-7420-4105-BFEE-CC9920BCACBD}"/>
              </a:ext>
            </a:extLst>
          </p:cNvPr>
          <p:cNvGrpSpPr/>
          <p:nvPr/>
        </p:nvGrpSpPr>
        <p:grpSpPr>
          <a:xfrm>
            <a:off x="543232" y="2577854"/>
            <a:ext cx="1484085" cy="1577001"/>
            <a:chOff x="2708088" y="6001156"/>
            <a:chExt cx="1484085" cy="1655537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AB415515-326E-4A45-AC04-7EF2C07ED5D6}"/>
                </a:ext>
              </a:extLst>
            </p:cNvPr>
            <p:cNvGrpSpPr/>
            <p:nvPr/>
          </p:nvGrpSpPr>
          <p:grpSpPr>
            <a:xfrm>
              <a:off x="2708088" y="6001156"/>
              <a:ext cx="1484085" cy="1655537"/>
              <a:chOff x="793750" y="1782156"/>
              <a:chExt cx="1484085" cy="1655537"/>
            </a:xfrm>
          </p:grpSpPr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4B12FAF9-5F46-4C87-9E49-6DF750F9C285}"/>
                  </a:ext>
                </a:extLst>
              </p:cNvPr>
              <p:cNvGrpSpPr/>
              <p:nvPr/>
            </p:nvGrpSpPr>
            <p:grpSpPr>
              <a:xfrm>
                <a:off x="793750" y="1844676"/>
                <a:ext cx="1484085" cy="1593017"/>
                <a:chOff x="1098218" y="2190967"/>
                <a:chExt cx="1941617" cy="1756603"/>
              </a:xfrm>
              <a:solidFill>
                <a:srgbClr val="008442"/>
              </a:solidFill>
            </p:grpSpPr>
            <p:sp>
              <p:nvSpPr>
                <p:cNvPr id="30" name="Retângulo: Cantos Arredondados 29">
                  <a:extLst>
                    <a:ext uri="{FF2B5EF4-FFF2-40B4-BE49-F238E27FC236}">
                      <a16:creationId xmlns:a16="http://schemas.microsoft.com/office/drawing/2014/main" id="{9B0E0AA8-1BC9-4F1B-AA8F-9F0A35E0AB95}"/>
                    </a:ext>
                  </a:extLst>
                </p:cNvPr>
                <p:cNvSpPr/>
                <p:nvPr/>
              </p:nvSpPr>
              <p:spPr>
                <a:xfrm>
                  <a:off x="1098218" y="2190967"/>
                  <a:ext cx="1941617" cy="1756603"/>
                </a:xfrm>
                <a:prstGeom prst="roundRect">
                  <a:avLst>
                    <a:gd name="adj" fmla="val 4626"/>
                  </a:avLst>
                </a:prstGeom>
                <a:solidFill>
                  <a:srgbClr val="FEBF0D"/>
                </a:solidFill>
                <a:ln w="19050">
                  <a:solidFill>
                    <a:srgbClr val="FEBF0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FEBF0D"/>
                    </a:solidFill>
                  </a:endParaRPr>
                </a:p>
              </p:txBody>
            </p:sp>
            <p:sp>
              <p:nvSpPr>
                <p:cNvPr id="31" name="Retângulo 30">
                  <a:extLst>
                    <a:ext uri="{FF2B5EF4-FFF2-40B4-BE49-F238E27FC236}">
                      <a16:creationId xmlns:a16="http://schemas.microsoft.com/office/drawing/2014/main" id="{03733B40-4D5D-4D52-A775-E3A65EA11E52}"/>
                    </a:ext>
                  </a:extLst>
                </p:cNvPr>
                <p:cNvSpPr/>
                <p:nvPr/>
              </p:nvSpPr>
              <p:spPr>
                <a:xfrm>
                  <a:off x="1098549" y="2585358"/>
                  <a:ext cx="1934936" cy="12734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rgbClr val="FEBF0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C8D7FAE6-B683-4B7D-8A60-189DFFE0BE3B}"/>
                  </a:ext>
                </a:extLst>
              </p:cNvPr>
              <p:cNvSpPr/>
              <p:nvPr/>
            </p:nvSpPr>
            <p:spPr>
              <a:xfrm>
                <a:off x="1068337" y="1782156"/>
                <a:ext cx="955711" cy="4846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 sz="1400" b="1" i="0" u="none" strike="noStrike" kern="1200" spc="0" baseline="0">
                    <a:solidFill>
                      <a:srgbClr val="E7E6E6">
                        <a:lumMod val="50000"/>
                      </a:srgb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2400" b="1" i="1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11,9%</a:t>
                </a:r>
              </a:p>
            </p:txBody>
          </p: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14274C0-76A0-48E5-B2EA-6961B84D1E68}"/>
                </a:ext>
              </a:extLst>
            </p:cNvPr>
            <p:cNvSpPr txBox="1"/>
            <p:nvPr/>
          </p:nvSpPr>
          <p:spPr>
            <a:xfrm>
              <a:off x="2728245" y="6459500"/>
              <a:ext cx="1447319" cy="35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</a:rPr>
                <a:t>TRANSMISSÃO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4B180BE-0355-48AF-8FCD-3FC8AC817FE4}"/>
              </a:ext>
            </a:extLst>
          </p:cNvPr>
          <p:cNvGrpSpPr/>
          <p:nvPr/>
        </p:nvGrpSpPr>
        <p:grpSpPr>
          <a:xfrm>
            <a:off x="572806" y="4331787"/>
            <a:ext cx="1484085" cy="1589033"/>
            <a:chOff x="547595" y="4597361"/>
            <a:chExt cx="1484085" cy="1668168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98EE09A-C805-4D9F-A6AE-471EE3BC1BFA}"/>
                </a:ext>
              </a:extLst>
            </p:cNvPr>
            <p:cNvGrpSpPr/>
            <p:nvPr/>
          </p:nvGrpSpPr>
          <p:grpSpPr>
            <a:xfrm>
              <a:off x="547595" y="4597361"/>
              <a:ext cx="1484085" cy="1668168"/>
              <a:chOff x="793750" y="1769525"/>
              <a:chExt cx="1484085" cy="1668168"/>
            </a:xfrm>
          </p:grpSpPr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1A355BA2-BDBA-4584-869B-68A03B8DF9B9}"/>
                  </a:ext>
                </a:extLst>
              </p:cNvPr>
              <p:cNvGrpSpPr/>
              <p:nvPr/>
            </p:nvGrpSpPr>
            <p:grpSpPr>
              <a:xfrm>
                <a:off x="793750" y="1844675"/>
                <a:ext cx="1484085" cy="1593018"/>
                <a:chOff x="1098218" y="2190966"/>
                <a:chExt cx="1941617" cy="1756604"/>
              </a:xfrm>
              <a:solidFill>
                <a:srgbClr val="008442"/>
              </a:solidFill>
            </p:grpSpPr>
            <p:sp>
              <p:nvSpPr>
                <p:cNvPr id="37" name="Retângulo: Cantos Arredondados 36">
                  <a:extLst>
                    <a:ext uri="{FF2B5EF4-FFF2-40B4-BE49-F238E27FC236}">
                      <a16:creationId xmlns:a16="http://schemas.microsoft.com/office/drawing/2014/main" id="{A2B81BAC-3BF2-43AC-9789-ED018A7C3F72}"/>
                    </a:ext>
                  </a:extLst>
                </p:cNvPr>
                <p:cNvSpPr/>
                <p:nvPr/>
              </p:nvSpPr>
              <p:spPr>
                <a:xfrm>
                  <a:off x="1098218" y="2190966"/>
                  <a:ext cx="1941617" cy="1756604"/>
                </a:xfrm>
                <a:prstGeom prst="roundRect">
                  <a:avLst>
                    <a:gd name="adj" fmla="val 4626"/>
                  </a:avLst>
                </a:prstGeom>
                <a:solidFill>
                  <a:srgbClr val="003068"/>
                </a:solidFill>
                <a:ln w="19050">
                  <a:solidFill>
                    <a:srgbClr val="0030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4C207238-63BF-4322-9D7C-53E14FCC00D3}"/>
                    </a:ext>
                  </a:extLst>
                </p:cNvPr>
                <p:cNvSpPr/>
                <p:nvPr/>
              </p:nvSpPr>
              <p:spPr>
                <a:xfrm>
                  <a:off x="1098549" y="2585358"/>
                  <a:ext cx="1934936" cy="126564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3313E57-092B-4D20-802C-A9DE7E11F72F}"/>
                  </a:ext>
                </a:extLst>
              </p:cNvPr>
              <p:cNvSpPr/>
              <p:nvPr/>
            </p:nvSpPr>
            <p:spPr>
              <a:xfrm>
                <a:off x="1186158" y="1769525"/>
                <a:ext cx="720070" cy="484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 sz="1400" b="1" i="0" u="none" strike="noStrike" kern="1200" spc="0" baseline="0">
                    <a:solidFill>
                      <a:srgbClr val="E7E6E6">
                        <a:lumMod val="50000"/>
                      </a:srgb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2400" b="1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22%</a:t>
                </a:r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20C91F5B-1388-4CED-8A9E-B883E0A782C2}"/>
                </a:ext>
              </a:extLst>
            </p:cNvPr>
            <p:cNvSpPr txBox="1"/>
            <p:nvPr/>
          </p:nvSpPr>
          <p:spPr>
            <a:xfrm>
              <a:off x="590389" y="5065675"/>
              <a:ext cx="1410964" cy="35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</a:rPr>
                <a:t>DISTRIBUIÇÃO</a:t>
              </a:r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CD5037D2-DF3C-47EA-B6EE-E4BC50B35E4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6797" y="3364594"/>
            <a:ext cx="389893" cy="537257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E3A8C8F2-34E8-4E00-ADF5-CBF1FF93AB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3240" y="3408558"/>
            <a:ext cx="326082" cy="449328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2302485D-9EB4-4263-BAF3-5E35D1E21B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9682" y="3465245"/>
            <a:ext cx="243806" cy="33595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DBA38C90-B05A-4B66-A21D-D1556400E6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-20000"/>
          </a:blip>
          <a:stretch>
            <a:fillRect/>
          </a:stretch>
        </p:blipFill>
        <p:spPr>
          <a:xfrm>
            <a:off x="924204" y="1659442"/>
            <a:ext cx="757954" cy="476772"/>
          </a:xfrm>
          <a:prstGeom prst="rect">
            <a:avLst/>
          </a:prstGeom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1722FFF2-5635-4164-8966-FEB6F3DC3305}"/>
              </a:ext>
            </a:extLst>
          </p:cNvPr>
          <p:cNvGrpSpPr/>
          <p:nvPr/>
        </p:nvGrpSpPr>
        <p:grpSpPr>
          <a:xfrm>
            <a:off x="874478" y="5162097"/>
            <a:ext cx="893207" cy="610461"/>
            <a:chOff x="999695" y="3948792"/>
            <a:chExt cx="893207" cy="610461"/>
          </a:xfrm>
        </p:grpSpPr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A80A18B9-A4ED-4F8B-AFFE-768A215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95" y="3948792"/>
              <a:ext cx="609462" cy="610461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17D7E283-0D47-4238-9DE5-217E529CD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0000" contrast="-20000"/>
            </a:blip>
            <a:srcRect l="42896"/>
            <a:stretch/>
          </p:blipFill>
          <p:spPr>
            <a:xfrm>
              <a:off x="1496755" y="3988648"/>
              <a:ext cx="396147" cy="499883"/>
            </a:xfrm>
            <a:prstGeom prst="rect">
              <a:avLst/>
            </a:prstGeom>
          </p:spPr>
        </p:pic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1BB6C543-60E7-436B-A697-2F3C2839A282}"/>
              </a:ext>
            </a:extLst>
          </p:cNvPr>
          <p:cNvSpPr txBox="1"/>
          <p:nvPr/>
        </p:nvSpPr>
        <p:spPr>
          <a:xfrm>
            <a:off x="2910607" y="2875424"/>
            <a:ext cx="2599472" cy="1170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srgbClr val="FF0000"/>
                </a:solidFill>
              </a:rPr>
              <a:t>Fatura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de Energia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8714D01-DAE2-4667-AC4C-E1CC2FF34EC9}"/>
              </a:ext>
            </a:extLst>
          </p:cNvPr>
          <p:cNvSpPr txBox="1"/>
          <p:nvPr/>
        </p:nvSpPr>
        <p:spPr>
          <a:xfrm>
            <a:off x="4805153" y="17037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9,2%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F9BFCE3-5624-473D-B287-F7B9682AD549}"/>
              </a:ext>
            </a:extLst>
          </p:cNvPr>
          <p:cNvSpPr txBox="1"/>
          <p:nvPr/>
        </p:nvSpPr>
        <p:spPr>
          <a:xfrm>
            <a:off x="5540662" y="3183492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21,3%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D336BF8B-1616-4CEA-AF5E-29F31B854BE8}"/>
              </a:ext>
            </a:extLst>
          </p:cNvPr>
          <p:cNvSpPr txBox="1"/>
          <p:nvPr/>
        </p:nvSpPr>
        <p:spPr>
          <a:xfrm>
            <a:off x="5011416" y="452739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9,9%</a:t>
            </a:r>
          </a:p>
        </p:txBody>
      </p:sp>
      <p:sp>
        <p:nvSpPr>
          <p:cNvPr id="62" name="CaixaDeTexto 49">
            <a:extLst>
              <a:ext uri="{FF2B5EF4-FFF2-40B4-BE49-F238E27FC236}">
                <a16:creationId xmlns:a16="http://schemas.microsoft.com/office/drawing/2014/main" id="{9DB261E3-4E86-4BAF-B47B-23A6F1FC9F26}"/>
              </a:ext>
            </a:extLst>
          </p:cNvPr>
          <p:cNvSpPr txBox="1"/>
          <p:nvPr/>
        </p:nvSpPr>
        <p:spPr>
          <a:xfrm>
            <a:off x="5709973" y="1066185"/>
            <a:ext cx="1162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FF9900"/>
                </a:solidFill>
              </a:rPr>
              <a:t>PIS/COFINS</a:t>
            </a:r>
          </a:p>
        </p:txBody>
      </p:sp>
      <p:sp>
        <p:nvSpPr>
          <p:cNvPr id="63" name="CaixaDeTexto 55">
            <a:extLst>
              <a:ext uri="{FF2B5EF4-FFF2-40B4-BE49-F238E27FC236}">
                <a16:creationId xmlns:a16="http://schemas.microsoft.com/office/drawing/2014/main" id="{9F9EB962-6AC9-4611-A2A0-016053D8897F}"/>
              </a:ext>
            </a:extLst>
          </p:cNvPr>
          <p:cNvSpPr txBox="1"/>
          <p:nvPr/>
        </p:nvSpPr>
        <p:spPr>
          <a:xfrm>
            <a:off x="6189914" y="2383292"/>
            <a:ext cx="67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rgbClr val="FF0000"/>
                </a:solidFill>
              </a:rPr>
              <a:t>ICMS</a:t>
            </a:r>
          </a:p>
        </p:txBody>
      </p:sp>
      <p:sp>
        <p:nvSpPr>
          <p:cNvPr id="64" name="CaixaDeTexto 56">
            <a:extLst>
              <a:ext uri="{FF2B5EF4-FFF2-40B4-BE49-F238E27FC236}">
                <a16:creationId xmlns:a16="http://schemas.microsoft.com/office/drawing/2014/main" id="{340E091C-4C8D-4455-BFEA-015D1D877679}"/>
              </a:ext>
            </a:extLst>
          </p:cNvPr>
          <p:cNvSpPr txBox="1"/>
          <p:nvPr/>
        </p:nvSpPr>
        <p:spPr>
          <a:xfrm>
            <a:off x="5658016" y="5043147"/>
            <a:ext cx="102957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Encargos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AA956D9-5539-4FA2-B37F-5CC3DAC31D9A}"/>
              </a:ext>
            </a:extLst>
          </p:cNvPr>
          <p:cNvCxnSpPr>
            <a:cxnSpLocks/>
          </p:cNvCxnSpPr>
          <p:nvPr/>
        </p:nvCxnSpPr>
        <p:spPr>
          <a:xfrm flipV="1">
            <a:off x="5966168" y="2723759"/>
            <a:ext cx="216660" cy="475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AE9178A-BA4A-40A8-9277-B5D1BF2BAD48}"/>
              </a:ext>
            </a:extLst>
          </p:cNvPr>
          <p:cNvCxnSpPr>
            <a:cxnSpLocks/>
          </p:cNvCxnSpPr>
          <p:nvPr/>
        </p:nvCxnSpPr>
        <p:spPr>
          <a:xfrm flipV="1">
            <a:off x="5509007" y="1369247"/>
            <a:ext cx="236224" cy="624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F4C027-5B05-41D2-ADB9-070B9804FA0E}"/>
              </a:ext>
            </a:extLst>
          </p:cNvPr>
          <p:cNvCxnSpPr>
            <a:cxnSpLocks/>
          </p:cNvCxnSpPr>
          <p:nvPr/>
        </p:nvCxnSpPr>
        <p:spPr>
          <a:xfrm>
            <a:off x="5495991" y="5031300"/>
            <a:ext cx="164157" cy="494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230714" y="143128"/>
            <a:ext cx="9083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COMPOSIÇÃO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 </a:t>
            </a: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DA CONTA DE LUZ - 2021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3B01B41-F08D-4824-BB4C-DDBE67CB8C38}"/>
              </a:ext>
            </a:extLst>
          </p:cNvPr>
          <p:cNvCxnSpPr>
            <a:cxnSpLocks/>
          </p:cNvCxnSpPr>
          <p:nvPr/>
        </p:nvCxnSpPr>
        <p:spPr>
          <a:xfrm>
            <a:off x="6181119" y="2723759"/>
            <a:ext cx="6801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EB60729-86FF-41AB-BC3A-3E8BCABA5BFB}"/>
              </a:ext>
            </a:extLst>
          </p:cNvPr>
          <p:cNvCxnSpPr>
            <a:cxnSpLocks/>
          </p:cNvCxnSpPr>
          <p:nvPr/>
        </p:nvCxnSpPr>
        <p:spPr>
          <a:xfrm>
            <a:off x="5741421" y="1368844"/>
            <a:ext cx="1067439" cy="4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2503605-5A71-49FA-8AED-89ECA9F67BB6}"/>
              </a:ext>
            </a:extLst>
          </p:cNvPr>
          <p:cNvCxnSpPr>
            <a:cxnSpLocks/>
          </p:cNvCxnSpPr>
          <p:nvPr/>
        </p:nvCxnSpPr>
        <p:spPr>
          <a:xfrm>
            <a:off x="5658016" y="5526904"/>
            <a:ext cx="996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3">
            <a:extLst>
              <a:ext uri="{FF2B5EF4-FFF2-40B4-BE49-F238E27FC236}">
                <a16:creationId xmlns:a16="http://schemas.microsoft.com/office/drawing/2014/main" id="{046E4F72-E8A5-440C-9B26-098CF949999C}"/>
              </a:ext>
            </a:extLst>
          </p:cNvPr>
          <p:cNvSpPr txBox="1"/>
          <p:nvPr/>
        </p:nvSpPr>
        <p:spPr>
          <a:xfrm>
            <a:off x="8068469" y="4603285"/>
            <a:ext cx="3247696" cy="1400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IPCA ou IGP-M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Expansão 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Aquisição de energia </a:t>
            </a:r>
            <a:br>
              <a:rPr lang="pt-BR" sz="1400" dirty="0"/>
            </a:br>
            <a:r>
              <a:rPr lang="pt-BR" sz="1400" dirty="0"/>
              <a:t>(termelétricas, importação)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Variação de encargos e subsídios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B6EA7C-5FCC-4692-A8E0-6AF17E80B30C}"/>
              </a:ext>
            </a:extLst>
          </p:cNvPr>
          <p:cNvSpPr txBox="1"/>
          <p:nvPr/>
        </p:nvSpPr>
        <p:spPr>
          <a:xfrm>
            <a:off x="10450452" y="1732141"/>
            <a:ext cx="18546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P&amp;D e EE</a:t>
            </a:r>
          </a:p>
        </p:txBody>
      </p:sp>
      <p:sp>
        <p:nvSpPr>
          <p:cNvPr id="65" name="CaixaDeTexto 56">
            <a:extLst>
              <a:ext uri="{FF2B5EF4-FFF2-40B4-BE49-F238E27FC236}">
                <a16:creationId xmlns:a16="http://schemas.microsoft.com/office/drawing/2014/main" id="{55D627DC-0DD7-443C-A76A-4D1E5CF3254C}"/>
              </a:ext>
            </a:extLst>
          </p:cNvPr>
          <p:cNvSpPr txBox="1"/>
          <p:nvPr/>
        </p:nvSpPr>
        <p:spPr>
          <a:xfrm>
            <a:off x="8944447" y="500149"/>
            <a:ext cx="131600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Encargos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19FC77-C5CC-48AC-94F1-8F8177240D2C}"/>
              </a:ext>
            </a:extLst>
          </p:cNvPr>
          <p:cNvSpPr txBox="1"/>
          <p:nvPr/>
        </p:nvSpPr>
        <p:spPr>
          <a:xfrm>
            <a:off x="8055876" y="4018614"/>
            <a:ext cx="21707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Reajuste Anual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1E42CC-7B79-42C3-BD5A-422C75064BE9}"/>
              </a:ext>
            </a:extLst>
          </p:cNvPr>
          <p:cNvSpPr/>
          <p:nvPr/>
        </p:nvSpPr>
        <p:spPr>
          <a:xfrm>
            <a:off x="8064524" y="4567004"/>
            <a:ext cx="3272661" cy="14828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504848-DBD0-44CB-9C06-E4C56065EED1}"/>
              </a:ext>
            </a:extLst>
          </p:cNvPr>
          <p:cNvGrpSpPr/>
          <p:nvPr/>
        </p:nvGrpSpPr>
        <p:grpSpPr>
          <a:xfrm>
            <a:off x="7787434" y="838596"/>
            <a:ext cx="3612953" cy="2874417"/>
            <a:chOff x="7840297" y="1225998"/>
            <a:chExt cx="3612953" cy="287441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48AEB0-B4AD-4747-B141-4E78E46B1145}"/>
                </a:ext>
              </a:extLst>
            </p:cNvPr>
            <p:cNvSpPr txBox="1"/>
            <p:nvPr/>
          </p:nvSpPr>
          <p:spPr>
            <a:xfrm>
              <a:off x="10063385" y="3188074"/>
              <a:ext cx="10001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TFSEE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D6E9FFF-5B06-44B5-BE62-ADB4E43BC865}"/>
                </a:ext>
              </a:extLst>
            </p:cNvPr>
            <p:cNvSpPr txBox="1"/>
            <p:nvPr/>
          </p:nvSpPr>
          <p:spPr>
            <a:xfrm>
              <a:off x="9172543" y="1895647"/>
              <a:ext cx="12364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ESS / ERR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CD7D40-8215-4275-AD36-B8719B537BE2}"/>
                </a:ext>
              </a:extLst>
            </p:cNvPr>
            <p:cNvSpPr txBox="1"/>
            <p:nvPr/>
          </p:nvSpPr>
          <p:spPr>
            <a:xfrm>
              <a:off x="8038879" y="3188074"/>
              <a:ext cx="18546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PROINFA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2F4EA6-6F9F-4723-91C7-008210231F8D}"/>
                </a:ext>
              </a:extLst>
            </p:cNvPr>
            <p:cNvGrpSpPr/>
            <p:nvPr/>
          </p:nvGrpSpPr>
          <p:grpSpPr>
            <a:xfrm>
              <a:off x="7840297" y="1225998"/>
              <a:ext cx="1309631" cy="1302494"/>
              <a:chOff x="7770994" y="1062492"/>
              <a:chExt cx="1309631" cy="130249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F21AB03-0622-4F37-B766-F91B24DEFB68}"/>
                  </a:ext>
                </a:extLst>
              </p:cNvPr>
              <p:cNvSpPr/>
              <p:nvPr/>
            </p:nvSpPr>
            <p:spPr>
              <a:xfrm>
                <a:off x="7770994" y="1062492"/>
                <a:ext cx="1309631" cy="1302494"/>
              </a:xfrm>
              <a:prstGeom prst="ellipse">
                <a:avLst/>
              </a:prstGeom>
              <a:solidFill>
                <a:srgbClr val="50C4AB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1D02C8-BC33-432E-8185-190B35B3BCB4}"/>
                  </a:ext>
                </a:extLst>
              </p:cNvPr>
              <p:cNvSpPr txBox="1"/>
              <p:nvPr/>
            </p:nvSpPr>
            <p:spPr>
              <a:xfrm>
                <a:off x="7979515" y="1513684"/>
                <a:ext cx="8925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CDE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4FBE7E-520A-4B79-905C-32F3F20EF20A}"/>
                </a:ext>
              </a:extLst>
            </p:cNvPr>
            <p:cNvGrpSpPr/>
            <p:nvPr/>
          </p:nvGrpSpPr>
          <p:grpSpPr>
            <a:xfrm>
              <a:off x="8153038" y="2276198"/>
              <a:ext cx="1309631" cy="1302494"/>
              <a:chOff x="8083735" y="2112692"/>
              <a:chExt cx="1309631" cy="130249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3F57254-304D-486B-B5FB-9D0D365348E2}"/>
                  </a:ext>
                </a:extLst>
              </p:cNvPr>
              <p:cNvSpPr/>
              <p:nvPr/>
            </p:nvSpPr>
            <p:spPr>
              <a:xfrm>
                <a:off x="8083735" y="2112692"/>
                <a:ext cx="1309631" cy="1302494"/>
              </a:xfrm>
              <a:prstGeom prst="ellipse">
                <a:avLst/>
              </a:prstGeom>
              <a:solidFill>
                <a:srgbClr val="51C1E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8C0427-0836-417A-A71C-BF4CEF0681C8}"/>
                  </a:ext>
                </a:extLst>
              </p:cNvPr>
              <p:cNvSpPr txBox="1"/>
              <p:nvPr/>
            </p:nvSpPr>
            <p:spPr>
              <a:xfrm>
                <a:off x="8219101" y="2563884"/>
                <a:ext cx="10388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Proinfa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9CE9C04-ED7D-4780-98F4-8F4A7B972933}"/>
                </a:ext>
              </a:extLst>
            </p:cNvPr>
            <p:cNvGrpSpPr/>
            <p:nvPr/>
          </p:nvGrpSpPr>
          <p:grpSpPr>
            <a:xfrm>
              <a:off x="9030356" y="1511396"/>
              <a:ext cx="1309631" cy="1302494"/>
              <a:chOff x="8961053" y="1347890"/>
              <a:chExt cx="1309631" cy="130249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24AA3EA-1F6D-4DB9-B00A-D62CA19A25C9}"/>
                  </a:ext>
                </a:extLst>
              </p:cNvPr>
              <p:cNvSpPr/>
              <p:nvPr/>
            </p:nvSpPr>
            <p:spPr>
              <a:xfrm>
                <a:off x="8961053" y="1347890"/>
                <a:ext cx="1309631" cy="1302494"/>
              </a:xfrm>
              <a:prstGeom prst="ellipse">
                <a:avLst/>
              </a:prstGeom>
              <a:solidFill>
                <a:srgbClr val="3095DA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618400E-D1CC-4DF3-A71C-9F556523E9BE}"/>
                  </a:ext>
                </a:extLst>
              </p:cNvPr>
              <p:cNvSpPr txBox="1"/>
              <p:nvPr/>
            </p:nvSpPr>
            <p:spPr>
              <a:xfrm>
                <a:off x="9065313" y="1800943"/>
                <a:ext cx="110111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ESS/ERR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AB5A3D5-2F37-4505-84A6-A5566CF3DB46}"/>
                </a:ext>
              </a:extLst>
            </p:cNvPr>
            <p:cNvGrpSpPr/>
            <p:nvPr/>
          </p:nvGrpSpPr>
          <p:grpSpPr>
            <a:xfrm>
              <a:off x="9907674" y="2318632"/>
              <a:ext cx="1309631" cy="1302494"/>
              <a:chOff x="9838371" y="2155126"/>
              <a:chExt cx="1309631" cy="1302494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1F39924-6C3A-440A-B254-13C79C77AE2D}"/>
                  </a:ext>
                </a:extLst>
              </p:cNvPr>
              <p:cNvSpPr/>
              <p:nvPr/>
            </p:nvSpPr>
            <p:spPr>
              <a:xfrm>
                <a:off x="9838371" y="2155126"/>
                <a:ext cx="1309631" cy="1302494"/>
              </a:xfrm>
              <a:prstGeom prst="ellipse">
                <a:avLst/>
              </a:prstGeom>
              <a:solidFill>
                <a:srgbClr val="2A548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8F4103-E3C4-4407-93C1-10A5FDA7D3E4}"/>
                  </a:ext>
                </a:extLst>
              </p:cNvPr>
              <p:cNvSpPr txBox="1"/>
              <p:nvPr/>
            </p:nvSpPr>
            <p:spPr>
              <a:xfrm>
                <a:off x="10046892" y="2606318"/>
                <a:ext cx="8925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TFSEE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335232-88CA-4407-8442-A34BEBE45A25}"/>
                </a:ext>
              </a:extLst>
            </p:cNvPr>
            <p:cNvGrpSpPr/>
            <p:nvPr/>
          </p:nvGrpSpPr>
          <p:grpSpPr>
            <a:xfrm>
              <a:off x="10143619" y="1241734"/>
              <a:ext cx="1309631" cy="1302494"/>
              <a:chOff x="10074316" y="1078228"/>
              <a:chExt cx="1309631" cy="1302494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1CA0CC2-08BD-4C1C-86F4-046F46A4D8A9}"/>
                  </a:ext>
                </a:extLst>
              </p:cNvPr>
              <p:cNvSpPr/>
              <p:nvPr/>
            </p:nvSpPr>
            <p:spPr>
              <a:xfrm>
                <a:off x="10074316" y="1078228"/>
                <a:ext cx="1309631" cy="1302494"/>
              </a:xfrm>
              <a:prstGeom prst="ellipse">
                <a:avLst/>
              </a:prstGeom>
              <a:solidFill>
                <a:srgbClr val="707AE7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7B0175E-865C-4B0E-963A-FBDCBBFB3CEC}"/>
                  </a:ext>
                </a:extLst>
              </p:cNvPr>
              <p:cNvSpPr txBox="1"/>
              <p:nvPr/>
            </p:nvSpPr>
            <p:spPr>
              <a:xfrm>
                <a:off x="10282837" y="1375532"/>
                <a:ext cx="89258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P&amp;D EE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7897F4-7E0F-4F8C-92F8-14C54B8EAD6D}"/>
                </a:ext>
              </a:extLst>
            </p:cNvPr>
            <p:cNvGrpSpPr/>
            <p:nvPr/>
          </p:nvGrpSpPr>
          <p:grpSpPr>
            <a:xfrm>
              <a:off x="9042509" y="2797921"/>
              <a:ext cx="1309631" cy="1302494"/>
              <a:chOff x="8937583" y="2640579"/>
              <a:chExt cx="1309631" cy="1302494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6FE1B61-7FDB-414E-B085-5DA86E14452E}"/>
                  </a:ext>
                </a:extLst>
              </p:cNvPr>
              <p:cNvSpPr/>
              <p:nvPr/>
            </p:nvSpPr>
            <p:spPr>
              <a:xfrm>
                <a:off x="8937583" y="2640579"/>
                <a:ext cx="1309631" cy="1302494"/>
              </a:xfrm>
              <a:prstGeom prst="ellipse">
                <a:avLst/>
              </a:prstGeom>
              <a:solidFill>
                <a:srgbClr val="37A38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591A0D3-C4BF-41AE-9B78-5F9D64BA4763}"/>
                  </a:ext>
                </a:extLst>
              </p:cNvPr>
              <p:cNvSpPr txBox="1"/>
              <p:nvPr/>
            </p:nvSpPr>
            <p:spPr>
              <a:xfrm>
                <a:off x="9041843" y="3091771"/>
                <a:ext cx="110111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CFURH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923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83A54D-1EEF-9DCE-2E25-5F7FC7901062}"/>
              </a:ext>
            </a:extLst>
          </p:cNvPr>
          <p:cNvSpPr/>
          <p:nvPr/>
        </p:nvSpPr>
        <p:spPr>
          <a:xfrm>
            <a:off x="1802167" y="340560"/>
            <a:ext cx="8868792" cy="59593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Google Shape;850;p24">
            <a:extLst>
              <a:ext uri="{FF2B5EF4-FFF2-40B4-BE49-F238E27FC236}">
                <a16:creationId xmlns:a16="http://schemas.microsoft.com/office/drawing/2014/main" id="{EB99AB7F-DBAB-43F0-95A4-22688B2BED93}"/>
              </a:ext>
            </a:extLst>
          </p:cNvPr>
          <p:cNvSpPr txBox="1"/>
          <p:nvPr/>
        </p:nvSpPr>
        <p:spPr>
          <a:xfrm>
            <a:off x="270918" y="187734"/>
            <a:ext cx="11250522" cy="523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lvl="0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pt-BR" sz="2800" dirty="0"/>
              <a:t>VARIAÇÃO ENTRE 2019 E 2021</a:t>
            </a:r>
            <a:r>
              <a:rPr lang="pt-BR" sz="2800" dirty="0">
                <a:sym typeface="Avenir Heavy"/>
              </a:rPr>
              <a:t> 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342E0060-453F-4684-860B-D84AB6C51DB9}"/>
              </a:ext>
            </a:extLst>
          </p:cNvPr>
          <p:cNvGrpSpPr/>
          <p:nvPr/>
        </p:nvGrpSpPr>
        <p:grpSpPr>
          <a:xfrm>
            <a:off x="6373872" y="750000"/>
            <a:ext cx="3996834" cy="2092919"/>
            <a:chOff x="359260" y="4332700"/>
            <a:chExt cx="3996834" cy="1443271"/>
          </a:xfrm>
        </p:grpSpPr>
        <p:graphicFrame>
          <p:nvGraphicFramePr>
            <p:cNvPr id="64" name="Google Shape;453;p10">
              <a:extLst>
                <a:ext uri="{FF2B5EF4-FFF2-40B4-BE49-F238E27FC236}">
                  <a16:creationId xmlns:a16="http://schemas.microsoft.com/office/drawing/2014/main" id="{1775CF58-BFF7-45BB-9A6D-D7ED5F909D41}"/>
                </a:ext>
              </a:extLst>
            </p:cNvPr>
            <p:cNvGraphicFramePr/>
            <p:nvPr/>
          </p:nvGraphicFramePr>
          <p:xfrm>
            <a:off x="359260" y="4447021"/>
            <a:ext cx="3715229" cy="1328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3E390512-2FBD-4843-8EEC-29B457988E7E}"/>
                </a:ext>
              </a:extLst>
            </p:cNvPr>
            <p:cNvSpPr txBox="1"/>
            <p:nvPr/>
          </p:nvSpPr>
          <p:spPr>
            <a:xfrm>
              <a:off x="470594" y="4332700"/>
              <a:ext cx="3885500" cy="25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Índice de Reajuste Tarifário Médio</a:t>
              </a:r>
            </a:p>
          </p:txBody>
        </p:sp>
      </p:grpSp>
      <p:sp>
        <p:nvSpPr>
          <p:cNvPr id="68" name="CaixaDeTexto 67"/>
          <p:cNvSpPr txBox="1"/>
          <p:nvPr/>
        </p:nvSpPr>
        <p:spPr>
          <a:xfrm>
            <a:off x="6445182" y="2824499"/>
            <a:ext cx="36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973A"/>
                </a:solidFill>
              </a:rPr>
              <a:t>2021: 		   </a:t>
            </a:r>
            <a:r>
              <a:rPr lang="pt-BR" b="1" dirty="0"/>
              <a:t>7,85%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C56E05-0F37-4B51-B948-C4497C48888C}"/>
              </a:ext>
            </a:extLst>
          </p:cNvPr>
          <p:cNvSpPr/>
          <p:nvPr/>
        </p:nvSpPr>
        <p:spPr>
          <a:xfrm>
            <a:off x="7090647" y="2824499"/>
            <a:ext cx="1337309" cy="320040"/>
          </a:xfrm>
          <a:prstGeom prst="rect">
            <a:avLst/>
          </a:prstGeom>
          <a:solidFill>
            <a:srgbClr val="009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63D96D-5510-4F4E-8D8C-BFE369A1FAC4}"/>
              </a:ext>
            </a:extLst>
          </p:cNvPr>
          <p:cNvCxnSpPr>
            <a:cxnSpLocks/>
          </p:cNvCxnSpPr>
          <p:nvPr/>
        </p:nvCxnSpPr>
        <p:spPr>
          <a:xfrm>
            <a:off x="7090647" y="2655870"/>
            <a:ext cx="0" cy="730579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29F22F0-6B2C-47C1-876E-6E6EB4C8B1CC}"/>
              </a:ext>
            </a:extLst>
          </p:cNvPr>
          <p:cNvSpPr/>
          <p:nvPr/>
        </p:nvSpPr>
        <p:spPr>
          <a:xfrm>
            <a:off x="7838687" y="1080394"/>
            <a:ext cx="4137412" cy="2902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6"/>
                </a:solidFill>
              </a:ln>
              <a:noFill/>
            </a:endParaRPr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C118394-2614-2AA9-1C16-9ACFAA356CA2}"/>
              </a:ext>
            </a:extLst>
          </p:cNvPr>
          <p:cNvSpPr/>
          <p:nvPr/>
        </p:nvSpPr>
        <p:spPr>
          <a:xfrm>
            <a:off x="2120705" y="4513653"/>
            <a:ext cx="2968242" cy="1227600"/>
          </a:xfrm>
          <a:prstGeom prst="rect">
            <a:avLst/>
          </a:prstGeom>
          <a:solidFill>
            <a:srgbClr val="69C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0D642C3-F224-213B-21CD-9AC50FEDADF0}"/>
              </a:ext>
            </a:extLst>
          </p:cNvPr>
          <p:cNvSpPr/>
          <p:nvPr/>
        </p:nvSpPr>
        <p:spPr>
          <a:xfrm>
            <a:off x="2119826" y="3240328"/>
            <a:ext cx="2970000" cy="1228488"/>
          </a:xfrm>
          <a:prstGeom prst="rect">
            <a:avLst/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02FF477-A934-614A-4B17-27B6BC8C42E6}"/>
              </a:ext>
            </a:extLst>
          </p:cNvPr>
          <p:cNvSpPr/>
          <p:nvPr/>
        </p:nvSpPr>
        <p:spPr>
          <a:xfrm>
            <a:off x="2074826" y="929610"/>
            <a:ext cx="3060000" cy="4860000"/>
          </a:xfrm>
          <a:prstGeom prst="rect">
            <a:avLst/>
          </a:prstGeom>
          <a:noFill/>
          <a:ln>
            <a:solidFill>
              <a:srgbClr val="009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extBox 31">
            <a:extLst>
              <a:ext uri="{FF2B5EF4-FFF2-40B4-BE49-F238E27FC236}">
                <a16:creationId xmlns:a16="http://schemas.microsoft.com/office/drawing/2014/main" id="{69F8DBB8-E0B2-D645-B047-268F81BD785C}"/>
              </a:ext>
            </a:extLst>
          </p:cNvPr>
          <p:cNvSpPr txBox="1"/>
          <p:nvPr/>
        </p:nvSpPr>
        <p:spPr>
          <a:xfrm>
            <a:off x="2120705" y="1687386"/>
            <a:ext cx="2968242" cy="1508105"/>
          </a:xfrm>
          <a:prstGeom prst="rect">
            <a:avLst/>
          </a:prstGeom>
          <a:solidFill>
            <a:srgbClr val="00973A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6000" b="1" spc="-150" dirty="0">
                <a:solidFill>
                  <a:schemeClr val="bg1"/>
                </a:solidFill>
              </a:rPr>
              <a:t>+13,4%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TARIFA RESIDENCIAL</a:t>
            </a:r>
            <a:br>
              <a:rPr lang="pt-BR" sz="1600" dirty="0">
                <a:solidFill>
                  <a:schemeClr val="bg1"/>
                </a:solidFill>
              </a:rPr>
            </a:b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40" name="TextBox 32">
            <a:extLst>
              <a:ext uri="{FF2B5EF4-FFF2-40B4-BE49-F238E27FC236}">
                <a16:creationId xmlns:a16="http://schemas.microsoft.com/office/drawing/2014/main" id="{64E090CE-DEB7-E13C-38AE-36C2C6140862}"/>
              </a:ext>
            </a:extLst>
          </p:cNvPr>
          <p:cNvSpPr txBox="1"/>
          <p:nvPr/>
        </p:nvSpPr>
        <p:spPr>
          <a:xfrm>
            <a:off x="2125801" y="3315963"/>
            <a:ext cx="295805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4000" b="1" spc="-150" dirty="0">
                <a:solidFill>
                  <a:schemeClr val="bg1"/>
                </a:solidFill>
              </a:rPr>
              <a:t>+48,3%</a:t>
            </a:r>
          </a:p>
          <a:p>
            <a:pPr algn="ctr"/>
            <a:r>
              <a:rPr lang="pt-BR" spc="-150" dirty="0">
                <a:solidFill>
                  <a:schemeClr val="bg1"/>
                </a:solidFill>
              </a:rPr>
              <a:t>IGP-M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TextBox 33">
            <a:extLst>
              <a:ext uri="{FF2B5EF4-FFF2-40B4-BE49-F238E27FC236}">
                <a16:creationId xmlns:a16="http://schemas.microsoft.com/office/drawing/2014/main" id="{700FDE45-BE77-6568-7CB9-502A90278164}"/>
              </a:ext>
            </a:extLst>
          </p:cNvPr>
          <p:cNvSpPr txBox="1"/>
          <p:nvPr/>
        </p:nvSpPr>
        <p:spPr>
          <a:xfrm>
            <a:off x="2120705" y="4588844"/>
            <a:ext cx="296824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4000" b="1" spc="-150" dirty="0">
                <a:solidFill>
                  <a:schemeClr val="bg1"/>
                </a:solidFill>
              </a:rPr>
              <a:t>+18,09%</a:t>
            </a:r>
          </a:p>
          <a:p>
            <a:pPr algn="ctr"/>
            <a:r>
              <a:rPr lang="pt-BR" spc="-150" dirty="0">
                <a:solidFill>
                  <a:schemeClr val="bg1"/>
                </a:solidFill>
              </a:rPr>
              <a:t>IPCA</a:t>
            </a:r>
            <a:endParaRPr lang="pt-BR" sz="200" dirty="0">
              <a:solidFill>
                <a:schemeClr val="bg1"/>
              </a:solidFill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DD849B6A-8815-AEB8-38D9-B2E1DB7FF112}"/>
              </a:ext>
            </a:extLst>
          </p:cNvPr>
          <p:cNvSpPr txBox="1"/>
          <p:nvPr/>
        </p:nvSpPr>
        <p:spPr>
          <a:xfrm>
            <a:off x="2125802" y="998605"/>
            <a:ext cx="2958049" cy="646331"/>
          </a:xfrm>
          <a:prstGeom prst="rect">
            <a:avLst/>
          </a:prstGeom>
          <a:solidFill>
            <a:srgbClr val="005822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3600" b="1" spc="-150" dirty="0">
                <a:solidFill>
                  <a:schemeClr val="bg1"/>
                </a:solidFill>
              </a:rPr>
              <a:t>2019 a 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5920FF-6568-745A-B3F5-D7789AD40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10" y="3612170"/>
            <a:ext cx="27527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089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850;p24">
            <a:extLst>
              <a:ext uri="{FF2B5EF4-FFF2-40B4-BE49-F238E27FC236}">
                <a16:creationId xmlns:a16="http://schemas.microsoft.com/office/drawing/2014/main" id="{EB99AB7F-DBAB-43F0-95A4-22688B2BED93}"/>
              </a:ext>
            </a:extLst>
          </p:cNvPr>
          <p:cNvSpPr txBox="1"/>
          <p:nvPr/>
        </p:nvSpPr>
        <p:spPr>
          <a:xfrm>
            <a:off x="270918" y="187734"/>
            <a:ext cx="11250522" cy="523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lvl="0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pt-BR" sz="2800" dirty="0">
                <a:sym typeface="Avenir Heavy"/>
              </a:rPr>
              <a:t>CRESCIMENTO DA CDE</a:t>
            </a:r>
            <a:r>
              <a:rPr lang="pt-BR" sz="2800" dirty="0"/>
              <a:t> 2020 E 2022</a:t>
            </a:r>
            <a:r>
              <a:rPr lang="pt-BR" sz="2800" dirty="0">
                <a:sym typeface="Avenir Heavy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29F22F0-6B2C-47C1-876E-6E6EB4C8B1CC}"/>
              </a:ext>
            </a:extLst>
          </p:cNvPr>
          <p:cNvSpPr/>
          <p:nvPr/>
        </p:nvSpPr>
        <p:spPr>
          <a:xfrm>
            <a:off x="7614176" y="1217712"/>
            <a:ext cx="4137412" cy="2902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6"/>
                </a:solidFill>
              </a:ln>
              <a:noFill/>
            </a:endParaRPr>
          </a:p>
        </p:txBody>
      </p:sp>
      <p:sp>
        <p:nvSpPr>
          <p:cNvPr id="38" name="TextBox 69">
            <a:extLst>
              <a:ext uri="{FF2B5EF4-FFF2-40B4-BE49-F238E27FC236}">
                <a16:creationId xmlns:a16="http://schemas.microsoft.com/office/drawing/2014/main" id="{5B19FC77-C5CC-48AC-94F1-8F8177240D2C}"/>
              </a:ext>
            </a:extLst>
          </p:cNvPr>
          <p:cNvSpPr txBox="1"/>
          <p:nvPr/>
        </p:nvSpPr>
        <p:spPr>
          <a:xfrm>
            <a:off x="7663918" y="710954"/>
            <a:ext cx="40174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PRINCIPAIS RAZÕES DE CRESCIMENTO DA CDE</a:t>
            </a:r>
          </a:p>
        </p:txBody>
      </p:sp>
      <p:sp>
        <p:nvSpPr>
          <p:cNvPr id="40" name="Rectangle 54">
            <a:extLst>
              <a:ext uri="{FF2B5EF4-FFF2-40B4-BE49-F238E27FC236}">
                <a16:creationId xmlns:a16="http://schemas.microsoft.com/office/drawing/2014/main" id="{B91E42CC-7B79-42C3-BD5A-422C75064BE9}"/>
              </a:ext>
            </a:extLst>
          </p:cNvPr>
          <p:cNvSpPr/>
          <p:nvPr/>
        </p:nvSpPr>
        <p:spPr>
          <a:xfrm>
            <a:off x="7663918" y="1462150"/>
            <a:ext cx="4017432" cy="224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3">
            <a:extLst>
              <a:ext uri="{FF2B5EF4-FFF2-40B4-BE49-F238E27FC236}">
                <a16:creationId xmlns:a16="http://schemas.microsoft.com/office/drawing/2014/main" id="{046E4F72-E8A5-440C-9B26-098CF949999C}"/>
              </a:ext>
            </a:extLst>
          </p:cNvPr>
          <p:cNvSpPr txBox="1"/>
          <p:nvPr/>
        </p:nvSpPr>
        <p:spPr>
          <a:xfrm>
            <a:off x="7758019" y="1499628"/>
            <a:ext cx="3829229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Aumento do preço do combustível em cerca de </a:t>
            </a:r>
            <a:r>
              <a:rPr lang="pt-BR" sz="1400" b="1" dirty="0"/>
              <a:t>37% para geração termelétrica nos sistemas isolados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Aumento dos descontos tarifários para os consumidores, principalmente  geradores e consumidores de </a:t>
            </a:r>
            <a:r>
              <a:rPr lang="pt-BR" sz="1400" b="1" dirty="0"/>
              <a:t>fontes incentivadas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Aumento da previsão para custos do </a:t>
            </a:r>
            <a:r>
              <a:rPr lang="pt-BR" sz="1400" b="1" dirty="0"/>
              <a:t>benefício da Baixa Renda</a:t>
            </a:r>
            <a:r>
              <a:rPr lang="pt-BR" sz="1400" dirty="0"/>
              <a:t> devido à pandemia e efeitos da Lei 14.203/21 (inscrição automática).</a:t>
            </a:r>
          </a:p>
        </p:txBody>
      </p:sp>
      <p:sp>
        <p:nvSpPr>
          <p:cNvPr id="42" name="TextBox 69">
            <a:extLst>
              <a:ext uri="{FF2B5EF4-FFF2-40B4-BE49-F238E27FC236}">
                <a16:creationId xmlns:a16="http://schemas.microsoft.com/office/drawing/2014/main" id="{5B19FC77-C5CC-48AC-94F1-8F8177240D2C}"/>
              </a:ext>
            </a:extLst>
          </p:cNvPr>
          <p:cNvSpPr txBox="1"/>
          <p:nvPr/>
        </p:nvSpPr>
        <p:spPr>
          <a:xfrm>
            <a:off x="7663918" y="3906564"/>
            <a:ext cx="21707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CCC</a:t>
            </a:r>
          </a:p>
        </p:txBody>
      </p:sp>
      <p:sp>
        <p:nvSpPr>
          <p:cNvPr id="43" name="CaixaDeTexto 3">
            <a:extLst>
              <a:ext uri="{FF2B5EF4-FFF2-40B4-BE49-F238E27FC236}">
                <a16:creationId xmlns:a16="http://schemas.microsoft.com/office/drawing/2014/main" id="{046E4F72-E8A5-440C-9B26-098CF949999C}"/>
              </a:ext>
            </a:extLst>
          </p:cNvPr>
          <p:cNvSpPr txBox="1"/>
          <p:nvPr/>
        </p:nvSpPr>
        <p:spPr>
          <a:xfrm>
            <a:off x="7667862" y="4401311"/>
            <a:ext cx="3811523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EM 2022 a CCC está estimada em R$ 12 Bilhões 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Roraima sozinha significa 10% da CCC  ou 4% da CDE como um todo</a:t>
            </a: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id="{B91E42CC-7B79-42C3-BD5A-422C75064BE9}"/>
              </a:ext>
            </a:extLst>
          </p:cNvPr>
          <p:cNvSpPr/>
          <p:nvPr/>
        </p:nvSpPr>
        <p:spPr>
          <a:xfrm>
            <a:off x="7663918" y="4365030"/>
            <a:ext cx="4017432" cy="1374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66">
            <a:extLst>
              <a:ext uri="{FF2B5EF4-FFF2-40B4-BE49-F238E27FC236}">
                <a16:creationId xmlns:a16="http://schemas.microsoft.com/office/drawing/2014/main" id="{EF7D2C86-7302-4A13-9192-CCC76B2B07DF}"/>
              </a:ext>
            </a:extLst>
          </p:cNvPr>
          <p:cNvSpPr/>
          <p:nvPr/>
        </p:nvSpPr>
        <p:spPr>
          <a:xfrm>
            <a:off x="403788" y="298289"/>
            <a:ext cx="1404000" cy="392737"/>
          </a:xfrm>
          <a:prstGeom prst="roundRect">
            <a:avLst>
              <a:gd name="adj" fmla="val 915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A34DCF8F-BF9E-4BD9-BDB6-23D700C6B15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5384" y="1118335"/>
          <a:ext cx="7948579" cy="529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CaixaDeTexto 49">
            <a:extLst>
              <a:ext uri="{FF2B5EF4-FFF2-40B4-BE49-F238E27FC236}">
                <a16:creationId xmlns:a16="http://schemas.microsoft.com/office/drawing/2014/main" id="{F7029083-C770-4487-B4F9-F2F7DEA9709A}"/>
              </a:ext>
            </a:extLst>
          </p:cNvPr>
          <p:cNvSpPr txBox="1"/>
          <p:nvPr/>
        </p:nvSpPr>
        <p:spPr>
          <a:xfrm>
            <a:off x="3799764" y="2089175"/>
            <a:ext cx="102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23,9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E3E8427-327A-40CA-A041-DE3508FB0325}"/>
              </a:ext>
            </a:extLst>
          </p:cNvPr>
          <p:cNvSpPr txBox="1"/>
          <p:nvPr/>
        </p:nvSpPr>
        <p:spPr>
          <a:xfrm>
            <a:off x="6145636" y="922028"/>
            <a:ext cx="111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32,3</a:t>
            </a:r>
          </a:p>
        </p:txBody>
      </p:sp>
      <p:sp>
        <p:nvSpPr>
          <p:cNvPr id="52" name="Seta: para a Direita 6">
            <a:extLst>
              <a:ext uri="{FF2B5EF4-FFF2-40B4-BE49-F238E27FC236}">
                <a16:creationId xmlns:a16="http://schemas.microsoft.com/office/drawing/2014/main" id="{10094629-D4D8-45BA-935E-92F69986C153}"/>
              </a:ext>
            </a:extLst>
          </p:cNvPr>
          <p:cNvSpPr/>
          <p:nvPr/>
        </p:nvSpPr>
        <p:spPr>
          <a:xfrm rot="20833321">
            <a:off x="1519556" y="1490602"/>
            <a:ext cx="4630089" cy="360000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34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850;p24">
            <a:extLst>
              <a:ext uri="{FF2B5EF4-FFF2-40B4-BE49-F238E27FC236}">
                <a16:creationId xmlns:a16="http://schemas.microsoft.com/office/drawing/2014/main" id="{B0AC6B76-4E15-40C0-A723-48B085ABCBA7}"/>
              </a:ext>
            </a:extLst>
          </p:cNvPr>
          <p:cNvSpPr txBox="1"/>
          <p:nvPr/>
        </p:nvSpPr>
        <p:spPr>
          <a:xfrm>
            <a:off x="270917" y="248694"/>
            <a:ext cx="8255863" cy="15081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pt-BR" dirty="0"/>
              <a:t>ESTIMATIVAS DE IMPACTO NA FATURA – MEDIDAS DE ALÍVIO</a:t>
            </a:r>
          </a:p>
          <a:p>
            <a:r>
              <a:rPr lang="pt-BR" sz="2800" b="0" dirty="0">
                <a:sym typeface="Avenir Heavy"/>
              </a:rPr>
              <a:t>Pl 1280/2022, Eletrobras e LCP 194/2022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4701A-742E-BC26-5310-E5D96B7F6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" y="1946645"/>
            <a:ext cx="11869330" cy="1106948"/>
          </a:xfrm>
          <a:prstGeom prst="rect">
            <a:avLst/>
          </a:prstGeom>
        </p:spPr>
      </p:pic>
      <p:sp>
        <p:nvSpPr>
          <p:cNvPr id="7" name="CaixaDeTexto 35">
            <a:extLst>
              <a:ext uri="{FF2B5EF4-FFF2-40B4-BE49-F238E27FC236}">
                <a16:creationId xmlns:a16="http://schemas.microsoft.com/office/drawing/2014/main" id="{E96E4B96-9848-A5CA-9B0D-3AF86B635414}"/>
              </a:ext>
            </a:extLst>
          </p:cNvPr>
          <p:cNvSpPr txBox="1"/>
          <p:nvPr/>
        </p:nvSpPr>
        <p:spPr>
          <a:xfrm>
            <a:off x="4553524" y="3484837"/>
            <a:ext cx="2885478" cy="193899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300">
                <a:solidFill>
                  <a:srgbClr val="253A17"/>
                </a:solidFill>
              </a:defRPr>
            </a:lvl1pPr>
          </a:lstStyle>
          <a:p>
            <a:pPr algn="ctr">
              <a:buSzPct val="8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Lei 14.182/2021</a:t>
            </a:r>
          </a:p>
          <a:p>
            <a:pPr algn="ctr">
              <a:buSzPct val="80000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Antecipação do aporte de recursos da Capitalização da Eletrobras, reduzindo encargos em 2022. </a:t>
            </a:r>
          </a:p>
          <a:p>
            <a:pPr algn="ctr">
              <a:buSzPct val="80000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(R$ 5 bilhões) </a:t>
            </a:r>
          </a:p>
        </p:txBody>
      </p:sp>
      <p:sp>
        <p:nvSpPr>
          <p:cNvPr id="8" name="CaixaDeTexto 35">
            <a:extLst>
              <a:ext uri="{FF2B5EF4-FFF2-40B4-BE49-F238E27FC236}">
                <a16:creationId xmlns:a16="http://schemas.microsoft.com/office/drawing/2014/main" id="{BA11037A-764F-9AE3-A5DD-F72F9DEFE127}"/>
              </a:ext>
            </a:extLst>
          </p:cNvPr>
          <p:cNvSpPr txBox="1"/>
          <p:nvPr/>
        </p:nvSpPr>
        <p:spPr>
          <a:xfrm>
            <a:off x="738587" y="3484837"/>
            <a:ext cx="3136812" cy="16312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300">
                <a:solidFill>
                  <a:srgbClr val="253A17"/>
                </a:solidFill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PL 1280/2022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kumimoji="0" lang="pt-BR" sz="2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Devolução de recursos por recolhimento feito a maior pelas distribuidoras de energia elétrica.</a:t>
            </a:r>
          </a:p>
        </p:txBody>
      </p:sp>
      <p:sp>
        <p:nvSpPr>
          <p:cNvPr id="9" name="CaixaDeTexto 35">
            <a:extLst>
              <a:ext uri="{FF2B5EF4-FFF2-40B4-BE49-F238E27FC236}">
                <a16:creationId xmlns:a16="http://schemas.microsoft.com/office/drawing/2014/main" id="{FADFB024-F4F3-2BD2-13BB-BE79256DE3B4}"/>
              </a:ext>
            </a:extLst>
          </p:cNvPr>
          <p:cNvSpPr txBox="1"/>
          <p:nvPr/>
        </p:nvSpPr>
        <p:spPr>
          <a:xfrm>
            <a:off x="8117126" y="3484837"/>
            <a:ext cx="3073788" cy="193899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300">
                <a:solidFill>
                  <a:srgbClr val="253A17"/>
                </a:solidFill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LCP 194/2022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 da alíquota do ICMS para 17% e não incidência sobre os serviços de transmissão, distribuição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encargos.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840918-E66F-0947-8C4F-B9997928A1F3}"/>
              </a:ext>
            </a:extLst>
          </p:cNvPr>
          <p:cNvCxnSpPr>
            <a:cxnSpLocks/>
          </p:cNvCxnSpPr>
          <p:nvPr/>
        </p:nvCxnSpPr>
        <p:spPr>
          <a:xfrm>
            <a:off x="4228051" y="3682767"/>
            <a:ext cx="0" cy="1433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576B02-A701-D081-13C2-C637FD2F5279}"/>
              </a:ext>
            </a:extLst>
          </p:cNvPr>
          <p:cNvCxnSpPr>
            <a:cxnSpLocks/>
          </p:cNvCxnSpPr>
          <p:nvPr/>
        </p:nvCxnSpPr>
        <p:spPr>
          <a:xfrm>
            <a:off x="7878660" y="3682767"/>
            <a:ext cx="0" cy="1433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2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528" y="131762"/>
            <a:ext cx="10515600" cy="5492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Histórico Acadêmico-Profissional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0420" y="889158"/>
            <a:ext cx="10515600" cy="5079683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Graduação: Economia (UEL – 1994) ; Direito (UNICEUB – 2015)</a:t>
            </a:r>
          </a:p>
          <a:p>
            <a:r>
              <a:rPr lang="pt-BR" dirty="0"/>
              <a:t>Mestrado e Doutorado em Economia: UnB (2000)</a:t>
            </a:r>
          </a:p>
          <a:p>
            <a:pPr lvl="1"/>
            <a:r>
              <a:rPr lang="pt-BR" dirty="0"/>
              <a:t>Conclusão do doutorado aos 28 anos de idade</a:t>
            </a:r>
          </a:p>
          <a:p>
            <a:r>
              <a:rPr lang="pt-BR" dirty="0"/>
              <a:t>Diretor da Graduação e Pós-Graduação em Economia UCB (2003-04)</a:t>
            </a:r>
          </a:p>
          <a:p>
            <a:r>
              <a:rPr lang="pt-BR" dirty="0"/>
              <a:t>Experiência Internacional (Japão / Estados Unidos / Alemanha / Inglaterra)</a:t>
            </a:r>
          </a:p>
          <a:p>
            <a:pPr lvl="1"/>
            <a:r>
              <a:rPr lang="pt-BR" sz="2000" dirty="0"/>
              <a:t>JICA Japão (2000) / </a:t>
            </a:r>
            <a:r>
              <a:rPr lang="pt-BR" sz="2000" dirty="0" err="1"/>
              <a:t>University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Alabama (2004-05) / </a:t>
            </a:r>
            <a:r>
              <a:rPr lang="pt-BR" sz="2000" dirty="0" err="1"/>
              <a:t>University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Texas (2005-06) / </a:t>
            </a:r>
            <a:r>
              <a:rPr lang="pt-BR" sz="2000" dirty="0" err="1"/>
              <a:t>Friederich</a:t>
            </a:r>
            <a:r>
              <a:rPr lang="pt-BR" sz="2000" dirty="0"/>
              <a:t> Nauman </a:t>
            </a:r>
            <a:r>
              <a:rPr lang="pt-BR" sz="2000" dirty="0" err="1"/>
              <a:t>Institute</a:t>
            </a:r>
            <a:r>
              <a:rPr lang="pt-BR" sz="2000" dirty="0"/>
              <a:t> Alemanha (2008) / Kent </a:t>
            </a:r>
            <a:r>
              <a:rPr lang="pt-BR" sz="2000" dirty="0" err="1"/>
              <a:t>Univ</a:t>
            </a:r>
            <a:r>
              <a:rPr lang="pt-BR" sz="2000" dirty="0"/>
              <a:t> Inglaterra (2016)</a:t>
            </a:r>
          </a:p>
          <a:p>
            <a:r>
              <a:rPr lang="pt-BR" sz="2400" dirty="0"/>
              <a:t>Sucesso acadêmico: 65 artigos publicados em revistas científicas / + de 2000 citações acadêmicas (</a:t>
            </a:r>
            <a:r>
              <a:rPr lang="pt-BR" sz="2400" dirty="0" err="1"/>
              <a:t>google</a:t>
            </a:r>
            <a:r>
              <a:rPr lang="pt-BR" sz="2400" dirty="0"/>
              <a:t> scholar) / 3 livros escritos</a:t>
            </a:r>
          </a:p>
          <a:p>
            <a:r>
              <a:rPr lang="pt-BR" sz="2400" dirty="0"/>
              <a:t>Experiência na Alta Administração Pública: Secretário de Política Econômica / Chefe da Assessoria Especial de Assuntos Estratégicos</a:t>
            </a:r>
          </a:p>
          <a:p>
            <a:pPr lvl="1"/>
            <a:r>
              <a:rPr lang="pt-BR" sz="2000" dirty="0"/>
              <a:t>Participação nas principais reformas macro e microeconômicas realizadas no período 2019-22, entre elas: previdência, FGTS, registros públicos, Lei do Agro, Novos Marcos Legais, cessão onerosa, </a:t>
            </a:r>
            <a:r>
              <a:rPr lang="pt-BR" sz="2000" dirty="0" err="1"/>
              <a:t>Eletrobras</a:t>
            </a:r>
            <a:r>
              <a:rPr lang="pt-BR" sz="2000" dirty="0"/>
              <a:t>, CPR-Verde, FI-AGRO, medidas econômicas para mitigar os efeitos econômicos da pandemia, </a:t>
            </a:r>
            <a:r>
              <a:rPr lang="pt-BR" sz="2000" dirty="0" smtClean="0"/>
              <a:t>Novo Marco de Securitização, aprimoramento garantias agro, etc</a:t>
            </a:r>
            <a:r>
              <a:rPr lang="pt-BR" sz="2000" dirty="0"/>
              <a:t>.</a:t>
            </a:r>
          </a:p>
          <a:p>
            <a:endParaRPr lang="pt-BR" dirty="0"/>
          </a:p>
          <a:p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377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7BA9A94-3DB8-FD44-626B-910AF124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96" y="690282"/>
            <a:ext cx="10223550" cy="4894730"/>
          </a:xfrm>
          <a:prstGeom prst="rect">
            <a:avLst/>
          </a:prstGeom>
        </p:spPr>
      </p:pic>
      <p:sp>
        <p:nvSpPr>
          <p:cNvPr id="8" name="Título 23">
            <a:extLst>
              <a:ext uri="{FF2B5EF4-FFF2-40B4-BE49-F238E27FC236}">
                <a16:creationId xmlns:a16="http://schemas.microsoft.com/office/drawing/2014/main" id="{C0C1CD9F-EE5B-8BBD-5525-98AAA42B8330}"/>
              </a:ext>
            </a:extLst>
          </p:cNvPr>
          <p:cNvSpPr txBox="1">
            <a:spLocks/>
          </p:cNvSpPr>
          <p:nvPr/>
        </p:nvSpPr>
        <p:spPr>
          <a:xfrm>
            <a:off x="871096" y="79073"/>
            <a:ext cx="10223549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Lista dos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Estados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que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publicaram medida de redução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das alíquotas</a:t>
            </a:r>
          </a:p>
        </p:txBody>
      </p:sp>
    </p:spTree>
    <p:extLst>
      <p:ext uri="{BB962C8B-B14F-4D97-AF65-F5344CB8AC3E}">
        <p14:creationId xmlns:p14="http://schemas.microsoft.com/office/powerpoint/2010/main" val="20933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23">
            <a:extLst>
              <a:ext uri="{FF2B5EF4-FFF2-40B4-BE49-F238E27FC236}">
                <a16:creationId xmlns:a16="http://schemas.microsoft.com/office/drawing/2014/main" id="{22CAB91F-DE7F-B837-DEDE-52B263283E85}"/>
              </a:ext>
            </a:extLst>
          </p:cNvPr>
          <p:cNvSpPr txBox="1">
            <a:spLocks/>
          </p:cNvSpPr>
          <p:nvPr/>
        </p:nvSpPr>
        <p:spPr>
          <a:xfrm>
            <a:off x="896471" y="79073"/>
            <a:ext cx="10018140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Lista dos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Estados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que </a:t>
            </a:r>
            <a:r>
              <a:rPr lang="pt-BR" sz="2400" b="1" dirty="0" smtClean="0">
                <a:solidFill>
                  <a:srgbClr val="58595B"/>
                </a:solidFill>
                <a:latin typeface="Calibri"/>
                <a:cs typeface="Calibri"/>
              </a:rPr>
              <a:t>publicaram </a:t>
            </a: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medida de redução das alíquotas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E12E84-2260-81DB-425A-F793EBEF7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1" y="692508"/>
            <a:ext cx="10018140" cy="51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23">
            <a:extLst>
              <a:ext uri="{FF2B5EF4-FFF2-40B4-BE49-F238E27FC236}">
                <a16:creationId xmlns:a16="http://schemas.microsoft.com/office/drawing/2014/main" id="{22CAB91F-DE7F-B837-DEDE-52B263283E85}"/>
              </a:ext>
            </a:extLst>
          </p:cNvPr>
          <p:cNvSpPr txBox="1">
            <a:spLocks/>
          </p:cNvSpPr>
          <p:nvPr/>
        </p:nvSpPr>
        <p:spPr>
          <a:xfrm>
            <a:off x="509057" y="97002"/>
            <a:ext cx="10329272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DO LC 194/22 + Lei 14.385/2022 + Lei 14.182/2021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643EED7-74A2-164E-1420-A347E7D6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18" y="923366"/>
            <a:ext cx="9244542" cy="48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23">
            <a:extLst>
              <a:ext uri="{FF2B5EF4-FFF2-40B4-BE49-F238E27FC236}">
                <a16:creationId xmlns:a16="http://schemas.microsoft.com/office/drawing/2014/main" id="{22CAB91F-DE7F-B837-DEDE-52B263283E85}"/>
              </a:ext>
            </a:extLst>
          </p:cNvPr>
          <p:cNvSpPr txBox="1">
            <a:spLocks/>
          </p:cNvSpPr>
          <p:nvPr/>
        </p:nvSpPr>
        <p:spPr>
          <a:xfrm>
            <a:off x="509057" y="97002"/>
            <a:ext cx="10329272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DO LC 194/22 + Lei 14.385/2022 + Lei 14.182/2021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42A23D-08E3-D276-656E-A34DC33A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80" y="824101"/>
            <a:ext cx="9238226" cy="49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54288" y="3582558"/>
            <a:ext cx="3508426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PETROBRAS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129014" y="1823908"/>
            <a:ext cx="41298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3.3</a:t>
            </a:r>
          </a:p>
        </p:txBody>
      </p:sp>
    </p:spTree>
    <p:extLst>
      <p:ext uri="{BB962C8B-B14F-4D97-AF65-F5344CB8AC3E}">
        <p14:creationId xmlns:p14="http://schemas.microsoft.com/office/powerpoint/2010/main" val="1052268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51EEF-823C-EB74-A5A1-528F63533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48821" b="86756"/>
          <a:stretch/>
        </p:blipFill>
        <p:spPr>
          <a:xfrm>
            <a:off x="1368500" y="1717041"/>
            <a:ext cx="3240753" cy="47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65457-BDBA-70AE-CC9E-B7611E432E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40798" b="88971"/>
          <a:stretch/>
        </p:blipFill>
        <p:spPr>
          <a:xfrm>
            <a:off x="5549333" y="599440"/>
            <a:ext cx="2808207" cy="28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EDEAB-3F53-D229-D4B4-55E08947F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34650" b="89038"/>
          <a:stretch/>
        </p:blipFill>
        <p:spPr>
          <a:xfrm>
            <a:off x="5549333" y="3349306"/>
            <a:ext cx="3099831" cy="288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3A2CB7C-7475-3382-5BC4-8E0C4EAAC5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63436" t="45268" b="20052"/>
          <a:stretch/>
        </p:blipFill>
        <p:spPr>
          <a:xfrm>
            <a:off x="8801564" y="4628809"/>
            <a:ext cx="2175933" cy="11465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93B0FE-B09B-396B-ACA0-EADA5237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23670" r="48821"/>
          <a:stretch/>
        </p:blipFill>
        <p:spPr>
          <a:xfrm>
            <a:off x="1368499" y="2123440"/>
            <a:ext cx="3240753" cy="27522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E4DA84A-92B6-D6C2-C362-199FC51555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21179" r="34650"/>
          <a:stretch/>
        </p:blipFill>
        <p:spPr>
          <a:xfrm>
            <a:off x="5701733" y="3612788"/>
            <a:ext cx="3099831" cy="20771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BC81A7-A5EC-614D-2ABA-DD87D6BB9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20399" r="40798"/>
          <a:stretch/>
        </p:blipFill>
        <p:spPr>
          <a:xfrm>
            <a:off x="5701733" y="869589"/>
            <a:ext cx="2808207" cy="2085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2CE774-C669-1E05-75AE-1F8FB259D2EE}"/>
              </a:ext>
            </a:extLst>
          </p:cNvPr>
          <p:cNvSpPr/>
          <p:nvPr/>
        </p:nvSpPr>
        <p:spPr>
          <a:xfrm>
            <a:off x="5268900" y="362713"/>
            <a:ext cx="3380264" cy="2752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E7610F-6A3B-76BD-6D49-36C80D342AA7}"/>
              </a:ext>
            </a:extLst>
          </p:cNvPr>
          <p:cNvSpPr/>
          <p:nvPr/>
        </p:nvSpPr>
        <p:spPr>
          <a:xfrm>
            <a:off x="5268900" y="3207281"/>
            <a:ext cx="3380264" cy="2752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CCFE8F-181A-1840-F5E8-B96E3C4DBF01}"/>
              </a:ext>
            </a:extLst>
          </p:cNvPr>
          <p:cNvSpPr/>
          <p:nvPr/>
        </p:nvSpPr>
        <p:spPr>
          <a:xfrm>
            <a:off x="1087120" y="233681"/>
            <a:ext cx="10078720" cy="584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F25C61-FF5E-134A-B9C1-CA96FCA0869A}"/>
              </a:ext>
            </a:extLst>
          </p:cNvPr>
          <p:cNvSpPr txBox="1"/>
          <p:nvPr/>
        </p:nvSpPr>
        <p:spPr>
          <a:xfrm>
            <a:off x="326623" y="90867"/>
            <a:ext cx="480305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COMPOSIÇÃO ACIONÁRIA </a:t>
            </a:r>
            <a:b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</a:br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ATUAL DA COMPANHIA</a:t>
            </a:r>
          </a:p>
        </p:txBody>
      </p:sp>
    </p:spTree>
    <p:extLst>
      <p:ext uri="{BB962C8B-B14F-4D97-AF65-F5344CB8AC3E}">
        <p14:creationId xmlns:p14="http://schemas.microsoft.com/office/powerpoint/2010/main" val="35472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Resultado em 2021 - comparativo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64141" y="5144261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086A065-D931-4882-B7C4-D499A11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91" y="1028829"/>
            <a:ext cx="9144000" cy="19531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519C7F5-1F4D-406A-AACC-E584EBFA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317" y="2982001"/>
            <a:ext cx="5184576" cy="315692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55589BF-8CFF-45CF-874D-EA1563D0655B}"/>
              </a:ext>
            </a:extLst>
          </p:cNvPr>
          <p:cNvSpPr/>
          <p:nvPr/>
        </p:nvSpPr>
        <p:spPr>
          <a:xfrm>
            <a:off x="1434791" y="2621961"/>
            <a:ext cx="2411760" cy="36004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D81B729-F9D7-45D8-8772-F349B4DC7BFF}"/>
              </a:ext>
            </a:extLst>
          </p:cNvPr>
          <p:cNvSpPr/>
          <p:nvPr/>
        </p:nvSpPr>
        <p:spPr>
          <a:xfrm>
            <a:off x="1434791" y="2261921"/>
            <a:ext cx="2411760" cy="3600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5824A88-8D41-40DD-ACF0-4A4F19B4EAD9}"/>
              </a:ext>
            </a:extLst>
          </p:cNvPr>
          <p:cNvSpPr/>
          <p:nvPr/>
        </p:nvSpPr>
        <p:spPr>
          <a:xfrm>
            <a:off x="3414503" y="1397825"/>
            <a:ext cx="43204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C2C66DC-8479-4A93-875B-549B75A9392E}"/>
              </a:ext>
            </a:extLst>
          </p:cNvPr>
          <p:cNvSpPr/>
          <p:nvPr/>
        </p:nvSpPr>
        <p:spPr>
          <a:xfrm>
            <a:off x="3414503" y="1757865"/>
            <a:ext cx="43204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199B6C-9032-4D61-AA56-18870448CA14}"/>
              </a:ext>
            </a:extLst>
          </p:cNvPr>
          <p:cNvSpPr txBox="1"/>
          <p:nvPr/>
        </p:nvSpPr>
        <p:spPr>
          <a:xfrm>
            <a:off x="1676109" y="5897653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2777308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Resultado no 1º trimestre de 2022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517232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EB355F-1FAB-4E7A-A964-858A21B62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839" y="1224303"/>
            <a:ext cx="9144000" cy="12417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B193A0-37AB-49FC-8E77-97EAF36E5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159" y="2589242"/>
            <a:ext cx="5488975" cy="331340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E1480B5-E2FE-4DA8-A5AE-E94B11951C94}"/>
              </a:ext>
            </a:extLst>
          </p:cNvPr>
          <p:cNvSpPr/>
          <p:nvPr/>
        </p:nvSpPr>
        <p:spPr>
          <a:xfrm>
            <a:off x="1414530" y="2105712"/>
            <a:ext cx="2411760" cy="3600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2D2096A-1D0A-4A90-A489-703AADAA5690}"/>
              </a:ext>
            </a:extLst>
          </p:cNvPr>
          <p:cNvSpPr/>
          <p:nvPr/>
        </p:nvSpPr>
        <p:spPr>
          <a:xfrm>
            <a:off x="3358746" y="1601656"/>
            <a:ext cx="43204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C22FDF1-55A5-4D70-8CF5-C666896D8F2B}"/>
              </a:ext>
            </a:extLst>
          </p:cNvPr>
          <p:cNvSpPr txBox="1"/>
          <p:nvPr/>
        </p:nvSpPr>
        <p:spPr>
          <a:xfrm>
            <a:off x="1664958" y="5844626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2304142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Lucro da Petrobras em US$ - comparativo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517232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44A480-ADCA-4796-81D3-EDDAF02C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52" y="1772816"/>
            <a:ext cx="4474949" cy="26301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94D4A5-A773-430D-B07A-255DD760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772816"/>
            <a:ext cx="4529744" cy="26301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2FC4AC-157C-4FC7-8C34-AE9934A36400}"/>
              </a:ext>
            </a:extLst>
          </p:cNvPr>
          <p:cNvSpPr txBox="1"/>
          <p:nvPr/>
        </p:nvSpPr>
        <p:spPr>
          <a:xfrm>
            <a:off x="1621052" y="583829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845981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Retorno sobre o Patrimônio Líquido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106A2B-10DB-4781-9381-D5EB7E7C4C7F}"/>
              </a:ext>
            </a:extLst>
          </p:cNvPr>
          <p:cNvSpPr txBox="1"/>
          <p:nvPr/>
        </p:nvSpPr>
        <p:spPr>
          <a:xfrm>
            <a:off x="2639616" y="1194792"/>
            <a:ext cx="4320480" cy="36933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Retorno = lucro líquido / Patrimônio Líquido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EE7E14-15DF-4390-9535-707580D8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950357"/>
            <a:ext cx="4680520" cy="26139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074F86-6A70-47CA-88F3-43766B88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988" y="1991687"/>
            <a:ext cx="4864533" cy="287814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7EB4316-994E-4544-A888-8B8167E5FB6E}"/>
              </a:ext>
            </a:extLst>
          </p:cNvPr>
          <p:cNvSpPr txBox="1"/>
          <p:nvPr/>
        </p:nvSpPr>
        <p:spPr>
          <a:xfrm>
            <a:off x="1553445" y="579473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4149842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460523" y="3429000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O MINISTÉRIO DE MINAS E ENERGIA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66957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Surpresa do lucro no 1T22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517232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4BADE4-29FF-4E3F-896A-823C52B0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035883"/>
            <a:ext cx="5382159" cy="1944216"/>
          </a:xfrm>
          <a:prstGeom prst="rect">
            <a:avLst/>
          </a:prstGeom>
        </p:spPr>
      </p:pic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EC778B21-43EE-491D-96FB-FC37626268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70727" y="3309403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996791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25008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Data da previsão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Valor R$ - milhões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54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jun/21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  9.136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40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set/21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19.226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02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dez/21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24.166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30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mar/22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15.163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457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Realizado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44.561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34436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D3A23FFE-7142-4BB8-88C5-0AD85C190FAD}"/>
              </a:ext>
            </a:extLst>
          </p:cNvPr>
          <p:cNvSpPr txBox="1"/>
          <p:nvPr/>
        </p:nvSpPr>
        <p:spPr>
          <a:xfrm>
            <a:off x="1631504" y="583829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2723245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Retorno sobre o Patrimônio Líquido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BCE5B1-258D-4D46-8E3F-61C4E08E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3" y="1988841"/>
            <a:ext cx="6754953" cy="3542083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E2F54671-8DC9-41EA-83CE-5254803B9E75}"/>
              </a:ext>
            </a:extLst>
          </p:cNvPr>
          <p:cNvSpPr/>
          <p:nvPr/>
        </p:nvSpPr>
        <p:spPr>
          <a:xfrm>
            <a:off x="8832304" y="2780928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62534B2-ED66-49C6-B51B-74C754120ADB}"/>
              </a:ext>
            </a:extLst>
          </p:cNvPr>
          <p:cNvSpPr/>
          <p:nvPr/>
        </p:nvSpPr>
        <p:spPr>
          <a:xfrm>
            <a:off x="7720372" y="2769830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9917265-9205-4DAE-B6AF-3B1517488CDB}"/>
              </a:ext>
            </a:extLst>
          </p:cNvPr>
          <p:cNvSpPr/>
          <p:nvPr/>
        </p:nvSpPr>
        <p:spPr>
          <a:xfrm>
            <a:off x="5349795" y="2780928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0FC3765-9690-46A0-BD3C-1415B0C22D26}"/>
              </a:ext>
            </a:extLst>
          </p:cNvPr>
          <p:cNvSpPr/>
          <p:nvPr/>
        </p:nvSpPr>
        <p:spPr>
          <a:xfrm>
            <a:off x="5369020" y="5229200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72333ED-9CB6-44F3-BC4A-D157B4C87A36}"/>
              </a:ext>
            </a:extLst>
          </p:cNvPr>
          <p:cNvSpPr txBox="1"/>
          <p:nvPr/>
        </p:nvSpPr>
        <p:spPr>
          <a:xfrm>
            <a:off x="1664958" y="579473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711712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Lucro da Petrobras no 1T22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B5544C-0756-4459-A939-32E4A500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764" y="1410788"/>
            <a:ext cx="8413209" cy="464555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451CAF5-F41A-4D76-99D9-9185655FCE18}"/>
              </a:ext>
            </a:extLst>
          </p:cNvPr>
          <p:cNvSpPr txBox="1"/>
          <p:nvPr/>
        </p:nvSpPr>
        <p:spPr>
          <a:xfrm>
            <a:off x="1609202" y="579473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7660433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274638"/>
            <a:ext cx="8795320" cy="920154"/>
          </a:xfrm>
        </p:spPr>
        <p:txBody>
          <a:bodyPr>
            <a:normAutofit fontScale="90000"/>
          </a:bodyPr>
          <a:lstStyle/>
          <a:p>
            <a:pPr algn="l"/>
            <a:r>
              <a:rPr lang="pt-BR" sz="3600" dirty="0"/>
              <a:t>Retorno do dividendos em relação preço da ação – pode ser relacionado como cupom ou “taxa de juros” real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D3383F-4B7C-4A94-BF14-3B6B4535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187" y="1628800"/>
            <a:ext cx="6941626" cy="38884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6EB4D94-C9C8-427E-BF60-B93999746439}"/>
              </a:ext>
            </a:extLst>
          </p:cNvPr>
          <p:cNvSpPr txBox="1"/>
          <p:nvPr/>
        </p:nvSpPr>
        <p:spPr>
          <a:xfrm>
            <a:off x="1653806" y="582043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4167989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 err="1"/>
              <a:t>Shareholders</a:t>
            </a:r>
            <a:r>
              <a:rPr lang="pt-BR" sz="3600" dirty="0"/>
              <a:t> </a:t>
            </a:r>
            <a:r>
              <a:rPr lang="pt-BR" sz="3600" dirty="0" err="1"/>
              <a:t>yield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AA0A2B2-8334-4AFB-A084-CC579B72A965}"/>
              </a:ext>
            </a:extLst>
          </p:cNvPr>
          <p:cNvSpPr/>
          <p:nvPr/>
        </p:nvSpPr>
        <p:spPr>
          <a:xfrm>
            <a:off x="1680273" y="1556792"/>
            <a:ext cx="8831454" cy="9233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43A40"/>
                </a:solidFill>
                <a:latin typeface="Open Sans" panose="020B0606030504020204" pitchFamily="34" charset="0"/>
              </a:rPr>
              <a:t>O </a:t>
            </a:r>
            <a:r>
              <a:rPr lang="pt-BR" i="1" dirty="0" err="1">
                <a:solidFill>
                  <a:srgbClr val="343A40"/>
                </a:solidFill>
                <a:latin typeface="Open Sans" panose="020B0606030504020204" pitchFamily="34" charset="0"/>
              </a:rPr>
              <a:t>Shareholders</a:t>
            </a:r>
            <a:r>
              <a:rPr lang="pt-BR" i="1" dirty="0">
                <a:solidFill>
                  <a:srgbClr val="343A40"/>
                </a:solidFill>
                <a:latin typeface="Open Sans" panose="020B0606030504020204" pitchFamily="34" charset="0"/>
              </a:rPr>
              <a:t> </a:t>
            </a:r>
            <a:r>
              <a:rPr lang="pt-BR" i="1" dirty="0" err="1">
                <a:solidFill>
                  <a:srgbClr val="343A40"/>
                </a:solidFill>
                <a:latin typeface="Open Sans" panose="020B0606030504020204" pitchFamily="34" charset="0"/>
              </a:rPr>
              <a:t>Yield</a:t>
            </a:r>
            <a:r>
              <a:rPr lang="pt-BR" i="1" dirty="0">
                <a:solidFill>
                  <a:srgbClr val="343A40"/>
                </a:solidFill>
                <a:latin typeface="Open Sans" panose="020B0606030504020204" pitchFamily="34" charset="0"/>
              </a:rPr>
              <a:t> </a:t>
            </a:r>
            <a:r>
              <a:rPr lang="pt-BR" dirty="0">
                <a:solidFill>
                  <a:srgbClr val="343A40"/>
                </a:solidFill>
                <a:latin typeface="Open Sans" panose="020B0606030504020204" pitchFamily="34" charset="0"/>
              </a:rPr>
              <a:t>é um indicador que tem por objetivo demonstrar o retorno de uma empresa para o acionista tendo em vista seu valor de mercado</a:t>
            </a:r>
            <a:r>
              <a:rPr lang="pt-BR" b="1" dirty="0">
                <a:solidFill>
                  <a:srgbClr val="343A40"/>
                </a:solidFill>
                <a:latin typeface="Open Sans" panose="020B0606030504020204" pitchFamily="34" charset="0"/>
              </a:rPr>
              <a:t> a partir dos dividendos recebidos, redução de débitos e recompra de ações</a:t>
            </a:r>
            <a:r>
              <a:rPr lang="pt-BR" dirty="0">
                <a:solidFill>
                  <a:srgbClr val="343A40"/>
                </a:solidFill>
                <a:latin typeface="Open Sans" panose="020B0606030504020204" pitchFamily="34" charset="0"/>
              </a:rPr>
              <a:t>.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697526-4CEE-4EFB-A9F2-2C40DCCF7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1" y="2911244"/>
            <a:ext cx="4612106" cy="267799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60134C4-7B35-4183-9211-E35912AA5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894" y="2868611"/>
            <a:ext cx="4612106" cy="270608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F27C2AC-8AC2-4B88-9F3F-58D8CF61275B}"/>
              </a:ext>
            </a:extLst>
          </p:cNvPr>
          <p:cNvSpPr txBox="1"/>
          <p:nvPr/>
        </p:nvSpPr>
        <p:spPr>
          <a:xfrm>
            <a:off x="1575748" y="579473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2945253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Custos dos empregados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5E8C49C-5E25-4F64-8247-57BC21AEFEF2}"/>
              </a:ext>
            </a:extLst>
          </p:cNvPr>
          <p:cNvSpPr txBox="1"/>
          <p:nvPr/>
        </p:nvSpPr>
        <p:spPr>
          <a:xfrm>
            <a:off x="1811026" y="1268761"/>
            <a:ext cx="856994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Gastos com empregados: salários e remunerações, previdência social, pensão, despesas de compartilhamento de lucros e outro benefícios.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985AF-EF2C-4E1F-B784-2BF374B5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90" y="2254241"/>
            <a:ext cx="5584420" cy="33043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3A7A6F-4FB1-45B2-84E8-E9C0653F27D0}"/>
              </a:ext>
            </a:extLst>
          </p:cNvPr>
          <p:cNvSpPr txBox="1"/>
          <p:nvPr/>
        </p:nvSpPr>
        <p:spPr>
          <a:xfrm>
            <a:off x="1631504" y="5897709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460654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3">
            <a:extLst>
              <a:ext uri="{FF2B5EF4-FFF2-40B4-BE49-F238E27FC236}">
                <a16:creationId xmlns:a16="http://schemas.microsoft.com/office/drawing/2014/main" id="{E40232CC-33E1-7AA3-BAC8-BD0FA12C8B47}"/>
              </a:ext>
            </a:extLst>
          </p:cNvPr>
          <p:cNvSpPr txBox="1">
            <a:spLocks/>
          </p:cNvSpPr>
          <p:nvPr/>
        </p:nvSpPr>
        <p:spPr>
          <a:xfrm>
            <a:off x="211462" y="258367"/>
            <a:ext cx="9762271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Erros Passados na Petrobrás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C617E157-44F4-5A7C-A653-5E41B71BDC1B}"/>
              </a:ext>
            </a:extLst>
          </p:cNvPr>
          <p:cNvSpPr txBox="1"/>
          <p:nvPr/>
        </p:nvSpPr>
        <p:spPr>
          <a:xfrm>
            <a:off x="211462" y="1066522"/>
            <a:ext cx="117441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Refinarias NÃO-CONCLUÍDAS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Premium I e II;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Comperj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; RNEST: se estivessem em funcionamento pleno nossa capacidade de refino seria de 3,5 milhões de barris/dia (51% maior que a atual) e nossa demanda interna estaria plenamente atendida (consumo hoje é de 2,3 milhões de barris/dia)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De acordo com o Tribunal de Contas da União (TCU) só no COMPERJ o prejuízo foi de R$ 47 bilhões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7E3D8AD8-E3C8-E14D-950D-9C2237B5B7E2}"/>
              </a:ext>
            </a:extLst>
          </p:cNvPr>
          <p:cNvSpPr txBox="1"/>
          <p:nvPr/>
        </p:nvSpPr>
        <p:spPr>
          <a:xfrm>
            <a:off x="211462" y="3493839"/>
            <a:ext cx="117441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Endividamento pesado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2014 o endividamento da Petrobras atingiu US$ 160 bilhões de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dólares (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quase R$ 900 bilhões de reais</a:t>
            </a:r>
            <a:r>
              <a:rPr kumimoji="0" lang="pt-BR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ao câmbio de hoje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Hoje esse endividamento está abaixo de US$ 60 bilhões. Essa redução de US$ 100 bilhões equivale a um Plano Marshall para salvar a Petrobras.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 2011 e 2014 a PETROBRAS teve prejuízos de cerca de R$ 133 bilhões no setor de refino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54288" y="3582558"/>
            <a:ext cx="3508426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Desafios Futuros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700" b="1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Conector: Angulado 65">
            <a:extLst>
              <a:ext uri="{FF2B5EF4-FFF2-40B4-BE49-F238E27FC236}">
                <a16:creationId xmlns:a16="http://schemas.microsoft.com/office/drawing/2014/main" id="{3F5D5BF9-B0B3-4470-B5E8-B2A2FC9D6F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756524" y="2882168"/>
            <a:ext cx="912056" cy="894120"/>
          </a:xfrm>
          <a:prstGeom prst="bentConnector3">
            <a:avLst>
              <a:gd name="adj1" fmla="val 50000"/>
            </a:avLst>
          </a:prstGeom>
          <a:ln w="2222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9A1320EA-1DF5-469B-856B-3F6E4C8BFEB1}"/>
              </a:ext>
            </a:extLst>
          </p:cNvPr>
          <p:cNvCxnSpPr>
            <a:cxnSpLocks/>
            <a:endCxn id="52" idx="3"/>
          </p:cNvCxnSpPr>
          <p:nvPr/>
        </p:nvCxnSpPr>
        <p:spPr>
          <a:xfrm rot="5400000">
            <a:off x="8854842" y="3536000"/>
            <a:ext cx="1028845" cy="1219087"/>
          </a:xfrm>
          <a:prstGeom prst="bentConnector2">
            <a:avLst/>
          </a:prstGeom>
          <a:ln w="22225">
            <a:solidFill>
              <a:srgbClr val="BF9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: Angulado 58">
            <a:extLst>
              <a:ext uri="{FF2B5EF4-FFF2-40B4-BE49-F238E27FC236}">
                <a16:creationId xmlns:a16="http://schemas.microsoft.com/office/drawing/2014/main" id="{B62B232D-429B-4FA4-864B-6A680FA9F61E}"/>
              </a:ext>
            </a:extLst>
          </p:cNvPr>
          <p:cNvCxnSpPr>
            <a:cxnSpLocks/>
            <a:endCxn id="41" idx="3"/>
          </p:cNvCxnSpPr>
          <p:nvPr/>
        </p:nvCxnSpPr>
        <p:spPr>
          <a:xfrm rot="16200000" flipV="1">
            <a:off x="8895166" y="1049574"/>
            <a:ext cx="943327" cy="1223956"/>
          </a:xfrm>
          <a:prstGeom prst="bentConnector2">
            <a:avLst/>
          </a:prstGeom>
          <a:ln w="22225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ipse 56">
            <a:extLst>
              <a:ext uri="{FF2B5EF4-FFF2-40B4-BE49-F238E27FC236}">
                <a16:creationId xmlns:a16="http://schemas.microsoft.com/office/drawing/2014/main" id="{FA004194-DD6D-4777-8E9F-E41C0B9DA0B1}"/>
              </a:ext>
            </a:extLst>
          </p:cNvPr>
          <p:cNvSpPr/>
          <p:nvPr/>
        </p:nvSpPr>
        <p:spPr>
          <a:xfrm>
            <a:off x="9659284" y="1816643"/>
            <a:ext cx="2118360" cy="2118360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1FD8E04-11E2-4159-8C36-93FD249825C2}"/>
              </a:ext>
            </a:extLst>
          </p:cNvPr>
          <p:cNvGrpSpPr/>
          <p:nvPr/>
        </p:nvGrpSpPr>
        <p:grpSpPr>
          <a:xfrm>
            <a:off x="6623628" y="825351"/>
            <a:ext cx="2147441" cy="772471"/>
            <a:chOff x="6068429" y="2026652"/>
            <a:chExt cx="2147441" cy="772471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57366EE1-4411-46AC-A893-008A0EE42381}"/>
                </a:ext>
              </a:extLst>
            </p:cNvPr>
            <p:cNvSpPr/>
            <p:nvPr/>
          </p:nvSpPr>
          <p:spPr>
            <a:xfrm>
              <a:off x="6475307" y="2056445"/>
              <a:ext cx="1740563" cy="679077"/>
            </a:xfrm>
            <a:prstGeom prst="roundRect">
              <a:avLst/>
            </a:prstGeom>
            <a:solidFill>
              <a:srgbClr val="145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32A1FF42-7A2F-4BE9-B7A5-57BBB5025005}"/>
                </a:ext>
              </a:extLst>
            </p:cNvPr>
            <p:cNvSpPr/>
            <p:nvPr/>
          </p:nvSpPr>
          <p:spPr>
            <a:xfrm>
              <a:off x="6068429" y="2026652"/>
              <a:ext cx="772471" cy="772471"/>
            </a:xfrm>
            <a:prstGeom prst="ellipse">
              <a:avLst/>
            </a:prstGeom>
            <a:solidFill>
              <a:srgbClr val="145A98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555D0B01-DB2F-4790-9BC1-C82FCC95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36312" y="2070932"/>
              <a:ext cx="639338" cy="566568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F44B20C0-8BBC-4C56-9826-BC3A6E2E8F1A}"/>
              </a:ext>
            </a:extLst>
          </p:cNvPr>
          <p:cNvGrpSpPr/>
          <p:nvPr/>
        </p:nvGrpSpPr>
        <p:grpSpPr>
          <a:xfrm>
            <a:off x="6612279" y="4307357"/>
            <a:ext cx="2147441" cy="772471"/>
            <a:chOff x="6068429" y="3094091"/>
            <a:chExt cx="2147441" cy="772471"/>
          </a:xfrm>
        </p:grpSpPr>
        <p:sp>
          <p:nvSpPr>
            <p:cNvPr id="52" name="Retângulo: Cantos Arredondados 51">
              <a:extLst>
                <a:ext uri="{FF2B5EF4-FFF2-40B4-BE49-F238E27FC236}">
                  <a16:creationId xmlns:a16="http://schemas.microsoft.com/office/drawing/2014/main" id="{37A34541-3685-48F9-A184-42161E413705}"/>
                </a:ext>
              </a:extLst>
            </p:cNvPr>
            <p:cNvSpPr/>
            <p:nvPr/>
          </p:nvSpPr>
          <p:spPr>
            <a:xfrm>
              <a:off x="6475307" y="3107161"/>
              <a:ext cx="1740563" cy="67907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A9C839D2-DC3F-4D51-B678-6CF7C268A71F}"/>
                </a:ext>
              </a:extLst>
            </p:cNvPr>
            <p:cNvSpPr/>
            <p:nvPr/>
          </p:nvSpPr>
          <p:spPr>
            <a:xfrm>
              <a:off x="6068429" y="3094091"/>
              <a:ext cx="772471" cy="772471"/>
            </a:xfrm>
            <a:prstGeom prst="ellipse">
              <a:avLst/>
            </a:prstGeom>
            <a:solidFill>
              <a:srgbClr val="BF9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F844B85B-4440-4BE6-BB3F-A08B72DD8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136312" y="3213961"/>
              <a:ext cx="639338" cy="457413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B50342AF-B42A-47E3-8F0C-89713C1EAFF4}"/>
              </a:ext>
            </a:extLst>
          </p:cNvPr>
          <p:cNvGrpSpPr/>
          <p:nvPr/>
        </p:nvGrpSpPr>
        <p:grpSpPr>
          <a:xfrm>
            <a:off x="6609215" y="3380785"/>
            <a:ext cx="2147441" cy="772471"/>
            <a:chOff x="6068429" y="4156726"/>
            <a:chExt cx="2147441" cy="772471"/>
          </a:xfrm>
        </p:grpSpPr>
        <p:sp>
          <p:nvSpPr>
            <p:cNvPr id="53" name="Retângulo: Cantos Arredondados 52">
              <a:extLst>
                <a:ext uri="{FF2B5EF4-FFF2-40B4-BE49-F238E27FC236}">
                  <a16:creationId xmlns:a16="http://schemas.microsoft.com/office/drawing/2014/main" id="{A58B525A-B3E1-479B-B9AF-64CA9E473F2A}"/>
                </a:ext>
              </a:extLst>
            </p:cNvPr>
            <p:cNvSpPr/>
            <p:nvPr/>
          </p:nvSpPr>
          <p:spPr>
            <a:xfrm>
              <a:off x="6475307" y="4217728"/>
              <a:ext cx="1740563" cy="679077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DC6BD41F-6071-42D2-8500-A90CEA5FB4E8}"/>
                </a:ext>
              </a:extLst>
            </p:cNvPr>
            <p:cNvSpPr/>
            <p:nvPr/>
          </p:nvSpPr>
          <p:spPr>
            <a:xfrm>
              <a:off x="6068429" y="4156726"/>
              <a:ext cx="772471" cy="772471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6367443B-6BF7-477C-83B7-CE8D2F76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136312" y="4353211"/>
              <a:ext cx="639338" cy="332664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0C0B36C-375A-4AC7-87B2-8531371CCC7B}"/>
              </a:ext>
            </a:extLst>
          </p:cNvPr>
          <p:cNvGrpSpPr/>
          <p:nvPr/>
        </p:nvGrpSpPr>
        <p:grpSpPr>
          <a:xfrm>
            <a:off x="783742" y="1216114"/>
            <a:ext cx="5719651" cy="4830013"/>
            <a:chOff x="66442" y="1308100"/>
            <a:chExt cx="5719651" cy="4830013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CA7003E3-9EC3-48D8-B5BA-565859E39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6442" y="1308100"/>
              <a:ext cx="3691229" cy="4830013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3DEA53A2-471C-469D-9B7A-E7C2453E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259395" y="4089399"/>
              <a:ext cx="1565682" cy="2048713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79979B3B-7C3A-4EFF-8502-938531AB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06593" y="5118127"/>
              <a:ext cx="779500" cy="1019985"/>
            </a:xfrm>
            <a:prstGeom prst="rect">
              <a:avLst/>
            </a:prstGeom>
          </p:spPr>
        </p:pic>
      </p:grpSp>
      <p:sp>
        <p:nvSpPr>
          <p:cNvPr id="13" name="Google Shape;484;p36">
            <a:extLst>
              <a:ext uri="{FF2B5EF4-FFF2-40B4-BE49-F238E27FC236}">
                <a16:creationId xmlns:a16="http://schemas.microsoft.com/office/drawing/2014/main" id="{E13539E9-D218-4FE2-B2FA-FF8D36771182}"/>
              </a:ext>
            </a:extLst>
          </p:cNvPr>
          <p:cNvSpPr txBox="1"/>
          <p:nvPr/>
        </p:nvSpPr>
        <p:spPr>
          <a:xfrm>
            <a:off x="398923" y="138234"/>
            <a:ext cx="9857885" cy="107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PILARES DA POLÍTICA ENERGÉTICA E MINERAL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CEA58145-2681-458E-9308-0562A8B79E2B}"/>
              </a:ext>
            </a:extLst>
          </p:cNvPr>
          <p:cNvGrpSpPr/>
          <p:nvPr/>
        </p:nvGrpSpPr>
        <p:grpSpPr>
          <a:xfrm>
            <a:off x="823268" y="1037657"/>
            <a:ext cx="1574693" cy="1726623"/>
            <a:chOff x="105968" y="1129643"/>
            <a:chExt cx="1574693" cy="1726623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B7A43634-FC04-4378-920C-C64725153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07528" y="1129643"/>
              <a:ext cx="1171575" cy="1143000"/>
            </a:xfrm>
            <a:prstGeom prst="rect">
              <a:avLst/>
            </a:prstGeom>
          </p:spPr>
        </p:pic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075AE942-D774-493D-8519-E4DB19FF2E04}"/>
                </a:ext>
              </a:extLst>
            </p:cNvPr>
            <p:cNvSpPr/>
            <p:nvPr/>
          </p:nvSpPr>
          <p:spPr>
            <a:xfrm>
              <a:off x="105968" y="2265010"/>
              <a:ext cx="1574693" cy="591256"/>
            </a:xfrm>
            <a:prstGeom prst="roundRect">
              <a:avLst/>
            </a:prstGeom>
            <a:solidFill>
              <a:srgbClr val="51A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8125FF-AD19-4954-B8BA-AC26C7845EE0}"/>
              </a:ext>
            </a:extLst>
          </p:cNvPr>
          <p:cNvSpPr txBox="1"/>
          <p:nvPr/>
        </p:nvSpPr>
        <p:spPr>
          <a:xfrm>
            <a:off x="823268" y="2288691"/>
            <a:ext cx="1574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b="1" dirty="0">
                <a:solidFill>
                  <a:schemeClr val="bg1"/>
                </a:solidFill>
              </a:rPr>
              <a:t>GOVERNANÇA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DC04E26-94F5-4192-A86E-2FB2077BC4F5}"/>
              </a:ext>
            </a:extLst>
          </p:cNvPr>
          <p:cNvGrpSpPr/>
          <p:nvPr/>
        </p:nvGrpSpPr>
        <p:grpSpPr>
          <a:xfrm>
            <a:off x="1868382" y="2750009"/>
            <a:ext cx="2509565" cy="1563539"/>
            <a:chOff x="1151082" y="2482424"/>
            <a:chExt cx="2509565" cy="1563539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5B81F418-AB2C-45E7-A590-1FF07899DA07}"/>
                </a:ext>
              </a:extLst>
            </p:cNvPr>
            <p:cNvSpPr/>
            <p:nvPr/>
          </p:nvSpPr>
          <p:spPr>
            <a:xfrm>
              <a:off x="1151082" y="3454707"/>
              <a:ext cx="2509565" cy="591256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AA517B56-FCAC-4CC5-8744-9CA138075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912207" y="2482424"/>
              <a:ext cx="1171575" cy="981075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9F74A76-F646-4DAE-BBB5-6707670BAA51}"/>
              </a:ext>
            </a:extLst>
          </p:cNvPr>
          <p:cNvGrpSpPr/>
          <p:nvPr/>
        </p:nvGrpSpPr>
        <p:grpSpPr>
          <a:xfrm>
            <a:off x="4174957" y="4427557"/>
            <a:ext cx="1901972" cy="1188423"/>
            <a:chOff x="3457657" y="4363428"/>
            <a:chExt cx="1901972" cy="1188423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F5A1D0DC-EEE8-4F12-B271-191572588288}"/>
                </a:ext>
              </a:extLst>
            </p:cNvPr>
            <p:cNvSpPr/>
            <p:nvPr/>
          </p:nvSpPr>
          <p:spPr>
            <a:xfrm>
              <a:off x="3457657" y="4960595"/>
              <a:ext cx="1901972" cy="591256"/>
            </a:xfrm>
            <a:prstGeom prst="roundRect">
              <a:avLst/>
            </a:prstGeom>
            <a:solidFill>
              <a:srgbClr val="145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89303B45-CA72-4827-AAA8-0B0F23B1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3822854" y="4363428"/>
              <a:ext cx="1171575" cy="619125"/>
            </a:xfrm>
            <a:prstGeom prst="rect">
              <a:avLst/>
            </a:prstGeom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D96A14A-5B15-48A2-B84B-358860263A8E}"/>
              </a:ext>
            </a:extLst>
          </p:cNvPr>
          <p:cNvSpPr txBox="1"/>
          <p:nvPr/>
        </p:nvSpPr>
        <p:spPr>
          <a:xfrm>
            <a:off x="4211670" y="5135686"/>
            <a:ext cx="190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b="1" dirty="0">
                <a:solidFill>
                  <a:schemeClr val="bg1"/>
                </a:solidFill>
              </a:rPr>
              <a:t>PREVISIBILIDADE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BD8CF2-D695-4DE2-9EAF-5251A1F954B9}"/>
              </a:ext>
            </a:extLst>
          </p:cNvPr>
          <p:cNvSpPr txBox="1"/>
          <p:nvPr/>
        </p:nvSpPr>
        <p:spPr>
          <a:xfrm>
            <a:off x="1715054" y="3714552"/>
            <a:ext cx="2816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</a:rPr>
              <a:t>ESTABILIDADE REGULATÓRIA E JURÍDICA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182F10A-44ED-440A-BECF-BCBDDED5079E}"/>
              </a:ext>
            </a:extLst>
          </p:cNvPr>
          <p:cNvSpPr txBox="1"/>
          <p:nvPr/>
        </p:nvSpPr>
        <p:spPr>
          <a:xfrm>
            <a:off x="9799126" y="2901905"/>
            <a:ext cx="1858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</a:rPr>
              <a:t>DIÁLOGO TRANSPARENTE</a:t>
            </a: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29B87FD2-1021-46E6-A4DE-0747243D80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219278" y="2047267"/>
            <a:ext cx="1013622" cy="848806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A248C49D-1DCA-4BB0-B109-0C6ADD79094C}"/>
              </a:ext>
            </a:extLst>
          </p:cNvPr>
          <p:cNvSpPr txBox="1"/>
          <p:nvPr/>
        </p:nvSpPr>
        <p:spPr>
          <a:xfrm>
            <a:off x="7414422" y="1005222"/>
            <a:ext cx="1340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EXECUTIVO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36CCFA4-F121-48B2-BA0A-D66D51C19752}"/>
              </a:ext>
            </a:extLst>
          </p:cNvPr>
          <p:cNvSpPr txBox="1"/>
          <p:nvPr/>
        </p:nvSpPr>
        <p:spPr>
          <a:xfrm>
            <a:off x="7412862" y="4488013"/>
            <a:ext cx="1340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MERCADO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1DB34FB-4531-4679-BC0B-481702CFBF7E}"/>
              </a:ext>
            </a:extLst>
          </p:cNvPr>
          <p:cNvSpPr txBox="1"/>
          <p:nvPr/>
        </p:nvSpPr>
        <p:spPr>
          <a:xfrm>
            <a:off x="7429191" y="3578942"/>
            <a:ext cx="1475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SOCIEDADE</a:t>
            </a:r>
            <a:endParaRPr lang="pt-BR" sz="1800" b="1" dirty="0">
              <a:solidFill>
                <a:schemeClr val="bg1"/>
              </a:solidFill>
            </a:endParaRPr>
          </a:p>
        </p:txBody>
      </p:sp>
      <p:grpSp>
        <p:nvGrpSpPr>
          <p:cNvPr id="69" name="Grupo 68"/>
          <p:cNvGrpSpPr/>
          <p:nvPr/>
        </p:nvGrpSpPr>
        <p:grpSpPr>
          <a:xfrm>
            <a:off x="6631294" y="1653282"/>
            <a:ext cx="2156551" cy="772471"/>
            <a:chOff x="5485654" y="1567662"/>
            <a:chExt cx="2156551" cy="772471"/>
          </a:xfrm>
        </p:grpSpPr>
        <p:grpSp>
          <p:nvGrpSpPr>
            <p:cNvPr id="71" name="Agrupar 53">
              <a:extLst>
                <a:ext uri="{FF2B5EF4-FFF2-40B4-BE49-F238E27FC236}">
                  <a16:creationId xmlns:a16="http://schemas.microsoft.com/office/drawing/2014/main" id="{B50342AF-B42A-47E3-8F0C-89713C1EAFF4}"/>
                </a:ext>
              </a:extLst>
            </p:cNvPr>
            <p:cNvGrpSpPr/>
            <p:nvPr/>
          </p:nvGrpSpPr>
          <p:grpSpPr>
            <a:xfrm>
              <a:off x="5485654" y="1567662"/>
              <a:ext cx="2147441" cy="772471"/>
              <a:chOff x="6068429" y="4156726"/>
              <a:chExt cx="2147441" cy="772471"/>
            </a:xfrm>
          </p:grpSpPr>
          <p:sp>
            <p:nvSpPr>
              <p:cNvPr id="72" name="Retângulo: Cantos Arredondados 52">
                <a:extLst>
                  <a:ext uri="{FF2B5EF4-FFF2-40B4-BE49-F238E27FC236}">
                    <a16:creationId xmlns:a16="http://schemas.microsoft.com/office/drawing/2014/main" id="{A58B525A-B3E1-479B-B9AF-64CA9E473F2A}"/>
                  </a:ext>
                </a:extLst>
              </p:cNvPr>
              <p:cNvSpPr/>
              <p:nvPr/>
            </p:nvSpPr>
            <p:spPr>
              <a:xfrm>
                <a:off x="6475307" y="4217728"/>
                <a:ext cx="1740563" cy="679077"/>
              </a:xfrm>
              <a:prstGeom prst="roundRect">
                <a:avLst/>
              </a:prstGeom>
              <a:solidFill>
                <a:srgbClr val="51A6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DC6BD41F-6071-42D2-8500-A90CEA5FB4E8}"/>
                  </a:ext>
                </a:extLst>
              </p:cNvPr>
              <p:cNvSpPr/>
              <p:nvPr/>
            </p:nvSpPr>
            <p:spPr>
              <a:xfrm>
                <a:off x="6068429" y="4156726"/>
                <a:ext cx="772471" cy="772471"/>
              </a:xfrm>
              <a:prstGeom prst="ellipse">
                <a:avLst/>
              </a:prstGeom>
              <a:solidFill>
                <a:srgbClr val="51A66B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26" name="Picture 2" descr="Logo Congresso Nacional"/>
            <p:cNvPicPr>
              <a:picLocks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12563" y="1597612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A248C49D-1DCA-4BB0-B109-0C6ADD79094C}"/>
                </a:ext>
              </a:extLst>
            </p:cNvPr>
            <p:cNvSpPr txBox="1"/>
            <p:nvPr/>
          </p:nvSpPr>
          <p:spPr>
            <a:xfrm>
              <a:off x="6227249" y="1789324"/>
              <a:ext cx="14149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LEGISLATIVO</a:t>
              </a:r>
              <a:endParaRPr lang="pt-BR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Agrupar 53">
            <a:extLst>
              <a:ext uri="{FF2B5EF4-FFF2-40B4-BE49-F238E27FC236}">
                <a16:creationId xmlns:a16="http://schemas.microsoft.com/office/drawing/2014/main" id="{B50342AF-B42A-47E3-8F0C-89713C1EAFF4}"/>
              </a:ext>
            </a:extLst>
          </p:cNvPr>
          <p:cNvGrpSpPr/>
          <p:nvPr/>
        </p:nvGrpSpPr>
        <p:grpSpPr>
          <a:xfrm>
            <a:off x="6620678" y="2476381"/>
            <a:ext cx="2147441" cy="772471"/>
            <a:chOff x="6068429" y="4156726"/>
            <a:chExt cx="2147441" cy="772471"/>
          </a:xfrm>
          <a:solidFill>
            <a:srgbClr val="FF3300"/>
          </a:solidFill>
        </p:grpSpPr>
        <p:sp>
          <p:nvSpPr>
            <p:cNvPr id="78" name="Retângulo: Cantos Arredondados 52">
              <a:extLst>
                <a:ext uri="{FF2B5EF4-FFF2-40B4-BE49-F238E27FC236}">
                  <a16:creationId xmlns:a16="http://schemas.microsoft.com/office/drawing/2014/main" id="{A58B525A-B3E1-479B-B9AF-64CA9E473F2A}"/>
                </a:ext>
              </a:extLst>
            </p:cNvPr>
            <p:cNvSpPr/>
            <p:nvPr/>
          </p:nvSpPr>
          <p:spPr>
            <a:xfrm>
              <a:off x="6475307" y="4217728"/>
              <a:ext cx="1740563" cy="679077"/>
            </a:xfrm>
            <a:prstGeom prst="roundRect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DC6BD41F-6071-42D2-8500-A90CEA5FB4E8}"/>
                </a:ext>
              </a:extLst>
            </p:cNvPr>
            <p:cNvSpPr/>
            <p:nvPr/>
          </p:nvSpPr>
          <p:spPr>
            <a:xfrm>
              <a:off x="6068429" y="4156726"/>
              <a:ext cx="772471" cy="772471"/>
            </a:xfrm>
            <a:prstGeom prst="ellipse">
              <a:avLst/>
            </a:prstGeom>
            <a:solidFill>
              <a:srgbClr val="C55A1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A248C49D-1DCA-4BB0-B109-0C6ADD79094C}"/>
              </a:ext>
            </a:extLst>
          </p:cNvPr>
          <p:cNvSpPr txBox="1"/>
          <p:nvPr/>
        </p:nvSpPr>
        <p:spPr>
          <a:xfrm>
            <a:off x="7408460" y="2699575"/>
            <a:ext cx="1290295" cy="397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b="1" dirty="0"/>
              <a:t>JUDICIÁRIO</a:t>
            </a:r>
          </a:p>
        </p:txBody>
      </p:sp>
      <p:cxnSp>
        <p:nvCxnSpPr>
          <p:cNvPr id="91" name="Conector: Angulado 65">
            <a:extLst>
              <a:ext uri="{FF2B5EF4-FFF2-40B4-BE49-F238E27FC236}">
                <a16:creationId xmlns:a16="http://schemas.microsoft.com/office/drawing/2014/main" id="{3F5D5BF9-B0B3-4470-B5E8-B2A2FC9D6F5D}"/>
              </a:ext>
            </a:extLst>
          </p:cNvPr>
          <p:cNvCxnSpPr>
            <a:cxnSpLocks/>
          </p:cNvCxnSpPr>
          <p:nvPr/>
        </p:nvCxnSpPr>
        <p:spPr>
          <a:xfrm rot="10800000">
            <a:off x="8747414" y="2068986"/>
            <a:ext cx="921166" cy="813183"/>
          </a:xfrm>
          <a:prstGeom prst="bentConnector3">
            <a:avLst>
              <a:gd name="adj1" fmla="val 50000"/>
            </a:avLst>
          </a:prstGeom>
          <a:ln w="22225">
            <a:solidFill>
              <a:srgbClr val="51A66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: Angulado 65">
            <a:extLst>
              <a:ext uri="{FF2B5EF4-FFF2-40B4-BE49-F238E27FC236}">
                <a16:creationId xmlns:a16="http://schemas.microsoft.com/office/drawing/2014/main" id="{3F5D5BF9-B0B3-4470-B5E8-B2A2FC9D6F5D}"/>
              </a:ext>
            </a:extLst>
          </p:cNvPr>
          <p:cNvCxnSpPr>
            <a:cxnSpLocks/>
            <a:endCxn id="78" idx="3"/>
          </p:cNvCxnSpPr>
          <p:nvPr/>
        </p:nvCxnSpPr>
        <p:spPr>
          <a:xfrm flipH="1" flipV="1">
            <a:off x="8768119" y="2876922"/>
            <a:ext cx="900461" cy="5246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Ícone DO Martelo DO Símbolo DE Martelo DE Juiz Em Ilustração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46336"/>
              </a:clrFrom>
              <a:clrTo>
                <a:srgbClr val="F4633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8203" y="2448714"/>
            <a:ext cx="713219" cy="7366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97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84;p36">
            <a:extLst>
              <a:ext uri="{FF2B5EF4-FFF2-40B4-BE49-F238E27FC236}">
                <a16:creationId xmlns:a16="http://schemas.microsoft.com/office/drawing/2014/main" id="{E13539E9-D218-4FE2-B2FA-FF8D36771182}"/>
              </a:ext>
            </a:extLst>
          </p:cNvPr>
          <p:cNvSpPr txBox="1"/>
          <p:nvPr/>
        </p:nvSpPr>
        <p:spPr>
          <a:xfrm>
            <a:off x="338498" y="-24827"/>
            <a:ext cx="9857885" cy="107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PARCERIA COM O LEGISLATIVO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559D5A-4D47-8C53-85BF-EC5624D50409}"/>
              </a:ext>
            </a:extLst>
          </p:cNvPr>
          <p:cNvSpPr txBox="1"/>
          <p:nvPr/>
        </p:nvSpPr>
        <p:spPr>
          <a:xfrm>
            <a:off x="7383913" y="2377407"/>
            <a:ext cx="4326318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1583/2022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Autoriza a União a ceder, de forma integral, o direito à sua parcela do excedente em óleo na área do pré-sal ou em áreas estratégicas.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B866538-1E8F-B4F4-34E9-7FA4FC35AFBF}"/>
              </a:ext>
            </a:extLst>
          </p:cNvPr>
          <p:cNvSpPr txBox="1"/>
          <p:nvPr/>
        </p:nvSpPr>
        <p:spPr>
          <a:xfrm>
            <a:off x="412073" y="740158"/>
            <a:ext cx="2760980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 1085/2021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Sistema Eletrônico dos Registros Públicos - SERP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D51665-D594-70ED-0D78-2DF36ACF81BE}"/>
              </a:ext>
            </a:extLst>
          </p:cNvPr>
          <p:cNvSpPr txBox="1"/>
          <p:nvPr/>
        </p:nvSpPr>
        <p:spPr>
          <a:xfrm>
            <a:off x="93992" y="1676748"/>
            <a:ext cx="3397142" cy="2715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 1103/2022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missão de Letra de Risco de Seguro por meio de Sociedade Seguradora de Propósito Específico, regras gerais aplicáveis à securitização de direitos creditórios e à emissão de Certificados de Recebíveis, flexibilização do requisito de instituição financeira para a prestação do serviço de escrituração e de custódia de valores mobiliários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9AFBB6-B014-EDD4-54A4-6CF013E7E633}"/>
              </a:ext>
            </a:extLst>
          </p:cNvPr>
          <p:cNvSpPr txBox="1"/>
          <p:nvPr/>
        </p:nvSpPr>
        <p:spPr>
          <a:xfrm>
            <a:off x="-471846" y="4373851"/>
            <a:ext cx="4528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MP 1104/2022 </a:t>
            </a:r>
          </a:p>
          <a:p>
            <a:pPr algn="ctr">
              <a:spcAft>
                <a:spcPts val="75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Fundo Garantidor Solidário (FGS)</a:t>
            </a:r>
            <a:endParaRPr lang="pt-BR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D4C5C0-EF02-C730-77B4-2339CB177560}"/>
              </a:ext>
            </a:extLst>
          </p:cNvPr>
          <p:cNvSpPr txBox="1"/>
          <p:nvPr/>
        </p:nvSpPr>
        <p:spPr>
          <a:xfrm>
            <a:off x="217763" y="5072335"/>
            <a:ext cx="3149600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 1112/2022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PROGRAMA RENOVAR- Aumento da Produtividade da Frota Rodoviária no País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F48113-FBE1-DC47-8381-C5FBB93F6663}"/>
              </a:ext>
            </a:extLst>
          </p:cNvPr>
          <p:cNvSpPr txBox="1"/>
          <p:nvPr/>
        </p:nvSpPr>
        <p:spPr>
          <a:xfrm>
            <a:off x="3974429" y="1001540"/>
            <a:ext cx="3010588" cy="1397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1280/2022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Créditos tributários de PIS/ COFINS (tarifas) - devolução de valores de tributos recolhidos a maior pelas prestadoras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A29511C-4787-1EA1-6D50-2AC4A5109D5B}"/>
              </a:ext>
            </a:extLst>
          </p:cNvPr>
          <p:cNvSpPr txBox="1"/>
          <p:nvPr/>
        </p:nvSpPr>
        <p:spPr>
          <a:xfrm>
            <a:off x="4229078" y="2445025"/>
            <a:ext cx="2473224" cy="1409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 smtClean="0">
                <a:cs typeface="Times New Roman" panose="02020603050405020304" pitchFamily="18" charset="0"/>
              </a:rPr>
              <a:t>PEC 1/2022, PEC 16/2022, PEC 15/2022</a:t>
            </a:r>
            <a:endParaRPr lang="pt-BR" sz="1600" b="1" dirty="0"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pt-BR" sz="1600" dirty="0" smtClean="0">
                <a:cs typeface="Times New Roman" panose="02020603050405020304" pitchFamily="18" charset="0"/>
              </a:rPr>
              <a:t>Estado de emergência, benefícios sociais e biocombustíveis</a:t>
            </a:r>
            <a:endParaRPr lang="pt-BR" sz="1600" dirty="0"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5D8DD5-6E56-FB9F-D3B1-3CFAF54DE602}"/>
              </a:ext>
            </a:extLst>
          </p:cNvPr>
          <p:cNvSpPr txBox="1"/>
          <p:nvPr/>
        </p:nvSpPr>
        <p:spPr>
          <a:xfrm>
            <a:off x="7513285" y="3591236"/>
            <a:ext cx="4067575" cy="242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4188/2021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cs typeface="Times New Roman" panose="02020603050405020304" pitchFamily="18" charset="0"/>
              </a:rPr>
              <a:t>Serviço de gestão especializada de garantias, o aprimoramento das regras de garantias, o resgate antecipado de Letra Financeira, a transferência de valores das contas únicas e específicas do Fundo de Manutenção e Desenvolvimento da Educação Básica e de Valorização dos Profissionais da Educação, a exclusão do monopólio da CEF em relação aos penhores civis, a alteração da composição do Conselho Nacional de Seguros Privados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3EA921-1FBB-3DE7-EE64-CEFDD9AD7713}"/>
              </a:ext>
            </a:extLst>
          </p:cNvPr>
          <p:cNvSpPr txBox="1"/>
          <p:nvPr/>
        </p:nvSpPr>
        <p:spPr>
          <a:xfrm>
            <a:off x="3975921" y="4047872"/>
            <a:ext cx="3009728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 62/2015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Não incidência de ICMS nas bandeiras tarifárias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A47A95-88EA-F51C-8048-62AF67EB7C16}"/>
              </a:ext>
            </a:extLst>
          </p:cNvPr>
          <p:cNvSpPr txBox="1"/>
          <p:nvPr/>
        </p:nvSpPr>
        <p:spPr>
          <a:xfrm>
            <a:off x="4086153" y="5062621"/>
            <a:ext cx="2789265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600" b="1" dirty="0">
                <a:cs typeface="Times New Roman" panose="02020603050405020304" pitchFamily="18" charset="0"/>
              </a:rPr>
              <a:t>PL 6083/2016</a:t>
            </a:r>
          </a:p>
          <a:p>
            <a:pPr algn="ctr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Altera o regime de exploração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nas áreas do pré-sal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7CB8356-B82D-0C1B-1CC9-E4F465CCF86E}"/>
              </a:ext>
            </a:extLst>
          </p:cNvPr>
          <p:cNvSpPr txBox="1"/>
          <p:nvPr/>
        </p:nvSpPr>
        <p:spPr>
          <a:xfrm>
            <a:off x="8099272" y="669038"/>
            <a:ext cx="289560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414/2021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Modernização do setor elétrico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AD5ED56-CFE3-BBE8-56BD-C80A04C73DC2}"/>
              </a:ext>
            </a:extLst>
          </p:cNvPr>
          <p:cNvSpPr txBox="1"/>
          <p:nvPr/>
        </p:nvSpPr>
        <p:spPr>
          <a:xfrm>
            <a:off x="7049320" y="1427048"/>
            <a:ext cx="4995505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8455/2017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Tipificação dos crimes de roubo e receptação de combustíveis</a:t>
            </a:r>
          </a:p>
        </p:txBody>
      </p:sp>
      <p:pic>
        <p:nvPicPr>
          <p:cNvPr id="87" name="Picture 3" descr="Câmara dos Deputados (@camaradeputados) / Twitter">
            <a:extLst>
              <a:ext uri="{FF2B5EF4-FFF2-40B4-BE49-F238E27FC236}">
                <a16:creationId xmlns:a16="http://schemas.microsoft.com/office/drawing/2014/main" id="{01DF3511-F40E-2BA9-E8B9-5B53C9AE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3" y="1567034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" descr="Câmara dos Deputados (@camaradeputados) / Twitter">
            <a:extLst>
              <a:ext uri="{FF2B5EF4-FFF2-40B4-BE49-F238E27FC236}">
                <a16:creationId xmlns:a16="http://schemas.microsoft.com/office/drawing/2014/main" id="{02D6B3A8-B9E8-55F3-9323-35489F08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3" y="4953690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" descr="Câmara dos Deputados (@camaradeputados) / Twitter">
            <a:extLst>
              <a:ext uri="{FF2B5EF4-FFF2-40B4-BE49-F238E27FC236}">
                <a16:creationId xmlns:a16="http://schemas.microsoft.com/office/drawing/2014/main" id="{41851953-C79A-7E08-1044-00B0005D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66" y="3927631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" descr="Câmara dos Deputados (@camaradeputados) / Twitter">
            <a:extLst>
              <a:ext uri="{FF2B5EF4-FFF2-40B4-BE49-F238E27FC236}">
                <a16:creationId xmlns:a16="http://schemas.microsoft.com/office/drawing/2014/main" id="{F899C9BE-D23C-FF33-1F91-C2B8EC3B2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66" y="4958625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Câmara dos Deputados (@camaradeputados) / Twitter">
            <a:extLst>
              <a:ext uri="{FF2B5EF4-FFF2-40B4-BE49-F238E27FC236}">
                <a16:creationId xmlns:a16="http://schemas.microsoft.com/office/drawing/2014/main" id="{CB992C6C-2073-DAC4-FAEF-9B9C6939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0" y="549791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âmara dos Deputados (@camaradeputados) / Twitter">
            <a:extLst>
              <a:ext uri="{FF2B5EF4-FFF2-40B4-BE49-F238E27FC236}">
                <a16:creationId xmlns:a16="http://schemas.microsoft.com/office/drawing/2014/main" id="{3B609B78-DEBC-5656-7074-3B187BBA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0" y="1295464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" descr="Câmara dos Deputados (@camaradeputados) / Twitter">
            <a:extLst>
              <a:ext uri="{FF2B5EF4-FFF2-40B4-BE49-F238E27FC236}">
                <a16:creationId xmlns:a16="http://schemas.microsoft.com/office/drawing/2014/main" id="{621FFE76-5F7A-5745-A02F-F115EB0B3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0" y="2179554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Objeto 3">
            <a:extLst>
              <a:ext uri="{FF2B5EF4-FFF2-40B4-BE49-F238E27FC236}">
                <a16:creationId xmlns:a16="http://schemas.microsoft.com/office/drawing/2014/main" id="{B2233F46-F008-CB9A-76B0-ACB72509222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26510" y="549178"/>
          <a:ext cx="520914" cy="56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r:id="rId4" imgW="3428571" imgH="3704762" progId="MSPhotoEd.3">
                  <p:embed/>
                </p:oleObj>
              </mc:Choice>
              <mc:Fallback>
                <p:oleObj r:id="rId4" imgW="3428571" imgH="3704762" progId="MSPhotoEd.3">
                  <p:embed/>
                  <p:pic>
                    <p:nvPicPr>
                      <p:cNvPr id="29" name="Objeto 3">
                        <a:extLst>
                          <a:ext uri="{FF2B5EF4-FFF2-40B4-BE49-F238E27FC236}">
                            <a16:creationId xmlns:a16="http://schemas.microsoft.com/office/drawing/2014/main" id="{B2233F46-F008-CB9A-76B0-ACB725092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10" y="549178"/>
                        <a:ext cx="520914" cy="560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3">
            <a:extLst>
              <a:ext uri="{FF2B5EF4-FFF2-40B4-BE49-F238E27FC236}">
                <a16:creationId xmlns:a16="http://schemas.microsoft.com/office/drawing/2014/main" id="{F09937E9-90BB-7868-5CD6-08BB28993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790588"/>
              </p:ext>
            </p:extLst>
          </p:nvPr>
        </p:nvGraphicFramePr>
        <p:xfrm>
          <a:off x="4361829" y="825576"/>
          <a:ext cx="520914" cy="56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r:id="rId4" imgW="3428571" imgH="3704762" progId="MSPhotoEd.3">
                  <p:embed/>
                </p:oleObj>
              </mc:Choice>
              <mc:Fallback>
                <p:oleObj r:id="rId4" imgW="3428571" imgH="3704762" progId="MSPhotoEd.3">
                  <p:embed/>
                  <p:pic>
                    <p:nvPicPr>
                      <p:cNvPr id="30" name="Objeto 3">
                        <a:extLst>
                          <a:ext uri="{FF2B5EF4-FFF2-40B4-BE49-F238E27FC236}">
                            <a16:creationId xmlns:a16="http://schemas.microsoft.com/office/drawing/2014/main" id="{F09937E9-90BB-7868-5CD6-08BB28993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1829" y="825576"/>
                        <a:ext cx="520914" cy="560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221B0B8E-8C7E-27A1-A87D-D1EF8916A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97" y="4285953"/>
            <a:ext cx="439598" cy="439598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20A163-4B0D-0230-87AE-EF0FA0FFA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899" y="3470147"/>
            <a:ext cx="439598" cy="439598"/>
          </a:xfrm>
          <a:prstGeom prst="ellipse">
            <a:avLst/>
          </a:prstGeom>
        </p:spPr>
      </p:pic>
      <p:pic>
        <p:nvPicPr>
          <p:cNvPr id="35" name="Picture 3" descr="Câmara dos Deputados (@camaradeputados) / Twitter">
            <a:extLst>
              <a:ext uri="{FF2B5EF4-FFF2-40B4-BE49-F238E27FC236}">
                <a16:creationId xmlns:a16="http://schemas.microsoft.com/office/drawing/2014/main" id="{41851953-C79A-7E08-1044-00B0005D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72" y="2498206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86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84;p36">
            <a:extLst>
              <a:ext uri="{FF2B5EF4-FFF2-40B4-BE49-F238E27FC236}">
                <a16:creationId xmlns:a16="http://schemas.microsoft.com/office/drawing/2014/main" id="{45745A32-56E5-4318-BA36-E1A36765026B}"/>
              </a:ext>
            </a:extLst>
          </p:cNvPr>
          <p:cNvSpPr txBox="1"/>
          <p:nvPr/>
        </p:nvSpPr>
        <p:spPr>
          <a:xfrm>
            <a:off x="390079" y="139311"/>
            <a:ext cx="10591774" cy="109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ESTRUTURA MME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+mn-lt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2586E-6630-17B4-F58D-57E85B69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6FB"/>
              </a:clrFrom>
              <a:clrTo>
                <a:srgbClr val="F3F6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381" y="386233"/>
            <a:ext cx="11191488" cy="57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75"/>
    </mc:Choice>
    <mc:Fallback xmlns="">
      <p:transition advTm="5075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2027" y="1596216"/>
            <a:ext cx="11699631" cy="404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Aproveitar a realocação de portfólio global de investimentos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o uso de energias renováveis e ambientalmente sustentáveis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a mineração com foco social e ambientalmente sustentável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Fortalecimento dos Marcos Legais e aumento da segurança jurídica</a:t>
            </a:r>
          </a:p>
          <a:p>
            <a:pPr marL="800100" lvl="1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 414/2021 – Modernização do Setor Elétrico</a:t>
            </a:r>
          </a:p>
          <a:p>
            <a:pPr marL="800100" lvl="1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 3178/2019 – Mudança do regime de partilha para concessão</a:t>
            </a:r>
          </a:p>
          <a:p>
            <a:pPr marL="800100" lvl="1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Garantias Brasil</a:t>
            </a:r>
          </a:p>
          <a:p>
            <a:pPr marL="800100" lvl="1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 1583/2022 – Autoriza a União a ceder, de forma integral, o direito à sua parcela do excedente em óleo na área do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-sal ou em áreas estratégicas</a:t>
            </a:r>
          </a:p>
          <a:p>
            <a:pPr marL="800100" lvl="1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a competição no setor de petróleo trazendo benefícios aos consumidores brasileiros</a:t>
            </a:r>
          </a:p>
          <a:p>
            <a:pPr marL="717550" indent="-26670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AF0471EC-A94A-4F72-4DA8-C3E69A0E7847}"/>
              </a:ext>
            </a:extLst>
          </p:cNvPr>
          <p:cNvSpPr txBox="1"/>
          <p:nvPr/>
        </p:nvSpPr>
        <p:spPr>
          <a:xfrm>
            <a:off x="350378" y="292969"/>
            <a:ext cx="975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Desafios Futuros: BRASIL PORTO SEGURO DOS INVESTIMENTOS</a:t>
            </a:r>
          </a:p>
        </p:txBody>
      </p:sp>
    </p:spTree>
    <p:extLst>
      <p:ext uri="{BB962C8B-B14F-4D97-AF65-F5344CB8AC3E}">
        <p14:creationId xmlns:p14="http://schemas.microsoft.com/office/powerpoint/2010/main" val="4118216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40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405" y="1774803"/>
            <a:ext cx="3260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LIDERANÇA</a:t>
            </a:r>
            <a:r>
              <a:rPr kumimoji="0" lang="pt-PT" sz="28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NAS EXPORTAÇÕES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005" y="2217170"/>
            <a:ext cx="1597220" cy="16018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TextBox 36"/>
          <p:cNvSpPr txBox="1"/>
          <p:nvPr/>
        </p:nvSpPr>
        <p:spPr>
          <a:xfrm>
            <a:off x="3141204" y="3909940"/>
            <a:ext cx="3120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4,2%</a:t>
            </a:r>
          </a:p>
        </p:txBody>
      </p:sp>
      <p:sp>
        <p:nvSpPr>
          <p:cNvPr id="4" name="Rectangle 3"/>
          <p:cNvSpPr/>
          <p:nvPr/>
        </p:nvSpPr>
        <p:spPr>
          <a:xfrm>
            <a:off x="3716531" y="1802382"/>
            <a:ext cx="1792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PETRÓLEO E GÁS</a:t>
            </a:r>
          </a:p>
        </p:txBody>
      </p:sp>
      <p:cxnSp>
        <p:nvCxnSpPr>
          <p:cNvPr id="43" name="Conector reto 44"/>
          <p:cNvCxnSpPr>
            <a:cxnSpLocks/>
          </p:cNvCxnSpPr>
          <p:nvPr/>
        </p:nvCxnSpPr>
        <p:spPr>
          <a:xfrm>
            <a:off x="3309399" y="1613981"/>
            <a:ext cx="0" cy="4298796"/>
          </a:xfrm>
          <a:prstGeom prst="line">
            <a:avLst/>
          </a:prstGeom>
          <a:ln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3"/>
          <p:cNvSpPr/>
          <p:nvPr/>
        </p:nvSpPr>
        <p:spPr>
          <a:xfrm>
            <a:off x="6783638" y="2274848"/>
            <a:ext cx="1598532" cy="163509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39361" y="1802382"/>
            <a:ext cx="108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ELÉTRICO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57311" y="3909940"/>
            <a:ext cx="3120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3,0%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54376" y="5147352"/>
            <a:ext cx="3257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srgbClr val="525252"/>
                </a:solidFill>
                <a:latin typeface="Calibri" panose="020F0502020204030204"/>
              </a:rPr>
              <a:t>(2019)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9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13" y="2274848"/>
            <a:ext cx="1598532" cy="163509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9962370" y="1802382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255659" y="3909940"/>
            <a:ext cx="3120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2,4%</a:t>
            </a:r>
          </a:p>
        </p:txBody>
      </p:sp>
      <p:sp>
        <p:nvSpPr>
          <p:cNvPr id="22" name="Google Shape;484;p36">
            <a:extLst>
              <a:ext uri="{FF2B5EF4-FFF2-40B4-BE49-F238E27FC236}">
                <a16:creationId xmlns:a16="http://schemas.microsoft.com/office/drawing/2014/main" id="{C087A958-67FC-4390-9F29-D2E3BA1F7D56}"/>
              </a:ext>
            </a:extLst>
          </p:cNvPr>
          <p:cNvSpPr txBox="1"/>
          <p:nvPr/>
        </p:nvSpPr>
        <p:spPr>
          <a:xfrm>
            <a:off x="393900" y="128667"/>
            <a:ext cx="11329399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CENÁRIO ECONÔMICO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Retângulo 30">
            <a:extLst>
              <a:ext uri="{FF2B5EF4-FFF2-40B4-BE49-F238E27FC236}">
                <a16:creationId xmlns:a16="http://schemas.microsoft.com/office/drawing/2014/main" id="{68D06E17-AEA3-4118-BFB4-B51466AFA255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MME (2019)</a:t>
            </a:r>
            <a:r>
              <a:rPr lang="en-US" sz="105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EPE/IBGE (2020) e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SISCOMEX (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F1C90-9EE6-FDB3-B8BF-6D9B346C34BD}"/>
              </a:ext>
            </a:extLst>
          </p:cNvPr>
          <p:cNvSpPr txBox="1"/>
          <p:nvPr/>
        </p:nvSpPr>
        <p:spPr>
          <a:xfrm>
            <a:off x="651846" y="3330628"/>
            <a:ext cx="20526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1º Minério de Ferro</a:t>
            </a:r>
          </a:p>
          <a:p>
            <a:pPr algn="ctr"/>
            <a:r>
              <a:rPr lang="pt-BR" sz="3600" b="1" dirty="0"/>
              <a:t>US$ 45 bi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3º Petróleo Cru</a:t>
            </a:r>
          </a:p>
          <a:p>
            <a:pPr algn="ctr"/>
            <a:r>
              <a:rPr lang="pt-BR" sz="3600" b="1" dirty="0"/>
              <a:t>US$ 31 bi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713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77362A9-C0B2-46AB-97A8-C0C8F0206EF3}"/>
              </a:ext>
            </a:extLst>
          </p:cNvPr>
          <p:cNvSpPr/>
          <p:nvPr/>
        </p:nvSpPr>
        <p:spPr>
          <a:xfrm>
            <a:off x="8198954" y="816156"/>
            <a:ext cx="948449" cy="76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6C20B8-C31C-F604-1C3D-BC42A3E552DB}"/>
              </a:ext>
            </a:extLst>
          </p:cNvPr>
          <p:cNvGrpSpPr/>
          <p:nvPr/>
        </p:nvGrpSpPr>
        <p:grpSpPr>
          <a:xfrm>
            <a:off x="8309004" y="817170"/>
            <a:ext cx="779431" cy="4437305"/>
            <a:chOff x="8309004" y="817170"/>
            <a:chExt cx="779431" cy="4437305"/>
          </a:xfrm>
        </p:grpSpPr>
        <p:sp>
          <p:nvSpPr>
            <p:cNvPr id="88" name="Rounded Rectangle 87"/>
            <p:cNvSpPr/>
            <p:nvPr/>
          </p:nvSpPr>
          <p:spPr>
            <a:xfrm>
              <a:off x="8489247" y="932962"/>
              <a:ext cx="379791" cy="4321513"/>
            </a:xfrm>
            <a:prstGeom prst="roundRect">
              <a:avLst>
                <a:gd name="adj" fmla="val 50000"/>
              </a:avLst>
            </a:prstGeom>
            <a:solidFill>
              <a:srgbClr val="DAB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8309004" y="817170"/>
              <a:ext cx="779431" cy="752957"/>
            </a:xfrm>
            <a:prstGeom prst="ellipse">
              <a:avLst/>
            </a:prstGeom>
            <a:solidFill>
              <a:srgbClr val="DAB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id="{160384B9-1BC6-4521-87DB-9D5174DC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21036" y="948423"/>
            <a:ext cx="549085" cy="500246"/>
          </a:xfrm>
          <a:prstGeom prst="rect">
            <a:avLst/>
          </a:prstGeom>
        </p:spPr>
      </p:pic>
      <p:sp>
        <p:nvSpPr>
          <p:cNvPr id="35" name="Título 1"/>
          <p:cNvSpPr txBox="1">
            <a:spLocks/>
          </p:cNvSpPr>
          <p:nvPr/>
        </p:nvSpPr>
        <p:spPr>
          <a:xfrm>
            <a:off x="345057" y="147703"/>
            <a:ext cx="10327251" cy="10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CENÁRIO INTERNACIONAL – POSIÇÕES</a:t>
            </a:r>
          </a:p>
        </p:txBody>
      </p:sp>
      <p:sp>
        <p:nvSpPr>
          <p:cNvPr id="42" name="Seta para Baixo 31">
            <a:extLst>
              <a:ext uri="{FF2B5EF4-FFF2-40B4-BE49-F238E27FC236}">
                <a16:creationId xmlns:a16="http://schemas.microsoft.com/office/drawing/2014/main" id="{E27BE33D-5916-4C8A-8048-3313348F1CA6}"/>
              </a:ext>
            </a:extLst>
          </p:cNvPr>
          <p:cNvSpPr/>
          <p:nvPr/>
        </p:nvSpPr>
        <p:spPr>
          <a:xfrm rot="10800000" flipH="1">
            <a:off x="449632" y="2155036"/>
            <a:ext cx="2095449" cy="3936827"/>
          </a:xfrm>
          <a:prstGeom prst="downArrow">
            <a:avLst/>
          </a:prstGeom>
          <a:solidFill>
            <a:srgbClr val="46669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eta para Baixo 31">
            <a:extLst>
              <a:ext uri="{FF2B5EF4-FFF2-40B4-BE49-F238E27FC236}">
                <a16:creationId xmlns:a16="http://schemas.microsoft.com/office/drawing/2014/main" id="{FD1B4392-01CE-4E5E-83FE-4905488360A1}"/>
              </a:ext>
            </a:extLst>
          </p:cNvPr>
          <p:cNvSpPr/>
          <p:nvPr/>
        </p:nvSpPr>
        <p:spPr>
          <a:xfrm rot="10800000" flipH="1">
            <a:off x="9411681" y="60849"/>
            <a:ext cx="2095449" cy="6090910"/>
          </a:xfrm>
          <a:prstGeom prst="downArrow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Seta para Baixo 31">
            <a:extLst>
              <a:ext uri="{FF2B5EF4-FFF2-40B4-BE49-F238E27FC236}">
                <a16:creationId xmlns:a16="http://schemas.microsoft.com/office/drawing/2014/main" id="{EFAC4CB0-5766-4439-99B6-824CBAA5AF86}"/>
              </a:ext>
            </a:extLst>
          </p:cNvPr>
          <p:cNvSpPr/>
          <p:nvPr/>
        </p:nvSpPr>
        <p:spPr>
          <a:xfrm rot="10800000" flipH="1">
            <a:off x="6374393" y="641602"/>
            <a:ext cx="2095449" cy="5458398"/>
          </a:xfrm>
          <a:prstGeom prst="downArrow">
            <a:avLst/>
          </a:prstGeom>
          <a:solidFill>
            <a:srgbClr val="B8B71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Seta para Baixo 31"/>
          <p:cNvSpPr/>
          <p:nvPr/>
        </p:nvSpPr>
        <p:spPr>
          <a:xfrm rot="10800000" flipH="1">
            <a:off x="3859409" y="1253432"/>
            <a:ext cx="2095449" cy="4838429"/>
          </a:xfrm>
          <a:prstGeom prst="downArrow">
            <a:avLst/>
          </a:prstGeom>
          <a:solidFill>
            <a:srgbClr val="54A86E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DFC2BC4E-246D-49FA-8167-CBF7B22DE99F}"/>
              </a:ext>
            </a:extLst>
          </p:cNvPr>
          <p:cNvSpPr/>
          <p:nvPr/>
        </p:nvSpPr>
        <p:spPr>
          <a:xfrm>
            <a:off x="5790320" y="1253434"/>
            <a:ext cx="745119" cy="762764"/>
          </a:xfrm>
          <a:prstGeom prst="ellipse">
            <a:avLst/>
          </a:prstGeom>
          <a:solidFill>
            <a:srgbClr val="54A8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679363" y="1974570"/>
            <a:ext cx="745119" cy="3701626"/>
            <a:chOff x="5648464" y="1332412"/>
            <a:chExt cx="786732" cy="3926360"/>
          </a:xfrm>
          <a:solidFill>
            <a:srgbClr val="466698"/>
          </a:solidFill>
        </p:grpSpPr>
        <p:sp>
          <p:nvSpPr>
            <p:cNvPr id="75" name="Rounded Rectangle 74"/>
            <p:cNvSpPr/>
            <p:nvPr/>
          </p:nvSpPr>
          <p:spPr>
            <a:xfrm>
              <a:off x="5848418" y="1413076"/>
              <a:ext cx="401001" cy="38456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648464" y="1332412"/>
              <a:ext cx="786732" cy="80907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461621" y="1974570"/>
            <a:ext cx="2437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produtor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e mercado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consumidor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biocombustíveis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(USA) - (2019)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5973822" y="1692068"/>
            <a:ext cx="379791" cy="3716197"/>
          </a:xfrm>
          <a:prstGeom prst="roundRect">
            <a:avLst>
              <a:gd name="adj" fmla="val 50000"/>
            </a:avLst>
          </a:prstGeom>
          <a:solidFill>
            <a:srgbClr val="54A8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pic>
        <p:nvPicPr>
          <p:cNvPr id="85" name="Imagem 11">
            <a:extLst>
              <a:ext uri="{FF2B5EF4-FFF2-40B4-BE49-F238E27FC236}">
                <a16:creationId xmlns:a16="http://schemas.microsoft.com/office/drawing/2014/main" id="{C3D36E65-9BF2-4AAD-B4E7-65AA9D56BA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5"/>
          <a:stretch/>
        </p:blipFill>
        <p:spPr>
          <a:xfrm>
            <a:off x="5910698" y="1282964"/>
            <a:ext cx="416943" cy="5828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831974" y="816156"/>
            <a:ext cx="2722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em capacidade instalada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(China, USA, Índia, Japão, Rússia e Alemanha)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(2018)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513584" y="220341"/>
            <a:ext cx="379791" cy="531190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324206" y="144294"/>
            <a:ext cx="745119" cy="76276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1683" y="2067856"/>
            <a:ext cx="2341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produtor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Petróleo 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(USA, Rússia, Arábia, China, Iraque e Canadá)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(2021)</a:t>
            </a:r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43963829-BCFB-4401-BA5B-7D7FED9F5EB1}"/>
              </a:ext>
            </a:extLst>
          </p:cNvPr>
          <p:cNvSpPr/>
          <p:nvPr/>
        </p:nvSpPr>
        <p:spPr>
          <a:xfrm>
            <a:off x="11557219" y="188597"/>
            <a:ext cx="283148" cy="682489"/>
          </a:xfrm>
          <a:custGeom>
            <a:avLst/>
            <a:gdLst>
              <a:gd name="connsiteX0" fmla="*/ 395514 w 395787"/>
              <a:gd name="connsiteY0" fmla="*/ 356714 h 958386"/>
              <a:gd name="connsiteX1" fmla="*/ 395787 w 395787"/>
              <a:gd name="connsiteY1" fmla="*/ 355758 h 958386"/>
              <a:gd name="connsiteX2" fmla="*/ 358763 w 395787"/>
              <a:gd name="connsiteY2" fmla="*/ 365458 h 958386"/>
              <a:gd name="connsiteX3" fmla="*/ 168725 w 395787"/>
              <a:gd name="connsiteY3" fmla="*/ 410542 h 958386"/>
              <a:gd name="connsiteX4" fmla="*/ 213673 w 395787"/>
              <a:gd name="connsiteY4" fmla="*/ 0 h 958386"/>
              <a:gd name="connsiteX5" fmla="*/ 2596 w 395787"/>
              <a:gd name="connsiteY5" fmla="*/ 595115 h 958386"/>
              <a:gd name="connsiteX6" fmla="*/ 0 w 395787"/>
              <a:gd name="connsiteY6" fmla="*/ 601810 h 958386"/>
              <a:gd name="connsiteX7" fmla="*/ 273 w 395787"/>
              <a:gd name="connsiteY7" fmla="*/ 601673 h 958386"/>
              <a:gd name="connsiteX8" fmla="*/ 0 w 395787"/>
              <a:gd name="connsiteY8" fmla="*/ 602629 h 958386"/>
              <a:gd name="connsiteX9" fmla="*/ 37024 w 395787"/>
              <a:gd name="connsiteY9" fmla="*/ 592929 h 958386"/>
              <a:gd name="connsiteX10" fmla="*/ 227062 w 395787"/>
              <a:gd name="connsiteY10" fmla="*/ 547845 h 958386"/>
              <a:gd name="connsiteX11" fmla="*/ 182114 w 395787"/>
              <a:gd name="connsiteY11" fmla="*/ 958387 h 958386"/>
              <a:gd name="connsiteX12" fmla="*/ 393191 w 395787"/>
              <a:gd name="connsiteY12" fmla="*/ 363272 h 958386"/>
              <a:gd name="connsiteX13" fmla="*/ 395787 w 395787"/>
              <a:gd name="connsiteY13" fmla="*/ 356577 h 95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87" h="958386">
                <a:moveTo>
                  <a:pt x="395514" y="356714"/>
                </a:moveTo>
                <a:lnTo>
                  <a:pt x="395787" y="355758"/>
                </a:lnTo>
                <a:lnTo>
                  <a:pt x="358763" y="365458"/>
                </a:lnTo>
                <a:lnTo>
                  <a:pt x="168725" y="410542"/>
                </a:lnTo>
                <a:lnTo>
                  <a:pt x="213673" y="0"/>
                </a:lnTo>
                <a:lnTo>
                  <a:pt x="2596" y="595115"/>
                </a:lnTo>
                <a:lnTo>
                  <a:pt x="0" y="601810"/>
                </a:lnTo>
                <a:lnTo>
                  <a:pt x="273" y="601673"/>
                </a:lnTo>
                <a:lnTo>
                  <a:pt x="0" y="602629"/>
                </a:lnTo>
                <a:lnTo>
                  <a:pt x="37024" y="592929"/>
                </a:lnTo>
                <a:lnTo>
                  <a:pt x="227062" y="547845"/>
                </a:lnTo>
                <a:lnTo>
                  <a:pt x="182114" y="958387"/>
                </a:lnTo>
                <a:lnTo>
                  <a:pt x="393191" y="363272"/>
                </a:lnTo>
                <a:lnTo>
                  <a:pt x="395787" y="356577"/>
                </a:lnTo>
                <a:close/>
              </a:path>
            </a:pathLst>
          </a:custGeom>
          <a:solidFill>
            <a:schemeClr val="bg1"/>
          </a:solidFill>
          <a:ln w="135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E444705-11F9-4F8E-9156-878D2EEFD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8602" y="2077977"/>
            <a:ext cx="740030" cy="55530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16EB3AE-2D8D-4694-86C2-B63839F1B14D}"/>
              </a:ext>
            </a:extLst>
          </p:cNvPr>
          <p:cNvSpPr txBox="1"/>
          <p:nvPr/>
        </p:nvSpPr>
        <p:spPr>
          <a:xfrm>
            <a:off x="3838741" y="4045047"/>
            <a:ext cx="20870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mercado de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combustíveis automotivos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(USA, China e India)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F10559E-FD2E-41AC-B439-C3C9A8C9A0E7}"/>
              </a:ext>
            </a:extLst>
          </p:cNvPr>
          <p:cNvSpPr txBox="1"/>
          <p:nvPr/>
        </p:nvSpPr>
        <p:spPr>
          <a:xfrm>
            <a:off x="4837343" y="3615518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4º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1434576-17A3-4EC5-AA1F-E17FFC71A2E4}"/>
              </a:ext>
            </a:extLst>
          </p:cNvPr>
          <p:cNvSpPr txBox="1"/>
          <p:nvPr/>
        </p:nvSpPr>
        <p:spPr>
          <a:xfrm>
            <a:off x="4838507" y="1508707"/>
            <a:ext cx="630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2º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DF76D04-8235-4C2E-9300-EDC1068AC219}"/>
              </a:ext>
            </a:extLst>
          </p:cNvPr>
          <p:cNvSpPr txBox="1"/>
          <p:nvPr/>
        </p:nvSpPr>
        <p:spPr>
          <a:xfrm>
            <a:off x="1277333" y="3802096"/>
            <a:ext cx="740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  <a:endParaRPr lang="pt-BR" sz="36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40F2C4D-D6D4-4DAE-8096-84F00E5BF9BF}"/>
              </a:ext>
            </a:extLst>
          </p:cNvPr>
          <p:cNvSpPr txBox="1"/>
          <p:nvPr/>
        </p:nvSpPr>
        <p:spPr>
          <a:xfrm>
            <a:off x="63757" y="4229646"/>
            <a:ext cx="27020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exportador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Petróleo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(Arábia, Iraque, Canadá,</a:t>
            </a:r>
            <a:r>
              <a:rPr kumimoji="0" lang="pt-PT" sz="1600" b="0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USA, Noruega e Nigéria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(2021)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C1F2A88-6CAE-4ED9-955B-6BFE2A20C766}"/>
              </a:ext>
            </a:extLst>
          </p:cNvPr>
          <p:cNvSpPr txBox="1"/>
          <p:nvPr/>
        </p:nvSpPr>
        <p:spPr>
          <a:xfrm>
            <a:off x="1349950" y="1615340"/>
            <a:ext cx="870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  <a:endParaRPr lang="pt-BR" sz="3600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C99BC8D-80DA-4261-8FD7-E7E2C04D9955}"/>
              </a:ext>
            </a:extLst>
          </p:cNvPr>
          <p:cNvSpPr txBox="1"/>
          <p:nvPr/>
        </p:nvSpPr>
        <p:spPr>
          <a:xfrm>
            <a:off x="9057486" y="2811016"/>
            <a:ext cx="2451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em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geração hidrelétrica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(China) - (2019)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4831FE3-B84F-4E1C-ABDB-0A93B835988F}"/>
              </a:ext>
            </a:extLst>
          </p:cNvPr>
          <p:cNvSpPr txBox="1"/>
          <p:nvPr/>
        </p:nvSpPr>
        <p:spPr>
          <a:xfrm>
            <a:off x="10165070" y="2344245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2º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54DF144-4207-4947-8EC8-0C42074BA253}"/>
              </a:ext>
            </a:extLst>
          </p:cNvPr>
          <p:cNvSpPr txBox="1"/>
          <p:nvPr/>
        </p:nvSpPr>
        <p:spPr>
          <a:xfrm>
            <a:off x="10068025" y="358453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</a:p>
        </p:txBody>
      </p:sp>
      <p:sp>
        <p:nvSpPr>
          <p:cNvPr id="51" name="Retângulo 30">
            <a:extLst>
              <a:ext uri="{FF2B5EF4-FFF2-40B4-BE49-F238E27FC236}">
                <a16:creationId xmlns:a16="http://schemas.microsoft.com/office/drawing/2014/main" id="{823956CD-4193-4835-B2C3-2325BFD83EE1}"/>
              </a:ext>
            </a:extLst>
          </p:cNvPr>
          <p:cNvSpPr/>
          <p:nvPr/>
        </p:nvSpPr>
        <p:spPr>
          <a:xfrm>
            <a:off x="-34227" y="5819579"/>
            <a:ext cx="7458283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kumimoji="0" lang="en-US" sz="105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Worldstats</a:t>
            </a:r>
            <a:r>
              <a:rPr kumimoji="0" lang="en-US" sz="1050" b="0" u="none" strike="noStrike" kern="120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(2021), WE (2019), IEA (2019), ADIMB (2018), ANP (2019), MME (2020)</a:t>
            </a:r>
            <a:r>
              <a:rPr kumimoji="0" lang="en-US" sz="1050" b="0" u="none" strike="noStrike" kern="1200" cap="none" spc="0" normalizeH="0" noProof="0" dirty="0" smtClean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kumimoji="0" lang="en-US" sz="1050" b="0" u="none" strike="noStrike" kern="120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Word</a:t>
            </a:r>
            <a:r>
              <a:rPr kumimoji="0" lang="en-US" sz="1050" b="0" u="none" strike="noStrike" kern="1200" cap="none" spc="0" normalizeH="0" noProof="0" dirty="0" smtClean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Mining </a:t>
            </a:r>
            <a:r>
              <a:rPr kumimoji="0" lang="en-US" sz="1050" b="0" u="none" strike="noStrike" kern="1200" cap="none" spc="0" normalizeH="0" noProof="0" dirty="0" smtClean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Congress (2022</a:t>
            </a:r>
            <a:r>
              <a:rPr kumimoji="0" lang="en-US" sz="1050" b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1050" b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25FBB0-D8D2-8D08-FD2D-52F78FD1DF1B}"/>
              </a:ext>
            </a:extLst>
          </p:cNvPr>
          <p:cNvGrpSpPr/>
          <p:nvPr/>
        </p:nvGrpSpPr>
        <p:grpSpPr>
          <a:xfrm>
            <a:off x="6554892" y="1061685"/>
            <a:ext cx="1944491" cy="4192790"/>
            <a:chOff x="9562640" y="116729"/>
            <a:chExt cx="1944491" cy="4192790"/>
          </a:xfrm>
        </p:grpSpPr>
        <p:sp>
          <p:nvSpPr>
            <p:cNvPr id="86" name="TextBox 85"/>
            <p:cNvSpPr txBox="1"/>
            <p:nvPr/>
          </p:nvSpPr>
          <p:spPr>
            <a:xfrm>
              <a:off x="9562640" y="666271"/>
              <a:ext cx="18485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Maior </a:t>
              </a: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produção</a:t>
              </a: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lang="pt-PT" sz="2000" b="1" dirty="0">
                  <a:solidFill>
                    <a:srgbClr val="525252"/>
                  </a:solidFill>
                </a:rPr>
                <a:t>de min</a:t>
              </a:r>
              <a:r>
                <a:rPr lang="pt-BR" sz="2000" b="1" dirty="0">
                  <a:solidFill>
                    <a:srgbClr val="525252"/>
                  </a:solidFill>
                </a:rPr>
                <a:t>ério de ferro</a:t>
              </a: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do Mundo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(Austrália)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(2019) 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EE15730F-A8E9-44E6-8A0B-54344E8925E7}"/>
                </a:ext>
              </a:extLst>
            </p:cNvPr>
            <p:cNvSpPr txBox="1"/>
            <p:nvPr/>
          </p:nvSpPr>
          <p:spPr>
            <a:xfrm>
              <a:off x="10726708" y="116729"/>
              <a:ext cx="6330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2º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58587" y="3047635"/>
              <a:ext cx="184854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Maior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produtor mineral </a:t>
              </a: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do Mundo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(2019) </a:t>
              </a:r>
            </a:p>
          </p:txBody>
        </p:sp>
        <p:sp>
          <p:nvSpPr>
            <p:cNvPr id="44" name="CaixaDeTexto 48">
              <a:extLst>
                <a:ext uri="{FF2B5EF4-FFF2-40B4-BE49-F238E27FC236}">
                  <a16:creationId xmlns:a16="http://schemas.microsoft.com/office/drawing/2014/main" id="{EE15730F-A8E9-44E6-8A0B-54344E8925E7}"/>
                </a:ext>
              </a:extLst>
            </p:cNvPr>
            <p:cNvSpPr txBox="1"/>
            <p:nvPr/>
          </p:nvSpPr>
          <p:spPr>
            <a:xfrm>
              <a:off x="10792175" y="2498093"/>
              <a:ext cx="6330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9º</a:t>
              </a:r>
            </a:p>
          </p:txBody>
        </p:sp>
      </p:grpSp>
      <p:sp>
        <p:nvSpPr>
          <p:cNvPr id="50" name="object 22">
            <a:extLst>
              <a:ext uri="{FF2B5EF4-FFF2-40B4-BE49-F238E27FC236}">
                <a16:creationId xmlns:a16="http://schemas.microsoft.com/office/drawing/2014/main" id="{6B0D6C33-D04E-5483-B384-5F771E9FA344}"/>
              </a:ext>
            </a:extLst>
          </p:cNvPr>
          <p:cNvSpPr txBox="1"/>
          <p:nvPr/>
        </p:nvSpPr>
        <p:spPr>
          <a:xfrm>
            <a:off x="9299675" y="3742114"/>
            <a:ext cx="2238131" cy="2077893"/>
          </a:xfrm>
          <a:prstGeom prst="rect">
            <a:avLst/>
          </a:prstGeom>
        </p:spPr>
        <p:txBody>
          <a:bodyPr vert="horz" wrap="square" lIns="0" tIns="10557" rIns="0" bIns="0" rtlCol="0">
            <a:spAutoFit/>
          </a:bodyPr>
          <a:lstStyle/>
          <a:p>
            <a:pPr marL="8120" algn="ctr">
              <a:lnSpc>
                <a:spcPts val="5100"/>
              </a:lnSpc>
              <a:spcBef>
                <a:spcPts val="83"/>
              </a:spcBef>
            </a:pPr>
            <a:r>
              <a:rPr lang="pt-BR" sz="3600" b="1" dirty="0">
                <a:solidFill>
                  <a:srgbClr val="525252"/>
                </a:solidFill>
              </a:rPr>
              <a:t>6</a:t>
            </a:r>
            <a:r>
              <a:rPr sz="3600" b="1" dirty="0">
                <a:solidFill>
                  <a:srgbClr val="525252"/>
                </a:solidFill>
              </a:rPr>
              <a:t>º</a:t>
            </a:r>
          </a:p>
          <a:p>
            <a:pPr marL="8120">
              <a:lnSpc>
                <a:spcPts val="2116"/>
              </a:lnSpc>
            </a:pPr>
            <a:r>
              <a:rPr dirty="0" err="1">
                <a:solidFill>
                  <a:srgbClr val="525252"/>
                </a:solidFill>
              </a:rPr>
              <a:t>Maior</a:t>
            </a:r>
            <a:r>
              <a:rPr dirty="0">
                <a:solidFill>
                  <a:srgbClr val="525252"/>
                </a:solidFill>
              </a:rPr>
              <a:t> </a:t>
            </a:r>
            <a:r>
              <a:rPr dirty="0" err="1">
                <a:solidFill>
                  <a:srgbClr val="525252"/>
                </a:solidFill>
              </a:rPr>
              <a:t>em</a:t>
            </a:r>
            <a:r>
              <a:rPr dirty="0">
                <a:solidFill>
                  <a:srgbClr val="525252"/>
                </a:solidFill>
              </a:rPr>
              <a:t> </a:t>
            </a:r>
            <a:r>
              <a:rPr lang="pt-BR" b="1" dirty="0">
                <a:solidFill>
                  <a:srgbClr val="525252"/>
                </a:solidFill>
              </a:rPr>
              <a:t>capacidade instalada em eólica </a:t>
            </a:r>
            <a:r>
              <a:rPr dirty="0">
                <a:solidFill>
                  <a:srgbClr val="525252"/>
                </a:solidFill>
              </a:rPr>
              <a:t>do </a:t>
            </a:r>
            <a:r>
              <a:rPr dirty="0" err="1">
                <a:solidFill>
                  <a:srgbClr val="525252"/>
                </a:solidFill>
              </a:rPr>
              <a:t>Mundo</a:t>
            </a:r>
            <a:endParaRPr dirty="0">
              <a:solidFill>
                <a:srgbClr val="525252"/>
              </a:solidFill>
            </a:endParaRPr>
          </a:p>
          <a:p>
            <a:pPr marL="8120">
              <a:spcBef>
                <a:spcPts val="406"/>
              </a:spcBef>
            </a:pPr>
            <a:r>
              <a:rPr dirty="0">
                <a:solidFill>
                  <a:srgbClr val="525252"/>
                </a:solidFill>
              </a:rPr>
              <a:t>(China</a:t>
            </a:r>
            <a:r>
              <a:rPr lang="pt-BR" dirty="0">
                <a:solidFill>
                  <a:srgbClr val="525252"/>
                </a:solidFill>
              </a:rPr>
              <a:t>, USA, Alemanha, Índia, Espanha)</a:t>
            </a:r>
            <a:r>
              <a:rPr dirty="0">
                <a:solidFill>
                  <a:srgbClr val="525252"/>
                </a:solidFill>
              </a:rPr>
              <a:t> (20</a:t>
            </a:r>
            <a:r>
              <a:rPr lang="pt-BR" dirty="0">
                <a:solidFill>
                  <a:srgbClr val="525252"/>
                </a:solidFill>
              </a:rPr>
              <a:t>22</a:t>
            </a:r>
            <a:r>
              <a:rPr dirty="0">
                <a:solidFill>
                  <a:srgbClr val="52525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5215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EF20D912-6F19-4B4D-B506-6E55376BC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57404" y="1144436"/>
            <a:ext cx="9890411" cy="3736007"/>
          </a:xfrm>
          <a:prstGeom prst="rect">
            <a:avLst/>
          </a:prstGeom>
        </p:spPr>
      </p:pic>
      <p:sp>
        <p:nvSpPr>
          <p:cNvPr id="19" name="TextBox 37">
            <a:extLst>
              <a:ext uri="{FF2B5EF4-FFF2-40B4-BE49-F238E27FC236}">
                <a16:creationId xmlns:a16="http://schemas.microsoft.com/office/drawing/2014/main" id="{FA254FEF-BCC1-40DE-9A9D-1E60060913A9}"/>
              </a:ext>
            </a:extLst>
          </p:cNvPr>
          <p:cNvSpPr txBox="1"/>
          <p:nvPr/>
        </p:nvSpPr>
        <p:spPr>
          <a:xfrm>
            <a:off x="285904" y="3199313"/>
            <a:ext cx="3891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ea typeface="+mn-ea"/>
                <a:cs typeface="+mn-cs"/>
              </a:rPr>
              <a:t>186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Bi</a:t>
            </a: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FB163E73-555D-4640-8DBE-D3AAB4D6D2D5}"/>
              </a:ext>
            </a:extLst>
          </p:cNvPr>
          <p:cNvSpPr/>
          <p:nvPr/>
        </p:nvSpPr>
        <p:spPr>
          <a:xfrm>
            <a:off x="319507" y="4616899"/>
            <a:ext cx="3260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54A86E"/>
                </a:solidFill>
                <a:effectLst/>
                <a:uLnTx/>
                <a:uFillTx/>
                <a:ea typeface="+mn-ea"/>
                <a:cs typeface="+mn-cs"/>
              </a:rPr>
              <a:t>INVESTIMENTOS DIRETOS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(INTERNACIONAIS) ACUMULADOS (2019-2021)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B4FE3D3-96A9-4F04-AF18-7DB216491F47}"/>
              </a:ext>
            </a:extLst>
          </p:cNvPr>
          <p:cNvSpPr txBox="1"/>
          <p:nvPr/>
        </p:nvSpPr>
        <p:spPr>
          <a:xfrm>
            <a:off x="169940" y="3690387"/>
            <a:ext cx="985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R$ 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Google Shape;484;p36">
            <a:extLst>
              <a:ext uri="{FF2B5EF4-FFF2-40B4-BE49-F238E27FC236}">
                <a16:creationId xmlns:a16="http://schemas.microsoft.com/office/drawing/2014/main" id="{45745A32-56E5-4318-BA36-E1A36765026B}"/>
              </a:ext>
            </a:extLst>
          </p:cNvPr>
          <p:cNvSpPr txBox="1"/>
          <p:nvPr/>
        </p:nvSpPr>
        <p:spPr>
          <a:xfrm>
            <a:off x="390079" y="139311"/>
            <a:ext cx="10591774" cy="109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CENÁRIO INTERNACIONAL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 - INVESTIMENTOS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+mn-lt"/>
              <a:cs typeface="Calibri"/>
            </a:endParaRPr>
          </a:p>
        </p:txBody>
      </p:sp>
      <p:sp>
        <p:nvSpPr>
          <p:cNvPr id="26" name="Retângulo 30">
            <a:extLst>
              <a:ext uri="{FF2B5EF4-FFF2-40B4-BE49-F238E27FC236}">
                <a16:creationId xmlns:a16="http://schemas.microsoft.com/office/drawing/2014/main" id="{38AAEF46-9B25-4E97-A684-6B6F34AB2439}"/>
              </a:ext>
            </a:extLst>
          </p:cNvPr>
          <p:cNvSpPr/>
          <p:nvPr/>
        </p:nvSpPr>
        <p:spPr>
          <a:xfrm>
            <a:off x="-71120" y="5888447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kumimoji="0" lang="pt-BR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Banco Central (2021) e </a:t>
            </a:r>
            <a:r>
              <a:rPr kumimoji="0" lang="pt-BR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Secamex</a:t>
            </a:r>
            <a:r>
              <a:rPr kumimoji="0" lang="pt-BR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(2021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517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75"/>
    </mc:Choice>
    <mc:Fallback xmlns="">
      <p:transition advTm="5075"/>
    </mc:Fallback>
  </mc:AlternateContent>
</p:sld>
</file>

<file path=ppt/theme/theme1.xml><?xml version="1.0" encoding="utf-8"?>
<a:theme xmlns:a="http://schemas.openxmlformats.org/drawingml/2006/main" name="MM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4570</TotalTime>
  <Words>3833</Words>
  <Application>Microsoft Office PowerPoint</Application>
  <PresentationFormat>Widescreen</PresentationFormat>
  <Paragraphs>615</Paragraphs>
  <Slides>61</Slides>
  <Notes>31</Notes>
  <HiddenSlides>0</HiddenSlides>
  <MMClips>0</MMClips>
  <ScaleCrop>false</ScaleCrop>
  <HeadingPairs>
    <vt:vector size="8" baseType="variant">
      <vt:variant>
        <vt:lpstr>Fontes usadas</vt:lpstr>
      </vt:variant>
      <vt:variant>
        <vt:i4>17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81" baseType="lpstr">
      <vt:lpstr>Arial</vt:lpstr>
      <vt:lpstr>Arial Narrow</vt:lpstr>
      <vt:lpstr>Avenir Heavy</vt:lpstr>
      <vt:lpstr>Calibri</vt:lpstr>
      <vt:lpstr>Calibri Light</vt:lpstr>
      <vt:lpstr>Courier New</vt:lpstr>
      <vt:lpstr>Lato Light</vt:lpstr>
      <vt:lpstr>Mukta ExtraLight</vt:lpstr>
      <vt:lpstr>Open Sans</vt:lpstr>
      <vt:lpstr>Raleway</vt:lpstr>
      <vt:lpstr>Symbol</vt:lpstr>
      <vt:lpstr>Times New Roman</vt:lpstr>
      <vt:lpstr>Trebuchet MS</vt:lpstr>
      <vt:lpstr>Verdana</vt:lpstr>
      <vt:lpstr>Webdings</vt:lpstr>
      <vt:lpstr>Wingdings</vt:lpstr>
      <vt:lpstr>Yu Mincho</vt:lpstr>
      <vt:lpstr>MME 1</vt:lpstr>
      <vt:lpstr>MME</vt:lpstr>
      <vt:lpstr>MSPhotoEd.3</vt:lpstr>
      <vt:lpstr>Apresentação do PowerPoint</vt:lpstr>
      <vt:lpstr>Apresentação do PowerPoint</vt:lpstr>
      <vt:lpstr>Apresentação do PowerPoint</vt:lpstr>
      <vt:lpstr>Histórico Acadêmico-Profissional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 em 2021 - comparativo</vt:lpstr>
      <vt:lpstr>Resultado no 1º trimestre de 2022</vt:lpstr>
      <vt:lpstr>Lucro da Petrobras em US$ - comparativo</vt:lpstr>
      <vt:lpstr>Retorno sobre o Patrimônio Líquido</vt:lpstr>
      <vt:lpstr>Surpresa do lucro no 1T22</vt:lpstr>
      <vt:lpstr>Retorno sobre o Patrimônio Líquido</vt:lpstr>
      <vt:lpstr>Lucro da Petrobras no 1T22</vt:lpstr>
      <vt:lpstr>Retorno do dividendos em relação preço da ação – pode ser relacionado como cupom ou “taxa de juros” real</vt:lpstr>
      <vt:lpstr>Shareholders yield</vt:lpstr>
      <vt:lpstr>Custos dos empregados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Girão</dc:creator>
  <cp:lastModifiedBy>Adolfo Sachsida</cp:lastModifiedBy>
  <cp:revision>273</cp:revision>
  <dcterms:created xsi:type="dcterms:W3CDTF">2020-06-24T16:19:29Z</dcterms:created>
  <dcterms:modified xsi:type="dcterms:W3CDTF">2022-07-12T12:22:33Z</dcterms:modified>
</cp:coreProperties>
</file>