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ntonio Bold" panose="020B0604020202020204" charset="0"/>
      <p:regular r:id="rId13"/>
    </p:embeddedFont>
    <p:embeddedFont>
      <p:font typeface="Arimo" panose="020B0604020202020204" charset="0"/>
      <p:regular r:id="rId14"/>
    </p:embeddedFont>
    <p:embeddedFont>
      <p:font typeface="Inter" panose="020B0604020202020204" charset="0"/>
      <p:regular r:id="rId15"/>
    </p:embeddedFont>
    <p:embeddedFont>
      <p:font typeface="Open Sauce" panose="020B0604020202020204" charset="0"/>
      <p:regular r:id="rId16"/>
    </p:embeddedFont>
    <p:embeddedFont>
      <p:font typeface="Open Sauce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98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419" t="-44041" b="-185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65049" y="481662"/>
            <a:ext cx="9232193" cy="9102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3"/>
              </a:lnSpc>
            </a:pPr>
            <a:endParaRPr/>
          </a:p>
          <a:p>
            <a:pPr algn="ctr">
              <a:lnSpc>
                <a:spcPts val="3707"/>
              </a:lnSpc>
            </a:pPr>
            <a:r>
              <a:rPr lang="en-US" sz="2648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Audiência Pública da Comissão de Assuntos Econômicos </a:t>
            </a:r>
          </a:p>
          <a:p>
            <a:pPr algn="ctr">
              <a:lnSpc>
                <a:spcPts val="3707"/>
              </a:lnSpc>
            </a:pPr>
            <a:r>
              <a:rPr lang="en-US" sz="2648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do Senado Federal</a:t>
            </a:r>
          </a:p>
          <a:p>
            <a:pPr algn="ctr">
              <a:lnSpc>
                <a:spcPts val="3707"/>
              </a:lnSpc>
            </a:pPr>
            <a:r>
              <a:rPr lang="en-US" sz="2648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27/08/2024 - 14h</a:t>
            </a:r>
          </a:p>
          <a:p>
            <a:pPr algn="l">
              <a:lnSpc>
                <a:spcPts val="3707"/>
              </a:lnSpc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707"/>
              </a:lnSpc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576"/>
              </a:lnSpc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576"/>
              </a:lnSpc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576"/>
              </a:lnSpc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576"/>
              </a:lnSpc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071"/>
              </a:lnSpc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071"/>
              </a:lnSpc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707"/>
              </a:lnSpc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707"/>
              </a:lnSpc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707"/>
              </a:lnSpc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583"/>
              </a:lnSpc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r">
              <a:lnSpc>
                <a:spcPts val="3583"/>
              </a:lnSpc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583"/>
              </a:lnSpc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>
              <a:lnSpc>
                <a:spcPts val="3017"/>
              </a:lnSpc>
              <a:spcBef>
                <a:spcPct val="0"/>
              </a:spcBef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just">
              <a:lnSpc>
                <a:spcPts val="3017"/>
              </a:lnSpc>
              <a:spcBef>
                <a:spcPct val="0"/>
              </a:spcBef>
            </a:pPr>
            <a:endParaRPr lang="en-US" sz="2648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1368652" y="318004"/>
            <a:ext cx="5601432" cy="2380095"/>
          </a:xfrm>
          <a:custGeom>
            <a:avLst/>
            <a:gdLst/>
            <a:ahLst/>
            <a:cxnLst/>
            <a:rect l="l" t="t" r="r" b="b"/>
            <a:pathLst>
              <a:path w="5601432" h="2380095">
                <a:moveTo>
                  <a:pt x="0" y="0"/>
                </a:moveTo>
                <a:lnTo>
                  <a:pt x="5601432" y="0"/>
                </a:lnTo>
                <a:lnTo>
                  <a:pt x="5601432" y="2380096"/>
                </a:lnTo>
                <a:lnTo>
                  <a:pt x="0" y="23800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5195575" y="7352146"/>
            <a:ext cx="2692125" cy="2692125"/>
          </a:xfrm>
          <a:custGeom>
            <a:avLst/>
            <a:gdLst/>
            <a:ahLst/>
            <a:cxnLst/>
            <a:rect l="l" t="t" r="r" b="b"/>
            <a:pathLst>
              <a:path w="2692125" h="2692125">
                <a:moveTo>
                  <a:pt x="0" y="0"/>
                </a:moveTo>
                <a:lnTo>
                  <a:pt x="2692125" y="0"/>
                </a:lnTo>
                <a:lnTo>
                  <a:pt x="2692125" y="2692125"/>
                </a:lnTo>
                <a:lnTo>
                  <a:pt x="0" y="26921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590473" y="3316883"/>
            <a:ext cx="16494251" cy="10220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3"/>
              </a:lnSpc>
            </a:pPr>
            <a:endParaRPr/>
          </a:p>
          <a:p>
            <a:pPr algn="ctr">
              <a:lnSpc>
                <a:spcPts val="4510"/>
              </a:lnSpc>
            </a:pPr>
            <a:r>
              <a:rPr lang="en-US" sz="322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Impactos da Reforma Tributária Regulamentada pelo PL 68/2024,</a:t>
            </a:r>
          </a:p>
          <a:p>
            <a:pPr algn="ctr">
              <a:lnSpc>
                <a:spcPts val="4510"/>
              </a:lnSpc>
            </a:pPr>
            <a:r>
              <a:rPr lang="en-US" sz="322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na Cadeia Produtiva da Construção Civil, desde Loteamento a Imóvel Pronto, e as Consequências sobre o Défict Habitacional no Brasil.</a:t>
            </a:r>
          </a:p>
          <a:p>
            <a:pPr algn="l">
              <a:lnSpc>
                <a:spcPts val="4090"/>
              </a:lnSpc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090"/>
              </a:lnSpc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955"/>
              </a:lnSpc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955"/>
              </a:lnSpc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955"/>
              </a:lnSpc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955"/>
              </a:lnSpc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463"/>
              </a:lnSpc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463"/>
              </a:lnSpc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090"/>
              </a:lnSpc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090"/>
              </a:lnSpc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4090"/>
              </a:lnSpc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963"/>
              </a:lnSpc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r">
              <a:lnSpc>
                <a:spcPts val="3963"/>
              </a:lnSpc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3963"/>
              </a:lnSpc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>
              <a:lnSpc>
                <a:spcPts val="3381"/>
              </a:lnSpc>
              <a:spcBef>
                <a:spcPct val="0"/>
              </a:spcBef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ctr">
              <a:lnSpc>
                <a:spcPts val="3381"/>
              </a:lnSpc>
              <a:spcBef>
                <a:spcPct val="0"/>
              </a:spcBef>
            </a:pPr>
            <a:endParaRPr lang="en-US" sz="3221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90473" y="6976683"/>
            <a:ext cx="8685352" cy="9601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9"/>
              </a:lnSpc>
            </a:pPr>
            <a:endParaRPr/>
          </a:p>
          <a:p>
            <a:pPr algn="just">
              <a:lnSpc>
                <a:spcPts val="3392"/>
              </a:lnSpc>
            </a:pPr>
            <a:r>
              <a:rPr lang="en-US" sz="2423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Dra. Fernanda Foizer Silva </a:t>
            </a:r>
          </a:p>
          <a:p>
            <a:pPr algn="just">
              <a:lnSpc>
                <a:spcPts val="3392"/>
              </a:lnSpc>
            </a:pPr>
            <a:r>
              <a:rPr lang="en-US" sz="2423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Mestranda pelo IBDT, especialista pela FESMPDFT, advogada tributarista da Wilfrido Augusto Marques Advogados e Embaixadora das Mulheres no Tributário.</a:t>
            </a:r>
          </a:p>
          <a:p>
            <a:pPr algn="just">
              <a:lnSpc>
                <a:spcPts val="3392"/>
              </a:lnSpc>
            </a:pPr>
            <a:r>
              <a:rPr lang="en-US" sz="2423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fernanda@wilfrido.com.br</a:t>
            </a:r>
          </a:p>
          <a:p>
            <a:pPr algn="just">
              <a:lnSpc>
                <a:spcPts val="3392"/>
              </a:lnSpc>
            </a:pPr>
            <a:r>
              <a:rPr lang="en-US" sz="2423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(61) 3225-3536</a:t>
            </a:r>
          </a:p>
          <a:p>
            <a:pPr algn="just">
              <a:lnSpc>
                <a:spcPts val="3392"/>
              </a:lnSpc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3392"/>
              </a:lnSpc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3272"/>
              </a:lnSpc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3272"/>
              </a:lnSpc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3272"/>
              </a:lnSpc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3272"/>
              </a:lnSpc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3725"/>
              </a:lnSpc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3725"/>
              </a:lnSpc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3392"/>
              </a:lnSpc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3392"/>
              </a:lnSpc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3392"/>
              </a:lnSpc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3279"/>
              </a:lnSpc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3279"/>
              </a:lnSpc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just">
              <a:lnSpc>
                <a:spcPts val="3279"/>
              </a:lnSpc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just">
              <a:lnSpc>
                <a:spcPts val="2761"/>
              </a:lnSpc>
              <a:spcBef>
                <a:spcPct val="0"/>
              </a:spcBef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lvl="0" indent="0" algn="just">
              <a:lnSpc>
                <a:spcPts val="2761"/>
              </a:lnSpc>
              <a:spcBef>
                <a:spcPct val="0"/>
              </a:spcBef>
            </a:pPr>
            <a:endParaRPr lang="en-US" sz="2423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71898" y="6145754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7707334" y="847725"/>
          <a:ext cx="9542441" cy="8591550"/>
        </p:xfrm>
        <a:graphic>
          <a:graphicData uri="http://schemas.openxmlformats.org/drawingml/2006/table">
            <a:tbl>
              <a:tblPr/>
              <a:tblGrid>
                <a:gridCol w="477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9458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Distorção de </a:t>
                      </a:r>
                      <a:endParaRPr lang="en-US" sz="1100"/>
                    </a:p>
                    <a:p>
                      <a:pPr algn="ctr">
                        <a:lnSpc>
                          <a:spcPts val="4619"/>
                        </a:lnSpc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Mercado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Não estamos provocando distorções para que a construção civil continue a operar?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670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Aumento do défict habitacional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Com a carga mais alta, os valores dos imóveis serão inacessíveis a classe média e baixa.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5422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Aumento da Informalidade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Se a carga aumentar, certamente, a informalidade crescerá, pois o mercado não vai conseguir manter o funcionamento. 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206066" y="1308374"/>
            <a:ext cx="5053371" cy="2524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00"/>
              </a:lnSpc>
            </a:pPr>
            <a:r>
              <a:rPr lang="en-US" sz="5500" spc="-110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Consequências sobre o Déficit Habitacional 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5875938"/>
            <a:ext cx="5776370" cy="3087732"/>
          </a:xfrm>
          <a:custGeom>
            <a:avLst/>
            <a:gdLst/>
            <a:ahLst/>
            <a:cxnLst/>
            <a:rect l="l" t="t" r="r" b="b"/>
            <a:pathLst>
              <a:path w="5776370" h="3087732">
                <a:moveTo>
                  <a:pt x="0" y="0"/>
                </a:moveTo>
                <a:lnTo>
                  <a:pt x="5776370" y="0"/>
                </a:lnTo>
                <a:lnTo>
                  <a:pt x="5776370" y="3087732"/>
                </a:lnTo>
                <a:lnTo>
                  <a:pt x="0" y="30877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437158" y="6792843"/>
            <a:ext cx="4959454" cy="1320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  <a:spcBef>
                <a:spcPct val="0"/>
              </a:spcBef>
            </a:pPr>
            <a:r>
              <a:rPr lang="en-US" sz="3437" spc="-13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Será que estamos preservando o princípio da neutralidade?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3B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13793"/>
            <a:ext cx="16305441" cy="5559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0"/>
              </a:lnSpc>
            </a:pPr>
            <a:endParaRPr/>
          </a:p>
          <a:p>
            <a:pPr algn="ctr">
              <a:lnSpc>
                <a:spcPts val="6150"/>
              </a:lnSpc>
            </a:pPr>
            <a:endParaRPr/>
          </a:p>
          <a:p>
            <a:pPr algn="ctr">
              <a:lnSpc>
                <a:spcPts val="6150"/>
              </a:lnSpc>
            </a:pPr>
            <a:endParaRPr/>
          </a:p>
          <a:p>
            <a:pPr algn="ctr">
              <a:lnSpc>
                <a:spcPts val="7650"/>
              </a:lnSpc>
            </a:pPr>
            <a:r>
              <a:rPr lang="en-US" sz="7650" spc="-306">
                <a:solidFill>
                  <a:srgbClr val="F1EEEE"/>
                </a:solidFill>
                <a:latin typeface="Open Sauce"/>
                <a:ea typeface="Open Sauce"/>
                <a:cs typeface="Open Sauce"/>
                <a:sym typeface="Open Sauce"/>
              </a:rPr>
              <a:t>OBRIGADA!</a:t>
            </a:r>
          </a:p>
          <a:p>
            <a:pPr algn="just">
              <a:lnSpc>
                <a:spcPts val="5486"/>
              </a:lnSpc>
            </a:pPr>
            <a:endParaRPr lang="en-US" sz="7650" spc="-306">
              <a:solidFill>
                <a:srgbClr val="F1EEE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just">
              <a:lnSpc>
                <a:spcPts val="5486"/>
              </a:lnSpc>
            </a:pPr>
            <a:endParaRPr lang="en-US" sz="7650" spc="-306">
              <a:solidFill>
                <a:srgbClr val="F1EEEE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6339"/>
              </a:lnSpc>
              <a:spcBef>
                <a:spcPct val="0"/>
              </a:spcBef>
            </a:pPr>
            <a:endParaRPr lang="en-US" sz="7650" spc="-306">
              <a:solidFill>
                <a:srgbClr val="F1EEEE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3257148" y="6653014"/>
          <a:ext cx="12307105" cy="3333750"/>
        </p:xfrm>
        <a:graphic>
          <a:graphicData uri="http://schemas.openxmlformats.org/drawingml/2006/table">
            <a:tbl>
              <a:tblPr/>
              <a:tblGrid>
                <a:gridCol w="724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33750">
                <a:tc>
                  <a:txBody>
                    <a:bodyPr/>
                    <a:lstStyle/>
                    <a:p>
                      <a:pPr algn="ctr">
                        <a:lnSpc>
                          <a:spcPts val="4619"/>
                        </a:lnSpc>
                        <a:defRPr/>
                      </a:pPr>
                      <a:r>
                        <a:rPr lang="en-US" sz="3299">
                          <a:solidFill>
                            <a:srgbClr val="103B18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SHIS QL 10, CONJUNTO 08, CASA 20</a:t>
                      </a:r>
                      <a:endParaRPr lang="en-US" sz="1100"/>
                    </a:p>
                    <a:p>
                      <a:pPr algn="ctr">
                        <a:lnSpc>
                          <a:spcPts val="4619"/>
                        </a:lnSpc>
                      </a:pPr>
                      <a:r>
                        <a:rPr lang="en-US" sz="3299">
                          <a:solidFill>
                            <a:srgbClr val="103B18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Brasília - Lago Sul</a:t>
                      </a:r>
                    </a:p>
                    <a:p>
                      <a:pPr algn="ctr">
                        <a:lnSpc>
                          <a:spcPts val="4619"/>
                        </a:lnSpc>
                      </a:pPr>
                      <a:r>
                        <a:rPr lang="en-US" sz="3299">
                          <a:solidFill>
                            <a:srgbClr val="103B18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www.wilfrido.com.br</a:t>
                      </a:r>
                    </a:p>
                    <a:p>
                      <a:pPr algn="ctr">
                        <a:lnSpc>
                          <a:spcPts val="4619"/>
                        </a:lnSpc>
                      </a:pPr>
                      <a:r>
                        <a:rPr lang="en-US" sz="3299">
                          <a:solidFill>
                            <a:srgbClr val="103B18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wilfrido@wilfrido.com.br</a:t>
                      </a:r>
                    </a:p>
                    <a:p>
                      <a:pPr algn="ctr">
                        <a:lnSpc>
                          <a:spcPts val="4619"/>
                        </a:lnSpc>
                      </a:pPr>
                      <a:r>
                        <a:rPr lang="en-US" sz="3299">
                          <a:solidFill>
                            <a:srgbClr val="103B18"/>
                          </a:solidFill>
                          <a:latin typeface="Open Sauce"/>
                          <a:ea typeface="Open Sauce"/>
                          <a:cs typeface="Open Sauce"/>
                          <a:sym typeface="Open Sauce"/>
                        </a:rPr>
                        <a:t>(61) 3225-3536</a:t>
                      </a:r>
                    </a:p>
                  </a:txBody>
                  <a:tcPr marL="190500" marR="190500" marT="190500" marB="1905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6343284" y="737104"/>
            <a:ext cx="5601432" cy="2380095"/>
          </a:xfrm>
          <a:custGeom>
            <a:avLst/>
            <a:gdLst/>
            <a:ahLst/>
            <a:cxnLst/>
            <a:rect l="l" t="t" r="r" b="b"/>
            <a:pathLst>
              <a:path w="5601432" h="2380095">
                <a:moveTo>
                  <a:pt x="0" y="0"/>
                </a:moveTo>
                <a:lnTo>
                  <a:pt x="5601432" y="0"/>
                </a:lnTo>
                <a:lnTo>
                  <a:pt x="5601432" y="2380096"/>
                </a:lnTo>
                <a:lnTo>
                  <a:pt x="0" y="23800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35519" y="188293"/>
            <a:ext cx="11477085" cy="1680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6"/>
              </a:lnSpc>
            </a:pPr>
            <a:r>
              <a:rPr lang="en-US" sz="5564" spc="-11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Bens Imóveis</a:t>
            </a:r>
          </a:p>
          <a:p>
            <a:pPr marL="0" lvl="0" indent="0" algn="ctr">
              <a:lnSpc>
                <a:spcPts val="6676"/>
              </a:lnSpc>
            </a:pPr>
            <a:r>
              <a:rPr lang="en-US" sz="5564" spc="-11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Capítulo V - PL 68/2024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145873"/>
            <a:ext cx="18288000" cy="1141127"/>
          </a:xfrm>
          <a:prstGeom prst="rect">
            <a:avLst/>
          </a:prstGeom>
          <a:solidFill>
            <a:srgbClr val="103B18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2524771"/>
            <a:ext cx="16230600" cy="5171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99"/>
              </a:lnSpc>
              <a:spcBef>
                <a:spcPct val="0"/>
              </a:spcBef>
            </a:pPr>
            <a:r>
              <a:rPr lang="en-US" sz="4099" spc="-16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Art. 246. O </a:t>
            </a:r>
            <a:r>
              <a:rPr lang="en-US" sz="4099" spc="-163">
                <a:solidFill>
                  <a:srgbClr val="8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IBS </a:t>
            </a:r>
            <a:r>
              <a:rPr lang="en-US" sz="4099" spc="-16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 a</a:t>
            </a:r>
            <a:r>
              <a:rPr lang="en-US" sz="4099" spc="-163">
                <a:solidFill>
                  <a:srgbClr val="8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CBS</a:t>
            </a:r>
            <a:r>
              <a:rPr lang="en-US" sz="4099" spc="-16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incidem, nos termos deste Capítulo, sobre as seguintes operações com bens imóveis:</a:t>
            </a:r>
          </a:p>
          <a:p>
            <a:pPr algn="l">
              <a:lnSpc>
                <a:spcPts val="4099"/>
              </a:lnSpc>
              <a:spcBef>
                <a:spcPct val="0"/>
              </a:spcBef>
            </a:pPr>
            <a:endParaRPr lang="en-US" sz="4099" spc="-163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885001" lvl="1" indent="-442501" algn="l">
              <a:lnSpc>
                <a:spcPts val="4099"/>
              </a:lnSpc>
              <a:buFont typeface="Arial"/>
              <a:buChar char="•"/>
            </a:pPr>
            <a:r>
              <a:rPr lang="en-US" sz="4099" spc="-16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I - alienação de bem imóvel, inclusive decorrente de incorporação imobiliária e de parcelamento de solo; </a:t>
            </a:r>
          </a:p>
          <a:p>
            <a:pPr marL="885001" lvl="1" indent="-442501" algn="l">
              <a:lnSpc>
                <a:spcPts val="4099"/>
              </a:lnSpc>
              <a:buFont typeface="Arial"/>
              <a:buChar char="•"/>
            </a:pPr>
            <a:r>
              <a:rPr lang="en-US" sz="4099" spc="-16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II - cessão e ato translativo ou constitutivo onerosos de direitos reais sobre bens imóveis; </a:t>
            </a:r>
          </a:p>
          <a:p>
            <a:pPr marL="885001" lvl="1" indent="-442501" algn="l">
              <a:lnSpc>
                <a:spcPts val="4099"/>
              </a:lnSpc>
              <a:buFont typeface="Arial"/>
              <a:buChar char="•"/>
            </a:pPr>
            <a:r>
              <a:rPr lang="en-US" sz="4099" spc="-16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III - locação, cessão onerosa e arrendamento de bem imóvel; </a:t>
            </a:r>
          </a:p>
          <a:p>
            <a:pPr marL="885001" lvl="1" indent="-442501" algn="l">
              <a:lnSpc>
                <a:spcPts val="4099"/>
              </a:lnSpc>
              <a:buFont typeface="Arial"/>
              <a:buChar char="•"/>
            </a:pPr>
            <a:r>
              <a:rPr lang="en-US" sz="4099" spc="-16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IV - serviços de administração e intermediação de bem imóvel; e </a:t>
            </a:r>
          </a:p>
          <a:p>
            <a:pPr marL="885001" lvl="1" indent="-442501" algn="l">
              <a:lnSpc>
                <a:spcPts val="4099"/>
              </a:lnSpc>
              <a:buFont typeface="Arial"/>
              <a:buChar char="•"/>
            </a:pPr>
            <a:r>
              <a:rPr lang="en-US" sz="4099" spc="-16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 - serviços de construção.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5457" y="-224566"/>
            <a:ext cx="11477085" cy="310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6"/>
              </a:lnSpc>
            </a:pPr>
            <a:endParaRPr/>
          </a:p>
          <a:p>
            <a:pPr algn="ctr">
              <a:lnSpc>
                <a:spcPts val="5597"/>
              </a:lnSpc>
            </a:pPr>
            <a:r>
              <a:rPr lang="en-US" sz="4664" spc="-93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 E essa incidência ampla na venda, revenda, locação, na construção, reforma?</a:t>
            </a:r>
          </a:p>
          <a:p>
            <a:pPr marL="0" lvl="0" indent="0" algn="ctr">
              <a:lnSpc>
                <a:spcPts val="6676"/>
              </a:lnSpc>
            </a:pPr>
            <a:endParaRPr lang="en-US" sz="4664" spc="-93">
              <a:solidFill>
                <a:srgbClr val="000000"/>
              </a:solidFill>
              <a:latin typeface="Antonio Bold"/>
              <a:ea typeface="Antonio Bold"/>
              <a:cs typeface="Antonio Bold"/>
              <a:sym typeface="Antonio Bold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9145873"/>
            <a:ext cx="18288000" cy="1141127"/>
          </a:xfrm>
          <a:prstGeom prst="rect">
            <a:avLst/>
          </a:prstGeom>
          <a:solidFill>
            <a:srgbClr val="103B18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2524771"/>
            <a:ext cx="16230600" cy="6626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99"/>
              </a:lnSpc>
            </a:pPr>
            <a:r>
              <a:rPr lang="en-US" sz="4099" spc="-16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Esse modelo de tributação na venda, na revenda, na locação, na construção e na reforma não é adotado no IVA Europeu. </a:t>
            </a:r>
          </a:p>
          <a:p>
            <a:pPr algn="just">
              <a:lnSpc>
                <a:spcPts val="4099"/>
              </a:lnSpc>
            </a:pPr>
            <a:r>
              <a:rPr lang="en-US" sz="4099" spc="-163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No IVA Europeu, não se tributa venda e locação de imóveis residenciais. </a:t>
            </a:r>
          </a:p>
          <a:p>
            <a:pPr algn="just">
              <a:lnSpc>
                <a:spcPts val="3999"/>
              </a:lnSpc>
            </a:pPr>
            <a:r>
              <a:rPr lang="en-US" sz="3999" spc="-15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De acordo com Satya Poddar*, devemos avaliar as seguintes variáveis antes de verificar a incidência de tributação:</a:t>
            </a:r>
          </a:p>
          <a:p>
            <a:pPr algn="just">
              <a:lnSpc>
                <a:spcPts val="3999"/>
              </a:lnSpc>
            </a:pPr>
            <a:endParaRPr lang="en-US" sz="3999" spc="-15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marL="863412" lvl="1" indent="-431706" algn="just">
              <a:lnSpc>
                <a:spcPts val="3999"/>
              </a:lnSpc>
              <a:buFont typeface="Arial"/>
              <a:buChar char="•"/>
            </a:pPr>
            <a:r>
              <a:rPr lang="en-US" sz="3999" spc="-15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Potencial de arrecadação;</a:t>
            </a:r>
          </a:p>
          <a:p>
            <a:pPr marL="863412" lvl="1" indent="-431706" algn="just">
              <a:lnSpc>
                <a:spcPts val="3999"/>
              </a:lnSpc>
              <a:buFont typeface="Arial"/>
              <a:buChar char="•"/>
            </a:pPr>
            <a:r>
              <a:rPr lang="en-US" sz="3999" spc="-15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Neutralidade (distorções alocativas);</a:t>
            </a:r>
          </a:p>
          <a:p>
            <a:pPr marL="863412" lvl="1" indent="-431706" algn="just">
              <a:lnSpc>
                <a:spcPts val="3999"/>
              </a:lnSpc>
              <a:buFont typeface="Arial"/>
              <a:buChar char="•"/>
            </a:pPr>
            <a:r>
              <a:rPr lang="en-US" sz="3999" spc="-15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Impacto Distributivo; e</a:t>
            </a:r>
          </a:p>
          <a:p>
            <a:pPr marL="863412" lvl="1" indent="-431706" algn="just">
              <a:lnSpc>
                <a:spcPts val="3999"/>
              </a:lnSpc>
              <a:buFont typeface="Arial"/>
              <a:buChar char="•"/>
            </a:pPr>
            <a:r>
              <a:rPr lang="en-US" sz="3999" spc="-15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Simplicidade Operacional.</a:t>
            </a:r>
          </a:p>
          <a:p>
            <a:pPr algn="l">
              <a:lnSpc>
                <a:spcPts val="3999"/>
              </a:lnSpc>
            </a:pPr>
            <a:endParaRPr lang="en-US" sz="3999" spc="-15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999"/>
              </a:lnSpc>
            </a:pPr>
            <a:endParaRPr lang="en-US" sz="3999" spc="-15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4350" y="8295005"/>
            <a:ext cx="17259300" cy="761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9"/>
              </a:lnSpc>
              <a:spcBef>
                <a:spcPct val="0"/>
              </a:spcBef>
            </a:pPr>
            <a:r>
              <a:rPr lang="en-US" sz="2999" spc="-11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*Poddar, Satya, “Treatment of Housing under VAT for the US”. Acessível em: https://www.researchgate.net/publication/228181847_Taxation_of_housing_under_a_VAT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35519" y="188293"/>
            <a:ext cx="11477085" cy="1680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76"/>
              </a:lnSpc>
            </a:pPr>
            <a:r>
              <a:rPr lang="en-US" sz="5564" spc="-11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EC 132/2023</a:t>
            </a:r>
          </a:p>
          <a:p>
            <a:pPr marL="0" lvl="0" indent="0" algn="ctr">
              <a:lnSpc>
                <a:spcPts val="6676"/>
              </a:lnSpc>
            </a:pPr>
            <a:r>
              <a:rPr lang="en-US" sz="5564" spc="-111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E o princípio da Neutralidade?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9145873"/>
            <a:ext cx="18288000" cy="1141127"/>
          </a:xfrm>
          <a:prstGeom prst="rect">
            <a:avLst/>
          </a:prstGeom>
          <a:solidFill>
            <a:srgbClr val="103B18"/>
          </a:solid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1926257"/>
            <a:ext cx="16640012" cy="2424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99"/>
              </a:lnSpc>
              <a:spcBef>
                <a:spcPct val="0"/>
              </a:spcBef>
            </a:pPr>
            <a:endParaRPr/>
          </a:p>
          <a:p>
            <a:pPr algn="just">
              <a:lnSpc>
                <a:spcPts val="3199"/>
              </a:lnSpc>
              <a:spcBef>
                <a:spcPct val="0"/>
              </a:spcBef>
            </a:pPr>
            <a:r>
              <a:rPr lang="en-US" sz="3199" spc="-12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Art. 156-A. Lei complementar instituirá imposto sobre bens e serviços de competência compartilhada entre Estados, Distrito Federal e Municípios.</a:t>
            </a:r>
          </a:p>
          <a:p>
            <a:pPr algn="just">
              <a:lnSpc>
                <a:spcPts val="3199"/>
              </a:lnSpc>
              <a:spcBef>
                <a:spcPct val="0"/>
              </a:spcBef>
            </a:pPr>
            <a:endParaRPr lang="en-US" sz="3199" spc="-127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just">
              <a:lnSpc>
                <a:spcPts val="3199"/>
              </a:lnSpc>
              <a:spcBef>
                <a:spcPct val="0"/>
              </a:spcBef>
            </a:pPr>
            <a:r>
              <a:rPr lang="en-US" sz="3199" spc="-12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§ 1º O imposto previsto no caput será informado pelo </a:t>
            </a:r>
            <a:r>
              <a:rPr lang="en-US" sz="3199" spc="-127">
                <a:solidFill>
                  <a:srgbClr val="8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princípio da neutralidade</a:t>
            </a:r>
            <a:r>
              <a:rPr lang="en-US" sz="3199" spc="-127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e atenderá ao seguinte: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4859822"/>
            <a:ext cx="16488000" cy="265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3"/>
              </a:lnSpc>
              <a:spcBef>
                <a:spcPct val="0"/>
              </a:spcBef>
            </a:pPr>
            <a:r>
              <a:rPr lang="en-US" sz="3503" spc="-14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Considera-se neutro o sistema tributário </a:t>
            </a:r>
            <a:r>
              <a:rPr lang="en-US" sz="3503" u="sng" spc="-140">
                <a:solidFill>
                  <a:srgbClr val="8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que não interfira na otimização da alocação de meios de produção</a:t>
            </a:r>
            <a:r>
              <a:rPr lang="en-US" sz="3503" spc="-14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, que </a:t>
            </a:r>
            <a:r>
              <a:rPr lang="en-US" sz="3503" u="sng" spc="-140">
                <a:solidFill>
                  <a:srgbClr val="8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não provoque distorções</a:t>
            </a:r>
            <a:r>
              <a:rPr lang="en-US" sz="3503" u="sng" spc="-140">
                <a:solidFill>
                  <a:srgbClr val="8F0000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3503" spc="-14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e, assim, confira </a:t>
            </a:r>
            <a:r>
              <a:rPr lang="en-US" sz="3503" u="sng" spc="-140">
                <a:solidFill>
                  <a:srgbClr val="8F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segurança jurídica para o livre exercício da atividade empresarial</a:t>
            </a:r>
            <a:r>
              <a:rPr lang="en-US" sz="3503" spc="-14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. A idéia-força contida na neutralidade propõe que se evite onerar a força econômica do contribuinte-empresa, ao mesmo tempo em que se alcance a força econômica do consumidor.*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1300" y="8000572"/>
            <a:ext cx="17102846" cy="74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3"/>
              </a:lnSpc>
              <a:spcBef>
                <a:spcPct val="0"/>
              </a:spcBef>
            </a:pPr>
            <a:r>
              <a:rPr lang="en-US" sz="2903" spc="-11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*ZILVETI, Fernando Aurelio. Variações sobre o princípio da neutralidade no direito tributário internacional. Revista direito tributário atual, n. 19, p. 24-40, 2005.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54979" y="159013"/>
            <a:ext cx="12578042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7"/>
              </a:lnSpc>
            </a:pPr>
            <a:r>
              <a:rPr lang="en-US" sz="4364" spc="-87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Será que estamos preservando o princípio da </a:t>
            </a:r>
          </a:p>
          <a:p>
            <a:pPr marL="0" lvl="0" indent="0" algn="ctr">
              <a:lnSpc>
                <a:spcPts val="5237"/>
              </a:lnSpc>
            </a:pPr>
            <a:r>
              <a:rPr lang="en-US" sz="4364" spc="-87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neutralidade?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7287" y="892438"/>
            <a:ext cx="16491499" cy="686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3"/>
              </a:lnSpc>
              <a:spcBef>
                <a:spcPct val="0"/>
              </a:spcBef>
            </a:pPr>
            <a:endParaRPr/>
          </a:p>
          <a:p>
            <a:pPr marL="734796" lvl="1" indent="-367398" algn="l">
              <a:lnSpc>
                <a:spcPts val="3403"/>
              </a:lnSpc>
              <a:buFont typeface="Arial"/>
              <a:buChar char="•"/>
            </a:pPr>
            <a:r>
              <a:rPr lang="en-US" sz="3403" spc="-136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Loteamento e Urbanização: </a:t>
            </a:r>
          </a:p>
          <a:p>
            <a:pPr algn="l">
              <a:lnSpc>
                <a:spcPts val="3403"/>
              </a:lnSpc>
            </a:pPr>
            <a:endParaRPr lang="en-US" sz="3403" spc="-136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403"/>
              </a:lnSpc>
            </a:pPr>
            <a:endParaRPr lang="en-US" sz="3403" spc="-136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</a:pPr>
            <a:r>
              <a:rPr lang="en-US" sz="4003" spc="-16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      </a:t>
            </a:r>
          </a:p>
          <a:p>
            <a:pPr algn="l">
              <a:lnSpc>
                <a:spcPts val="4003"/>
              </a:lnSpc>
            </a:pPr>
            <a:r>
              <a:rPr lang="en-US" sz="4003" spc="-16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    </a:t>
            </a: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  <a:spcBef>
                <a:spcPct val="0"/>
              </a:spcBef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372794" y="1919983"/>
            <a:ext cx="15475992" cy="3868998"/>
          </a:xfrm>
          <a:custGeom>
            <a:avLst/>
            <a:gdLst/>
            <a:ahLst/>
            <a:cxnLst/>
            <a:rect l="l" t="t" r="r" b="b"/>
            <a:pathLst>
              <a:path w="15475992" h="3868998">
                <a:moveTo>
                  <a:pt x="0" y="0"/>
                </a:moveTo>
                <a:lnTo>
                  <a:pt x="15475993" y="0"/>
                </a:lnTo>
                <a:lnTo>
                  <a:pt x="15475993" y="3868998"/>
                </a:lnTo>
                <a:lnTo>
                  <a:pt x="0" y="3868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909" y="5288844"/>
            <a:ext cx="11373740" cy="5438115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3480192" y="5788981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636876"/>
            <a:ext cx="16491499" cy="456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4335" lvl="1" indent="-432167" algn="l">
              <a:lnSpc>
                <a:spcPts val="4003"/>
              </a:lnSpc>
              <a:buFont typeface="Arial"/>
              <a:buChar char="•"/>
            </a:pPr>
            <a:r>
              <a:rPr lang="en-US" sz="4003" spc="-16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Construção: Execução das obras, desde fundações até acabamentos.</a:t>
            </a: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398553" y="2848597"/>
            <a:ext cx="15879381" cy="2520537"/>
          </a:xfrm>
          <a:custGeom>
            <a:avLst/>
            <a:gdLst/>
            <a:ahLst/>
            <a:cxnLst/>
            <a:rect l="l" t="t" r="r" b="b"/>
            <a:pathLst>
              <a:path w="15879381" h="2520537">
                <a:moveTo>
                  <a:pt x="0" y="0"/>
                </a:moveTo>
                <a:lnTo>
                  <a:pt x="15879381" y="0"/>
                </a:lnTo>
                <a:lnTo>
                  <a:pt x="15879381" y="2520537"/>
                </a:lnTo>
                <a:lnTo>
                  <a:pt x="0" y="25205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619161" y="371475"/>
            <a:ext cx="13438165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7"/>
              </a:lnSpc>
            </a:pPr>
            <a:r>
              <a:rPr lang="en-US" sz="4364" spc="-87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Será que estamos preservando o princípio da neutralidade?</a:t>
            </a:r>
          </a:p>
          <a:p>
            <a:pPr marL="0" lvl="0" indent="0" algn="ctr">
              <a:lnSpc>
                <a:spcPts val="5237"/>
              </a:lnSpc>
            </a:pPr>
            <a:endParaRPr lang="en-US" sz="4364" spc="-87">
              <a:solidFill>
                <a:srgbClr val="000000"/>
              </a:solidFill>
              <a:latin typeface="Antonio Bold"/>
              <a:ea typeface="Antonio Bold"/>
              <a:cs typeface="Antonio Bold"/>
              <a:sym typeface="Antonio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466" y="5441418"/>
            <a:ext cx="9172432" cy="4489567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2711606" y="6640403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4"/>
                </a:lnTo>
                <a:lnTo>
                  <a:pt x="0" y="52357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59969" y="3162659"/>
            <a:ext cx="14428961" cy="2778783"/>
          </a:xfrm>
          <a:custGeom>
            <a:avLst/>
            <a:gdLst/>
            <a:ahLst/>
            <a:cxnLst/>
            <a:rect l="l" t="t" r="r" b="b"/>
            <a:pathLst>
              <a:path w="14428961" h="2778783">
                <a:moveTo>
                  <a:pt x="0" y="0"/>
                </a:moveTo>
                <a:lnTo>
                  <a:pt x="14428961" y="0"/>
                </a:lnTo>
                <a:lnTo>
                  <a:pt x="14428961" y="2778783"/>
                </a:lnTo>
                <a:lnTo>
                  <a:pt x="0" y="27787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947869"/>
            <a:ext cx="16491499" cy="1539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4335" lvl="1" indent="-432167" algn="l">
              <a:lnSpc>
                <a:spcPts val="4003"/>
              </a:lnSpc>
              <a:buFont typeface="Arial"/>
              <a:buChar char="•"/>
            </a:pPr>
            <a:r>
              <a:rPr lang="en-US" sz="4003" spc="-16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Venda e Entrega de Imóveis: Comercialização e entrega dos imóveis prontos.</a:t>
            </a:r>
          </a:p>
          <a:p>
            <a:pPr algn="l">
              <a:lnSpc>
                <a:spcPts val="4003"/>
              </a:lnSpc>
            </a:pPr>
            <a:endParaRPr lang="en-US" sz="4003" spc="-160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854979" y="557219"/>
            <a:ext cx="12578042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7"/>
              </a:lnSpc>
            </a:pPr>
            <a:r>
              <a:rPr lang="en-US" sz="4364" spc="-87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Será que estamos preservando o princípio da </a:t>
            </a:r>
          </a:p>
          <a:p>
            <a:pPr marL="0" lvl="0" indent="0" algn="ctr">
              <a:lnSpc>
                <a:spcPts val="5237"/>
              </a:lnSpc>
            </a:pPr>
            <a:r>
              <a:rPr lang="en-US" sz="4364" spc="-87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neutralidade?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103" y="5396887"/>
            <a:ext cx="10571472" cy="5146196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3052205" y="6277843"/>
            <a:ext cx="10471590" cy="5235795"/>
          </a:xfrm>
          <a:custGeom>
            <a:avLst/>
            <a:gdLst/>
            <a:ahLst/>
            <a:cxnLst/>
            <a:rect l="l" t="t" r="r" b="b"/>
            <a:pathLst>
              <a:path w="10471590" h="5235795">
                <a:moveTo>
                  <a:pt x="0" y="0"/>
                </a:moveTo>
                <a:lnTo>
                  <a:pt x="10471590" y="0"/>
                </a:lnTo>
                <a:lnTo>
                  <a:pt x="10471590" y="5235795"/>
                </a:lnTo>
                <a:lnTo>
                  <a:pt x="0" y="52357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92169"/>
            <a:ext cx="18288000" cy="1594831"/>
          </a:xfrm>
          <a:prstGeom prst="rect">
            <a:avLst/>
          </a:prstGeom>
          <a:solidFill>
            <a:srgbClr val="103B18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3815343" y="808081"/>
            <a:ext cx="13198424" cy="7508487"/>
          </a:xfrm>
          <a:custGeom>
            <a:avLst/>
            <a:gdLst/>
            <a:ahLst/>
            <a:cxnLst/>
            <a:rect l="l" t="t" r="r" b="b"/>
            <a:pathLst>
              <a:path w="13198424" h="7508487">
                <a:moveTo>
                  <a:pt x="0" y="0"/>
                </a:moveTo>
                <a:lnTo>
                  <a:pt x="13198423" y="0"/>
                </a:lnTo>
                <a:lnTo>
                  <a:pt x="13198423" y="7508486"/>
                </a:lnTo>
                <a:lnTo>
                  <a:pt x="0" y="75084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47" b="-324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2129023" y="5964621"/>
            <a:ext cx="5776370" cy="3087732"/>
          </a:xfrm>
          <a:custGeom>
            <a:avLst/>
            <a:gdLst/>
            <a:ahLst/>
            <a:cxnLst/>
            <a:rect l="l" t="t" r="r" b="b"/>
            <a:pathLst>
              <a:path w="5776370" h="3087732">
                <a:moveTo>
                  <a:pt x="0" y="0"/>
                </a:moveTo>
                <a:lnTo>
                  <a:pt x="5776370" y="0"/>
                </a:lnTo>
                <a:lnTo>
                  <a:pt x="5776370" y="3087732"/>
                </a:lnTo>
                <a:lnTo>
                  <a:pt x="0" y="30877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548932" y="2499881"/>
            <a:ext cx="3266411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31"/>
              </a:lnSpc>
            </a:pPr>
            <a:r>
              <a:rPr lang="en-US" sz="3942" spc="-78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Sabemos que o PL 68/24 possui o Redutor de Ajuste e o Redutor Social nos artigos 252 ao 256...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775115" y="6776606"/>
            <a:ext cx="4484185" cy="1539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3"/>
              </a:lnSpc>
            </a:pPr>
            <a:r>
              <a:rPr lang="en-US" sz="4003" spc="-16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IPTU???</a:t>
            </a:r>
          </a:p>
          <a:p>
            <a:pPr algn="ctr">
              <a:lnSpc>
                <a:spcPts val="4003"/>
              </a:lnSpc>
            </a:pPr>
            <a:r>
              <a:rPr lang="en-US" sz="4003" spc="-16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Art. 256, §6, do PL 68/2024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92169"/>
            <a:ext cx="18288000" cy="1594831"/>
          </a:xfrm>
          <a:prstGeom prst="rect">
            <a:avLst/>
          </a:prstGeom>
          <a:solidFill>
            <a:srgbClr val="103B18"/>
          </a:solid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2385518"/>
            <a:ext cx="15889315" cy="5399978"/>
          </a:xfrm>
          <a:custGeom>
            <a:avLst/>
            <a:gdLst/>
            <a:ahLst/>
            <a:cxnLst/>
            <a:rect l="l" t="t" r="r" b="b"/>
            <a:pathLst>
              <a:path w="15889315" h="5399978">
                <a:moveTo>
                  <a:pt x="0" y="0"/>
                </a:moveTo>
                <a:lnTo>
                  <a:pt x="15889315" y="0"/>
                </a:lnTo>
                <a:lnTo>
                  <a:pt x="15889315" y="5399978"/>
                </a:lnTo>
                <a:lnTo>
                  <a:pt x="0" y="53999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625132" y="371475"/>
            <a:ext cx="16634168" cy="131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37"/>
              </a:lnSpc>
            </a:pPr>
            <a:r>
              <a:rPr lang="en-US" sz="4364" spc="-87">
                <a:solidFill>
                  <a:srgbClr val="000000"/>
                </a:solidFill>
                <a:latin typeface="Antonio Bold"/>
                <a:ea typeface="Antonio Bold"/>
                <a:cs typeface="Antonio Bold"/>
                <a:sym typeface="Antonio Bold"/>
              </a:rPr>
              <a:t>Sabemos que o PL 68/24 possui o Redutor de Ajuste e o Redutor Social nos artigos 252 ao 256...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678</Words>
  <Application>Microsoft Office PowerPoint</Application>
  <PresentationFormat>Personalizar</PresentationFormat>
  <Paragraphs>129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Open Sauce</vt:lpstr>
      <vt:lpstr>Arial</vt:lpstr>
      <vt:lpstr>Calibri</vt:lpstr>
      <vt:lpstr>Antonio Bold</vt:lpstr>
      <vt:lpstr>Arimo</vt:lpstr>
      <vt:lpstr>Inter</vt:lpstr>
      <vt:lpstr>Open Sauce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Cutrale - Crédito de IPI</dc:title>
  <dc:creator>Fernanda Foizer</dc:creator>
  <cp:lastModifiedBy>Fernanda Foizer Silva</cp:lastModifiedBy>
  <cp:revision>1</cp:revision>
  <dcterms:created xsi:type="dcterms:W3CDTF">2006-08-16T00:00:00Z</dcterms:created>
  <dcterms:modified xsi:type="dcterms:W3CDTF">2024-08-26T15:50:05Z</dcterms:modified>
  <dc:identifier>DAGOhLQtyxo</dc:identifier>
</cp:coreProperties>
</file>