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0" r:id="rId5"/>
    <p:sldId id="257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D68FE-4B7D-45BB-876B-C9C0539BC156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BAC83-2D71-469C-B2C3-09185D35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10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0789D9B4-5020-4866-92E4-95DC8892448A}" type="slidenum">
              <a:rPr lang="pt-BR" altLang="pt-BR" sz="1000"/>
              <a:pPr/>
              <a:t>2</a:t>
            </a:fld>
            <a:endParaRPr lang="pt-BR" altLang="pt-BR" sz="100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6088" y="8636000"/>
            <a:ext cx="29719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100000"/>
            </a:pPr>
            <a:fld id="{F2D8C2FF-549A-4603-8AAB-AA7832A0F82B}" type="slidenum">
              <a:rPr lang="pt-BR" altLang="pt-BR" sz="1000" i="1"/>
              <a:pPr algn="r" eaLnBrk="1" hangingPunct="1">
                <a:buSzPct val="100000"/>
              </a:pPr>
              <a:t>2</a:t>
            </a:fld>
            <a:endParaRPr lang="pt-BR" altLang="pt-BR" sz="1000" i="1"/>
          </a:p>
        </p:txBody>
      </p:sp>
      <p:sp>
        <p:nvSpPr>
          <p:cNvPr id="102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7237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>
            <a:spLocks noChangeArrowheads="1"/>
          </p:cNvSpPr>
          <p:nvPr>
            <p:ph type="body" idx="1"/>
          </p:nvPr>
        </p:nvSpPr>
        <p:spPr>
          <a:xfrm>
            <a:off x="741586" y="4343400"/>
            <a:ext cx="5374828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CD1E95C-2632-4DE0-8BBC-F2407F4D99A2}" type="slidenum">
              <a:rPr lang="pt-BR" altLang="pt-BR" sz="1000"/>
              <a:pPr/>
              <a:t>4</a:t>
            </a:fld>
            <a:endParaRPr lang="pt-BR" altLang="pt-BR" sz="1000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7237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741586" y="4343400"/>
            <a:ext cx="5374828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88" indent="-22857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43" indent="-22857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199" indent="-22857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18B68C7-FB88-4FF3-91EA-361B8C0682DE}" type="slidenum">
              <a:rPr lang="pt-BR" altLang="pt-BR" sz="1800">
                <a:solidFill>
                  <a:srgbClr val="000000"/>
                </a:solidFill>
                <a:ea typeface="SimSun" pitchFamily="2" charset="-122"/>
              </a:rPr>
              <a:pPr eaLnBrk="1" hangingPunct="1"/>
              <a:t>5</a:t>
            </a:fld>
            <a:endParaRPr lang="pt-BR" altLang="pt-BR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279445" y="9287309"/>
            <a:ext cx="3278451" cy="48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</a:pPr>
            <a:fld id="{C4262816-02C5-40EF-B1FD-3EB2F13F4ED8}" type="slidenum">
              <a:rPr lang="pt-BR" altLang="pt-BR" sz="1400">
                <a:solidFill>
                  <a:srgbClr val="000000"/>
                </a:solidFill>
                <a:ea typeface="SimSun" pitchFamily="2" charset="-122"/>
              </a:rPr>
              <a:pPr algn="r" eaLnBrk="1" hangingPunct="1">
                <a:lnSpc>
                  <a:spcPct val="95000"/>
                </a:lnSpc>
              </a:pPr>
              <a:t>5</a:t>
            </a:fld>
            <a:endParaRPr lang="pt-BR" altLang="pt-BR" sz="14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1" y="1"/>
            <a:ext cx="2972547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7096" rIns="92379" bIns="47096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000000"/>
                </a:solidFill>
                <a:ea typeface="SimSun" pitchFamily="2" charset="-122"/>
              </a:rPr>
              <a:t>MinDef VERSÃO 4 - PRAZO 22OUT</a:t>
            </a: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3885454" y="1"/>
            <a:ext cx="2972547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7096" rIns="92379" bIns="47096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000000"/>
                </a:solidFill>
                <a:ea typeface="SimSun" pitchFamily="2" charset="-122"/>
              </a:rPr>
              <a:t>19/07/16</a:t>
            </a: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3885454" y="8684826"/>
            <a:ext cx="2972547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7096" rIns="92379" bIns="470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82DC85ED-2A0A-4AB4-A397-C2B7B8214C17}" type="slidenum">
              <a:rPr lang="pt-BR" altLang="pt-BR" sz="1800">
                <a:solidFill>
                  <a:srgbClr val="000000"/>
                </a:solidFill>
                <a:ea typeface="SimSun" pitchFamily="2" charset="-122"/>
              </a:rPr>
              <a:pPr algn="r" eaLnBrk="1" hangingPunct="1"/>
              <a:t>5</a:t>
            </a:fld>
            <a:endParaRPr lang="pt-BR" altLang="pt-BR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8855" name="Text Box 5"/>
          <p:cNvSpPr txBox="1">
            <a:spLocks noChangeArrowheads="1"/>
          </p:cNvSpPr>
          <p:nvPr/>
        </p:nvSpPr>
        <p:spPr bwMode="auto">
          <a:xfrm>
            <a:off x="3917485" y="8734547"/>
            <a:ext cx="2994970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1" tIns="47457" rIns="94551" bIns="4745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70B6154B-86C0-4EF8-B6AB-47C907D7C388}" type="slidenum">
              <a:rPr lang="pt-BR" altLang="pt-BR" sz="1800">
                <a:solidFill>
                  <a:srgbClr val="000000"/>
                </a:solidFill>
                <a:ea typeface="SimSun" pitchFamily="2" charset="-122"/>
              </a:rPr>
              <a:pPr algn="r" eaLnBrk="1" hangingPunct="1"/>
              <a:t>5</a:t>
            </a:fld>
            <a:endParaRPr lang="pt-BR" altLang="pt-BR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3919087" y="1"/>
            <a:ext cx="2993368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37" tIns="49269" rIns="98537" bIns="49269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1300">
                <a:solidFill>
                  <a:srgbClr val="000099"/>
                </a:solidFill>
                <a:ea typeface="SimSun" pitchFamily="2" charset="-122"/>
              </a:rPr>
              <a:t>20/07/16</a:t>
            </a:r>
          </a:p>
        </p:txBody>
      </p:sp>
      <p:sp>
        <p:nvSpPr>
          <p:cNvPr id="78857" name="Text Box 7"/>
          <p:cNvSpPr txBox="1">
            <a:spLocks noChangeArrowheads="1"/>
          </p:cNvSpPr>
          <p:nvPr/>
        </p:nvSpPr>
        <p:spPr bwMode="auto">
          <a:xfrm>
            <a:off x="3919087" y="8733083"/>
            <a:ext cx="2993368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37" tIns="49269" rIns="98537" bIns="4926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3650712-E9B7-4F08-96FD-A5C8CF4EABEE}" type="slidenum">
              <a:rPr lang="pt-BR" altLang="pt-BR" sz="1300">
                <a:solidFill>
                  <a:srgbClr val="000099"/>
                </a:solidFill>
                <a:ea typeface="SimSun" pitchFamily="2" charset="-122"/>
              </a:rPr>
              <a:pPr algn="r" eaLnBrk="1" hangingPunct="1"/>
              <a:t>5</a:t>
            </a:fld>
            <a:endParaRPr lang="pt-BR" altLang="pt-BR" sz="1300">
              <a:solidFill>
                <a:srgbClr val="000099"/>
              </a:solidFill>
              <a:ea typeface="SimSun" pitchFamily="2" charset="-122"/>
            </a:endParaRPr>
          </a:p>
        </p:txBody>
      </p:sp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3919087" y="1"/>
            <a:ext cx="2993368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37" tIns="49269" rIns="98537" bIns="49269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1300">
                <a:solidFill>
                  <a:srgbClr val="000099"/>
                </a:solidFill>
                <a:ea typeface="SimSun" pitchFamily="2" charset="-122"/>
              </a:rPr>
              <a:t>20/07/16</a:t>
            </a:r>
          </a:p>
        </p:txBody>
      </p:sp>
      <p:sp>
        <p:nvSpPr>
          <p:cNvPr id="78859" name="Text Box 9"/>
          <p:cNvSpPr txBox="1">
            <a:spLocks noChangeArrowheads="1"/>
          </p:cNvSpPr>
          <p:nvPr/>
        </p:nvSpPr>
        <p:spPr bwMode="auto">
          <a:xfrm>
            <a:off x="3919087" y="8733083"/>
            <a:ext cx="2993368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37" tIns="49269" rIns="98537" bIns="4926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8F39451-1FC6-444A-9206-9CEAC773F111}" type="slidenum">
              <a:rPr lang="pt-BR" altLang="pt-BR" sz="1300">
                <a:solidFill>
                  <a:srgbClr val="000099"/>
                </a:solidFill>
                <a:ea typeface="SimSun" pitchFamily="2" charset="-122"/>
              </a:rPr>
              <a:pPr algn="r" eaLnBrk="1" hangingPunct="1"/>
              <a:t>5</a:t>
            </a:fld>
            <a:endParaRPr lang="pt-BR" altLang="pt-BR" sz="1300">
              <a:solidFill>
                <a:srgbClr val="000099"/>
              </a:solidFill>
              <a:ea typeface="SimSun" pitchFamily="2" charset="-122"/>
            </a:endParaRPr>
          </a:p>
        </p:txBody>
      </p:sp>
      <p:sp>
        <p:nvSpPr>
          <p:cNvPr id="78860" name="Text Box 10"/>
          <p:cNvSpPr txBox="1">
            <a:spLocks noChangeArrowheads="1"/>
          </p:cNvSpPr>
          <p:nvPr/>
        </p:nvSpPr>
        <p:spPr bwMode="auto">
          <a:xfrm>
            <a:off x="3919087" y="1"/>
            <a:ext cx="2993368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37" tIns="49269" rIns="98537" bIns="49269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1300">
                <a:solidFill>
                  <a:srgbClr val="000099"/>
                </a:solidFill>
                <a:ea typeface="SimSun" pitchFamily="2" charset="-122"/>
              </a:rPr>
              <a:t>20/07/16</a:t>
            </a:r>
          </a:p>
        </p:txBody>
      </p:sp>
      <p:sp>
        <p:nvSpPr>
          <p:cNvPr id="78861" name="Text Box 11"/>
          <p:cNvSpPr txBox="1">
            <a:spLocks noChangeArrowheads="1"/>
          </p:cNvSpPr>
          <p:nvPr/>
        </p:nvSpPr>
        <p:spPr bwMode="auto">
          <a:xfrm>
            <a:off x="3919087" y="8733083"/>
            <a:ext cx="2993368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37" tIns="49269" rIns="98537" bIns="4926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A6AF1AC8-82F5-4170-B82E-B6947A58FE19}" type="slidenum">
              <a:rPr lang="pt-BR" altLang="pt-BR" sz="1300">
                <a:solidFill>
                  <a:srgbClr val="000099"/>
                </a:solidFill>
                <a:ea typeface="SimSun" pitchFamily="2" charset="-122"/>
              </a:rPr>
              <a:pPr algn="r" eaLnBrk="1" hangingPunct="1"/>
              <a:t>5</a:t>
            </a:fld>
            <a:endParaRPr lang="pt-BR" altLang="pt-BR" sz="1300">
              <a:solidFill>
                <a:srgbClr val="000099"/>
              </a:solidFill>
              <a:ea typeface="SimSun" pitchFamily="2" charset="-122"/>
            </a:endParaRPr>
          </a:p>
        </p:txBody>
      </p:sp>
      <p:sp>
        <p:nvSpPr>
          <p:cNvPr id="78862" name="Rectangle 1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58875" y="687388"/>
            <a:ext cx="4598988" cy="3448050"/>
          </a:xfrm>
          <a:solidFill>
            <a:srgbClr val="FFFFFF"/>
          </a:solidFill>
          <a:ln/>
        </p:spPr>
      </p:sp>
      <p:sp>
        <p:nvSpPr>
          <p:cNvPr id="78863" name="Text Box 13"/>
          <p:cNvSpPr txBox="1">
            <a:spLocks noChangeArrowheads="1"/>
          </p:cNvSpPr>
          <p:nvPr/>
        </p:nvSpPr>
        <p:spPr bwMode="auto">
          <a:xfrm>
            <a:off x="693488" y="4368004"/>
            <a:ext cx="5528682" cy="413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16" tIns="46008" rIns="92016" bIns="46008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8864" name="Text Box 14"/>
          <p:cNvSpPr txBox="1">
            <a:spLocks noChangeArrowheads="1"/>
          </p:cNvSpPr>
          <p:nvPr/>
        </p:nvSpPr>
        <p:spPr bwMode="auto">
          <a:xfrm>
            <a:off x="1" y="1"/>
            <a:ext cx="2994970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1" tIns="47457" rIns="94551" bIns="47457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000000"/>
                </a:solidFill>
                <a:ea typeface="SimSun" pitchFamily="2" charset="-122"/>
              </a:rPr>
              <a:t>ECEME VERSÃO 2 - PRAZO 15OUT15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29369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defTabSz="429369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defTabSz="429369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defTabSz="429369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defTabSz="429369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21227" indent="-211021" defTabSz="4293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43269" indent="-211021" defTabSz="4293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65310" indent="-211021" defTabSz="4293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87351" indent="-211021" defTabSz="4293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9369" algn="l"/>
                <a:tab pos="860203" algn="l"/>
                <a:tab pos="1289571" algn="l"/>
                <a:tab pos="1718940" algn="l"/>
                <a:tab pos="2149773" algn="l"/>
                <a:tab pos="2579141" algn="l"/>
                <a:tab pos="300851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6811A85-1F3D-4708-A61D-C50B803D54DE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6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>
            <a:spLocks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80" tIns="43740" rIns="87480" bIns="43740" anchor="b"/>
          <a:lstStyle>
            <a:lvl1pPr defTabSz="46513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69938" indent="-296863" defTabSz="46513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84275" indent="-236538" defTabSz="46513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58938" indent="-238125" defTabSz="46513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132013" indent="-236538" defTabSz="46513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89213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3046413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503613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960813" indent="-236538" defTabSz="465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65138" algn="l"/>
                <a:tab pos="931863" algn="l"/>
                <a:tab pos="1397000" algn="l"/>
                <a:tab pos="1862138" algn="l"/>
                <a:tab pos="2328863" algn="l"/>
                <a:tab pos="27940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AA6A7BC6-CD35-462A-AFDD-FE78F94B1296}" type="slidenum">
              <a:rPr lang="pt-BR" altLang="pt-BR" sz="1100" b="1">
                <a:solidFill>
                  <a:srgbClr val="000000"/>
                </a:solidFill>
                <a:ea typeface="SimSun" pitchFamily="2" charset="-122"/>
              </a:rPr>
              <a:pPr algn="r" eaLnBrk="1" hangingPunct="1">
                <a:lnSpc>
                  <a:spcPct val="100000"/>
                </a:lnSpc>
              </a:pPr>
              <a:t>6</a:t>
            </a:fld>
            <a:endParaRPr lang="pt-BR" altLang="pt-BR" sz="1100" b="1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532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60887" cy="3421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5525" y="4347194"/>
            <a:ext cx="5026951" cy="41358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80" tIns="43740" rIns="87480" bIns="43740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12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35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35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36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4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69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25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46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75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71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58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FD0F-DF42-4977-B27A-CADFE6B96C0C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4E1E-E03A-4165-97A8-FFB3295D72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1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jpeg"/><Relationship Id="rId5" Type="http://schemas.openxmlformats.org/officeDocument/2006/relationships/image" Target="../media/image2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4426" y="404664"/>
            <a:ext cx="7369573" cy="864096"/>
          </a:xfr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 – Senado Federal – 04Dez2017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8064896" cy="17526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Assuntos Econômicos</a:t>
            </a:r>
          </a:p>
          <a:p>
            <a:r>
              <a:rPr lang="pt-B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“Avaliar políticas públicas de exigência de conteúdo local nas indústrias de defesa”</a:t>
            </a:r>
            <a:endParaRPr lang="pt-B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3140968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Nuclear: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Nuclear da Marinha (PNM)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Desenvolvimento de Submarinos (PROSUB)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Gerenciamento da Amazônia Azul (SISGAAZ)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5896" y="584213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CA(EN) André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Ferreira Marques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de Desenvolvimento Nuclear da Marinha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45089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90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0795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6" charset="0"/>
                <a:ea typeface="Microsoft YaHei" charset="-122"/>
              </a:rPr>
              <a:t>ESCOPO DO PNM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6" charset="0"/>
              <a:ea typeface="Microsoft YaHei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818188" y="4692650"/>
            <a:ext cx="28654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Navios de Superfície</a:t>
            </a:r>
            <a:endParaRPr lang="pt-B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182563" y="2463728"/>
            <a:ext cx="1770062" cy="1076325"/>
            <a:chOff x="356" y="1457"/>
            <a:chExt cx="1115" cy="678"/>
          </a:xfrm>
        </p:grpSpPr>
        <p:graphicFrame>
          <p:nvGraphicFramePr>
            <p:cNvPr id="9237" name="Object 6"/>
            <p:cNvGraphicFramePr>
              <a:graphicFrameLocks noChangeAspect="1"/>
            </p:cNvGraphicFramePr>
            <p:nvPr/>
          </p:nvGraphicFramePr>
          <p:xfrm>
            <a:off x="356" y="1627"/>
            <a:ext cx="474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r:id="rId4" imgW="582551" imgH="481984" progId="">
                    <p:embed/>
                  </p:oleObj>
                </mc:Choice>
                <mc:Fallback>
                  <p:oleObj r:id="rId4" imgW="582551" imgH="4819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1627"/>
                          <a:ext cx="474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8" name="Object 7"/>
            <p:cNvGraphicFramePr>
              <a:graphicFrameLocks noChangeAspect="1"/>
            </p:cNvGraphicFramePr>
            <p:nvPr/>
          </p:nvGraphicFramePr>
          <p:xfrm>
            <a:off x="815" y="1714"/>
            <a:ext cx="41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r:id="rId6" imgW="949610" imgH="532836" progId="">
                    <p:embed/>
                  </p:oleObj>
                </mc:Choice>
                <mc:Fallback>
                  <p:oleObj r:id="rId6" imgW="949610" imgH="53283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" y="1714"/>
                          <a:ext cx="41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9" name="Object 8"/>
            <p:cNvGraphicFramePr>
              <a:graphicFrameLocks noChangeAspect="1"/>
            </p:cNvGraphicFramePr>
            <p:nvPr/>
          </p:nvGraphicFramePr>
          <p:xfrm>
            <a:off x="1164" y="1457"/>
            <a:ext cx="30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r:id="rId8" imgW="317859" imgH="586096" progId="">
                    <p:embed/>
                  </p:oleObj>
                </mc:Choice>
                <mc:Fallback>
                  <p:oleObj r:id="rId8" imgW="317859" imgH="5860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1457"/>
                          <a:ext cx="307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79388" y="1974274"/>
            <a:ext cx="2448396" cy="86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>
            <a:spAutoFit/>
          </a:bodyPr>
          <a:lstStyle/>
          <a:p>
            <a:pPr eaLnBrk="1" hangingPunct="1">
              <a:lnSpc>
                <a:spcPts val="1988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Ciclo do Combustível Nuclear</a:t>
            </a:r>
            <a:endParaRPr lang="pt-B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674937" y="4678215"/>
            <a:ext cx="3213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Protótipo em Terra</a:t>
            </a:r>
            <a:endParaRPr lang="pt-B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95288" y="5821929"/>
            <a:ext cx="5184775" cy="6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Laboratórios, Simuladores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e Oficinas industriais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651500" y="2011363"/>
            <a:ext cx="1838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 eaLnBrk="1" hangingPunct="1"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Submarinos</a:t>
            </a:r>
            <a:endParaRPr lang="pt-B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  <p:sp>
        <p:nvSpPr>
          <p:cNvPr id="9225" name="AutoShape 16"/>
          <p:cNvSpPr>
            <a:spLocks noChangeArrowheads="1"/>
          </p:cNvSpPr>
          <p:nvPr/>
        </p:nvSpPr>
        <p:spPr bwMode="auto">
          <a:xfrm>
            <a:off x="3132138" y="3170238"/>
            <a:ext cx="2938462" cy="1614487"/>
          </a:xfrm>
          <a:prstGeom prst="rightArrow">
            <a:avLst>
              <a:gd name="adj1" fmla="val 50000"/>
              <a:gd name="adj2" fmla="val 70485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dist="17819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132138" y="3744913"/>
            <a:ext cx="2611437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 eaLnBrk="1" hangingPunct="1"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Tecnologias</a:t>
            </a:r>
            <a:endParaRPr lang="pt-BR" b="1" dirty="0">
              <a:solidFill>
                <a:srgbClr val="BC3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620713"/>
            <a:ext cx="8904288" cy="13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eaLnBrk="1" hangingPunct="1">
              <a:buClr>
                <a:srgbClr val="CCCCFF"/>
              </a:buClr>
              <a:buSzPct val="100000"/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6" charset="0"/>
                <a:ea typeface="Microsoft YaHei" charset="-122"/>
              </a:rPr>
              <a:t>Pesquisar e desenvolver  tecnologias aplicáveis a sistemas nucleares de propulsão naval baseados em reatores à água pressurizada (PWR)</a:t>
            </a:r>
            <a:endPara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Rockwell" pitchFamily="16" charset="0"/>
              <a:ea typeface="Microsoft YaHei" charset="-122"/>
            </a:endParaRPr>
          </a:p>
        </p:txBody>
      </p:sp>
      <p:pic>
        <p:nvPicPr>
          <p:cNvPr id="9228" name="Picture 9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" y="3603624"/>
            <a:ext cx="2611813" cy="1431925"/>
          </a:xfrm>
          <a:prstGeom prst="rect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9" name="Group 2"/>
          <p:cNvGrpSpPr>
            <a:grpSpLocks/>
          </p:cNvGrpSpPr>
          <p:nvPr/>
        </p:nvGrpSpPr>
        <p:grpSpPr bwMode="auto">
          <a:xfrm>
            <a:off x="3275856" y="5307013"/>
            <a:ext cx="1794619" cy="1343025"/>
            <a:chOff x="112" y="541"/>
            <a:chExt cx="2791" cy="1906"/>
          </a:xfrm>
        </p:grpSpPr>
        <p:pic>
          <p:nvPicPr>
            <p:cNvPr id="9235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541"/>
              <a:ext cx="2791" cy="190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36" name="Text Box 4"/>
            <p:cNvSpPr txBox="1">
              <a:spLocks noChangeArrowheads="1"/>
            </p:cNvSpPr>
            <p:nvPr/>
          </p:nvSpPr>
          <p:spPr bwMode="auto">
            <a:xfrm>
              <a:off x="112" y="541"/>
              <a:ext cx="2791" cy="190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</p:grpSp>
      <p:pic>
        <p:nvPicPr>
          <p:cNvPr id="9230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03625"/>
            <a:ext cx="1790700" cy="10064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Image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992313"/>
            <a:ext cx="1076325" cy="13763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Imagem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314950"/>
            <a:ext cx="2519362" cy="13684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6902450" y="5307013"/>
            <a:ext cx="1409700" cy="4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eaLnBrk="1" hangingPunct="1">
              <a:lnSpc>
                <a:spcPct val="7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Usinas </a:t>
            </a:r>
          </a:p>
          <a:p>
            <a:pPr eaLnBrk="1" hangingPunct="1">
              <a:lnSpc>
                <a:spcPct val="7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Nucleares</a:t>
            </a:r>
            <a:endParaRPr lang="pt-B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  <p:sp>
        <p:nvSpPr>
          <p:cNvPr id="9234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0" y="6535738"/>
            <a:ext cx="2051050" cy="322262"/>
          </a:xfrm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1500" b="0" dirty="0" err="1" smtClean="0">
                <a:solidFill>
                  <a:schemeClr val="bg1"/>
                </a:solidFill>
                <a:latin typeface="Rockwell" pitchFamily="18" charset="0"/>
              </a:rPr>
              <a:t>AuPubSen_FM</a:t>
            </a:r>
            <a:endParaRPr lang="pt-BR" altLang="pt-BR" sz="1500" b="0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4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9682"/>
            <a:ext cx="9001125" cy="575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97150" y="1762504"/>
            <a:ext cx="3336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Prédio das Turbinas</a:t>
            </a:r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40200" y="3763803"/>
            <a:ext cx="214312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Prédio do Combustível Nuclear</a:t>
            </a:r>
            <a:endParaRPr lang="pt-BR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68675" y="2924175"/>
            <a:ext cx="214312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dirty="0" smtClean="0"/>
              <a:t>Prédio do Reator</a:t>
            </a:r>
            <a:endParaRPr lang="pt-BR" dirty="0" smtClean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00213" y="4010025"/>
            <a:ext cx="214312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pt-B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6" charset="0"/>
              </a:rPr>
              <a:t>Prédio de Rejeitos</a:t>
            </a:r>
            <a:endParaRPr lang="pt-B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288" y="260350"/>
            <a:ext cx="83073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" charset="-122"/>
              </a:rPr>
              <a:t>LABORATÓRIO DE GERAÇÃO NÚCLEO-ELÉTRICA (LABGENE)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YaHei" charset="-122"/>
            </a:endParaRPr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0" y="6535738"/>
            <a:ext cx="2051050" cy="322262"/>
          </a:xfrm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1500" b="0" dirty="0" err="1" smtClean="0">
                <a:solidFill>
                  <a:schemeClr val="bg1"/>
                </a:solidFill>
                <a:latin typeface="Rockwell" pitchFamily="18" charset="0"/>
              </a:rPr>
              <a:t>AuPubSen_FM</a:t>
            </a:r>
            <a:endParaRPr lang="pt-BR" altLang="pt-BR" sz="1500" b="0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/>
          <a:p>
            <a:pPr eaLnBrk="1" hangingPunct="1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6" charset="0"/>
                <a:ea typeface="Microsoft YaHei" charset="-122"/>
              </a:rPr>
              <a:t>CONEXÕES</a:t>
            </a:r>
            <a:r>
              <a:rPr lang="pt-BR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6" charset="0"/>
                <a:ea typeface="Microsoft YaHei" charset="-122"/>
              </a:rPr>
              <a:t/>
            </a:r>
            <a:br>
              <a:rPr lang="pt-BR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6" charset="0"/>
                <a:ea typeface="Microsoft YaHei" charset="-122"/>
              </a:rPr>
            </a:b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6" charset="0"/>
                <a:ea typeface="Microsoft YaHei" charset="-122"/>
              </a:rPr>
              <a:t>PNM = PROGRAMA NACIONAL LIGADO AO SETOR ENERGÉTICO BRASILEIRO E AO SETOR DE SAÚDE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6" charset="0"/>
              <a:ea typeface="Microsoft YaHei" charset="-122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775075" y="4260850"/>
            <a:ext cx="58738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687763" y="4260850"/>
            <a:ext cx="58737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602038" y="4260850"/>
            <a:ext cx="57150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514725" y="4260850"/>
            <a:ext cx="57150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427413" y="4260850"/>
            <a:ext cx="58737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3340100" y="4260850"/>
            <a:ext cx="58738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3254375" y="4260850"/>
            <a:ext cx="57150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3167063" y="4260850"/>
            <a:ext cx="58737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3079750" y="4260850"/>
            <a:ext cx="58738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2994025" y="4260850"/>
            <a:ext cx="57150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2906713" y="4260850"/>
            <a:ext cx="57150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2819400" y="4260850"/>
            <a:ext cx="58738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2732088" y="4260850"/>
            <a:ext cx="58737" cy="1588"/>
          </a:xfrm>
          <a:prstGeom prst="rect">
            <a:avLst/>
          </a:prstGeom>
          <a:solidFill>
            <a:srgbClr val="936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0963" y="1111034"/>
            <a:ext cx="8902701" cy="5478463"/>
            <a:chOff x="109" y="1074"/>
            <a:chExt cx="5608" cy="3103"/>
          </a:xfrm>
        </p:grpSpPr>
        <p:grpSp>
          <p:nvGrpSpPr>
            <p:cNvPr id="31763" name="Group 16"/>
            <p:cNvGrpSpPr>
              <a:grpSpLocks/>
            </p:cNvGrpSpPr>
            <p:nvPr/>
          </p:nvGrpSpPr>
          <p:grpSpPr bwMode="auto">
            <a:xfrm>
              <a:off x="1648" y="1323"/>
              <a:ext cx="695" cy="408"/>
              <a:chOff x="1648" y="1323"/>
              <a:chExt cx="695" cy="408"/>
            </a:xfrm>
          </p:grpSpPr>
          <p:sp>
            <p:nvSpPr>
              <p:cNvPr id="32976" name="Freeform 17"/>
              <p:cNvSpPr>
                <a:spLocks noChangeArrowheads="1"/>
              </p:cNvSpPr>
              <p:nvPr/>
            </p:nvSpPr>
            <p:spPr bwMode="auto">
              <a:xfrm>
                <a:off x="1884" y="1325"/>
                <a:ext cx="137" cy="174"/>
              </a:xfrm>
              <a:custGeom>
                <a:avLst/>
                <a:gdLst>
                  <a:gd name="T0" fmla="*/ 0 w 130"/>
                  <a:gd name="T1" fmla="*/ 61 h 175"/>
                  <a:gd name="T2" fmla="*/ 334 w 130"/>
                  <a:gd name="T3" fmla="*/ 0 h 175"/>
                  <a:gd name="T4" fmla="*/ 334 w 130"/>
                  <a:gd name="T5" fmla="*/ 95 h 175"/>
                  <a:gd name="T6" fmla="*/ 0 w 130"/>
                  <a:gd name="T7" fmla="*/ 157 h 175"/>
                  <a:gd name="T8" fmla="*/ 0 w 130"/>
                  <a:gd name="T9" fmla="*/ 6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75"/>
                  <a:gd name="T17" fmla="*/ 130 w 130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75">
                    <a:moveTo>
                      <a:pt x="0" y="61"/>
                    </a:moveTo>
                    <a:lnTo>
                      <a:pt x="130" y="0"/>
                    </a:lnTo>
                    <a:lnTo>
                      <a:pt x="130" y="113"/>
                    </a:lnTo>
                    <a:lnTo>
                      <a:pt x="0" y="175"/>
                    </a:lnTo>
                    <a:lnTo>
                      <a:pt x="0" y="61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977" name="Freeform 18"/>
              <p:cNvSpPr>
                <a:spLocks noChangeArrowheads="1"/>
              </p:cNvSpPr>
              <p:nvPr/>
            </p:nvSpPr>
            <p:spPr bwMode="auto">
              <a:xfrm>
                <a:off x="2046" y="1323"/>
                <a:ext cx="140" cy="174"/>
              </a:xfrm>
              <a:custGeom>
                <a:avLst/>
                <a:gdLst>
                  <a:gd name="T0" fmla="*/ 0 w 132"/>
                  <a:gd name="T1" fmla="*/ 62 h 175"/>
                  <a:gd name="T2" fmla="*/ 379 w 132"/>
                  <a:gd name="T3" fmla="*/ 0 h 175"/>
                  <a:gd name="T4" fmla="*/ 374 w 132"/>
                  <a:gd name="T5" fmla="*/ 96 h 175"/>
                  <a:gd name="T6" fmla="*/ 0 w 132"/>
                  <a:gd name="T7" fmla="*/ 157 h 175"/>
                  <a:gd name="T8" fmla="*/ 0 w 132"/>
                  <a:gd name="T9" fmla="*/ 6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75"/>
                  <a:gd name="T17" fmla="*/ 132 w 13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75">
                    <a:moveTo>
                      <a:pt x="0" y="62"/>
                    </a:moveTo>
                    <a:lnTo>
                      <a:pt x="132" y="0"/>
                    </a:lnTo>
                    <a:lnTo>
                      <a:pt x="130" y="114"/>
                    </a:lnTo>
                    <a:lnTo>
                      <a:pt x="0" y="175"/>
                    </a:lnTo>
                    <a:lnTo>
                      <a:pt x="0" y="62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978" name="Freeform 19"/>
              <p:cNvSpPr>
                <a:spLocks noChangeArrowheads="1"/>
              </p:cNvSpPr>
              <p:nvPr/>
            </p:nvSpPr>
            <p:spPr bwMode="auto">
              <a:xfrm>
                <a:off x="2205" y="1325"/>
                <a:ext cx="138" cy="406"/>
              </a:xfrm>
              <a:custGeom>
                <a:avLst/>
                <a:gdLst>
                  <a:gd name="T0" fmla="*/ 0 w 131"/>
                  <a:gd name="T1" fmla="*/ 61 h 407"/>
                  <a:gd name="T2" fmla="*/ 335 w 131"/>
                  <a:gd name="T3" fmla="*/ 0 h 407"/>
                  <a:gd name="T4" fmla="*/ 335 w 131"/>
                  <a:gd name="T5" fmla="*/ 328 h 407"/>
                  <a:gd name="T6" fmla="*/ 0 w 131"/>
                  <a:gd name="T7" fmla="*/ 389 h 407"/>
                  <a:gd name="T8" fmla="*/ 0 w 131"/>
                  <a:gd name="T9" fmla="*/ 61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407"/>
                  <a:gd name="T17" fmla="*/ 131 w 131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407">
                    <a:moveTo>
                      <a:pt x="0" y="61"/>
                    </a:moveTo>
                    <a:lnTo>
                      <a:pt x="131" y="0"/>
                    </a:lnTo>
                    <a:lnTo>
                      <a:pt x="131" y="346"/>
                    </a:lnTo>
                    <a:lnTo>
                      <a:pt x="0" y="407"/>
                    </a:lnTo>
                    <a:lnTo>
                      <a:pt x="0" y="61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979" name="Freeform 20"/>
              <p:cNvSpPr>
                <a:spLocks noChangeArrowheads="1"/>
              </p:cNvSpPr>
              <p:nvPr/>
            </p:nvSpPr>
            <p:spPr bwMode="auto">
              <a:xfrm>
                <a:off x="1648" y="1385"/>
                <a:ext cx="556" cy="346"/>
              </a:xfrm>
              <a:custGeom>
                <a:avLst/>
                <a:gdLst>
                  <a:gd name="T0" fmla="*/ 1576 w 523"/>
                  <a:gd name="T1" fmla="*/ 1 h 347"/>
                  <a:gd name="T2" fmla="*/ 1576 w 523"/>
                  <a:gd name="T3" fmla="*/ 329 h 347"/>
                  <a:gd name="T4" fmla="*/ 0 w 523"/>
                  <a:gd name="T5" fmla="*/ 329 h 347"/>
                  <a:gd name="T6" fmla="*/ 0 w 523"/>
                  <a:gd name="T7" fmla="*/ 172 h 347"/>
                  <a:gd name="T8" fmla="*/ 669 w 523"/>
                  <a:gd name="T9" fmla="*/ 1 h 347"/>
                  <a:gd name="T10" fmla="*/ 669 w 523"/>
                  <a:gd name="T11" fmla="*/ 115 h 347"/>
                  <a:gd name="T12" fmla="*/ 1123 w 523"/>
                  <a:gd name="T13" fmla="*/ 0 h 347"/>
                  <a:gd name="T14" fmla="*/ 1123 w 523"/>
                  <a:gd name="T15" fmla="*/ 113 h 347"/>
                  <a:gd name="T16" fmla="*/ 1576 w 523"/>
                  <a:gd name="T17" fmla="*/ 1 h 3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3"/>
                  <a:gd name="T28" fmla="*/ 0 h 347"/>
                  <a:gd name="T29" fmla="*/ 523 w 523"/>
                  <a:gd name="T30" fmla="*/ 347 h 3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3" h="347">
                    <a:moveTo>
                      <a:pt x="523" y="1"/>
                    </a:moveTo>
                    <a:lnTo>
                      <a:pt x="523" y="347"/>
                    </a:lnTo>
                    <a:lnTo>
                      <a:pt x="0" y="347"/>
                    </a:lnTo>
                    <a:lnTo>
                      <a:pt x="0" y="172"/>
                    </a:lnTo>
                    <a:lnTo>
                      <a:pt x="222" y="1"/>
                    </a:lnTo>
                    <a:lnTo>
                      <a:pt x="222" y="115"/>
                    </a:lnTo>
                    <a:lnTo>
                      <a:pt x="374" y="0"/>
                    </a:lnTo>
                    <a:lnTo>
                      <a:pt x="374" y="113"/>
                    </a:lnTo>
                    <a:lnTo>
                      <a:pt x="523" y="1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764" name="Group 21"/>
            <p:cNvGrpSpPr>
              <a:grpSpLocks/>
            </p:cNvGrpSpPr>
            <p:nvPr/>
          </p:nvGrpSpPr>
          <p:grpSpPr bwMode="auto">
            <a:xfrm>
              <a:off x="1618" y="3246"/>
              <a:ext cx="604" cy="325"/>
              <a:chOff x="1618" y="3246"/>
              <a:chExt cx="604" cy="325"/>
            </a:xfrm>
          </p:grpSpPr>
          <p:sp>
            <p:nvSpPr>
              <p:cNvPr id="32067" name="Freeform 22"/>
              <p:cNvSpPr>
                <a:spLocks noChangeArrowheads="1"/>
              </p:cNvSpPr>
              <p:nvPr/>
            </p:nvSpPr>
            <p:spPr bwMode="auto">
              <a:xfrm>
                <a:off x="1618" y="3302"/>
                <a:ext cx="47" cy="2"/>
              </a:xfrm>
              <a:custGeom>
                <a:avLst/>
                <a:gdLst>
                  <a:gd name="T0" fmla="*/ 2 w 45"/>
                  <a:gd name="T1" fmla="*/ 0 h 3"/>
                  <a:gd name="T2" fmla="*/ 0 w 45"/>
                  <a:gd name="T3" fmla="*/ 1 h 3"/>
                  <a:gd name="T4" fmla="*/ 5 w 45"/>
                  <a:gd name="T5" fmla="*/ 1 h 3"/>
                  <a:gd name="T6" fmla="*/ 9 w 45"/>
                  <a:gd name="T7" fmla="*/ 1 h 3"/>
                  <a:gd name="T8" fmla="*/ 30 w 45"/>
                  <a:gd name="T9" fmla="*/ 1 h 3"/>
                  <a:gd name="T10" fmla="*/ 36 w 45"/>
                  <a:gd name="T11" fmla="*/ 1 h 3"/>
                  <a:gd name="T12" fmla="*/ 46 w 45"/>
                  <a:gd name="T13" fmla="*/ 1 h 3"/>
                  <a:gd name="T14" fmla="*/ 54 w 45"/>
                  <a:gd name="T15" fmla="*/ 1 h 3"/>
                  <a:gd name="T16" fmla="*/ 67 w 45"/>
                  <a:gd name="T17" fmla="*/ 1 h 3"/>
                  <a:gd name="T18" fmla="*/ 76 w 45"/>
                  <a:gd name="T19" fmla="*/ 1 h 3"/>
                  <a:gd name="T20" fmla="*/ 85 w 45"/>
                  <a:gd name="T21" fmla="*/ 1 h 3"/>
                  <a:gd name="T22" fmla="*/ 93 w 45"/>
                  <a:gd name="T23" fmla="*/ 1 h 3"/>
                  <a:gd name="T24" fmla="*/ 97 w 45"/>
                  <a:gd name="T25" fmla="*/ 1 h 3"/>
                  <a:gd name="T26" fmla="*/ 2 w 45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3"/>
                  <a:gd name="T44" fmla="*/ 45 w 45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3">
                    <a:moveTo>
                      <a:pt x="2" y="0"/>
                    </a:moveTo>
                    <a:lnTo>
                      <a:pt x="0" y="1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9" y="3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8" name="Freeform 23"/>
              <p:cNvSpPr>
                <a:spLocks noChangeArrowheads="1"/>
              </p:cNvSpPr>
              <p:nvPr/>
            </p:nvSpPr>
            <p:spPr bwMode="auto">
              <a:xfrm>
                <a:off x="1618" y="3302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5 w 46"/>
                  <a:gd name="T5" fmla="*/ 1 h 3"/>
                  <a:gd name="T6" fmla="*/ 9 w 46"/>
                  <a:gd name="T7" fmla="*/ 1 h 3"/>
                  <a:gd name="T8" fmla="*/ 30 w 46"/>
                  <a:gd name="T9" fmla="*/ 1 h 3"/>
                  <a:gd name="T10" fmla="*/ 35 w 46"/>
                  <a:gd name="T11" fmla="*/ 1 h 3"/>
                  <a:gd name="T12" fmla="*/ 45 w 46"/>
                  <a:gd name="T13" fmla="*/ 1 h 3"/>
                  <a:gd name="T14" fmla="*/ 51 w 46"/>
                  <a:gd name="T15" fmla="*/ 1 h 3"/>
                  <a:gd name="T16" fmla="*/ 59 w 46"/>
                  <a:gd name="T17" fmla="*/ 1 h 3"/>
                  <a:gd name="T18" fmla="*/ 65 w 46"/>
                  <a:gd name="T19" fmla="*/ 1 h 3"/>
                  <a:gd name="T20" fmla="*/ 74 w 46"/>
                  <a:gd name="T21" fmla="*/ 1 h 3"/>
                  <a:gd name="T22" fmla="*/ 83 w 46"/>
                  <a:gd name="T23" fmla="*/ 1 h 3"/>
                  <a:gd name="T24" fmla="*/ 90 w 46"/>
                  <a:gd name="T25" fmla="*/ 1 h 3"/>
                  <a:gd name="T26" fmla="*/ 91 w 46"/>
                  <a:gd name="T27" fmla="*/ 1 h 3"/>
                  <a:gd name="T28" fmla="*/ 98 w 46"/>
                  <a:gd name="T29" fmla="*/ 0 h 3"/>
                  <a:gd name="T30" fmla="*/ 3 w 46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3"/>
                  <a:gd name="T50" fmla="*/ 46 w 46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3">
                    <a:moveTo>
                      <a:pt x="3" y="0"/>
                    </a:moveTo>
                    <a:lnTo>
                      <a:pt x="0" y="1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9" name="Freeform 24"/>
              <p:cNvSpPr>
                <a:spLocks noChangeArrowheads="1"/>
              </p:cNvSpPr>
              <p:nvPr/>
            </p:nvSpPr>
            <p:spPr bwMode="auto">
              <a:xfrm>
                <a:off x="1620" y="3300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2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0" name="Freeform 25"/>
              <p:cNvSpPr>
                <a:spLocks noChangeArrowheads="1"/>
              </p:cNvSpPr>
              <p:nvPr/>
            </p:nvSpPr>
            <p:spPr bwMode="auto">
              <a:xfrm>
                <a:off x="1621" y="3299"/>
                <a:ext cx="48" cy="2"/>
              </a:xfrm>
              <a:custGeom>
                <a:avLst/>
                <a:gdLst>
                  <a:gd name="T0" fmla="*/ 5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5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5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1" name="Freeform 26"/>
              <p:cNvSpPr>
                <a:spLocks noChangeArrowheads="1"/>
              </p:cNvSpPr>
              <p:nvPr/>
            </p:nvSpPr>
            <p:spPr bwMode="auto">
              <a:xfrm>
                <a:off x="1623" y="3297"/>
                <a:ext cx="49" cy="4"/>
              </a:xfrm>
              <a:custGeom>
                <a:avLst/>
                <a:gdLst>
                  <a:gd name="T0" fmla="*/ 4 w 47"/>
                  <a:gd name="T1" fmla="*/ 0 h 5"/>
                  <a:gd name="T2" fmla="*/ 0 w 47"/>
                  <a:gd name="T3" fmla="*/ 2 h 5"/>
                  <a:gd name="T4" fmla="*/ 91 w 47"/>
                  <a:gd name="T5" fmla="*/ 2 h 5"/>
                  <a:gd name="T6" fmla="*/ 99 w 47"/>
                  <a:gd name="T7" fmla="*/ 2 h 5"/>
                  <a:gd name="T8" fmla="*/ 4 w 4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5"/>
                  <a:gd name="T17" fmla="*/ 47 w 4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5">
                    <a:moveTo>
                      <a:pt x="4" y="0"/>
                    </a:moveTo>
                    <a:lnTo>
                      <a:pt x="0" y="3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2" name="Freeform 27"/>
              <p:cNvSpPr>
                <a:spLocks noChangeArrowheads="1"/>
              </p:cNvSpPr>
              <p:nvPr/>
            </p:nvSpPr>
            <p:spPr bwMode="auto">
              <a:xfrm>
                <a:off x="1627" y="3297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87 w 46"/>
                  <a:gd name="T5" fmla="*/ 1 h 3"/>
                  <a:gd name="T6" fmla="*/ 98 w 46"/>
                  <a:gd name="T7" fmla="*/ 0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2"/>
                    </a:lnTo>
                    <a:lnTo>
                      <a:pt x="41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3" name="Freeform 28"/>
              <p:cNvSpPr>
                <a:spLocks noChangeArrowheads="1"/>
              </p:cNvSpPr>
              <p:nvPr/>
            </p:nvSpPr>
            <p:spPr bwMode="auto">
              <a:xfrm>
                <a:off x="1628" y="3296"/>
                <a:ext cx="49" cy="2"/>
              </a:xfrm>
              <a:custGeom>
                <a:avLst/>
                <a:gdLst>
                  <a:gd name="T0" fmla="*/ 3 w 47"/>
                  <a:gd name="T1" fmla="*/ 0 h 3"/>
                  <a:gd name="T2" fmla="*/ 0 w 47"/>
                  <a:gd name="T3" fmla="*/ 1 h 3"/>
                  <a:gd name="T4" fmla="*/ 91 w 47"/>
                  <a:gd name="T5" fmla="*/ 1 h 3"/>
                  <a:gd name="T6" fmla="*/ 99 w 47"/>
                  <a:gd name="T7" fmla="*/ 1 h 3"/>
                  <a:gd name="T8" fmla="*/ 3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3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7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4" name="Freeform 29"/>
              <p:cNvSpPr>
                <a:spLocks noChangeArrowheads="1"/>
              </p:cNvSpPr>
              <p:nvPr/>
            </p:nvSpPr>
            <p:spPr bwMode="auto">
              <a:xfrm>
                <a:off x="1630" y="3294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5" name="Freeform 30"/>
              <p:cNvSpPr>
                <a:spLocks noChangeArrowheads="1"/>
              </p:cNvSpPr>
              <p:nvPr/>
            </p:nvSpPr>
            <p:spPr bwMode="auto">
              <a:xfrm>
                <a:off x="1631" y="3293"/>
                <a:ext cx="49" cy="3"/>
              </a:xfrm>
              <a:custGeom>
                <a:avLst/>
                <a:gdLst>
                  <a:gd name="T0" fmla="*/ 5 w 47"/>
                  <a:gd name="T1" fmla="*/ 0 h 4"/>
                  <a:gd name="T2" fmla="*/ 0 w 47"/>
                  <a:gd name="T3" fmla="*/ 2 h 4"/>
                  <a:gd name="T4" fmla="*/ 92 w 47"/>
                  <a:gd name="T5" fmla="*/ 2 h 4"/>
                  <a:gd name="T6" fmla="*/ 99 w 47"/>
                  <a:gd name="T7" fmla="*/ 1 h 4"/>
                  <a:gd name="T8" fmla="*/ 5 w 4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4"/>
                  <a:gd name="T17" fmla="*/ 47 w 4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4">
                    <a:moveTo>
                      <a:pt x="5" y="0"/>
                    </a:moveTo>
                    <a:lnTo>
                      <a:pt x="0" y="3"/>
                    </a:lnTo>
                    <a:lnTo>
                      <a:pt x="44" y="4"/>
                    </a:lnTo>
                    <a:lnTo>
                      <a:pt x="4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6" name="Freeform 31"/>
              <p:cNvSpPr>
                <a:spLocks noChangeArrowheads="1"/>
              </p:cNvSpPr>
              <p:nvPr/>
            </p:nvSpPr>
            <p:spPr bwMode="auto">
              <a:xfrm>
                <a:off x="1633" y="3291"/>
                <a:ext cx="50" cy="4"/>
              </a:xfrm>
              <a:custGeom>
                <a:avLst/>
                <a:gdLst>
                  <a:gd name="T0" fmla="*/ 5 w 48"/>
                  <a:gd name="T1" fmla="*/ 0 h 5"/>
                  <a:gd name="T2" fmla="*/ 0 w 48"/>
                  <a:gd name="T3" fmla="*/ 2 h 5"/>
                  <a:gd name="T4" fmla="*/ 89 w 48"/>
                  <a:gd name="T5" fmla="*/ 2 h 5"/>
                  <a:gd name="T6" fmla="*/ 100 w 48"/>
                  <a:gd name="T7" fmla="*/ 2 h 5"/>
                  <a:gd name="T8" fmla="*/ 5 w 4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"/>
                  <a:gd name="T17" fmla="*/ 48 w 4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">
                    <a:moveTo>
                      <a:pt x="5" y="0"/>
                    </a:moveTo>
                    <a:lnTo>
                      <a:pt x="0" y="3"/>
                    </a:lnTo>
                    <a:lnTo>
                      <a:pt x="43" y="5"/>
                    </a:lnTo>
                    <a:lnTo>
                      <a:pt x="48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7" name="Freeform 32"/>
              <p:cNvSpPr>
                <a:spLocks noChangeArrowheads="1"/>
              </p:cNvSpPr>
              <p:nvPr/>
            </p:nvSpPr>
            <p:spPr bwMode="auto">
              <a:xfrm>
                <a:off x="1636" y="3291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0 w 46"/>
                  <a:gd name="T5" fmla="*/ 1 h 3"/>
                  <a:gd name="T6" fmla="*/ 98 w 46"/>
                  <a:gd name="T7" fmla="*/ 0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2"/>
                    </a:lnTo>
                    <a:lnTo>
                      <a:pt x="42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8" name="Freeform 33"/>
              <p:cNvSpPr>
                <a:spLocks noChangeArrowheads="1"/>
              </p:cNvSpPr>
              <p:nvPr/>
            </p:nvSpPr>
            <p:spPr bwMode="auto">
              <a:xfrm>
                <a:off x="1638" y="3290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79" name="Freeform 34"/>
              <p:cNvSpPr>
                <a:spLocks noChangeArrowheads="1"/>
              </p:cNvSpPr>
              <p:nvPr/>
            </p:nvSpPr>
            <p:spPr bwMode="auto">
              <a:xfrm>
                <a:off x="1640" y="3288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0" name="Freeform 35"/>
              <p:cNvSpPr>
                <a:spLocks noChangeArrowheads="1"/>
              </p:cNvSpPr>
              <p:nvPr/>
            </p:nvSpPr>
            <p:spPr bwMode="auto">
              <a:xfrm>
                <a:off x="1642" y="3286"/>
                <a:ext cx="48" cy="4"/>
              </a:xfrm>
              <a:custGeom>
                <a:avLst/>
                <a:gdLst>
                  <a:gd name="T0" fmla="*/ 4 w 46"/>
                  <a:gd name="T1" fmla="*/ 0 h 5"/>
                  <a:gd name="T2" fmla="*/ 0 w 46"/>
                  <a:gd name="T3" fmla="*/ 2 h 5"/>
                  <a:gd name="T4" fmla="*/ 91 w 46"/>
                  <a:gd name="T5" fmla="*/ 2 h 5"/>
                  <a:gd name="T6" fmla="*/ 98 w 46"/>
                  <a:gd name="T7" fmla="*/ 2 h 5"/>
                  <a:gd name="T8" fmla="*/ 4 w 4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"/>
                  <a:gd name="T17" fmla="*/ 46 w 4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">
                    <a:moveTo>
                      <a:pt x="4" y="0"/>
                    </a:moveTo>
                    <a:lnTo>
                      <a:pt x="0" y="4"/>
                    </a:lnTo>
                    <a:lnTo>
                      <a:pt x="43" y="5"/>
                    </a:lnTo>
                    <a:lnTo>
                      <a:pt x="4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4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1" name="Freeform 36"/>
              <p:cNvSpPr>
                <a:spLocks noChangeArrowheads="1"/>
              </p:cNvSpPr>
              <p:nvPr/>
            </p:nvSpPr>
            <p:spPr bwMode="auto">
              <a:xfrm>
                <a:off x="1643" y="3286"/>
                <a:ext cx="50" cy="3"/>
              </a:xfrm>
              <a:custGeom>
                <a:avLst/>
                <a:gdLst>
                  <a:gd name="T0" fmla="*/ 5 w 48"/>
                  <a:gd name="T1" fmla="*/ 0 h 4"/>
                  <a:gd name="T2" fmla="*/ 0 w 48"/>
                  <a:gd name="T3" fmla="*/ 2 h 4"/>
                  <a:gd name="T4" fmla="*/ 89 w 48"/>
                  <a:gd name="T5" fmla="*/ 2 h 4"/>
                  <a:gd name="T6" fmla="*/ 100 w 48"/>
                  <a:gd name="T7" fmla="*/ 0 h 4"/>
                  <a:gd name="T8" fmla="*/ 5 w 4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"/>
                  <a:gd name="T17" fmla="*/ 48 w 4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">
                    <a:moveTo>
                      <a:pt x="5" y="0"/>
                    </a:moveTo>
                    <a:lnTo>
                      <a:pt x="0" y="2"/>
                    </a:lnTo>
                    <a:lnTo>
                      <a:pt x="43" y="4"/>
                    </a:lnTo>
                    <a:lnTo>
                      <a:pt x="4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2" name="Freeform 37"/>
              <p:cNvSpPr>
                <a:spLocks noChangeArrowheads="1"/>
              </p:cNvSpPr>
              <p:nvPr/>
            </p:nvSpPr>
            <p:spPr bwMode="auto">
              <a:xfrm>
                <a:off x="1646" y="3285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0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1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3" name="Freeform 38"/>
              <p:cNvSpPr>
                <a:spLocks noChangeArrowheads="1"/>
              </p:cNvSpPr>
              <p:nvPr/>
            </p:nvSpPr>
            <p:spPr bwMode="auto">
              <a:xfrm>
                <a:off x="1648" y="3283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4" name="Freeform 39"/>
              <p:cNvSpPr>
                <a:spLocks noChangeArrowheads="1"/>
              </p:cNvSpPr>
              <p:nvPr/>
            </p:nvSpPr>
            <p:spPr bwMode="auto">
              <a:xfrm>
                <a:off x="1649" y="3282"/>
                <a:ext cx="49" cy="3"/>
              </a:xfrm>
              <a:custGeom>
                <a:avLst/>
                <a:gdLst>
                  <a:gd name="T0" fmla="*/ 3 w 47"/>
                  <a:gd name="T1" fmla="*/ 0 h 4"/>
                  <a:gd name="T2" fmla="*/ 0 w 47"/>
                  <a:gd name="T3" fmla="*/ 2 h 4"/>
                  <a:gd name="T4" fmla="*/ 91 w 47"/>
                  <a:gd name="T5" fmla="*/ 2 h 4"/>
                  <a:gd name="T6" fmla="*/ 99 w 47"/>
                  <a:gd name="T7" fmla="*/ 1 h 4"/>
                  <a:gd name="T8" fmla="*/ 3 w 4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4"/>
                  <a:gd name="T17" fmla="*/ 47 w 4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4">
                    <a:moveTo>
                      <a:pt x="3" y="0"/>
                    </a:moveTo>
                    <a:lnTo>
                      <a:pt x="0" y="3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5" name="Freeform 40"/>
              <p:cNvSpPr>
                <a:spLocks noChangeArrowheads="1"/>
              </p:cNvSpPr>
              <p:nvPr/>
            </p:nvSpPr>
            <p:spPr bwMode="auto">
              <a:xfrm>
                <a:off x="1651" y="3282"/>
                <a:ext cx="50" cy="2"/>
              </a:xfrm>
              <a:custGeom>
                <a:avLst/>
                <a:gdLst>
                  <a:gd name="T0" fmla="*/ 5 w 48"/>
                  <a:gd name="T1" fmla="*/ 0 h 3"/>
                  <a:gd name="T2" fmla="*/ 0 w 48"/>
                  <a:gd name="T3" fmla="*/ 1 h 3"/>
                  <a:gd name="T4" fmla="*/ 89 w 48"/>
                  <a:gd name="T5" fmla="*/ 1 h 3"/>
                  <a:gd name="T6" fmla="*/ 100 w 48"/>
                  <a:gd name="T7" fmla="*/ 0 h 3"/>
                  <a:gd name="T8" fmla="*/ 5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5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5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6" name="Freeform 41"/>
              <p:cNvSpPr>
                <a:spLocks noChangeArrowheads="1"/>
              </p:cNvSpPr>
              <p:nvPr/>
            </p:nvSpPr>
            <p:spPr bwMode="auto">
              <a:xfrm>
                <a:off x="1652" y="3280"/>
                <a:ext cx="50" cy="2"/>
              </a:xfrm>
              <a:custGeom>
                <a:avLst/>
                <a:gdLst>
                  <a:gd name="T0" fmla="*/ 5 w 48"/>
                  <a:gd name="T1" fmla="*/ 0 h 3"/>
                  <a:gd name="T2" fmla="*/ 0 w 48"/>
                  <a:gd name="T3" fmla="*/ 1 h 3"/>
                  <a:gd name="T4" fmla="*/ 92 w 48"/>
                  <a:gd name="T5" fmla="*/ 1 h 3"/>
                  <a:gd name="T6" fmla="*/ 100 w 48"/>
                  <a:gd name="T7" fmla="*/ 1 h 3"/>
                  <a:gd name="T8" fmla="*/ 5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5" y="0"/>
                    </a:moveTo>
                    <a:lnTo>
                      <a:pt x="0" y="2"/>
                    </a:lnTo>
                    <a:lnTo>
                      <a:pt x="44" y="3"/>
                    </a:lnTo>
                    <a:lnTo>
                      <a:pt x="48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6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7" name="Freeform 42"/>
              <p:cNvSpPr>
                <a:spLocks noChangeArrowheads="1"/>
              </p:cNvSpPr>
              <p:nvPr/>
            </p:nvSpPr>
            <p:spPr bwMode="auto">
              <a:xfrm>
                <a:off x="1657" y="3279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8" name="Freeform 43"/>
              <p:cNvSpPr>
                <a:spLocks noChangeArrowheads="1"/>
              </p:cNvSpPr>
              <p:nvPr/>
            </p:nvSpPr>
            <p:spPr bwMode="auto">
              <a:xfrm>
                <a:off x="1658" y="3277"/>
                <a:ext cx="48" cy="4"/>
              </a:xfrm>
              <a:custGeom>
                <a:avLst/>
                <a:gdLst>
                  <a:gd name="T0" fmla="*/ 3 w 46"/>
                  <a:gd name="T1" fmla="*/ 0 h 5"/>
                  <a:gd name="T2" fmla="*/ 0 w 46"/>
                  <a:gd name="T3" fmla="*/ 2 h 5"/>
                  <a:gd name="T4" fmla="*/ 91 w 46"/>
                  <a:gd name="T5" fmla="*/ 2 h 5"/>
                  <a:gd name="T6" fmla="*/ 98 w 46"/>
                  <a:gd name="T7" fmla="*/ 2 h 5"/>
                  <a:gd name="T8" fmla="*/ 3 w 4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"/>
                  <a:gd name="T17" fmla="*/ 46 w 4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">
                    <a:moveTo>
                      <a:pt x="3" y="0"/>
                    </a:moveTo>
                    <a:lnTo>
                      <a:pt x="0" y="3"/>
                    </a:lnTo>
                    <a:lnTo>
                      <a:pt x="43" y="5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89" name="Freeform 44"/>
              <p:cNvSpPr>
                <a:spLocks noChangeArrowheads="1"/>
              </p:cNvSpPr>
              <p:nvPr/>
            </p:nvSpPr>
            <p:spPr bwMode="auto">
              <a:xfrm>
                <a:off x="1660" y="3276"/>
                <a:ext cx="48" cy="3"/>
              </a:xfrm>
              <a:custGeom>
                <a:avLst/>
                <a:gdLst>
                  <a:gd name="T0" fmla="*/ 3 w 46"/>
                  <a:gd name="T1" fmla="*/ 0 h 4"/>
                  <a:gd name="T2" fmla="*/ 0 w 46"/>
                  <a:gd name="T3" fmla="*/ 2 h 4"/>
                  <a:gd name="T4" fmla="*/ 91 w 46"/>
                  <a:gd name="T5" fmla="*/ 2 h 4"/>
                  <a:gd name="T6" fmla="*/ 98 w 46"/>
                  <a:gd name="T7" fmla="*/ 1 h 4"/>
                  <a:gd name="T8" fmla="*/ 3 w 4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"/>
                  <a:gd name="T17" fmla="*/ 46 w 4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">
                    <a:moveTo>
                      <a:pt x="3" y="0"/>
                    </a:moveTo>
                    <a:lnTo>
                      <a:pt x="0" y="3"/>
                    </a:lnTo>
                    <a:lnTo>
                      <a:pt x="43" y="4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0" name="Freeform 45"/>
              <p:cNvSpPr>
                <a:spLocks noChangeArrowheads="1"/>
              </p:cNvSpPr>
              <p:nvPr/>
            </p:nvSpPr>
            <p:spPr bwMode="auto">
              <a:xfrm>
                <a:off x="1661" y="3276"/>
                <a:ext cx="50" cy="2"/>
              </a:xfrm>
              <a:custGeom>
                <a:avLst/>
                <a:gdLst>
                  <a:gd name="T0" fmla="*/ 5 w 48"/>
                  <a:gd name="T1" fmla="*/ 0 h 3"/>
                  <a:gd name="T2" fmla="*/ 0 w 48"/>
                  <a:gd name="T3" fmla="*/ 1 h 3"/>
                  <a:gd name="T4" fmla="*/ 89 w 48"/>
                  <a:gd name="T5" fmla="*/ 1 h 3"/>
                  <a:gd name="T6" fmla="*/ 100 w 48"/>
                  <a:gd name="T7" fmla="*/ 0 h 3"/>
                  <a:gd name="T8" fmla="*/ 5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5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1" name="Freeform 46"/>
              <p:cNvSpPr>
                <a:spLocks noChangeArrowheads="1"/>
              </p:cNvSpPr>
              <p:nvPr/>
            </p:nvSpPr>
            <p:spPr bwMode="auto">
              <a:xfrm>
                <a:off x="1663" y="3274"/>
                <a:ext cx="49" cy="2"/>
              </a:xfrm>
              <a:custGeom>
                <a:avLst/>
                <a:gdLst>
                  <a:gd name="T0" fmla="*/ 4 w 47"/>
                  <a:gd name="T1" fmla="*/ 0 h 3"/>
                  <a:gd name="T2" fmla="*/ 0 w 47"/>
                  <a:gd name="T3" fmla="*/ 1 h 3"/>
                  <a:gd name="T4" fmla="*/ 91 w 47"/>
                  <a:gd name="T5" fmla="*/ 1 h 3"/>
                  <a:gd name="T6" fmla="*/ 99 w 47"/>
                  <a:gd name="T7" fmla="*/ 1 h 3"/>
                  <a:gd name="T8" fmla="*/ 4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4" y="0"/>
                    </a:moveTo>
                    <a:lnTo>
                      <a:pt x="0" y="2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2" name="Freeform 47"/>
              <p:cNvSpPr>
                <a:spLocks noChangeArrowheads="1"/>
              </p:cNvSpPr>
              <p:nvPr/>
            </p:nvSpPr>
            <p:spPr bwMode="auto">
              <a:xfrm>
                <a:off x="1666" y="3273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3" name="Freeform 48"/>
              <p:cNvSpPr>
                <a:spLocks noChangeArrowheads="1"/>
              </p:cNvSpPr>
              <p:nvPr/>
            </p:nvSpPr>
            <p:spPr bwMode="auto">
              <a:xfrm>
                <a:off x="1667" y="3271"/>
                <a:ext cx="48" cy="4"/>
              </a:xfrm>
              <a:custGeom>
                <a:avLst/>
                <a:gdLst>
                  <a:gd name="T0" fmla="*/ 3 w 46"/>
                  <a:gd name="T1" fmla="*/ 0 h 5"/>
                  <a:gd name="T2" fmla="*/ 0 w 46"/>
                  <a:gd name="T3" fmla="*/ 2 h 5"/>
                  <a:gd name="T4" fmla="*/ 91 w 46"/>
                  <a:gd name="T5" fmla="*/ 2 h 5"/>
                  <a:gd name="T6" fmla="*/ 98 w 46"/>
                  <a:gd name="T7" fmla="*/ 2 h 5"/>
                  <a:gd name="T8" fmla="*/ 3 w 4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"/>
                  <a:gd name="T17" fmla="*/ 46 w 4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">
                    <a:moveTo>
                      <a:pt x="3" y="0"/>
                    </a:moveTo>
                    <a:lnTo>
                      <a:pt x="0" y="3"/>
                    </a:lnTo>
                    <a:lnTo>
                      <a:pt x="43" y="5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4" name="Freeform 49"/>
              <p:cNvSpPr>
                <a:spLocks noChangeArrowheads="1"/>
              </p:cNvSpPr>
              <p:nvPr/>
            </p:nvSpPr>
            <p:spPr bwMode="auto">
              <a:xfrm>
                <a:off x="1669" y="3271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0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2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5" name="Freeform 50"/>
              <p:cNvSpPr>
                <a:spLocks noChangeArrowheads="1"/>
              </p:cNvSpPr>
              <p:nvPr/>
            </p:nvSpPr>
            <p:spPr bwMode="auto">
              <a:xfrm>
                <a:off x="1670" y="3270"/>
                <a:ext cx="50" cy="2"/>
              </a:xfrm>
              <a:custGeom>
                <a:avLst/>
                <a:gdLst>
                  <a:gd name="T0" fmla="*/ 5 w 48"/>
                  <a:gd name="T1" fmla="*/ 0 h 3"/>
                  <a:gd name="T2" fmla="*/ 0 w 48"/>
                  <a:gd name="T3" fmla="*/ 1 h 3"/>
                  <a:gd name="T4" fmla="*/ 89 w 48"/>
                  <a:gd name="T5" fmla="*/ 1 h 3"/>
                  <a:gd name="T6" fmla="*/ 100 w 48"/>
                  <a:gd name="T7" fmla="*/ 1 h 3"/>
                  <a:gd name="T8" fmla="*/ 5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5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6" name="Freeform 51"/>
              <p:cNvSpPr>
                <a:spLocks noChangeArrowheads="1"/>
              </p:cNvSpPr>
              <p:nvPr/>
            </p:nvSpPr>
            <p:spPr bwMode="auto">
              <a:xfrm>
                <a:off x="1672" y="3268"/>
                <a:ext cx="50" cy="2"/>
              </a:xfrm>
              <a:custGeom>
                <a:avLst/>
                <a:gdLst>
                  <a:gd name="T0" fmla="*/ 5 w 48"/>
                  <a:gd name="T1" fmla="*/ 0 h 3"/>
                  <a:gd name="T2" fmla="*/ 0 w 48"/>
                  <a:gd name="T3" fmla="*/ 1 h 3"/>
                  <a:gd name="T4" fmla="*/ 89 w 48"/>
                  <a:gd name="T5" fmla="*/ 1 h 3"/>
                  <a:gd name="T6" fmla="*/ 100 w 48"/>
                  <a:gd name="T7" fmla="*/ 1 h 3"/>
                  <a:gd name="T8" fmla="*/ 5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5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8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7" name="Freeform 52"/>
              <p:cNvSpPr>
                <a:spLocks noChangeArrowheads="1"/>
              </p:cNvSpPr>
              <p:nvPr/>
            </p:nvSpPr>
            <p:spPr bwMode="auto">
              <a:xfrm>
                <a:off x="1676" y="3266"/>
                <a:ext cx="48" cy="4"/>
              </a:xfrm>
              <a:custGeom>
                <a:avLst/>
                <a:gdLst>
                  <a:gd name="T0" fmla="*/ 3 w 46"/>
                  <a:gd name="T1" fmla="*/ 0 h 5"/>
                  <a:gd name="T2" fmla="*/ 0 w 46"/>
                  <a:gd name="T3" fmla="*/ 2 h 5"/>
                  <a:gd name="T4" fmla="*/ 91 w 46"/>
                  <a:gd name="T5" fmla="*/ 2 h 5"/>
                  <a:gd name="T6" fmla="*/ 98 w 46"/>
                  <a:gd name="T7" fmla="*/ 2 h 5"/>
                  <a:gd name="T8" fmla="*/ 3 w 4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"/>
                  <a:gd name="T17" fmla="*/ 46 w 4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">
                    <a:moveTo>
                      <a:pt x="3" y="0"/>
                    </a:moveTo>
                    <a:lnTo>
                      <a:pt x="0" y="4"/>
                    </a:lnTo>
                    <a:lnTo>
                      <a:pt x="43" y="5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8" name="Freeform 53"/>
              <p:cNvSpPr>
                <a:spLocks noChangeArrowheads="1"/>
              </p:cNvSpPr>
              <p:nvPr/>
            </p:nvSpPr>
            <p:spPr bwMode="auto">
              <a:xfrm>
                <a:off x="1678" y="3265"/>
                <a:ext cx="48" cy="4"/>
              </a:xfrm>
              <a:custGeom>
                <a:avLst/>
                <a:gdLst>
                  <a:gd name="T0" fmla="*/ 3 w 46"/>
                  <a:gd name="T1" fmla="*/ 0 h 5"/>
                  <a:gd name="T2" fmla="*/ 0 w 46"/>
                  <a:gd name="T3" fmla="*/ 2 h 5"/>
                  <a:gd name="T4" fmla="*/ 91 w 46"/>
                  <a:gd name="T5" fmla="*/ 2 h 5"/>
                  <a:gd name="T6" fmla="*/ 98 w 46"/>
                  <a:gd name="T7" fmla="*/ 1 h 5"/>
                  <a:gd name="T8" fmla="*/ 3 w 4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"/>
                  <a:gd name="T17" fmla="*/ 46 w 4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">
                    <a:moveTo>
                      <a:pt x="3" y="0"/>
                    </a:moveTo>
                    <a:lnTo>
                      <a:pt x="0" y="3"/>
                    </a:lnTo>
                    <a:lnTo>
                      <a:pt x="43" y="5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99" name="Freeform 54"/>
              <p:cNvSpPr>
                <a:spLocks noChangeArrowheads="1"/>
              </p:cNvSpPr>
              <p:nvPr/>
            </p:nvSpPr>
            <p:spPr bwMode="auto">
              <a:xfrm>
                <a:off x="1679" y="3265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0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0" name="Freeform 55"/>
              <p:cNvSpPr>
                <a:spLocks noChangeArrowheads="1"/>
              </p:cNvSpPr>
              <p:nvPr/>
            </p:nvSpPr>
            <p:spPr bwMode="auto">
              <a:xfrm>
                <a:off x="1681" y="3263"/>
                <a:ext cx="49" cy="2"/>
              </a:xfrm>
              <a:custGeom>
                <a:avLst/>
                <a:gdLst>
                  <a:gd name="T0" fmla="*/ 4 w 47"/>
                  <a:gd name="T1" fmla="*/ 0 h 3"/>
                  <a:gd name="T2" fmla="*/ 0 w 47"/>
                  <a:gd name="T3" fmla="*/ 1 h 3"/>
                  <a:gd name="T4" fmla="*/ 91 w 47"/>
                  <a:gd name="T5" fmla="*/ 1 h 3"/>
                  <a:gd name="T6" fmla="*/ 99 w 47"/>
                  <a:gd name="T7" fmla="*/ 1 h 3"/>
                  <a:gd name="T8" fmla="*/ 4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4" y="0"/>
                    </a:moveTo>
                    <a:lnTo>
                      <a:pt x="0" y="2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1" name="Freeform 56"/>
              <p:cNvSpPr>
                <a:spLocks noChangeArrowheads="1"/>
              </p:cNvSpPr>
              <p:nvPr/>
            </p:nvSpPr>
            <p:spPr bwMode="auto">
              <a:xfrm>
                <a:off x="1682" y="3262"/>
                <a:ext cx="50" cy="2"/>
              </a:xfrm>
              <a:custGeom>
                <a:avLst/>
                <a:gdLst>
                  <a:gd name="T0" fmla="*/ 5 w 48"/>
                  <a:gd name="T1" fmla="*/ 0 h 3"/>
                  <a:gd name="T2" fmla="*/ 0 w 48"/>
                  <a:gd name="T3" fmla="*/ 1 h 3"/>
                  <a:gd name="T4" fmla="*/ 89 w 48"/>
                  <a:gd name="T5" fmla="*/ 1 h 3"/>
                  <a:gd name="T6" fmla="*/ 100 w 48"/>
                  <a:gd name="T7" fmla="*/ 1 h 3"/>
                  <a:gd name="T8" fmla="*/ 5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5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2" name="Freeform 57"/>
              <p:cNvSpPr>
                <a:spLocks noChangeArrowheads="1"/>
              </p:cNvSpPr>
              <p:nvPr/>
            </p:nvSpPr>
            <p:spPr bwMode="auto">
              <a:xfrm>
                <a:off x="1685" y="3260"/>
                <a:ext cx="48" cy="4"/>
              </a:xfrm>
              <a:custGeom>
                <a:avLst/>
                <a:gdLst>
                  <a:gd name="T0" fmla="*/ 3 w 46"/>
                  <a:gd name="T1" fmla="*/ 0 h 5"/>
                  <a:gd name="T2" fmla="*/ 0 w 46"/>
                  <a:gd name="T3" fmla="*/ 2 h 5"/>
                  <a:gd name="T4" fmla="*/ 91 w 46"/>
                  <a:gd name="T5" fmla="*/ 2 h 5"/>
                  <a:gd name="T6" fmla="*/ 98 w 46"/>
                  <a:gd name="T7" fmla="*/ 2 h 5"/>
                  <a:gd name="T8" fmla="*/ 3 w 4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"/>
                  <a:gd name="T17" fmla="*/ 46 w 4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">
                    <a:moveTo>
                      <a:pt x="3" y="0"/>
                    </a:moveTo>
                    <a:lnTo>
                      <a:pt x="0" y="3"/>
                    </a:lnTo>
                    <a:lnTo>
                      <a:pt x="43" y="5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3" name="Freeform 58"/>
              <p:cNvSpPr>
                <a:spLocks noChangeArrowheads="1"/>
              </p:cNvSpPr>
              <p:nvPr/>
            </p:nvSpPr>
            <p:spPr bwMode="auto">
              <a:xfrm>
                <a:off x="1687" y="3260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0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2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4" name="Freeform 59"/>
              <p:cNvSpPr>
                <a:spLocks noChangeArrowheads="1"/>
              </p:cNvSpPr>
              <p:nvPr/>
            </p:nvSpPr>
            <p:spPr bwMode="auto">
              <a:xfrm>
                <a:off x="1688" y="3259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5" name="Freeform 60"/>
              <p:cNvSpPr>
                <a:spLocks noChangeArrowheads="1"/>
              </p:cNvSpPr>
              <p:nvPr/>
            </p:nvSpPr>
            <p:spPr bwMode="auto">
              <a:xfrm>
                <a:off x="1691" y="3257"/>
                <a:ext cx="50" cy="2"/>
              </a:xfrm>
              <a:custGeom>
                <a:avLst/>
                <a:gdLst>
                  <a:gd name="T0" fmla="*/ 4 w 48"/>
                  <a:gd name="T1" fmla="*/ 0 h 3"/>
                  <a:gd name="T2" fmla="*/ 0 w 48"/>
                  <a:gd name="T3" fmla="*/ 1 h 3"/>
                  <a:gd name="T4" fmla="*/ 89 w 48"/>
                  <a:gd name="T5" fmla="*/ 1 h 3"/>
                  <a:gd name="T6" fmla="*/ 100 w 48"/>
                  <a:gd name="T7" fmla="*/ 1 h 3"/>
                  <a:gd name="T8" fmla="*/ 4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4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8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6" name="Freeform 61"/>
              <p:cNvSpPr>
                <a:spLocks noChangeArrowheads="1"/>
              </p:cNvSpPr>
              <p:nvPr/>
            </p:nvSpPr>
            <p:spPr bwMode="auto">
              <a:xfrm>
                <a:off x="1692" y="3256"/>
                <a:ext cx="50" cy="3"/>
              </a:xfrm>
              <a:custGeom>
                <a:avLst/>
                <a:gdLst>
                  <a:gd name="T0" fmla="*/ 5 w 48"/>
                  <a:gd name="T1" fmla="*/ 0 h 4"/>
                  <a:gd name="T2" fmla="*/ 0 w 48"/>
                  <a:gd name="T3" fmla="*/ 2 h 4"/>
                  <a:gd name="T4" fmla="*/ 89 w 48"/>
                  <a:gd name="T5" fmla="*/ 2 h 4"/>
                  <a:gd name="T6" fmla="*/ 100 w 48"/>
                  <a:gd name="T7" fmla="*/ 1 h 4"/>
                  <a:gd name="T8" fmla="*/ 5 w 4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"/>
                  <a:gd name="T17" fmla="*/ 48 w 4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">
                    <a:moveTo>
                      <a:pt x="5" y="0"/>
                    </a:moveTo>
                    <a:lnTo>
                      <a:pt x="0" y="3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7" name="Freeform 62"/>
              <p:cNvSpPr>
                <a:spLocks noChangeArrowheads="1"/>
              </p:cNvSpPr>
              <p:nvPr/>
            </p:nvSpPr>
            <p:spPr bwMode="auto">
              <a:xfrm>
                <a:off x="1695" y="3254"/>
                <a:ext cx="49" cy="4"/>
              </a:xfrm>
              <a:custGeom>
                <a:avLst/>
                <a:gdLst>
                  <a:gd name="T0" fmla="*/ 4 w 47"/>
                  <a:gd name="T1" fmla="*/ 0 h 5"/>
                  <a:gd name="T2" fmla="*/ 0 w 47"/>
                  <a:gd name="T3" fmla="*/ 2 h 5"/>
                  <a:gd name="T4" fmla="*/ 92 w 47"/>
                  <a:gd name="T5" fmla="*/ 2 h 5"/>
                  <a:gd name="T6" fmla="*/ 99 w 47"/>
                  <a:gd name="T7" fmla="*/ 2 h 5"/>
                  <a:gd name="T8" fmla="*/ 4 w 4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5"/>
                  <a:gd name="T17" fmla="*/ 47 w 4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5">
                    <a:moveTo>
                      <a:pt x="4" y="0"/>
                    </a:moveTo>
                    <a:lnTo>
                      <a:pt x="0" y="3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8" name="Freeform 63"/>
              <p:cNvSpPr>
                <a:spLocks noChangeArrowheads="1"/>
              </p:cNvSpPr>
              <p:nvPr/>
            </p:nvSpPr>
            <p:spPr bwMode="auto">
              <a:xfrm>
                <a:off x="1697" y="3254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0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2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09" name="Freeform 64"/>
              <p:cNvSpPr>
                <a:spLocks noChangeArrowheads="1"/>
              </p:cNvSpPr>
              <p:nvPr/>
            </p:nvSpPr>
            <p:spPr bwMode="auto">
              <a:xfrm>
                <a:off x="1699" y="3253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0" name="Freeform 65"/>
              <p:cNvSpPr>
                <a:spLocks noChangeArrowheads="1"/>
              </p:cNvSpPr>
              <p:nvPr/>
            </p:nvSpPr>
            <p:spPr bwMode="auto">
              <a:xfrm>
                <a:off x="1700" y="3251"/>
                <a:ext cx="50" cy="2"/>
              </a:xfrm>
              <a:custGeom>
                <a:avLst/>
                <a:gdLst>
                  <a:gd name="T0" fmla="*/ 5 w 48"/>
                  <a:gd name="T1" fmla="*/ 0 h 3"/>
                  <a:gd name="T2" fmla="*/ 0 w 48"/>
                  <a:gd name="T3" fmla="*/ 1 h 3"/>
                  <a:gd name="T4" fmla="*/ 89 w 48"/>
                  <a:gd name="T5" fmla="*/ 1 h 3"/>
                  <a:gd name="T6" fmla="*/ 100 w 48"/>
                  <a:gd name="T7" fmla="*/ 1 h 3"/>
                  <a:gd name="T8" fmla="*/ 5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5" y="0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48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1" name="Freeform 66"/>
              <p:cNvSpPr>
                <a:spLocks noChangeArrowheads="1"/>
              </p:cNvSpPr>
              <p:nvPr/>
            </p:nvSpPr>
            <p:spPr bwMode="auto">
              <a:xfrm>
                <a:off x="1702" y="3250"/>
                <a:ext cx="49" cy="3"/>
              </a:xfrm>
              <a:custGeom>
                <a:avLst/>
                <a:gdLst>
                  <a:gd name="T0" fmla="*/ 4 w 47"/>
                  <a:gd name="T1" fmla="*/ 0 h 4"/>
                  <a:gd name="T2" fmla="*/ 0 w 47"/>
                  <a:gd name="T3" fmla="*/ 2 h 4"/>
                  <a:gd name="T4" fmla="*/ 91 w 47"/>
                  <a:gd name="T5" fmla="*/ 2 h 4"/>
                  <a:gd name="T6" fmla="*/ 99 w 47"/>
                  <a:gd name="T7" fmla="*/ 1 h 4"/>
                  <a:gd name="T8" fmla="*/ 4 w 4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4"/>
                  <a:gd name="T17" fmla="*/ 47 w 4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4">
                    <a:moveTo>
                      <a:pt x="4" y="0"/>
                    </a:moveTo>
                    <a:lnTo>
                      <a:pt x="0" y="3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2" name="Freeform 67"/>
              <p:cNvSpPr>
                <a:spLocks noChangeArrowheads="1"/>
              </p:cNvSpPr>
              <p:nvPr/>
            </p:nvSpPr>
            <p:spPr bwMode="auto">
              <a:xfrm>
                <a:off x="1706" y="3250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0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1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3" name="Freeform 68"/>
              <p:cNvSpPr>
                <a:spLocks noChangeArrowheads="1"/>
              </p:cNvSpPr>
              <p:nvPr/>
            </p:nvSpPr>
            <p:spPr bwMode="auto">
              <a:xfrm>
                <a:off x="1706" y="3248"/>
                <a:ext cx="48" cy="2"/>
              </a:xfrm>
              <a:custGeom>
                <a:avLst/>
                <a:gdLst>
                  <a:gd name="T0" fmla="*/ 3 w 46"/>
                  <a:gd name="T1" fmla="*/ 0 h 3"/>
                  <a:gd name="T2" fmla="*/ 0 w 46"/>
                  <a:gd name="T3" fmla="*/ 1 h 3"/>
                  <a:gd name="T4" fmla="*/ 91 w 46"/>
                  <a:gd name="T5" fmla="*/ 1 h 3"/>
                  <a:gd name="T6" fmla="*/ 98 w 46"/>
                  <a:gd name="T7" fmla="*/ 1 h 3"/>
                  <a:gd name="T8" fmla="*/ 3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3" y="0"/>
                    </a:moveTo>
                    <a:lnTo>
                      <a:pt x="0" y="2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4" name="Freeform 69"/>
              <p:cNvSpPr>
                <a:spLocks noChangeArrowheads="1"/>
              </p:cNvSpPr>
              <p:nvPr/>
            </p:nvSpPr>
            <p:spPr bwMode="auto">
              <a:xfrm>
                <a:off x="1709" y="3246"/>
                <a:ext cx="48" cy="3"/>
              </a:xfrm>
              <a:custGeom>
                <a:avLst/>
                <a:gdLst>
                  <a:gd name="T0" fmla="*/ 3 w 46"/>
                  <a:gd name="T1" fmla="*/ 0 h 4"/>
                  <a:gd name="T2" fmla="*/ 0 w 46"/>
                  <a:gd name="T3" fmla="*/ 2 h 4"/>
                  <a:gd name="T4" fmla="*/ 91 w 46"/>
                  <a:gd name="T5" fmla="*/ 2 h 4"/>
                  <a:gd name="T6" fmla="*/ 98 w 46"/>
                  <a:gd name="T7" fmla="*/ 2 h 4"/>
                  <a:gd name="T8" fmla="*/ 87 w 46"/>
                  <a:gd name="T9" fmla="*/ 2 h 4"/>
                  <a:gd name="T10" fmla="*/ 82 w 46"/>
                  <a:gd name="T11" fmla="*/ 2 h 4"/>
                  <a:gd name="T12" fmla="*/ 74 w 46"/>
                  <a:gd name="T13" fmla="*/ 2 h 4"/>
                  <a:gd name="T14" fmla="*/ 59 w 46"/>
                  <a:gd name="T15" fmla="*/ 2 h 4"/>
                  <a:gd name="T16" fmla="*/ 49 w 46"/>
                  <a:gd name="T17" fmla="*/ 2 h 4"/>
                  <a:gd name="T18" fmla="*/ 43 w 46"/>
                  <a:gd name="T19" fmla="*/ 2 h 4"/>
                  <a:gd name="T20" fmla="*/ 35 w 46"/>
                  <a:gd name="T21" fmla="*/ 0 h 4"/>
                  <a:gd name="T22" fmla="*/ 30 w 46"/>
                  <a:gd name="T23" fmla="*/ 0 h 4"/>
                  <a:gd name="T24" fmla="*/ 7 w 46"/>
                  <a:gd name="T25" fmla="*/ 0 h 4"/>
                  <a:gd name="T26" fmla="*/ 4 w 46"/>
                  <a:gd name="T27" fmla="*/ 0 h 4"/>
                  <a:gd name="T28" fmla="*/ 3 w 46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4"/>
                  <a:gd name="T47" fmla="*/ 46 w 4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4">
                    <a:moveTo>
                      <a:pt x="3" y="0"/>
                    </a:moveTo>
                    <a:lnTo>
                      <a:pt x="0" y="4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5" name="Freeform 70"/>
              <p:cNvSpPr>
                <a:spLocks noChangeArrowheads="1"/>
              </p:cNvSpPr>
              <p:nvPr/>
            </p:nvSpPr>
            <p:spPr bwMode="auto">
              <a:xfrm>
                <a:off x="1710" y="3246"/>
                <a:ext cx="47" cy="3"/>
              </a:xfrm>
              <a:custGeom>
                <a:avLst/>
                <a:gdLst>
                  <a:gd name="T0" fmla="*/ 0 w 45"/>
                  <a:gd name="T1" fmla="*/ 2 h 4"/>
                  <a:gd name="T2" fmla="*/ 2 w 45"/>
                  <a:gd name="T3" fmla="*/ 0 h 4"/>
                  <a:gd name="T4" fmla="*/ 6 w 45"/>
                  <a:gd name="T5" fmla="*/ 0 h 4"/>
                  <a:gd name="T6" fmla="*/ 11 w 45"/>
                  <a:gd name="T7" fmla="*/ 0 h 4"/>
                  <a:gd name="T8" fmla="*/ 34 w 45"/>
                  <a:gd name="T9" fmla="*/ 0 h 4"/>
                  <a:gd name="T10" fmla="*/ 42 w 45"/>
                  <a:gd name="T11" fmla="*/ 2 h 4"/>
                  <a:gd name="T12" fmla="*/ 48 w 45"/>
                  <a:gd name="T13" fmla="*/ 2 h 4"/>
                  <a:gd name="T14" fmla="*/ 58 w 45"/>
                  <a:gd name="T15" fmla="*/ 2 h 4"/>
                  <a:gd name="T16" fmla="*/ 73 w 45"/>
                  <a:gd name="T17" fmla="*/ 2 h 4"/>
                  <a:gd name="T18" fmla="*/ 81 w 45"/>
                  <a:gd name="T19" fmla="*/ 2 h 4"/>
                  <a:gd name="T20" fmla="*/ 87 w 45"/>
                  <a:gd name="T21" fmla="*/ 2 h 4"/>
                  <a:gd name="T22" fmla="*/ 97 w 45"/>
                  <a:gd name="T23" fmla="*/ 2 h 4"/>
                  <a:gd name="T24" fmla="*/ 93 w 45"/>
                  <a:gd name="T25" fmla="*/ 2 h 4"/>
                  <a:gd name="T26" fmla="*/ 0 w 45"/>
                  <a:gd name="T27" fmla="*/ 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4"/>
                  <a:gd name="T44" fmla="*/ 45 w 4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4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6" name="Freeform 71"/>
              <p:cNvSpPr>
                <a:spLocks noChangeArrowheads="1"/>
              </p:cNvSpPr>
              <p:nvPr/>
            </p:nvSpPr>
            <p:spPr bwMode="auto">
              <a:xfrm>
                <a:off x="1712" y="3246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7" name="Freeform 72"/>
              <p:cNvSpPr>
                <a:spLocks noChangeArrowheads="1"/>
              </p:cNvSpPr>
              <p:nvPr/>
            </p:nvSpPr>
            <p:spPr bwMode="auto">
              <a:xfrm>
                <a:off x="1664" y="3303"/>
                <a:ext cx="50" cy="1"/>
              </a:xfrm>
              <a:custGeom>
                <a:avLst/>
                <a:gdLst>
                  <a:gd name="T0" fmla="*/ 3 w 48"/>
                  <a:gd name="T1" fmla="*/ 0 h 2"/>
                  <a:gd name="T2" fmla="*/ 0 w 48"/>
                  <a:gd name="T3" fmla="*/ 1 h 2"/>
                  <a:gd name="T4" fmla="*/ 3 w 48"/>
                  <a:gd name="T5" fmla="*/ 1 h 2"/>
                  <a:gd name="T6" fmla="*/ 8 w 48"/>
                  <a:gd name="T7" fmla="*/ 1 h 2"/>
                  <a:gd name="T8" fmla="*/ 31 w 48"/>
                  <a:gd name="T9" fmla="*/ 1 h 2"/>
                  <a:gd name="T10" fmla="*/ 34 w 48"/>
                  <a:gd name="T11" fmla="*/ 1 h 2"/>
                  <a:gd name="T12" fmla="*/ 40 w 48"/>
                  <a:gd name="T13" fmla="*/ 1 h 2"/>
                  <a:gd name="T14" fmla="*/ 50 w 48"/>
                  <a:gd name="T15" fmla="*/ 1 h 2"/>
                  <a:gd name="T16" fmla="*/ 56 w 48"/>
                  <a:gd name="T17" fmla="*/ 1 h 2"/>
                  <a:gd name="T18" fmla="*/ 69 w 48"/>
                  <a:gd name="T19" fmla="*/ 1 h 2"/>
                  <a:gd name="T20" fmla="*/ 79 w 48"/>
                  <a:gd name="T21" fmla="*/ 1 h 2"/>
                  <a:gd name="T22" fmla="*/ 84 w 48"/>
                  <a:gd name="T23" fmla="*/ 1 h 2"/>
                  <a:gd name="T24" fmla="*/ 93 w 48"/>
                  <a:gd name="T25" fmla="*/ 1 h 2"/>
                  <a:gd name="T26" fmla="*/ 100 w 48"/>
                  <a:gd name="T27" fmla="*/ 0 h 2"/>
                  <a:gd name="T28" fmla="*/ 3 w 48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2"/>
                  <a:gd name="T47" fmla="*/ 48 w 4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8" name="Freeform 73"/>
              <p:cNvSpPr>
                <a:spLocks noChangeArrowheads="1"/>
              </p:cNvSpPr>
              <p:nvPr/>
            </p:nvSpPr>
            <p:spPr bwMode="auto">
              <a:xfrm>
                <a:off x="1666" y="3302"/>
                <a:ext cx="49" cy="0"/>
              </a:xfrm>
              <a:custGeom>
                <a:avLst/>
                <a:gdLst>
                  <a:gd name="T0" fmla="*/ 3 w 47"/>
                  <a:gd name="T1" fmla="*/ 0 h 1"/>
                  <a:gd name="T2" fmla="*/ 0 w 47"/>
                  <a:gd name="T3" fmla="*/ 1 h 1"/>
                  <a:gd name="T4" fmla="*/ 92 w 47"/>
                  <a:gd name="T5" fmla="*/ 1 h 1"/>
                  <a:gd name="T6" fmla="*/ 99 w 47"/>
                  <a:gd name="T7" fmla="*/ 0 h 1"/>
                  <a:gd name="T8" fmla="*/ 3 w 4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"/>
                  <a:gd name="T17" fmla="*/ 47 w 4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">
                    <a:moveTo>
                      <a:pt x="3" y="0"/>
                    </a:moveTo>
                    <a:lnTo>
                      <a:pt x="0" y="1"/>
                    </a:lnTo>
                    <a:lnTo>
                      <a:pt x="44" y="1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19" name="Freeform 74"/>
              <p:cNvSpPr>
                <a:spLocks noChangeArrowheads="1"/>
              </p:cNvSpPr>
              <p:nvPr/>
            </p:nvSpPr>
            <p:spPr bwMode="auto">
              <a:xfrm>
                <a:off x="1667" y="3300"/>
                <a:ext cx="50" cy="2"/>
              </a:xfrm>
              <a:custGeom>
                <a:avLst/>
                <a:gdLst>
                  <a:gd name="T0" fmla="*/ 3 w 48"/>
                  <a:gd name="T1" fmla="*/ 0 h 3"/>
                  <a:gd name="T2" fmla="*/ 0 w 48"/>
                  <a:gd name="T3" fmla="*/ 1 h 3"/>
                  <a:gd name="T4" fmla="*/ 93 w 48"/>
                  <a:gd name="T5" fmla="*/ 1 h 3"/>
                  <a:gd name="T6" fmla="*/ 100 w 48"/>
                  <a:gd name="T7" fmla="*/ 0 h 3"/>
                  <a:gd name="T8" fmla="*/ 3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0" name="Freeform 75"/>
              <p:cNvSpPr>
                <a:spLocks noChangeArrowheads="1"/>
              </p:cNvSpPr>
              <p:nvPr/>
            </p:nvSpPr>
            <p:spPr bwMode="auto">
              <a:xfrm>
                <a:off x="1669" y="3299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0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1" name="Freeform 76"/>
              <p:cNvSpPr>
                <a:spLocks noChangeArrowheads="1"/>
              </p:cNvSpPr>
              <p:nvPr/>
            </p:nvSpPr>
            <p:spPr bwMode="auto">
              <a:xfrm>
                <a:off x="1670" y="3299"/>
                <a:ext cx="52" cy="0"/>
              </a:xfrm>
              <a:custGeom>
                <a:avLst/>
                <a:gdLst>
                  <a:gd name="T0" fmla="*/ 3 w 50"/>
                  <a:gd name="T1" fmla="*/ 0 h 1"/>
                  <a:gd name="T2" fmla="*/ 0 w 50"/>
                  <a:gd name="T3" fmla="*/ 1 h 1"/>
                  <a:gd name="T4" fmla="*/ 90 w 50"/>
                  <a:gd name="T5" fmla="*/ 1 h 1"/>
                  <a:gd name="T6" fmla="*/ 100 w 50"/>
                  <a:gd name="T7" fmla="*/ 0 h 1"/>
                  <a:gd name="T8" fmla="*/ 3 w 5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"/>
                  <a:gd name="T17" fmla="*/ 50 w 50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5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2" name="Freeform 77"/>
              <p:cNvSpPr>
                <a:spLocks noChangeArrowheads="1"/>
              </p:cNvSpPr>
              <p:nvPr/>
            </p:nvSpPr>
            <p:spPr bwMode="auto">
              <a:xfrm>
                <a:off x="1672" y="3297"/>
                <a:ext cx="51" cy="1"/>
              </a:xfrm>
              <a:custGeom>
                <a:avLst/>
                <a:gdLst>
                  <a:gd name="T0" fmla="*/ 5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5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5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3" name="Freeform 78"/>
              <p:cNvSpPr>
                <a:spLocks noChangeArrowheads="1"/>
              </p:cNvSpPr>
              <p:nvPr/>
            </p:nvSpPr>
            <p:spPr bwMode="auto">
              <a:xfrm>
                <a:off x="1674" y="3296"/>
                <a:ext cx="52" cy="2"/>
              </a:xfrm>
              <a:custGeom>
                <a:avLst/>
                <a:gdLst>
                  <a:gd name="T0" fmla="*/ 5 w 50"/>
                  <a:gd name="T1" fmla="*/ 0 h 3"/>
                  <a:gd name="T2" fmla="*/ 0 w 50"/>
                  <a:gd name="T3" fmla="*/ 1 h 3"/>
                  <a:gd name="T4" fmla="*/ 94 w 50"/>
                  <a:gd name="T5" fmla="*/ 1 h 3"/>
                  <a:gd name="T6" fmla="*/ 100 w 50"/>
                  <a:gd name="T7" fmla="*/ 0 h 3"/>
                  <a:gd name="T8" fmla="*/ 5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5" y="0"/>
                    </a:moveTo>
                    <a:lnTo>
                      <a:pt x="0" y="3"/>
                    </a:lnTo>
                    <a:lnTo>
                      <a:pt x="47" y="3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4" name="Freeform 79"/>
              <p:cNvSpPr>
                <a:spLocks noChangeArrowheads="1"/>
              </p:cNvSpPr>
              <p:nvPr/>
            </p:nvSpPr>
            <p:spPr bwMode="auto">
              <a:xfrm>
                <a:off x="1678" y="3294"/>
                <a:ext cx="49" cy="2"/>
              </a:xfrm>
              <a:custGeom>
                <a:avLst/>
                <a:gdLst>
                  <a:gd name="T0" fmla="*/ 3 w 47"/>
                  <a:gd name="T1" fmla="*/ 0 h 3"/>
                  <a:gd name="T2" fmla="*/ 0 w 47"/>
                  <a:gd name="T3" fmla="*/ 1 h 3"/>
                  <a:gd name="T4" fmla="*/ 92 w 47"/>
                  <a:gd name="T5" fmla="*/ 1 h 3"/>
                  <a:gd name="T6" fmla="*/ 99 w 47"/>
                  <a:gd name="T7" fmla="*/ 0 h 3"/>
                  <a:gd name="T8" fmla="*/ 3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5" name="Freeform 80"/>
              <p:cNvSpPr>
                <a:spLocks noChangeArrowheads="1"/>
              </p:cNvSpPr>
              <p:nvPr/>
            </p:nvSpPr>
            <p:spPr bwMode="auto">
              <a:xfrm>
                <a:off x="1679" y="3294"/>
                <a:ext cx="50" cy="1"/>
              </a:xfrm>
              <a:custGeom>
                <a:avLst/>
                <a:gdLst>
                  <a:gd name="T0" fmla="*/ 3 w 48"/>
                  <a:gd name="T1" fmla="*/ 0 h 2"/>
                  <a:gd name="T2" fmla="*/ 0 w 48"/>
                  <a:gd name="T3" fmla="*/ 1 h 2"/>
                  <a:gd name="T4" fmla="*/ 93 w 48"/>
                  <a:gd name="T5" fmla="*/ 1 h 2"/>
                  <a:gd name="T6" fmla="*/ 100 w 48"/>
                  <a:gd name="T7" fmla="*/ 0 h 2"/>
                  <a:gd name="T8" fmla="*/ 3 w 4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"/>
                  <a:gd name="T17" fmla="*/ 48 w 4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6" name="Freeform 81"/>
              <p:cNvSpPr>
                <a:spLocks noChangeArrowheads="1"/>
              </p:cNvSpPr>
              <p:nvPr/>
            </p:nvSpPr>
            <p:spPr bwMode="auto">
              <a:xfrm>
                <a:off x="1681" y="3293"/>
                <a:ext cx="49" cy="0"/>
              </a:xfrm>
              <a:custGeom>
                <a:avLst/>
                <a:gdLst>
                  <a:gd name="T0" fmla="*/ 3 w 47"/>
                  <a:gd name="T1" fmla="*/ 0 h 1"/>
                  <a:gd name="T2" fmla="*/ 0 w 47"/>
                  <a:gd name="T3" fmla="*/ 1 h 1"/>
                  <a:gd name="T4" fmla="*/ 92 w 47"/>
                  <a:gd name="T5" fmla="*/ 1 h 1"/>
                  <a:gd name="T6" fmla="*/ 99 w 47"/>
                  <a:gd name="T7" fmla="*/ 0 h 1"/>
                  <a:gd name="T8" fmla="*/ 3 w 4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"/>
                  <a:gd name="T17" fmla="*/ 47 w 4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">
                    <a:moveTo>
                      <a:pt x="3" y="0"/>
                    </a:moveTo>
                    <a:lnTo>
                      <a:pt x="0" y="1"/>
                    </a:lnTo>
                    <a:lnTo>
                      <a:pt x="44" y="1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7" name="Freeform 82"/>
              <p:cNvSpPr>
                <a:spLocks noChangeArrowheads="1"/>
              </p:cNvSpPr>
              <p:nvPr/>
            </p:nvSpPr>
            <p:spPr bwMode="auto">
              <a:xfrm>
                <a:off x="1682" y="3291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1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8" name="Freeform 83"/>
              <p:cNvSpPr>
                <a:spLocks noChangeArrowheads="1"/>
              </p:cNvSpPr>
              <p:nvPr/>
            </p:nvSpPr>
            <p:spPr bwMode="auto">
              <a:xfrm>
                <a:off x="1684" y="3290"/>
                <a:ext cx="51" cy="2"/>
              </a:xfrm>
              <a:custGeom>
                <a:avLst/>
                <a:gdLst>
                  <a:gd name="T0" fmla="*/ 4 w 49"/>
                  <a:gd name="T1" fmla="*/ 0 h 3"/>
                  <a:gd name="T2" fmla="*/ 0 w 49"/>
                  <a:gd name="T3" fmla="*/ 1 h 3"/>
                  <a:gd name="T4" fmla="*/ 90 w 49"/>
                  <a:gd name="T5" fmla="*/ 1 h 3"/>
                  <a:gd name="T6" fmla="*/ 99 w 49"/>
                  <a:gd name="T7" fmla="*/ 0 h 3"/>
                  <a:gd name="T8" fmla="*/ 4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4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3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29" name="Freeform 84"/>
              <p:cNvSpPr>
                <a:spLocks noChangeArrowheads="1"/>
              </p:cNvSpPr>
              <p:nvPr/>
            </p:nvSpPr>
            <p:spPr bwMode="auto">
              <a:xfrm>
                <a:off x="1685" y="3290"/>
                <a:ext cx="51" cy="0"/>
              </a:xfrm>
              <a:custGeom>
                <a:avLst/>
                <a:gdLst>
                  <a:gd name="T0" fmla="*/ 5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5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5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3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0" name="Freeform 85"/>
              <p:cNvSpPr>
                <a:spLocks noChangeArrowheads="1"/>
              </p:cNvSpPr>
              <p:nvPr/>
            </p:nvSpPr>
            <p:spPr bwMode="auto">
              <a:xfrm>
                <a:off x="1688" y="3288"/>
                <a:ext cx="50" cy="1"/>
              </a:xfrm>
              <a:custGeom>
                <a:avLst/>
                <a:gdLst>
                  <a:gd name="T0" fmla="*/ 3 w 48"/>
                  <a:gd name="T1" fmla="*/ 0 h 2"/>
                  <a:gd name="T2" fmla="*/ 0 w 48"/>
                  <a:gd name="T3" fmla="*/ 1 h 2"/>
                  <a:gd name="T4" fmla="*/ 93 w 48"/>
                  <a:gd name="T5" fmla="*/ 1 h 2"/>
                  <a:gd name="T6" fmla="*/ 100 w 48"/>
                  <a:gd name="T7" fmla="*/ 0 h 2"/>
                  <a:gd name="T8" fmla="*/ 3 w 4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"/>
                  <a:gd name="T17" fmla="*/ 48 w 4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1" name="Freeform 86"/>
              <p:cNvSpPr>
                <a:spLocks noChangeArrowheads="1"/>
              </p:cNvSpPr>
              <p:nvPr/>
            </p:nvSpPr>
            <p:spPr bwMode="auto">
              <a:xfrm>
                <a:off x="1691" y="3286"/>
                <a:ext cx="50" cy="3"/>
              </a:xfrm>
              <a:custGeom>
                <a:avLst/>
                <a:gdLst>
                  <a:gd name="T0" fmla="*/ 3 w 48"/>
                  <a:gd name="T1" fmla="*/ 0 h 4"/>
                  <a:gd name="T2" fmla="*/ 0 w 48"/>
                  <a:gd name="T3" fmla="*/ 2 h 4"/>
                  <a:gd name="T4" fmla="*/ 92 w 48"/>
                  <a:gd name="T5" fmla="*/ 2 h 4"/>
                  <a:gd name="T6" fmla="*/ 100 w 48"/>
                  <a:gd name="T7" fmla="*/ 0 h 4"/>
                  <a:gd name="T8" fmla="*/ 3 w 4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"/>
                  <a:gd name="T17" fmla="*/ 48 w 4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">
                    <a:moveTo>
                      <a:pt x="3" y="0"/>
                    </a:moveTo>
                    <a:lnTo>
                      <a:pt x="0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2" name="Freeform 87"/>
              <p:cNvSpPr>
                <a:spLocks noChangeArrowheads="1"/>
              </p:cNvSpPr>
              <p:nvPr/>
            </p:nvSpPr>
            <p:spPr bwMode="auto">
              <a:xfrm>
                <a:off x="1692" y="3285"/>
                <a:ext cx="50" cy="2"/>
              </a:xfrm>
              <a:custGeom>
                <a:avLst/>
                <a:gdLst>
                  <a:gd name="T0" fmla="*/ 3 w 48"/>
                  <a:gd name="T1" fmla="*/ 0 h 3"/>
                  <a:gd name="T2" fmla="*/ 0 w 48"/>
                  <a:gd name="T3" fmla="*/ 1 h 3"/>
                  <a:gd name="T4" fmla="*/ 93 w 48"/>
                  <a:gd name="T5" fmla="*/ 1 h 3"/>
                  <a:gd name="T6" fmla="*/ 100 w 48"/>
                  <a:gd name="T7" fmla="*/ 0 h 3"/>
                  <a:gd name="T8" fmla="*/ 3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3" name="Freeform 88"/>
              <p:cNvSpPr>
                <a:spLocks noChangeArrowheads="1"/>
              </p:cNvSpPr>
              <p:nvPr/>
            </p:nvSpPr>
            <p:spPr bwMode="auto">
              <a:xfrm>
                <a:off x="1694" y="3285"/>
                <a:ext cx="50" cy="0"/>
              </a:xfrm>
              <a:custGeom>
                <a:avLst/>
                <a:gdLst>
                  <a:gd name="T0" fmla="*/ 3 w 48"/>
                  <a:gd name="T1" fmla="*/ 0 h 1"/>
                  <a:gd name="T2" fmla="*/ 0 w 48"/>
                  <a:gd name="T3" fmla="*/ 1 h 1"/>
                  <a:gd name="T4" fmla="*/ 93 w 48"/>
                  <a:gd name="T5" fmla="*/ 1 h 1"/>
                  <a:gd name="T6" fmla="*/ 100 w 48"/>
                  <a:gd name="T7" fmla="*/ 0 h 1"/>
                  <a:gd name="T8" fmla="*/ 3 w 4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"/>
                  <a:gd name="T17" fmla="*/ 48 w 4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4" name="Freeform 89"/>
              <p:cNvSpPr>
                <a:spLocks noChangeArrowheads="1"/>
              </p:cNvSpPr>
              <p:nvPr/>
            </p:nvSpPr>
            <p:spPr bwMode="auto">
              <a:xfrm>
                <a:off x="1695" y="3283"/>
                <a:ext cx="52" cy="1"/>
              </a:xfrm>
              <a:custGeom>
                <a:avLst/>
                <a:gdLst>
                  <a:gd name="T0" fmla="*/ 4 w 50"/>
                  <a:gd name="T1" fmla="*/ 0 h 2"/>
                  <a:gd name="T2" fmla="*/ 0 w 50"/>
                  <a:gd name="T3" fmla="*/ 1 h 2"/>
                  <a:gd name="T4" fmla="*/ 90 w 50"/>
                  <a:gd name="T5" fmla="*/ 1 h 2"/>
                  <a:gd name="T6" fmla="*/ 100 w 50"/>
                  <a:gd name="T7" fmla="*/ 0 h 2"/>
                  <a:gd name="T8" fmla="*/ 4 w 5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"/>
                  <a:gd name="T17" fmla="*/ 50 w 50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">
                    <a:moveTo>
                      <a:pt x="4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5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5" name="Freeform 90"/>
              <p:cNvSpPr>
                <a:spLocks noChangeArrowheads="1"/>
              </p:cNvSpPr>
              <p:nvPr/>
            </p:nvSpPr>
            <p:spPr bwMode="auto">
              <a:xfrm>
                <a:off x="1697" y="3282"/>
                <a:ext cx="51" cy="2"/>
              </a:xfrm>
              <a:custGeom>
                <a:avLst/>
                <a:gdLst>
                  <a:gd name="T0" fmla="*/ 5 w 49"/>
                  <a:gd name="T1" fmla="*/ 0 h 3"/>
                  <a:gd name="T2" fmla="*/ 0 w 49"/>
                  <a:gd name="T3" fmla="*/ 1 h 3"/>
                  <a:gd name="T4" fmla="*/ 91 w 49"/>
                  <a:gd name="T5" fmla="*/ 1 h 3"/>
                  <a:gd name="T6" fmla="*/ 99 w 49"/>
                  <a:gd name="T7" fmla="*/ 0 h 3"/>
                  <a:gd name="T8" fmla="*/ 5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5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5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6" name="Freeform 91"/>
              <p:cNvSpPr>
                <a:spLocks noChangeArrowheads="1"/>
              </p:cNvSpPr>
              <p:nvPr/>
            </p:nvSpPr>
            <p:spPr bwMode="auto">
              <a:xfrm>
                <a:off x="1699" y="3282"/>
                <a:ext cx="51" cy="0"/>
              </a:xfrm>
              <a:custGeom>
                <a:avLst/>
                <a:gdLst>
                  <a:gd name="T0" fmla="*/ 4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4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4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6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7" name="Freeform 92"/>
              <p:cNvSpPr>
                <a:spLocks noChangeArrowheads="1"/>
              </p:cNvSpPr>
              <p:nvPr/>
            </p:nvSpPr>
            <p:spPr bwMode="auto">
              <a:xfrm>
                <a:off x="1702" y="3280"/>
                <a:ext cx="49" cy="1"/>
              </a:xfrm>
              <a:custGeom>
                <a:avLst/>
                <a:gdLst>
                  <a:gd name="T0" fmla="*/ 3 w 47"/>
                  <a:gd name="T1" fmla="*/ 0 h 2"/>
                  <a:gd name="T2" fmla="*/ 0 w 47"/>
                  <a:gd name="T3" fmla="*/ 1 h 2"/>
                  <a:gd name="T4" fmla="*/ 92 w 47"/>
                  <a:gd name="T5" fmla="*/ 1 h 2"/>
                  <a:gd name="T6" fmla="*/ 99 w 47"/>
                  <a:gd name="T7" fmla="*/ 0 h 2"/>
                  <a:gd name="T8" fmla="*/ 3 w 4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"/>
                  <a:gd name="T17" fmla="*/ 47 w 4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">
                    <a:moveTo>
                      <a:pt x="3" y="0"/>
                    </a:moveTo>
                    <a:lnTo>
                      <a:pt x="0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8" name="Freeform 93"/>
              <p:cNvSpPr>
                <a:spLocks noChangeArrowheads="1"/>
              </p:cNvSpPr>
              <p:nvPr/>
            </p:nvSpPr>
            <p:spPr bwMode="auto">
              <a:xfrm>
                <a:off x="1703" y="3279"/>
                <a:ext cx="50" cy="2"/>
              </a:xfrm>
              <a:custGeom>
                <a:avLst/>
                <a:gdLst>
                  <a:gd name="T0" fmla="*/ 3 w 48"/>
                  <a:gd name="T1" fmla="*/ 0 h 3"/>
                  <a:gd name="T2" fmla="*/ 0 w 48"/>
                  <a:gd name="T3" fmla="*/ 1 h 3"/>
                  <a:gd name="T4" fmla="*/ 93 w 48"/>
                  <a:gd name="T5" fmla="*/ 1 h 3"/>
                  <a:gd name="T6" fmla="*/ 100 w 48"/>
                  <a:gd name="T7" fmla="*/ 0 h 3"/>
                  <a:gd name="T8" fmla="*/ 3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39" name="Freeform 94"/>
              <p:cNvSpPr>
                <a:spLocks noChangeArrowheads="1"/>
              </p:cNvSpPr>
              <p:nvPr/>
            </p:nvSpPr>
            <p:spPr bwMode="auto">
              <a:xfrm>
                <a:off x="1706" y="3277"/>
                <a:ext cx="49" cy="2"/>
              </a:xfrm>
              <a:custGeom>
                <a:avLst/>
                <a:gdLst>
                  <a:gd name="T0" fmla="*/ 3 w 47"/>
                  <a:gd name="T1" fmla="*/ 0 h 3"/>
                  <a:gd name="T2" fmla="*/ 0 w 47"/>
                  <a:gd name="T3" fmla="*/ 1 h 3"/>
                  <a:gd name="T4" fmla="*/ 92 w 47"/>
                  <a:gd name="T5" fmla="*/ 1 h 3"/>
                  <a:gd name="T6" fmla="*/ 99 w 47"/>
                  <a:gd name="T7" fmla="*/ 0 h 3"/>
                  <a:gd name="T8" fmla="*/ 3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0" name="Freeform 95"/>
              <p:cNvSpPr>
                <a:spLocks noChangeArrowheads="1"/>
              </p:cNvSpPr>
              <p:nvPr/>
            </p:nvSpPr>
            <p:spPr bwMode="auto">
              <a:xfrm>
                <a:off x="1706" y="3277"/>
                <a:ext cx="50" cy="1"/>
              </a:xfrm>
              <a:custGeom>
                <a:avLst/>
                <a:gdLst>
                  <a:gd name="T0" fmla="*/ 3 w 48"/>
                  <a:gd name="T1" fmla="*/ 0 h 2"/>
                  <a:gd name="T2" fmla="*/ 0 w 48"/>
                  <a:gd name="T3" fmla="*/ 1 h 2"/>
                  <a:gd name="T4" fmla="*/ 93 w 48"/>
                  <a:gd name="T5" fmla="*/ 1 h 2"/>
                  <a:gd name="T6" fmla="*/ 100 w 48"/>
                  <a:gd name="T7" fmla="*/ 0 h 2"/>
                  <a:gd name="T8" fmla="*/ 3 w 4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"/>
                  <a:gd name="T17" fmla="*/ 48 w 4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1" name="Freeform 96"/>
              <p:cNvSpPr>
                <a:spLocks noChangeArrowheads="1"/>
              </p:cNvSpPr>
              <p:nvPr/>
            </p:nvSpPr>
            <p:spPr bwMode="auto">
              <a:xfrm>
                <a:off x="1709" y="3276"/>
                <a:ext cx="51" cy="0"/>
              </a:xfrm>
              <a:custGeom>
                <a:avLst/>
                <a:gdLst>
                  <a:gd name="T0" fmla="*/ 3 w 49"/>
                  <a:gd name="T1" fmla="*/ 0 h 1"/>
                  <a:gd name="T2" fmla="*/ 0 w 49"/>
                  <a:gd name="T3" fmla="*/ 1 h 1"/>
                  <a:gd name="T4" fmla="*/ 90 w 49"/>
                  <a:gd name="T5" fmla="*/ 1 h 1"/>
                  <a:gd name="T6" fmla="*/ 99 w 49"/>
                  <a:gd name="T7" fmla="*/ 0 h 1"/>
                  <a:gd name="T8" fmla="*/ 3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3" y="0"/>
                    </a:moveTo>
                    <a:lnTo>
                      <a:pt x="0" y="1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2" name="Freeform 97"/>
              <p:cNvSpPr>
                <a:spLocks noChangeArrowheads="1"/>
              </p:cNvSpPr>
              <p:nvPr/>
            </p:nvSpPr>
            <p:spPr bwMode="auto">
              <a:xfrm>
                <a:off x="1710" y="3274"/>
                <a:ext cx="52" cy="2"/>
              </a:xfrm>
              <a:custGeom>
                <a:avLst/>
                <a:gdLst>
                  <a:gd name="T0" fmla="*/ 5 w 50"/>
                  <a:gd name="T1" fmla="*/ 0 h 3"/>
                  <a:gd name="T2" fmla="*/ 0 w 50"/>
                  <a:gd name="T3" fmla="*/ 1 h 3"/>
                  <a:gd name="T4" fmla="*/ 90 w 50"/>
                  <a:gd name="T5" fmla="*/ 1 h 3"/>
                  <a:gd name="T6" fmla="*/ 100 w 50"/>
                  <a:gd name="T7" fmla="*/ 0 h 3"/>
                  <a:gd name="T8" fmla="*/ 5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5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3" name="Freeform 98"/>
              <p:cNvSpPr>
                <a:spLocks noChangeArrowheads="1"/>
              </p:cNvSpPr>
              <p:nvPr/>
            </p:nvSpPr>
            <p:spPr bwMode="auto">
              <a:xfrm>
                <a:off x="1712" y="3273"/>
                <a:ext cx="51" cy="2"/>
              </a:xfrm>
              <a:custGeom>
                <a:avLst/>
                <a:gdLst>
                  <a:gd name="T0" fmla="*/ 4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4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4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4" name="Freeform 99"/>
              <p:cNvSpPr>
                <a:spLocks noChangeArrowheads="1"/>
              </p:cNvSpPr>
              <p:nvPr/>
            </p:nvSpPr>
            <p:spPr bwMode="auto">
              <a:xfrm>
                <a:off x="1715" y="3273"/>
                <a:ext cx="50" cy="0"/>
              </a:xfrm>
              <a:custGeom>
                <a:avLst/>
                <a:gdLst>
                  <a:gd name="T0" fmla="*/ 3 w 48"/>
                  <a:gd name="T1" fmla="*/ 0 h 1"/>
                  <a:gd name="T2" fmla="*/ 0 w 48"/>
                  <a:gd name="T3" fmla="*/ 1 h 1"/>
                  <a:gd name="T4" fmla="*/ 93 w 48"/>
                  <a:gd name="T5" fmla="*/ 1 h 1"/>
                  <a:gd name="T6" fmla="*/ 100 w 48"/>
                  <a:gd name="T7" fmla="*/ 0 h 1"/>
                  <a:gd name="T8" fmla="*/ 3 w 4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"/>
                  <a:gd name="T17" fmla="*/ 48 w 4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5" name="Freeform 100"/>
              <p:cNvSpPr>
                <a:spLocks noChangeArrowheads="1"/>
              </p:cNvSpPr>
              <p:nvPr/>
            </p:nvSpPr>
            <p:spPr bwMode="auto">
              <a:xfrm>
                <a:off x="1716" y="3271"/>
                <a:ext cx="50" cy="1"/>
              </a:xfrm>
              <a:custGeom>
                <a:avLst/>
                <a:gdLst>
                  <a:gd name="T0" fmla="*/ 4 w 48"/>
                  <a:gd name="T1" fmla="*/ 0 h 2"/>
                  <a:gd name="T2" fmla="*/ 0 w 48"/>
                  <a:gd name="T3" fmla="*/ 1 h 2"/>
                  <a:gd name="T4" fmla="*/ 93 w 48"/>
                  <a:gd name="T5" fmla="*/ 1 h 2"/>
                  <a:gd name="T6" fmla="*/ 100 w 48"/>
                  <a:gd name="T7" fmla="*/ 0 h 2"/>
                  <a:gd name="T8" fmla="*/ 4 w 4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"/>
                  <a:gd name="T17" fmla="*/ 48 w 4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">
                    <a:moveTo>
                      <a:pt x="4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6" name="Freeform 101"/>
              <p:cNvSpPr>
                <a:spLocks noChangeArrowheads="1"/>
              </p:cNvSpPr>
              <p:nvPr/>
            </p:nvSpPr>
            <p:spPr bwMode="auto">
              <a:xfrm>
                <a:off x="1718" y="3270"/>
                <a:ext cx="50" cy="2"/>
              </a:xfrm>
              <a:custGeom>
                <a:avLst/>
                <a:gdLst>
                  <a:gd name="T0" fmla="*/ 3 w 48"/>
                  <a:gd name="T1" fmla="*/ 0 h 3"/>
                  <a:gd name="T2" fmla="*/ 0 w 48"/>
                  <a:gd name="T3" fmla="*/ 1 h 3"/>
                  <a:gd name="T4" fmla="*/ 93 w 48"/>
                  <a:gd name="T5" fmla="*/ 1 h 3"/>
                  <a:gd name="T6" fmla="*/ 100 w 48"/>
                  <a:gd name="T7" fmla="*/ 0 h 3"/>
                  <a:gd name="T8" fmla="*/ 3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7" name="Freeform 102"/>
              <p:cNvSpPr>
                <a:spLocks noChangeArrowheads="1"/>
              </p:cNvSpPr>
              <p:nvPr/>
            </p:nvSpPr>
            <p:spPr bwMode="auto">
              <a:xfrm>
                <a:off x="1721" y="3268"/>
                <a:ext cx="49" cy="2"/>
              </a:xfrm>
              <a:custGeom>
                <a:avLst/>
                <a:gdLst>
                  <a:gd name="T0" fmla="*/ 3 w 47"/>
                  <a:gd name="T1" fmla="*/ 0 h 3"/>
                  <a:gd name="T2" fmla="*/ 0 w 47"/>
                  <a:gd name="T3" fmla="*/ 1 h 3"/>
                  <a:gd name="T4" fmla="*/ 92 w 47"/>
                  <a:gd name="T5" fmla="*/ 1 h 3"/>
                  <a:gd name="T6" fmla="*/ 99 w 47"/>
                  <a:gd name="T7" fmla="*/ 0 h 3"/>
                  <a:gd name="T8" fmla="*/ 3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8" name="Freeform 103"/>
              <p:cNvSpPr>
                <a:spLocks noChangeArrowheads="1"/>
              </p:cNvSpPr>
              <p:nvPr/>
            </p:nvSpPr>
            <p:spPr bwMode="auto">
              <a:xfrm>
                <a:off x="1721" y="3268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1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49" name="Freeform 104"/>
              <p:cNvSpPr>
                <a:spLocks noChangeArrowheads="1"/>
              </p:cNvSpPr>
              <p:nvPr/>
            </p:nvSpPr>
            <p:spPr bwMode="auto">
              <a:xfrm>
                <a:off x="1724" y="3266"/>
                <a:ext cx="51" cy="1"/>
              </a:xfrm>
              <a:custGeom>
                <a:avLst/>
                <a:gdLst>
                  <a:gd name="T0" fmla="*/ 4 w 49"/>
                  <a:gd name="T1" fmla="*/ 0 h 2"/>
                  <a:gd name="T2" fmla="*/ 0 w 49"/>
                  <a:gd name="T3" fmla="*/ 1 h 2"/>
                  <a:gd name="T4" fmla="*/ 90 w 49"/>
                  <a:gd name="T5" fmla="*/ 1 h 2"/>
                  <a:gd name="T6" fmla="*/ 99 w 49"/>
                  <a:gd name="T7" fmla="*/ 0 h 2"/>
                  <a:gd name="T8" fmla="*/ 4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4" y="0"/>
                    </a:moveTo>
                    <a:lnTo>
                      <a:pt x="0" y="2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0" name="Freeform 105"/>
              <p:cNvSpPr>
                <a:spLocks noChangeArrowheads="1"/>
              </p:cNvSpPr>
              <p:nvPr/>
            </p:nvSpPr>
            <p:spPr bwMode="auto">
              <a:xfrm>
                <a:off x="1725" y="3265"/>
                <a:ext cx="51" cy="2"/>
              </a:xfrm>
              <a:custGeom>
                <a:avLst/>
                <a:gdLst>
                  <a:gd name="T0" fmla="*/ 5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5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5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1" name="Freeform 106"/>
              <p:cNvSpPr>
                <a:spLocks noChangeArrowheads="1"/>
              </p:cNvSpPr>
              <p:nvPr/>
            </p:nvSpPr>
            <p:spPr bwMode="auto">
              <a:xfrm>
                <a:off x="1728" y="3263"/>
                <a:ext cx="50" cy="2"/>
              </a:xfrm>
              <a:custGeom>
                <a:avLst/>
                <a:gdLst>
                  <a:gd name="T0" fmla="*/ 3 w 48"/>
                  <a:gd name="T1" fmla="*/ 0 h 3"/>
                  <a:gd name="T2" fmla="*/ 0 w 48"/>
                  <a:gd name="T3" fmla="*/ 1 h 3"/>
                  <a:gd name="T4" fmla="*/ 93 w 48"/>
                  <a:gd name="T5" fmla="*/ 1 h 3"/>
                  <a:gd name="T6" fmla="*/ 100 w 48"/>
                  <a:gd name="T7" fmla="*/ 0 h 3"/>
                  <a:gd name="T8" fmla="*/ 3 w 4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"/>
                  <a:gd name="T17" fmla="*/ 48 w 4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2" name="Freeform 107"/>
              <p:cNvSpPr>
                <a:spLocks noChangeArrowheads="1"/>
              </p:cNvSpPr>
              <p:nvPr/>
            </p:nvSpPr>
            <p:spPr bwMode="auto">
              <a:xfrm>
                <a:off x="1730" y="3263"/>
                <a:ext cx="49" cy="1"/>
              </a:xfrm>
              <a:custGeom>
                <a:avLst/>
                <a:gdLst>
                  <a:gd name="T0" fmla="*/ 3 w 47"/>
                  <a:gd name="T1" fmla="*/ 0 h 2"/>
                  <a:gd name="T2" fmla="*/ 0 w 47"/>
                  <a:gd name="T3" fmla="*/ 1 h 2"/>
                  <a:gd name="T4" fmla="*/ 92 w 47"/>
                  <a:gd name="T5" fmla="*/ 1 h 2"/>
                  <a:gd name="T6" fmla="*/ 99 w 47"/>
                  <a:gd name="T7" fmla="*/ 0 h 2"/>
                  <a:gd name="T8" fmla="*/ 3 w 4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"/>
                  <a:gd name="T17" fmla="*/ 47 w 4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">
                    <a:moveTo>
                      <a:pt x="3" y="0"/>
                    </a:moveTo>
                    <a:lnTo>
                      <a:pt x="0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3" name="Freeform 108"/>
              <p:cNvSpPr>
                <a:spLocks noChangeArrowheads="1"/>
              </p:cNvSpPr>
              <p:nvPr/>
            </p:nvSpPr>
            <p:spPr bwMode="auto">
              <a:xfrm>
                <a:off x="1731" y="3262"/>
                <a:ext cx="50" cy="0"/>
              </a:xfrm>
              <a:custGeom>
                <a:avLst/>
                <a:gdLst>
                  <a:gd name="T0" fmla="*/ 3 w 48"/>
                  <a:gd name="T1" fmla="*/ 0 h 1"/>
                  <a:gd name="T2" fmla="*/ 0 w 48"/>
                  <a:gd name="T3" fmla="*/ 1 h 1"/>
                  <a:gd name="T4" fmla="*/ 93 w 48"/>
                  <a:gd name="T5" fmla="*/ 1 h 1"/>
                  <a:gd name="T6" fmla="*/ 100 w 48"/>
                  <a:gd name="T7" fmla="*/ 0 h 1"/>
                  <a:gd name="T8" fmla="*/ 3 w 4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"/>
                  <a:gd name="T17" fmla="*/ 48 w 4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4" name="Freeform 109"/>
              <p:cNvSpPr>
                <a:spLocks noChangeArrowheads="1"/>
              </p:cNvSpPr>
              <p:nvPr/>
            </p:nvSpPr>
            <p:spPr bwMode="auto">
              <a:xfrm>
                <a:off x="1733" y="3260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0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5" name="Freeform 110"/>
              <p:cNvSpPr>
                <a:spLocks noChangeArrowheads="1"/>
              </p:cNvSpPr>
              <p:nvPr/>
            </p:nvSpPr>
            <p:spPr bwMode="auto">
              <a:xfrm>
                <a:off x="1734" y="3259"/>
                <a:ext cx="52" cy="2"/>
              </a:xfrm>
              <a:custGeom>
                <a:avLst/>
                <a:gdLst>
                  <a:gd name="T0" fmla="*/ 5 w 50"/>
                  <a:gd name="T1" fmla="*/ 0 h 3"/>
                  <a:gd name="T2" fmla="*/ 0 w 50"/>
                  <a:gd name="T3" fmla="*/ 1 h 3"/>
                  <a:gd name="T4" fmla="*/ 90 w 50"/>
                  <a:gd name="T5" fmla="*/ 1 h 3"/>
                  <a:gd name="T6" fmla="*/ 100 w 50"/>
                  <a:gd name="T7" fmla="*/ 0 h 3"/>
                  <a:gd name="T8" fmla="*/ 5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5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6" name="Freeform 111"/>
              <p:cNvSpPr>
                <a:spLocks noChangeArrowheads="1"/>
              </p:cNvSpPr>
              <p:nvPr/>
            </p:nvSpPr>
            <p:spPr bwMode="auto">
              <a:xfrm>
                <a:off x="1736" y="3259"/>
                <a:ext cx="51" cy="0"/>
              </a:xfrm>
              <a:custGeom>
                <a:avLst/>
                <a:gdLst>
                  <a:gd name="T0" fmla="*/ 5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5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5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7" name="Freeform 112"/>
              <p:cNvSpPr>
                <a:spLocks noChangeArrowheads="1"/>
              </p:cNvSpPr>
              <p:nvPr/>
            </p:nvSpPr>
            <p:spPr bwMode="auto">
              <a:xfrm>
                <a:off x="1740" y="3257"/>
                <a:ext cx="50" cy="1"/>
              </a:xfrm>
              <a:custGeom>
                <a:avLst/>
                <a:gdLst>
                  <a:gd name="T0" fmla="*/ 3 w 48"/>
                  <a:gd name="T1" fmla="*/ 0 h 2"/>
                  <a:gd name="T2" fmla="*/ 0 w 48"/>
                  <a:gd name="T3" fmla="*/ 1 h 2"/>
                  <a:gd name="T4" fmla="*/ 93 w 48"/>
                  <a:gd name="T5" fmla="*/ 1 h 2"/>
                  <a:gd name="T6" fmla="*/ 100 w 48"/>
                  <a:gd name="T7" fmla="*/ 0 h 2"/>
                  <a:gd name="T8" fmla="*/ 3 w 4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"/>
                  <a:gd name="T17" fmla="*/ 48 w 4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8" name="Freeform 113"/>
              <p:cNvSpPr>
                <a:spLocks noChangeArrowheads="1"/>
              </p:cNvSpPr>
              <p:nvPr/>
            </p:nvSpPr>
            <p:spPr bwMode="auto">
              <a:xfrm>
                <a:off x="1742" y="3256"/>
                <a:ext cx="49" cy="2"/>
              </a:xfrm>
              <a:custGeom>
                <a:avLst/>
                <a:gdLst>
                  <a:gd name="T0" fmla="*/ 3 w 47"/>
                  <a:gd name="T1" fmla="*/ 0 h 3"/>
                  <a:gd name="T2" fmla="*/ 0 w 47"/>
                  <a:gd name="T3" fmla="*/ 1 h 3"/>
                  <a:gd name="T4" fmla="*/ 92 w 47"/>
                  <a:gd name="T5" fmla="*/ 1 h 3"/>
                  <a:gd name="T6" fmla="*/ 99 w 47"/>
                  <a:gd name="T7" fmla="*/ 0 h 3"/>
                  <a:gd name="T8" fmla="*/ 3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59" name="Freeform 114"/>
              <p:cNvSpPr>
                <a:spLocks noChangeArrowheads="1"/>
              </p:cNvSpPr>
              <p:nvPr/>
            </p:nvSpPr>
            <p:spPr bwMode="auto">
              <a:xfrm>
                <a:off x="1743" y="3256"/>
                <a:ext cx="50" cy="0"/>
              </a:xfrm>
              <a:custGeom>
                <a:avLst/>
                <a:gdLst>
                  <a:gd name="T0" fmla="*/ 3 w 48"/>
                  <a:gd name="T1" fmla="*/ 0 h 1"/>
                  <a:gd name="T2" fmla="*/ 0 w 48"/>
                  <a:gd name="T3" fmla="*/ 1 h 1"/>
                  <a:gd name="T4" fmla="*/ 93 w 48"/>
                  <a:gd name="T5" fmla="*/ 1 h 1"/>
                  <a:gd name="T6" fmla="*/ 100 w 48"/>
                  <a:gd name="T7" fmla="*/ 0 h 1"/>
                  <a:gd name="T8" fmla="*/ 3 w 4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"/>
                  <a:gd name="T17" fmla="*/ 48 w 4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0" name="Freeform 115"/>
              <p:cNvSpPr>
                <a:spLocks noChangeArrowheads="1"/>
              </p:cNvSpPr>
              <p:nvPr/>
            </p:nvSpPr>
            <p:spPr bwMode="auto">
              <a:xfrm>
                <a:off x="1745" y="3254"/>
                <a:ext cx="49" cy="1"/>
              </a:xfrm>
              <a:custGeom>
                <a:avLst/>
                <a:gdLst>
                  <a:gd name="T0" fmla="*/ 3 w 47"/>
                  <a:gd name="T1" fmla="*/ 0 h 2"/>
                  <a:gd name="T2" fmla="*/ 0 w 47"/>
                  <a:gd name="T3" fmla="*/ 1 h 2"/>
                  <a:gd name="T4" fmla="*/ 92 w 47"/>
                  <a:gd name="T5" fmla="*/ 1 h 2"/>
                  <a:gd name="T6" fmla="*/ 99 w 47"/>
                  <a:gd name="T7" fmla="*/ 0 h 2"/>
                  <a:gd name="T8" fmla="*/ 3 w 4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"/>
                  <a:gd name="T17" fmla="*/ 47 w 4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">
                    <a:moveTo>
                      <a:pt x="3" y="0"/>
                    </a:moveTo>
                    <a:lnTo>
                      <a:pt x="0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1" name="Freeform 116"/>
              <p:cNvSpPr>
                <a:spLocks noChangeArrowheads="1"/>
              </p:cNvSpPr>
              <p:nvPr/>
            </p:nvSpPr>
            <p:spPr bwMode="auto">
              <a:xfrm>
                <a:off x="1746" y="3253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1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2" name="Freeform 117"/>
              <p:cNvSpPr>
                <a:spLocks noChangeArrowheads="1"/>
              </p:cNvSpPr>
              <p:nvPr/>
            </p:nvSpPr>
            <p:spPr bwMode="auto">
              <a:xfrm>
                <a:off x="1748" y="3251"/>
                <a:ext cx="51" cy="2"/>
              </a:xfrm>
              <a:custGeom>
                <a:avLst/>
                <a:gdLst>
                  <a:gd name="T0" fmla="*/ 4 w 49"/>
                  <a:gd name="T1" fmla="*/ 0 h 3"/>
                  <a:gd name="T2" fmla="*/ 0 w 49"/>
                  <a:gd name="T3" fmla="*/ 1 h 3"/>
                  <a:gd name="T4" fmla="*/ 90 w 49"/>
                  <a:gd name="T5" fmla="*/ 1 h 3"/>
                  <a:gd name="T6" fmla="*/ 99 w 49"/>
                  <a:gd name="T7" fmla="*/ 0 h 3"/>
                  <a:gd name="T8" fmla="*/ 4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4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3" name="Freeform 118"/>
              <p:cNvSpPr>
                <a:spLocks noChangeArrowheads="1"/>
              </p:cNvSpPr>
              <p:nvPr/>
            </p:nvSpPr>
            <p:spPr bwMode="auto">
              <a:xfrm>
                <a:off x="1749" y="3251"/>
                <a:ext cx="51" cy="1"/>
              </a:xfrm>
              <a:custGeom>
                <a:avLst/>
                <a:gdLst>
                  <a:gd name="T0" fmla="*/ 5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5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5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4" name="Freeform 119"/>
              <p:cNvSpPr>
                <a:spLocks noChangeArrowheads="1"/>
              </p:cNvSpPr>
              <p:nvPr/>
            </p:nvSpPr>
            <p:spPr bwMode="auto">
              <a:xfrm>
                <a:off x="1752" y="3250"/>
                <a:ext cx="50" cy="0"/>
              </a:xfrm>
              <a:custGeom>
                <a:avLst/>
                <a:gdLst>
                  <a:gd name="T0" fmla="*/ 3 w 48"/>
                  <a:gd name="T1" fmla="*/ 0 h 1"/>
                  <a:gd name="T2" fmla="*/ 0 w 48"/>
                  <a:gd name="T3" fmla="*/ 1 h 1"/>
                  <a:gd name="T4" fmla="*/ 93 w 48"/>
                  <a:gd name="T5" fmla="*/ 1 h 1"/>
                  <a:gd name="T6" fmla="*/ 100 w 48"/>
                  <a:gd name="T7" fmla="*/ 0 h 1"/>
                  <a:gd name="T8" fmla="*/ 3 w 4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"/>
                  <a:gd name="T17" fmla="*/ 48 w 4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5" name="Freeform 120"/>
              <p:cNvSpPr>
                <a:spLocks noChangeArrowheads="1"/>
              </p:cNvSpPr>
              <p:nvPr/>
            </p:nvSpPr>
            <p:spPr bwMode="auto">
              <a:xfrm>
                <a:off x="1755" y="3248"/>
                <a:ext cx="50" cy="2"/>
              </a:xfrm>
              <a:custGeom>
                <a:avLst/>
                <a:gdLst>
                  <a:gd name="T0" fmla="*/ 0 w 48"/>
                  <a:gd name="T1" fmla="*/ 1 h 3"/>
                  <a:gd name="T2" fmla="*/ 3 w 48"/>
                  <a:gd name="T3" fmla="*/ 0 h 3"/>
                  <a:gd name="T4" fmla="*/ 8 w 48"/>
                  <a:gd name="T5" fmla="*/ 0 h 3"/>
                  <a:gd name="T6" fmla="*/ 11 w 48"/>
                  <a:gd name="T7" fmla="*/ 0 h 3"/>
                  <a:gd name="T8" fmla="*/ 33 w 48"/>
                  <a:gd name="T9" fmla="*/ 0 h 3"/>
                  <a:gd name="T10" fmla="*/ 40 w 48"/>
                  <a:gd name="T11" fmla="*/ 0 h 3"/>
                  <a:gd name="T12" fmla="*/ 46 w 48"/>
                  <a:gd name="T13" fmla="*/ 0 h 3"/>
                  <a:gd name="T14" fmla="*/ 56 w 48"/>
                  <a:gd name="T15" fmla="*/ 0 h 3"/>
                  <a:gd name="T16" fmla="*/ 63 w 48"/>
                  <a:gd name="T17" fmla="*/ 0 h 3"/>
                  <a:gd name="T18" fmla="*/ 75 w 48"/>
                  <a:gd name="T19" fmla="*/ 0 h 3"/>
                  <a:gd name="T20" fmla="*/ 84 w 48"/>
                  <a:gd name="T21" fmla="*/ 0 h 3"/>
                  <a:gd name="T22" fmla="*/ 92 w 48"/>
                  <a:gd name="T23" fmla="*/ 0 h 3"/>
                  <a:gd name="T24" fmla="*/ 100 w 48"/>
                  <a:gd name="T25" fmla="*/ 0 h 3"/>
                  <a:gd name="T26" fmla="*/ 92 w 48"/>
                  <a:gd name="T27" fmla="*/ 1 h 3"/>
                  <a:gd name="T28" fmla="*/ 0 w 48"/>
                  <a:gd name="T29" fmla="*/ 1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3"/>
                  <a:gd name="T47" fmla="*/ 48 w 48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6" name="Freeform 121"/>
              <p:cNvSpPr>
                <a:spLocks noChangeArrowheads="1"/>
              </p:cNvSpPr>
              <p:nvPr/>
            </p:nvSpPr>
            <p:spPr bwMode="auto">
              <a:xfrm>
                <a:off x="1755" y="3248"/>
                <a:ext cx="49" cy="1"/>
              </a:xfrm>
              <a:custGeom>
                <a:avLst/>
                <a:gdLst>
                  <a:gd name="T0" fmla="*/ 0 w 47"/>
                  <a:gd name="T1" fmla="*/ 1 h 2"/>
                  <a:gd name="T2" fmla="*/ 2 w 47"/>
                  <a:gd name="T3" fmla="*/ 0 h 2"/>
                  <a:gd name="T4" fmla="*/ 7 w 47"/>
                  <a:gd name="T5" fmla="*/ 0 h 2"/>
                  <a:gd name="T6" fmla="*/ 10 w 47"/>
                  <a:gd name="T7" fmla="*/ 0 h 2"/>
                  <a:gd name="T8" fmla="*/ 32 w 47"/>
                  <a:gd name="T9" fmla="*/ 0 h 2"/>
                  <a:gd name="T10" fmla="*/ 38 w 47"/>
                  <a:gd name="T11" fmla="*/ 0 h 2"/>
                  <a:gd name="T12" fmla="*/ 44 w 47"/>
                  <a:gd name="T13" fmla="*/ 0 h 2"/>
                  <a:gd name="T14" fmla="*/ 54 w 47"/>
                  <a:gd name="T15" fmla="*/ 0 h 2"/>
                  <a:gd name="T16" fmla="*/ 60 w 47"/>
                  <a:gd name="T17" fmla="*/ 0 h 2"/>
                  <a:gd name="T18" fmla="*/ 72 w 47"/>
                  <a:gd name="T19" fmla="*/ 0 h 2"/>
                  <a:gd name="T20" fmla="*/ 83 w 47"/>
                  <a:gd name="T21" fmla="*/ 0 h 2"/>
                  <a:gd name="T22" fmla="*/ 91 w 47"/>
                  <a:gd name="T23" fmla="*/ 0 h 2"/>
                  <a:gd name="T24" fmla="*/ 99 w 47"/>
                  <a:gd name="T25" fmla="*/ 0 h 2"/>
                  <a:gd name="T26" fmla="*/ 95 w 47"/>
                  <a:gd name="T27" fmla="*/ 1 h 2"/>
                  <a:gd name="T28" fmla="*/ 0 w 47"/>
                  <a:gd name="T29" fmla="*/ 1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2"/>
                  <a:gd name="T47" fmla="*/ 47 w 4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7" name="Freeform 122"/>
              <p:cNvSpPr>
                <a:spLocks noChangeArrowheads="1"/>
              </p:cNvSpPr>
              <p:nvPr/>
            </p:nvSpPr>
            <p:spPr bwMode="auto">
              <a:xfrm>
                <a:off x="1712" y="3303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4 w 49"/>
                  <a:gd name="T5" fmla="*/ 1 h 2"/>
                  <a:gd name="T6" fmla="*/ 8 w 49"/>
                  <a:gd name="T7" fmla="*/ 1 h 2"/>
                  <a:gd name="T8" fmla="*/ 12 w 49"/>
                  <a:gd name="T9" fmla="*/ 1 h 2"/>
                  <a:gd name="T10" fmla="*/ 33 w 49"/>
                  <a:gd name="T11" fmla="*/ 1 h 2"/>
                  <a:gd name="T12" fmla="*/ 39 w 49"/>
                  <a:gd name="T13" fmla="*/ 1 h 2"/>
                  <a:gd name="T14" fmla="*/ 47 w 49"/>
                  <a:gd name="T15" fmla="*/ 1 h 2"/>
                  <a:gd name="T16" fmla="*/ 57 w 49"/>
                  <a:gd name="T17" fmla="*/ 1 h 2"/>
                  <a:gd name="T18" fmla="*/ 63 w 49"/>
                  <a:gd name="T19" fmla="*/ 1 h 2"/>
                  <a:gd name="T20" fmla="*/ 78 w 49"/>
                  <a:gd name="T21" fmla="*/ 1 h 2"/>
                  <a:gd name="T22" fmla="*/ 84 w 49"/>
                  <a:gd name="T23" fmla="*/ 1 h 2"/>
                  <a:gd name="T24" fmla="*/ 90 w 49"/>
                  <a:gd name="T25" fmla="*/ 1 h 2"/>
                  <a:gd name="T26" fmla="*/ 99 w 49"/>
                  <a:gd name="T27" fmla="*/ 0 h 2"/>
                  <a:gd name="T28" fmla="*/ 3 w 49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2"/>
                  <a:gd name="T47" fmla="*/ 49 w 4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8" name="Freeform 123"/>
              <p:cNvSpPr>
                <a:spLocks noChangeArrowheads="1"/>
              </p:cNvSpPr>
              <p:nvPr/>
            </p:nvSpPr>
            <p:spPr bwMode="auto">
              <a:xfrm>
                <a:off x="1713" y="3302"/>
                <a:ext cx="52" cy="0"/>
              </a:xfrm>
              <a:custGeom>
                <a:avLst/>
                <a:gdLst>
                  <a:gd name="T0" fmla="*/ 3 w 50"/>
                  <a:gd name="T1" fmla="*/ 0 h 1"/>
                  <a:gd name="T2" fmla="*/ 0 w 50"/>
                  <a:gd name="T3" fmla="*/ 1 h 1"/>
                  <a:gd name="T4" fmla="*/ 94 w 50"/>
                  <a:gd name="T5" fmla="*/ 1 h 1"/>
                  <a:gd name="T6" fmla="*/ 100 w 50"/>
                  <a:gd name="T7" fmla="*/ 0 h 1"/>
                  <a:gd name="T8" fmla="*/ 3 w 5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"/>
                  <a:gd name="T17" fmla="*/ 50 w 50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">
                    <a:moveTo>
                      <a:pt x="3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5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69" name="Freeform 124"/>
              <p:cNvSpPr>
                <a:spLocks noChangeArrowheads="1"/>
              </p:cNvSpPr>
              <p:nvPr/>
            </p:nvSpPr>
            <p:spPr bwMode="auto">
              <a:xfrm>
                <a:off x="1715" y="3300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0" name="Freeform 125"/>
              <p:cNvSpPr>
                <a:spLocks noChangeArrowheads="1"/>
              </p:cNvSpPr>
              <p:nvPr/>
            </p:nvSpPr>
            <p:spPr bwMode="auto">
              <a:xfrm>
                <a:off x="1716" y="3299"/>
                <a:ext cx="52" cy="2"/>
              </a:xfrm>
              <a:custGeom>
                <a:avLst/>
                <a:gdLst>
                  <a:gd name="T0" fmla="*/ 5 w 50"/>
                  <a:gd name="T1" fmla="*/ 0 h 3"/>
                  <a:gd name="T2" fmla="*/ 0 w 50"/>
                  <a:gd name="T3" fmla="*/ 1 h 3"/>
                  <a:gd name="T4" fmla="*/ 94 w 50"/>
                  <a:gd name="T5" fmla="*/ 1 h 3"/>
                  <a:gd name="T6" fmla="*/ 100 w 50"/>
                  <a:gd name="T7" fmla="*/ 0 h 3"/>
                  <a:gd name="T8" fmla="*/ 5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5" y="0"/>
                    </a:moveTo>
                    <a:lnTo>
                      <a:pt x="0" y="3"/>
                    </a:lnTo>
                    <a:lnTo>
                      <a:pt x="47" y="3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1" name="Freeform 126"/>
              <p:cNvSpPr>
                <a:spLocks noChangeArrowheads="1"/>
              </p:cNvSpPr>
              <p:nvPr/>
            </p:nvSpPr>
            <p:spPr bwMode="auto">
              <a:xfrm>
                <a:off x="1718" y="3299"/>
                <a:ext cx="51" cy="0"/>
              </a:xfrm>
              <a:custGeom>
                <a:avLst/>
                <a:gdLst>
                  <a:gd name="T0" fmla="*/ 5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5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5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2" name="Freeform 127"/>
              <p:cNvSpPr>
                <a:spLocks noChangeArrowheads="1"/>
              </p:cNvSpPr>
              <p:nvPr/>
            </p:nvSpPr>
            <p:spPr bwMode="auto">
              <a:xfrm>
                <a:off x="1721" y="3297"/>
                <a:ext cx="50" cy="1"/>
              </a:xfrm>
              <a:custGeom>
                <a:avLst/>
                <a:gdLst>
                  <a:gd name="T0" fmla="*/ 3 w 48"/>
                  <a:gd name="T1" fmla="*/ 0 h 2"/>
                  <a:gd name="T2" fmla="*/ 0 w 48"/>
                  <a:gd name="T3" fmla="*/ 1 h 2"/>
                  <a:gd name="T4" fmla="*/ 93 w 48"/>
                  <a:gd name="T5" fmla="*/ 1 h 2"/>
                  <a:gd name="T6" fmla="*/ 100 w 48"/>
                  <a:gd name="T7" fmla="*/ 0 h 2"/>
                  <a:gd name="T8" fmla="*/ 3 w 4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"/>
                  <a:gd name="T17" fmla="*/ 48 w 4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3" name="Freeform 128"/>
              <p:cNvSpPr>
                <a:spLocks noChangeArrowheads="1"/>
              </p:cNvSpPr>
              <p:nvPr/>
            </p:nvSpPr>
            <p:spPr bwMode="auto">
              <a:xfrm>
                <a:off x="1724" y="3296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0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4" name="Freeform 129"/>
              <p:cNvSpPr>
                <a:spLocks noChangeArrowheads="1"/>
              </p:cNvSpPr>
              <p:nvPr/>
            </p:nvSpPr>
            <p:spPr bwMode="auto">
              <a:xfrm>
                <a:off x="1725" y="3294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1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5" name="Freeform 130"/>
              <p:cNvSpPr>
                <a:spLocks noChangeArrowheads="1"/>
              </p:cNvSpPr>
              <p:nvPr/>
            </p:nvSpPr>
            <p:spPr bwMode="auto">
              <a:xfrm>
                <a:off x="1727" y="3294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6" name="Freeform 131"/>
              <p:cNvSpPr>
                <a:spLocks noChangeArrowheads="1"/>
              </p:cNvSpPr>
              <p:nvPr/>
            </p:nvSpPr>
            <p:spPr bwMode="auto">
              <a:xfrm>
                <a:off x="1728" y="3293"/>
                <a:ext cx="51" cy="0"/>
              </a:xfrm>
              <a:custGeom>
                <a:avLst/>
                <a:gdLst>
                  <a:gd name="T0" fmla="*/ 3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3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3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7" name="Freeform 132"/>
              <p:cNvSpPr>
                <a:spLocks noChangeArrowheads="1"/>
              </p:cNvSpPr>
              <p:nvPr/>
            </p:nvSpPr>
            <p:spPr bwMode="auto">
              <a:xfrm>
                <a:off x="1730" y="3291"/>
                <a:ext cx="51" cy="2"/>
              </a:xfrm>
              <a:custGeom>
                <a:avLst/>
                <a:gdLst>
                  <a:gd name="T0" fmla="*/ 4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4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4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8" name="Freeform 133"/>
              <p:cNvSpPr>
                <a:spLocks noChangeArrowheads="1"/>
              </p:cNvSpPr>
              <p:nvPr/>
            </p:nvSpPr>
            <p:spPr bwMode="auto">
              <a:xfrm>
                <a:off x="1731" y="3290"/>
                <a:ext cx="52" cy="2"/>
              </a:xfrm>
              <a:custGeom>
                <a:avLst/>
                <a:gdLst>
                  <a:gd name="T0" fmla="*/ 5 w 50"/>
                  <a:gd name="T1" fmla="*/ 0 h 3"/>
                  <a:gd name="T2" fmla="*/ 0 w 50"/>
                  <a:gd name="T3" fmla="*/ 1 h 3"/>
                  <a:gd name="T4" fmla="*/ 92 w 50"/>
                  <a:gd name="T5" fmla="*/ 1 h 3"/>
                  <a:gd name="T6" fmla="*/ 100 w 50"/>
                  <a:gd name="T7" fmla="*/ 0 h 3"/>
                  <a:gd name="T8" fmla="*/ 5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5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3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79" name="Freeform 134"/>
              <p:cNvSpPr>
                <a:spLocks noChangeArrowheads="1"/>
              </p:cNvSpPr>
              <p:nvPr/>
            </p:nvSpPr>
            <p:spPr bwMode="auto">
              <a:xfrm>
                <a:off x="1734" y="3290"/>
                <a:ext cx="50" cy="0"/>
              </a:xfrm>
              <a:custGeom>
                <a:avLst/>
                <a:gdLst>
                  <a:gd name="T0" fmla="*/ 3 w 48"/>
                  <a:gd name="T1" fmla="*/ 0 h 1"/>
                  <a:gd name="T2" fmla="*/ 0 w 48"/>
                  <a:gd name="T3" fmla="*/ 1 h 1"/>
                  <a:gd name="T4" fmla="*/ 93 w 48"/>
                  <a:gd name="T5" fmla="*/ 1 h 1"/>
                  <a:gd name="T6" fmla="*/ 100 w 48"/>
                  <a:gd name="T7" fmla="*/ 0 h 1"/>
                  <a:gd name="T8" fmla="*/ 3 w 4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"/>
                  <a:gd name="T17" fmla="*/ 48 w 4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0" name="Freeform 135"/>
              <p:cNvSpPr>
                <a:spLocks noChangeArrowheads="1"/>
              </p:cNvSpPr>
              <p:nvPr/>
            </p:nvSpPr>
            <p:spPr bwMode="auto">
              <a:xfrm>
                <a:off x="1736" y="3288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1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1" name="Freeform 136"/>
              <p:cNvSpPr>
                <a:spLocks noChangeArrowheads="1"/>
              </p:cNvSpPr>
              <p:nvPr/>
            </p:nvSpPr>
            <p:spPr bwMode="auto">
              <a:xfrm>
                <a:off x="1737" y="3286"/>
                <a:ext cx="52" cy="3"/>
              </a:xfrm>
              <a:custGeom>
                <a:avLst/>
                <a:gdLst>
                  <a:gd name="T0" fmla="*/ 4 w 50"/>
                  <a:gd name="T1" fmla="*/ 0 h 4"/>
                  <a:gd name="T2" fmla="*/ 0 w 50"/>
                  <a:gd name="T3" fmla="*/ 2 h 4"/>
                  <a:gd name="T4" fmla="*/ 90 w 50"/>
                  <a:gd name="T5" fmla="*/ 2 h 4"/>
                  <a:gd name="T6" fmla="*/ 100 w 50"/>
                  <a:gd name="T7" fmla="*/ 0 h 4"/>
                  <a:gd name="T8" fmla="*/ 4 w 50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"/>
                  <a:gd name="T17" fmla="*/ 50 w 5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">
                    <a:moveTo>
                      <a:pt x="4" y="0"/>
                    </a:moveTo>
                    <a:lnTo>
                      <a:pt x="0" y="4"/>
                    </a:lnTo>
                    <a:lnTo>
                      <a:pt x="45" y="4"/>
                    </a:lnTo>
                    <a:lnTo>
                      <a:pt x="5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2" name="Freeform 137"/>
              <p:cNvSpPr>
                <a:spLocks noChangeArrowheads="1"/>
              </p:cNvSpPr>
              <p:nvPr/>
            </p:nvSpPr>
            <p:spPr bwMode="auto">
              <a:xfrm>
                <a:off x="1740" y="3285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3" name="Freeform 138"/>
              <p:cNvSpPr>
                <a:spLocks noChangeArrowheads="1"/>
              </p:cNvSpPr>
              <p:nvPr/>
            </p:nvSpPr>
            <p:spPr bwMode="auto">
              <a:xfrm>
                <a:off x="1742" y="3285"/>
                <a:ext cx="51" cy="0"/>
              </a:xfrm>
              <a:custGeom>
                <a:avLst/>
                <a:gdLst>
                  <a:gd name="T0" fmla="*/ 3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3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3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4" name="Freeform 139"/>
              <p:cNvSpPr>
                <a:spLocks noChangeArrowheads="1"/>
              </p:cNvSpPr>
              <p:nvPr/>
            </p:nvSpPr>
            <p:spPr bwMode="auto">
              <a:xfrm>
                <a:off x="1743" y="3283"/>
                <a:ext cx="51" cy="1"/>
              </a:xfrm>
              <a:custGeom>
                <a:avLst/>
                <a:gdLst>
                  <a:gd name="T0" fmla="*/ 5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5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5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5" name="Freeform 140"/>
              <p:cNvSpPr>
                <a:spLocks noChangeArrowheads="1"/>
              </p:cNvSpPr>
              <p:nvPr/>
            </p:nvSpPr>
            <p:spPr bwMode="auto">
              <a:xfrm>
                <a:off x="1745" y="3282"/>
                <a:ext cx="51" cy="2"/>
              </a:xfrm>
              <a:custGeom>
                <a:avLst/>
                <a:gdLst>
                  <a:gd name="T0" fmla="*/ 4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4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4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5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6" name="Freeform 141"/>
              <p:cNvSpPr>
                <a:spLocks noChangeArrowheads="1"/>
              </p:cNvSpPr>
              <p:nvPr/>
            </p:nvSpPr>
            <p:spPr bwMode="auto">
              <a:xfrm>
                <a:off x="1748" y="3282"/>
                <a:ext cx="49" cy="0"/>
              </a:xfrm>
              <a:custGeom>
                <a:avLst/>
                <a:gdLst>
                  <a:gd name="T0" fmla="*/ 3 w 47"/>
                  <a:gd name="T1" fmla="*/ 0 h 1"/>
                  <a:gd name="T2" fmla="*/ 0 w 47"/>
                  <a:gd name="T3" fmla="*/ 1 h 1"/>
                  <a:gd name="T4" fmla="*/ 92 w 47"/>
                  <a:gd name="T5" fmla="*/ 1 h 1"/>
                  <a:gd name="T6" fmla="*/ 99 w 47"/>
                  <a:gd name="T7" fmla="*/ 0 h 1"/>
                  <a:gd name="T8" fmla="*/ 3 w 4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"/>
                  <a:gd name="T17" fmla="*/ 47 w 4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">
                    <a:moveTo>
                      <a:pt x="3" y="0"/>
                    </a:moveTo>
                    <a:lnTo>
                      <a:pt x="0" y="1"/>
                    </a:lnTo>
                    <a:lnTo>
                      <a:pt x="44" y="1"/>
                    </a:lnTo>
                    <a:lnTo>
                      <a:pt x="4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7" name="Freeform 142"/>
              <p:cNvSpPr>
                <a:spLocks noChangeArrowheads="1"/>
              </p:cNvSpPr>
              <p:nvPr/>
            </p:nvSpPr>
            <p:spPr bwMode="auto">
              <a:xfrm>
                <a:off x="1749" y="3280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1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8" name="Freeform 143"/>
              <p:cNvSpPr>
                <a:spLocks noChangeArrowheads="1"/>
              </p:cNvSpPr>
              <p:nvPr/>
            </p:nvSpPr>
            <p:spPr bwMode="auto">
              <a:xfrm>
                <a:off x="1751" y="3279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0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89" name="Freeform 144"/>
              <p:cNvSpPr>
                <a:spLocks noChangeArrowheads="1"/>
              </p:cNvSpPr>
              <p:nvPr/>
            </p:nvSpPr>
            <p:spPr bwMode="auto">
              <a:xfrm>
                <a:off x="1752" y="3277"/>
                <a:ext cx="52" cy="2"/>
              </a:xfrm>
              <a:custGeom>
                <a:avLst/>
                <a:gdLst>
                  <a:gd name="T0" fmla="*/ 3 w 50"/>
                  <a:gd name="T1" fmla="*/ 0 h 3"/>
                  <a:gd name="T2" fmla="*/ 0 w 50"/>
                  <a:gd name="T3" fmla="*/ 1 h 3"/>
                  <a:gd name="T4" fmla="*/ 92 w 50"/>
                  <a:gd name="T5" fmla="*/ 1 h 3"/>
                  <a:gd name="T6" fmla="*/ 100 w 50"/>
                  <a:gd name="T7" fmla="*/ 0 h 3"/>
                  <a:gd name="T8" fmla="*/ 3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3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5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0" name="Freeform 145"/>
              <p:cNvSpPr>
                <a:spLocks noChangeArrowheads="1"/>
              </p:cNvSpPr>
              <p:nvPr/>
            </p:nvSpPr>
            <p:spPr bwMode="auto">
              <a:xfrm>
                <a:off x="1755" y="3277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1" name="Freeform 146"/>
              <p:cNvSpPr>
                <a:spLocks noChangeArrowheads="1"/>
              </p:cNvSpPr>
              <p:nvPr/>
            </p:nvSpPr>
            <p:spPr bwMode="auto">
              <a:xfrm>
                <a:off x="1755" y="3276"/>
                <a:ext cx="52" cy="0"/>
              </a:xfrm>
              <a:custGeom>
                <a:avLst/>
                <a:gdLst>
                  <a:gd name="T0" fmla="*/ 5 w 50"/>
                  <a:gd name="T1" fmla="*/ 0 h 1"/>
                  <a:gd name="T2" fmla="*/ 0 w 50"/>
                  <a:gd name="T3" fmla="*/ 1 h 1"/>
                  <a:gd name="T4" fmla="*/ 94 w 50"/>
                  <a:gd name="T5" fmla="*/ 1 h 1"/>
                  <a:gd name="T6" fmla="*/ 100 w 50"/>
                  <a:gd name="T7" fmla="*/ 0 h 1"/>
                  <a:gd name="T8" fmla="*/ 5 w 5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"/>
                  <a:gd name="T17" fmla="*/ 50 w 50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">
                    <a:moveTo>
                      <a:pt x="5" y="0"/>
                    </a:moveTo>
                    <a:lnTo>
                      <a:pt x="0" y="1"/>
                    </a:lnTo>
                    <a:lnTo>
                      <a:pt x="47" y="1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2" name="Freeform 147"/>
              <p:cNvSpPr>
                <a:spLocks noChangeArrowheads="1"/>
              </p:cNvSpPr>
              <p:nvPr/>
            </p:nvSpPr>
            <p:spPr bwMode="auto">
              <a:xfrm>
                <a:off x="1758" y="3274"/>
                <a:ext cx="51" cy="2"/>
              </a:xfrm>
              <a:custGeom>
                <a:avLst/>
                <a:gdLst>
                  <a:gd name="T0" fmla="*/ 5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5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5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3" name="Freeform 148"/>
              <p:cNvSpPr>
                <a:spLocks noChangeArrowheads="1"/>
              </p:cNvSpPr>
              <p:nvPr/>
            </p:nvSpPr>
            <p:spPr bwMode="auto">
              <a:xfrm>
                <a:off x="1761" y="3273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1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4" name="Freeform 149"/>
              <p:cNvSpPr>
                <a:spLocks noChangeArrowheads="1"/>
              </p:cNvSpPr>
              <p:nvPr/>
            </p:nvSpPr>
            <p:spPr bwMode="auto">
              <a:xfrm>
                <a:off x="1763" y="3273"/>
                <a:ext cx="51" cy="0"/>
              </a:xfrm>
              <a:custGeom>
                <a:avLst/>
                <a:gdLst>
                  <a:gd name="T0" fmla="*/ 3 w 49"/>
                  <a:gd name="T1" fmla="*/ 0 h 1"/>
                  <a:gd name="T2" fmla="*/ 0 w 49"/>
                  <a:gd name="T3" fmla="*/ 1 h 1"/>
                  <a:gd name="T4" fmla="*/ 90 w 49"/>
                  <a:gd name="T5" fmla="*/ 1 h 1"/>
                  <a:gd name="T6" fmla="*/ 99 w 49"/>
                  <a:gd name="T7" fmla="*/ 0 h 1"/>
                  <a:gd name="T8" fmla="*/ 3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3" y="0"/>
                    </a:moveTo>
                    <a:lnTo>
                      <a:pt x="0" y="1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5" name="Freeform 150"/>
              <p:cNvSpPr>
                <a:spLocks noChangeArrowheads="1"/>
              </p:cNvSpPr>
              <p:nvPr/>
            </p:nvSpPr>
            <p:spPr bwMode="auto">
              <a:xfrm>
                <a:off x="1764" y="3271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6" name="Freeform 151"/>
              <p:cNvSpPr>
                <a:spLocks noChangeArrowheads="1"/>
              </p:cNvSpPr>
              <p:nvPr/>
            </p:nvSpPr>
            <p:spPr bwMode="auto">
              <a:xfrm>
                <a:off x="1766" y="3270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7" name="Freeform 152"/>
              <p:cNvSpPr>
                <a:spLocks noChangeArrowheads="1"/>
              </p:cNvSpPr>
              <p:nvPr/>
            </p:nvSpPr>
            <p:spPr bwMode="auto">
              <a:xfrm>
                <a:off x="1767" y="3268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8" name="Freeform 153"/>
              <p:cNvSpPr>
                <a:spLocks noChangeArrowheads="1"/>
              </p:cNvSpPr>
              <p:nvPr/>
            </p:nvSpPr>
            <p:spPr bwMode="auto">
              <a:xfrm>
                <a:off x="1769" y="3268"/>
                <a:ext cx="51" cy="1"/>
              </a:xfrm>
              <a:custGeom>
                <a:avLst/>
                <a:gdLst>
                  <a:gd name="T0" fmla="*/ 4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4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4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199" name="Freeform 154"/>
              <p:cNvSpPr>
                <a:spLocks noChangeArrowheads="1"/>
              </p:cNvSpPr>
              <p:nvPr/>
            </p:nvSpPr>
            <p:spPr bwMode="auto">
              <a:xfrm>
                <a:off x="1770" y="3266"/>
                <a:ext cx="51" cy="1"/>
              </a:xfrm>
              <a:custGeom>
                <a:avLst/>
                <a:gdLst>
                  <a:gd name="T0" fmla="*/ 5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5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5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0" name="Freeform 155"/>
              <p:cNvSpPr>
                <a:spLocks noChangeArrowheads="1"/>
              </p:cNvSpPr>
              <p:nvPr/>
            </p:nvSpPr>
            <p:spPr bwMode="auto">
              <a:xfrm>
                <a:off x="1774" y="3265"/>
                <a:ext cx="52" cy="2"/>
              </a:xfrm>
              <a:custGeom>
                <a:avLst/>
                <a:gdLst>
                  <a:gd name="T0" fmla="*/ 3 w 50"/>
                  <a:gd name="T1" fmla="*/ 0 h 3"/>
                  <a:gd name="T2" fmla="*/ 0 w 50"/>
                  <a:gd name="T3" fmla="*/ 1 h 3"/>
                  <a:gd name="T4" fmla="*/ 90 w 50"/>
                  <a:gd name="T5" fmla="*/ 1 h 3"/>
                  <a:gd name="T6" fmla="*/ 100 w 50"/>
                  <a:gd name="T7" fmla="*/ 0 h 3"/>
                  <a:gd name="T8" fmla="*/ 3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5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1" name="Freeform 156"/>
              <p:cNvSpPr>
                <a:spLocks noChangeArrowheads="1"/>
              </p:cNvSpPr>
              <p:nvPr/>
            </p:nvSpPr>
            <p:spPr bwMode="auto">
              <a:xfrm>
                <a:off x="1776" y="3263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0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4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2" name="Freeform 157"/>
              <p:cNvSpPr>
                <a:spLocks noChangeArrowheads="1"/>
              </p:cNvSpPr>
              <p:nvPr/>
            </p:nvSpPr>
            <p:spPr bwMode="auto">
              <a:xfrm>
                <a:off x="1777" y="3263"/>
                <a:ext cx="52" cy="1"/>
              </a:xfrm>
              <a:custGeom>
                <a:avLst/>
                <a:gdLst>
                  <a:gd name="T0" fmla="*/ 3 w 50"/>
                  <a:gd name="T1" fmla="*/ 0 h 2"/>
                  <a:gd name="T2" fmla="*/ 0 w 50"/>
                  <a:gd name="T3" fmla="*/ 1 h 2"/>
                  <a:gd name="T4" fmla="*/ 94 w 50"/>
                  <a:gd name="T5" fmla="*/ 1 h 2"/>
                  <a:gd name="T6" fmla="*/ 100 w 50"/>
                  <a:gd name="T7" fmla="*/ 0 h 2"/>
                  <a:gd name="T8" fmla="*/ 3 w 5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"/>
                  <a:gd name="T17" fmla="*/ 50 w 50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">
                    <a:moveTo>
                      <a:pt x="3" y="0"/>
                    </a:moveTo>
                    <a:lnTo>
                      <a:pt x="0" y="2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3" name="Freeform 158"/>
              <p:cNvSpPr>
                <a:spLocks noChangeArrowheads="1"/>
              </p:cNvSpPr>
              <p:nvPr/>
            </p:nvSpPr>
            <p:spPr bwMode="auto">
              <a:xfrm>
                <a:off x="1779" y="3262"/>
                <a:ext cx="51" cy="0"/>
              </a:xfrm>
              <a:custGeom>
                <a:avLst/>
                <a:gdLst>
                  <a:gd name="T0" fmla="*/ 3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3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3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4" name="Freeform 159"/>
              <p:cNvSpPr>
                <a:spLocks noChangeArrowheads="1"/>
              </p:cNvSpPr>
              <p:nvPr/>
            </p:nvSpPr>
            <p:spPr bwMode="auto">
              <a:xfrm>
                <a:off x="1780" y="3260"/>
                <a:ext cx="52" cy="2"/>
              </a:xfrm>
              <a:custGeom>
                <a:avLst/>
                <a:gdLst>
                  <a:gd name="T0" fmla="*/ 5 w 50"/>
                  <a:gd name="T1" fmla="*/ 0 h 3"/>
                  <a:gd name="T2" fmla="*/ 0 w 50"/>
                  <a:gd name="T3" fmla="*/ 1 h 3"/>
                  <a:gd name="T4" fmla="*/ 94 w 50"/>
                  <a:gd name="T5" fmla="*/ 1 h 3"/>
                  <a:gd name="T6" fmla="*/ 100 w 50"/>
                  <a:gd name="T7" fmla="*/ 0 h 3"/>
                  <a:gd name="T8" fmla="*/ 5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5" y="0"/>
                    </a:moveTo>
                    <a:lnTo>
                      <a:pt x="0" y="3"/>
                    </a:lnTo>
                    <a:lnTo>
                      <a:pt x="47" y="3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5" name="Freeform 160"/>
              <p:cNvSpPr>
                <a:spLocks noChangeArrowheads="1"/>
              </p:cNvSpPr>
              <p:nvPr/>
            </p:nvSpPr>
            <p:spPr bwMode="auto">
              <a:xfrm>
                <a:off x="1782" y="3259"/>
                <a:ext cx="51" cy="2"/>
              </a:xfrm>
              <a:custGeom>
                <a:avLst/>
                <a:gdLst>
                  <a:gd name="T0" fmla="*/ 5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5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5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6" name="Freeform 161"/>
              <p:cNvSpPr>
                <a:spLocks noChangeArrowheads="1"/>
              </p:cNvSpPr>
              <p:nvPr/>
            </p:nvSpPr>
            <p:spPr bwMode="auto">
              <a:xfrm>
                <a:off x="1785" y="3259"/>
                <a:ext cx="50" cy="0"/>
              </a:xfrm>
              <a:custGeom>
                <a:avLst/>
                <a:gdLst>
                  <a:gd name="T0" fmla="*/ 3 w 48"/>
                  <a:gd name="T1" fmla="*/ 0 h 1"/>
                  <a:gd name="T2" fmla="*/ 0 w 48"/>
                  <a:gd name="T3" fmla="*/ 1 h 1"/>
                  <a:gd name="T4" fmla="*/ 93 w 48"/>
                  <a:gd name="T5" fmla="*/ 1 h 1"/>
                  <a:gd name="T6" fmla="*/ 100 w 48"/>
                  <a:gd name="T7" fmla="*/ 0 h 1"/>
                  <a:gd name="T8" fmla="*/ 3 w 4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"/>
                  <a:gd name="T17" fmla="*/ 48 w 48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7" name="Freeform 162"/>
              <p:cNvSpPr>
                <a:spLocks noChangeArrowheads="1"/>
              </p:cNvSpPr>
              <p:nvPr/>
            </p:nvSpPr>
            <p:spPr bwMode="auto">
              <a:xfrm>
                <a:off x="1788" y="3257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0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8" name="Freeform 163"/>
              <p:cNvSpPr>
                <a:spLocks noChangeArrowheads="1"/>
              </p:cNvSpPr>
              <p:nvPr/>
            </p:nvSpPr>
            <p:spPr bwMode="auto">
              <a:xfrm>
                <a:off x="1789" y="3256"/>
                <a:ext cx="51" cy="2"/>
              </a:xfrm>
              <a:custGeom>
                <a:avLst/>
                <a:gdLst>
                  <a:gd name="T0" fmla="*/ 3 w 49"/>
                  <a:gd name="T1" fmla="*/ 0 h 3"/>
                  <a:gd name="T2" fmla="*/ 0 w 49"/>
                  <a:gd name="T3" fmla="*/ 1 h 3"/>
                  <a:gd name="T4" fmla="*/ 91 w 49"/>
                  <a:gd name="T5" fmla="*/ 1 h 3"/>
                  <a:gd name="T6" fmla="*/ 99 w 49"/>
                  <a:gd name="T7" fmla="*/ 0 h 3"/>
                  <a:gd name="T8" fmla="*/ 3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3" y="0"/>
                    </a:moveTo>
                    <a:lnTo>
                      <a:pt x="0" y="3"/>
                    </a:lnTo>
                    <a:lnTo>
                      <a:pt x="45" y="3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09" name="Freeform 164"/>
              <p:cNvSpPr>
                <a:spLocks noChangeArrowheads="1"/>
              </p:cNvSpPr>
              <p:nvPr/>
            </p:nvSpPr>
            <p:spPr bwMode="auto">
              <a:xfrm>
                <a:off x="1791" y="3256"/>
                <a:ext cx="51" cy="0"/>
              </a:xfrm>
              <a:custGeom>
                <a:avLst/>
                <a:gdLst>
                  <a:gd name="T0" fmla="*/ 3 w 49"/>
                  <a:gd name="T1" fmla="*/ 0 h 1"/>
                  <a:gd name="T2" fmla="*/ 0 w 49"/>
                  <a:gd name="T3" fmla="*/ 1 h 1"/>
                  <a:gd name="T4" fmla="*/ 94 w 49"/>
                  <a:gd name="T5" fmla="*/ 1 h 1"/>
                  <a:gd name="T6" fmla="*/ 99 w 49"/>
                  <a:gd name="T7" fmla="*/ 0 h 1"/>
                  <a:gd name="T8" fmla="*/ 3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3" y="0"/>
                    </a:moveTo>
                    <a:lnTo>
                      <a:pt x="0" y="1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10" name="Freeform 165"/>
              <p:cNvSpPr>
                <a:spLocks noChangeArrowheads="1"/>
              </p:cNvSpPr>
              <p:nvPr/>
            </p:nvSpPr>
            <p:spPr bwMode="auto">
              <a:xfrm>
                <a:off x="1792" y="3254"/>
                <a:ext cx="51" cy="1"/>
              </a:xfrm>
              <a:custGeom>
                <a:avLst/>
                <a:gdLst>
                  <a:gd name="T0" fmla="*/ 3 w 49"/>
                  <a:gd name="T1" fmla="*/ 0 h 2"/>
                  <a:gd name="T2" fmla="*/ 0 w 49"/>
                  <a:gd name="T3" fmla="*/ 1 h 2"/>
                  <a:gd name="T4" fmla="*/ 94 w 49"/>
                  <a:gd name="T5" fmla="*/ 1 h 2"/>
                  <a:gd name="T6" fmla="*/ 99 w 49"/>
                  <a:gd name="T7" fmla="*/ 0 h 2"/>
                  <a:gd name="T8" fmla="*/ 3 w 4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"/>
                  <a:gd name="T17" fmla="*/ 49 w 4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">
                    <a:moveTo>
                      <a:pt x="3" y="0"/>
                    </a:moveTo>
                    <a:lnTo>
                      <a:pt x="0" y="2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11" name="Freeform 166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51" cy="2"/>
              </a:xfrm>
              <a:custGeom>
                <a:avLst/>
                <a:gdLst>
                  <a:gd name="T0" fmla="*/ 4 w 49"/>
                  <a:gd name="T1" fmla="*/ 0 h 3"/>
                  <a:gd name="T2" fmla="*/ 0 w 49"/>
                  <a:gd name="T3" fmla="*/ 1 h 3"/>
                  <a:gd name="T4" fmla="*/ 94 w 49"/>
                  <a:gd name="T5" fmla="*/ 1 h 3"/>
                  <a:gd name="T6" fmla="*/ 99 w 49"/>
                  <a:gd name="T7" fmla="*/ 0 h 3"/>
                  <a:gd name="T8" fmla="*/ 4 w 4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"/>
                  <a:gd name="T17" fmla="*/ 49 w 4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">
                    <a:moveTo>
                      <a:pt x="4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12" name="Freeform 167"/>
              <p:cNvSpPr>
                <a:spLocks noChangeArrowheads="1"/>
              </p:cNvSpPr>
              <p:nvPr/>
            </p:nvSpPr>
            <p:spPr bwMode="auto">
              <a:xfrm>
                <a:off x="1795" y="3251"/>
                <a:ext cx="52" cy="2"/>
              </a:xfrm>
              <a:custGeom>
                <a:avLst/>
                <a:gdLst>
                  <a:gd name="T0" fmla="*/ 5 w 50"/>
                  <a:gd name="T1" fmla="*/ 0 h 3"/>
                  <a:gd name="T2" fmla="*/ 0 w 50"/>
                  <a:gd name="T3" fmla="*/ 1 h 3"/>
                  <a:gd name="T4" fmla="*/ 92 w 50"/>
                  <a:gd name="T5" fmla="*/ 1 h 3"/>
                  <a:gd name="T6" fmla="*/ 100 w 50"/>
                  <a:gd name="T7" fmla="*/ 0 h 3"/>
                  <a:gd name="T8" fmla="*/ 5 w 5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"/>
                  <a:gd name="T17" fmla="*/ 50 w 5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">
                    <a:moveTo>
                      <a:pt x="5" y="0"/>
                    </a:moveTo>
                    <a:lnTo>
                      <a:pt x="0" y="3"/>
                    </a:lnTo>
                    <a:lnTo>
                      <a:pt x="46" y="3"/>
                    </a:lnTo>
                    <a:lnTo>
                      <a:pt x="5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13" name="Freeform 168"/>
              <p:cNvSpPr>
                <a:spLocks noChangeArrowheads="1"/>
              </p:cNvSpPr>
              <p:nvPr/>
            </p:nvSpPr>
            <p:spPr bwMode="auto">
              <a:xfrm>
                <a:off x="1798" y="3251"/>
                <a:ext cx="50" cy="1"/>
              </a:xfrm>
              <a:custGeom>
                <a:avLst/>
                <a:gdLst>
                  <a:gd name="T0" fmla="*/ 3 w 48"/>
                  <a:gd name="T1" fmla="*/ 0 h 2"/>
                  <a:gd name="T2" fmla="*/ 0 w 48"/>
                  <a:gd name="T3" fmla="*/ 1 h 2"/>
                  <a:gd name="T4" fmla="*/ 93 w 48"/>
                  <a:gd name="T5" fmla="*/ 1 h 2"/>
                  <a:gd name="T6" fmla="*/ 100 w 48"/>
                  <a:gd name="T7" fmla="*/ 0 h 2"/>
                  <a:gd name="T8" fmla="*/ 3 w 4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"/>
                  <a:gd name="T17" fmla="*/ 48 w 4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">
                    <a:moveTo>
                      <a:pt x="3" y="0"/>
                    </a:moveTo>
                    <a:lnTo>
                      <a:pt x="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14" name="Freeform 169"/>
              <p:cNvSpPr>
                <a:spLocks noChangeArrowheads="1"/>
              </p:cNvSpPr>
              <p:nvPr/>
            </p:nvSpPr>
            <p:spPr bwMode="auto">
              <a:xfrm>
                <a:off x="1800" y="3250"/>
                <a:ext cx="51" cy="0"/>
              </a:xfrm>
              <a:custGeom>
                <a:avLst/>
                <a:gdLst>
                  <a:gd name="T0" fmla="*/ 3 w 49"/>
                  <a:gd name="T1" fmla="*/ 0 h 1"/>
                  <a:gd name="T2" fmla="*/ 0 w 49"/>
                  <a:gd name="T3" fmla="*/ 1 h 1"/>
                  <a:gd name="T4" fmla="*/ 91 w 49"/>
                  <a:gd name="T5" fmla="*/ 1 h 1"/>
                  <a:gd name="T6" fmla="*/ 99 w 49"/>
                  <a:gd name="T7" fmla="*/ 0 h 1"/>
                  <a:gd name="T8" fmla="*/ 3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"/>
                  <a:gd name="T17" fmla="*/ 49 w 4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">
                    <a:moveTo>
                      <a:pt x="3" y="0"/>
                    </a:moveTo>
                    <a:lnTo>
                      <a:pt x="0" y="1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15" name="Freeform 170"/>
              <p:cNvSpPr>
                <a:spLocks noChangeArrowheads="1"/>
              </p:cNvSpPr>
              <p:nvPr/>
            </p:nvSpPr>
            <p:spPr bwMode="auto">
              <a:xfrm>
                <a:off x="1801" y="3248"/>
                <a:ext cx="52" cy="2"/>
              </a:xfrm>
              <a:custGeom>
                <a:avLst/>
                <a:gdLst>
                  <a:gd name="T0" fmla="*/ 0 w 50"/>
                  <a:gd name="T1" fmla="*/ 1 h 3"/>
                  <a:gd name="T2" fmla="*/ 4 w 50"/>
                  <a:gd name="T3" fmla="*/ 0 h 3"/>
                  <a:gd name="T4" fmla="*/ 8 w 50"/>
                  <a:gd name="T5" fmla="*/ 0 h 3"/>
                  <a:gd name="T6" fmla="*/ 31 w 50"/>
                  <a:gd name="T7" fmla="*/ 0 h 3"/>
                  <a:gd name="T8" fmla="*/ 34 w 50"/>
                  <a:gd name="T9" fmla="*/ 0 h 3"/>
                  <a:gd name="T10" fmla="*/ 38 w 50"/>
                  <a:gd name="T11" fmla="*/ 0 h 3"/>
                  <a:gd name="T12" fmla="*/ 48 w 50"/>
                  <a:gd name="T13" fmla="*/ 0 h 3"/>
                  <a:gd name="T14" fmla="*/ 54 w 50"/>
                  <a:gd name="T15" fmla="*/ 0 h 3"/>
                  <a:gd name="T16" fmla="*/ 64 w 50"/>
                  <a:gd name="T17" fmla="*/ 0 h 3"/>
                  <a:gd name="T18" fmla="*/ 76 w 50"/>
                  <a:gd name="T19" fmla="*/ 0 h 3"/>
                  <a:gd name="T20" fmla="*/ 82 w 50"/>
                  <a:gd name="T21" fmla="*/ 0 h 3"/>
                  <a:gd name="T22" fmla="*/ 90 w 50"/>
                  <a:gd name="T23" fmla="*/ 0 h 3"/>
                  <a:gd name="T24" fmla="*/ 100 w 50"/>
                  <a:gd name="T25" fmla="*/ 0 h 3"/>
                  <a:gd name="T26" fmla="*/ 90 w 50"/>
                  <a:gd name="T27" fmla="*/ 1 h 3"/>
                  <a:gd name="T28" fmla="*/ 0 w 50"/>
                  <a:gd name="T29" fmla="*/ 1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3"/>
                  <a:gd name="T47" fmla="*/ 50 w 50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3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4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2216" name="Group 171"/>
              <p:cNvGrpSpPr>
                <a:grpSpLocks/>
              </p:cNvGrpSpPr>
              <p:nvPr/>
            </p:nvGrpSpPr>
            <p:grpSpPr bwMode="auto">
              <a:xfrm>
                <a:off x="1618" y="3246"/>
                <a:ext cx="374" cy="109"/>
                <a:chOff x="1618" y="3246"/>
                <a:chExt cx="374" cy="109"/>
              </a:xfrm>
            </p:grpSpPr>
            <p:sp>
              <p:nvSpPr>
                <p:cNvPr id="32776" name="Freeform 172"/>
                <p:cNvSpPr>
                  <a:spLocks noChangeArrowheads="1"/>
                </p:cNvSpPr>
                <p:nvPr/>
              </p:nvSpPr>
              <p:spPr bwMode="auto">
                <a:xfrm>
                  <a:off x="1804" y="3248"/>
                  <a:ext cx="50" cy="1"/>
                </a:xfrm>
                <a:custGeom>
                  <a:avLst/>
                  <a:gdLst>
                    <a:gd name="T0" fmla="*/ 0 w 48"/>
                    <a:gd name="T1" fmla="*/ 1 h 2"/>
                    <a:gd name="T2" fmla="*/ 2 w 48"/>
                    <a:gd name="T3" fmla="*/ 0 h 2"/>
                    <a:gd name="T4" fmla="*/ 6 w 48"/>
                    <a:gd name="T5" fmla="*/ 0 h 2"/>
                    <a:gd name="T6" fmla="*/ 11 w 48"/>
                    <a:gd name="T7" fmla="*/ 0 h 2"/>
                    <a:gd name="T8" fmla="*/ 32 w 48"/>
                    <a:gd name="T9" fmla="*/ 0 h 2"/>
                    <a:gd name="T10" fmla="*/ 36 w 48"/>
                    <a:gd name="T11" fmla="*/ 0 h 2"/>
                    <a:gd name="T12" fmla="*/ 46 w 48"/>
                    <a:gd name="T13" fmla="*/ 0 h 2"/>
                    <a:gd name="T14" fmla="*/ 52 w 48"/>
                    <a:gd name="T15" fmla="*/ 0 h 2"/>
                    <a:gd name="T16" fmla="*/ 63 w 48"/>
                    <a:gd name="T17" fmla="*/ 0 h 2"/>
                    <a:gd name="T18" fmla="*/ 75 w 48"/>
                    <a:gd name="T19" fmla="*/ 0 h 2"/>
                    <a:gd name="T20" fmla="*/ 81 w 48"/>
                    <a:gd name="T21" fmla="*/ 0 h 2"/>
                    <a:gd name="T22" fmla="*/ 89 w 48"/>
                    <a:gd name="T23" fmla="*/ 0 h 2"/>
                    <a:gd name="T24" fmla="*/ 100 w 48"/>
                    <a:gd name="T25" fmla="*/ 0 h 2"/>
                    <a:gd name="T26" fmla="*/ 96 w 48"/>
                    <a:gd name="T27" fmla="*/ 1 h 2"/>
                    <a:gd name="T28" fmla="*/ 0 w 48"/>
                    <a:gd name="T29" fmla="*/ 1 h 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8"/>
                    <a:gd name="T46" fmla="*/ 0 h 2"/>
                    <a:gd name="T47" fmla="*/ 48 w 48"/>
                    <a:gd name="T48" fmla="*/ 2 h 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8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46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7" name="Freeform 173"/>
                <p:cNvSpPr>
                  <a:spLocks noChangeArrowheads="1"/>
                </p:cNvSpPr>
                <p:nvPr/>
              </p:nvSpPr>
              <p:spPr bwMode="auto">
                <a:xfrm>
                  <a:off x="1759" y="3303"/>
                  <a:ext cx="52" cy="1"/>
                </a:xfrm>
                <a:custGeom>
                  <a:avLst/>
                  <a:gdLst>
                    <a:gd name="T0" fmla="*/ 5 w 50"/>
                    <a:gd name="T1" fmla="*/ 0 h 2"/>
                    <a:gd name="T2" fmla="*/ 0 w 50"/>
                    <a:gd name="T3" fmla="*/ 1 h 2"/>
                    <a:gd name="T4" fmla="*/ 5 w 50"/>
                    <a:gd name="T5" fmla="*/ 1 h 2"/>
                    <a:gd name="T6" fmla="*/ 10 w 50"/>
                    <a:gd name="T7" fmla="*/ 1 h 2"/>
                    <a:gd name="T8" fmla="*/ 31 w 50"/>
                    <a:gd name="T9" fmla="*/ 1 h 2"/>
                    <a:gd name="T10" fmla="*/ 35 w 50"/>
                    <a:gd name="T11" fmla="*/ 1 h 2"/>
                    <a:gd name="T12" fmla="*/ 42 w 50"/>
                    <a:gd name="T13" fmla="*/ 1 h 2"/>
                    <a:gd name="T14" fmla="*/ 48 w 50"/>
                    <a:gd name="T15" fmla="*/ 1 h 2"/>
                    <a:gd name="T16" fmla="*/ 58 w 50"/>
                    <a:gd name="T17" fmla="*/ 1 h 2"/>
                    <a:gd name="T18" fmla="*/ 67 w 50"/>
                    <a:gd name="T19" fmla="*/ 1 h 2"/>
                    <a:gd name="T20" fmla="*/ 76 w 50"/>
                    <a:gd name="T21" fmla="*/ 1 h 2"/>
                    <a:gd name="T22" fmla="*/ 85 w 50"/>
                    <a:gd name="T23" fmla="*/ 1 h 2"/>
                    <a:gd name="T24" fmla="*/ 94 w 50"/>
                    <a:gd name="T25" fmla="*/ 1 h 2"/>
                    <a:gd name="T26" fmla="*/ 100 w 50"/>
                    <a:gd name="T27" fmla="*/ 0 h 2"/>
                    <a:gd name="T28" fmla="*/ 5 w 50"/>
                    <a:gd name="T29" fmla="*/ 0 h 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0"/>
                    <a:gd name="T46" fmla="*/ 0 h 2"/>
                    <a:gd name="T47" fmla="*/ 50 w 50"/>
                    <a:gd name="T48" fmla="*/ 2 h 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0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42" y="2"/>
                      </a:lnTo>
                      <a:lnTo>
                        <a:pt x="47" y="2"/>
                      </a:lnTo>
                      <a:lnTo>
                        <a:pt x="5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8" name="Freeform 174"/>
                <p:cNvSpPr>
                  <a:spLocks noChangeArrowheads="1"/>
                </p:cNvSpPr>
                <p:nvPr/>
              </p:nvSpPr>
              <p:spPr bwMode="auto">
                <a:xfrm>
                  <a:off x="1763" y="3302"/>
                  <a:ext cx="49" cy="0"/>
                </a:xfrm>
                <a:custGeom>
                  <a:avLst/>
                  <a:gdLst>
                    <a:gd name="T0" fmla="*/ 3 w 47"/>
                    <a:gd name="T1" fmla="*/ 0 h 1"/>
                    <a:gd name="T2" fmla="*/ 0 w 47"/>
                    <a:gd name="T3" fmla="*/ 1 h 1"/>
                    <a:gd name="T4" fmla="*/ 92 w 47"/>
                    <a:gd name="T5" fmla="*/ 1 h 1"/>
                    <a:gd name="T6" fmla="*/ 99 w 47"/>
                    <a:gd name="T7" fmla="*/ 0 h 1"/>
                    <a:gd name="T8" fmla="*/ 3 w 4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"/>
                    <a:gd name="T17" fmla="*/ 47 w 4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4" y="1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9" name="Freeform 175"/>
                <p:cNvSpPr>
                  <a:spLocks noChangeArrowheads="1"/>
                </p:cNvSpPr>
                <p:nvPr/>
              </p:nvSpPr>
              <p:spPr bwMode="auto">
                <a:xfrm>
                  <a:off x="1764" y="3300"/>
                  <a:ext cx="50" cy="2"/>
                </a:xfrm>
                <a:custGeom>
                  <a:avLst/>
                  <a:gdLst>
                    <a:gd name="T0" fmla="*/ 3 w 48"/>
                    <a:gd name="T1" fmla="*/ 0 h 3"/>
                    <a:gd name="T2" fmla="*/ 0 w 48"/>
                    <a:gd name="T3" fmla="*/ 1 h 3"/>
                    <a:gd name="T4" fmla="*/ 93 w 48"/>
                    <a:gd name="T5" fmla="*/ 1 h 3"/>
                    <a:gd name="T6" fmla="*/ 100 w 48"/>
                    <a:gd name="T7" fmla="*/ 0 h 3"/>
                    <a:gd name="T8" fmla="*/ 3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0" name="Freeform 176"/>
                <p:cNvSpPr>
                  <a:spLocks noChangeArrowheads="1"/>
                </p:cNvSpPr>
                <p:nvPr/>
              </p:nvSpPr>
              <p:spPr bwMode="auto">
                <a:xfrm>
                  <a:off x="1766" y="3299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0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1" name="Freeform 177"/>
                <p:cNvSpPr>
                  <a:spLocks noChangeArrowheads="1"/>
                </p:cNvSpPr>
                <p:nvPr/>
              </p:nvSpPr>
              <p:spPr bwMode="auto">
                <a:xfrm>
                  <a:off x="1767" y="3299"/>
                  <a:ext cx="51" cy="0"/>
                </a:xfrm>
                <a:custGeom>
                  <a:avLst/>
                  <a:gdLst>
                    <a:gd name="T0" fmla="*/ 3 w 49"/>
                    <a:gd name="T1" fmla="*/ 0 h 1"/>
                    <a:gd name="T2" fmla="*/ 0 w 49"/>
                    <a:gd name="T3" fmla="*/ 1 h 1"/>
                    <a:gd name="T4" fmla="*/ 91 w 49"/>
                    <a:gd name="T5" fmla="*/ 1 h 1"/>
                    <a:gd name="T6" fmla="*/ 99 w 49"/>
                    <a:gd name="T7" fmla="*/ 0 h 1"/>
                    <a:gd name="T8" fmla="*/ 3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2" name="Freeform 178"/>
                <p:cNvSpPr>
                  <a:spLocks noChangeArrowheads="1"/>
                </p:cNvSpPr>
                <p:nvPr/>
              </p:nvSpPr>
              <p:spPr bwMode="auto">
                <a:xfrm>
                  <a:off x="1769" y="3297"/>
                  <a:ext cx="51" cy="1"/>
                </a:xfrm>
                <a:custGeom>
                  <a:avLst/>
                  <a:gdLst>
                    <a:gd name="T0" fmla="*/ 3 w 49"/>
                    <a:gd name="T1" fmla="*/ 0 h 2"/>
                    <a:gd name="T2" fmla="*/ 0 w 49"/>
                    <a:gd name="T3" fmla="*/ 1 h 2"/>
                    <a:gd name="T4" fmla="*/ 94 w 49"/>
                    <a:gd name="T5" fmla="*/ 1 h 2"/>
                    <a:gd name="T6" fmla="*/ 99 w 49"/>
                    <a:gd name="T7" fmla="*/ 0 h 2"/>
                    <a:gd name="T8" fmla="*/ 3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6" y="2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3" name="Freeform 179"/>
                <p:cNvSpPr>
                  <a:spLocks noChangeArrowheads="1"/>
                </p:cNvSpPr>
                <p:nvPr/>
              </p:nvSpPr>
              <p:spPr bwMode="auto">
                <a:xfrm>
                  <a:off x="1770" y="3296"/>
                  <a:ext cx="51" cy="2"/>
                </a:xfrm>
                <a:custGeom>
                  <a:avLst/>
                  <a:gdLst>
                    <a:gd name="T0" fmla="*/ 5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5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4" name="Freeform 180"/>
                <p:cNvSpPr>
                  <a:spLocks noChangeArrowheads="1"/>
                </p:cNvSpPr>
                <p:nvPr/>
              </p:nvSpPr>
              <p:spPr bwMode="auto">
                <a:xfrm>
                  <a:off x="1773" y="3294"/>
                  <a:ext cx="51" cy="2"/>
                </a:xfrm>
                <a:custGeom>
                  <a:avLst/>
                  <a:gdLst>
                    <a:gd name="T0" fmla="*/ 4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4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5" name="Freeform 181"/>
                <p:cNvSpPr>
                  <a:spLocks noChangeArrowheads="1"/>
                </p:cNvSpPr>
                <p:nvPr/>
              </p:nvSpPr>
              <p:spPr bwMode="auto">
                <a:xfrm>
                  <a:off x="1776" y="3294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2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6" name="Freeform 182"/>
                <p:cNvSpPr>
                  <a:spLocks noChangeArrowheads="1"/>
                </p:cNvSpPr>
                <p:nvPr/>
              </p:nvSpPr>
              <p:spPr bwMode="auto">
                <a:xfrm>
                  <a:off x="1777" y="3293"/>
                  <a:ext cx="50" cy="0"/>
                </a:xfrm>
                <a:custGeom>
                  <a:avLst/>
                  <a:gdLst>
                    <a:gd name="T0" fmla="*/ 3 w 48"/>
                    <a:gd name="T1" fmla="*/ 0 h 1"/>
                    <a:gd name="T2" fmla="*/ 0 w 48"/>
                    <a:gd name="T3" fmla="*/ 1 h 1"/>
                    <a:gd name="T4" fmla="*/ 93 w 48"/>
                    <a:gd name="T5" fmla="*/ 1 h 1"/>
                    <a:gd name="T6" fmla="*/ 100 w 48"/>
                    <a:gd name="T7" fmla="*/ 0 h 1"/>
                    <a:gd name="T8" fmla="*/ 3 w 4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"/>
                    <a:gd name="T17" fmla="*/ 48 w 4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7" name="Freeform 183"/>
                <p:cNvSpPr>
                  <a:spLocks noChangeArrowheads="1"/>
                </p:cNvSpPr>
                <p:nvPr/>
              </p:nvSpPr>
              <p:spPr bwMode="auto">
                <a:xfrm>
                  <a:off x="1779" y="3291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1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8" name="Freeform 184"/>
                <p:cNvSpPr>
                  <a:spLocks noChangeArrowheads="1"/>
                </p:cNvSpPr>
                <p:nvPr/>
              </p:nvSpPr>
              <p:spPr bwMode="auto">
                <a:xfrm>
                  <a:off x="1780" y="3290"/>
                  <a:ext cx="52" cy="2"/>
                </a:xfrm>
                <a:custGeom>
                  <a:avLst/>
                  <a:gdLst>
                    <a:gd name="T0" fmla="*/ 4 w 50"/>
                    <a:gd name="T1" fmla="*/ 0 h 3"/>
                    <a:gd name="T2" fmla="*/ 0 w 50"/>
                    <a:gd name="T3" fmla="*/ 1 h 3"/>
                    <a:gd name="T4" fmla="*/ 90 w 50"/>
                    <a:gd name="T5" fmla="*/ 1 h 3"/>
                    <a:gd name="T6" fmla="*/ 100 w 50"/>
                    <a:gd name="T7" fmla="*/ 0 h 3"/>
                    <a:gd name="T8" fmla="*/ 4 w 5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"/>
                    <a:gd name="T17" fmla="*/ 50 w 5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5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89" name="Freeform 185"/>
                <p:cNvSpPr>
                  <a:spLocks noChangeArrowheads="1"/>
                </p:cNvSpPr>
                <p:nvPr/>
              </p:nvSpPr>
              <p:spPr bwMode="auto">
                <a:xfrm>
                  <a:off x="1782" y="3290"/>
                  <a:ext cx="51" cy="0"/>
                </a:xfrm>
                <a:custGeom>
                  <a:avLst/>
                  <a:gdLst>
                    <a:gd name="T0" fmla="*/ 3 w 49"/>
                    <a:gd name="T1" fmla="*/ 0 h 1"/>
                    <a:gd name="T2" fmla="*/ 0 w 49"/>
                    <a:gd name="T3" fmla="*/ 1 h 1"/>
                    <a:gd name="T4" fmla="*/ 94 w 49"/>
                    <a:gd name="T5" fmla="*/ 1 h 1"/>
                    <a:gd name="T6" fmla="*/ 99 w 49"/>
                    <a:gd name="T7" fmla="*/ 0 h 1"/>
                    <a:gd name="T8" fmla="*/ 3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0" name="Freeform 186"/>
                <p:cNvSpPr>
                  <a:spLocks noChangeArrowheads="1"/>
                </p:cNvSpPr>
                <p:nvPr/>
              </p:nvSpPr>
              <p:spPr bwMode="auto">
                <a:xfrm>
                  <a:off x="1784" y="3288"/>
                  <a:ext cx="51" cy="1"/>
                </a:xfrm>
                <a:custGeom>
                  <a:avLst/>
                  <a:gdLst>
                    <a:gd name="T0" fmla="*/ 4 w 49"/>
                    <a:gd name="T1" fmla="*/ 0 h 2"/>
                    <a:gd name="T2" fmla="*/ 0 w 49"/>
                    <a:gd name="T3" fmla="*/ 1 h 2"/>
                    <a:gd name="T4" fmla="*/ 94 w 49"/>
                    <a:gd name="T5" fmla="*/ 1 h 2"/>
                    <a:gd name="T6" fmla="*/ 99 w 49"/>
                    <a:gd name="T7" fmla="*/ 0 h 2"/>
                    <a:gd name="T8" fmla="*/ 4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6" y="2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1" name="Freeform 187"/>
                <p:cNvSpPr>
                  <a:spLocks noChangeArrowheads="1"/>
                </p:cNvSpPr>
                <p:nvPr/>
              </p:nvSpPr>
              <p:spPr bwMode="auto">
                <a:xfrm>
                  <a:off x="1785" y="3286"/>
                  <a:ext cx="51" cy="3"/>
                </a:xfrm>
                <a:custGeom>
                  <a:avLst/>
                  <a:gdLst>
                    <a:gd name="T0" fmla="*/ 5 w 49"/>
                    <a:gd name="T1" fmla="*/ 0 h 4"/>
                    <a:gd name="T2" fmla="*/ 0 w 49"/>
                    <a:gd name="T3" fmla="*/ 2 h 4"/>
                    <a:gd name="T4" fmla="*/ 94 w 49"/>
                    <a:gd name="T5" fmla="*/ 2 h 4"/>
                    <a:gd name="T6" fmla="*/ 99 w 49"/>
                    <a:gd name="T7" fmla="*/ 0 h 4"/>
                    <a:gd name="T8" fmla="*/ 5 w 49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4"/>
                    <a:gd name="T17" fmla="*/ 49 w 4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46" y="4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2" name="Freeform 188"/>
                <p:cNvSpPr>
                  <a:spLocks noChangeArrowheads="1"/>
                </p:cNvSpPr>
                <p:nvPr/>
              </p:nvSpPr>
              <p:spPr bwMode="auto">
                <a:xfrm>
                  <a:off x="1789" y="3285"/>
                  <a:ext cx="50" cy="2"/>
                </a:xfrm>
                <a:custGeom>
                  <a:avLst/>
                  <a:gdLst>
                    <a:gd name="T0" fmla="*/ 3 w 48"/>
                    <a:gd name="T1" fmla="*/ 0 h 3"/>
                    <a:gd name="T2" fmla="*/ 0 w 48"/>
                    <a:gd name="T3" fmla="*/ 1 h 3"/>
                    <a:gd name="T4" fmla="*/ 93 w 48"/>
                    <a:gd name="T5" fmla="*/ 1 h 3"/>
                    <a:gd name="T6" fmla="*/ 100 w 48"/>
                    <a:gd name="T7" fmla="*/ 0 h 3"/>
                    <a:gd name="T8" fmla="*/ 3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3" name="Freeform 189"/>
                <p:cNvSpPr>
                  <a:spLocks noChangeArrowheads="1"/>
                </p:cNvSpPr>
                <p:nvPr/>
              </p:nvSpPr>
              <p:spPr bwMode="auto">
                <a:xfrm>
                  <a:off x="1791" y="3285"/>
                  <a:ext cx="49" cy="0"/>
                </a:xfrm>
                <a:custGeom>
                  <a:avLst/>
                  <a:gdLst>
                    <a:gd name="T0" fmla="*/ 3 w 47"/>
                    <a:gd name="T1" fmla="*/ 0 h 1"/>
                    <a:gd name="T2" fmla="*/ 0 w 47"/>
                    <a:gd name="T3" fmla="*/ 1 h 1"/>
                    <a:gd name="T4" fmla="*/ 92 w 47"/>
                    <a:gd name="T5" fmla="*/ 1 h 1"/>
                    <a:gd name="T6" fmla="*/ 99 w 47"/>
                    <a:gd name="T7" fmla="*/ 0 h 1"/>
                    <a:gd name="T8" fmla="*/ 3 w 4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"/>
                    <a:gd name="T17" fmla="*/ 47 w 4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4" y="1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4" name="Freeform 190"/>
                <p:cNvSpPr>
                  <a:spLocks noChangeArrowheads="1"/>
                </p:cNvSpPr>
                <p:nvPr/>
              </p:nvSpPr>
              <p:spPr bwMode="auto">
                <a:xfrm>
                  <a:off x="1792" y="3283"/>
                  <a:ext cx="51" cy="1"/>
                </a:xfrm>
                <a:custGeom>
                  <a:avLst/>
                  <a:gdLst>
                    <a:gd name="T0" fmla="*/ 3 w 49"/>
                    <a:gd name="T1" fmla="*/ 0 h 2"/>
                    <a:gd name="T2" fmla="*/ 0 w 49"/>
                    <a:gd name="T3" fmla="*/ 1 h 2"/>
                    <a:gd name="T4" fmla="*/ 91 w 49"/>
                    <a:gd name="T5" fmla="*/ 1 h 2"/>
                    <a:gd name="T6" fmla="*/ 99 w 49"/>
                    <a:gd name="T7" fmla="*/ 0 h 2"/>
                    <a:gd name="T8" fmla="*/ 3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5" name="Freeform 191"/>
                <p:cNvSpPr>
                  <a:spLocks noChangeArrowheads="1"/>
                </p:cNvSpPr>
                <p:nvPr/>
              </p:nvSpPr>
              <p:spPr bwMode="auto">
                <a:xfrm>
                  <a:off x="1794" y="3282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0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6" name="Freeform 192"/>
                <p:cNvSpPr>
                  <a:spLocks noChangeArrowheads="1"/>
                </p:cNvSpPr>
                <p:nvPr/>
              </p:nvSpPr>
              <p:spPr bwMode="auto">
                <a:xfrm>
                  <a:off x="1795" y="3282"/>
                  <a:ext cx="52" cy="0"/>
                </a:xfrm>
                <a:custGeom>
                  <a:avLst/>
                  <a:gdLst>
                    <a:gd name="T0" fmla="*/ 3 w 50"/>
                    <a:gd name="T1" fmla="*/ 0 h 1"/>
                    <a:gd name="T2" fmla="*/ 0 w 50"/>
                    <a:gd name="T3" fmla="*/ 1 h 1"/>
                    <a:gd name="T4" fmla="*/ 92 w 50"/>
                    <a:gd name="T5" fmla="*/ 1 h 1"/>
                    <a:gd name="T6" fmla="*/ 100 w 50"/>
                    <a:gd name="T7" fmla="*/ 0 h 1"/>
                    <a:gd name="T8" fmla="*/ 3 w 50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"/>
                    <a:gd name="T17" fmla="*/ 50 w 50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6" y="1"/>
                      </a:lnTo>
                      <a:lnTo>
                        <a:pt x="5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7" name="Freeform 193"/>
                <p:cNvSpPr>
                  <a:spLocks noChangeArrowheads="1"/>
                </p:cNvSpPr>
                <p:nvPr/>
              </p:nvSpPr>
              <p:spPr bwMode="auto">
                <a:xfrm>
                  <a:off x="1797" y="3280"/>
                  <a:ext cx="51" cy="1"/>
                </a:xfrm>
                <a:custGeom>
                  <a:avLst/>
                  <a:gdLst>
                    <a:gd name="T0" fmla="*/ 4 w 49"/>
                    <a:gd name="T1" fmla="*/ 0 h 2"/>
                    <a:gd name="T2" fmla="*/ 0 w 49"/>
                    <a:gd name="T3" fmla="*/ 1 h 2"/>
                    <a:gd name="T4" fmla="*/ 94 w 49"/>
                    <a:gd name="T5" fmla="*/ 1 h 2"/>
                    <a:gd name="T6" fmla="*/ 99 w 49"/>
                    <a:gd name="T7" fmla="*/ 0 h 2"/>
                    <a:gd name="T8" fmla="*/ 4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6" y="2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8" name="Freeform 194"/>
                <p:cNvSpPr>
                  <a:spLocks noChangeArrowheads="1"/>
                </p:cNvSpPr>
                <p:nvPr/>
              </p:nvSpPr>
              <p:spPr bwMode="auto">
                <a:xfrm>
                  <a:off x="1798" y="3279"/>
                  <a:ext cx="52" cy="2"/>
                </a:xfrm>
                <a:custGeom>
                  <a:avLst/>
                  <a:gdLst>
                    <a:gd name="T0" fmla="*/ 5 w 50"/>
                    <a:gd name="T1" fmla="*/ 0 h 3"/>
                    <a:gd name="T2" fmla="*/ 0 w 50"/>
                    <a:gd name="T3" fmla="*/ 1 h 3"/>
                    <a:gd name="T4" fmla="*/ 94 w 50"/>
                    <a:gd name="T5" fmla="*/ 1 h 3"/>
                    <a:gd name="T6" fmla="*/ 100 w 50"/>
                    <a:gd name="T7" fmla="*/ 0 h 3"/>
                    <a:gd name="T8" fmla="*/ 5 w 5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"/>
                    <a:gd name="T17" fmla="*/ 50 w 5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7" y="3"/>
                      </a:lnTo>
                      <a:lnTo>
                        <a:pt x="5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99" name="Freeform 195"/>
                <p:cNvSpPr>
                  <a:spLocks noChangeArrowheads="1"/>
                </p:cNvSpPr>
                <p:nvPr/>
              </p:nvSpPr>
              <p:spPr bwMode="auto">
                <a:xfrm>
                  <a:off x="1801" y="3277"/>
                  <a:ext cx="50" cy="2"/>
                </a:xfrm>
                <a:custGeom>
                  <a:avLst/>
                  <a:gdLst>
                    <a:gd name="T0" fmla="*/ 4 w 48"/>
                    <a:gd name="T1" fmla="*/ 0 h 3"/>
                    <a:gd name="T2" fmla="*/ 0 w 48"/>
                    <a:gd name="T3" fmla="*/ 1 h 3"/>
                    <a:gd name="T4" fmla="*/ 93 w 48"/>
                    <a:gd name="T5" fmla="*/ 1 h 3"/>
                    <a:gd name="T6" fmla="*/ 100 w 48"/>
                    <a:gd name="T7" fmla="*/ 0 h 3"/>
                    <a:gd name="T8" fmla="*/ 4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0" name="Freeform 196"/>
                <p:cNvSpPr>
                  <a:spLocks noChangeArrowheads="1"/>
                </p:cNvSpPr>
                <p:nvPr/>
              </p:nvSpPr>
              <p:spPr bwMode="auto">
                <a:xfrm>
                  <a:off x="1804" y="3277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1" name="Freeform 197"/>
                <p:cNvSpPr>
                  <a:spLocks noChangeArrowheads="1"/>
                </p:cNvSpPr>
                <p:nvPr/>
              </p:nvSpPr>
              <p:spPr bwMode="auto">
                <a:xfrm>
                  <a:off x="1806" y="3276"/>
                  <a:ext cx="51" cy="0"/>
                </a:xfrm>
                <a:custGeom>
                  <a:avLst/>
                  <a:gdLst>
                    <a:gd name="T0" fmla="*/ 3 w 49"/>
                    <a:gd name="T1" fmla="*/ 0 h 1"/>
                    <a:gd name="T2" fmla="*/ 0 w 49"/>
                    <a:gd name="T3" fmla="*/ 1 h 1"/>
                    <a:gd name="T4" fmla="*/ 90 w 49"/>
                    <a:gd name="T5" fmla="*/ 1 h 1"/>
                    <a:gd name="T6" fmla="*/ 99 w 49"/>
                    <a:gd name="T7" fmla="*/ 0 h 1"/>
                    <a:gd name="T8" fmla="*/ 3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2" name="Freeform 198"/>
                <p:cNvSpPr>
                  <a:spLocks noChangeArrowheads="1"/>
                </p:cNvSpPr>
                <p:nvPr/>
              </p:nvSpPr>
              <p:spPr bwMode="auto">
                <a:xfrm>
                  <a:off x="1807" y="3274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1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3" name="Freeform 199"/>
                <p:cNvSpPr>
                  <a:spLocks noChangeArrowheads="1"/>
                </p:cNvSpPr>
                <p:nvPr/>
              </p:nvSpPr>
              <p:spPr bwMode="auto">
                <a:xfrm>
                  <a:off x="1809" y="3273"/>
                  <a:ext cx="51" cy="2"/>
                </a:xfrm>
                <a:custGeom>
                  <a:avLst/>
                  <a:gdLst>
                    <a:gd name="T0" fmla="*/ 4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4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4" name="Freeform 200"/>
                <p:cNvSpPr>
                  <a:spLocks noChangeArrowheads="1"/>
                </p:cNvSpPr>
                <p:nvPr/>
              </p:nvSpPr>
              <p:spPr bwMode="auto">
                <a:xfrm>
                  <a:off x="1810" y="3273"/>
                  <a:ext cx="51" cy="0"/>
                </a:xfrm>
                <a:custGeom>
                  <a:avLst/>
                  <a:gdLst>
                    <a:gd name="T0" fmla="*/ 5 w 49"/>
                    <a:gd name="T1" fmla="*/ 0 h 1"/>
                    <a:gd name="T2" fmla="*/ 0 w 49"/>
                    <a:gd name="T3" fmla="*/ 1 h 1"/>
                    <a:gd name="T4" fmla="*/ 94 w 49"/>
                    <a:gd name="T5" fmla="*/ 1 h 1"/>
                    <a:gd name="T6" fmla="*/ 99 w 49"/>
                    <a:gd name="T7" fmla="*/ 0 h 1"/>
                    <a:gd name="T8" fmla="*/ 5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5" name="Freeform 201"/>
                <p:cNvSpPr>
                  <a:spLocks noChangeArrowheads="1"/>
                </p:cNvSpPr>
                <p:nvPr/>
              </p:nvSpPr>
              <p:spPr bwMode="auto">
                <a:xfrm>
                  <a:off x="1813" y="3271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6" name="Freeform 202"/>
                <p:cNvSpPr>
                  <a:spLocks noChangeArrowheads="1"/>
                </p:cNvSpPr>
                <p:nvPr/>
              </p:nvSpPr>
              <p:spPr bwMode="auto">
                <a:xfrm>
                  <a:off x="1815" y="3270"/>
                  <a:ext cx="49" cy="2"/>
                </a:xfrm>
                <a:custGeom>
                  <a:avLst/>
                  <a:gdLst>
                    <a:gd name="T0" fmla="*/ 3 w 47"/>
                    <a:gd name="T1" fmla="*/ 0 h 3"/>
                    <a:gd name="T2" fmla="*/ 0 w 47"/>
                    <a:gd name="T3" fmla="*/ 1 h 3"/>
                    <a:gd name="T4" fmla="*/ 92 w 47"/>
                    <a:gd name="T5" fmla="*/ 1 h 3"/>
                    <a:gd name="T6" fmla="*/ 99 w 47"/>
                    <a:gd name="T7" fmla="*/ 0 h 3"/>
                    <a:gd name="T8" fmla="*/ 3 w 4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"/>
                    <a:gd name="T17" fmla="*/ 47 w 4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7" name="Freeform 203"/>
                <p:cNvSpPr>
                  <a:spLocks noChangeArrowheads="1"/>
                </p:cNvSpPr>
                <p:nvPr/>
              </p:nvSpPr>
              <p:spPr bwMode="auto">
                <a:xfrm>
                  <a:off x="1816" y="3268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1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8" name="Freeform 204"/>
                <p:cNvSpPr>
                  <a:spLocks noChangeArrowheads="1"/>
                </p:cNvSpPr>
                <p:nvPr/>
              </p:nvSpPr>
              <p:spPr bwMode="auto">
                <a:xfrm>
                  <a:off x="1818" y="3268"/>
                  <a:ext cx="51" cy="1"/>
                </a:xfrm>
                <a:custGeom>
                  <a:avLst/>
                  <a:gdLst>
                    <a:gd name="T0" fmla="*/ 3 w 49"/>
                    <a:gd name="T1" fmla="*/ 0 h 2"/>
                    <a:gd name="T2" fmla="*/ 0 w 49"/>
                    <a:gd name="T3" fmla="*/ 1 h 2"/>
                    <a:gd name="T4" fmla="*/ 90 w 49"/>
                    <a:gd name="T5" fmla="*/ 1 h 2"/>
                    <a:gd name="T6" fmla="*/ 99 w 49"/>
                    <a:gd name="T7" fmla="*/ 0 h 2"/>
                    <a:gd name="T8" fmla="*/ 3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09" name="Freeform 205"/>
                <p:cNvSpPr>
                  <a:spLocks noChangeArrowheads="1"/>
                </p:cNvSpPr>
                <p:nvPr/>
              </p:nvSpPr>
              <p:spPr bwMode="auto">
                <a:xfrm>
                  <a:off x="1819" y="3266"/>
                  <a:ext cx="52" cy="1"/>
                </a:xfrm>
                <a:custGeom>
                  <a:avLst/>
                  <a:gdLst>
                    <a:gd name="T0" fmla="*/ 3 w 50"/>
                    <a:gd name="T1" fmla="*/ 0 h 2"/>
                    <a:gd name="T2" fmla="*/ 0 w 50"/>
                    <a:gd name="T3" fmla="*/ 1 h 2"/>
                    <a:gd name="T4" fmla="*/ 92 w 50"/>
                    <a:gd name="T5" fmla="*/ 1 h 2"/>
                    <a:gd name="T6" fmla="*/ 100 w 50"/>
                    <a:gd name="T7" fmla="*/ 0 h 2"/>
                    <a:gd name="T8" fmla="*/ 3 w 5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2"/>
                    <a:gd name="T17" fmla="*/ 50 w 5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6" y="2"/>
                      </a:lnTo>
                      <a:lnTo>
                        <a:pt x="5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0" name="Freeform 206"/>
                <p:cNvSpPr>
                  <a:spLocks noChangeArrowheads="1"/>
                </p:cNvSpPr>
                <p:nvPr/>
              </p:nvSpPr>
              <p:spPr bwMode="auto">
                <a:xfrm>
                  <a:off x="1822" y="3265"/>
                  <a:ext cx="51" cy="2"/>
                </a:xfrm>
                <a:custGeom>
                  <a:avLst/>
                  <a:gdLst>
                    <a:gd name="T0" fmla="*/ 5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5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1" name="Freeform 207"/>
                <p:cNvSpPr>
                  <a:spLocks noChangeArrowheads="1"/>
                </p:cNvSpPr>
                <p:nvPr/>
              </p:nvSpPr>
              <p:spPr bwMode="auto">
                <a:xfrm>
                  <a:off x="1823" y="3263"/>
                  <a:ext cx="52" cy="2"/>
                </a:xfrm>
                <a:custGeom>
                  <a:avLst/>
                  <a:gdLst>
                    <a:gd name="T0" fmla="*/ 5 w 50"/>
                    <a:gd name="T1" fmla="*/ 0 h 3"/>
                    <a:gd name="T2" fmla="*/ 0 w 50"/>
                    <a:gd name="T3" fmla="*/ 1 h 3"/>
                    <a:gd name="T4" fmla="*/ 94 w 50"/>
                    <a:gd name="T5" fmla="*/ 1 h 3"/>
                    <a:gd name="T6" fmla="*/ 100 w 50"/>
                    <a:gd name="T7" fmla="*/ 0 h 3"/>
                    <a:gd name="T8" fmla="*/ 5 w 5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"/>
                    <a:gd name="T17" fmla="*/ 50 w 5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7" y="3"/>
                      </a:lnTo>
                      <a:lnTo>
                        <a:pt x="5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2" name="Freeform 208"/>
                <p:cNvSpPr>
                  <a:spLocks noChangeArrowheads="1"/>
                </p:cNvSpPr>
                <p:nvPr/>
              </p:nvSpPr>
              <p:spPr bwMode="auto">
                <a:xfrm>
                  <a:off x="1827" y="3263"/>
                  <a:ext cx="49" cy="1"/>
                </a:xfrm>
                <a:custGeom>
                  <a:avLst/>
                  <a:gdLst>
                    <a:gd name="T0" fmla="*/ 3 w 47"/>
                    <a:gd name="T1" fmla="*/ 0 h 2"/>
                    <a:gd name="T2" fmla="*/ 0 w 47"/>
                    <a:gd name="T3" fmla="*/ 1 h 2"/>
                    <a:gd name="T4" fmla="*/ 92 w 47"/>
                    <a:gd name="T5" fmla="*/ 1 h 2"/>
                    <a:gd name="T6" fmla="*/ 99 w 47"/>
                    <a:gd name="T7" fmla="*/ 0 h 2"/>
                    <a:gd name="T8" fmla="*/ 3 w 4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"/>
                    <a:gd name="T17" fmla="*/ 47 w 4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3" name="Freeform 209"/>
                <p:cNvSpPr>
                  <a:spLocks noChangeArrowheads="1"/>
                </p:cNvSpPr>
                <p:nvPr/>
              </p:nvSpPr>
              <p:spPr bwMode="auto">
                <a:xfrm>
                  <a:off x="1828" y="3262"/>
                  <a:ext cx="50" cy="0"/>
                </a:xfrm>
                <a:custGeom>
                  <a:avLst/>
                  <a:gdLst>
                    <a:gd name="T0" fmla="*/ 3 w 48"/>
                    <a:gd name="T1" fmla="*/ 0 h 1"/>
                    <a:gd name="T2" fmla="*/ 0 w 48"/>
                    <a:gd name="T3" fmla="*/ 1 h 1"/>
                    <a:gd name="T4" fmla="*/ 93 w 48"/>
                    <a:gd name="T5" fmla="*/ 1 h 1"/>
                    <a:gd name="T6" fmla="*/ 100 w 48"/>
                    <a:gd name="T7" fmla="*/ 0 h 1"/>
                    <a:gd name="T8" fmla="*/ 3 w 4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"/>
                    <a:gd name="T17" fmla="*/ 48 w 4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4" name="Freeform 210"/>
                <p:cNvSpPr>
                  <a:spLocks noChangeArrowheads="1"/>
                </p:cNvSpPr>
                <p:nvPr/>
              </p:nvSpPr>
              <p:spPr bwMode="auto">
                <a:xfrm>
                  <a:off x="1830" y="3260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0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5" name="Freeform 211"/>
                <p:cNvSpPr>
                  <a:spLocks noChangeArrowheads="1"/>
                </p:cNvSpPr>
                <p:nvPr/>
              </p:nvSpPr>
              <p:spPr bwMode="auto">
                <a:xfrm>
                  <a:off x="1831" y="3259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1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6" name="Freeform 212"/>
                <p:cNvSpPr>
                  <a:spLocks noChangeArrowheads="1"/>
                </p:cNvSpPr>
                <p:nvPr/>
              </p:nvSpPr>
              <p:spPr bwMode="auto">
                <a:xfrm>
                  <a:off x="1833" y="3259"/>
                  <a:ext cx="51" cy="0"/>
                </a:xfrm>
                <a:custGeom>
                  <a:avLst/>
                  <a:gdLst>
                    <a:gd name="T0" fmla="*/ 3 w 49"/>
                    <a:gd name="T1" fmla="*/ 0 h 1"/>
                    <a:gd name="T2" fmla="*/ 0 w 49"/>
                    <a:gd name="T3" fmla="*/ 1 h 1"/>
                    <a:gd name="T4" fmla="*/ 94 w 49"/>
                    <a:gd name="T5" fmla="*/ 1 h 1"/>
                    <a:gd name="T6" fmla="*/ 99 w 49"/>
                    <a:gd name="T7" fmla="*/ 0 h 1"/>
                    <a:gd name="T8" fmla="*/ 3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7" name="Freeform 213"/>
                <p:cNvSpPr>
                  <a:spLocks noChangeArrowheads="1"/>
                </p:cNvSpPr>
                <p:nvPr/>
              </p:nvSpPr>
              <p:spPr bwMode="auto">
                <a:xfrm>
                  <a:off x="1834" y="3257"/>
                  <a:ext cx="51" cy="1"/>
                </a:xfrm>
                <a:custGeom>
                  <a:avLst/>
                  <a:gdLst>
                    <a:gd name="T0" fmla="*/ 5 w 49"/>
                    <a:gd name="T1" fmla="*/ 0 h 2"/>
                    <a:gd name="T2" fmla="*/ 0 w 49"/>
                    <a:gd name="T3" fmla="*/ 1 h 2"/>
                    <a:gd name="T4" fmla="*/ 94 w 49"/>
                    <a:gd name="T5" fmla="*/ 1 h 2"/>
                    <a:gd name="T6" fmla="*/ 99 w 49"/>
                    <a:gd name="T7" fmla="*/ 0 h 2"/>
                    <a:gd name="T8" fmla="*/ 5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6" y="2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8" name="Freeform 214"/>
                <p:cNvSpPr>
                  <a:spLocks noChangeArrowheads="1"/>
                </p:cNvSpPr>
                <p:nvPr/>
              </p:nvSpPr>
              <p:spPr bwMode="auto">
                <a:xfrm>
                  <a:off x="1836" y="3256"/>
                  <a:ext cx="51" cy="2"/>
                </a:xfrm>
                <a:custGeom>
                  <a:avLst/>
                  <a:gdLst>
                    <a:gd name="T0" fmla="*/ 4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4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19" name="Freeform 215"/>
                <p:cNvSpPr>
                  <a:spLocks noChangeArrowheads="1"/>
                </p:cNvSpPr>
                <p:nvPr/>
              </p:nvSpPr>
              <p:spPr bwMode="auto">
                <a:xfrm>
                  <a:off x="1840" y="3256"/>
                  <a:ext cx="49" cy="0"/>
                </a:xfrm>
                <a:custGeom>
                  <a:avLst/>
                  <a:gdLst>
                    <a:gd name="T0" fmla="*/ 3 w 47"/>
                    <a:gd name="T1" fmla="*/ 0 h 1"/>
                    <a:gd name="T2" fmla="*/ 0 w 47"/>
                    <a:gd name="T3" fmla="*/ 1 h 1"/>
                    <a:gd name="T4" fmla="*/ 92 w 47"/>
                    <a:gd name="T5" fmla="*/ 1 h 1"/>
                    <a:gd name="T6" fmla="*/ 99 w 47"/>
                    <a:gd name="T7" fmla="*/ 0 h 1"/>
                    <a:gd name="T8" fmla="*/ 3 w 4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"/>
                    <a:gd name="T17" fmla="*/ 47 w 4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4" y="1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0" name="Freeform 216"/>
                <p:cNvSpPr>
                  <a:spLocks noChangeArrowheads="1"/>
                </p:cNvSpPr>
                <p:nvPr/>
              </p:nvSpPr>
              <p:spPr bwMode="auto">
                <a:xfrm>
                  <a:off x="1841" y="3254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1" name="Freeform 217"/>
                <p:cNvSpPr>
                  <a:spLocks noChangeArrowheads="1"/>
                </p:cNvSpPr>
                <p:nvPr/>
              </p:nvSpPr>
              <p:spPr bwMode="auto">
                <a:xfrm>
                  <a:off x="1843" y="3253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0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2" name="Freeform 218"/>
                <p:cNvSpPr>
                  <a:spLocks noChangeArrowheads="1"/>
                </p:cNvSpPr>
                <p:nvPr/>
              </p:nvSpPr>
              <p:spPr bwMode="auto">
                <a:xfrm>
                  <a:off x="1844" y="3251"/>
                  <a:ext cx="52" cy="2"/>
                </a:xfrm>
                <a:custGeom>
                  <a:avLst/>
                  <a:gdLst>
                    <a:gd name="T0" fmla="*/ 4 w 50"/>
                    <a:gd name="T1" fmla="*/ 0 h 3"/>
                    <a:gd name="T2" fmla="*/ 0 w 50"/>
                    <a:gd name="T3" fmla="*/ 1 h 3"/>
                    <a:gd name="T4" fmla="*/ 90 w 50"/>
                    <a:gd name="T5" fmla="*/ 1 h 3"/>
                    <a:gd name="T6" fmla="*/ 100 w 50"/>
                    <a:gd name="T7" fmla="*/ 0 h 3"/>
                    <a:gd name="T8" fmla="*/ 4 w 5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"/>
                    <a:gd name="T17" fmla="*/ 50 w 5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5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3" name="Freeform 219"/>
                <p:cNvSpPr>
                  <a:spLocks noChangeArrowheads="1"/>
                </p:cNvSpPr>
                <p:nvPr/>
              </p:nvSpPr>
              <p:spPr bwMode="auto">
                <a:xfrm>
                  <a:off x="1846" y="3251"/>
                  <a:ext cx="51" cy="1"/>
                </a:xfrm>
                <a:custGeom>
                  <a:avLst/>
                  <a:gdLst>
                    <a:gd name="T0" fmla="*/ 3 w 49"/>
                    <a:gd name="T1" fmla="*/ 0 h 2"/>
                    <a:gd name="T2" fmla="*/ 0 w 49"/>
                    <a:gd name="T3" fmla="*/ 1 h 2"/>
                    <a:gd name="T4" fmla="*/ 94 w 49"/>
                    <a:gd name="T5" fmla="*/ 1 h 2"/>
                    <a:gd name="T6" fmla="*/ 99 w 49"/>
                    <a:gd name="T7" fmla="*/ 0 h 2"/>
                    <a:gd name="T8" fmla="*/ 3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6" y="2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4" name="Freeform 220"/>
                <p:cNvSpPr>
                  <a:spLocks noChangeArrowheads="1"/>
                </p:cNvSpPr>
                <p:nvPr/>
              </p:nvSpPr>
              <p:spPr bwMode="auto">
                <a:xfrm>
                  <a:off x="1848" y="3250"/>
                  <a:ext cx="51" cy="0"/>
                </a:xfrm>
                <a:custGeom>
                  <a:avLst/>
                  <a:gdLst>
                    <a:gd name="T0" fmla="*/ 4 w 49"/>
                    <a:gd name="T1" fmla="*/ 0 h 1"/>
                    <a:gd name="T2" fmla="*/ 0 w 49"/>
                    <a:gd name="T3" fmla="*/ 1 h 1"/>
                    <a:gd name="T4" fmla="*/ 94 w 49"/>
                    <a:gd name="T5" fmla="*/ 1 h 1"/>
                    <a:gd name="T6" fmla="*/ 99 w 49"/>
                    <a:gd name="T7" fmla="*/ 0 h 1"/>
                    <a:gd name="T8" fmla="*/ 4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5" name="Freeform 221"/>
                <p:cNvSpPr>
                  <a:spLocks noChangeArrowheads="1"/>
                </p:cNvSpPr>
                <p:nvPr/>
              </p:nvSpPr>
              <p:spPr bwMode="auto">
                <a:xfrm>
                  <a:off x="1849" y="3248"/>
                  <a:ext cx="51" cy="2"/>
                </a:xfrm>
                <a:custGeom>
                  <a:avLst/>
                  <a:gdLst>
                    <a:gd name="T0" fmla="*/ 0 w 49"/>
                    <a:gd name="T1" fmla="*/ 1 h 3"/>
                    <a:gd name="T2" fmla="*/ 5 w 49"/>
                    <a:gd name="T3" fmla="*/ 0 h 3"/>
                    <a:gd name="T4" fmla="*/ 8 w 49"/>
                    <a:gd name="T5" fmla="*/ 0 h 3"/>
                    <a:gd name="T6" fmla="*/ 12 w 49"/>
                    <a:gd name="T7" fmla="*/ 0 h 3"/>
                    <a:gd name="T8" fmla="*/ 35 w 49"/>
                    <a:gd name="T9" fmla="*/ 0 h 3"/>
                    <a:gd name="T10" fmla="*/ 39 w 49"/>
                    <a:gd name="T11" fmla="*/ 0 h 3"/>
                    <a:gd name="T12" fmla="*/ 49 w 49"/>
                    <a:gd name="T13" fmla="*/ 0 h 3"/>
                    <a:gd name="T14" fmla="*/ 57 w 49"/>
                    <a:gd name="T15" fmla="*/ 0 h 3"/>
                    <a:gd name="T16" fmla="*/ 63 w 49"/>
                    <a:gd name="T17" fmla="*/ 0 h 3"/>
                    <a:gd name="T18" fmla="*/ 78 w 49"/>
                    <a:gd name="T19" fmla="*/ 0 h 3"/>
                    <a:gd name="T20" fmla="*/ 86 w 49"/>
                    <a:gd name="T21" fmla="*/ 0 h 3"/>
                    <a:gd name="T22" fmla="*/ 94 w 49"/>
                    <a:gd name="T23" fmla="*/ 0 h 3"/>
                    <a:gd name="T24" fmla="*/ 99 w 49"/>
                    <a:gd name="T25" fmla="*/ 0 h 3"/>
                    <a:gd name="T26" fmla="*/ 94 w 49"/>
                    <a:gd name="T27" fmla="*/ 1 h 3"/>
                    <a:gd name="T28" fmla="*/ 0 w 49"/>
                    <a:gd name="T29" fmla="*/ 1 h 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9"/>
                    <a:gd name="T46" fmla="*/ 0 h 3"/>
                    <a:gd name="T47" fmla="*/ 49 w 49"/>
                    <a:gd name="T48" fmla="*/ 3 h 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9" h="3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4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6" name="Freeform 222"/>
                <p:cNvSpPr>
                  <a:spLocks noChangeArrowheads="1"/>
                </p:cNvSpPr>
                <p:nvPr/>
              </p:nvSpPr>
              <p:spPr bwMode="auto">
                <a:xfrm>
                  <a:off x="1852" y="3248"/>
                  <a:ext cx="48" cy="1"/>
                </a:xfrm>
                <a:custGeom>
                  <a:avLst/>
                  <a:gdLst>
                    <a:gd name="T0" fmla="*/ 0 w 46"/>
                    <a:gd name="T1" fmla="*/ 1 h 2"/>
                    <a:gd name="T2" fmla="*/ 2 w 46"/>
                    <a:gd name="T3" fmla="*/ 0 h 2"/>
                    <a:gd name="T4" fmla="*/ 5 w 46"/>
                    <a:gd name="T5" fmla="*/ 0 h 2"/>
                    <a:gd name="T6" fmla="*/ 9 w 46"/>
                    <a:gd name="T7" fmla="*/ 0 h 2"/>
                    <a:gd name="T8" fmla="*/ 32 w 46"/>
                    <a:gd name="T9" fmla="*/ 0 h 2"/>
                    <a:gd name="T10" fmla="*/ 35 w 46"/>
                    <a:gd name="T11" fmla="*/ 0 h 2"/>
                    <a:gd name="T12" fmla="*/ 45 w 46"/>
                    <a:gd name="T13" fmla="*/ 0 h 2"/>
                    <a:gd name="T14" fmla="*/ 53 w 46"/>
                    <a:gd name="T15" fmla="*/ 0 h 2"/>
                    <a:gd name="T16" fmla="*/ 59 w 46"/>
                    <a:gd name="T17" fmla="*/ 0 h 2"/>
                    <a:gd name="T18" fmla="*/ 74 w 46"/>
                    <a:gd name="T19" fmla="*/ 0 h 2"/>
                    <a:gd name="T20" fmla="*/ 83 w 46"/>
                    <a:gd name="T21" fmla="*/ 0 h 2"/>
                    <a:gd name="T22" fmla="*/ 91 w 46"/>
                    <a:gd name="T23" fmla="*/ 0 h 2"/>
                    <a:gd name="T24" fmla="*/ 98 w 46"/>
                    <a:gd name="T25" fmla="*/ 0 h 2"/>
                    <a:gd name="T26" fmla="*/ 95 w 46"/>
                    <a:gd name="T27" fmla="*/ 1 h 2"/>
                    <a:gd name="T28" fmla="*/ 0 w 46"/>
                    <a:gd name="T29" fmla="*/ 1 h 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6"/>
                    <a:gd name="T46" fmla="*/ 0 h 2"/>
                    <a:gd name="T47" fmla="*/ 46 w 46"/>
                    <a:gd name="T48" fmla="*/ 2 h 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6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7" name="Freeform 223"/>
                <p:cNvSpPr>
                  <a:spLocks noChangeArrowheads="1"/>
                </p:cNvSpPr>
                <p:nvPr/>
              </p:nvSpPr>
              <p:spPr bwMode="auto">
                <a:xfrm>
                  <a:off x="1809" y="3303"/>
                  <a:ext cx="49" cy="1"/>
                </a:xfrm>
                <a:custGeom>
                  <a:avLst/>
                  <a:gdLst>
                    <a:gd name="T0" fmla="*/ 3 w 47"/>
                    <a:gd name="T1" fmla="*/ 0 h 2"/>
                    <a:gd name="T2" fmla="*/ 0 w 47"/>
                    <a:gd name="T3" fmla="*/ 1 h 2"/>
                    <a:gd name="T4" fmla="*/ 3 w 47"/>
                    <a:gd name="T5" fmla="*/ 1 h 2"/>
                    <a:gd name="T6" fmla="*/ 7 w 47"/>
                    <a:gd name="T7" fmla="*/ 1 h 2"/>
                    <a:gd name="T8" fmla="*/ 30 w 47"/>
                    <a:gd name="T9" fmla="*/ 1 h 2"/>
                    <a:gd name="T10" fmla="*/ 33 w 47"/>
                    <a:gd name="T11" fmla="*/ 1 h 2"/>
                    <a:gd name="T12" fmla="*/ 40 w 47"/>
                    <a:gd name="T13" fmla="*/ 1 h 2"/>
                    <a:gd name="T14" fmla="*/ 48 w 47"/>
                    <a:gd name="T15" fmla="*/ 1 h 2"/>
                    <a:gd name="T16" fmla="*/ 54 w 47"/>
                    <a:gd name="T17" fmla="*/ 1 h 2"/>
                    <a:gd name="T18" fmla="*/ 66 w 47"/>
                    <a:gd name="T19" fmla="*/ 1 h 2"/>
                    <a:gd name="T20" fmla="*/ 80 w 47"/>
                    <a:gd name="T21" fmla="*/ 1 h 2"/>
                    <a:gd name="T22" fmla="*/ 84 w 47"/>
                    <a:gd name="T23" fmla="*/ 1 h 2"/>
                    <a:gd name="T24" fmla="*/ 92 w 47"/>
                    <a:gd name="T25" fmla="*/ 1 h 2"/>
                    <a:gd name="T26" fmla="*/ 99 w 47"/>
                    <a:gd name="T27" fmla="*/ 0 h 2"/>
                    <a:gd name="T28" fmla="*/ 3 w 47"/>
                    <a:gd name="T29" fmla="*/ 0 h 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7"/>
                    <a:gd name="T46" fmla="*/ 0 h 2"/>
                    <a:gd name="T47" fmla="*/ 47 w 47"/>
                    <a:gd name="T48" fmla="*/ 2 h 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7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20" y="2"/>
                      </a:lnTo>
                      <a:lnTo>
                        <a:pt x="24" y="2"/>
                      </a:lnTo>
                      <a:lnTo>
                        <a:pt x="27" y="2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40" y="2"/>
                      </a:lnTo>
                      <a:lnTo>
                        <a:pt x="44" y="2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8" name="Freeform 224"/>
                <p:cNvSpPr>
                  <a:spLocks noChangeArrowheads="1"/>
                </p:cNvSpPr>
                <p:nvPr/>
              </p:nvSpPr>
              <p:spPr bwMode="auto">
                <a:xfrm>
                  <a:off x="1810" y="3302"/>
                  <a:ext cx="50" cy="0"/>
                </a:xfrm>
                <a:custGeom>
                  <a:avLst/>
                  <a:gdLst>
                    <a:gd name="T0" fmla="*/ 3 w 48"/>
                    <a:gd name="T1" fmla="*/ 0 h 1"/>
                    <a:gd name="T2" fmla="*/ 0 w 48"/>
                    <a:gd name="T3" fmla="*/ 1 h 1"/>
                    <a:gd name="T4" fmla="*/ 93 w 48"/>
                    <a:gd name="T5" fmla="*/ 1 h 1"/>
                    <a:gd name="T6" fmla="*/ 100 w 48"/>
                    <a:gd name="T7" fmla="*/ 0 h 1"/>
                    <a:gd name="T8" fmla="*/ 3 w 4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"/>
                    <a:gd name="T17" fmla="*/ 48 w 4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29" name="Freeform 225"/>
                <p:cNvSpPr>
                  <a:spLocks noChangeArrowheads="1"/>
                </p:cNvSpPr>
                <p:nvPr/>
              </p:nvSpPr>
              <p:spPr bwMode="auto">
                <a:xfrm>
                  <a:off x="1812" y="3300"/>
                  <a:ext cx="51" cy="2"/>
                </a:xfrm>
                <a:custGeom>
                  <a:avLst/>
                  <a:gdLst>
                    <a:gd name="T0" fmla="*/ 3 w 49"/>
                    <a:gd name="T1" fmla="*/ 0 h 3"/>
                    <a:gd name="T2" fmla="*/ 0 w 49"/>
                    <a:gd name="T3" fmla="*/ 1 h 3"/>
                    <a:gd name="T4" fmla="*/ 90 w 49"/>
                    <a:gd name="T5" fmla="*/ 1 h 3"/>
                    <a:gd name="T6" fmla="*/ 99 w 49"/>
                    <a:gd name="T7" fmla="*/ 0 h 3"/>
                    <a:gd name="T8" fmla="*/ 3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0" name="Freeform 226"/>
                <p:cNvSpPr>
                  <a:spLocks noChangeArrowheads="1"/>
                </p:cNvSpPr>
                <p:nvPr/>
              </p:nvSpPr>
              <p:spPr bwMode="auto">
                <a:xfrm>
                  <a:off x="1813" y="3299"/>
                  <a:ext cx="51" cy="2"/>
                </a:xfrm>
                <a:custGeom>
                  <a:avLst/>
                  <a:gdLst>
                    <a:gd name="T0" fmla="*/ 5 w 49"/>
                    <a:gd name="T1" fmla="*/ 0 h 3"/>
                    <a:gd name="T2" fmla="*/ 0 w 49"/>
                    <a:gd name="T3" fmla="*/ 1 h 3"/>
                    <a:gd name="T4" fmla="*/ 91 w 49"/>
                    <a:gd name="T5" fmla="*/ 1 h 3"/>
                    <a:gd name="T6" fmla="*/ 99 w 49"/>
                    <a:gd name="T7" fmla="*/ 0 h 3"/>
                    <a:gd name="T8" fmla="*/ 5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1" name="Freeform 227"/>
                <p:cNvSpPr>
                  <a:spLocks noChangeArrowheads="1"/>
                </p:cNvSpPr>
                <p:nvPr/>
              </p:nvSpPr>
              <p:spPr bwMode="auto">
                <a:xfrm>
                  <a:off x="1815" y="3299"/>
                  <a:ext cx="51" cy="0"/>
                </a:xfrm>
                <a:custGeom>
                  <a:avLst/>
                  <a:gdLst>
                    <a:gd name="T0" fmla="*/ 4 w 49"/>
                    <a:gd name="T1" fmla="*/ 0 h 1"/>
                    <a:gd name="T2" fmla="*/ 0 w 49"/>
                    <a:gd name="T3" fmla="*/ 1 h 1"/>
                    <a:gd name="T4" fmla="*/ 94 w 49"/>
                    <a:gd name="T5" fmla="*/ 1 h 1"/>
                    <a:gd name="T6" fmla="*/ 99 w 49"/>
                    <a:gd name="T7" fmla="*/ 0 h 1"/>
                    <a:gd name="T8" fmla="*/ 4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2" name="Freeform 228"/>
                <p:cNvSpPr>
                  <a:spLocks noChangeArrowheads="1"/>
                </p:cNvSpPr>
                <p:nvPr/>
              </p:nvSpPr>
              <p:spPr bwMode="auto">
                <a:xfrm>
                  <a:off x="1818" y="3297"/>
                  <a:ext cx="49" cy="1"/>
                </a:xfrm>
                <a:custGeom>
                  <a:avLst/>
                  <a:gdLst>
                    <a:gd name="T0" fmla="*/ 3 w 47"/>
                    <a:gd name="T1" fmla="*/ 0 h 2"/>
                    <a:gd name="T2" fmla="*/ 0 w 47"/>
                    <a:gd name="T3" fmla="*/ 1 h 2"/>
                    <a:gd name="T4" fmla="*/ 92 w 47"/>
                    <a:gd name="T5" fmla="*/ 1 h 2"/>
                    <a:gd name="T6" fmla="*/ 99 w 47"/>
                    <a:gd name="T7" fmla="*/ 0 h 2"/>
                    <a:gd name="T8" fmla="*/ 3 w 4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"/>
                    <a:gd name="T17" fmla="*/ 47 w 4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3" name="Freeform 229"/>
                <p:cNvSpPr>
                  <a:spLocks noChangeArrowheads="1"/>
                </p:cNvSpPr>
                <p:nvPr/>
              </p:nvSpPr>
              <p:spPr bwMode="auto">
                <a:xfrm>
                  <a:off x="1819" y="3296"/>
                  <a:ext cx="50" cy="2"/>
                </a:xfrm>
                <a:custGeom>
                  <a:avLst/>
                  <a:gdLst>
                    <a:gd name="T0" fmla="*/ 3 w 48"/>
                    <a:gd name="T1" fmla="*/ 0 h 3"/>
                    <a:gd name="T2" fmla="*/ 0 w 48"/>
                    <a:gd name="T3" fmla="*/ 1 h 3"/>
                    <a:gd name="T4" fmla="*/ 93 w 48"/>
                    <a:gd name="T5" fmla="*/ 1 h 3"/>
                    <a:gd name="T6" fmla="*/ 100 w 48"/>
                    <a:gd name="T7" fmla="*/ 0 h 3"/>
                    <a:gd name="T8" fmla="*/ 3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4" name="Freeform 230"/>
                <p:cNvSpPr>
                  <a:spLocks noChangeArrowheads="1"/>
                </p:cNvSpPr>
                <p:nvPr/>
              </p:nvSpPr>
              <p:spPr bwMode="auto">
                <a:xfrm>
                  <a:off x="1822" y="3294"/>
                  <a:ext cx="50" cy="2"/>
                </a:xfrm>
                <a:custGeom>
                  <a:avLst/>
                  <a:gdLst>
                    <a:gd name="T0" fmla="*/ 3 w 48"/>
                    <a:gd name="T1" fmla="*/ 0 h 3"/>
                    <a:gd name="T2" fmla="*/ 0 w 48"/>
                    <a:gd name="T3" fmla="*/ 1 h 3"/>
                    <a:gd name="T4" fmla="*/ 92 w 48"/>
                    <a:gd name="T5" fmla="*/ 1 h 3"/>
                    <a:gd name="T6" fmla="*/ 100 w 48"/>
                    <a:gd name="T7" fmla="*/ 0 h 3"/>
                    <a:gd name="T8" fmla="*/ 3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5" name="Freeform 231"/>
                <p:cNvSpPr>
                  <a:spLocks noChangeArrowheads="1"/>
                </p:cNvSpPr>
                <p:nvPr/>
              </p:nvSpPr>
              <p:spPr bwMode="auto">
                <a:xfrm>
                  <a:off x="1823" y="3294"/>
                  <a:ext cx="50" cy="1"/>
                </a:xfrm>
                <a:custGeom>
                  <a:avLst/>
                  <a:gdLst>
                    <a:gd name="T0" fmla="*/ 4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4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6" name="Freeform 232"/>
                <p:cNvSpPr>
                  <a:spLocks noChangeArrowheads="1"/>
                </p:cNvSpPr>
                <p:nvPr/>
              </p:nvSpPr>
              <p:spPr bwMode="auto">
                <a:xfrm>
                  <a:off x="1825" y="3293"/>
                  <a:ext cx="51" cy="0"/>
                </a:xfrm>
                <a:custGeom>
                  <a:avLst/>
                  <a:gdLst>
                    <a:gd name="T0" fmla="*/ 3 w 49"/>
                    <a:gd name="T1" fmla="*/ 0 h 1"/>
                    <a:gd name="T2" fmla="*/ 0 w 49"/>
                    <a:gd name="T3" fmla="*/ 1 h 1"/>
                    <a:gd name="T4" fmla="*/ 91 w 49"/>
                    <a:gd name="T5" fmla="*/ 1 h 1"/>
                    <a:gd name="T6" fmla="*/ 99 w 49"/>
                    <a:gd name="T7" fmla="*/ 0 h 1"/>
                    <a:gd name="T8" fmla="*/ 3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7" name="Freeform 233"/>
                <p:cNvSpPr>
                  <a:spLocks noChangeArrowheads="1"/>
                </p:cNvSpPr>
                <p:nvPr/>
              </p:nvSpPr>
              <p:spPr bwMode="auto">
                <a:xfrm>
                  <a:off x="1827" y="3291"/>
                  <a:ext cx="51" cy="2"/>
                </a:xfrm>
                <a:custGeom>
                  <a:avLst/>
                  <a:gdLst>
                    <a:gd name="T0" fmla="*/ 4 w 49"/>
                    <a:gd name="T1" fmla="*/ 0 h 3"/>
                    <a:gd name="T2" fmla="*/ 0 w 49"/>
                    <a:gd name="T3" fmla="*/ 1 h 3"/>
                    <a:gd name="T4" fmla="*/ 90 w 49"/>
                    <a:gd name="T5" fmla="*/ 1 h 3"/>
                    <a:gd name="T6" fmla="*/ 99 w 49"/>
                    <a:gd name="T7" fmla="*/ 0 h 3"/>
                    <a:gd name="T8" fmla="*/ 4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8" name="Freeform 234"/>
                <p:cNvSpPr>
                  <a:spLocks noChangeArrowheads="1"/>
                </p:cNvSpPr>
                <p:nvPr/>
              </p:nvSpPr>
              <p:spPr bwMode="auto">
                <a:xfrm>
                  <a:off x="1828" y="3290"/>
                  <a:ext cx="51" cy="2"/>
                </a:xfrm>
                <a:custGeom>
                  <a:avLst/>
                  <a:gdLst>
                    <a:gd name="T0" fmla="*/ 5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5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39" name="Freeform 235"/>
                <p:cNvSpPr>
                  <a:spLocks noChangeArrowheads="1"/>
                </p:cNvSpPr>
                <p:nvPr/>
              </p:nvSpPr>
              <p:spPr bwMode="auto">
                <a:xfrm>
                  <a:off x="1831" y="3290"/>
                  <a:ext cx="50" cy="0"/>
                </a:xfrm>
                <a:custGeom>
                  <a:avLst/>
                  <a:gdLst>
                    <a:gd name="T0" fmla="*/ 3 w 48"/>
                    <a:gd name="T1" fmla="*/ 0 h 1"/>
                    <a:gd name="T2" fmla="*/ 0 w 48"/>
                    <a:gd name="T3" fmla="*/ 1 h 1"/>
                    <a:gd name="T4" fmla="*/ 93 w 48"/>
                    <a:gd name="T5" fmla="*/ 1 h 1"/>
                    <a:gd name="T6" fmla="*/ 100 w 48"/>
                    <a:gd name="T7" fmla="*/ 0 h 1"/>
                    <a:gd name="T8" fmla="*/ 3 w 4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"/>
                    <a:gd name="T17" fmla="*/ 48 w 4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0" name="Freeform 236"/>
                <p:cNvSpPr>
                  <a:spLocks noChangeArrowheads="1"/>
                </p:cNvSpPr>
                <p:nvPr/>
              </p:nvSpPr>
              <p:spPr bwMode="auto">
                <a:xfrm>
                  <a:off x="1833" y="3288"/>
                  <a:ext cx="49" cy="1"/>
                </a:xfrm>
                <a:custGeom>
                  <a:avLst/>
                  <a:gdLst>
                    <a:gd name="T0" fmla="*/ 3 w 47"/>
                    <a:gd name="T1" fmla="*/ 0 h 2"/>
                    <a:gd name="T2" fmla="*/ 0 w 47"/>
                    <a:gd name="T3" fmla="*/ 1 h 2"/>
                    <a:gd name="T4" fmla="*/ 92 w 47"/>
                    <a:gd name="T5" fmla="*/ 1 h 2"/>
                    <a:gd name="T6" fmla="*/ 99 w 47"/>
                    <a:gd name="T7" fmla="*/ 0 h 2"/>
                    <a:gd name="T8" fmla="*/ 3 w 4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"/>
                    <a:gd name="T17" fmla="*/ 47 w 4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1" name="Freeform 237"/>
                <p:cNvSpPr>
                  <a:spLocks noChangeArrowheads="1"/>
                </p:cNvSpPr>
                <p:nvPr/>
              </p:nvSpPr>
              <p:spPr bwMode="auto">
                <a:xfrm>
                  <a:off x="1834" y="3286"/>
                  <a:ext cx="50" cy="3"/>
                </a:xfrm>
                <a:custGeom>
                  <a:avLst/>
                  <a:gdLst>
                    <a:gd name="T0" fmla="*/ 3 w 48"/>
                    <a:gd name="T1" fmla="*/ 0 h 4"/>
                    <a:gd name="T2" fmla="*/ 0 w 48"/>
                    <a:gd name="T3" fmla="*/ 2 h 4"/>
                    <a:gd name="T4" fmla="*/ 93 w 48"/>
                    <a:gd name="T5" fmla="*/ 2 h 4"/>
                    <a:gd name="T6" fmla="*/ 100 w 48"/>
                    <a:gd name="T7" fmla="*/ 0 h 4"/>
                    <a:gd name="T8" fmla="*/ 3 w 48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"/>
                    <a:gd name="T17" fmla="*/ 48 w 48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45" y="4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2" name="Freeform 238"/>
                <p:cNvSpPr>
                  <a:spLocks noChangeArrowheads="1"/>
                </p:cNvSpPr>
                <p:nvPr/>
              </p:nvSpPr>
              <p:spPr bwMode="auto">
                <a:xfrm>
                  <a:off x="1836" y="3285"/>
                  <a:ext cx="49" cy="2"/>
                </a:xfrm>
                <a:custGeom>
                  <a:avLst/>
                  <a:gdLst>
                    <a:gd name="T0" fmla="*/ 3 w 47"/>
                    <a:gd name="T1" fmla="*/ 0 h 3"/>
                    <a:gd name="T2" fmla="*/ 0 w 47"/>
                    <a:gd name="T3" fmla="*/ 1 h 3"/>
                    <a:gd name="T4" fmla="*/ 92 w 47"/>
                    <a:gd name="T5" fmla="*/ 1 h 3"/>
                    <a:gd name="T6" fmla="*/ 99 w 47"/>
                    <a:gd name="T7" fmla="*/ 0 h 3"/>
                    <a:gd name="T8" fmla="*/ 3 w 4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"/>
                    <a:gd name="T17" fmla="*/ 47 w 4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3" name="Freeform 239"/>
                <p:cNvSpPr>
                  <a:spLocks noChangeArrowheads="1"/>
                </p:cNvSpPr>
                <p:nvPr/>
              </p:nvSpPr>
              <p:spPr bwMode="auto">
                <a:xfrm>
                  <a:off x="1838" y="3285"/>
                  <a:ext cx="51" cy="0"/>
                </a:xfrm>
                <a:custGeom>
                  <a:avLst/>
                  <a:gdLst>
                    <a:gd name="T0" fmla="*/ 3 w 49"/>
                    <a:gd name="T1" fmla="*/ 0 h 1"/>
                    <a:gd name="T2" fmla="*/ 0 w 49"/>
                    <a:gd name="T3" fmla="*/ 1 h 1"/>
                    <a:gd name="T4" fmla="*/ 91 w 49"/>
                    <a:gd name="T5" fmla="*/ 1 h 1"/>
                    <a:gd name="T6" fmla="*/ 99 w 49"/>
                    <a:gd name="T7" fmla="*/ 0 h 1"/>
                    <a:gd name="T8" fmla="*/ 3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4" name="Freeform 240"/>
                <p:cNvSpPr>
                  <a:spLocks noChangeArrowheads="1"/>
                </p:cNvSpPr>
                <p:nvPr/>
              </p:nvSpPr>
              <p:spPr bwMode="auto">
                <a:xfrm>
                  <a:off x="1840" y="3283"/>
                  <a:ext cx="51" cy="1"/>
                </a:xfrm>
                <a:custGeom>
                  <a:avLst/>
                  <a:gdLst>
                    <a:gd name="T0" fmla="*/ 4 w 49"/>
                    <a:gd name="T1" fmla="*/ 0 h 2"/>
                    <a:gd name="T2" fmla="*/ 0 w 49"/>
                    <a:gd name="T3" fmla="*/ 1 h 2"/>
                    <a:gd name="T4" fmla="*/ 90 w 49"/>
                    <a:gd name="T5" fmla="*/ 1 h 2"/>
                    <a:gd name="T6" fmla="*/ 99 w 49"/>
                    <a:gd name="T7" fmla="*/ 0 h 2"/>
                    <a:gd name="T8" fmla="*/ 4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5" name="Freeform 241"/>
                <p:cNvSpPr>
                  <a:spLocks noChangeArrowheads="1"/>
                </p:cNvSpPr>
                <p:nvPr/>
              </p:nvSpPr>
              <p:spPr bwMode="auto">
                <a:xfrm>
                  <a:off x="1841" y="3282"/>
                  <a:ext cx="52" cy="2"/>
                </a:xfrm>
                <a:custGeom>
                  <a:avLst/>
                  <a:gdLst>
                    <a:gd name="T0" fmla="*/ 5 w 50"/>
                    <a:gd name="T1" fmla="*/ 0 h 3"/>
                    <a:gd name="T2" fmla="*/ 0 w 50"/>
                    <a:gd name="T3" fmla="*/ 1 h 3"/>
                    <a:gd name="T4" fmla="*/ 92 w 50"/>
                    <a:gd name="T5" fmla="*/ 1 h 3"/>
                    <a:gd name="T6" fmla="*/ 100 w 50"/>
                    <a:gd name="T7" fmla="*/ 0 h 3"/>
                    <a:gd name="T8" fmla="*/ 5 w 5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"/>
                    <a:gd name="T17" fmla="*/ 50 w 5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5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6" name="Freeform 242"/>
                <p:cNvSpPr>
                  <a:spLocks noChangeArrowheads="1"/>
                </p:cNvSpPr>
                <p:nvPr/>
              </p:nvSpPr>
              <p:spPr bwMode="auto">
                <a:xfrm>
                  <a:off x="1844" y="3282"/>
                  <a:ext cx="50" cy="0"/>
                </a:xfrm>
                <a:custGeom>
                  <a:avLst/>
                  <a:gdLst>
                    <a:gd name="T0" fmla="*/ 4 w 48"/>
                    <a:gd name="T1" fmla="*/ 0 h 1"/>
                    <a:gd name="T2" fmla="*/ 0 w 48"/>
                    <a:gd name="T3" fmla="*/ 1 h 1"/>
                    <a:gd name="T4" fmla="*/ 93 w 48"/>
                    <a:gd name="T5" fmla="*/ 1 h 1"/>
                    <a:gd name="T6" fmla="*/ 100 w 48"/>
                    <a:gd name="T7" fmla="*/ 0 h 1"/>
                    <a:gd name="T8" fmla="*/ 4 w 4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"/>
                    <a:gd name="T17" fmla="*/ 48 w 4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7" name="Freeform 243"/>
                <p:cNvSpPr>
                  <a:spLocks noChangeArrowheads="1"/>
                </p:cNvSpPr>
                <p:nvPr/>
              </p:nvSpPr>
              <p:spPr bwMode="auto">
                <a:xfrm>
                  <a:off x="1846" y="3280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8" name="Freeform 244"/>
                <p:cNvSpPr>
                  <a:spLocks noChangeArrowheads="1"/>
                </p:cNvSpPr>
                <p:nvPr/>
              </p:nvSpPr>
              <p:spPr bwMode="auto">
                <a:xfrm>
                  <a:off x="1848" y="3279"/>
                  <a:ext cx="49" cy="2"/>
                </a:xfrm>
                <a:custGeom>
                  <a:avLst/>
                  <a:gdLst>
                    <a:gd name="T0" fmla="*/ 3 w 47"/>
                    <a:gd name="T1" fmla="*/ 0 h 3"/>
                    <a:gd name="T2" fmla="*/ 0 w 47"/>
                    <a:gd name="T3" fmla="*/ 1 h 3"/>
                    <a:gd name="T4" fmla="*/ 92 w 47"/>
                    <a:gd name="T5" fmla="*/ 1 h 3"/>
                    <a:gd name="T6" fmla="*/ 99 w 47"/>
                    <a:gd name="T7" fmla="*/ 0 h 3"/>
                    <a:gd name="T8" fmla="*/ 3 w 4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"/>
                    <a:gd name="T17" fmla="*/ 47 w 4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49" name="Freeform 245"/>
                <p:cNvSpPr>
                  <a:spLocks noChangeArrowheads="1"/>
                </p:cNvSpPr>
                <p:nvPr/>
              </p:nvSpPr>
              <p:spPr bwMode="auto">
                <a:xfrm>
                  <a:off x="1849" y="3277"/>
                  <a:ext cx="50" cy="2"/>
                </a:xfrm>
                <a:custGeom>
                  <a:avLst/>
                  <a:gdLst>
                    <a:gd name="T0" fmla="*/ 3 w 48"/>
                    <a:gd name="T1" fmla="*/ 0 h 3"/>
                    <a:gd name="T2" fmla="*/ 0 w 48"/>
                    <a:gd name="T3" fmla="*/ 1 h 3"/>
                    <a:gd name="T4" fmla="*/ 93 w 48"/>
                    <a:gd name="T5" fmla="*/ 1 h 3"/>
                    <a:gd name="T6" fmla="*/ 100 w 48"/>
                    <a:gd name="T7" fmla="*/ 0 h 3"/>
                    <a:gd name="T8" fmla="*/ 3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0" name="Freeform 246"/>
                <p:cNvSpPr>
                  <a:spLocks noChangeArrowheads="1"/>
                </p:cNvSpPr>
                <p:nvPr/>
              </p:nvSpPr>
              <p:spPr bwMode="auto">
                <a:xfrm>
                  <a:off x="1851" y="3277"/>
                  <a:ext cx="51" cy="1"/>
                </a:xfrm>
                <a:custGeom>
                  <a:avLst/>
                  <a:gdLst>
                    <a:gd name="T0" fmla="*/ 3 w 49"/>
                    <a:gd name="T1" fmla="*/ 0 h 2"/>
                    <a:gd name="T2" fmla="*/ 0 w 49"/>
                    <a:gd name="T3" fmla="*/ 1 h 2"/>
                    <a:gd name="T4" fmla="*/ 90 w 49"/>
                    <a:gd name="T5" fmla="*/ 1 h 2"/>
                    <a:gd name="T6" fmla="*/ 99 w 49"/>
                    <a:gd name="T7" fmla="*/ 0 h 2"/>
                    <a:gd name="T8" fmla="*/ 3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1" name="Freeform 247"/>
                <p:cNvSpPr>
                  <a:spLocks noChangeArrowheads="1"/>
                </p:cNvSpPr>
                <p:nvPr/>
              </p:nvSpPr>
              <p:spPr bwMode="auto">
                <a:xfrm>
                  <a:off x="1852" y="3276"/>
                  <a:ext cx="51" cy="0"/>
                </a:xfrm>
                <a:custGeom>
                  <a:avLst/>
                  <a:gdLst>
                    <a:gd name="T0" fmla="*/ 5 w 49"/>
                    <a:gd name="T1" fmla="*/ 0 h 1"/>
                    <a:gd name="T2" fmla="*/ 0 w 49"/>
                    <a:gd name="T3" fmla="*/ 1 h 1"/>
                    <a:gd name="T4" fmla="*/ 91 w 49"/>
                    <a:gd name="T5" fmla="*/ 1 h 1"/>
                    <a:gd name="T6" fmla="*/ 99 w 49"/>
                    <a:gd name="T7" fmla="*/ 0 h 1"/>
                    <a:gd name="T8" fmla="*/ 5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2" name="Freeform 248"/>
                <p:cNvSpPr>
                  <a:spLocks noChangeArrowheads="1"/>
                </p:cNvSpPr>
                <p:nvPr/>
              </p:nvSpPr>
              <p:spPr bwMode="auto">
                <a:xfrm>
                  <a:off x="1854" y="3274"/>
                  <a:ext cx="51" cy="2"/>
                </a:xfrm>
                <a:custGeom>
                  <a:avLst/>
                  <a:gdLst>
                    <a:gd name="T0" fmla="*/ 4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4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3" name="Freeform 249"/>
                <p:cNvSpPr>
                  <a:spLocks noChangeArrowheads="1"/>
                </p:cNvSpPr>
                <p:nvPr/>
              </p:nvSpPr>
              <p:spPr bwMode="auto">
                <a:xfrm>
                  <a:off x="1858" y="3273"/>
                  <a:ext cx="49" cy="2"/>
                </a:xfrm>
                <a:custGeom>
                  <a:avLst/>
                  <a:gdLst>
                    <a:gd name="T0" fmla="*/ 3 w 47"/>
                    <a:gd name="T1" fmla="*/ 0 h 3"/>
                    <a:gd name="T2" fmla="*/ 0 w 47"/>
                    <a:gd name="T3" fmla="*/ 1 h 3"/>
                    <a:gd name="T4" fmla="*/ 92 w 47"/>
                    <a:gd name="T5" fmla="*/ 1 h 3"/>
                    <a:gd name="T6" fmla="*/ 99 w 47"/>
                    <a:gd name="T7" fmla="*/ 0 h 3"/>
                    <a:gd name="T8" fmla="*/ 3 w 4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"/>
                    <a:gd name="T17" fmla="*/ 47 w 4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4" name="Freeform 250"/>
                <p:cNvSpPr>
                  <a:spLocks noChangeArrowheads="1"/>
                </p:cNvSpPr>
                <p:nvPr/>
              </p:nvSpPr>
              <p:spPr bwMode="auto">
                <a:xfrm>
                  <a:off x="1859" y="3273"/>
                  <a:ext cx="50" cy="0"/>
                </a:xfrm>
                <a:custGeom>
                  <a:avLst/>
                  <a:gdLst>
                    <a:gd name="T0" fmla="*/ 3 w 48"/>
                    <a:gd name="T1" fmla="*/ 0 h 1"/>
                    <a:gd name="T2" fmla="*/ 0 w 48"/>
                    <a:gd name="T3" fmla="*/ 1 h 1"/>
                    <a:gd name="T4" fmla="*/ 93 w 48"/>
                    <a:gd name="T5" fmla="*/ 1 h 1"/>
                    <a:gd name="T6" fmla="*/ 100 w 48"/>
                    <a:gd name="T7" fmla="*/ 0 h 1"/>
                    <a:gd name="T8" fmla="*/ 3 w 4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"/>
                    <a:gd name="T17" fmla="*/ 48 w 4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5" name="Freeform 251"/>
                <p:cNvSpPr>
                  <a:spLocks noChangeArrowheads="1"/>
                </p:cNvSpPr>
                <p:nvPr/>
              </p:nvSpPr>
              <p:spPr bwMode="auto">
                <a:xfrm>
                  <a:off x="1861" y="3271"/>
                  <a:ext cx="49" cy="1"/>
                </a:xfrm>
                <a:custGeom>
                  <a:avLst/>
                  <a:gdLst>
                    <a:gd name="T0" fmla="*/ 3 w 47"/>
                    <a:gd name="T1" fmla="*/ 0 h 2"/>
                    <a:gd name="T2" fmla="*/ 0 w 47"/>
                    <a:gd name="T3" fmla="*/ 1 h 2"/>
                    <a:gd name="T4" fmla="*/ 92 w 47"/>
                    <a:gd name="T5" fmla="*/ 1 h 2"/>
                    <a:gd name="T6" fmla="*/ 99 w 47"/>
                    <a:gd name="T7" fmla="*/ 0 h 2"/>
                    <a:gd name="T8" fmla="*/ 3 w 4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"/>
                    <a:gd name="T17" fmla="*/ 47 w 4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6" name="Freeform 252"/>
                <p:cNvSpPr>
                  <a:spLocks noChangeArrowheads="1"/>
                </p:cNvSpPr>
                <p:nvPr/>
              </p:nvSpPr>
              <p:spPr bwMode="auto">
                <a:xfrm>
                  <a:off x="1862" y="3270"/>
                  <a:ext cx="52" cy="2"/>
                </a:xfrm>
                <a:custGeom>
                  <a:avLst/>
                  <a:gdLst>
                    <a:gd name="T0" fmla="*/ 3 w 50"/>
                    <a:gd name="T1" fmla="*/ 0 h 3"/>
                    <a:gd name="T2" fmla="*/ 0 w 50"/>
                    <a:gd name="T3" fmla="*/ 1 h 3"/>
                    <a:gd name="T4" fmla="*/ 90 w 50"/>
                    <a:gd name="T5" fmla="*/ 1 h 3"/>
                    <a:gd name="T6" fmla="*/ 100 w 50"/>
                    <a:gd name="T7" fmla="*/ 0 h 3"/>
                    <a:gd name="T8" fmla="*/ 3 w 5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"/>
                    <a:gd name="T17" fmla="*/ 50 w 5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5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7" name="Freeform 253"/>
                <p:cNvSpPr>
                  <a:spLocks noChangeArrowheads="1"/>
                </p:cNvSpPr>
                <p:nvPr/>
              </p:nvSpPr>
              <p:spPr bwMode="auto">
                <a:xfrm>
                  <a:off x="1864" y="3268"/>
                  <a:ext cx="51" cy="2"/>
                </a:xfrm>
                <a:custGeom>
                  <a:avLst/>
                  <a:gdLst>
                    <a:gd name="T0" fmla="*/ 4 w 49"/>
                    <a:gd name="T1" fmla="*/ 0 h 3"/>
                    <a:gd name="T2" fmla="*/ 0 w 49"/>
                    <a:gd name="T3" fmla="*/ 1 h 3"/>
                    <a:gd name="T4" fmla="*/ 90 w 49"/>
                    <a:gd name="T5" fmla="*/ 1 h 3"/>
                    <a:gd name="T6" fmla="*/ 99 w 49"/>
                    <a:gd name="T7" fmla="*/ 0 h 3"/>
                    <a:gd name="T8" fmla="*/ 4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8" name="Freeform 254"/>
                <p:cNvSpPr>
                  <a:spLocks noChangeArrowheads="1"/>
                </p:cNvSpPr>
                <p:nvPr/>
              </p:nvSpPr>
              <p:spPr bwMode="auto">
                <a:xfrm>
                  <a:off x="1865" y="3268"/>
                  <a:ext cx="52" cy="1"/>
                </a:xfrm>
                <a:custGeom>
                  <a:avLst/>
                  <a:gdLst>
                    <a:gd name="T0" fmla="*/ 5 w 50"/>
                    <a:gd name="T1" fmla="*/ 0 h 2"/>
                    <a:gd name="T2" fmla="*/ 0 w 50"/>
                    <a:gd name="T3" fmla="*/ 1 h 2"/>
                    <a:gd name="T4" fmla="*/ 94 w 50"/>
                    <a:gd name="T5" fmla="*/ 1 h 2"/>
                    <a:gd name="T6" fmla="*/ 100 w 50"/>
                    <a:gd name="T7" fmla="*/ 0 h 2"/>
                    <a:gd name="T8" fmla="*/ 5 w 5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2"/>
                    <a:gd name="T17" fmla="*/ 50 w 5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7" y="2"/>
                      </a:lnTo>
                      <a:lnTo>
                        <a:pt x="5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59" name="Freeform 255"/>
                <p:cNvSpPr>
                  <a:spLocks noChangeArrowheads="1"/>
                </p:cNvSpPr>
                <p:nvPr/>
              </p:nvSpPr>
              <p:spPr bwMode="auto">
                <a:xfrm>
                  <a:off x="1868" y="3266"/>
                  <a:ext cx="50" cy="1"/>
                </a:xfrm>
                <a:custGeom>
                  <a:avLst/>
                  <a:gdLst>
                    <a:gd name="T0" fmla="*/ 4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4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0" name="Freeform 256"/>
                <p:cNvSpPr>
                  <a:spLocks noChangeArrowheads="1"/>
                </p:cNvSpPr>
                <p:nvPr/>
              </p:nvSpPr>
              <p:spPr bwMode="auto">
                <a:xfrm>
                  <a:off x="1870" y="3265"/>
                  <a:ext cx="50" cy="2"/>
                </a:xfrm>
                <a:custGeom>
                  <a:avLst/>
                  <a:gdLst>
                    <a:gd name="T0" fmla="*/ 3 w 48"/>
                    <a:gd name="T1" fmla="*/ 0 h 3"/>
                    <a:gd name="T2" fmla="*/ 0 w 48"/>
                    <a:gd name="T3" fmla="*/ 1 h 3"/>
                    <a:gd name="T4" fmla="*/ 93 w 48"/>
                    <a:gd name="T5" fmla="*/ 1 h 3"/>
                    <a:gd name="T6" fmla="*/ 100 w 48"/>
                    <a:gd name="T7" fmla="*/ 0 h 3"/>
                    <a:gd name="T8" fmla="*/ 3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1" name="Freeform 257"/>
                <p:cNvSpPr>
                  <a:spLocks noChangeArrowheads="1"/>
                </p:cNvSpPr>
                <p:nvPr/>
              </p:nvSpPr>
              <p:spPr bwMode="auto">
                <a:xfrm>
                  <a:off x="1872" y="3263"/>
                  <a:ext cx="49" cy="2"/>
                </a:xfrm>
                <a:custGeom>
                  <a:avLst/>
                  <a:gdLst>
                    <a:gd name="T0" fmla="*/ 3 w 47"/>
                    <a:gd name="T1" fmla="*/ 0 h 3"/>
                    <a:gd name="T2" fmla="*/ 0 w 47"/>
                    <a:gd name="T3" fmla="*/ 1 h 3"/>
                    <a:gd name="T4" fmla="*/ 92 w 47"/>
                    <a:gd name="T5" fmla="*/ 1 h 3"/>
                    <a:gd name="T6" fmla="*/ 99 w 47"/>
                    <a:gd name="T7" fmla="*/ 0 h 3"/>
                    <a:gd name="T8" fmla="*/ 3 w 4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"/>
                    <a:gd name="T17" fmla="*/ 47 w 4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2" name="Freeform 258"/>
                <p:cNvSpPr>
                  <a:spLocks noChangeArrowheads="1"/>
                </p:cNvSpPr>
                <p:nvPr/>
              </p:nvSpPr>
              <p:spPr bwMode="auto">
                <a:xfrm>
                  <a:off x="1874" y="3263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3" name="Freeform 259"/>
                <p:cNvSpPr>
                  <a:spLocks noChangeArrowheads="1"/>
                </p:cNvSpPr>
                <p:nvPr/>
              </p:nvSpPr>
              <p:spPr bwMode="auto">
                <a:xfrm>
                  <a:off x="1876" y="3262"/>
                  <a:ext cx="51" cy="0"/>
                </a:xfrm>
                <a:custGeom>
                  <a:avLst/>
                  <a:gdLst>
                    <a:gd name="T0" fmla="*/ 3 w 49"/>
                    <a:gd name="T1" fmla="*/ 0 h 1"/>
                    <a:gd name="T2" fmla="*/ 0 w 49"/>
                    <a:gd name="T3" fmla="*/ 1 h 1"/>
                    <a:gd name="T4" fmla="*/ 90 w 49"/>
                    <a:gd name="T5" fmla="*/ 1 h 1"/>
                    <a:gd name="T6" fmla="*/ 99 w 49"/>
                    <a:gd name="T7" fmla="*/ 0 h 1"/>
                    <a:gd name="T8" fmla="*/ 3 w 4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"/>
                    <a:gd name="T17" fmla="*/ 49 w 49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4" name="Freeform 260"/>
                <p:cNvSpPr>
                  <a:spLocks noChangeArrowheads="1"/>
                </p:cNvSpPr>
                <p:nvPr/>
              </p:nvSpPr>
              <p:spPr bwMode="auto">
                <a:xfrm>
                  <a:off x="1877" y="3260"/>
                  <a:ext cx="51" cy="2"/>
                </a:xfrm>
                <a:custGeom>
                  <a:avLst/>
                  <a:gdLst>
                    <a:gd name="T0" fmla="*/ 5 w 49"/>
                    <a:gd name="T1" fmla="*/ 0 h 3"/>
                    <a:gd name="T2" fmla="*/ 0 w 49"/>
                    <a:gd name="T3" fmla="*/ 1 h 3"/>
                    <a:gd name="T4" fmla="*/ 91 w 49"/>
                    <a:gd name="T5" fmla="*/ 1 h 3"/>
                    <a:gd name="T6" fmla="*/ 99 w 49"/>
                    <a:gd name="T7" fmla="*/ 0 h 3"/>
                    <a:gd name="T8" fmla="*/ 5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5" name="Freeform 261"/>
                <p:cNvSpPr>
                  <a:spLocks noChangeArrowheads="1"/>
                </p:cNvSpPr>
                <p:nvPr/>
              </p:nvSpPr>
              <p:spPr bwMode="auto">
                <a:xfrm>
                  <a:off x="1879" y="3259"/>
                  <a:ext cx="51" cy="2"/>
                </a:xfrm>
                <a:custGeom>
                  <a:avLst/>
                  <a:gdLst>
                    <a:gd name="T0" fmla="*/ 4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4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6" name="Freeform 262"/>
                <p:cNvSpPr>
                  <a:spLocks noChangeArrowheads="1"/>
                </p:cNvSpPr>
                <p:nvPr/>
              </p:nvSpPr>
              <p:spPr bwMode="auto">
                <a:xfrm>
                  <a:off x="1882" y="3259"/>
                  <a:ext cx="49" cy="0"/>
                </a:xfrm>
                <a:custGeom>
                  <a:avLst/>
                  <a:gdLst>
                    <a:gd name="T0" fmla="*/ 3 w 47"/>
                    <a:gd name="T1" fmla="*/ 0 h 1"/>
                    <a:gd name="T2" fmla="*/ 0 w 47"/>
                    <a:gd name="T3" fmla="*/ 1 h 1"/>
                    <a:gd name="T4" fmla="*/ 92 w 47"/>
                    <a:gd name="T5" fmla="*/ 1 h 1"/>
                    <a:gd name="T6" fmla="*/ 99 w 47"/>
                    <a:gd name="T7" fmla="*/ 0 h 1"/>
                    <a:gd name="T8" fmla="*/ 3 w 4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"/>
                    <a:gd name="T17" fmla="*/ 47 w 4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4" y="1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7" name="Freeform 263"/>
                <p:cNvSpPr>
                  <a:spLocks noChangeArrowheads="1"/>
                </p:cNvSpPr>
                <p:nvPr/>
              </p:nvSpPr>
              <p:spPr bwMode="auto">
                <a:xfrm>
                  <a:off x="1883" y="3257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8" name="Freeform 264"/>
                <p:cNvSpPr>
                  <a:spLocks noChangeArrowheads="1"/>
                </p:cNvSpPr>
                <p:nvPr/>
              </p:nvSpPr>
              <p:spPr bwMode="auto">
                <a:xfrm>
                  <a:off x="1885" y="3256"/>
                  <a:ext cx="50" cy="2"/>
                </a:xfrm>
                <a:custGeom>
                  <a:avLst/>
                  <a:gdLst>
                    <a:gd name="T0" fmla="*/ 3 w 48"/>
                    <a:gd name="T1" fmla="*/ 0 h 3"/>
                    <a:gd name="T2" fmla="*/ 0 w 48"/>
                    <a:gd name="T3" fmla="*/ 1 h 3"/>
                    <a:gd name="T4" fmla="*/ 92 w 48"/>
                    <a:gd name="T5" fmla="*/ 1 h 3"/>
                    <a:gd name="T6" fmla="*/ 100 w 48"/>
                    <a:gd name="T7" fmla="*/ 0 h 3"/>
                    <a:gd name="T8" fmla="*/ 3 w 4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"/>
                    <a:gd name="T17" fmla="*/ 48 w 4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4" y="3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69" name="Freeform 265"/>
                <p:cNvSpPr>
                  <a:spLocks noChangeArrowheads="1"/>
                </p:cNvSpPr>
                <p:nvPr/>
              </p:nvSpPr>
              <p:spPr bwMode="auto">
                <a:xfrm>
                  <a:off x="1887" y="3256"/>
                  <a:ext cx="50" cy="0"/>
                </a:xfrm>
                <a:custGeom>
                  <a:avLst/>
                  <a:gdLst>
                    <a:gd name="T0" fmla="*/ 3 w 48"/>
                    <a:gd name="T1" fmla="*/ 0 h 1"/>
                    <a:gd name="T2" fmla="*/ 0 w 48"/>
                    <a:gd name="T3" fmla="*/ 1 h 1"/>
                    <a:gd name="T4" fmla="*/ 93 w 48"/>
                    <a:gd name="T5" fmla="*/ 1 h 1"/>
                    <a:gd name="T6" fmla="*/ 100 w 48"/>
                    <a:gd name="T7" fmla="*/ 0 h 1"/>
                    <a:gd name="T8" fmla="*/ 3 w 4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"/>
                    <a:gd name="T17" fmla="*/ 48 w 4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0" name="Freeform 266"/>
                <p:cNvSpPr>
                  <a:spLocks noChangeArrowheads="1"/>
                </p:cNvSpPr>
                <p:nvPr/>
              </p:nvSpPr>
              <p:spPr bwMode="auto">
                <a:xfrm>
                  <a:off x="1889" y="3254"/>
                  <a:ext cx="51" cy="1"/>
                </a:xfrm>
                <a:custGeom>
                  <a:avLst/>
                  <a:gdLst>
                    <a:gd name="T0" fmla="*/ 3 w 49"/>
                    <a:gd name="T1" fmla="*/ 0 h 2"/>
                    <a:gd name="T2" fmla="*/ 0 w 49"/>
                    <a:gd name="T3" fmla="*/ 1 h 2"/>
                    <a:gd name="T4" fmla="*/ 91 w 49"/>
                    <a:gd name="T5" fmla="*/ 1 h 2"/>
                    <a:gd name="T6" fmla="*/ 99 w 49"/>
                    <a:gd name="T7" fmla="*/ 0 h 2"/>
                    <a:gd name="T8" fmla="*/ 3 w 4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"/>
                    <a:gd name="T17" fmla="*/ 49 w 49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1" name="Freeform 267"/>
                <p:cNvSpPr>
                  <a:spLocks noChangeArrowheads="1"/>
                </p:cNvSpPr>
                <p:nvPr/>
              </p:nvSpPr>
              <p:spPr bwMode="auto">
                <a:xfrm>
                  <a:off x="1890" y="3253"/>
                  <a:ext cx="52" cy="2"/>
                </a:xfrm>
                <a:custGeom>
                  <a:avLst/>
                  <a:gdLst>
                    <a:gd name="T0" fmla="*/ 5 w 50"/>
                    <a:gd name="T1" fmla="*/ 0 h 3"/>
                    <a:gd name="T2" fmla="*/ 0 w 50"/>
                    <a:gd name="T3" fmla="*/ 1 h 3"/>
                    <a:gd name="T4" fmla="*/ 90 w 50"/>
                    <a:gd name="T5" fmla="*/ 1 h 3"/>
                    <a:gd name="T6" fmla="*/ 100 w 50"/>
                    <a:gd name="T7" fmla="*/ 0 h 3"/>
                    <a:gd name="T8" fmla="*/ 5 w 5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"/>
                    <a:gd name="T17" fmla="*/ 50 w 5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5" y="3"/>
                      </a:lnTo>
                      <a:lnTo>
                        <a:pt x="5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2" name="Freeform 268"/>
                <p:cNvSpPr>
                  <a:spLocks noChangeArrowheads="1"/>
                </p:cNvSpPr>
                <p:nvPr/>
              </p:nvSpPr>
              <p:spPr bwMode="auto">
                <a:xfrm>
                  <a:off x="1892" y="3251"/>
                  <a:ext cx="51" cy="2"/>
                </a:xfrm>
                <a:custGeom>
                  <a:avLst/>
                  <a:gdLst>
                    <a:gd name="T0" fmla="*/ 5 w 49"/>
                    <a:gd name="T1" fmla="*/ 0 h 3"/>
                    <a:gd name="T2" fmla="*/ 0 w 49"/>
                    <a:gd name="T3" fmla="*/ 1 h 3"/>
                    <a:gd name="T4" fmla="*/ 94 w 49"/>
                    <a:gd name="T5" fmla="*/ 1 h 3"/>
                    <a:gd name="T6" fmla="*/ 99 w 49"/>
                    <a:gd name="T7" fmla="*/ 0 h 3"/>
                    <a:gd name="T8" fmla="*/ 5 w 4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"/>
                    <a:gd name="T17" fmla="*/ 49 w 4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3" name="Freeform 269"/>
                <p:cNvSpPr>
                  <a:spLocks noChangeArrowheads="1"/>
                </p:cNvSpPr>
                <p:nvPr/>
              </p:nvSpPr>
              <p:spPr bwMode="auto">
                <a:xfrm>
                  <a:off x="1895" y="3251"/>
                  <a:ext cx="50" cy="1"/>
                </a:xfrm>
                <a:custGeom>
                  <a:avLst/>
                  <a:gdLst>
                    <a:gd name="T0" fmla="*/ 3 w 48"/>
                    <a:gd name="T1" fmla="*/ 0 h 2"/>
                    <a:gd name="T2" fmla="*/ 0 w 48"/>
                    <a:gd name="T3" fmla="*/ 1 h 2"/>
                    <a:gd name="T4" fmla="*/ 93 w 48"/>
                    <a:gd name="T5" fmla="*/ 1 h 2"/>
                    <a:gd name="T6" fmla="*/ 100 w 48"/>
                    <a:gd name="T7" fmla="*/ 0 h 2"/>
                    <a:gd name="T8" fmla="*/ 3 w 4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"/>
                    <a:gd name="T17" fmla="*/ 48 w 4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4" name="Freeform 270"/>
                <p:cNvSpPr>
                  <a:spLocks noChangeArrowheads="1"/>
                </p:cNvSpPr>
                <p:nvPr/>
              </p:nvSpPr>
              <p:spPr bwMode="auto">
                <a:xfrm>
                  <a:off x="1897" y="3250"/>
                  <a:ext cx="49" cy="0"/>
                </a:xfrm>
                <a:custGeom>
                  <a:avLst/>
                  <a:gdLst>
                    <a:gd name="T0" fmla="*/ 3 w 47"/>
                    <a:gd name="T1" fmla="*/ 0 h 1"/>
                    <a:gd name="T2" fmla="*/ 0 w 47"/>
                    <a:gd name="T3" fmla="*/ 1 h 1"/>
                    <a:gd name="T4" fmla="*/ 92 w 47"/>
                    <a:gd name="T5" fmla="*/ 1 h 1"/>
                    <a:gd name="T6" fmla="*/ 99 w 47"/>
                    <a:gd name="T7" fmla="*/ 0 h 1"/>
                    <a:gd name="T8" fmla="*/ 3 w 4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"/>
                    <a:gd name="T17" fmla="*/ 47 w 4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4" y="1"/>
                      </a:lnTo>
                      <a:lnTo>
                        <a:pt x="4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5" name="Freeform 271"/>
                <p:cNvSpPr>
                  <a:spLocks noChangeArrowheads="1"/>
                </p:cNvSpPr>
                <p:nvPr/>
              </p:nvSpPr>
              <p:spPr bwMode="auto">
                <a:xfrm>
                  <a:off x="1898" y="3248"/>
                  <a:ext cx="50" cy="2"/>
                </a:xfrm>
                <a:custGeom>
                  <a:avLst/>
                  <a:gdLst>
                    <a:gd name="T0" fmla="*/ 0 w 48"/>
                    <a:gd name="T1" fmla="*/ 1 h 3"/>
                    <a:gd name="T2" fmla="*/ 3 w 48"/>
                    <a:gd name="T3" fmla="*/ 0 h 3"/>
                    <a:gd name="T4" fmla="*/ 8 w 48"/>
                    <a:gd name="T5" fmla="*/ 0 h 3"/>
                    <a:gd name="T6" fmla="*/ 30 w 48"/>
                    <a:gd name="T7" fmla="*/ 0 h 3"/>
                    <a:gd name="T8" fmla="*/ 34 w 48"/>
                    <a:gd name="T9" fmla="*/ 0 h 3"/>
                    <a:gd name="T10" fmla="*/ 40 w 48"/>
                    <a:gd name="T11" fmla="*/ 0 h 3"/>
                    <a:gd name="T12" fmla="*/ 46 w 48"/>
                    <a:gd name="T13" fmla="*/ 0 h 3"/>
                    <a:gd name="T14" fmla="*/ 56 w 48"/>
                    <a:gd name="T15" fmla="*/ 0 h 3"/>
                    <a:gd name="T16" fmla="*/ 66 w 48"/>
                    <a:gd name="T17" fmla="*/ 0 h 3"/>
                    <a:gd name="T18" fmla="*/ 78 w 48"/>
                    <a:gd name="T19" fmla="*/ 0 h 3"/>
                    <a:gd name="T20" fmla="*/ 84 w 48"/>
                    <a:gd name="T21" fmla="*/ 0 h 3"/>
                    <a:gd name="T22" fmla="*/ 93 w 48"/>
                    <a:gd name="T23" fmla="*/ 0 h 3"/>
                    <a:gd name="T24" fmla="*/ 100 w 48"/>
                    <a:gd name="T25" fmla="*/ 0 h 3"/>
                    <a:gd name="T26" fmla="*/ 93 w 48"/>
                    <a:gd name="T27" fmla="*/ 1 h 3"/>
                    <a:gd name="T28" fmla="*/ 0 w 48"/>
                    <a:gd name="T29" fmla="*/ 1 h 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8"/>
                    <a:gd name="T46" fmla="*/ 0 h 3"/>
                    <a:gd name="T47" fmla="*/ 48 w 48"/>
                    <a:gd name="T48" fmla="*/ 3 h 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8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4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6" name="Freeform 272"/>
                <p:cNvSpPr>
                  <a:spLocks noChangeArrowheads="1"/>
                </p:cNvSpPr>
                <p:nvPr/>
              </p:nvSpPr>
              <p:spPr bwMode="auto">
                <a:xfrm>
                  <a:off x="1900" y="3248"/>
                  <a:ext cx="48" cy="1"/>
                </a:xfrm>
                <a:custGeom>
                  <a:avLst/>
                  <a:gdLst>
                    <a:gd name="T0" fmla="*/ 0 w 46"/>
                    <a:gd name="T1" fmla="*/ 1 h 2"/>
                    <a:gd name="T2" fmla="*/ 1 w 46"/>
                    <a:gd name="T3" fmla="*/ 0 h 2"/>
                    <a:gd name="T4" fmla="*/ 6 w 46"/>
                    <a:gd name="T5" fmla="*/ 0 h 2"/>
                    <a:gd name="T6" fmla="*/ 10 w 46"/>
                    <a:gd name="T7" fmla="*/ 0 h 2"/>
                    <a:gd name="T8" fmla="*/ 32 w 46"/>
                    <a:gd name="T9" fmla="*/ 0 h 2"/>
                    <a:gd name="T10" fmla="*/ 37 w 46"/>
                    <a:gd name="T11" fmla="*/ 0 h 2"/>
                    <a:gd name="T12" fmla="*/ 43 w 46"/>
                    <a:gd name="T13" fmla="*/ 0 h 2"/>
                    <a:gd name="T14" fmla="*/ 53 w 46"/>
                    <a:gd name="T15" fmla="*/ 0 h 2"/>
                    <a:gd name="T16" fmla="*/ 62 w 46"/>
                    <a:gd name="T17" fmla="*/ 0 h 2"/>
                    <a:gd name="T18" fmla="*/ 74 w 46"/>
                    <a:gd name="T19" fmla="*/ 0 h 2"/>
                    <a:gd name="T20" fmla="*/ 82 w 46"/>
                    <a:gd name="T21" fmla="*/ 0 h 2"/>
                    <a:gd name="T22" fmla="*/ 91 w 46"/>
                    <a:gd name="T23" fmla="*/ 0 h 2"/>
                    <a:gd name="T24" fmla="*/ 98 w 46"/>
                    <a:gd name="T25" fmla="*/ 0 h 2"/>
                    <a:gd name="T26" fmla="*/ 94 w 46"/>
                    <a:gd name="T27" fmla="*/ 1 h 2"/>
                    <a:gd name="T28" fmla="*/ 0 w 46"/>
                    <a:gd name="T29" fmla="*/ 1 h 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6"/>
                    <a:gd name="T46" fmla="*/ 0 h 2"/>
                    <a:gd name="T47" fmla="*/ 46 w 46"/>
                    <a:gd name="T48" fmla="*/ 2 h 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6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7" name="Freeform 273"/>
                <p:cNvSpPr>
                  <a:spLocks noChangeArrowheads="1"/>
                </p:cNvSpPr>
                <p:nvPr/>
              </p:nvSpPr>
              <p:spPr bwMode="auto">
                <a:xfrm>
                  <a:off x="1856" y="3303"/>
                  <a:ext cx="47" cy="1"/>
                </a:xfrm>
                <a:custGeom>
                  <a:avLst/>
                  <a:gdLst>
                    <a:gd name="T0" fmla="*/ 3 w 45"/>
                    <a:gd name="T1" fmla="*/ 0 h 2"/>
                    <a:gd name="T2" fmla="*/ 0 w 45"/>
                    <a:gd name="T3" fmla="*/ 1 h 2"/>
                    <a:gd name="T4" fmla="*/ 5 w 45"/>
                    <a:gd name="T5" fmla="*/ 1 h 2"/>
                    <a:gd name="T6" fmla="*/ 8 w 45"/>
                    <a:gd name="T7" fmla="*/ 1 h 2"/>
                    <a:gd name="T8" fmla="*/ 30 w 45"/>
                    <a:gd name="T9" fmla="*/ 1 h 2"/>
                    <a:gd name="T10" fmla="*/ 36 w 45"/>
                    <a:gd name="T11" fmla="*/ 1 h 2"/>
                    <a:gd name="T12" fmla="*/ 42 w 45"/>
                    <a:gd name="T13" fmla="*/ 1 h 2"/>
                    <a:gd name="T14" fmla="*/ 52 w 45"/>
                    <a:gd name="T15" fmla="*/ 1 h 2"/>
                    <a:gd name="T16" fmla="*/ 61 w 45"/>
                    <a:gd name="T17" fmla="*/ 1 h 2"/>
                    <a:gd name="T18" fmla="*/ 70 w 45"/>
                    <a:gd name="T19" fmla="*/ 1 h 2"/>
                    <a:gd name="T20" fmla="*/ 81 w 45"/>
                    <a:gd name="T21" fmla="*/ 1 h 2"/>
                    <a:gd name="T22" fmla="*/ 91 w 45"/>
                    <a:gd name="T23" fmla="*/ 1 h 2"/>
                    <a:gd name="T24" fmla="*/ 97 w 45"/>
                    <a:gd name="T25" fmla="*/ 0 h 2"/>
                    <a:gd name="T26" fmla="*/ 3 w 45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"/>
                    <a:gd name="T43" fmla="*/ 0 h 2"/>
                    <a:gd name="T44" fmla="*/ 45 w 45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2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5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8" name="Freeform 274"/>
                <p:cNvSpPr>
                  <a:spLocks noChangeArrowheads="1"/>
                </p:cNvSpPr>
                <p:nvPr/>
              </p:nvSpPr>
              <p:spPr bwMode="auto">
                <a:xfrm>
                  <a:off x="1858" y="3302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79" name="Freeform 275"/>
                <p:cNvSpPr>
                  <a:spLocks noChangeArrowheads="1"/>
                </p:cNvSpPr>
                <p:nvPr/>
              </p:nvSpPr>
              <p:spPr bwMode="auto">
                <a:xfrm>
                  <a:off x="1859" y="3300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1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0" name="Freeform 276"/>
                <p:cNvSpPr>
                  <a:spLocks noChangeArrowheads="1"/>
                </p:cNvSpPr>
                <p:nvPr/>
              </p:nvSpPr>
              <p:spPr bwMode="auto">
                <a:xfrm>
                  <a:off x="1861" y="3300"/>
                  <a:ext cx="46" cy="1"/>
                </a:xfrm>
                <a:custGeom>
                  <a:avLst/>
                  <a:gdLst>
                    <a:gd name="T0" fmla="*/ 3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3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1" name="Freeform 277"/>
                <p:cNvSpPr>
                  <a:spLocks noChangeArrowheads="1"/>
                </p:cNvSpPr>
                <p:nvPr/>
              </p:nvSpPr>
              <p:spPr bwMode="auto">
                <a:xfrm>
                  <a:off x="1862" y="3299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2" name="Freeform 278"/>
                <p:cNvSpPr>
                  <a:spLocks noChangeArrowheads="1"/>
                </p:cNvSpPr>
                <p:nvPr/>
              </p:nvSpPr>
              <p:spPr bwMode="auto">
                <a:xfrm>
                  <a:off x="1864" y="3297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3" name="Freeform 279"/>
                <p:cNvSpPr>
                  <a:spLocks noChangeArrowheads="1"/>
                </p:cNvSpPr>
                <p:nvPr/>
              </p:nvSpPr>
              <p:spPr bwMode="auto">
                <a:xfrm>
                  <a:off x="1867" y="3296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1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4" name="Freeform 280"/>
                <p:cNvSpPr>
                  <a:spLocks noChangeArrowheads="1"/>
                </p:cNvSpPr>
                <p:nvPr/>
              </p:nvSpPr>
              <p:spPr bwMode="auto">
                <a:xfrm>
                  <a:off x="1868" y="3296"/>
                  <a:ext cx="47" cy="0"/>
                </a:xfrm>
                <a:custGeom>
                  <a:avLst/>
                  <a:gdLst>
                    <a:gd name="T0" fmla="*/ 4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4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5" name="Freeform 281"/>
                <p:cNvSpPr>
                  <a:spLocks noChangeArrowheads="1"/>
                </p:cNvSpPr>
                <p:nvPr/>
              </p:nvSpPr>
              <p:spPr bwMode="auto">
                <a:xfrm>
                  <a:off x="1870" y="3294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6" name="Freeform 282"/>
                <p:cNvSpPr>
                  <a:spLocks noChangeArrowheads="1"/>
                </p:cNvSpPr>
                <p:nvPr/>
              </p:nvSpPr>
              <p:spPr bwMode="auto">
                <a:xfrm>
                  <a:off x="1872" y="3293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7" name="Freeform 283"/>
                <p:cNvSpPr>
                  <a:spLocks noChangeArrowheads="1"/>
                </p:cNvSpPr>
                <p:nvPr/>
              </p:nvSpPr>
              <p:spPr bwMode="auto">
                <a:xfrm>
                  <a:off x="1874" y="3291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1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8" name="Freeform 284"/>
                <p:cNvSpPr>
                  <a:spLocks noChangeArrowheads="1"/>
                </p:cNvSpPr>
                <p:nvPr/>
              </p:nvSpPr>
              <p:spPr bwMode="auto">
                <a:xfrm>
                  <a:off x="1876" y="3291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89" name="Freeform 285"/>
                <p:cNvSpPr>
                  <a:spLocks noChangeArrowheads="1"/>
                </p:cNvSpPr>
                <p:nvPr/>
              </p:nvSpPr>
              <p:spPr bwMode="auto">
                <a:xfrm>
                  <a:off x="1879" y="3290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0" name="Freeform 286"/>
                <p:cNvSpPr>
                  <a:spLocks noChangeArrowheads="1"/>
                </p:cNvSpPr>
                <p:nvPr/>
              </p:nvSpPr>
              <p:spPr bwMode="auto">
                <a:xfrm>
                  <a:off x="1880" y="3288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1" name="Freeform 287"/>
                <p:cNvSpPr>
                  <a:spLocks noChangeArrowheads="1"/>
                </p:cNvSpPr>
                <p:nvPr/>
              </p:nvSpPr>
              <p:spPr bwMode="auto">
                <a:xfrm>
                  <a:off x="1882" y="3286"/>
                  <a:ext cx="46" cy="3"/>
                </a:xfrm>
                <a:custGeom>
                  <a:avLst/>
                  <a:gdLst>
                    <a:gd name="T0" fmla="*/ 3 w 44"/>
                    <a:gd name="T1" fmla="*/ 0 h 4"/>
                    <a:gd name="T2" fmla="*/ 0 w 44"/>
                    <a:gd name="T3" fmla="*/ 2 h 4"/>
                    <a:gd name="T4" fmla="*/ 91 w 44"/>
                    <a:gd name="T5" fmla="*/ 2 h 4"/>
                    <a:gd name="T6" fmla="*/ 97 w 44"/>
                    <a:gd name="T7" fmla="*/ 2 h 4"/>
                    <a:gd name="T8" fmla="*/ 3 w 4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4"/>
                    <a:gd name="T17" fmla="*/ 44 w 4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41" y="4"/>
                      </a:lnTo>
                      <a:lnTo>
                        <a:pt x="44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2" name="Freeform 288"/>
                <p:cNvSpPr>
                  <a:spLocks noChangeArrowheads="1"/>
                </p:cNvSpPr>
                <p:nvPr/>
              </p:nvSpPr>
              <p:spPr bwMode="auto">
                <a:xfrm>
                  <a:off x="1883" y="3286"/>
                  <a:ext cx="47" cy="1"/>
                </a:xfrm>
                <a:custGeom>
                  <a:avLst/>
                  <a:gdLst>
                    <a:gd name="T0" fmla="*/ 3 w 45"/>
                    <a:gd name="T1" fmla="*/ 0 h 2"/>
                    <a:gd name="T2" fmla="*/ 0 w 45"/>
                    <a:gd name="T3" fmla="*/ 1 h 2"/>
                    <a:gd name="T4" fmla="*/ 91 w 45"/>
                    <a:gd name="T5" fmla="*/ 1 h 2"/>
                    <a:gd name="T6" fmla="*/ 97 w 45"/>
                    <a:gd name="T7" fmla="*/ 0 h 2"/>
                    <a:gd name="T8" fmla="*/ 3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3" name="Freeform 289"/>
                <p:cNvSpPr>
                  <a:spLocks noChangeArrowheads="1"/>
                </p:cNvSpPr>
                <p:nvPr/>
              </p:nvSpPr>
              <p:spPr bwMode="auto">
                <a:xfrm>
                  <a:off x="1885" y="3285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4" name="Freeform 290"/>
                <p:cNvSpPr>
                  <a:spLocks noChangeArrowheads="1"/>
                </p:cNvSpPr>
                <p:nvPr/>
              </p:nvSpPr>
              <p:spPr bwMode="auto">
                <a:xfrm>
                  <a:off x="1887" y="3283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5" name="Freeform 291"/>
                <p:cNvSpPr>
                  <a:spLocks noChangeArrowheads="1"/>
                </p:cNvSpPr>
                <p:nvPr/>
              </p:nvSpPr>
              <p:spPr bwMode="auto">
                <a:xfrm>
                  <a:off x="1890" y="3282"/>
                  <a:ext cx="47" cy="2"/>
                </a:xfrm>
                <a:custGeom>
                  <a:avLst/>
                  <a:gdLst>
                    <a:gd name="T0" fmla="*/ 4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1 h 3"/>
                    <a:gd name="T8" fmla="*/ 4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6" name="Freeform 292"/>
                <p:cNvSpPr>
                  <a:spLocks noChangeArrowheads="1"/>
                </p:cNvSpPr>
                <p:nvPr/>
              </p:nvSpPr>
              <p:spPr bwMode="auto">
                <a:xfrm>
                  <a:off x="1892" y="3282"/>
                  <a:ext cx="47" cy="0"/>
                </a:xfrm>
                <a:custGeom>
                  <a:avLst/>
                  <a:gdLst>
                    <a:gd name="T0" fmla="*/ 3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3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7" name="Freeform 293"/>
                <p:cNvSpPr>
                  <a:spLocks noChangeArrowheads="1"/>
                </p:cNvSpPr>
                <p:nvPr/>
              </p:nvSpPr>
              <p:spPr bwMode="auto">
                <a:xfrm>
                  <a:off x="1894" y="3280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8" name="Freeform 294"/>
                <p:cNvSpPr>
                  <a:spLocks noChangeArrowheads="1"/>
                </p:cNvSpPr>
                <p:nvPr/>
              </p:nvSpPr>
              <p:spPr bwMode="auto">
                <a:xfrm>
                  <a:off x="1895" y="3279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899" name="Freeform 295"/>
                <p:cNvSpPr>
                  <a:spLocks noChangeArrowheads="1"/>
                </p:cNvSpPr>
                <p:nvPr/>
              </p:nvSpPr>
              <p:spPr bwMode="auto">
                <a:xfrm>
                  <a:off x="1897" y="3277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1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0" name="Freeform 296"/>
                <p:cNvSpPr>
                  <a:spLocks noChangeArrowheads="1"/>
                </p:cNvSpPr>
                <p:nvPr/>
              </p:nvSpPr>
              <p:spPr bwMode="auto">
                <a:xfrm>
                  <a:off x="1898" y="3277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91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1" name="Freeform 297"/>
                <p:cNvSpPr>
                  <a:spLocks noChangeArrowheads="1"/>
                </p:cNvSpPr>
                <p:nvPr/>
              </p:nvSpPr>
              <p:spPr bwMode="auto">
                <a:xfrm>
                  <a:off x="1901" y="3276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2" name="Freeform 298"/>
                <p:cNvSpPr>
                  <a:spLocks noChangeArrowheads="1"/>
                </p:cNvSpPr>
                <p:nvPr/>
              </p:nvSpPr>
              <p:spPr bwMode="auto">
                <a:xfrm>
                  <a:off x="1904" y="3274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3" name="Freeform 299"/>
                <p:cNvSpPr>
                  <a:spLocks noChangeArrowheads="1"/>
                </p:cNvSpPr>
                <p:nvPr/>
              </p:nvSpPr>
              <p:spPr bwMode="auto">
                <a:xfrm>
                  <a:off x="1905" y="3273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1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4" name="Freeform 300"/>
                <p:cNvSpPr>
                  <a:spLocks noChangeArrowheads="1"/>
                </p:cNvSpPr>
                <p:nvPr/>
              </p:nvSpPr>
              <p:spPr bwMode="auto">
                <a:xfrm>
                  <a:off x="1906" y="3273"/>
                  <a:ext cx="46" cy="0"/>
                </a:xfrm>
                <a:custGeom>
                  <a:avLst/>
                  <a:gdLst>
                    <a:gd name="T0" fmla="*/ 3 w 44"/>
                    <a:gd name="T1" fmla="*/ 0 h 1"/>
                    <a:gd name="T2" fmla="*/ 0 w 44"/>
                    <a:gd name="T3" fmla="*/ 1 h 1"/>
                    <a:gd name="T4" fmla="*/ 91 w 44"/>
                    <a:gd name="T5" fmla="*/ 1 h 1"/>
                    <a:gd name="T6" fmla="*/ 97 w 44"/>
                    <a:gd name="T7" fmla="*/ 0 h 1"/>
                    <a:gd name="T8" fmla="*/ 3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5" name="Freeform 301"/>
                <p:cNvSpPr>
                  <a:spLocks noChangeArrowheads="1"/>
                </p:cNvSpPr>
                <p:nvPr/>
              </p:nvSpPr>
              <p:spPr bwMode="auto">
                <a:xfrm>
                  <a:off x="1908" y="3271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6" name="Freeform 302"/>
                <p:cNvSpPr>
                  <a:spLocks noChangeArrowheads="1"/>
                </p:cNvSpPr>
                <p:nvPr/>
              </p:nvSpPr>
              <p:spPr bwMode="auto">
                <a:xfrm>
                  <a:off x="1910" y="3270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9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7" name="Freeform 303"/>
                <p:cNvSpPr>
                  <a:spLocks noChangeArrowheads="1"/>
                </p:cNvSpPr>
                <p:nvPr/>
              </p:nvSpPr>
              <p:spPr bwMode="auto">
                <a:xfrm>
                  <a:off x="1913" y="3268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1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8" name="Freeform 304"/>
                <p:cNvSpPr>
                  <a:spLocks noChangeArrowheads="1"/>
                </p:cNvSpPr>
                <p:nvPr/>
              </p:nvSpPr>
              <p:spPr bwMode="auto">
                <a:xfrm>
                  <a:off x="1915" y="3268"/>
                  <a:ext cx="46" cy="1"/>
                </a:xfrm>
                <a:custGeom>
                  <a:avLst/>
                  <a:gdLst>
                    <a:gd name="T0" fmla="*/ 3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3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09" name="Freeform 305"/>
                <p:cNvSpPr>
                  <a:spLocks noChangeArrowheads="1"/>
                </p:cNvSpPr>
                <p:nvPr/>
              </p:nvSpPr>
              <p:spPr bwMode="auto">
                <a:xfrm>
                  <a:off x="1916" y="3266"/>
                  <a:ext cx="47" cy="3"/>
                </a:xfrm>
                <a:custGeom>
                  <a:avLst/>
                  <a:gdLst>
                    <a:gd name="T0" fmla="*/ 3 w 45"/>
                    <a:gd name="T1" fmla="*/ 0 h 4"/>
                    <a:gd name="T2" fmla="*/ 0 w 45"/>
                    <a:gd name="T3" fmla="*/ 2 h 4"/>
                    <a:gd name="T4" fmla="*/ 91 w 45"/>
                    <a:gd name="T5" fmla="*/ 2 h 4"/>
                    <a:gd name="T6" fmla="*/ 97 w 45"/>
                    <a:gd name="T7" fmla="*/ 0 h 4"/>
                    <a:gd name="T8" fmla="*/ 3 w 4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"/>
                    <a:gd name="T17" fmla="*/ 45 w 4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2" y="4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0" name="Freeform 306"/>
                <p:cNvSpPr>
                  <a:spLocks noChangeArrowheads="1"/>
                </p:cNvSpPr>
                <p:nvPr/>
              </p:nvSpPr>
              <p:spPr bwMode="auto">
                <a:xfrm>
                  <a:off x="1918" y="3265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1" name="Freeform 307"/>
                <p:cNvSpPr>
                  <a:spLocks noChangeArrowheads="1"/>
                </p:cNvSpPr>
                <p:nvPr/>
              </p:nvSpPr>
              <p:spPr bwMode="auto">
                <a:xfrm>
                  <a:off x="1919" y="3263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1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2" name="Freeform 308"/>
                <p:cNvSpPr>
                  <a:spLocks noChangeArrowheads="1"/>
                </p:cNvSpPr>
                <p:nvPr/>
              </p:nvSpPr>
              <p:spPr bwMode="auto">
                <a:xfrm>
                  <a:off x="1921" y="3263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3" name="Freeform 309"/>
                <p:cNvSpPr>
                  <a:spLocks noChangeArrowheads="1"/>
                </p:cNvSpPr>
                <p:nvPr/>
              </p:nvSpPr>
              <p:spPr bwMode="auto">
                <a:xfrm>
                  <a:off x="1925" y="3262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4" name="Freeform 310"/>
                <p:cNvSpPr>
                  <a:spLocks noChangeArrowheads="1"/>
                </p:cNvSpPr>
                <p:nvPr/>
              </p:nvSpPr>
              <p:spPr bwMode="auto">
                <a:xfrm>
                  <a:off x="1926" y="3260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5" name="Freeform 311"/>
                <p:cNvSpPr>
                  <a:spLocks noChangeArrowheads="1"/>
                </p:cNvSpPr>
                <p:nvPr/>
              </p:nvSpPr>
              <p:spPr bwMode="auto">
                <a:xfrm>
                  <a:off x="1928" y="3259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1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6" name="Freeform 312"/>
                <p:cNvSpPr>
                  <a:spLocks noChangeArrowheads="1"/>
                </p:cNvSpPr>
                <p:nvPr/>
              </p:nvSpPr>
              <p:spPr bwMode="auto">
                <a:xfrm>
                  <a:off x="1929" y="3259"/>
                  <a:ext cx="47" cy="0"/>
                </a:xfrm>
                <a:custGeom>
                  <a:avLst/>
                  <a:gdLst>
                    <a:gd name="T0" fmla="*/ 3 w 45"/>
                    <a:gd name="T1" fmla="*/ 0 h 1"/>
                    <a:gd name="T2" fmla="*/ 0 w 45"/>
                    <a:gd name="T3" fmla="*/ 1 h 1"/>
                    <a:gd name="T4" fmla="*/ 91 w 45"/>
                    <a:gd name="T5" fmla="*/ 1 h 1"/>
                    <a:gd name="T6" fmla="*/ 97 w 45"/>
                    <a:gd name="T7" fmla="*/ 0 h 1"/>
                    <a:gd name="T8" fmla="*/ 3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7" name="Freeform 313"/>
                <p:cNvSpPr>
                  <a:spLocks noChangeArrowheads="1"/>
                </p:cNvSpPr>
                <p:nvPr/>
              </p:nvSpPr>
              <p:spPr bwMode="auto">
                <a:xfrm>
                  <a:off x="1931" y="3257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9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1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8" name="Freeform 314"/>
                <p:cNvSpPr>
                  <a:spLocks noChangeArrowheads="1"/>
                </p:cNvSpPr>
                <p:nvPr/>
              </p:nvSpPr>
              <p:spPr bwMode="auto">
                <a:xfrm>
                  <a:off x="1932" y="3256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19" name="Freeform 315"/>
                <p:cNvSpPr>
                  <a:spLocks noChangeArrowheads="1"/>
                </p:cNvSpPr>
                <p:nvPr/>
              </p:nvSpPr>
              <p:spPr bwMode="auto">
                <a:xfrm>
                  <a:off x="1936" y="3254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1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0" name="Freeform 316"/>
                <p:cNvSpPr>
                  <a:spLocks noChangeArrowheads="1"/>
                </p:cNvSpPr>
                <p:nvPr/>
              </p:nvSpPr>
              <p:spPr bwMode="auto">
                <a:xfrm>
                  <a:off x="1938" y="3253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1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1" name="Freeform 317"/>
                <p:cNvSpPr>
                  <a:spLocks noChangeArrowheads="1"/>
                </p:cNvSpPr>
                <p:nvPr/>
              </p:nvSpPr>
              <p:spPr bwMode="auto">
                <a:xfrm>
                  <a:off x="1940" y="3253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2" name="Freeform 318"/>
                <p:cNvSpPr>
                  <a:spLocks noChangeArrowheads="1"/>
                </p:cNvSpPr>
                <p:nvPr/>
              </p:nvSpPr>
              <p:spPr bwMode="auto">
                <a:xfrm>
                  <a:off x="1941" y="3251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3" name="Freeform 319"/>
                <p:cNvSpPr>
                  <a:spLocks noChangeArrowheads="1"/>
                </p:cNvSpPr>
                <p:nvPr/>
              </p:nvSpPr>
              <p:spPr bwMode="auto">
                <a:xfrm>
                  <a:off x="1943" y="3250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1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4" name="Freeform 320"/>
                <p:cNvSpPr>
                  <a:spLocks noChangeArrowheads="1"/>
                </p:cNvSpPr>
                <p:nvPr/>
              </p:nvSpPr>
              <p:spPr bwMode="auto">
                <a:xfrm>
                  <a:off x="1944" y="3248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1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5" name="Freeform 321"/>
                <p:cNvSpPr>
                  <a:spLocks noChangeArrowheads="1"/>
                </p:cNvSpPr>
                <p:nvPr/>
              </p:nvSpPr>
              <p:spPr bwMode="auto">
                <a:xfrm>
                  <a:off x="1947" y="3248"/>
                  <a:ext cx="45" cy="2"/>
                </a:xfrm>
                <a:custGeom>
                  <a:avLst/>
                  <a:gdLst>
                    <a:gd name="T0" fmla="*/ 0 w 43"/>
                    <a:gd name="T1" fmla="*/ 1 h 3"/>
                    <a:gd name="T2" fmla="*/ 2 w 43"/>
                    <a:gd name="T3" fmla="*/ 0 h 3"/>
                    <a:gd name="T4" fmla="*/ 6 w 43"/>
                    <a:gd name="T5" fmla="*/ 0 h 3"/>
                    <a:gd name="T6" fmla="*/ 29 w 43"/>
                    <a:gd name="T7" fmla="*/ 0 h 3"/>
                    <a:gd name="T8" fmla="*/ 32 w 43"/>
                    <a:gd name="T9" fmla="*/ 0 h 3"/>
                    <a:gd name="T10" fmla="*/ 41 w 43"/>
                    <a:gd name="T11" fmla="*/ 0 h 3"/>
                    <a:gd name="T12" fmla="*/ 49 w 43"/>
                    <a:gd name="T13" fmla="*/ 0 h 3"/>
                    <a:gd name="T14" fmla="*/ 55 w 43"/>
                    <a:gd name="T15" fmla="*/ 0 h 3"/>
                    <a:gd name="T16" fmla="*/ 70 w 43"/>
                    <a:gd name="T17" fmla="*/ 0 h 3"/>
                    <a:gd name="T18" fmla="*/ 82 w 43"/>
                    <a:gd name="T19" fmla="*/ 0 h 3"/>
                    <a:gd name="T20" fmla="*/ 90 w 43"/>
                    <a:gd name="T21" fmla="*/ 0 h 3"/>
                    <a:gd name="T22" fmla="*/ 96 w 43"/>
                    <a:gd name="T23" fmla="*/ 0 h 3"/>
                    <a:gd name="T24" fmla="*/ 90 w 43"/>
                    <a:gd name="T25" fmla="*/ 1 h 3"/>
                    <a:gd name="T26" fmla="*/ 0 w 43"/>
                    <a:gd name="T27" fmla="*/ 1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"/>
                    <a:gd name="T43" fmla="*/ 0 h 3"/>
                    <a:gd name="T44" fmla="*/ 43 w 43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" h="3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6" name="Freeform 322"/>
                <p:cNvSpPr>
                  <a:spLocks noChangeArrowheads="1"/>
                </p:cNvSpPr>
                <p:nvPr/>
              </p:nvSpPr>
              <p:spPr bwMode="auto">
                <a:xfrm>
                  <a:off x="1949" y="3248"/>
                  <a:ext cx="43" cy="1"/>
                </a:xfrm>
                <a:custGeom>
                  <a:avLst/>
                  <a:gdLst>
                    <a:gd name="T0" fmla="*/ 0 w 41"/>
                    <a:gd name="T1" fmla="*/ 0 h 2"/>
                    <a:gd name="T2" fmla="*/ 4 w 41"/>
                    <a:gd name="T3" fmla="*/ 0 h 2"/>
                    <a:gd name="T4" fmla="*/ 9 w 41"/>
                    <a:gd name="T5" fmla="*/ 0 h 2"/>
                    <a:gd name="T6" fmla="*/ 30 w 41"/>
                    <a:gd name="T7" fmla="*/ 0 h 2"/>
                    <a:gd name="T8" fmla="*/ 39 w 41"/>
                    <a:gd name="T9" fmla="*/ 0 h 2"/>
                    <a:gd name="T10" fmla="*/ 47 w 41"/>
                    <a:gd name="T11" fmla="*/ 0 h 2"/>
                    <a:gd name="T12" fmla="*/ 53 w 41"/>
                    <a:gd name="T13" fmla="*/ 0 h 2"/>
                    <a:gd name="T14" fmla="*/ 68 w 41"/>
                    <a:gd name="T15" fmla="*/ 0 h 2"/>
                    <a:gd name="T16" fmla="*/ 81 w 41"/>
                    <a:gd name="T17" fmla="*/ 0 h 2"/>
                    <a:gd name="T18" fmla="*/ 89 w 41"/>
                    <a:gd name="T19" fmla="*/ 0 h 2"/>
                    <a:gd name="T20" fmla="*/ 94 w 41"/>
                    <a:gd name="T21" fmla="*/ 0 h 2"/>
                    <a:gd name="T22" fmla="*/ 93 w 41"/>
                    <a:gd name="T23" fmla="*/ 1 h 2"/>
                    <a:gd name="T24" fmla="*/ 0 w 41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2"/>
                    <a:gd name="T41" fmla="*/ 41 w 41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7" name="Freeform 323"/>
                <p:cNvSpPr>
                  <a:spLocks noChangeArrowheads="1"/>
                </p:cNvSpPr>
                <p:nvPr/>
              </p:nvSpPr>
              <p:spPr bwMode="auto">
                <a:xfrm>
                  <a:off x="1618" y="3246"/>
                  <a:ext cx="374" cy="58"/>
                </a:xfrm>
                <a:custGeom>
                  <a:avLst/>
                  <a:gdLst>
                    <a:gd name="T0" fmla="*/ 275 w 352"/>
                    <a:gd name="T1" fmla="*/ 0 h 59"/>
                    <a:gd name="T2" fmla="*/ 321 w 352"/>
                    <a:gd name="T3" fmla="*/ 2 h 59"/>
                    <a:gd name="T4" fmla="*/ 351 w 352"/>
                    <a:gd name="T5" fmla="*/ 2 h 59"/>
                    <a:gd name="T6" fmla="*/ 390 w 352"/>
                    <a:gd name="T7" fmla="*/ 2 h 59"/>
                    <a:gd name="T8" fmla="*/ 430 w 352"/>
                    <a:gd name="T9" fmla="*/ 2 h 59"/>
                    <a:gd name="T10" fmla="*/ 464 w 352"/>
                    <a:gd name="T11" fmla="*/ 2 h 59"/>
                    <a:gd name="T12" fmla="*/ 500 w 352"/>
                    <a:gd name="T13" fmla="*/ 2 h 59"/>
                    <a:gd name="T14" fmla="*/ 536 w 352"/>
                    <a:gd name="T15" fmla="*/ 2 h 59"/>
                    <a:gd name="T16" fmla="*/ 571 w 352"/>
                    <a:gd name="T17" fmla="*/ 2 h 59"/>
                    <a:gd name="T18" fmla="*/ 612 w 352"/>
                    <a:gd name="T19" fmla="*/ 2 h 59"/>
                    <a:gd name="T20" fmla="*/ 645 w 352"/>
                    <a:gd name="T21" fmla="*/ 2 h 59"/>
                    <a:gd name="T22" fmla="*/ 680 w 352"/>
                    <a:gd name="T23" fmla="*/ 2 h 59"/>
                    <a:gd name="T24" fmla="*/ 718 w 352"/>
                    <a:gd name="T25" fmla="*/ 2 h 59"/>
                    <a:gd name="T26" fmla="*/ 757 w 352"/>
                    <a:gd name="T27" fmla="*/ 2 h 59"/>
                    <a:gd name="T28" fmla="*/ 798 w 352"/>
                    <a:gd name="T29" fmla="*/ 2 h 59"/>
                    <a:gd name="T30" fmla="*/ 831 w 352"/>
                    <a:gd name="T31" fmla="*/ 2 h 59"/>
                    <a:gd name="T32" fmla="*/ 867 w 352"/>
                    <a:gd name="T33" fmla="*/ 2 h 59"/>
                    <a:gd name="T34" fmla="*/ 903 w 352"/>
                    <a:gd name="T35" fmla="*/ 2 h 59"/>
                    <a:gd name="T36" fmla="*/ 938 w 352"/>
                    <a:gd name="T37" fmla="*/ 2 h 59"/>
                    <a:gd name="T38" fmla="*/ 979 w 352"/>
                    <a:gd name="T39" fmla="*/ 2 h 59"/>
                    <a:gd name="T40" fmla="*/ 1017 w 352"/>
                    <a:gd name="T41" fmla="*/ 2 h 59"/>
                    <a:gd name="T42" fmla="*/ 1049 w 352"/>
                    <a:gd name="T43" fmla="*/ 2 h 59"/>
                    <a:gd name="T44" fmla="*/ 760 w 352"/>
                    <a:gd name="T45" fmla="*/ 41 h 59"/>
                    <a:gd name="T46" fmla="*/ 723 w 352"/>
                    <a:gd name="T47" fmla="*/ 41 h 59"/>
                    <a:gd name="T48" fmla="*/ 685 w 352"/>
                    <a:gd name="T49" fmla="*/ 41 h 59"/>
                    <a:gd name="T50" fmla="*/ 657 w 352"/>
                    <a:gd name="T51" fmla="*/ 41 h 59"/>
                    <a:gd name="T52" fmla="*/ 618 w 352"/>
                    <a:gd name="T53" fmla="*/ 41 h 59"/>
                    <a:gd name="T54" fmla="*/ 582 w 352"/>
                    <a:gd name="T55" fmla="*/ 41 h 59"/>
                    <a:gd name="T56" fmla="*/ 542 w 352"/>
                    <a:gd name="T57" fmla="*/ 41 h 59"/>
                    <a:gd name="T58" fmla="*/ 504 w 352"/>
                    <a:gd name="T59" fmla="*/ 41 h 59"/>
                    <a:gd name="T60" fmla="*/ 468 w 352"/>
                    <a:gd name="T61" fmla="*/ 41 h 59"/>
                    <a:gd name="T62" fmla="*/ 435 w 352"/>
                    <a:gd name="T63" fmla="*/ 41 h 59"/>
                    <a:gd name="T64" fmla="*/ 392 w 352"/>
                    <a:gd name="T65" fmla="*/ 41 h 59"/>
                    <a:gd name="T66" fmla="*/ 362 w 352"/>
                    <a:gd name="T67" fmla="*/ 41 h 59"/>
                    <a:gd name="T68" fmla="*/ 323 w 352"/>
                    <a:gd name="T69" fmla="*/ 41 h 59"/>
                    <a:gd name="T70" fmla="*/ 286 w 352"/>
                    <a:gd name="T71" fmla="*/ 41 h 59"/>
                    <a:gd name="T72" fmla="*/ 251 w 352"/>
                    <a:gd name="T73" fmla="*/ 41 h 59"/>
                    <a:gd name="T74" fmla="*/ 211 w 352"/>
                    <a:gd name="T75" fmla="*/ 41 h 59"/>
                    <a:gd name="T76" fmla="*/ 176 w 352"/>
                    <a:gd name="T77" fmla="*/ 41 h 59"/>
                    <a:gd name="T78" fmla="*/ 137 w 352"/>
                    <a:gd name="T79" fmla="*/ 41 h 59"/>
                    <a:gd name="T80" fmla="*/ 101 w 352"/>
                    <a:gd name="T81" fmla="*/ 41 h 59"/>
                    <a:gd name="T82" fmla="*/ 66 w 352"/>
                    <a:gd name="T83" fmla="*/ 41 h 59"/>
                    <a:gd name="T84" fmla="*/ 30 w 352"/>
                    <a:gd name="T85" fmla="*/ 39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2"/>
                    <a:gd name="T130" fmla="*/ 0 h 59"/>
                    <a:gd name="T131" fmla="*/ 352 w 352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2" h="59">
                      <a:moveTo>
                        <a:pt x="0" y="57"/>
                      </a:moveTo>
                      <a:lnTo>
                        <a:pt x="88" y="0"/>
                      </a:lnTo>
                      <a:lnTo>
                        <a:pt x="92" y="0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2"/>
                      </a:lnTo>
                      <a:lnTo>
                        <a:pt x="109" y="2"/>
                      </a:lnTo>
                      <a:lnTo>
                        <a:pt x="114" y="2"/>
                      </a:lnTo>
                      <a:lnTo>
                        <a:pt x="119" y="2"/>
                      </a:lnTo>
                      <a:lnTo>
                        <a:pt x="123" y="2"/>
                      </a:lnTo>
                      <a:lnTo>
                        <a:pt x="126" y="2"/>
                      </a:lnTo>
                      <a:lnTo>
                        <a:pt x="131" y="2"/>
                      </a:lnTo>
                      <a:lnTo>
                        <a:pt x="136" y="2"/>
                      </a:lnTo>
                      <a:lnTo>
                        <a:pt x="139" y="2"/>
                      </a:lnTo>
                      <a:lnTo>
                        <a:pt x="143" y="2"/>
                      </a:lnTo>
                      <a:lnTo>
                        <a:pt x="148" y="2"/>
                      </a:lnTo>
                      <a:lnTo>
                        <a:pt x="151" y="2"/>
                      </a:lnTo>
                      <a:lnTo>
                        <a:pt x="156" y="2"/>
                      </a:lnTo>
                      <a:lnTo>
                        <a:pt x="159" y="2"/>
                      </a:lnTo>
                      <a:lnTo>
                        <a:pt x="163" y="2"/>
                      </a:lnTo>
                      <a:lnTo>
                        <a:pt x="168" y="2"/>
                      </a:lnTo>
                      <a:lnTo>
                        <a:pt x="172" y="2"/>
                      </a:lnTo>
                      <a:lnTo>
                        <a:pt x="176" y="2"/>
                      </a:lnTo>
                      <a:lnTo>
                        <a:pt x="180" y="2"/>
                      </a:lnTo>
                      <a:lnTo>
                        <a:pt x="185" y="2"/>
                      </a:lnTo>
                      <a:lnTo>
                        <a:pt x="188" y="2"/>
                      </a:lnTo>
                      <a:lnTo>
                        <a:pt x="192" y="2"/>
                      </a:lnTo>
                      <a:lnTo>
                        <a:pt x="197" y="2"/>
                      </a:lnTo>
                      <a:lnTo>
                        <a:pt x="200" y="2"/>
                      </a:lnTo>
                      <a:lnTo>
                        <a:pt x="205" y="2"/>
                      </a:lnTo>
                      <a:lnTo>
                        <a:pt x="209" y="2"/>
                      </a:lnTo>
                      <a:lnTo>
                        <a:pt x="212" y="2"/>
                      </a:lnTo>
                      <a:lnTo>
                        <a:pt x="217" y="2"/>
                      </a:lnTo>
                      <a:lnTo>
                        <a:pt x="222" y="2"/>
                      </a:lnTo>
                      <a:lnTo>
                        <a:pt x="225" y="2"/>
                      </a:lnTo>
                      <a:lnTo>
                        <a:pt x="229" y="2"/>
                      </a:lnTo>
                      <a:lnTo>
                        <a:pt x="234" y="2"/>
                      </a:lnTo>
                      <a:lnTo>
                        <a:pt x="237" y="2"/>
                      </a:lnTo>
                      <a:lnTo>
                        <a:pt x="242" y="2"/>
                      </a:lnTo>
                      <a:lnTo>
                        <a:pt x="246" y="2"/>
                      </a:lnTo>
                      <a:lnTo>
                        <a:pt x="249" y="2"/>
                      </a:lnTo>
                      <a:lnTo>
                        <a:pt x="254" y="2"/>
                      </a:lnTo>
                      <a:lnTo>
                        <a:pt x="259" y="2"/>
                      </a:lnTo>
                      <a:lnTo>
                        <a:pt x="263" y="2"/>
                      </a:lnTo>
                      <a:lnTo>
                        <a:pt x="266" y="2"/>
                      </a:lnTo>
                      <a:lnTo>
                        <a:pt x="271" y="2"/>
                      </a:lnTo>
                      <a:lnTo>
                        <a:pt x="275" y="2"/>
                      </a:lnTo>
                      <a:lnTo>
                        <a:pt x="279" y="2"/>
                      </a:lnTo>
                      <a:lnTo>
                        <a:pt x="283" y="2"/>
                      </a:lnTo>
                      <a:lnTo>
                        <a:pt x="286" y="2"/>
                      </a:lnTo>
                      <a:lnTo>
                        <a:pt x="291" y="2"/>
                      </a:lnTo>
                      <a:lnTo>
                        <a:pt x="295" y="2"/>
                      </a:lnTo>
                      <a:lnTo>
                        <a:pt x="299" y="2"/>
                      </a:lnTo>
                      <a:lnTo>
                        <a:pt x="303" y="2"/>
                      </a:lnTo>
                      <a:lnTo>
                        <a:pt x="308" y="2"/>
                      </a:lnTo>
                      <a:lnTo>
                        <a:pt x="311" y="2"/>
                      </a:lnTo>
                      <a:lnTo>
                        <a:pt x="315" y="2"/>
                      </a:lnTo>
                      <a:lnTo>
                        <a:pt x="320" y="2"/>
                      </a:lnTo>
                      <a:lnTo>
                        <a:pt x="323" y="2"/>
                      </a:lnTo>
                      <a:lnTo>
                        <a:pt x="328" y="2"/>
                      </a:lnTo>
                      <a:lnTo>
                        <a:pt x="332" y="2"/>
                      </a:lnTo>
                      <a:lnTo>
                        <a:pt x="335" y="2"/>
                      </a:lnTo>
                      <a:lnTo>
                        <a:pt x="340" y="2"/>
                      </a:lnTo>
                      <a:lnTo>
                        <a:pt x="345" y="2"/>
                      </a:lnTo>
                      <a:lnTo>
                        <a:pt x="348" y="2"/>
                      </a:lnTo>
                      <a:lnTo>
                        <a:pt x="352" y="2"/>
                      </a:lnTo>
                      <a:lnTo>
                        <a:pt x="265" y="59"/>
                      </a:lnTo>
                      <a:lnTo>
                        <a:pt x="260" y="59"/>
                      </a:lnTo>
                      <a:lnTo>
                        <a:pt x="255" y="59"/>
                      </a:lnTo>
                      <a:lnTo>
                        <a:pt x="252" y="59"/>
                      </a:lnTo>
                      <a:lnTo>
                        <a:pt x="248" y="59"/>
                      </a:lnTo>
                      <a:lnTo>
                        <a:pt x="243" y="59"/>
                      </a:lnTo>
                      <a:lnTo>
                        <a:pt x="240" y="59"/>
                      </a:lnTo>
                      <a:lnTo>
                        <a:pt x="235" y="59"/>
                      </a:lnTo>
                      <a:lnTo>
                        <a:pt x="231" y="59"/>
                      </a:lnTo>
                      <a:lnTo>
                        <a:pt x="228" y="59"/>
                      </a:lnTo>
                      <a:lnTo>
                        <a:pt x="223" y="59"/>
                      </a:lnTo>
                      <a:lnTo>
                        <a:pt x="219" y="59"/>
                      </a:lnTo>
                      <a:lnTo>
                        <a:pt x="216" y="59"/>
                      </a:lnTo>
                      <a:lnTo>
                        <a:pt x="211" y="59"/>
                      </a:lnTo>
                      <a:lnTo>
                        <a:pt x="206" y="59"/>
                      </a:lnTo>
                      <a:lnTo>
                        <a:pt x="203" y="59"/>
                      </a:lnTo>
                      <a:lnTo>
                        <a:pt x="199" y="59"/>
                      </a:lnTo>
                      <a:lnTo>
                        <a:pt x="194" y="59"/>
                      </a:lnTo>
                      <a:lnTo>
                        <a:pt x="191" y="59"/>
                      </a:lnTo>
                      <a:lnTo>
                        <a:pt x="186" y="59"/>
                      </a:lnTo>
                      <a:lnTo>
                        <a:pt x="182" y="59"/>
                      </a:lnTo>
                      <a:lnTo>
                        <a:pt x="179" y="59"/>
                      </a:lnTo>
                      <a:lnTo>
                        <a:pt x="174" y="59"/>
                      </a:lnTo>
                      <a:lnTo>
                        <a:pt x="169" y="59"/>
                      </a:lnTo>
                      <a:lnTo>
                        <a:pt x="166" y="59"/>
                      </a:lnTo>
                      <a:lnTo>
                        <a:pt x="162" y="59"/>
                      </a:lnTo>
                      <a:lnTo>
                        <a:pt x="157" y="59"/>
                      </a:lnTo>
                      <a:lnTo>
                        <a:pt x="154" y="59"/>
                      </a:lnTo>
                      <a:lnTo>
                        <a:pt x="149" y="59"/>
                      </a:lnTo>
                      <a:lnTo>
                        <a:pt x="145" y="59"/>
                      </a:lnTo>
                      <a:lnTo>
                        <a:pt x="142" y="59"/>
                      </a:lnTo>
                      <a:lnTo>
                        <a:pt x="137" y="59"/>
                      </a:lnTo>
                      <a:lnTo>
                        <a:pt x="132" y="59"/>
                      </a:lnTo>
                      <a:lnTo>
                        <a:pt x="129" y="59"/>
                      </a:lnTo>
                      <a:lnTo>
                        <a:pt x="125" y="59"/>
                      </a:lnTo>
                      <a:lnTo>
                        <a:pt x="120" y="59"/>
                      </a:lnTo>
                      <a:lnTo>
                        <a:pt x="117" y="59"/>
                      </a:lnTo>
                      <a:lnTo>
                        <a:pt x="112" y="59"/>
                      </a:lnTo>
                      <a:lnTo>
                        <a:pt x="108" y="59"/>
                      </a:lnTo>
                      <a:lnTo>
                        <a:pt x="103" y="59"/>
                      </a:lnTo>
                      <a:lnTo>
                        <a:pt x="100" y="59"/>
                      </a:lnTo>
                      <a:lnTo>
                        <a:pt x="96" y="59"/>
                      </a:lnTo>
                      <a:lnTo>
                        <a:pt x="92" y="59"/>
                      </a:lnTo>
                      <a:lnTo>
                        <a:pt x="88" y="59"/>
                      </a:lnTo>
                      <a:lnTo>
                        <a:pt x="83" y="59"/>
                      </a:lnTo>
                      <a:lnTo>
                        <a:pt x="80" y="59"/>
                      </a:lnTo>
                      <a:lnTo>
                        <a:pt x="76" y="59"/>
                      </a:lnTo>
                      <a:lnTo>
                        <a:pt x="71" y="59"/>
                      </a:lnTo>
                      <a:lnTo>
                        <a:pt x="68" y="59"/>
                      </a:lnTo>
                      <a:lnTo>
                        <a:pt x="63" y="59"/>
                      </a:lnTo>
                      <a:lnTo>
                        <a:pt x="59" y="59"/>
                      </a:lnTo>
                      <a:lnTo>
                        <a:pt x="56" y="59"/>
                      </a:lnTo>
                      <a:lnTo>
                        <a:pt x="51" y="59"/>
                      </a:lnTo>
                      <a:lnTo>
                        <a:pt x="46" y="59"/>
                      </a:lnTo>
                      <a:lnTo>
                        <a:pt x="43" y="59"/>
                      </a:lnTo>
                      <a:lnTo>
                        <a:pt x="39" y="59"/>
                      </a:lnTo>
                      <a:lnTo>
                        <a:pt x="34" y="59"/>
                      </a:lnTo>
                      <a:lnTo>
                        <a:pt x="31" y="59"/>
                      </a:lnTo>
                      <a:lnTo>
                        <a:pt x="26" y="59"/>
                      </a:lnTo>
                      <a:lnTo>
                        <a:pt x="22" y="59"/>
                      </a:lnTo>
                      <a:lnTo>
                        <a:pt x="17" y="59"/>
                      </a:lnTo>
                      <a:lnTo>
                        <a:pt x="12" y="57"/>
                      </a:lnTo>
                      <a:lnTo>
                        <a:pt x="9" y="57"/>
                      </a:lnTo>
                      <a:lnTo>
                        <a:pt x="5" y="5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8" name="Freeform 324"/>
                <p:cNvSpPr>
                  <a:spLocks noChangeArrowheads="1"/>
                </p:cNvSpPr>
                <p:nvPr/>
              </p:nvSpPr>
              <p:spPr bwMode="auto">
                <a:xfrm>
                  <a:off x="1900" y="3303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14 h 53"/>
                    <a:gd name="T6" fmla="*/ 0 w 3"/>
                    <a:gd name="T7" fmla="*/ 26 h 53"/>
                    <a:gd name="T8" fmla="*/ 0 w 3"/>
                    <a:gd name="T9" fmla="*/ 26 h 53"/>
                    <a:gd name="T10" fmla="*/ 0 w 3"/>
                    <a:gd name="T11" fmla="*/ 35 h 53"/>
                    <a:gd name="T12" fmla="*/ 1 w 3"/>
                    <a:gd name="T13" fmla="*/ 33 h 53"/>
                    <a:gd name="T14" fmla="*/ 1 w 3"/>
                    <a:gd name="T15" fmla="*/ 0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53"/>
                    <a:gd name="T26" fmla="*/ 3 w 3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29" name="Freeform 325"/>
                <p:cNvSpPr>
                  <a:spLocks noChangeArrowheads="1"/>
                </p:cNvSpPr>
                <p:nvPr/>
              </p:nvSpPr>
              <p:spPr bwMode="auto">
                <a:xfrm>
                  <a:off x="1901" y="3302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0" name="Freeform 326"/>
                <p:cNvSpPr>
                  <a:spLocks noChangeArrowheads="1"/>
                </p:cNvSpPr>
                <p:nvPr/>
              </p:nvSpPr>
              <p:spPr bwMode="auto">
                <a:xfrm>
                  <a:off x="1904" y="3300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1" name="Freeform 327"/>
                <p:cNvSpPr>
                  <a:spLocks noChangeArrowheads="1"/>
                </p:cNvSpPr>
                <p:nvPr/>
              </p:nvSpPr>
              <p:spPr bwMode="auto">
                <a:xfrm>
                  <a:off x="1905" y="3300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1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2" name="Freeform 328"/>
                <p:cNvSpPr>
                  <a:spLocks noChangeArrowheads="1"/>
                </p:cNvSpPr>
                <p:nvPr/>
              </p:nvSpPr>
              <p:spPr bwMode="auto">
                <a:xfrm>
                  <a:off x="1906" y="3299"/>
                  <a:ext cx="3" cy="51"/>
                </a:xfrm>
                <a:custGeom>
                  <a:avLst/>
                  <a:gdLst>
                    <a:gd name="T0" fmla="*/ 2 w 4"/>
                    <a:gd name="T1" fmla="*/ 0 h 52"/>
                    <a:gd name="T2" fmla="*/ 0 w 4"/>
                    <a:gd name="T3" fmla="*/ 1 h 52"/>
                    <a:gd name="T4" fmla="*/ 0 w 4"/>
                    <a:gd name="T5" fmla="*/ 34 h 52"/>
                    <a:gd name="T6" fmla="*/ 2 w 4"/>
                    <a:gd name="T7" fmla="*/ 32 h 52"/>
                    <a:gd name="T8" fmla="*/ 2 w 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2"/>
                    <a:gd name="T17" fmla="*/ 4 w 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4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3" name="Freeform 329"/>
                <p:cNvSpPr>
                  <a:spLocks noChangeArrowheads="1"/>
                </p:cNvSpPr>
                <p:nvPr/>
              </p:nvSpPr>
              <p:spPr bwMode="auto">
                <a:xfrm>
                  <a:off x="1908" y="3297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3 h 52"/>
                    <a:gd name="T4" fmla="*/ 0 w 5"/>
                    <a:gd name="T5" fmla="*/ 34 h 52"/>
                    <a:gd name="T6" fmla="*/ 2 w 5"/>
                    <a:gd name="T7" fmla="*/ 33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4" name="Freeform 330"/>
                <p:cNvSpPr>
                  <a:spLocks noChangeArrowheads="1"/>
                </p:cNvSpPr>
                <p:nvPr/>
              </p:nvSpPr>
              <p:spPr bwMode="auto">
                <a:xfrm>
                  <a:off x="1911" y="3296"/>
                  <a:ext cx="3" cy="52"/>
                </a:xfrm>
                <a:custGeom>
                  <a:avLst/>
                  <a:gdLst>
                    <a:gd name="T0" fmla="*/ 2 w 4"/>
                    <a:gd name="T1" fmla="*/ 0 h 53"/>
                    <a:gd name="T2" fmla="*/ 0 w 4"/>
                    <a:gd name="T3" fmla="*/ 3 h 53"/>
                    <a:gd name="T4" fmla="*/ 0 w 4"/>
                    <a:gd name="T5" fmla="*/ 35 h 53"/>
                    <a:gd name="T6" fmla="*/ 2 w 4"/>
                    <a:gd name="T7" fmla="*/ 32 h 53"/>
                    <a:gd name="T8" fmla="*/ 2 w 4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3"/>
                    <a:gd name="T17" fmla="*/ 4 w 4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4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5" name="Freeform 331"/>
                <p:cNvSpPr>
                  <a:spLocks noChangeArrowheads="1"/>
                </p:cNvSpPr>
                <p:nvPr/>
              </p:nvSpPr>
              <p:spPr bwMode="auto">
                <a:xfrm>
                  <a:off x="1913" y="3296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1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6" name="Freeform 332"/>
                <p:cNvSpPr>
                  <a:spLocks noChangeArrowheads="1"/>
                </p:cNvSpPr>
                <p:nvPr/>
              </p:nvSpPr>
              <p:spPr bwMode="auto">
                <a:xfrm>
                  <a:off x="1915" y="3294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7" name="Freeform 333"/>
                <p:cNvSpPr>
                  <a:spLocks noChangeArrowheads="1"/>
                </p:cNvSpPr>
                <p:nvPr/>
              </p:nvSpPr>
              <p:spPr bwMode="auto">
                <a:xfrm>
                  <a:off x="1916" y="3293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8" name="Freeform 334"/>
                <p:cNvSpPr>
                  <a:spLocks noChangeArrowheads="1"/>
                </p:cNvSpPr>
                <p:nvPr/>
              </p:nvSpPr>
              <p:spPr bwMode="auto">
                <a:xfrm>
                  <a:off x="1918" y="3291"/>
                  <a:ext cx="3" cy="53"/>
                </a:xfrm>
                <a:custGeom>
                  <a:avLst/>
                  <a:gdLst>
                    <a:gd name="T0" fmla="*/ 2 w 4"/>
                    <a:gd name="T1" fmla="*/ 0 h 54"/>
                    <a:gd name="T2" fmla="*/ 0 w 4"/>
                    <a:gd name="T3" fmla="*/ 3 h 54"/>
                    <a:gd name="T4" fmla="*/ 0 w 4"/>
                    <a:gd name="T5" fmla="*/ 36 h 54"/>
                    <a:gd name="T6" fmla="*/ 2 w 4"/>
                    <a:gd name="T7" fmla="*/ 33 h 54"/>
                    <a:gd name="T8" fmla="*/ 2 w 4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4"/>
                    <a:gd name="T17" fmla="*/ 4 w 4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4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39" name="Freeform 335"/>
                <p:cNvSpPr>
                  <a:spLocks noChangeArrowheads="1"/>
                </p:cNvSpPr>
                <p:nvPr/>
              </p:nvSpPr>
              <p:spPr bwMode="auto">
                <a:xfrm>
                  <a:off x="1919" y="3291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2 h 52"/>
                    <a:gd name="T4" fmla="*/ 0 w 5"/>
                    <a:gd name="T5" fmla="*/ 34 h 52"/>
                    <a:gd name="T6" fmla="*/ 2 w 5"/>
                    <a:gd name="T7" fmla="*/ 31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5" y="4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0" name="Freeform 336"/>
                <p:cNvSpPr>
                  <a:spLocks noChangeArrowheads="1"/>
                </p:cNvSpPr>
                <p:nvPr/>
              </p:nvSpPr>
              <p:spPr bwMode="auto">
                <a:xfrm>
                  <a:off x="1923" y="3290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1" name="Freeform 337"/>
                <p:cNvSpPr>
                  <a:spLocks noChangeArrowheads="1"/>
                </p:cNvSpPr>
                <p:nvPr/>
              </p:nvSpPr>
              <p:spPr bwMode="auto">
                <a:xfrm>
                  <a:off x="1925" y="3288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2" name="Freeform 338"/>
                <p:cNvSpPr>
                  <a:spLocks noChangeArrowheads="1"/>
                </p:cNvSpPr>
                <p:nvPr/>
              </p:nvSpPr>
              <p:spPr bwMode="auto">
                <a:xfrm>
                  <a:off x="1926" y="3286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4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3" name="Freeform 339"/>
                <p:cNvSpPr>
                  <a:spLocks noChangeArrowheads="1"/>
                </p:cNvSpPr>
                <p:nvPr/>
              </p:nvSpPr>
              <p:spPr bwMode="auto">
                <a:xfrm>
                  <a:off x="1928" y="3286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3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4" name="Freeform 340"/>
                <p:cNvSpPr>
                  <a:spLocks noChangeArrowheads="1"/>
                </p:cNvSpPr>
                <p:nvPr/>
              </p:nvSpPr>
              <p:spPr bwMode="auto">
                <a:xfrm>
                  <a:off x="1929" y="3285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5" name="Freeform 341"/>
                <p:cNvSpPr>
                  <a:spLocks noChangeArrowheads="1"/>
                </p:cNvSpPr>
                <p:nvPr/>
              </p:nvSpPr>
              <p:spPr bwMode="auto">
                <a:xfrm>
                  <a:off x="1931" y="3283"/>
                  <a:ext cx="4" cy="53"/>
                </a:xfrm>
                <a:custGeom>
                  <a:avLst/>
                  <a:gdLst>
                    <a:gd name="T0" fmla="*/ 2 w 5"/>
                    <a:gd name="T1" fmla="*/ 0 h 54"/>
                    <a:gd name="T2" fmla="*/ 0 w 5"/>
                    <a:gd name="T3" fmla="*/ 3 h 54"/>
                    <a:gd name="T4" fmla="*/ 0 w 5"/>
                    <a:gd name="T5" fmla="*/ 36 h 54"/>
                    <a:gd name="T6" fmla="*/ 2 w 5"/>
                    <a:gd name="T7" fmla="*/ 33 h 54"/>
                    <a:gd name="T8" fmla="*/ 2 w 5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4"/>
                    <a:gd name="T17" fmla="*/ 5 w 5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4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6" name="Freeform 342"/>
                <p:cNvSpPr>
                  <a:spLocks noChangeArrowheads="1"/>
                </p:cNvSpPr>
                <p:nvPr/>
              </p:nvSpPr>
              <p:spPr bwMode="auto">
                <a:xfrm>
                  <a:off x="1932" y="3283"/>
                  <a:ext cx="4" cy="52"/>
                </a:xfrm>
                <a:custGeom>
                  <a:avLst/>
                  <a:gdLst>
                    <a:gd name="T0" fmla="*/ 2 w 5"/>
                    <a:gd name="T1" fmla="*/ 0 h 53"/>
                    <a:gd name="T2" fmla="*/ 0 w 5"/>
                    <a:gd name="T3" fmla="*/ 2 h 53"/>
                    <a:gd name="T4" fmla="*/ 0 w 5"/>
                    <a:gd name="T5" fmla="*/ 35 h 53"/>
                    <a:gd name="T6" fmla="*/ 2 w 5"/>
                    <a:gd name="T7" fmla="*/ 32 h 53"/>
                    <a:gd name="T8" fmla="*/ 2 w 5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3"/>
                    <a:gd name="T17" fmla="*/ 5 w 5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3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5" y="5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7" name="Freeform 343"/>
                <p:cNvSpPr>
                  <a:spLocks noChangeArrowheads="1"/>
                </p:cNvSpPr>
                <p:nvPr/>
              </p:nvSpPr>
              <p:spPr bwMode="auto">
                <a:xfrm>
                  <a:off x="1936" y="3282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8" name="Freeform 344"/>
                <p:cNvSpPr>
                  <a:spLocks noChangeArrowheads="1"/>
                </p:cNvSpPr>
                <p:nvPr/>
              </p:nvSpPr>
              <p:spPr bwMode="auto">
                <a:xfrm>
                  <a:off x="1938" y="3280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3 h 53"/>
                    <a:gd name="T4" fmla="*/ 0 w 3"/>
                    <a:gd name="T5" fmla="*/ 35 h 53"/>
                    <a:gd name="T6" fmla="*/ 1 w 3"/>
                    <a:gd name="T7" fmla="*/ 33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49" name="Freeform 345"/>
                <p:cNvSpPr>
                  <a:spLocks noChangeArrowheads="1"/>
                </p:cNvSpPr>
                <p:nvPr/>
              </p:nvSpPr>
              <p:spPr bwMode="auto">
                <a:xfrm>
                  <a:off x="1940" y="3279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2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0" name="Freeform 346"/>
                <p:cNvSpPr>
                  <a:spLocks noChangeArrowheads="1"/>
                </p:cNvSpPr>
                <p:nvPr/>
              </p:nvSpPr>
              <p:spPr bwMode="auto">
                <a:xfrm>
                  <a:off x="1941" y="3279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1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1" name="Freeform 347"/>
                <p:cNvSpPr>
                  <a:spLocks noChangeArrowheads="1"/>
                </p:cNvSpPr>
                <p:nvPr/>
              </p:nvSpPr>
              <p:spPr bwMode="auto">
                <a:xfrm>
                  <a:off x="1943" y="3277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2" name="Freeform 348"/>
                <p:cNvSpPr>
                  <a:spLocks noChangeArrowheads="1"/>
                </p:cNvSpPr>
                <p:nvPr/>
              </p:nvSpPr>
              <p:spPr bwMode="auto">
                <a:xfrm>
                  <a:off x="1944" y="3276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3 h 52"/>
                    <a:gd name="T4" fmla="*/ 0 w 5"/>
                    <a:gd name="T5" fmla="*/ 34 h 52"/>
                    <a:gd name="T6" fmla="*/ 2 w 5"/>
                    <a:gd name="T7" fmla="*/ 32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5" y="5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3" name="Freeform 349"/>
                <p:cNvSpPr>
                  <a:spLocks noChangeArrowheads="1"/>
                </p:cNvSpPr>
                <p:nvPr/>
              </p:nvSpPr>
              <p:spPr bwMode="auto">
                <a:xfrm>
                  <a:off x="1946" y="3274"/>
                  <a:ext cx="3" cy="53"/>
                </a:xfrm>
                <a:custGeom>
                  <a:avLst/>
                  <a:gdLst>
                    <a:gd name="T0" fmla="*/ 2 w 4"/>
                    <a:gd name="T1" fmla="*/ 0 h 54"/>
                    <a:gd name="T2" fmla="*/ 0 w 4"/>
                    <a:gd name="T3" fmla="*/ 3 h 54"/>
                    <a:gd name="T4" fmla="*/ 0 w 4"/>
                    <a:gd name="T5" fmla="*/ 36 h 54"/>
                    <a:gd name="T6" fmla="*/ 2 w 4"/>
                    <a:gd name="T7" fmla="*/ 33 h 54"/>
                    <a:gd name="T8" fmla="*/ 2 w 4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4"/>
                    <a:gd name="T17" fmla="*/ 4 w 4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4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4" name="Freeform 350"/>
                <p:cNvSpPr>
                  <a:spLocks noChangeArrowheads="1"/>
                </p:cNvSpPr>
                <p:nvPr/>
              </p:nvSpPr>
              <p:spPr bwMode="auto">
                <a:xfrm>
                  <a:off x="1949" y="3274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1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5" name="Freeform 351"/>
                <p:cNvSpPr>
                  <a:spLocks noChangeArrowheads="1"/>
                </p:cNvSpPr>
                <p:nvPr/>
              </p:nvSpPr>
              <p:spPr bwMode="auto">
                <a:xfrm>
                  <a:off x="1950" y="3273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6" name="Freeform 352"/>
                <p:cNvSpPr>
                  <a:spLocks noChangeArrowheads="1"/>
                </p:cNvSpPr>
                <p:nvPr/>
              </p:nvSpPr>
              <p:spPr bwMode="auto">
                <a:xfrm>
                  <a:off x="1953" y="3271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7" name="Freeform 353"/>
                <p:cNvSpPr>
                  <a:spLocks noChangeArrowheads="1"/>
                </p:cNvSpPr>
                <p:nvPr/>
              </p:nvSpPr>
              <p:spPr bwMode="auto">
                <a:xfrm>
                  <a:off x="1953" y="3270"/>
                  <a:ext cx="3" cy="52"/>
                </a:xfrm>
                <a:custGeom>
                  <a:avLst/>
                  <a:gdLst>
                    <a:gd name="T0" fmla="*/ 2 w 4"/>
                    <a:gd name="T1" fmla="*/ 0 h 53"/>
                    <a:gd name="T2" fmla="*/ 0 w 4"/>
                    <a:gd name="T3" fmla="*/ 3 h 53"/>
                    <a:gd name="T4" fmla="*/ 0 w 4"/>
                    <a:gd name="T5" fmla="*/ 35 h 53"/>
                    <a:gd name="T6" fmla="*/ 2 w 4"/>
                    <a:gd name="T7" fmla="*/ 32 h 53"/>
                    <a:gd name="T8" fmla="*/ 2 w 4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3"/>
                    <a:gd name="T17" fmla="*/ 4 w 4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4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8" name="Freeform 354"/>
                <p:cNvSpPr>
                  <a:spLocks noChangeArrowheads="1"/>
                </p:cNvSpPr>
                <p:nvPr/>
              </p:nvSpPr>
              <p:spPr bwMode="auto">
                <a:xfrm>
                  <a:off x="1955" y="3270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1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59" name="Freeform 355"/>
                <p:cNvSpPr>
                  <a:spLocks noChangeArrowheads="1"/>
                </p:cNvSpPr>
                <p:nvPr/>
              </p:nvSpPr>
              <p:spPr bwMode="auto">
                <a:xfrm>
                  <a:off x="1958" y="3268"/>
                  <a:ext cx="3" cy="51"/>
                </a:xfrm>
                <a:custGeom>
                  <a:avLst/>
                  <a:gdLst>
                    <a:gd name="T0" fmla="*/ 2 w 4"/>
                    <a:gd name="T1" fmla="*/ 0 h 52"/>
                    <a:gd name="T2" fmla="*/ 0 w 4"/>
                    <a:gd name="T3" fmla="*/ 2 h 52"/>
                    <a:gd name="T4" fmla="*/ 0 w 4"/>
                    <a:gd name="T5" fmla="*/ 34 h 52"/>
                    <a:gd name="T6" fmla="*/ 2 w 4"/>
                    <a:gd name="T7" fmla="*/ 33 h 52"/>
                    <a:gd name="T8" fmla="*/ 2 w 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2"/>
                    <a:gd name="T17" fmla="*/ 4 w 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0" name="Freeform 356"/>
                <p:cNvSpPr>
                  <a:spLocks noChangeArrowheads="1"/>
                </p:cNvSpPr>
                <p:nvPr/>
              </p:nvSpPr>
              <p:spPr bwMode="auto">
                <a:xfrm>
                  <a:off x="1959" y="3266"/>
                  <a:ext cx="4" cy="52"/>
                </a:xfrm>
                <a:custGeom>
                  <a:avLst/>
                  <a:gdLst>
                    <a:gd name="T0" fmla="*/ 2 w 5"/>
                    <a:gd name="T1" fmla="*/ 0 h 53"/>
                    <a:gd name="T2" fmla="*/ 0 w 5"/>
                    <a:gd name="T3" fmla="*/ 4 h 53"/>
                    <a:gd name="T4" fmla="*/ 0 w 5"/>
                    <a:gd name="T5" fmla="*/ 35 h 53"/>
                    <a:gd name="T6" fmla="*/ 2 w 5"/>
                    <a:gd name="T7" fmla="*/ 33 h 53"/>
                    <a:gd name="T8" fmla="*/ 2 w 5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3"/>
                    <a:gd name="T17" fmla="*/ 5 w 5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3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0" y="53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1" name="Freeform 357"/>
                <p:cNvSpPr>
                  <a:spLocks noChangeArrowheads="1"/>
                </p:cNvSpPr>
                <p:nvPr/>
              </p:nvSpPr>
              <p:spPr bwMode="auto">
                <a:xfrm>
                  <a:off x="1962" y="3265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2" name="Freeform 358"/>
                <p:cNvSpPr>
                  <a:spLocks noChangeArrowheads="1"/>
                </p:cNvSpPr>
                <p:nvPr/>
              </p:nvSpPr>
              <p:spPr bwMode="auto">
                <a:xfrm>
                  <a:off x="1964" y="3265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1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3" name="Freeform 359"/>
                <p:cNvSpPr>
                  <a:spLocks noChangeArrowheads="1"/>
                </p:cNvSpPr>
                <p:nvPr/>
              </p:nvSpPr>
              <p:spPr bwMode="auto">
                <a:xfrm>
                  <a:off x="1965" y="3263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3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4" name="Freeform 360"/>
                <p:cNvSpPr>
                  <a:spLocks noChangeArrowheads="1"/>
                </p:cNvSpPr>
                <p:nvPr/>
              </p:nvSpPr>
              <p:spPr bwMode="auto">
                <a:xfrm>
                  <a:off x="1967" y="3262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5" name="Freeform 361"/>
                <p:cNvSpPr>
                  <a:spLocks noChangeArrowheads="1"/>
                </p:cNvSpPr>
                <p:nvPr/>
              </p:nvSpPr>
              <p:spPr bwMode="auto">
                <a:xfrm>
                  <a:off x="1968" y="3260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6" name="Freeform 362"/>
                <p:cNvSpPr>
                  <a:spLocks noChangeArrowheads="1"/>
                </p:cNvSpPr>
                <p:nvPr/>
              </p:nvSpPr>
              <p:spPr bwMode="auto">
                <a:xfrm>
                  <a:off x="1970" y="3260"/>
                  <a:ext cx="3" cy="52"/>
                </a:xfrm>
                <a:custGeom>
                  <a:avLst/>
                  <a:gdLst>
                    <a:gd name="T0" fmla="*/ 2 w 4"/>
                    <a:gd name="T1" fmla="*/ 0 h 53"/>
                    <a:gd name="T2" fmla="*/ 0 w 4"/>
                    <a:gd name="T3" fmla="*/ 2 h 53"/>
                    <a:gd name="T4" fmla="*/ 0 w 4"/>
                    <a:gd name="T5" fmla="*/ 35 h 53"/>
                    <a:gd name="T6" fmla="*/ 2 w 4"/>
                    <a:gd name="T7" fmla="*/ 33 h 53"/>
                    <a:gd name="T8" fmla="*/ 2 w 4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3"/>
                    <a:gd name="T17" fmla="*/ 4 w 4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3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7" name="Freeform 363"/>
                <p:cNvSpPr>
                  <a:spLocks noChangeArrowheads="1"/>
                </p:cNvSpPr>
                <p:nvPr/>
              </p:nvSpPr>
              <p:spPr bwMode="auto">
                <a:xfrm>
                  <a:off x="1972" y="3259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1 h 52"/>
                    <a:gd name="T4" fmla="*/ 0 w 5"/>
                    <a:gd name="T5" fmla="*/ 34 h 52"/>
                    <a:gd name="T6" fmla="*/ 2 w 5"/>
                    <a:gd name="T7" fmla="*/ 32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5" y="5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8" name="Freeform 364"/>
                <p:cNvSpPr>
                  <a:spLocks noChangeArrowheads="1"/>
                </p:cNvSpPr>
                <p:nvPr/>
              </p:nvSpPr>
              <p:spPr bwMode="auto">
                <a:xfrm>
                  <a:off x="1975" y="3257"/>
                  <a:ext cx="3" cy="53"/>
                </a:xfrm>
                <a:custGeom>
                  <a:avLst/>
                  <a:gdLst>
                    <a:gd name="T0" fmla="*/ 2 w 4"/>
                    <a:gd name="T1" fmla="*/ 0 h 54"/>
                    <a:gd name="T2" fmla="*/ 0 w 4"/>
                    <a:gd name="T3" fmla="*/ 3 h 54"/>
                    <a:gd name="T4" fmla="*/ 0 w 4"/>
                    <a:gd name="T5" fmla="*/ 36 h 54"/>
                    <a:gd name="T6" fmla="*/ 2 w 4"/>
                    <a:gd name="T7" fmla="*/ 33 h 54"/>
                    <a:gd name="T8" fmla="*/ 2 w 4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4"/>
                    <a:gd name="T17" fmla="*/ 4 w 4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4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69" name="Freeform 365"/>
                <p:cNvSpPr>
                  <a:spLocks noChangeArrowheads="1"/>
                </p:cNvSpPr>
                <p:nvPr/>
              </p:nvSpPr>
              <p:spPr bwMode="auto">
                <a:xfrm>
                  <a:off x="1977" y="3257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1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70" name="Freeform 366"/>
                <p:cNvSpPr>
                  <a:spLocks noChangeArrowheads="1"/>
                </p:cNvSpPr>
                <p:nvPr/>
              </p:nvSpPr>
              <p:spPr bwMode="auto">
                <a:xfrm>
                  <a:off x="1979" y="3256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71" name="Freeform 367"/>
                <p:cNvSpPr>
                  <a:spLocks noChangeArrowheads="1"/>
                </p:cNvSpPr>
                <p:nvPr/>
              </p:nvSpPr>
              <p:spPr bwMode="auto">
                <a:xfrm>
                  <a:off x="1980" y="3254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72" name="Freeform 368"/>
                <p:cNvSpPr>
                  <a:spLocks noChangeArrowheads="1"/>
                </p:cNvSpPr>
                <p:nvPr/>
              </p:nvSpPr>
              <p:spPr bwMode="auto">
                <a:xfrm>
                  <a:off x="1982" y="3253"/>
                  <a:ext cx="3" cy="52"/>
                </a:xfrm>
                <a:custGeom>
                  <a:avLst/>
                  <a:gdLst>
                    <a:gd name="T0" fmla="*/ 2 w 4"/>
                    <a:gd name="T1" fmla="*/ 0 h 53"/>
                    <a:gd name="T2" fmla="*/ 0 w 4"/>
                    <a:gd name="T3" fmla="*/ 3 h 53"/>
                    <a:gd name="T4" fmla="*/ 0 w 4"/>
                    <a:gd name="T5" fmla="*/ 35 h 53"/>
                    <a:gd name="T6" fmla="*/ 2 w 4"/>
                    <a:gd name="T7" fmla="*/ 32 h 53"/>
                    <a:gd name="T8" fmla="*/ 2 w 4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3"/>
                    <a:gd name="T17" fmla="*/ 4 w 4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4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73" name="Freeform 369"/>
                <p:cNvSpPr>
                  <a:spLocks noChangeArrowheads="1"/>
                </p:cNvSpPr>
                <p:nvPr/>
              </p:nvSpPr>
              <p:spPr bwMode="auto">
                <a:xfrm>
                  <a:off x="1983" y="3253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1 h 52"/>
                    <a:gd name="T4" fmla="*/ 0 w 5"/>
                    <a:gd name="T5" fmla="*/ 34 h 52"/>
                    <a:gd name="T6" fmla="*/ 2 w 5"/>
                    <a:gd name="T7" fmla="*/ 31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5" y="4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74" name="Freeform 370"/>
                <p:cNvSpPr>
                  <a:spLocks noChangeArrowheads="1"/>
                </p:cNvSpPr>
                <p:nvPr/>
              </p:nvSpPr>
              <p:spPr bwMode="auto">
                <a:xfrm>
                  <a:off x="1987" y="3251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975" name="Freeform 371"/>
                <p:cNvSpPr>
                  <a:spLocks noChangeArrowheads="1"/>
                </p:cNvSpPr>
                <p:nvPr/>
              </p:nvSpPr>
              <p:spPr bwMode="auto">
                <a:xfrm>
                  <a:off x="1989" y="3250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2217" name="Group 372"/>
              <p:cNvGrpSpPr>
                <a:grpSpLocks/>
              </p:cNvGrpSpPr>
              <p:nvPr/>
            </p:nvGrpSpPr>
            <p:grpSpPr bwMode="auto">
              <a:xfrm>
                <a:off x="1900" y="3248"/>
                <a:ext cx="218" cy="157"/>
                <a:chOff x="1900" y="3248"/>
                <a:chExt cx="218" cy="157"/>
              </a:xfrm>
            </p:grpSpPr>
            <p:sp>
              <p:nvSpPr>
                <p:cNvPr id="32576" name="Freeform 373"/>
                <p:cNvSpPr>
                  <a:spLocks noChangeArrowheads="1"/>
                </p:cNvSpPr>
                <p:nvPr/>
              </p:nvSpPr>
              <p:spPr bwMode="auto">
                <a:xfrm>
                  <a:off x="1989" y="3248"/>
                  <a:ext cx="2" cy="53"/>
                </a:xfrm>
                <a:custGeom>
                  <a:avLst/>
                  <a:gdLst>
                    <a:gd name="T0" fmla="*/ 0 w 3"/>
                    <a:gd name="T1" fmla="*/ 3 h 54"/>
                    <a:gd name="T2" fmla="*/ 1 w 3"/>
                    <a:gd name="T3" fmla="*/ 0 h 54"/>
                    <a:gd name="T4" fmla="*/ 1 w 3"/>
                    <a:gd name="T5" fmla="*/ 12 h 54"/>
                    <a:gd name="T6" fmla="*/ 1 w 3"/>
                    <a:gd name="T7" fmla="*/ 26 h 54"/>
                    <a:gd name="T8" fmla="*/ 1 w 3"/>
                    <a:gd name="T9" fmla="*/ 27 h 54"/>
                    <a:gd name="T10" fmla="*/ 1 w 3"/>
                    <a:gd name="T11" fmla="*/ 33 h 54"/>
                    <a:gd name="T12" fmla="*/ 0 w 3"/>
                    <a:gd name="T13" fmla="*/ 36 h 54"/>
                    <a:gd name="T14" fmla="*/ 0 w 3"/>
                    <a:gd name="T15" fmla="*/ 3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54"/>
                    <a:gd name="T26" fmla="*/ 3 w 3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54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12"/>
                      </a:lnTo>
                      <a:lnTo>
                        <a:pt x="3" y="26"/>
                      </a:lnTo>
                      <a:lnTo>
                        <a:pt x="3" y="38"/>
                      </a:lnTo>
                      <a:lnTo>
                        <a:pt x="3" y="51"/>
                      </a:lnTo>
                      <a:lnTo>
                        <a:pt x="0" y="5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7" name="Freeform 374"/>
                <p:cNvSpPr>
                  <a:spLocks noChangeArrowheads="1"/>
                </p:cNvSpPr>
                <p:nvPr/>
              </p:nvSpPr>
              <p:spPr bwMode="auto">
                <a:xfrm>
                  <a:off x="1992" y="3248"/>
                  <a:ext cx="0" cy="51"/>
                </a:xfrm>
                <a:custGeom>
                  <a:avLst/>
                  <a:gdLst>
                    <a:gd name="T0" fmla="*/ 0 w 1"/>
                    <a:gd name="T1" fmla="*/ 2 h 52"/>
                    <a:gd name="T2" fmla="*/ 1 w 1"/>
                    <a:gd name="T3" fmla="*/ 0 h 52"/>
                    <a:gd name="T4" fmla="*/ 1 w 1"/>
                    <a:gd name="T5" fmla="*/ 12 h 52"/>
                    <a:gd name="T6" fmla="*/ 1 w 1"/>
                    <a:gd name="T7" fmla="*/ 26 h 52"/>
                    <a:gd name="T8" fmla="*/ 1 w 1"/>
                    <a:gd name="T9" fmla="*/ 26 h 52"/>
                    <a:gd name="T10" fmla="*/ 1 w 1"/>
                    <a:gd name="T11" fmla="*/ 33 h 52"/>
                    <a:gd name="T12" fmla="*/ 0 w 1"/>
                    <a:gd name="T13" fmla="*/ 34 h 52"/>
                    <a:gd name="T14" fmla="*/ 0 w 1"/>
                    <a:gd name="T15" fmla="*/ 2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52"/>
                    <a:gd name="T26" fmla="*/ 0 w 1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5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12"/>
                      </a:lnTo>
                      <a:lnTo>
                        <a:pt x="1" y="26"/>
                      </a:lnTo>
                      <a:lnTo>
                        <a:pt x="1" y="38"/>
                      </a:lnTo>
                      <a:lnTo>
                        <a:pt x="1" y="51"/>
                      </a:lnTo>
                      <a:lnTo>
                        <a:pt x="0" y="5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8" name="Freeform 375"/>
                <p:cNvSpPr>
                  <a:spLocks noChangeArrowheads="1"/>
                </p:cNvSpPr>
                <p:nvPr/>
              </p:nvSpPr>
              <p:spPr bwMode="auto">
                <a:xfrm>
                  <a:off x="1900" y="3354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14 h 52"/>
                    <a:gd name="T6" fmla="*/ 0 w 3"/>
                    <a:gd name="T7" fmla="*/ 26 h 52"/>
                    <a:gd name="T8" fmla="*/ 0 w 3"/>
                    <a:gd name="T9" fmla="*/ 26 h 52"/>
                    <a:gd name="T10" fmla="*/ 0 w 3"/>
                    <a:gd name="T11" fmla="*/ 34 h 52"/>
                    <a:gd name="T12" fmla="*/ 1 w 3"/>
                    <a:gd name="T13" fmla="*/ 33 h 52"/>
                    <a:gd name="T14" fmla="*/ 1 w 3"/>
                    <a:gd name="T15" fmla="*/ 0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52"/>
                    <a:gd name="T26" fmla="*/ 3 w 3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0" y="26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9" name="Freeform 376"/>
                <p:cNvSpPr>
                  <a:spLocks noChangeArrowheads="1"/>
                </p:cNvSpPr>
                <p:nvPr/>
              </p:nvSpPr>
              <p:spPr bwMode="auto">
                <a:xfrm>
                  <a:off x="1901" y="3353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0" name="Freeform 377"/>
                <p:cNvSpPr>
                  <a:spLocks noChangeArrowheads="1"/>
                </p:cNvSpPr>
                <p:nvPr/>
              </p:nvSpPr>
              <p:spPr bwMode="auto">
                <a:xfrm>
                  <a:off x="1903" y="3351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1" name="Freeform 378"/>
                <p:cNvSpPr>
                  <a:spLocks noChangeArrowheads="1"/>
                </p:cNvSpPr>
                <p:nvPr/>
              </p:nvSpPr>
              <p:spPr bwMode="auto">
                <a:xfrm>
                  <a:off x="1905" y="3349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4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2" name="Freeform 379"/>
                <p:cNvSpPr>
                  <a:spLocks noChangeArrowheads="1"/>
                </p:cNvSpPr>
                <p:nvPr/>
              </p:nvSpPr>
              <p:spPr bwMode="auto">
                <a:xfrm>
                  <a:off x="1906" y="3349"/>
                  <a:ext cx="3" cy="52"/>
                </a:xfrm>
                <a:custGeom>
                  <a:avLst/>
                  <a:gdLst>
                    <a:gd name="T0" fmla="*/ 2 w 4"/>
                    <a:gd name="T1" fmla="*/ 0 h 53"/>
                    <a:gd name="T2" fmla="*/ 0 w 4"/>
                    <a:gd name="T3" fmla="*/ 2 h 53"/>
                    <a:gd name="T4" fmla="*/ 0 w 4"/>
                    <a:gd name="T5" fmla="*/ 35 h 53"/>
                    <a:gd name="T6" fmla="*/ 2 w 4"/>
                    <a:gd name="T7" fmla="*/ 33 h 53"/>
                    <a:gd name="T8" fmla="*/ 2 w 4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3"/>
                    <a:gd name="T17" fmla="*/ 4 w 4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3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3" name="Freeform 380"/>
                <p:cNvSpPr>
                  <a:spLocks noChangeArrowheads="1"/>
                </p:cNvSpPr>
                <p:nvPr/>
              </p:nvSpPr>
              <p:spPr bwMode="auto">
                <a:xfrm>
                  <a:off x="1908" y="3348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1 h 52"/>
                    <a:gd name="T4" fmla="*/ 0 w 5"/>
                    <a:gd name="T5" fmla="*/ 34 h 52"/>
                    <a:gd name="T6" fmla="*/ 2 w 5"/>
                    <a:gd name="T7" fmla="*/ 33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4" name="Freeform 381"/>
                <p:cNvSpPr>
                  <a:spLocks noChangeArrowheads="1"/>
                </p:cNvSpPr>
                <p:nvPr/>
              </p:nvSpPr>
              <p:spPr bwMode="auto">
                <a:xfrm>
                  <a:off x="1911" y="3346"/>
                  <a:ext cx="3" cy="53"/>
                </a:xfrm>
                <a:custGeom>
                  <a:avLst/>
                  <a:gdLst>
                    <a:gd name="T0" fmla="*/ 2 w 4"/>
                    <a:gd name="T1" fmla="*/ 0 h 54"/>
                    <a:gd name="T2" fmla="*/ 0 w 4"/>
                    <a:gd name="T3" fmla="*/ 3 h 54"/>
                    <a:gd name="T4" fmla="*/ 0 w 4"/>
                    <a:gd name="T5" fmla="*/ 36 h 54"/>
                    <a:gd name="T6" fmla="*/ 2 w 4"/>
                    <a:gd name="T7" fmla="*/ 33 h 54"/>
                    <a:gd name="T8" fmla="*/ 2 w 4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4"/>
                    <a:gd name="T17" fmla="*/ 4 w 4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4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5" name="Freeform 382"/>
                <p:cNvSpPr>
                  <a:spLocks noChangeArrowheads="1"/>
                </p:cNvSpPr>
                <p:nvPr/>
              </p:nvSpPr>
              <p:spPr bwMode="auto">
                <a:xfrm>
                  <a:off x="1913" y="3345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6" name="Freeform 383"/>
                <p:cNvSpPr>
                  <a:spLocks noChangeArrowheads="1"/>
                </p:cNvSpPr>
                <p:nvPr/>
              </p:nvSpPr>
              <p:spPr bwMode="auto">
                <a:xfrm>
                  <a:off x="1915" y="3345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7" name="Freeform 384"/>
                <p:cNvSpPr>
                  <a:spLocks noChangeArrowheads="1"/>
                </p:cNvSpPr>
                <p:nvPr/>
              </p:nvSpPr>
              <p:spPr bwMode="auto">
                <a:xfrm>
                  <a:off x="1916" y="3343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3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8" name="Freeform 385"/>
                <p:cNvSpPr>
                  <a:spLocks noChangeArrowheads="1"/>
                </p:cNvSpPr>
                <p:nvPr/>
              </p:nvSpPr>
              <p:spPr bwMode="auto">
                <a:xfrm>
                  <a:off x="1918" y="3342"/>
                  <a:ext cx="3" cy="53"/>
                </a:xfrm>
                <a:custGeom>
                  <a:avLst/>
                  <a:gdLst>
                    <a:gd name="T0" fmla="*/ 2 w 4"/>
                    <a:gd name="T1" fmla="*/ 0 h 54"/>
                    <a:gd name="T2" fmla="*/ 0 w 4"/>
                    <a:gd name="T3" fmla="*/ 3 h 54"/>
                    <a:gd name="T4" fmla="*/ 0 w 4"/>
                    <a:gd name="T5" fmla="*/ 36 h 54"/>
                    <a:gd name="T6" fmla="*/ 2 w 4"/>
                    <a:gd name="T7" fmla="*/ 32 h 54"/>
                    <a:gd name="T8" fmla="*/ 2 w 4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4"/>
                    <a:gd name="T17" fmla="*/ 4 w 4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4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4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89" name="Freeform 386"/>
                <p:cNvSpPr>
                  <a:spLocks noChangeArrowheads="1"/>
                </p:cNvSpPr>
                <p:nvPr/>
              </p:nvSpPr>
              <p:spPr bwMode="auto">
                <a:xfrm>
                  <a:off x="1919" y="3340"/>
                  <a:ext cx="4" cy="53"/>
                </a:xfrm>
                <a:custGeom>
                  <a:avLst/>
                  <a:gdLst>
                    <a:gd name="T0" fmla="*/ 2 w 5"/>
                    <a:gd name="T1" fmla="*/ 0 h 54"/>
                    <a:gd name="T2" fmla="*/ 0 w 5"/>
                    <a:gd name="T3" fmla="*/ 3 h 54"/>
                    <a:gd name="T4" fmla="*/ 0 w 5"/>
                    <a:gd name="T5" fmla="*/ 36 h 54"/>
                    <a:gd name="T6" fmla="*/ 2 w 5"/>
                    <a:gd name="T7" fmla="*/ 33 h 54"/>
                    <a:gd name="T8" fmla="*/ 2 w 5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4"/>
                    <a:gd name="T17" fmla="*/ 5 w 5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4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0" name="Freeform 387"/>
                <p:cNvSpPr>
                  <a:spLocks noChangeArrowheads="1"/>
                </p:cNvSpPr>
                <p:nvPr/>
              </p:nvSpPr>
              <p:spPr bwMode="auto">
                <a:xfrm>
                  <a:off x="1923" y="3340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1" name="Freeform 388"/>
                <p:cNvSpPr>
                  <a:spLocks noChangeArrowheads="1"/>
                </p:cNvSpPr>
                <p:nvPr/>
              </p:nvSpPr>
              <p:spPr bwMode="auto">
                <a:xfrm>
                  <a:off x="1925" y="3339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2" name="Freeform 389"/>
                <p:cNvSpPr>
                  <a:spLocks noChangeArrowheads="1"/>
                </p:cNvSpPr>
                <p:nvPr/>
              </p:nvSpPr>
              <p:spPr bwMode="auto">
                <a:xfrm>
                  <a:off x="1926" y="3337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3" name="Freeform 390"/>
                <p:cNvSpPr>
                  <a:spLocks noChangeArrowheads="1"/>
                </p:cNvSpPr>
                <p:nvPr/>
              </p:nvSpPr>
              <p:spPr bwMode="auto">
                <a:xfrm>
                  <a:off x="1928" y="3336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3 h 53"/>
                    <a:gd name="T4" fmla="*/ 0 w 3"/>
                    <a:gd name="T5" fmla="*/ 35 h 53"/>
                    <a:gd name="T6" fmla="*/ 1 w 3"/>
                    <a:gd name="T7" fmla="*/ 32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4" name="Freeform 391"/>
                <p:cNvSpPr>
                  <a:spLocks noChangeArrowheads="1"/>
                </p:cNvSpPr>
                <p:nvPr/>
              </p:nvSpPr>
              <p:spPr bwMode="auto">
                <a:xfrm>
                  <a:off x="1929" y="3336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5" name="Freeform 392"/>
                <p:cNvSpPr>
                  <a:spLocks noChangeArrowheads="1"/>
                </p:cNvSpPr>
                <p:nvPr/>
              </p:nvSpPr>
              <p:spPr bwMode="auto">
                <a:xfrm>
                  <a:off x="1931" y="3334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2 h 52"/>
                    <a:gd name="T4" fmla="*/ 0 w 5"/>
                    <a:gd name="T5" fmla="*/ 34 h 52"/>
                    <a:gd name="T6" fmla="*/ 2 w 5"/>
                    <a:gd name="T7" fmla="*/ 33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6" name="Freeform 393"/>
                <p:cNvSpPr>
                  <a:spLocks noChangeArrowheads="1"/>
                </p:cNvSpPr>
                <p:nvPr/>
              </p:nvSpPr>
              <p:spPr bwMode="auto">
                <a:xfrm>
                  <a:off x="1932" y="3333"/>
                  <a:ext cx="4" cy="52"/>
                </a:xfrm>
                <a:custGeom>
                  <a:avLst/>
                  <a:gdLst>
                    <a:gd name="T0" fmla="*/ 2 w 5"/>
                    <a:gd name="T1" fmla="*/ 0 h 53"/>
                    <a:gd name="T2" fmla="*/ 0 w 5"/>
                    <a:gd name="T3" fmla="*/ 3 h 53"/>
                    <a:gd name="T4" fmla="*/ 0 w 5"/>
                    <a:gd name="T5" fmla="*/ 35 h 53"/>
                    <a:gd name="T6" fmla="*/ 2 w 5"/>
                    <a:gd name="T7" fmla="*/ 32 h 53"/>
                    <a:gd name="T8" fmla="*/ 2 w 5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3"/>
                    <a:gd name="T17" fmla="*/ 5 w 5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5" y="5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7" name="Freeform 394"/>
                <p:cNvSpPr>
                  <a:spLocks noChangeArrowheads="1"/>
                </p:cNvSpPr>
                <p:nvPr/>
              </p:nvSpPr>
              <p:spPr bwMode="auto">
                <a:xfrm>
                  <a:off x="1936" y="3331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8" name="Freeform 395"/>
                <p:cNvSpPr>
                  <a:spLocks noChangeArrowheads="1"/>
                </p:cNvSpPr>
                <p:nvPr/>
              </p:nvSpPr>
              <p:spPr bwMode="auto">
                <a:xfrm>
                  <a:off x="1937" y="3331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99" name="Freeform 396"/>
                <p:cNvSpPr>
                  <a:spLocks noChangeArrowheads="1"/>
                </p:cNvSpPr>
                <p:nvPr/>
              </p:nvSpPr>
              <p:spPr bwMode="auto">
                <a:xfrm>
                  <a:off x="1940" y="3329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3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0" name="Freeform 397"/>
                <p:cNvSpPr>
                  <a:spLocks noChangeArrowheads="1"/>
                </p:cNvSpPr>
                <p:nvPr/>
              </p:nvSpPr>
              <p:spPr bwMode="auto">
                <a:xfrm>
                  <a:off x="1941" y="3328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1" name="Freeform 398"/>
                <p:cNvSpPr>
                  <a:spLocks noChangeArrowheads="1"/>
                </p:cNvSpPr>
                <p:nvPr/>
              </p:nvSpPr>
              <p:spPr bwMode="auto">
                <a:xfrm>
                  <a:off x="1943" y="3328"/>
                  <a:ext cx="3" cy="51"/>
                </a:xfrm>
                <a:custGeom>
                  <a:avLst/>
                  <a:gdLst>
                    <a:gd name="T0" fmla="*/ 2 w 4"/>
                    <a:gd name="T1" fmla="*/ 0 h 52"/>
                    <a:gd name="T2" fmla="*/ 0 w 4"/>
                    <a:gd name="T3" fmla="*/ 1 h 52"/>
                    <a:gd name="T4" fmla="*/ 0 w 4"/>
                    <a:gd name="T5" fmla="*/ 34 h 52"/>
                    <a:gd name="T6" fmla="*/ 2 w 4"/>
                    <a:gd name="T7" fmla="*/ 31 h 52"/>
                    <a:gd name="T8" fmla="*/ 2 w 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2"/>
                    <a:gd name="T17" fmla="*/ 4 w 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4" y="4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2" name="Freeform 399"/>
                <p:cNvSpPr>
                  <a:spLocks noChangeArrowheads="1"/>
                </p:cNvSpPr>
                <p:nvPr/>
              </p:nvSpPr>
              <p:spPr bwMode="auto">
                <a:xfrm>
                  <a:off x="1944" y="3326"/>
                  <a:ext cx="4" cy="52"/>
                </a:xfrm>
                <a:custGeom>
                  <a:avLst/>
                  <a:gdLst>
                    <a:gd name="T0" fmla="*/ 2 w 5"/>
                    <a:gd name="T1" fmla="*/ 0 h 53"/>
                    <a:gd name="T2" fmla="*/ 0 w 5"/>
                    <a:gd name="T3" fmla="*/ 2 h 53"/>
                    <a:gd name="T4" fmla="*/ 0 w 5"/>
                    <a:gd name="T5" fmla="*/ 35 h 53"/>
                    <a:gd name="T6" fmla="*/ 2 w 5"/>
                    <a:gd name="T7" fmla="*/ 33 h 53"/>
                    <a:gd name="T8" fmla="*/ 2 w 5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3"/>
                    <a:gd name="T17" fmla="*/ 5 w 5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3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3" name="Freeform 400"/>
                <p:cNvSpPr>
                  <a:spLocks noChangeArrowheads="1"/>
                </p:cNvSpPr>
                <p:nvPr/>
              </p:nvSpPr>
              <p:spPr bwMode="auto">
                <a:xfrm>
                  <a:off x="1947" y="3325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3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4" name="Freeform 401"/>
                <p:cNvSpPr>
                  <a:spLocks noChangeArrowheads="1"/>
                </p:cNvSpPr>
                <p:nvPr/>
              </p:nvSpPr>
              <p:spPr bwMode="auto">
                <a:xfrm>
                  <a:off x="1949" y="3323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5" name="Freeform 402"/>
                <p:cNvSpPr>
                  <a:spLocks noChangeArrowheads="1"/>
                </p:cNvSpPr>
                <p:nvPr/>
              </p:nvSpPr>
              <p:spPr bwMode="auto">
                <a:xfrm>
                  <a:off x="1950" y="3323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1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4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6" name="Freeform 403"/>
                <p:cNvSpPr>
                  <a:spLocks noChangeArrowheads="1"/>
                </p:cNvSpPr>
                <p:nvPr/>
              </p:nvSpPr>
              <p:spPr bwMode="auto">
                <a:xfrm>
                  <a:off x="1952" y="3322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1 h 52"/>
                    <a:gd name="T4" fmla="*/ 0 w 3"/>
                    <a:gd name="T5" fmla="*/ 34 h 52"/>
                    <a:gd name="T6" fmla="*/ 1 w 3"/>
                    <a:gd name="T7" fmla="*/ 32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7" name="Freeform 404"/>
                <p:cNvSpPr>
                  <a:spLocks noChangeArrowheads="1"/>
                </p:cNvSpPr>
                <p:nvPr/>
              </p:nvSpPr>
              <p:spPr bwMode="auto">
                <a:xfrm>
                  <a:off x="1953" y="3320"/>
                  <a:ext cx="3" cy="51"/>
                </a:xfrm>
                <a:custGeom>
                  <a:avLst/>
                  <a:gdLst>
                    <a:gd name="T0" fmla="*/ 2 w 4"/>
                    <a:gd name="T1" fmla="*/ 0 h 52"/>
                    <a:gd name="T2" fmla="*/ 0 w 4"/>
                    <a:gd name="T3" fmla="*/ 3 h 52"/>
                    <a:gd name="T4" fmla="*/ 0 w 4"/>
                    <a:gd name="T5" fmla="*/ 34 h 52"/>
                    <a:gd name="T6" fmla="*/ 2 w 4"/>
                    <a:gd name="T7" fmla="*/ 33 h 52"/>
                    <a:gd name="T8" fmla="*/ 2 w 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2"/>
                    <a:gd name="T17" fmla="*/ 4 w 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52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8" name="Freeform 405"/>
                <p:cNvSpPr>
                  <a:spLocks noChangeArrowheads="1"/>
                </p:cNvSpPr>
                <p:nvPr/>
              </p:nvSpPr>
              <p:spPr bwMode="auto">
                <a:xfrm>
                  <a:off x="1955" y="3319"/>
                  <a:ext cx="4" cy="52"/>
                </a:xfrm>
                <a:custGeom>
                  <a:avLst/>
                  <a:gdLst>
                    <a:gd name="T0" fmla="*/ 2 w 5"/>
                    <a:gd name="T1" fmla="*/ 0 h 53"/>
                    <a:gd name="T2" fmla="*/ 0 w 5"/>
                    <a:gd name="T3" fmla="*/ 3 h 53"/>
                    <a:gd name="T4" fmla="*/ 0 w 5"/>
                    <a:gd name="T5" fmla="*/ 35 h 53"/>
                    <a:gd name="T6" fmla="*/ 2 w 5"/>
                    <a:gd name="T7" fmla="*/ 32 h 53"/>
                    <a:gd name="T8" fmla="*/ 2 w 5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3"/>
                    <a:gd name="T17" fmla="*/ 5 w 5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5" y="5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09" name="Freeform 406"/>
                <p:cNvSpPr>
                  <a:spLocks noChangeArrowheads="1"/>
                </p:cNvSpPr>
                <p:nvPr/>
              </p:nvSpPr>
              <p:spPr bwMode="auto">
                <a:xfrm>
                  <a:off x="1958" y="3319"/>
                  <a:ext cx="3" cy="51"/>
                </a:xfrm>
                <a:custGeom>
                  <a:avLst/>
                  <a:gdLst>
                    <a:gd name="T0" fmla="*/ 2 w 4"/>
                    <a:gd name="T1" fmla="*/ 0 h 52"/>
                    <a:gd name="T2" fmla="*/ 0 w 4"/>
                    <a:gd name="T3" fmla="*/ 1 h 52"/>
                    <a:gd name="T4" fmla="*/ 0 w 4"/>
                    <a:gd name="T5" fmla="*/ 34 h 52"/>
                    <a:gd name="T6" fmla="*/ 2 w 4"/>
                    <a:gd name="T7" fmla="*/ 32 h 52"/>
                    <a:gd name="T8" fmla="*/ 2 w 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2"/>
                    <a:gd name="T17" fmla="*/ 4 w 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4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0" name="Freeform 407"/>
                <p:cNvSpPr>
                  <a:spLocks noChangeArrowheads="1"/>
                </p:cNvSpPr>
                <p:nvPr/>
              </p:nvSpPr>
              <p:spPr bwMode="auto">
                <a:xfrm>
                  <a:off x="1961" y="3317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1" name="Freeform 408"/>
                <p:cNvSpPr>
                  <a:spLocks noChangeArrowheads="1"/>
                </p:cNvSpPr>
                <p:nvPr/>
              </p:nvSpPr>
              <p:spPr bwMode="auto">
                <a:xfrm>
                  <a:off x="1962" y="3316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3 h 53"/>
                    <a:gd name="T4" fmla="*/ 0 w 3"/>
                    <a:gd name="T5" fmla="*/ 35 h 53"/>
                    <a:gd name="T6" fmla="*/ 1 w 3"/>
                    <a:gd name="T7" fmla="*/ 32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3"/>
                      </a:lnTo>
                      <a:lnTo>
                        <a:pt x="3" y="5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2" name="Freeform 409"/>
                <p:cNvSpPr>
                  <a:spLocks noChangeArrowheads="1"/>
                </p:cNvSpPr>
                <p:nvPr/>
              </p:nvSpPr>
              <p:spPr bwMode="auto">
                <a:xfrm>
                  <a:off x="1964" y="3314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3" name="Freeform 410"/>
                <p:cNvSpPr>
                  <a:spLocks noChangeArrowheads="1"/>
                </p:cNvSpPr>
                <p:nvPr/>
              </p:nvSpPr>
              <p:spPr bwMode="auto">
                <a:xfrm>
                  <a:off x="1965" y="3314"/>
                  <a:ext cx="2" cy="51"/>
                </a:xfrm>
                <a:custGeom>
                  <a:avLst/>
                  <a:gdLst>
                    <a:gd name="T0" fmla="*/ 1 w 3"/>
                    <a:gd name="T1" fmla="*/ 0 h 52"/>
                    <a:gd name="T2" fmla="*/ 0 w 3"/>
                    <a:gd name="T3" fmla="*/ 2 h 52"/>
                    <a:gd name="T4" fmla="*/ 0 w 3"/>
                    <a:gd name="T5" fmla="*/ 34 h 52"/>
                    <a:gd name="T6" fmla="*/ 1 w 3"/>
                    <a:gd name="T7" fmla="*/ 33 h 52"/>
                    <a:gd name="T8" fmla="*/ 1 w 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2"/>
                    <a:gd name="T17" fmla="*/ 3 w 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2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4" name="Freeform 411"/>
                <p:cNvSpPr>
                  <a:spLocks noChangeArrowheads="1"/>
                </p:cNvSpPr>
                <p:nvPr/>
              </p:nvSpPr>
              <p:spPr bwMode="auto">
                <a:xfrm>
                  <a:off x="1967" y="3313"/>
                  <a:ext cx="3" cy="51"/>
                </a:xfrm>
                <a:custGeom>
                  <a:avLst/>
                  <a:gdLst>
                    <a:gd name="T0" fmla="*/ 2 w 4"/>
                    <a:gd name="T1" fmla="*/ 0 h 52"/>
                    <a:gd name="T2" fmla="*/ 0 w 4"/>
                    <a:gd name="T3" fmla="*/ 1 h 52"/>
                    <a:gd name="T4" fmla="*/ 0 w 4"/>
                    <a:gd name="T5" fmla="*/ 34 h 52"/>
                    <a:gd name="T6" fmla="*/ 2 w 4"/>
                    <a:gd name="T7" fmla="*/ 32 h 52"/>
                    <a:gd name="T8" fmla="*/ 2 w 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2"/>
                    <a:gd name="T17" fmla="*/ 4 w 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4" y="5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5" name="Freeform 412"/>
                <p:cNvSpPr>
                  <a:spLocks noChangeArrowheads="1"/>
                </p:cNvSpPr>
                <p:nvPr/>
              </p:nvSpPr>
              <p:spPr bwMode="auto">
                <a:xfrm>
                  <a:off x="1968" y="3311"/>
                  <a:ext cx="4" cy="53"/>
                </a:xfrm>
                <a:custGeom>
                  <a:avLst/>
                  <a:gdLst>
                    <a:gd name="T0" fmla="*/ 2 w 5"/>
                    <a:gd name="T1" fmla="*/ 0 h 54"/>
                    <a:gd name="T2" fmla="*/ 0 w 5"/>
                    <a:gd name="T3" fmla="*/ 3 h 54"/>
                    <a:gd name="T4" fmla="*/ 0 w 5"/>
                    <a:gd name="T5" fmla="*/ 36 h 54"/>
                    <a:gd name="T6" fmla="*/ 2 w 5"/>
                    <a:gd name="T7" fmla="*/ 33 h 54"/>
                    <a:gd name="T8" fmla="*/ 2 w 5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4"/>
                    <a:gd name="T17" fmla="*/ 5 w 5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4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6" name="Freeform 413"/>
                <p:cNvSpPr>
                  <a:spLocks noChangeArrowheads="1"/>
                </p:cNvSpPr>
                <p:nvPr/>
              </p:nvSpPr>
              <p:spPr bwMode="auto">
                <a:xfrm>
                  <a:off x="1971" y="3309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4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7" name="Freeform 414"/>
                <p:cNvSpPr>
                  <a:spLocks noChangeArrowheads="1"/>
                </p:cNvSpPr>
                <p:nvPr/>
              </p:nvSpPr>
              <p:spPr bwMode="auto">
                <a:xfrm>
                  <a:off x="1974" y="3309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3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8" name="Freeform 415"/>
                <p:cNvSpPr>
                  <a:spLocks noChangeArrowheads="1"/>
                </p:cNvSpPr>
                <p:nvPr/>
              </p:nvSpPr>
              <p:spPr bwMode="auto">
                <a:xfrm>
                  <a:off x="1975" y="3308"/>
                  <a:ext cx="3" cy="51"/>
                </a:xfrm>
                <a:custGeom>
                  <a:avLst/>
                  <a:gdLst>
                    <a:gd name="T0" fmla="*/ 2 w 4"/>
                    <a:gd name="T1" fmla="*/ 0 h 52"/>
                    <a:gd name="T2" fmla="*/ 0 w 4"/>
                    <a:gd name="T3" fmla="*/ 1 h 52"/>
                    <a:gd name="T4" fmla="*/ 0 w 4"/>
                    <a:gd name="T5" fmla="*/ 34 h 52"/>
                    <a:gd name="T6" fmla="*/ 2 w 4"/>
                    <a:gd name="T7" fmla="*/ 33 h 52"/>
                    <a:gd name="T8" fmla="*/ 2 w 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2"/>
                    <a:gd name="T17" fmla="*/ 4 w 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2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19" name="Freeform 416"/>
                <p:cNvSpPr>
                  <a:spLocks noChangeArrowheads="1"/>
                </p:cNvSpPr>
                <p:nvPr/>
              </p:nvSpPr>
              <p:spPr bwMode="auto">
                <a:xfrm>
                  <a:off x="1977" y="3306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0" name="Freeform 417"/>
                <p:cNvSpPr>
                  <a:spLocks noChangeArrowheads="1"/>
                </p:cNvSpPr>
                <p:nvPr/>
              </p:nvSpPr>
              <p:spPr bwMode="auto">
                <a:xfrm>
                  <a:off x="1979" y="3305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1" name="Freeform 418"/>
                <p:cNvSpPr>
                  <a:spLocks noChangeArrowheads="1"/>
                </p:cNvSpPr>
                <p:nvPr/>
              </p:nvSpPr>
              <p:spPr bwMode="auto">
                <a:xfrm>
                  <a:off x="1980" y="3305"/>
                  <a:ext cx="4" cy="51"/>
                </a:xfrm>
                <a:custGeom>
                  <a:avLst/>
                  <a:gdLst>
                    <a:gd name="T0" fmla="*/ 2 w 5"/>
                    <a:gd name="T1" fmla="*/ 0 h 52"/>
                    <a:gd name="T2" fmla="*/ 0 w 5"/>
                    <a:gd name="T3" fmla="*/ 1 h 52"/>
                    <a:gd name="T4" fmla="*/ 0 w 5"/>
                    <a:gd name="T5" fmla="*/ 34 h 52"/>
                    <a:gd name="T6" fmla="*/ 2 w 5"/>
                    <a:gd name="T7" fmla="*/ 33 h 52"/>
                    <a:gd name="T8" fmla="*/ 2 w 5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2"/>
                    <a:gd name="T17" fmla="*/ 5 w 5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2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2" name="Freeform 419"/>
                <p:cNvSpPr>
                  <a:spLocks noChangeArrowheads="1"/>
                </p:cNvSpPr>
                <p:nvPr/>
              </p:nvSpPr>
              <p:spPr bwMode="auto">
                <a:xfrm>
                  <a:off x="1982" y="3303"/>
                  <a:ext cx="3" cy="52"/>
                </a:xfrm>
                <a:custGeom>
                  <a:avLst/>
                  <a:gdLst>
                    <a:gd name="T0" fmla="*/ 2 w 4"/>
                    <a:gd name="T1" fmla="*/ 0 h 53"/>
                    <a:gd name="T2" fmla="*/ 0 w 4"/>
                    <a:gd name="T3" fmla="*/ 2 h 53"/>
                    <a:gd name="T4" fmla="*/ 0 w 4"/>
                    <a:gd name="T5" fmla="*/ 35 h 53"/>
                    <a:gd name="T6" fmla="*/ 2 w 4"/>
                    <a:gd name="T7" fmla="*/ 33 h 53"/>
                    <a:gd name="T8" fmla="*/ 2 w 4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3"/>
                    <a:gd name="T17" fmla="*/ 4 w 4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3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4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3" name="Freeform 420"/>
                <p:cNvSpPr>
                  <a:spLocks noChangeArrowheads="1"/>
                </p:cNvSpPr>
                <p:nvPr/>
              </p:nvSpPr>
              <p:spPr bwMode="auto">
                <a:xfrm>
                  <a:off x="1985" y="3302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4" name="Freeform 421"/>
                <p:cNvSpPr>
                  <a:spLocks noChangeArrowheads="1"/>
                </p:cNvSpPr>
                <p:nvPr/>
              </p:nvSpPr>
              <p:spPr bwMode="auto">
                <a:xfrm>
                  <a:off x="1986" y="3300"/>
                  <a:ext cx="2" cy="53"/>
                </a:xfrm>
                <a:custGeom>
                  <a:avLst/>
                  <a:gdLst>
                    <a:gd name="T0" fmla="*/ 1 w 3"/>
                    <a:gd name="T1" fmla="*/ 0 h 54"/>
                    <a:gd name="T2" fmla="*/ 0 w 3"/>
                    <a:gd name="T3" fmla="*/ 3 h 54"/>
                    <a:gd name="T4" fmla="*/ 0 w 3"/>
                    <a:gd name="T5" fmla="*/ 36 h 54"/>
                    <a:gd name="T6" fmla="*/ 1 w 3"/>
                    <a:gd name="T7" fmla="*/ 33 h 54"/>
                    <a:gd name="T8" fmla="*/ 1 w 3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4"/>
                    <a:gd name="T17" fmla="*/ 3 w 3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5" name="Freeform 422"/>
                <p:cNvSpPr>
                  <a:spLocks noChangeArrowheads="1"/>
                </p:cNvSpPr>
                <p:nvPr/>
              </p:nvSpPr>
              <p:spPr bwMode="auto">
                <a:xfrm>
                  <a:off x="1989" y="3300"/>
                  <a:ext cx="2" cy="52"/>
                </a:xfrm>
                <a:custGeom>
                  <a:avLst/>
                  <a:gdLst>
                    <a:gd name="T0" fmla="*/ 1 w 3"/>
                    <a:gd name="T1" fmla="*/ 0 h 53"/>
                    <a:gd name="T2" fmla="*/ 0 w 3"/>
                    <a:gd name="T3" fmla="*/ 2 h 53"/>
                    <a:gd name="T4" fmla="*/ 0 w 3"/>
                    <a:gd name="T5" fmla="*/ 35 h 53"/>
                    <a:gd name="T6" fmla="*/ 1 w 3"/>
                    <a:gd name="T7" fmla="*/ 33 h 53"/>
                    <a:gd name="T8" fmla="*/ 1 w 3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3"/>
                    <a:gd name="T17" fmla="*/ 3 w 3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3"/>
                      </a:lnTo>
                      <a:lnTo>
                        <a:pt x="3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6" name="Freeform 423"/>
                <p:cNvSpPr>
                  <a:spLocks noChangeArrowheads="1"/>
                </p:cNvSpPr>
                <p:nvPr/>
              </p:nvSpPr>
              <p:spPr bwMode="auto">
                <a:xfrm>
                  <a:off x="1989" y="3299"/>
                  <a:ext cx="2" cy="51"/>
                </a:xfrm>
                <a:custGeom>
                  <a:avLst/>
                  <a:gdLst>
                    <a:gd name="T0" fmla="*/ 0 w 3"/>
                    <a:gd name="T1" fmla="*/ 1 h 52"/>
                    <a:gd name="T2" fmla="*/ 1 w 3"/>
                    <a:gd name="T3" fmla="*/ 0 h 52"/>
                    <a:gd name="T4" fmla="*/ 1 w 3"/>
                    <a:gd name="T5" fmla="*/ 12 h 52"/>
                    <a:gd name="T6" fmla="*/ 1 w 3"/>
                    <a:gd name="T7" fmla="*/ 24 h 52"/>
                    <a:gd name="T8" fmla="*/ 1 w 3"/>
                    <a:gd name="T9" fmla="*/ 26 h 52"/>
                    <a:gd name="T10" fmla="*/ 1 w 3"/>
                    <a:gd name="T11" fmla="*/ 32 h 52"/>
                    <a:gd name="T12" fmla="*/ 0 w 3"/>
                    <a:gd name="T13" fmla="*/ 34 h 52"/>
                    <a:gd name="T14" fmla="*/ 0 w 3"/>
                    <a:gd name="T15" fmla="*/ 1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52"/>
                    <a:gd name="T26" fmla="*/ 3 w 3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52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3" y="12"/>
                      </a:lnTo>
                      <a:lnTo>
                        <a:pt x="3" y="24"/>
                      </a:lnTo>
                      <a:lnTo>
                        <a:pt x="3" y="38"/>
                      </a:lnTo>
                      <a:lnTo>
                        <a:pt x="3" y="50"/>
                      </a:lnTo>
                      <a:lnTo>
                        <a:pt x="0" y="5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7" name="Freeform 424"/>
                <p:cNvSpPr>
                  <a:spLocks noChangeArrowheads="1"/>
                </p:cNvSpPr>
                <p:nvPr/>
              </p:nvSpPr>
              <p:spPr bwMode="auto">
                <a:xfrm>
                  <a:off x="1992" y="3299"/>
                  <a:ext cx="0" cy="51"/>
                </a:xfrm>
                <a:custGeom>
                  <a:avLst/>
                  <a:gdLst>
                    <a:gd name="T0" fmla="*/ 0 w 1"/>
                    <a:gd name="T1" fmla="*/ 1 h 52"/>
                    <a:gd name="T2" fmla="*/ 1 w 1"/>
                    <a:gd name="T3" fmla="*/ 0 h 52"/>
                    <a:gd name="T4" fmla="*/ 1 w 1"/>
                    <a:gd name="T5" fmla="*/ 12 h 52"/>
                    <a:gd name="T6" fmla="*/ 1 w 1"/>
                    <a:gd name="T7" fmla="*/ 24 h 52"/>
                    <a:gd name="T8" fmla="*/ 1 w 1"/>
                    <a:gd name="T9" fmla="*/ 26 h 52"/>
                    <a:gd name="T10" fmla="*/ 1 w 1"/>
                    <a:gd name="T11" fmla="*/ 32 h 52"/>
                    <a:gd name="T12" fmla="*/ 0 w 1"/>
                    <a:gd name="T13" fmla="*/ 34 h 52"/>
                    <a:gd name="T14" fmla="*/ 0 w 1"/>
                    <a:gd name="T15" fmla="*/ 1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52"/>
                    <a:gd name="T26" fmla="*/ 0 w 1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5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2"/>
                      </a:lnTo>
                      <a:lnTo>
                        <a:pt x="1" y="24"/>
                      </a:lnTo>
                      <a:lnTo>
                        <a:pt x="1" y="38"/>
                      </a:lnTo>
                      <a:lnTo>
                        <a:pt x="1" y="50"/>
                      </a:lnTo>
                      <a:lnTo>
                        <a:pt x="0" y="5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8" name="Freeform 425"/>
                <p:cNvSpPr>
                  <a:spLocks noChangeArrowheads="1"/>
                </p:cNvSpPr>
                <p:nvPr/>
              </p:nvSpPr>
              <p:spPr bwMode="auto">
                <a:xfrm>
                  <a:off x="1900" y="3248"/>
                  <a:ext cx="92" cy="157"/>
                </a:xfrm>
                <a:custGeom>
                  <a:avLst/>
                  <a:gdLst>
                    <a:gd name="T0" fmla="*/ 0 w 87"/>
                    <a:gd name="T1" fmla="*/ 57 h 158"/>
                    <a:gd name="T2" fmla="*/ 238 w 87"/>
                    <a:gd name="T3" fmla="*/ 0 h 158"/>
                    <a:gd name="T4" fmla="*/ 238 w 87"/>
                    <a:gd name="T5" fmla="*/ 12 h 158"/>
                    <a:gd name="T6" fmla="*/ 238 w 87"/>
                    <a:gd name="T7" fmla="*/ 26 h 158"/>
                    <a:gd name="T8" fmla="*/ 238 w 87"/>
                    <a:gd name="T9" fmla="*/ 38 h 158"/>
                    <a:gd name="T10" fmla="*/ 238 w 87"/>
                    <a:gd name="T11" fmla="*/ 51 h 158"/>
                    <a:gd name="T12" fmla="*/ 238 w 87"/>
                    <a:gd name="T13" fmla="*/ 63 h 158"/>
                    <a:gd name="T14" fmla="*/ 238 w 87"/>
                    <a:gd name="T15" fmla="*/ 75 h 158"/>
                    <a:gd name="T16" fmla="*/ 238 w 87"/>
                    <a:gd name="T17" fmla="*/ 79 h 158"/>
                    <a:gd name="T18" fmla="*/ 238 w 87"/>
                    <a:gd name="T19" fmla="*/ 83 h 158"/>
                    <a:gd name="T20" fmla="*/ 0 w 87"/>
                    <a:gd name="T21" fmla="*/ 140 h 158"/>
                    <a:gd name="T22" fmla="*/ 0 w 87"/>
                    <a:gd name="T23" fmla="*/ 128 h 158"/>
                    <a:gd name="T24" fmla="*/ 0 w 87"/>
                    <a:gd name="T25" fmla="*/ 114 h 158"/>
                    <a:gd name="T26" fmla="*/ 0 w 87"/>
                    <a:gd name="T27" fmla="*/ 102 h 158"/>
                    <a:gd name="T28" fmla="*/ 0 w 87"/>
                    <a:gd name="T29" fmla="*/ 90 h 158"/>
                    <a:gd name="T30" fmla="*/ 0 w 87"/>
                    <a:gd name="T31" fmla="*/ 79 h 158"/>
                    <a:gd name="T32" fmla="*/ 0 w 87"/>
                    <a:gd name="T33" fmla="*/ 79 h 158"/>
                    <a:gd name="T34" fmla="*/ 0 w 87"/>
                    <a:gd name="T35" fmla="*/ 69 h 158"/>
                    <a:gd name="T36" fmla="*/ 0 w 87"/>
                    <a:gd name="T37" fmla="*/ 57 h 15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7"/>
                    <a:gd name="T58" fmla="*/ 0 h 158"/>
                    <a:gd name="T59" fmla="*/ 87 w 87"/>
                    <a:gd name="T60" fmla="*/ 158 h 15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7" h="158">
                      <a:moveTo>
                        <a:pt x="0" y="57"/>
                      </a:moveTo>
                      <a:lnTo>
                        <a:pt x="87" y="0"/>
                      </a:lnTo>
                      <a:lnTo>
                        <a:pt x="87" y="12"/>
                      </a:lnTo>
                      <a:lnTo>
                        <a:pt x="87" y="26"/>
                      </a:lnTo>
                      <a:lnTo>
                        <a:pt x="87" y="38"/>
                      </a:lnTo>
                      <a:lnTo>
                        <a:pt x="87" y="51"/>
                      </a:lnTo>
                      <a:lnTo>
                        <a:pt x="87" y="63"/>
                      </a:lnTo>
                      <a:lnTo>
                        <a:pt x="87" y="75"/>
                      </a:lnTo>
                      <a:lnTo>
                        <a:pt x="87" y="89"/>
                      </a:lnTo>
                      <a:lnTo>
                        <a:pt x="87" y="101"/>
                      </a:lnTo>
                      <a:lnTo>
                        <a:pt x="0" y="158"/>
                      </a:lnTo>
                      <a:lnTo>
                        <a:pt x="0" y="146"/>
                      </a:lnTo>
                      <a:lnTo>
                        <a:pt x="0" y="132"/>
                      </a:lnTo>
                      <a:lnTo>
                        <a:pt x="0" y="120"/>
                      </a:lnTo>
                      <a:lnTo>
                        <a:pt x="0" y="108"/>
                      </a:lnTo>
                      <a:lnTo>
                        <a:pt x="0" y="95"/>
                      </a:lnTo>
                      <a:lnTo>
                        <a:pt x="0" y="83"/>
                      </a:lnTo>
                      <a:lnTo>
                        <a:pt x="0" y="69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29" name="Freeform 426"/>
                <p:cNvSpPr>
                  <a:spLocks noChangeArrowheads="1"/>
                </p:cNvSpPr>
                <p:nvPr/>
              </p:nvSpPr>
              <p:spPr bwMode="auto">
                <a:xfrm>
                  <a:off x="1900" y="340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6 w 43"/>
                    <a:gd name="T5" fmla="*/ 1 h 3"/>
                    <a:gd name="T6" fmla="*/ 32 w 43"/>
                    <a:gd name="T7" fmla="*/ 1 h 3"/>
                    <a:gd name="T8" fmla="*/ 43 w 43"/>
                    <a:gd name="T9" fmla="*/ 1 h 3"/>
                    <a:gd name="T10" fmla="*/ 58 w 43"/>
                    <a:gd name="T11" fmla="*/ 1 h 3"/>
                    <a:gd name="T12" fmla="*/ 78 w 43"/>
                    <a:gd name="T13" fmla="*/ 1 h 3"/>
                    <a:gd name="T14" fmla="*/ 90 w 43"/>
                    <a:gd name="T15" fmla="*/ 1 h 3"/>
                    <a:gd name="T16" fmla="*/ 96 w 43"/>
                    <a:gd name="T17" fmla="*/ 0 h 3"/>
                    <a:gd name="T18" fmla="*/ 3 w 43"/>
                    <a:gd name="T19" fmla="*/ 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3"/>
                    <a:gd name="T32" fmla="*/ 43 w 43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6" y="3"/>
                      </a:lnTo>
                      <a:lnTo>
                        <a:pt x="14" y="3"/>
                      </a:lnTo>
                      <a:lnTo>
                        <a:pt x="20" y="3"/>
                      </a:lnTo>
                      <a:lnTo>
                        <a:pt x="27" y="3"/>
                      </a:lnTo>
                      <a:lnTo>
                        <a:pt x="34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0" name="Freeform 427"/>
                <p:cNvSpPr>
                  <a:spLocks noChangeArrowheads="1"/>
                </p:cNvSpPr>
                <p:nvPr/>
              </p:nvSpPr>
              <p:spPr bwMode="auto">
                <a:xfrm>
                  <a:off x="1901" y="3403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1" name="Freeform 428"/>
                <p:cNvSpPr>
                  <a:spLocks noChangeArrowheads="1"/>
                </p:cNvSpPr>
                <p:nvPr/>
              </p:nvSpPr>
              <p:spPr bwMode="auto">
                <a:xfrm>
                  <a:off x="1903" y="3402"/>
                  <a:ext cx="46" cy="0"/>
                </a:xfrm>
                <a:custGeom>
                  <a:avLst/>
                  <a:gdLst>
                    <a:gd name="T0" fmla="*/ 4 w 44"/>
                    <a:gd name="T1" fmla="*/ 0 h 1"/>
                    <a:gd name="T2" fmla="*/ 0 w 44"/>
                    <a:gd name="T3" fmla="*/ 1 h 1"/>
                    <a:gd name="T4" fmla="*/ 89 w 44"/>
                    <a:gd name="T5" fmla="*/ 1 h 1"/>
                    <a:gd name="T6" fmla="*/ 97 w 44"/>
                    <a:gd name="T7" fmla="*/ 0 h 1"/>
                    <a:gd name="T8" fmla="*/ 4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2" name="Freeform 429"/>
                <p:cNvSpPr>
                  <a:spLocks noChangeArrowheads="1"/>
                </p:cNvSpPr>
                <p:nvPr/>
              </p:nvSpPr>
              <p:spPr bwMode="auto">
                <a:xfrm>
                  <a:off x="1905" y="3400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3" name="Freeform 430"/>
                <p:cNvSpPr>
                  <a:spLocks noChangeArrowheads="1"/>
                </p:cNvSpPr>
                <p:nvPr/>
              </p:nvSpPr>
              <p:spPr bwMode="auto">
                <a:xfrm>
                  <a:off x="1908" y="339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4" name="Freeform 431"/>
                <p:cNvSpPr>
                  <a:spLocks noChangeArrowheads="1"/>
                </p:cNvSpPr>
                <p:nvPr/>
              </p:nvSpPr>
              <p:spPr bwMode="auto">
                <a:xfrm>
                  <a:off x="1910" y="3399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5" name="Freeform 432"/>
                <p:cNvSpPr>
                  <a:spLocks noChangeArrowheads="1"/>
                </p:cNvSpPr>
                <p:nvPr/>
              </p:nvSpPr>
              <p:spPr bwMode="auto">
                <a:xfrm>
                  <a:off x="1911" y="3397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6" name="Freeform 433"/>
                <p:cNvSpPr>
                  <a:spLocks noChangeArrowheads="1"/>
                </p:cNvSpPr>
                <p:nvPr/>
              </p:nvSpPr>
              <p:spPr bwMode="auto">
                <a:xfrm>
                  <a:off x="1913" y="3396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7" name="Freeform 434"/>
                <p:cNvSpPr>
                  <a:spLocks noChangeArrowheads="1"/>
                </p:cNvSpPr>
                <p:nvPr/>
              </p:nvSpPr>
              <p:spPr bwMode="auto">
                <a:xfrm>
                  <a:off x="1915" y="3394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8" name="Freeform 435"/>
                <p:cNvSpPr>
                  <a:spLocks noChangeArrowheads="1"/>
                </p:cNvSpPr>
                <p:nvPr/>
              </p:nvSpPr>
              <p:spPr bwMode="auto">
                <a:xfrm>
                  <a:off x="1916" y="3394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39" name="Freeform 436"/>
                <p:cNvSpPr>
                  <a:spLocks noChangeArrowheads="1"/>
                </p:cNvSpPr>
                <p:nvPr/>
              </p:nvSpPr>
              <p:spPr bwMode="auto">
                <a:xfrm>
                  <a:off x="1918" y="3392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0" name="Freeform 437"/>
                <p:cNvSpPr>
                  <a:spLocks noChangeArrowheads="1"/>
                </p:cNvSpPr>
                <p:nvPr/>
              </p:nvSpPr>
              <p:spPr bwMode="auto">
                <a:xfrm>
                  <a:off x="1921" y="3391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1" name="Freeform 438"/>
                <p:cNvSpPr>
                  <a:spLocks noChangeArrowheads="1"/>
                </p:cNvSpPr>
                <p:nvPr/>
              </p:nvSpPr>
              <p:spPr bwMode="auto">
                <a:xfrm>
                  <a:off x="1923" y="3391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2" name="Freeform 439"/>
                <p:cNvSpPr>
                  <a:spLocks noChangeArrowheads="1"/>
                </p:cNvSpPr>
                <p:nvPr/>
              </p:nvSpPr>
              <p:spPr bwMode="auto">
                <a:xfrm>
                  <a:off x="1925" y="3389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3" name="Freeform 440"/>
                <p:cNvSpPr>
                  <a:spLocks noChangeArrowheads="1"/>
                </p:cNvSpPr>
                <p:nvPr/>
              </p:nvSpPr>
              <p:spPr bwMode="auto">
                <a:xfrm>
                  <a:off x="1926" y="3388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4" name="Freeform 441"/>
                <p:cNvSpPr>
                  <a:spLocks noChangeArrowheads="1"/>
                </p:cNvSpPr>
                <p:nvPr/>
              </p:nvSpPr>
              <p:spPr bwMode="auto">
                <a:xfrm>
                  <a:off x="1928" y="3386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5" name="Freeform 442"/>
                <p:cNvSpPr>
                  <a:spLocks noChangeArrowheads="1"/>
                </p:cNvSpPr>
                <p:nvPr/>
              </p:nvSpPr>
              <p:spPr bwMode="auto">
                <a:xfrm>
                  <a:off x="1929" y="3386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6" name="Freeform 443"/>
                <p:cNvSpPr>
                  <a:spLocks noChangeArrowheads="1"/>
                </p:cNvSpPr>
                <p:nvPr/>
              </p:nvSpPr>
              <p:spPr bwMode="auto">
                <a:xfrm>
                  <a:off x="1931" y="3385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89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1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7" name="Freeform 444"/>
                <p:cNvSpPr>
                  <a:spLocks noChangeArrowheads="1"/>
                </p:cNvSpPr>
                <p:nvPr/>
              </p:nvSpPr>
              <p:spPr bwMode="auto">
                <a:xfrm>
                  <a:off x="1934" y="338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8" name="Freeform 445"/>
                <p:cNvSpPr>
                  <a:spLocks noChangeArrowheads="1"/>
                </p:cNvSpPr>
                <p:nvPr/>
              </p:nvSpPr>
              <p:spPr bwMode="auto">
                <a:xfrm>
                  <a:off x="1936" y="3382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49" name="Freeform 446"/>
                <p:cNvSpPr>
                  <a:spLocks noChangeArrowheads="1"/>
                </p:cNvSpPr>
                <p:nvPr/>
              </p:nvSpPr>
              <p:spPr bwMode="auto">
                <a:xfrm>
                  <a:off x="1937" y="3382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0" name="Freeform 447"/>
                <p:cNvSpPr>
                  <a:spLocks noChangeArrowheads="1"/>
                </p:cNvSpPr>
                <p:nvPr/>
              </p:nvSpPr>
              <p:spPr bwMode="auto">
                <a:xfrm>
                  <a:off x="1940" y="3380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1" name="Freeform 448"/>
                <p:cNvSpPr>
                  <a:spLocks noChangeArrowheads="1"/>
                </p:cNvSpPr>
                <p:nvPr/>
              </p:nvSpPr>
              <p:spPr bwMode="auto">
                <a:xfrm>
                  <a:off x="1941" y="3379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2" name="Freeform 449"/>
                <p:cNvSpPr>
                  <a:spLocks noChangeArrowheads="1"/>
                </p:cNvSpPr>
                <p:nvPr/>
              </p:nvSpPr>
              <p:spPr bwMode="auto">
                <a:xfrm>
                  <a:off x="1943" y="3377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3" name="Freeform 450"/>
                <p:cNvSpPr>
                  <a:spLocks noChangeArrowheads="1"/>
                </p:cNvSpPr>
                <p:nvPr/>
              </p:nvSpPr>
              <p:spPr bwMode="auto">
                <a:xfrm>
                  <a:off x="1946" y="3377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4" name="Freeform 451"/>
                <p:cNvSpPr>
                  <a:spLocks noChangeArrowheads="1"/>
                </p:cNvSpPr>
                <p:nvPr/>
              </p:nvSpPr>
              <p:spPr bwMode="auto">
                <a:xfrm>
                  <a:off x="1947" y="3376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5" name="Freeform 452"/>
                <p:cNvSpPr>
                  <a:spLocks noChangeArrowheads="1"/>
                </p:cNvSpPr>
                <p:nvPr/>
              </p:nvSpPr>
              <p:spPr bwMode="auto">
                <a:xfrm>
                  <a:off x="1949" y="3374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6" name="Freeform 453"/>
                <p:cNvSpPr>
                  <a:spLocks noChangeArrowheads="1"/>
                </p:cNvSpPr>
                <p:nvPr/>
              </p:nvSpPr>
              <p:spPr bwMode="auto">
                <a:xfrm>
                  <a:off x="1950" y="3372"/>
                  <a:ext cx="45" cy="3"/>
                </a:xfrm>
                <a:custGeom>
                  <a:avLst/>
                  <a:gdLst>
                    <a:gd name="T0" fmla="*/ 3 w 43"/>
                    <a:gd name="T1" fmla="*/ 0 h 4"/>
                    <a:gd name="T2" fmla="*/ 0 w 43"/>
                    <a:gd name="T3" fmla="*/ 2 h 4"/>
                    <a:gd name="T4" fmla="*/ 90 w 43"/>
                    <a:gd name="T5" fmla="*/ 2 h 4"/>
                    <a:gd name="T6" fmla="*/ 96 w 43"/>
                    <a:gd name="T7" fmla="*/ 0 h 4"/>
                    <a:gd name="T8" fmla="*/ 3 w 4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"/>
                    <a:gd name="T17" fmla="*/ 43 w 4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40" y="4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7" name="Freeform 454"/>
                <p:cNvSpPr>
                  <a:spLocks noChangeArrowheads="1"/>
                </p:cNvSpPr>
                <p:nvPr/>
              </p:nvSpPr>
              <p:spPr bwMode="auto">
                <a:xfrm>
                  <a:off x="1952" y="3372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8" name="Freeform 455"/>
                <p:cNvSpPr>
                  <a:spLocks noChangeArrowheads="1"/>
                </p:cNvSpPr>
                <p:nvPr/>
              </p:nvSpPr>
              <p:spPr bwMode="auto">
                <a:xfrm>
                  <a:off x="1953" y="3371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59" name="Freeform 456"/>
                <p:cNvSpPr>
                  <a:spLocks noChangeArrowheads="1"/>
                </p:cNvSpPr>
                <p:nvPr/>
              </p:nvSpPr>
              <p:spPr bwMode="auto">
                <a:xfrm>
                  <a:off x="1955" y="3369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0" name="Freeform 457"/>
                <p:cNvSpPr>
                  <a:spLocks noChangeArrowheads="1"/>
                </p:cNvSpPr>
                <p:nvPr/>
              </p:nvSpPr>
              <p:spPr bwMode="auto">
                <a:xfrm>
                  <a:off x="1959" y="3368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1" name="Freeform 458"/>
                <p:cNvSpPr>
                  <a:spLocks noChangeArrowheads="1"/>
                </p:cNvSpPr>
                <p:nvPr/>
              </p:nvSpPr>
              <p:spPr bwMode="auto">
                <a:xfrm>
                  <a:off x="1961" y="3368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2" name="Freeform 459"/>
                <p:cNvSpPr>
                  <a:spLocks noChangeArrowheads="1"/>
                </p:cNvSpPr>
                <p:nvPr/>
              </p:nvSpPr>
              <p:spPr bwMode="auto">
                <a:xfrm>
                  <a:off x="1962" y="3366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3" name="Freeform 460"/>
                <p:cNvSpPr>
                  <a:spLocks noChangeArrowheads="1"/>
                </p:cNvSpPr>
                <p:nvPr/>
              </p:nvSpPr>
              <p:spPr bwMode="auto">
                <a:xfrm>
                  <a:off x="1964" y="3365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4" name="Freeform 461"/>
                <p:cNvSpPr>
                  <a:spLocks noChangeArrowheads="1"/>
                </p:cNvSpPr>
                <p:nvPr/>
              </p:nvSpPr>
              <p:spPr bwMode="auto">
                <a:xfrm>
                  <a:off x="1965" y="3363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5" name="Freeform 462"/>
                <p:cNvSpPr>
                  <a:spLocks noChangeArrowheads="1"/>
                </p:cNvSpPr>
                <p:nvPr/>
              </p:nvSpPr>
              <p:spPr bwMode="auto">
                <a:xfrm>
                  <a:off x="1967" y="3363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6" name="Freeform 463"/>
                <p:cNvSpPr>
                  <a:spLocks noChangeArrowheads="1"/>
                </p:cNvSpPr>
                <p:nvPr/>
              </p:nvSpPr>
              <p:spPr bwMode="auto">
                <a:xfrm>
                  <a:off x="1968" y="3362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91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7" name="Freeform 464"/>
                <p:cNvSpPr>
                  <a:spLocks noChangeArrowheads="1"/>
                </p:cNvSpPr>
                <p:nvPr/>
              </p:nvSpPr>
              <p:spPr bwMode="auto">
                <a:xfrm>
                  <a:off x="1971" y="3360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8" name="Freeform 465"/>
                <p:cNvSpPr>
                  <a:spLocks noChangeArrowheads="1"/>
                </p:cNvSpPr>
                <p:nvPr/>
              </p:nvSpPr>
              <p:spPr bwMode="auto">
                <a:xfrm>
                  <a:off x="1974" y="3360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69" name="Freeform 466"/>
                <p:cNvSpPr>
                  <a:spLocks noChangeArrowheads="1"/>
                </p:cNvSpPr>
                <p:nvPr/>
              </p:nvSpPr>
              <p:spPr bwMode="auto">
                <a:xfrm>
                  <a:off x="1975" y="3359"/>
                  <a:ext cx="46" cy="0"/>
                </a:xfrm>
                <a:custGeom>
                  <a:avLst/>
                  <a:gdLst>
                    <a:gd name="T0" fmla="*/ 4 w 44"/>
                    <a:gd name="T1" fmla="*/ 0 h 1"/>
                    <a:gd name="T2" fmla="*/ 0 w 44"/>
                    <a:gd name="T3" fmla="*/ 1 h 1"/>
                    <a:gd name="T4" fmla="*/ 89 w 44"/>
                    <a:gd name="T5" fmla="*/ 1 h 1"/>
                    <a:gd name="T6" fmla="*/ 97 w 44"/>
                    <a:gd name="T7" fmla="*/ 0 h 1"/>
                    <a:gd name="T8" fmla="*/ 4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0" name="Freeform 467"/>
                <p:cNvSpPr>
                  <a:spLocks noChangeArrowheads="1"/>
                </p:cNvSpPr>
                <p:nvPr/>
              </p:nvSpPr>
              <p:spPr bwMode="auto">
                <a:xfrm>
                  <a:off x="1977" y="3357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1" name="Freeform 468"/>
                <p:cNvSpPr>
                  <a:spLocks noChangeArrowheads="1"/>
                </p:cNvSpPr>
                <p:nvPr/>
              </p:nvSpPr>
              <p:spPr bwMode="auto">
                <a:xfrm>
                  <a:off x="1979" y="3356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2" name="Freeform 469"/>
                <p:cNvSpPr>
                  <a:spLocks noChangeArrowheads="1"/>
                </p:cNvSpPr>
                <p:nvPr/>
              </p:nvSpPr>
              <p:spPr bwMode="auto">
                <a:xfrm>
                  <a:off x="1980" y="3356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3" name="Freeform 470"/>
                <p:cNvSpPr>
                  <a:spLocks noChangeArrowheads="1"/>
                </p:cNvSpPr>
                <p:nvPr/>
              </p:nvSpPr>
              <p:spPr bwMode="auto">
                <a:xfrm>
                  <a:off x="1982" y="3354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4" name="Freeform 471"/>
                <p:cNvSpPr>
                  <a:spLocks noChangeArrowheads="1"/>
                </p:cNvSpPr>
                <p:nvPr/>
              </p:nvSpPr>
              <p:spPr bwMode="auto">
                <a:xfrm>
                  <a:off x="1985" y="335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5" name="Freeform 472"/>
                <p:cNvSpPr>
                  <a:spLocks noChangeArrowheads="1"/>
                </p:cNvSpPr>
                <p:nvPr/>
              </p:nvSpPr>
              <p:spPr bwMode="auto">
                <a:xfrm>
                  <a:off x="1986" y="3351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6" name="Freeform 473"/>
                <p:cNvSpPr>
                  <a:spLocks noChangeArrowheads="1"/>
                </p:cNvSpPr>
                <p:nvPr/>
              </p:nvSpPr>
              <p:spPr bwMode="auto">
                <a:xfrm>
                  <a:off x="1989" y="3351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7" name="Freeform 474"/>
                <p:cNvSpPr>
                  <a:spLocks noChangeArrowheads="1"/>
                </p:cNvSpPr>
                <p:nvPr/>
              </p:nvSpPr>
              <p:spPr bwMode="auto">
                <a:xfrm>
                  <a:off x="1989" y="3349"/>
                  <a:ext cx="45" cy="1"/>
                </a:xfrm>
                <a:custGeom>
                  <a:avLst/>
                  <a:gdLst>
                    <a:gd name="T0" fmla="*/ 0 w 43"/>
                    <a:gd name="T1" fmla="*/ 1 h 2"/>
                    <a:gd name="T2" fmla="*/ 3 w 43"/>
                    <a:gd name="T3" fmla="*/ 0 h 2"/>
                    <a:gd name="T4" fmla="*/ 29 w 43"/>
                    <a:gd name="T5" fmla="*/ 0 h 2"/>
                    <a:gd name="T6" fmla="*/ 37 w 43"/>
                    <a:gd name="T7" fmla="*/ 0 h 2"/>
                    <a:gd name="T8" fmla="*/ 49 w 43"/>
                    <a:gd name="T9" fmla="*/ 0 h 2"/>
                    <a:gd name="T10" fmla="*/ 70 w 43"/>
                    <a:gd name="T11" fmla="*/ 0 h 2"/>
                    <a:gd name="T12" fmla="*/ 84 w 43"/>
                    <a:gd name="T13" fmla="*/ 0 h 2"/>
                    <a:gd name="T14" fmla="*/ 96 w 43"/>
                    <a:gd name="T15" fmla="*/ 0 h 2"/>
                    <a:gd name="T16" fmla="*/ 90 w 43"/>
                    <a:gd name="T17" fmla="*/ 1 h 2"/>
                    <a:gd name="T18" fmla="*/ 0 w 43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2"/>
                    <a:gd name="T32" fmla="*/ 43 w 43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4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8" name="Freeform 475"/>
                <p:cNvSpPr>
                  <a:spLocks noChangeArrowheads="1"/>
                </p:cNvSpPr>
                <p:nvPr/>
              </p:nvSpPr>
              <p:spPr bwMode="auto">
                <a:xfrm>
                  <a:off x="1992" y="3349"/>
                  <a:ext cx="43" cy="1"/>
                </a:xfrm>
                <a:custGeom>
                  <a:avLst/>
                  <a:gdLst>
                    <a:gd name="T0" fmla="*/ 0 w 41"/>
                    <a:gd name="T1" fmla="*/ 1 h 2"/>
                    <a:gd name="T2" fmla="*/ 1 w 41"/>
                    <a:gd name="T3" fmla="*/ 0 h 2"/>
                    <a:gd name="T4" fmla="*/ 9 w 41"/>
                    <a:gd name="T5" fmla="*/ 0 h 2"/>
                    <a:gd name="T6" fmla="*/ 35 w 41"/>
                    <a:gd name="T7" fmla="*/ 0 h 2"/>
                    <a:gd name="T8" fmla="*/ 47 w 41"/>
                    <a:gd name="T9" fmla="*/ 0 h 2"/>
                    <a:gd name="T10" fmla="*/ 68 w 41"/>
                    <a:gd name="T11" fmla="*/ 0 h 2"/>
                    <a:gd name="T12" fmla="*/ 82 w 41"/>
                    <a:gd name="T13" fmla="*/ 0 h 2"/>
                    <a:gd name="T14" fmla="*/ 94 w 41"/>
                    <a:gd name="T15" fmla="*/ 0 h 2"/>
                    <a:gd name="T16" fmla="*/ 93 w 41"/>
                    <a:gd name="T17" fmla="*/ 1 h 2"/>
                    <a:gd name="T18" fmla="*/ 0 w 41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"/>
                    <a:gd name="T31" fmla="*/ 0 h 2"/>
                    <a:gd name="T32" fmla="*/ 41 w 41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79" name="Freeform 476"/>
                <p:cNvSpPr>
                  <a:spLocks noChangeArrowheads="1"/>
                </p:cNvSpPr>
                <p:nvPr/>
              </p:nvSpPr>
              <p:spPr bwMode="auto">
                <a:xfrm>
                  <a:off x="1943" y="3403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7 w 44"/>
                    <a:gd name="T5" fmla="*/ 1 h 3"/>
                    <a:gd name="T6" fmla="*/ 32 w 44"/>
                    <a:gd name="T7" fmla="*/ 1 h 3"/>
                    <a:gd name="T8" fmla="*/ 43 w 44"/>
                    <a:gd name="T9" fmla="*/ 1 h 3"/>
                    <a:gd name="T10" fmla="*/ 58 w 44"/>
                    <a:gd name="T11" fmla="*/ 1 h 3"/>
                    <a:gd name="T12" fmla="*/ 77 w 44"/>
                    <a:gd name="T13" fmla="*/ 1 h 3"/>
                    <a:gd name="T14" fmla="*/ 89 w 44"/>
                    <a:gd name="T15" fmla="*/ 1 h 3"/>
                    <a:gd name="T16" fmla="*/ 97 w 44"/>
                    <a:gd name="T17" fmla="*/ 0 h 3"/>
                    <a:gd name="T18" fmla="*/ 3 w 44"/>
                    <a:gd name="T19" fmla="*/ 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3"/>
                    <a:gd name="T32" fmla="*/ 44 w 44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7" y="3"/>
                      </a:lnTo>
                      <a:lnTo>
                        <a:pt x="14" y="3"/>
                      </a:lnTo>
                      <a:lnTo>
                        <a:pt x="20" y="3"/>
                      </a:lnTo>
                      <a:lnTo>
                        <a:pt x="27" y="3"/>
                      </a:lnTo>
                      <a:lnTo>
                        <a:pt x="34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0" name="Freeform 477"/>
                <p:cNvSpPr>
                  <a:spLocks noChangeArrowheads="1"/>
                </p:cNvSpPr>
                <p:nvPr/>
              </p:nvSpPr>
              <p:spPr bwMode="auto">
                <a:xfrm>
                  <a:off x="1944" y="3403"/>
                  <a:ext cx="47" cy="1"/>
                </a:xfrm>
                <a:custGeom>
                  <a:avLst/>
                  <a:gdLst>
                    <a:gd name="T0" fmla="*/ 3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3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1" name="Freeform 478"/>
                <p:cNvSpPr>
                  <a:spLocks noChangeArrowheads="1"/>
                </p:cNvSpPr>
                <p:nvPr/>
              </p:nvSpPr>
              <p:spPr bwMode="auto">
                <a:xfrm>
                  <a:off x="1946" y="3402"/>
                  <a:ext cx="46" cy="0"/>
                </a:xfrm>
                <a:custGeom>
                  <a:avLst/>
                  <a:gdLst>
                    <a:gd name="T0" fmla="*/ 4 w 44"/>
                    <a:gd name="T1" fmla="*/ 0 h 1"/>
                    <a:gd name="T2" fmla="*/ 0 w 44"/>
                    <a:gd name="T3" fmla="*/ 1 h 1"/>
                    <a:gd name="T4" fmla="*/ 91 w 44"/>
                    <a:gd name="T5" fmla="*/ 1 h 1"/>
                    <a:gd name="T6" fmla="*/ 97 w 44"/>
                    <a:gd name="T7" fmla="*/ 0 h 1"/>
                    <a:gd name="T8" fmla="*/ 4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2" name="Freeform 479"/>
                <p:cNvSpPr>
                  <a:spLocks noChangeArrowheads="1"/>
                </p:cNvSpPr>
                <p:nvPr/>
              </p:nvSpPr>
              <p:spPr bwMode="auto">
                <a:xfrm>
                  <a:off x="1947" y="3400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3" name="Freeform 480"/>
                <p:cNvSpPr>
                  <a:spLocks noChangeArrowheads="1"/>
                </p:cNvSpPr>
                <p:nvPr/>
              </p:nvSpPr>
              <p:spPr bwMode="auto">
                <a:xfrm>
                  <a:off x="1950" y="339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4" name="Freeform 481"/>
                <p:cNvSpPr>
                  <a:spLocks noChangeArrowheads="1"/>
                </p:cNvSpPr>
                <p:nvPr/>
              </p:nvSpPr>
              <p:spPr bwMode="auto">
                <a:xfrm>
                  <a:off x="1952" y="3399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5" name="Freeform 482"/>
                <p:cNvSpPr>
                  <a:spLocks noChangeArrowheads="1"/>
                </p:cNvSpPr>
                <p:nvPr/>
              </p:nvSpPr>
              <p:spPr bwMode="auto">
                <a:xfrm>
                  <a:off x="1953" y="3397"/>
                  <a:ext cx="47" cy="1"/>
                </a:xfrm>
                <a:custGeom>
                  <a:avLst/>
                  <a:gdLst>
                    <a:gd name="T0" fmla="*/ 4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4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6" name="Freeform 483"/>
                <p:cNvSpPr>
                  <a:spLocks noChangeArrowheads="1"/>
                </p:cNvSpPr>
                <p:nvPr/>
              </p:nvSpPr>
              <p:spPr bwMode="auto">
                <a:xfrm>
                  <a:off x="1955" y="3396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7" name="Freeform 484"/>
                <p:cNvSpPr>
                  <a:spLocks noChangeArrowheads="1"/>
                </p:cNvSpPr>
                <p:nvPr/>
              </p:nvSpPr>
              <p:spPr bwMode="auto">
                <a:xfrm>
                  <a:off x="1958" y="3394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8" name="Freeform 485"/>
                <p:cNvSpPr>
                  <a:spLocks noChangeArrowheads="1"/>
                </p:cNvSpPr>
                <p:nvPr/>
              </p:nvSpPr>
              <p:spPr bwMode="auto">
                <a:xfrm>
                  <a:off x="1959" y="3394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91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89" name="Freeform 486"/>
                <p:cNvSpPr>
                  <a:spLocks noChangeArrowheads="1"/>
                </p:cNvSpPr>
                <p:nvPr/>
              </p:nvSpPr>
              <p:spPr bwMode="auto">
                <a:xfrm>
                  <a:off x="1962" y="3392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0" name="Freeform 487"/>
                <p:cNvSpPr>
                  <a:spLocks noChangeArrowheads="1"/>
                </p:cNvSpPr>
                <p:nvPr/>
              </p:nvSpPr>
              <p:spPr bwMode="auto">
                <a:xfrm>
                  <a:off x="1964" y="3391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1" name="Freeform 488"/>
                <p:cNvSpPr>
                  <a:spLocks noChangeArrowheads="1"/>
                </p:cNvSpPr>
                <p:nvPr/>
              </p:nvSpPr>
              <p:spPr bwMode="auto">
                <a:xfrm>
                  <a:off x="1965" y="3391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2" name="Freeform 489"/>
                <p:cNvSpPr>
                  <a:spLocks noChangeArrowheads="1"/>
                </p:cNvSpPr>
                <p:nvPr/>
              </p:nvSpPr>
              <p:spPr bwMode="auto">
                <a:xfrm>
                  <a:off x="1967" y="3389"/>
                  <a:ext cx="46" cy="1"/>
                </a:xfrm>
                <a:custGeom>
                  <a:avLst/>
                  <a:gdLst>
                    <a:gd name="T0" fmla="*/ 3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3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3" name="Freeform 490"/>
                <p:cNvSpPr>
                  <a:spLocks noChangeArrowheads="1"/>
                </p:cNvSpPr>
                <p:nvPr/>
              </p:nvSpPr>
              <p:spPr bwMode="auto">
                <a:xfrm>
                  <a:off x="1968" y="3388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4" name="Freeform 491"/>
                <p:cNvSpPr>
                  <a:spLocks noChangeArrowheads="1"/>
                </p:cNvSpPr>
                <p:nvPr/>
              </p:nvSpPr>
              <p:spPr bwMode="auto">
                <a:xfrm>
                  <a:off x="1970" y="3386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5" name="Freeform 492"/>
                <p:cNvSpPr>
                  <a:spLocks noChangeArrowheads="1"/>
                </p:cNvSpPr>
                <p:nvPr/>
              </p:nvSpPr>
              <p:spPr bwMode="auto">
                <a:xfrm>
                  <a:off x="1971" y="3386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91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6" name="Freeform 493"/>
                <p:cNvSpPr>
                  <a:spLocks noChangeArrowheads="1"/>
                </p:cNvSpPr>
                <p:nvPr/>
              </p:nvSpPr>
              <p:spPr bwMode="auto">
                <a:xfrm>
                  <a:off x="1975" y="3385"/>
                  <a:ext cx="46" cy="0"/>
                </a:xfrm>
                <a:custGeom>
                  <a:avLst/>
                  <a:gdLst>
                    <a:gd name="T0" fmla="*/ 4 w 44"/>
                    <a:gd name="T1" fmla="*/ 0 h 1"/>
                    <a:gd name="T2" fmla="*/ 0 w 44"/>
                    <a:gd name="T3" fmla="*/ 1 h 1"/>
                    <a:gd name="T4" fmla="*/ 89 w 44"/>
                    <a:gd name="T5" fmla="*/ 1 h 1"/>
                    <a:gd name="T6" fmla="*/ 97 w 44"/>
                    <a:gd name="T7" fmla="*/ 0 h 1"/>
                    <a:gd name="T8" fmla="*/ 4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7" name="Freeform 494"/>
                <p:cNvSpPr>
                  <a:spLocks noChangeArrowheads="1"/>
                </p:cNvSpPr>
                <p:nvPr/>
              </p:nvSpPr>
              <p:spPr bwMode="auto">
                <a:xfrm>
                  <a:off x="1977" y="338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8" name="Freeform 495"/>
                <p:cNvSpPr>
                  <a:spLocks noChangeArrowheads="1"/>
                </p:cNvSpPr>
                <p:nvPr/>
              </p:nvSpPr>
              <p:spPr bwMode="auto">
                <a:xfrm>
                  <a:off x="1979" y="3382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699" name="Freeform 496"/>
                <p:cNvSpPr>
                  <a:spLocks noChangeArrowheads="1"/>
                </p:cNvSpPr>
                <p:nvPr/>
              </p:nvSpPr>
              <p:spPr bwMode="auto">
                <a:xfrm>
                  <a:off x="1980" y="3382"/>
                  <a:ext cx="47" cy="0"/>
                </a:xfrm>
                <a:custGeom>
                  <a:avLst/>
                  <a:gdLst>
                    <a:gd name="T0" fmla="*/ 3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3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0" name="Freeform 497"/>
                <p:cNvSpPr>
                  <a:spLocks noChangeArrowheads="1"/>
                </p:cNvSpPr>
                <p:nvPr/>
              </p:nvSpPr>
              <p:spPr bwMode="auto">
                <a:xfrm>
                  <a:off x="1982" y="3380"/>
                  <a:ext cx="46" cy="1"/>
                </a:xfrm>
                <a:custGeom>
                  <a:avLst/>
                  <a:gdLst>
                    <a:gd name="T0" fmla="*/ 3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3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1" name="Freeform 498"/>
                <p:cNvSpPr>
                  <a:spLocks noChangeArrowheads="1"/>
                </p:cNvSpPr>
                <p:nvPr/>
              </p:nvSpPr>
              <p:spPr bwMode="auto">
                <a:xfrm>
                  <a:off x="1983" y="3379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2" name="Freeform 499"/>
                <p:cNvSpPr>
                  <a:spLocks noChangeArrowheads="1"/>
                </p:cNvSpPr>
                <p:nvPr/>
              </p:nvSpPr>
              <p:spPr bwMode="auto">
                <a:xfrm>
                  <a:off x="1985" y="3377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3" name="Freeform 500"/>
                <p:cNvSpPr>
                  <a:spLocks noChangeArrowheads="1"/>
                </p:cNvSpPr>
                <p:nvPr/>
              </p:nvSpPr>
              <p:spPr bwMode="auto">
                <a:xfrm>
                  <a:off x="1989" y="3377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4" name="Freeform 501"/>
                <p:cNvSpPr>
                  <a:spLocks noChangeArrowheads="1"/>
                </p:cNvSpPr>
                <p:nvPr/>
              </p:nvSpPr>
              <p:spPr bwMode="auto">
                <a:xfrm>
                  <a:off x="1989" y="3376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5" name="Freeform 502"/>
                <p:cNvSpPr>
                  <a:spLocks noChangeArrowheads="1"/>
                </p:cNvSpPr>
                <p:nvPr/>
              </p:nvSpPr>
              <p:spPr bwMode="auto">
                <a:xfrm>
                  <a:off x="1992" y="3374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6" name="Freeform 503"/>
                <p:cNvSpPr>
                  <a:spLocks noChangeArrowheads="1"/>
                </p:cNvSpPr>
                <p:nvPr/>
              </p:nvSpPr>
              <p:spPr bwMode="auto">
                <a:xfrm>
                  <a:off x="1993" y="3372"/>
                  <a:ext cx="47" cy="3"/>
                </a:xfrm>
                <a:custGeom>
                  <a:avLst/>
                  <a:gdLst>
                    <a:gd name="T0" fmla="*/ 3 w 45"/>
                    <a:gd name="T1" fmla="*/ 0 h 4"/>
                    <a:gd name="T2" fmla="*/ 0 w 45"/>
                    <a:gd name="T3" fmla="*/ 2 h 4"/>
                    <a:gd name="T4" fmla="*/ 87 w 45"/>
                    <a:gd name="T5" fmla="*/ 2 h 4"/>
                    <a:gd name="T6" fmla="*/ 97 w 45"/>
                    <a:gd name="T7" fmla="*/ 0 h 4"/>
                    <a:gd name="T8" fmla="*/ 3 w 4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"/>
                    <a:gd name="T17" fmla="*/ 45 w 4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40" y="4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7" name="Freeform 504"/>
                <p:cNvSpPr>
                  <a:spLocks noChangeArrowheads="1"/>
                </p:cNvSpPr>
                <p:nvPr/>
              </p:nvSpPr>
              <p:spPr bwMode="auto">
                <a:xfrm>
                  <a:off x="1995" y="3372"/>
                  <a:ext cx="47" cy="1"/>
                </a:xfrm>
                <a:custGeom>
                  <a:avLst/>
                  <a:gdLst>
                    <a:gd name="T0" fmla="*/ 3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3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8" name="Freeform 505"/>
                <p:cNvSpPr>
                  <a:spLocks noChangeArrowheads="1"/>
                </p:cNvSpPr>
                <p:nvPr/>
              </p:nvSpPr>
              <p:spPr bwMode="auto">
                <a:xfrm>
                  <a:off x="1996" y="3371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91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09" name="Freeform 506"/>
                <p:cNvSpPr>
                  <a:spLocks noChangeArrowheads="1"/>
                </p:cNvSpPr>
                <p:nvPr/>
              </p:nvSpPr>
              <p:spPr bwMode="auto">
                <a:xfrm>
                  <a:off x="1998" y="3369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0" name="Freeform 507"/>
                <p:cNvSpPr>
                  <a:spLocks noChangeArrowheads="1"/>
                </p:cNvSpPr>
                <p:nvPr/>
              </p:nvSpPr>
              <p:spPr bwMode="auto">
                <a:xfrm>
                  <a:off x="2001" y="3368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1" name="Freeform 508"/>
                <p:cNvSpPr>
                  <a:spLocks noChangeArrowheads="1"/>
                </p:cNvSpPr>
                <p:nvPr/>
              </p:nvSpPr>
              <p:spPr bwMode="auto">
                <a:xfrm>
                  <a:off x="2004" y="3368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2" name="Freeform 509"/>
                <p:cNvSpPr>
                  <a:spLocks noChangeArrowheads="1"/>
                </p:cNvSpPr>
                <p:nvPr/>
              </p:nvSpPr>
              <p:spPr bwMode="auto">
                <a:xfrm>
                  <a:off x="2004" y="3366"/>
                  <a:ext cx="47" cy="1"/>
                </a:xfrm>
                <a:custGeom>
                  <a:avLst/>
                  <a:gdLst>
                    <a:gd name="T0" fmla="*/ 3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3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3" name="Freeform 510"/>
                <p:cNvSpPr>
                  <a:spLocks noChangeArrowheads="1"/>
                </p:cNvSpPr>
                <p:nvPr/>
              </p:nvSpPr>
              <p:spPr bwMode="auto">
                <a:xfrm>
                  <a:off x="2007" y="3365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4" name="Freeform 511"/>
                <p:cNvSpPr>
                  <a:spLocks noChangeArrowheads="1"/>
                </p:cNvSpPr>
                <p:nvPr/>
              </p:nvSpPr>
              <p:spPr bwMode="auto">
                <a:xfrm>
                  <a:off x="2008" y="3363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5" name="Freeform 512"/>
                <p:cNvSpPr>
                  <a:spLocks noChangeArrowheads="1"/>
                </p:cNvSpPr>
                <p:nvPr/>
              </p:nvSpPr>
              <p:spPr bwMode="auto">
                <a:xfrm>
                  <a:off x="2010" y="3363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6" name="Freeform 513"/>
                <p:cNvSpPr>
                  <a:spLocks noChangeArrowheads="1"/>
                </p:cNvSpPr>
                <p:nvPr/>
              </p:nvSpPr>
              <p:spPr bwMode="auto">
                <a:xfrm>
                  <a:off x="2013" y="3362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7" name="Freeform 514"/>
                <p:cNvSpPr>
                  <a:spLocks noChangeArrowheads="1"/>
                </p:cNvSpPr>
                <p:nvPr/>
              </p:nvSpPr>
              <p:spPr bwMode="auto">
                <a:xfrm>
                  <a:off x="2014" y="3360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8" name="Freeform 515"/>
                <p:cNvSpPr>
                  <a:spLocks noChangeArrowheads="1"/>
                </p:cNvSpPr>
                <p:nvPr/>
              </p:nvSpPr>
              <p:spPr bwMode="auto">
                <a:xfrm>
                  <a:off x="2016" y="3360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19" name="Freeform 516"/>
                <p:cNvSpPr>
                  <a:spLocks noChangeArrowheads="1"/>
                </p:cNvSpPr>
                <p:nvPr/>
              </p:nvSpPr>
              <p:spPr bwMode="auto">
                <a:xfrm>
                  <a:off x="2017" y="3359"/>
                  <a:ext cx="47" cy="0"/>
                </a:xfrm>
                <a:custGeom>
                  <a:avLst/>
                  <a:gdLst>
                    <a:gd name="T0" fmla="*/ 4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4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0" name="Freeform 517"/>
                <p:cNvSpPr>
                  <a:spLocks noChangeArrowheads="1"/>
                </p:cNvSpPr>
                <p:nvPr/>
              </p:nvSpPr>
              <p:spPr bwMode="auto">
                <a:xfrm>
                  <a:off x="2019" y="3357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1" name="Freeform 518"/>
                <p:cNvSpPr>
                  <a:spLocks noChangeArrowheads="1"/>
                </p:cNvSpPr>
                <p:nvPr/>
              </p:nvSpPr>
              <p:spPr bwMode="auto">
                <a:xfrm>
                  <a:off x="2022" y="3356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2" name="Freeform 519"/>
                <p:cNvSpPr>
                  <a:spLocks noChangeArrowheads="1"/>
                </p:cNvSpPr>
                <p:nvPr/>
              </p:nvSpPr>
              <p:spPr bwMode="auto">
                <a:xfrm>
                  <a:off x="2023" y="3356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91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3" name="Freeform 520"/>
                <p:cNvSpPr>
                  <a:spLocks noChangeArrowheads="1"/>
                </p:cNvSpPr>
                <p:nvPr/>
              </p:nvSpPr>
              <p:spPr bwMode="auto">
                <a:xfrm>
                  <a:off x="2026" y="3354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4" name="Freeform 521"/>
                <p:cNvSpPr>
                  <a:spLocks noChangeArrowheads="1"/>
                </p:cNvSpPr>
                <p:nvPr/>
              </p:nvSpPr>
              <p:spPr bwMode="auto">
                <a:xfrm>
                  <a:off x="2028" y="335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5" name="Freeform 522"/>
                <p:cNvSpPr>
                  <a:spLocks noChangeArrowheads="1"/>
                </p:cNvSpPr>
                <p:nvPr/>
              </p:nvSpPr>
              <p:spPr bwMode="auto">
                <a:xfrm>
                  <a:off x="2029" y="3351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6" name="Freeform 523"/>
                <p:cNvSpPr>
                  <a:spLocks noChangeArrowheads="1"/>
                </p:cNvSpPr>
                <p:nvPr/>
              </p:nvSpPr>
              <p:spPr bwMode="auto">
                <a:xfrm>
                  <a:off x="2031" y="3351"/>
                  <a:ext cx="46" cy="1"/>
                </a:xfrm>
                <a:custGeom>
                  <a:avLst/>
                  <a:gdLst>
                    <a:gd name="T0" fmla="*/ 3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3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7" name="Freeform 524"/>
                <p:cNvSpPr>
                  <a:spLocks noChangeArrowheads="1"/>
                </p:cNvSpPr>
                <p:nvPr/>
              </p:nvSpPr>
              <p:spPr bwMode="auto">
                <a:xfrm>
                  <a:off x="2032" y="3349"/>
                  <a:ext cx="47" cy="1"/>
                </a:xfrm>
                <a:custGeom>
                  <a:avLst/>
                  <a:gdLst>
                    <a:gd name="T0" fmla="*/ 0 w 45"/>
                    <a:gd name="T1" fmla="*/ 1 h 2"/>
                    <a:gd name="T2" fmla="*/ 3 w 45"/>
                    <a:gd name="T3" fmla="*/ 0 h 2"/>
                    <a:gd name="T4" fmla="*/ 11 w 45"/>
                    <a:gd name="T5" fmla="*/ 0 h 2"/>
                    <a:gd name="T6" fmla="*/ 36 w 45"/>
                    <a:gd name="T7" fmla="*/ 0 h 2"/>
                    <a:gd name="T8" fmla="*/ 52 w 45"/>
                    <a:gd name="T9" fmla="*/ 0 h 2"/>
                    <a:gd name="T10" fmla="*/ 67 w 45"/>
                    <a:gd name="T11" fmla="*/ 0 h 2"/>
                    <a:gd name="T12" fmla="*/ 81 w 45"/>
                    <a:gd name="T13" fmla="*/ 0 h 2"/>
                    <a:gd name="T14" fmla="*/ 97 w 45"/>
                    <a:gd name="T15" fmla="*/ 0 h 2"/>
                    <a:gd name="T16" fmla="*/ 87 w 45"/>
                    <a:gd name="T17" fmla="*/ 1 h 2"/>
                    <a:gd name="T18" fmla="*/ 0 w 45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"/>
                    <a:gd name="T31" fmla="*/ 0 h 2"/>
                    <a:gd name="T32" fmla="*/ 45 w 45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0"/>
                      </a:lnTo>
                      <a:lnTo>
                        <a:pt x="45" y="0"/>
                      </a:lnTo>
                      <a:lnTo>
                        <a:pt x="4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8" name="Freeform 525"/>
                <p:cNvSpPr>
                  <a:spLocks noChangeArrowheads="1"/>
                </p:cNvSpPr>
                <p:nvPr/>
              </p:nvSpPr>
              <p:spPr bwMode="auto">
                <a:xfrm>
                  <a:off x="2034" y="3349"/>
                  <a:ext cx="45" cy="1"/>
                </a:xfrm>
                <a:custGeom>
                  <a:avLst/>
                  <a:gdLst>
                    <a:gd name="T0" fmla="*/ 0 w 43"/>
                    <a:gd name="T1" fmla="*/ 1 h 2"/>
                    <a:gd name="T2" fmla="*/ 1 w 43"/>
                    <a:gd name="T3" fmla="*/ 0 h 2"/>
                    <a:gd name="T4" fmla="*/ 9 w 43"/>
                    <a:gd name="T5" fmla="*/ 0 h 2"/>
                    <a:gd name="T6" fmla="*/ 33 w 43"/>
                    <a:gd name="T7" fmla="*/ 0 h 2"/>
                    <a:gd name="T8" fmla="*/ 49 w 43"/>
                    <a:gd name="T9" fmla="*/ 0 h 2"/>
                    <a:gd name="T10" fmla="*/ 64 w 43"/>
                    <a:gd name="T11" fmla="*/ 0 h 2"/>
                    <a:gd name="T12" fmla="*/ 80 w 43"/>
                    <a:gd name="T13" fmla="*/ 0 h 2"/>
                    <a:gd name="T14" fmla="*/ 96 w 43"/>
                    <a:gd name="T15" fmla="*/ 0 h 2"/>
                    <a:gd name="T16" fmla="*/ 92 w 43"/>
                    <a:gd name="T17" fmla="*/ 1 h 2"/>
                    <a:gd name="T18" fmla="*/ 0 w 43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2"/>
                    <a:gd name="T32" fmla="*/ 43 w 43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1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29" name="Freeform 526"/>
                <p:cNvSpPr>
                  <a:spLocks noChangeArrowheads="1"/>
                </p:cNvSpPr>
                <p:nvPr/>
              </p:nvSpPr>
              <p:spPr bwMode="auto">
                <a:xfrm>
                  <a:off x="1985" y="3403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7 w 44"/>
                    <a:gd name="T5" fmla="*/ 1 h 3"/>
                    <a:gd name="T6" fmla="*/ 32 w 44"/>
                    <a:gd name="T7" fmla="*/ 1 h 3"/>
                    <a:gd name="T8" fmla="*/ 43 w 44"/>
                    <a:gd name="T9" fmla="*/ 1 h 3"/>
                    <a:gd name="T10" fmla="*/ 58 w 44"/>
                    <a:gd name="T11" fmla="*/ 1 h 3"/>
                    <a:gd name="T12" fmla="*/ 77 w 44"/>
                    <a:gd name="T13" fmla="*/ 1 h 3"/>
                    <a:gd name="T14" fmla="*/ 89 w 44"/>
                    <a:gd name="T15" fmla="*/ 1 h 3"/>
                    <a:gd name="T16" fmla="*/ 97 w 44"/>
                    <a:gd name="T17" fmla="*/ 0 h 3"/>
                    <a:gd name="T18" fmla="*/ 4 w 44"/>
                    <a:gd name="T19" fmla="*/ 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3"/>
                    <a:gd name="T32" fmla="*/ 44 w 44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7" y="3"/>
                      </a:lnTo>
                      <a:lnTo>
                        <a:pt x="14" y="3"/>
                      </a:lnTo>
                      <a:lnTo>
                        <a:pt x="20" y="3"/>
                      </a:lnTo>
                      <a:lnTo>
                        <a:pt x="27" y="3"/>
                      </a:lnTo>
                      <a:lnTo>
                        <a:pt x="34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0" name="Freeform 527"/>
                <p:cNvSpPr>
                  <a:spLocks noChangeArrowheads="1"/>
                </p:cNvSpPr>
                <p:nvPr/>
              </p:nvSpPr>
              <p:spPr bwMode="auto">
                <a:xfrm>
                  <a:off x="1986" y="3403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91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1" name="Freeform 528"/>
                <p:cNvSpPr>
                  <a:spLocks noChangeArrowheads="1"/>
                </p:cNvSpPr>
                <p:nvPr/>
              </p:nvSpPr>
              <p:spPr bwMode="auto">
                <a:xfrm>
                  <a:off x="1989" y="3402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2" name="Freeform 529"/>
                <p:cNvSpPr>
                  <a:spLocks noChangeArrowheads="1"/>
                </p:cNvSpPr>
                <p:nvPr/>
              </p:nvSpPr>
              <p:spPr bwMode="auto">
                <a:xfrm>
                  <a:off x="1992" y="3400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3" name="Freeform 530"/>
                <p:cNvSpPr>
                  <a:spLocks noChangeArrowheads="1"/>
                </p:cNvSpPr>
                <p:nvPr/>
              </p:nvSpPr>
              <p:spPr bwMode="auto">
                <a:xfrm>
                  <a:off x="1993" y="339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4" name="Freeform 531"/>
                <p:cNvSpPr>
                  <a:spLocks noChangeArrowheads="1"/>
                </p:cNvSpPr>
                <p:nvPr/>
              </p:nvSpPr>
              <p:spPr bwMode="auto">
                <a:xfrm>
                  <a:off x="1995" y="3399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5" name="Freeform 532"/>
                <p:cNvSpPr>
                  <a:spLocks noChangeArrowheads="1"/>
                </p:cNvSpPr>
                <p:nvPr/>
              </p:nvSpPr>
              <p:spPr bwMode="auto">
                <a:xfrm>
                  <a:off x="1996" y="3397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6" name="Freeform 533"/>
                <p:cNvSpPr>
                  <a:spLocks noChangeArrowheads="1"/>
                </p:cNvSpPr>
                <p:nvPr/>
              </p:nvSpPr>
              <p:spPr bwMode="auto">
                <a:xfrm>
                  <a:off x="1998" y="3396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7" name="Freeform 534"/>
                <p:cNvSpPr>
                  <a:spLocks noChangeArrowheads="1"/>
                </p:cNvSpPr>
                <p:nvPr/>
              </p:nvSpPr>
              <p:spPr bwMode="auto">
                <a:xfrm>
                  <a:off x="2001" y="3394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8" name="Freeform 535"/>
                <p:cNvSpPr>
                  <a:spLocks noChangeArrowheads="1"/>
                </p:cNvSpPr>
                <p:nvPr/>
              </p:nvSpPr>
              <p:spPr bwMode="auto">
                <a:xfrm>
                  <a:off x="2004" y="3394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39" name="Freeform 536"/>
                <p:cNvSpPr>
                  <a:spLocks noChangeArrowheads="1"/>
                </p:cNvSpPr>
                <p:nvPr/>
              </p:nvSpPr>
              <p:spPr bwMode="auto">
                <a:xfrm>
                  <a:off x="2004" y="3392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0" name="Freeform 537"/>
                <p:cNvSpPr>
                  <a:spLocks noChangeArrowheads="1"/>
                </p:cNvSpPr>
                <p:nvPr/>
              </p:nvSpPr>
              <p:spPr bwMode="auto">
                <a:xfrm>
                  <a:off x="2007" y="3391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1" name="Freeform 538"/>
                <p:cNvSpPr>
                  <a:spLocks noChangeArrowheads="1"/>
                </p:cNvSpPr>
                <p:nvPr/>
              </p:nvSpPr>
              <p:spPr bwMode="auto">
                <a:xfrm>
                  <a:off x="2008" y="3391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2" name="Freeform 539"/>
                <p:cNvSpPr>
                  <a:spLocks noChangeArrowheads="1"/>
                </p:cNvSpPr>
                <p:nvPr/>
              </p:nvSpPr>
              <p:spPr bwMode="auto">
                <a:xfrm>
                  <a:off x="2010" y="3389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3" name="Freeform 540"/>
                <p:cNvSpPr>
                  <a:spLocks noChangeArrowheads="1"/>
                </p:cNvSpPr>
                <p:nvPr/>
              </p:nvSpPr>
              <p:spPr bwMode="auto">
                <a:xfrm>
                  <a:off x="2011" y="3388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4" name="Freeform 541"/>
                <p:cNvSpPr>
                  <a:spLocks noChangeArrowheads="1"/>
                </p:cNvSpPr>
                <p:nvPr/>
              </p:nvSpPr>
              <p:spPr bwMode="auto">
                <a:xfrm>
                  <a:off x="2014" y="3386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5" name="Freeform 542"/>
                <p:cNvSpPr>
                  <a:spLocks noChangeArrowheads="1"/>
                </p:cNvSpPr>
                <p:nvPr/>
              </p:nvSpPr>
              <p:spPr bwMode="auto">
                <a:xfrm>
                  <a:off x="2016" y="3386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6" name="Freeform 543"/>
                <p:cNvSpPr>
                  <a:spLocks noChangeArrowheads="1"/>
                </p:cNvSpPr>
                <p:nvPr/>
              </p:nvSpPr>
              <p:spPr bwMode="auto">
                <a:xfrm>
                  <a:off x="2017" y="3385"/>
                  <a:ext cx="46" cy="0"/>
                </a:xfrm>
                <a:custGeom>
                  <a:avLst/>
                  <a:gdLst>
                    <a:gd name="T0" fmla="*/ 4 w 44"/>
                    <a:gd name="T1" fmla="*/ 0 h 1"/>
                    <a:gd name="T2" fmla="*/ 0 w 44"/>
                    <a:gd name="T3" fmla="*/ 1 h 1"/>
                    <a:gd name="T4" fmla="*/ 89 w 44"/>
                    <a:gd name="T5" fmla="*/ 1 h 1"/>
                    <a:gd name="T6" fmla="*/ 97 w 44"/>
                    <a:gd name="T7" fmla="*/ 0 h 1"/>
                    <a:gd name="T8" fmla="*/ 4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7" name="Freeform 544"/>
                <p:cNvSpPr>
                  <a:spLocks noChangeArrowheads="1"/>
                </p:cNvSpPr>
                <p:nvPr/>
              </p:nvSpPr>
              <p:spPr bwMode="auto">
                <a:xfrm>
                  <a:off x="2019" y="338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8" name="Freeform 545"/>
                <p:cNvSpPr>
                  <a:spLocks noChangeArrowheads="1"/>
                </p:cNvSpPr>
                <p:nvPr/>
              </p:nvSpPr>
              <p:spPr bwMode="auto">
                <a:xfrm>
                  <a:off x="2022" y="3382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49" name="Freeform 546"/>
                <p:cNvSpPr>
                  <a:spLocks noChangeArrowheads="1"/>
                </p:cNvSpPr>
                <p:nvPr/>
              </p:nvSpPr>
              <p:spPr bwMode="auto">
                <a:xfrm>
                  <a:off x="2023" y="3382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0" name="Freeform 547"/>
                <p:cNvSpPr>
                  <a:spLocks noChangeArrowheads="1"/>
                </p:cNvSpPr>
                <p:nvPr/>
              </p:nvSpPr>
              <p:spPr bwMode="auto">
                <a:xfrm>
                  <a:off x="2025" y="3380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1" name="Freeform 548"/>
                <p:cNvSpPr>
                  <a:spLocks noChangeArrowheads="1"/>
                </p:cNvSpPr>
                <p:nvPr/>
              </p:nvSpPr>
              <p:spPr bwMode="auto">
                <a:xfrm>
                  <a:off x="2028" y="337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2" name="Freeform 549"/>
                <p:cNvSpPr>
                  <a:spLocks noChangeArrowheads="1"/>
                </p:cNvSpPr>
                <p:nvPr/>
              </p:nvSpPr>
              <p:spPr bwMode="auto">
                <a:xfrm>
                  <a:off x="2029" y="3377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3" name="Freeform 550"/>
                <p:cNvSpPr>
                  <a:spLocks noChangeArrowheads="1"/>
                </p:cNvSpPr>
                <p:nvPr/>
              </p:nvSpPr>
              <p:spPr bwMode="auto">
                <a:xfrm>
                  <a:off x="2031" y="3377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4" name="Freeform 551"/>
                <p:cNvSpPr>
                  <a:spLocks noChangeArrowheads="1"/>
                </p:cNvSpPr>
                <p:nvPr/>
              </p:nvSpPr>
              <p:spPr bwMode="auto">
                <a:xfrm>
                  <a:off x="2032" y="3376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5" name="Freeform 552"/>
                <p:cNvSpPr>
                  <a:spLocks noChangeArrowheads="1"/>
                </p:cNvSpPr>
                <p:nvPr/>
              </p:nvSpPr>
              <p:spPr bwMode="auto">
                <a:xfrm>
                  <a:off x="2034" y="3374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6" name="Freeform 553"/>
                <p:cNvSpPr>
                  <a:spLocks noChangeArrowheads="1"/>
                </p:cNvSpPr>
                <p:nvPr/>
              </p:nvSpPr>
              <p:spPr bwMode="auto">
                <a:xfrm>
                  <a:off x="2035" y="3372"/>
                  <a:ext cx="47" cy="3"/>
                </a:xfrm>
                <a:custGeom>
                  <a:avLst/>
                  <a:gdLst>
                    <a:gd name="T0" fmla="*/ 5 w 45"/>
                    <a:gd name="T1" fmla="*/ 0 h 4"/>
                    <a:gd name="T2" fmla="*/ 0 w 45"/>
                    <a:gd name="T3" fmla="*/ 2 h 4"/>
                    <a:gd name="T4" fmla="*/ 87 w 45"/>
                    <a:gd name="T5" fmla="*/ 2 h 4"/>
                    <a:gd name="T6" fmla="*/ 97 w 45"/>
                    <a:gd name="T7" fmla="*/ 0 h 4"/>
                    <a:gd name="T8" fmla="*/ 5 w 4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"/>
                    <a:gd name="T17" fmla="*/ 45 w 4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40" y="4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7" name="Freeform 554"/>
                <p:cNvSpPr>
                  <a:spLocks noChangeArrowheads="1"/>
                </p:cNvSpPr>
                <p:nvPr/>
              </p:nvSpPr>
              <p:spPr bwMode="auto">
                <a:xfrm>
                  <a:off x="2038" y="3372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89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8" name="Freeform 555"/>
                <p:cNvSpPr>
                  <a:spLocks noChangeArrowheads="1"/>
                </p:cNvSpPr>
                <p:nvPr/>
              </p:nvSpPr>
              <p:spPr bwMode="auto">
                <a:xfrm>
                  <a:off x="2041" y="3371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59" name="Freeform 556"/>
                <p:cNvSpPr>
                  <a:spLocks noChangeArrowheads="1"/>
                </p:cNvSpPr>
                <p:nvPr/>
              </p:nvSpPr>
              <p:spPr bwMode="auto">
                <a:xfrm>
                  <a:off x="2043" y="336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0" name="Freeform 557"/>
                <p:cNvSpPr>
                  <a:spLocks noChangeArrowheads="1"/>
                </p:cNvSpPr>
                <p:nvPr/>
              </p:nvSpPr>
              <p:spPr bwMode="auto">
                <a:xfrm>
                  <a:off x="2044" y="3368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1" name="Freeform 558"/>
                <p:cNvSpPr>
                  <a:spLocks noChangeArrowheads="1"/>
                </p:cNvSpPr>
                <p:nvPr/>
              </p:nvSpPr>
              <p:spPr bwMode="auto">
                <a:xfrm>
                  <a:off x="2046" y="3368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2" name="Freeform 559"/>
                <p:cNvSpPr>
                  <a:spLocks noChangeArrowheads="1"/>
                </p:cNvSpPr>
                <p:nvPr/>
              </p:nvSpPr>
              <p:spPr bwMode="auto">
                <a:xfrm>
                  <a:off x="2047" y="3366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3" name="Freeform 560"/>
                <p:cNvSpPr>
                  <a:spLocks noChangeArrowheads="1"/>
                </p:cNvSpPr>
                <p:nvPr/>
              </p:nvSpPr>
              <p:spPr bwMode="auto">
                <a:xfrm>
                  <a:off x="2049" y="3365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4" name="Freeform 561"/>
                <p:cNvSpPr>
                  <a:spLocks noChangeArrowheads="1"/>
                </p:cNvSpPr>
                <p:nvPr/>
              </p:nvSpPr>
              <p:spPr bwMode="auto">
                <a:xfrm>
                  <a:off x="2053" y="336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5" name="Freeform 562"/>
                <p:cNvSpPr>
                  <a:spLocks noChangeArrowheads="1"/>
                </p:cNvSpPr>
                <p:nvPr/>
              </p:nvSpPr>
              <p:spPr bwMode="auto">
                <a:xfrm>
                  <a:off x="2053" y="3363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6" name="Freeform 563"/>
                <p:cNvSpPr>
                  <a:spLocks noChangeArrowheads="1"/>
                </p:cNvSpPr>
                <p:nvPr/>
              </p:nvSpPr>
              <p:spPr bwMode="auto">
                <a:xfrm>
                  <a:off x="2056" y="3362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7" name="Freeform 564"/>
                <p:cNvSpPr>
                  <a:spLocks noChangeArrowheads="1"/>
                </p:cNvSpPr>
                <p:nvPr/>
              </p:nvSpPr>
              <p:spPr bwMode="auto">
                <a:xfrm>
                  <a:off x="2057" y="3360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8" name="Freeform 565"/>
                <p:cNvSpPr>
                  <a:spLocks noChangeArrowheads="1"/>
                </p:cNvSpPr>
                <p:nvPr/>
              </p:nvSpPr>
              <p:spPr bwMode="auto">
                <a:xfrm>
                  <a:off x="2059" y="3360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69" name="Freeform 566"/>
                <p:cNvSpPr>
                  <a:spLocks noChangeArrowheads="1"/>
                </p:cNvSpPr>
                <p:nvPr/>
              </p:nvSpPr>
              <p:spPr bwMode="auto">
                <a:xfrm>
                  <a:off x="2060" y="3359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0" name="Freeform 567"/>
                <p:cNvSpPr>
                  <a:spLocks noChangeArrowheads="1"/>
                </p:cNvSpPr>
                <p:nvPr/>
              </p:nvSpPr>
              <p:spPr bwMode="auto">
                <a:xfrm>
                  <a:off x="2062" y="3357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1" name="Freeform 568"/>
                <p:cNvSpPr>
                  <a:spLocks noChangeArrowheads="1"/>
                </p:cNvSpPr>
                <p:nvPr/>
              </p:nvSpPr>
              <p:spPr bwMode="auto">
                <a:xfrm>
                  <a:off x="2065" y="3356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2" name="Freeform 569"/>
                <p:cNvSpPr>
                  <a:spLocks noChangeArrowheads="1"/>
                </p:cNvSpPr>
                <p:nvPr/>
              </p:nvSpPr>
              <p:spPr bwMode="auto">
                <a:xfrm>
                  <a:off x="2067" y="3356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3" name="Freeform 570"/>
                <p:cNvSpPr>
                  <a:spLocks noChangeArrowheads="1"/>
                </p:cNvSpPr>
                <p:nvPr/>
              </p:nvSpPr>
              <p:spPr bwMode="auto">
                <a:xfrm>
                  <a:off x="2068" y="3354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4" name="Freeform 571"/>
                <p:cNvSpPr>
                  <a:spLocks noChangeArrowheads="1"/>
                </p:cNvSpPr>
                <p:nvPr/>
              </p:nvSpPr>
              <p:spPr bwMode="auto">
                <a:xfrm>
                  <a:off x="2071" y="335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775" name="Freeform 572"/>
                <p:cNvSpPr>
                  <a:spLocks noChangeArrowheads="1"/>
                </p:cNvSpPr>
                <p:nvPr/>
              </p:nvSpPr>
              <p:spPr bwMode="auto">
                <a:xfrm>
                  <a:off x="2072" y="3351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2218" name="Group 573"/>
              <p:cNvGrpSpPr>
                <a:grpSpLocks/>
              </p:cNvGrpSpPr>
              <p:nvPr/>
            </p:nvGrpSpPr>
            <p:grpSpPr bwMode="auto">
              <a:xfrm>
                <a:off x="1900" y="3348"/>
                <a:ext cx="321" cy="97"/>
                <a:chOff x="1900" y="3348"/>
                <a:chExt cx="321" cy="97"/>
              </a:xfrm>
            </p:grpSpPr>
            <p:sp>
              <p:nvSpPr>
                <p:cNvPr id="32376" name="Freeform 574"/>
                <p:cNvSpPr>
                  <a:spLocks noChangeArrowheads="1"/>
                </p:cNvSpPr>
                <p:nvPr/>
              </p:nvSpPr>
              <p:spPr bwMode="auto">
                <a:xfrm>
                  <a:off x="2074" y="3351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77" name="Freeform 575"/>
                <p:cNvSpPr>
                  <a:spLocks noChangeArrowheads="1"/>
                </p:cNvSpPr>
                <p:nvPr/>
              </p:nvSpPr>
              <p:spPr bwMode="auto">
                <a:xfrm>
                  <a:off x="2075" y="3349"/>
                  <a:ext cx="47" cy="1"/>
                </a:xfrm>
                <a:custGeom>
                  <a:avLst/>
                  <a:gdLst>
                    <a:gd name="T0" fmla="*/ 0 w 45"/>
                    <a:gd name="T1" fmla="*/ 1 h 2"/>
                    <a:gd name="T2" fmla="*/ 5 w 45"/>
                    <a:gd name="T3" fmla="*/ 0 h 2"/>
                    <a:gd name="T4" fmla="*/ 11 w 45"/>
                    <a:gd name="T5" fmla="*/ 0 h 2"/>
                    <a:gd name="T6" fmla="*/ 36 w 45"/>
                    <a:gd name="T7" fmla="*/ 0 h 2"/>
                    <a:gd name="T8" fmla="*/ 52 w 45"/>
                    <a:gd name="T9" fmla="*/ 0 h 2"/>
                    <a:gd name="T10" fmla="*/ 67 w 45"/>
                    <a:gd name="T11" fmla="*/ 0 h 2"/>
                    <a:gd name="T12" fmla="*/ 85 w 45"/>
                    <a:gd name="T13" fmla="*/ 0 h 2"/>
                    <a:gd name="T14" fmla="*/ 97 w 45"/>
                    <a:gd name="T15" fmla="*/ 0 h 2"/>
                    <a:gd name="T16" fmla="*/ 91 w 45"/>
                    <a:gd name="T17" fmla="*/ 1 h 2"/>
                    <a:gd name="T18" fmla="*/ 0 w 45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"/>
                    <a:gd name="T31" fmla="*/ 0 h 2"/>
                    <a:gd name="T32" fmla="*/ 45 w 45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" h="2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4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78" name="Freeform 576"/>
                <p:cNvSpPr>
                  <a:spLocks noChangeArrowheads="1"/>
                </p:cNvSpPr>
                <p:nvPr/>
              </p:nvSpPr>
              <p:spPr bwMode="auto">
                <a:xfrm>
                  <a:off x="2078" y="3349"/>
                  <a:ext cx="44" cy="1"/>
                </a:xfrm>
                <a:custGeom>
                  <a:avLst/>
                  <a:gdLst>
                    <a:gd name="T0" fmla="*/ 0 w 42"/>
                    <a:gd name="T1" fmla="*/ 1 h 2"/>
                    <a:gd name="T2" fmla="*/ 2 w 42"/>
                    <a:gd name="T3" fmla="*/ 0 h 2"/>
                    <a:gd name="T4" fmla="*/ 8 w 42"/>
                    <a:gd name="T5" fmla="*/ 0 h 2"/>
                    <a:gd name="T6" fmla="*/ 32 w 42"/>
                    <a:gd name="T7" fmla="*/ 0 h 2"/>
                    <a:gd name="T8" fmla="*/ 48 w 42"/>
                    <a:gd name="T9" fmla="*/ 0 h 2"/>
                    <a:gd name="T10" fmla="*/ 63 w 42"/>
                    <a:gd name="T11" fmla="*/ 0 h 2"/>
                    <a:gd name="T12" fmla="*/ 83 w 42"/>
                    <a:gd name="T13" fmla="*/ 0 h 2"/>
                    <a:gd name="T14" fmla="*/ 95 w 42"/>
                    <a:gd name="T15" fmla="*/ 0 h 2"/>
                    <a:gd name="T16" fmla="*/ 91 w 42"/>
                    <a:gd name="T17" fmla="*/ 1 h 2"/>
                    <a:gd name="T18" fmla="*/ 0 w 42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2"/>
                    <a:gd name="T32" fmla="*/ 42 w 42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79" name="Freeform 577"/>
                <p:cNvSpPr>
                  <a:spLocks noChangeArrowheads="1"/>
                </p:cNvSpPr>
                <p:nvPr/>
              </p:nvSpPr>
              <p:spPr bwMode="auto">
                <a:xfrm>
                  <a:off x="2028" y="3403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7 w 44"/>
                    <a:gd name="T5" fmla="*/ 1 h 3"/>
                    <a:gd name="T6" fmla="*/ 32 w 44"/>
                    <a:gd name="T7" fmla="*/ 1 h 3"/>
                    <a:gd name="T8" fmla="*/ 43 w 44"/>
                    <a:gd name="T9" fmla="*/ 1 h 3"/>
                    <a:gd name="T10" fmla="*/ 58 w 44"/>
                    <a:gd name="T11" fmla="*/ 1 h 3"/>
                    <a:gd name="T12" fmla="*/ 77 w 44"/>
                    <a:gd name="T13" fmla="*/ 1 h 3"/>
                    <a:gd name="T14" fmla="*/ 91 w 44"/>
                    <a:gd name="T15" fmla="*/ 1 h 3"/>
                    <a:gd name="T16" fmla="*/ 97 w 44"/>
                    <a:gd name="T17" fmla="*/ 0 h 3"/>
                    <a:gd name="T18" fmla="*/ 4 w 44"/>
                    <a:gd name="T19" fmla="*/ 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3"/>
                    <a:gd name="T32" fmla="*/ 44 w 44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7" y="3"/>
                      </a:lnTo>
                      <a:lnTo>
                        <a:pt x="14" y="3"/>
                      </a:lnTo>
                      <a:lnTo>
                        <a:pt x="20" y="3"/>
                      </a:lnTo>
                      <a:lnTo>
                        <a:pt x="27" y="3"/>
                      </a:lnTo>
                      <a:lnTo>
                        <a:pt x="34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0" name="Freeform 578"/>
                <p:cNvSpPr>
                  <a:spLocks noChangeArrowheads="1"/>
                </p:cNvSpPr>
                <p:nvPr/>
              </p:nvSpPr>
              <p:spPr bwMode="auto">
                <a:xfrm>
                  <a:off x="2031" y="3403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1" name="Freeform 579"/>
                <p:cNvSpPr>
                  <a:spLocks noChangeArrowheads="1"/>
                </p:cNvSpPr>
                <p:nvPr/>
              </p:nvSpPr>
              <p:spPr bwMode="auto">
                <a:xfrm>
                  <a:off x="2032" y="3402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2" name="Freeform 580"/>
                <p:cNvSpPr>
                  <a:spLocks noChangeArrowheads="1"/>
                </p:cNvSpPr>
                <p:nvPr/>
              </p:nvSpPr>
              <p:spPr bwMode="auto">
                <a:xfrm>
                  <a:off x="2034" y="3400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3" name="Freeform 581"/>
                <p:cNvSpPr>
                  <a:spLocks noChangeArrowheads="1"/>
                </p:cNvSpPr>
                <p:nvPr/>
              </p:nvSpPr>
              <p:spPr bwMode="auto">
                <a:xfrm>
                  <a:off x="2036" y="3399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4" name="Freeform 582"/>
                <p:cNvSpPr>
                  <a:spLocks noChangeArrowheads="1"/>
                </p:cNvSpPr>
                <p:nvPr/>
              </p:nvSpPr>
              <p:spPr bwMode="auto">
                <a:xfrm>
                  <a:off x="2038" y="3399"/>
                  <a:ext cx="47" cy="0"/>
                </a:xfrm>
                <a:custGeom>
                  <a:avLst/>
                  <a:gdLst>
                    <a:gd name="T0" fmla="*/ 3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3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5" name="Freeform 583"/>
                <p:cNvSpPr>
                  <a:spLocks noChangeArrowheads="1"/>
                </p:cNvSpPr>
                <p:nvPr/>
              </p:nvSpPr>
              <p:spPr bwMode="auto">
                <a:xfrm>
                  <a:off x="2038" y="3397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91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6" name="Freeform 584"/>
                <p:cNvSpPr>
                  <a:spLocks noChangeArrowheads="1"/>
                </p:cNvSpPr>
                <p:nvPr/>
              </p:nvSpPr>
              <p:spPr bwMode="auto">
                <a:xfrm>
                  <a:off x="2041" y="3396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7" name="Freeform 585"/>
                <p:cNvSpPr>
                  <a:spLocks noChangeArrowheads="1"/>
                </p:cNvSpPr>
                <p:nvPr/>
              </p:nvSpPr>
              <p:spPr bwMode="auto">
                <a:xfrm>
                  <a:off x="2044" y="3394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8" name="Freeform 586"/>
                <p:cNvSpPr>
                  <a:spLocks noChangeArrowheads="1"/>
                </p:cNvSpPr>
                <p:nvPr/>
              </p:nvSpPr>
              <p:spPr bwMode="auto">
                <a:xfrm>
                  <a:off x="2046" y="3394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89" name="Freeform 587"/>
                <p:cNvSpPr>
                  <a:spLocks noChangeArrowheads="1"/>
                </p:cNvSpPr>
                <p:nvPr/>
              </p:nvSpPr>
              <p:spPr bwMode="auto">
                <a:xfrm>
                  <a:off x="2047" y="3392"/>
                  <a:ext cx="47" cy="1"/>
                </a:xfrm>
                <a:custGeom>
                  <a:avLst/>
                  <a:gdLst>
                    <a:gd name="T0" fmla="*/ 3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3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0" name="Freeform 588"/>
                <p:cNvSpPr>
                  <a:spLocks noChangeArrowheads="1"/>
                </p:cNvSpPr>
                <p:nvPr/>
              </p:nvSpPr>
              <p:spPr bwMode="auto">
                <a:xfrm>
                  <a:off x="2049" y="3391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1" name="Freeform 589"/>
                <p:cNvSpPr>
                  <a:spLocks noChangeArrowheads="1"/>
                </p:cNvSpPr>
                <p:nvPr/>
              </p:nvSpPr>
              <p:spPr bwMode="auto">
                <a:xfrm>
                  <a:off x="2050" y="3391"/>
                  <a:ext cx="47" cy="0"/>
                </a:xfrm>
                <a:custGeom>
                  <a:avLst/>
                  <a:gdLst>
                    <a:gd name="T0" fmla="*/ 3 w 45"/>
                    <a:gd name="T1" fmla="*/ 0 h 1"/>
                    <a:gd name="T2" fmla="*/ 0 w 45"/>
                    <a:gd name="T3" fmla="*/ 1 h 1"/>
                    <a:gd name="T4" fmla="*/ 91 w 45"/>
                    <a:gd name="T5" fmla="*/ 1 h 1"/>
                    <a:gd name="T6" fmla="*/ 97 w 45"/>
                    <a:gd name="T7" fmla="*/ 0 h 1"/>
                    <a:gd name="T8" fmla="*/ 3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2" name="Freeform 590"/>
                <p:cNvSpPr>
                  <a:spLocks noChangeArrowheads="1"/>
                </p:cNvSpPr>
                <p:nvPr/>
              </p:nvSpPr>
              <p:spPr bwMode="auto">
                <a:xfrm>
                  <a:off x="2053" y="3389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3" name="Freeform 591"/>
                <p:cNvSpPr>
                  <a:spLocks noChangeArrowheads="1"/>
                </p:cNvSpPr>
                <p:nvPr/>
              </p:nvSpPr>
              <p:spPr bwMode="auto">
                <a:xfrm>
                  <a:off x="2053" y="3388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4" name="Freeform 592"/>
                <p:cNvSpPr>
                  <a:spLocks noChangeArrowheads="1"/>
                </p:cNvSpPr>
                <p:nvPr/>
              </p:nvSpPr>
              <p:spPr bwMode="auto">
                <a:xfrm>
                  <a:off x="2057" y="3386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5" name="Freeform 593"/>
                <p:cNvSpPr>
                  <a:spLocks noChangeArrowheads="1"/>
                </p:cNvSpPr>
                <p:nvPr/>
              </p:nvSpPr>
              <p:spPr bwMode="auto">
                <a:xfrm>
                  <a:off x="2059" y="3386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6" name="Freeform 594"/>
                <p:cNvSpPr>
                  <a:spLocks noChangeArrowheads="1"/>
                </p:cNvSpPr>
                <p:nvPr/>
              </p:nvSpPr>
              <p:spPr bwMode="auto">
                <a:xfrm>
                  <a:off x="2060" y="3385"/>
                  <a:ext cx="47" cy="0"/>
                </a:xfrm>
                <a:custGeom>
                  <a:avLst/>
                  <a:gdLst>
                    <a:gd name="T0" fmla="*/ 4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4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7" name="Freeform 595"/>
                <p:cNvSpPr>
                  <a:spLocks noChangeArrowheads="1"/>
                </p:cNvSpPr>
                <p:nvPr/>
              </p:nvSpPr>
              <p:spPr bwMode="auto">
                <a:xfrm>
                  <a:off x="2062" y="3383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8" name="Freeform 596"/>
                <p:cNvSpPr>
                  <a:spLocks noChangeArrowheads="1"/>
                </p:cNvSpPr>
                <p:nvPr/>
              </p:nvSpPr>
              <p:spPr bwMode="auto">
                <a:xfrm>
                  <a:off x="2064" y="3382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399" name="Freeform 597"/>
                <p:cNvSpPr>
                  <a:spLocks noChangeArrowheads="1"/>
                </p:cNvSpPr>
                <p:nvPr/>
              </p:nvSpPr>
              <p:spPr bwMode="auto">
                <a:xfrm>
                  <a:off x="2065" y="3382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91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0" name="Freeform 598"/>
                <p:cNvSpPr>
                  <a:spLocks noChangeArrowheads="1"/>
                </p:cNvSpPr>
                <p:nvPr/>
              </p:nvSpPr>
              <p:spPr bwMode="auto">
                <a:xfrm>
                  <a:off x="2068" y="3380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1" name="Freeform 599"/>
                <p:cNvSpPr>
                  <a:spLocks noChangeArrowheads="1"/>
                </p:cNvSpPr>
                <p:nvPr/>
              </p:nvSpPr>
              <p:spPr bwMode="auto">
                <a:xfrm>
                  <a:off x="2071" y="337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2" name="Freeform 600"/>
                <p:cNvSpPr>
                  <a:spLocks noChangeArrowheads="1"/>
                </p:cNvSpPr>
                <p:nvPr/>
              </p:nvSpPr>
              <p:spPr bwMode="auto">
                <a:xfrm>
                  <a:off x="2072" y="3377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3" name="Freeform 601"/>
                <p:cNvSpPr>
                  <a:spLocks noChangeArrowheads="1"/>
                </p:cNvSpPr>
                <p:nvPr/>
              </p:nvSpPr>
              <p:spPr bwMode="auto">
                <a:xfrm>
                  <a:off x="2074" y="3377"/>
                  <a:ext cx="46" cy="1"/>
                </a:xfrm>
                <a:custGeom>
                  <a:avLst/>
                  <a:gdLst>
                    <a:gd name="T0" fmla="*/ 3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3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4" name="Freeform 602"/>
                <p:cNvSpPr>
                  <a:spLocks noChangeArrowheads="1"/>
                </p:cNvSpPr>
                <p:nvPr/>
              </p:nvSpPr>
              <p:spPr bwMode="auto">
                <a:xfrm>
                  <a:off x="2075" y="3376"/>
                  <a:ext cx="47" cy="0"/>
                </a:xfrm>
                <a:custGeom>
                  <a:avLst/>
                  <a:gdLst>
                    <a:gd name="T0" fmla="*/ 3 w 45"/>
                    <a:gd name="T1" fmla="*/ 0 h 1"/>
                    <a:gd name="T2" fmla="*/ 0 w 45"/>
                    <a:gd name="T3" fmla="*/ 1 h 1"/>
                    <a:gd name="T4" fmla="*/ 87 w 45"/>
                    <a:gd name="T5" fmla="*/ 1 h 1"/>
                    <a:gd name="T6" fmla="*/ 97 w 45"/>
                    <a:gd name="T7" fmla="*/ 0 h 1"/>
                    <a:gd name="T8" fmla="*/ 3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5" name="Freeform 603"/>
                <p:cNvSpPr>
                  <a:spLocks noChangeArrowheads="1"/>
                </p:cNvSpPr>
                <p:nvPr/>
              </p:nvSpPr>
              <p:spPr bwMode="auto">
                <a:xfrm>
                  <a:off x="2077" y="3374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6" name="Freeform 604"/>
                <p:cNvSpPr>
                  <a:spLocks noChangeArrowheads="1"/>
                </p:cNvSpPr>
                <p:nvPr/>
              </p:nvSpPr>
              <p:spPr bwMode="auto">
                <a:xfrm>
                  <a:off x="2078" y="3372"/>
                  <a:ext cx="47" cy="3"/>
                </a:xfrm>
                <a:custGeom>
                  <a:avLst/>
                  <a:gdLst>
                    <a:gd name="T0" fmla="*/ 5 w 45"/>
                    <a:gd name="T1" fmla="*/ 0 h 4"/>
                    <a:gd name="T2" fmla="*/ 0 w 45"/>
                    <a:gd name="T3" fmla="*/ 2 h 4"/>
                    <a:gd name="T4" fmla="*/ 91 w 45"/>
                    <a:gd name="T5" fmla="*/ 2 h 4"/>
                    <a:gd name="T6" fmla="*/ 97 w 45"/>
                    <a:gd name="T7" fmla="*/ 0 h 4"/>
                    <a:gd name="T8" fmla="*/ 5 w 4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"/>
                    <a:gd name="T17" fmla="*/ 45 w 4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42" y="4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7" name="Freeform 605"/>
                <p:cNvSpPr>
                  <a:spLocks noChangeArrowheads="1"/>
                </p:cNvSpPr>
                <p:nvPr/>
              </p:nvSpPr>
              <p:spPr bwMode="auto">
                <a:xfrm>
                  <a:off x="2081" y="3372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8" name="Freeform 606"/>
                <p:cNvSpPr>
                  <a:spLocks noChangeArrowheads="1"/>
                </p:cNvSpPr>
                <p:nvPr/>
              </p:nvSpPr>
              <p:spPr bwMode="auto">
                <a:xfrm>
                  <a:off x="2083" y="3371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09" name="Freeform 607"/>
                <p:cNvSpPr>
                  <a:spLocks noChangeArrowheads="1"/>
                </p:cNvSpPr>
                <p:nvPr/>
              </p:nvSpPr>
              <p:spPr bwMode="auto">
                <a:xfrm>
                  <a:off x="2085" y="336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0" name="Freeform 608"/>
                <p:cNvSpPr>
                  <a:spLocks noChangeArrowheads="1"/>
                </p:cNvSpPr>
                <p:nvPr/>
              </p:nvSpPr>
              <p:spPr bwMode="auto">
                <a:xfrm>
                  <a:off x="2087" y="3368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1" name="Freeform 609"/>
                <p:cNvSpPr>
                  <a:spLocks noChangeArrowheads="1"/>
                </p:cNvSpPr>
                <p:nvPr/>
              </p:nvSpPr>
              <p:spPr bwMode="auto">
                <a:xfrm>
                  <a:off x="2089" y="3368"/>
                  <a:ext cx="46" cy="0"/>
                </a:xfrm>
                <a:custGeom>
                  <a:avLst/>
                  <a:gdLst>
                    <a:gd name="T0" fmla="*/ 3 w 44"/>
                    <a:gd name="T1" fmla="*/ 0 h 1"/>
                    <a:gd name="T2" fmla="*/ 0 w 44"/>
                    <a:gd name="T3" fmla="*/ 1 h 1"/>
                    <a:gd name="T4" fmla="*/ 89 w 44"/>
                    <a:gd name="T5" fmla="*/ 1 h 1"/>
                    <a:gd name="T6" fmla="*/ 97 w 44"/>
                    <a:gd name="T7" fmla="*/ 0 h 1"/>
                    <a:gd name="T8" fmla="*/ 3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2" name="Freeform 610"/>
                <p:cNvSpPr>
                  <a:spLocks noChangeArrowheads="1"/>
                </p:cNvSpPr>
                <p:nvPr/>
              </p:nvSpPr>
              <p:spPr bwMode="auto">
                <a:xfrm>
                  <a:off x="2090" y="3366"/>
                  <a:ext cx="47" cy="1"/>
                </a:xfrm>
                <a:custGeom>
                  <a:avLst/>
                  <a:gdLst>
                    <a:gd name="T0" fmla="*/ 5 w 45"/>
                    <a:gd name="T1" fmla="*/ 0 h 2"/>
                    <a:gd name="T2" fmla="*/ 0 w 45"/>
                    <a:gd name="T3" fmla="*/ 1 h 2"/>
                    <a:gd name="T4" fmla="*/ 91 w 45"/>
                    <a:gd name="T5" fmla="*/ 1 h 2"/>
                    <a:gd name="T6" fmla="*/ 97 w 45"/>
                    <a:gd name="T7" fmla="*/ 0 h 2"/>
                    <a:gd name="T8" fmla="*/ 5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3" name="Freeform 611"/>
                <p:cNvSpPr>
                  <a:spLocks noChangeArrowheads="1"/>
                </p:cNvSpPr>
                <p:nvPr/>
              </p:nvSpPr>
              <p:spPr bwMode="auto">
                <a:xfrm>
                  <a:off x="2092" y="3365"/>
                  <a:ext cx="46" cy="2"/>
                </a:xfrm>
                <a:custGeom>
                  <a:avLst/>
                  <a:gdLst>
                    <a:gd name="T0" fmla="*/ 4 w 44"/>
                    <a:gd name="T1" fmla="*/ 0 h 3"/>
                    <a:gd name="T2" fmla="*/ 0 w 44"/>
                    <a:gd name="T3" fmla="*/ 1 h 3"/>
                    <a:gd name="T4" fmla="*/ 91 w 44"/>
                    <a:gd name="T5" fmla="*/ 1 h 3"/>
                    <a:gd name="T6" fmla="*/ 97 w 44"/>
                    <a:gd name="T7" fmla="*/ 0 h 3"/>
                    <a:gd name="T8" fmla="*/ 4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4" name="Freeform 612"/>
                <p:cNvSpPr>
                  <a:spLocks noChangeArrowheads="1"/>
                </p:cNvSpPr>
                <p:nvPr/>
              </p:nvSpPr>
              <p:spPr bwMode="auto">
                <a:xfrm>
                  <a:off x="2095" y="336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5" name="Freeform 613"/>
                <p:cNvSpPr>
                  <a:spLocks noChangeArrowheads="1"/>
                </p:cNvSpPr>
                <p:nvPr/>
              </p:nvSpPr>
              <p:spPr bwMode="auto">
                <a:xfrm>
                  <a:off x="2096" y="3363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6" name="Freeform 614"/>
                <p:cNvSpPr>
                  <a:spLocks noChangeArrowheads="1"/>
                </p:cNvSpPr>
                <p:nvPr/>
              </p:nvSpPr>
              <p:spPr bwMode="auto">
                <a:xfrm>
                  <a:off x="2098" y="3362"/>
                  <a:ext cx="46" cy="0"/>
                </a:xfrm>
                <a:custGeom>
                  <a:avLst/>
                  <a:gdLst>
                    <a:gd name="T0" fmla="*/ 3 w 44"/>
                    <a:gd name="T1" fmla="*/ 0 h 1"/>
                    <a:gd name="T2" fmla="*/ 0 w 44"/>
                    <a:gd name="T3" fmla="*/ 1 h 1"/>
                    <a:gd name="T4" fmla="*/ 89 w 44"/>
                    <a:gd name="T5" fmla="*/ 1 h 1"/>
                    <a:gd name="T6" fmla="*/ 97 w 44"/>
                    <a:gd name="T7" fmla="*/ 0 h 1"/>
                    <a:gd name="T8" fmla="*/ 3 w 4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"/>
                    <a:gd name="T17" fmla="*/ 44 w 44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7" name="Freeform 615"/>
                <p:cNvSpPr>
                  <a:spLocks noChangeArrowheads="1"/>
                </p:cNvSpPr>
                <p:nvPr/>
              </p:nvSpPr>
              <p:spPr bwMode="auto">
                <a:xfrm>
                  <a:off x="2099" y="3360"/>
                  <a:ext cx="47" cy="2"/>
                </a:xfrm>
                <a:custGeom>
                  <a:avLst/>
                  <a:gdLst>
                    <a:gd name="T0" fmla="*/ 3 w 45"/>
                    <a:gd name="T1" fmla="*/ 0 h 3"/>
                    <a:gd name="T2" fmla="*/ 0 w 45"/>
                    <a:gd name="T3" fmla="*/ 1 h 3"/>
                    <a:gd name="T4" fmla="*/ 87 w 45"/>
                    <a:gd name="T5" fmla="*/ 1 h 3"/>
                    <a:gd name="T6" fmla="*/ 97 w 45"/>
                    <a:gd name="T7" fmla="*/ 0 h 3"/>
                    <a:gd name="T8" fmla="*/ 3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8" name="Freeform 616"/>
                <p:cNvSpPr>
                  <a:spLocks noChangeArrowheads="1"/>
                </p:cNvSpPr>
                <p:nvPr/>
              </p:nvSpPr>
              <p:spPr bwMode="auto">
                <a:xfrm>
                  <a:off x="2101" y="3360"/>
                  <a:ext cx="46" cy="1"/>
                </a:xfrm>
                <a:custGeom>
                  <a:avLst/>
                  <a:gdLst>
                    <a:gd name="T0" fmla="*/ 3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3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19" name="Freeform 617"/>
                <p:cNvSpPr>
                  <a:spLocks noChangeArrowheads="1"/>
                </p:cNvSpPr>
                <p:nvPr/>
              </p:nvSpPr>
              <p:spPr bwMode="auto">
                <a:xfrm>
                  <a:off x="2102" y="3359"/>
                  <a:ext cx="47" cy="0"/>
                </a:xfrm>
                <a:custGeom>
                  <a:avLst/>
                  <a:gdLst>
                    <a:gd name="T0" fmla="*/ 5 w 45"/>
                    <a:gd name="T1" fmla="*/ 0 h 1"/>
                    <a:gd name="T2" fmla="*/ 0 w 45"/>
                    <a:gd name="T3" fmla="*/ 1 h 1"/>
                    <a:gd name="T4" fmla="*/ 91 w 45"/>
                    <a:gd name="T5" fmla="*/ 1 h 1"/>
                    <a:gd name="T6" fmla="*/ 97 w 45"/>
                    <a:gd name="T7" fmla="*/ 0 h 1"/>
                    <a:gd name="T8" fmla="*/ 5 w 4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"/>
                    <a:gd name="T17" fmla="*/ 45 w 4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0" name="Freeform 618"/>
                <p:cNvSpPr>
                  <a:spLocks noChangeArrowheads="1"/>
                </p:cNvSpPr>
                <p:nvPr/>
              </p:nvSpPr>
              <p:spPr bwMode="auto">
                <a:xfrm>
                  <a:off x="2105" y="3357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89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1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1" name="Freeform 619"/>
                <p:cNvSpPr>
                  <a:spLocks noChangeArrowheads="1"/>
                </p:cNvSpPr>
                <p:nvPr/>
              </p:nvSpPr>
              <p:spPr bwMode="auto">
                <a:xfrm>
                  <a:off x="2108" y="3356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2" name="Freeform 620"/>
                <p:cNvSpPr>
                  <a:spLocks noChangeArrowheads="1"/>
                </p:cNvSpPr>
                <p:nvPr/>
              </p:nvSpPr>
              <p:spPr bwMode="auto">
                <a:xfrm>
                  <a:off x="2110" y="3356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3" name="Freeform 621"/>
                <p:cNvSpPr>
                  <a:spLocks noChangeArrowheads="1"/>
                </p:cNvSpPr>
                <p:nvPr/>
              </p:nvSpPr>
              <p:spPr bwMode="auto">
                <a:xfrm>
                  <a:off x="2111" y="3354"/>
                  <a:ext cx="47" cy="1"/>
                </a:xfrm>
                <a:custGeom>
                  <a:avLst/>
                  <a:gdLst>
                    <a:gd name="T0" fmla="*/ 3 w 45"/>
                    <a:gd name="T1" fmla="*/ 0 h 2"/>
                    <a:gd name="T2" fmla="*/ 0 w 45"/>
                    <a:gd name="T3" fmla="*/ 1 h 2"/>
                    <a:gd name="T4" fmla="*/ 87 w 45"/>
                    <a:gd name="T5" fmla="*/ 1 h 2"/>
                    <a:gd name="T6" fmla="*/ 97 w 45"/>
                    <a:gd name="T7" fmla="*/ 0 h 2"/>
                    <a:gd name="T8" fmla="*/ 3 w 4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2"/>
                    <a:gd name="T17" fmla="*/ 45 w 4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4" name="Freeform 622"/>
                <p:cNvSpPr>
                  <a:spLocks noChangeArrowheads="1"/>
                </p:cNvSpPr>
                <p:nvPr/>
              </p:nvSpPr>
              <p:spPr bwMode="auto">
                <a:xfrm>
                  <a:off x="2113" y="3353"/>
                  <a:ext cx="46" cy="2"/>
                </a:xfrm>
                <a:custGeom>
                  <a:avLst/>
                  <a:gdLst>
                    <a:gd name="T0" fmla="*/ 3 w 44"/>
                    <a:gd name="T1" fmla="*/ 0 h 3"/>
                    <a:gd name="T2" fmla="*/ 0 w 44"/>
                    <a:gd name="T3" fmla="*/ 1 h 3"/>
                    <a:gd name="T4" fmla="*/ 89 w 44"/>
                    <a:gd name="T5" fmla="*/ 1 h 3"/>
                    <a:gd name="T6" fmla="*/ 97 w 44"/>
                    <a:gd name="T7" fmla="*/ 0 h 3"/>
                    <a:gd name="T8" fmla="*/ 3 w 4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"/>
                    <a:gd name="T17" fmla="*/ 44 w 4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5" name="Freeform 623"/>
                <p:cNvSpPr>
                  <a:spLocks noChangeArrowheads="1"/>
                </p:cNvSpPr>
                <p:nvPr/>
              </p:nvSpPr>
              <p:spPr bwMode="auto">
                <a:xfrm>
                  <a:off x="2114" y="3351"/>
                  <a:ext cx="47" cy="2"/>
                </a:xfrm>
                <a:custGeom>
                  <a:avLst/>
                  <a:gdLst>
                    <a:gd name="T0" fmla="*/ 5 w 45"/>
                    <a:gd name="T1" fmla="*/ 0 h 3"/>
                    <a:gd name="T2" fmla="*/ 0 w 45"/>
                    <a:gd name="T3" fmla="*/ 1 h 3"/>
                    <a:gd name="T4" fmla="*/ 91 w 45"/>
                    <a:gd name="T5" fmla="*/ 1 h 3"/>
                    <a:gd name="T6" fmla="*/ 97 w 45"/>
                    <a:gd name="T7" fmla="*/ 0 h 3"/>
                    <a:gd name="T8" fmla="*/ 5 w 4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"/>
                    <a:gd name="T17" fmla="*/ 45 w 4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2" y="3"/>
                      </a:lnTo>
                      <a:lnTo>
                        <a:pt x="4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6" name="Freeform 624"/>
                <p:cNvSpPr>
                  <a:spLocks noChangeArrowheads="1"/>
                </p:cNvSpPr>
                <p:nvPr/>
              </p:nvSpPr>
              <p:spPr bwMode="auto">
                <a:xfrm>
                  <a:off x="2116" y="3351"/>
                  <a:ext cx="46" cy="1"/>
                </a:xfrm>
                <a:custGeom>
                  <a:avLst/>
                  <a:gdLst>
                    <a:gd name="T0" fmla="*/ 4 w 44"/>
                    <a:gd name="T1" fmla="*/ 0 h 2"/>
                    <a:gd name="T2" fmla="*/ 0 w 44"/>
                    <a:gd name="T3" fmla="*/ 1 h 2"/>
                    <a:gd name="T4" fmla="*/ 91 w 44"/>
                    <a:gd name="T5" fmla="*/ 1 h 2"/>
                    <a:gd name="T6" fmla="*/ 97 w 44"/>
                    <a:gd name="T7" fmla="*/ 0 h 2"/>
                    <a:gd name="T8" fmla="*/ 4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7" name="Freeform 625"/>
                <p:cNvSpPr>
                  <a:spLocks noChangeArrowheads="1"/>
                </p:cNvSpPr>
                <p:nvPr/>
              </p:nvSpPr>
              <p:spPr bwMode="auto">
                <a:xfrm>
                  <a:off x="2119" y="3349"/>
                  <a:ext cx="45" cy="1"/>
                </a:xfrm>
                <a:custGeom>
                  <a:avLst/>
                  <a:gdLst>
                    <a:gd name="T0" fmla="*/ 0 w 43"/>
                    <a:gd name="T1" fmla="*/ 1 h 2"/>
                    <a:gd name="T2" fmla="*/ 3 w 43"/>
                    <a:gd name="T3" fmla="*/ 0 h 2"/>
                    <a:gd name="T4" fmla="*/ 9 w 43"/>
                    <a:gd name="T5" fmla="*/ 0 h 2"/>
                    <a:gd name="T6" fmla="*/ 37 w 43"/>
                    <a:gd name="T7" fmla="*/ 0 h 2"/>
                    <a:gd name="T8" fmla="*/ 49 w 43"/>
                    <a:gd name="T9" fmla="*/ 0 h 2"/>
                    <a:gd name="T10" fmla="*/ 64 w 43"/>
                    <a:gd name="T11" fmla="*/ 0 h 2"/>
                    <a:gd name="T12" fmla="*/ 84 w 43"/>
                    <a:gd name="T13" fmla="*/ 0 h 2"/>
                    <a:gd name="T14" fmla="*/ 96 w 43"/>
                    <a:gd name="T15" fmla="*/ 0 h 2"/>
                    <a:gd name="T16" fmla="*/ 90 w 43"/>
                    <a:gd name="T17" fmla="*/ 1 h 2"/>
                    <a:gd name="T18" fmla="*/ 0 w 43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2"/>
                    <a:gd name="T32" fmla="*/ 43 w 43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4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8" name="Freeform 626"/>
                <p:cNvSpPr>
                  <a:spLocks noChangeArrowheads="1"/>
                </p:cNvSpPr>
                <p:nvPr/>
              </p:nvSpPr>
              <p:spPr bwMode="auto">
                <a:xfrm>
                  <a:off x="2121" y="3349"/>
                  <a:ext cx="43" cy="1"/>
                </a:xfrm>
                <a:custGeom>
                  <a:avLst/>
                  <a:gdLst>
                    <a:gd name="T0" fmla="*/ 0 w 42"/>
                    <a:gd name="T1" fmla="*/ 1 h 2"/>
                    <a:gd name="T2" fmla="*/ 2 w 42"/>
                    <a:gd name="T3" fmla="*/ 0 h 2"/>
                    <a:gd name="T4" fmla="*/ 8 w 42"/>
                    <a:gd name="T5" fmla="*/ 0 h 2"/>
                    <a:gd name="T6" fmla="*/ 16 w 42"/>
                    <a:gd name="T7" fmla="*/ 0 h 2"/>
                    <a:gd name="T8" fmla="*/ 40 w 42"/>
                    <a:gd name="T9" fmla="*/ 0 h 2"/>
                    <a:gd name="T10" fmla="*/ 46 w 42"/>
                    <a:gd name="T11" fmla="*/ 0 h 2"/>
                    <a:gd name="T12" fmla="*/ 54 w 42"/>
                    <a:gd name="T13" fmla="*/ 0 h 2"/>
                    <a:gd name="T14" fmla="*/ 60 w 42"/>
                    <a:gd name="T15" fmla="*/ 0 h 2"/>
                    <a:gd name="T16" fmla="*/ 58 w 42"/>
                    <a:gd name="T17" fmla="*/ 1 h 2"/>
                    <a:gd name="T18" fmla="*/ 0 w 42"/>
                    <a:gd name="T19" fmla="*/ 1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2"/>
                    <a:gd name="T32" fmla="*/ 42 w 42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29" name="Freeform 627"/>
                <p:cNvSpPr>
                  <a:spLocks noChangeArrowheads="1"/>
                </p:cNvSpPr>
                <p:nvPr/>
              </p:nvSpPr>
              <p:spPr bwMode="auto">
                <a:xfrm>
                  <a:off x="2072" y="3403"/>
                  <a:ext cx="43" cy="2"/>
                </a:xfrm>
                <a:custGeom>
                  <a:avLst/>
                  <a:gdLst>
                    <a:gd name="T0" fmla="*/ 3 w 42"/>
                    <a:gd name="T1" fmla="*/ 0 h 3"/>
                    <a:gd name="T2" fmla="*/ 0 w 42"/>
                    <a:gd name="T3" fmla="*/ 1 h 3"/>
                    <a:gd name="T4" fmla="*/ 6 w 42"/>
                    <a:gd name="T5" fmla="*/ 1 h 3"/>
                    <a:gd name="T6" fmla="*/ 13 w 42"/>
                    <a:gd name="T7" fmla="*/ 1 h 3"/>
                    <a:gd name="T8" fmla="*/ 20 w 42"/>
                    <a:gd name="T9" fmla="*/ 1 h 3"/>
                    <a:gd name="T10" fmla="*/ 44 w 42"/>
                    <a:gd name="T11" fmla="*/ 1 h 3"/>
                    <a:gd name="T12" fmla="*/ 51 w 42"/>
                    <a:gd name="T13" fmla="*/ 1 h 3"/>
                    <a:gd name="T14" fmla="*/ 58 w 42"/>
                    <a:gd name="T15" fmla="*/ 1 h 3"/>
                    <a:gd name="T16" fmla="*/ 60 w 42"/>
                    <a:gd name="T17" fmla="*/ 0 h 3"/>
                    <a:gd name="T18" fmla="*/ 3 w 42"/>
                    <a:gd name="T19" fmla="*/ 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3"/>
                    <a:gd name="T32" fmla="*/ 42 w 42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6" y="3"/>
                      </a:lnTo>
                      <a:lnTo>
                        <a:pt x="13" y="3"/>
                      </a:lnTo>
                      <a:lnTo>
                        <a:pt x="20" y="3"/>
                      </a:lnTo>
                      <a:lnTo>
                        <a:pt x="26" y="3"/>
                      </a:lnTo>
                      <a:lnTo>
                        <a:pt x="33" y="2"/>
                      </a:lnTo>
                      <a:lnTo>
                        <a:pt x="40" y="2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0" name="Freeform 628"/>
                <p:cNvSpPr>
                  <a:spLocks noChangeArrowheads="1"/>
                </p:cNvSpPr>
                <p:nvPr/>
              </p:nvSpPr>
              <p:spPr bwMode="auto">
                <a:xfrm>
                  <a:off x="2074" y="3403"/>
                  <a:ext cx="43" cy="1"/>
                </a:xfrm>
                <a:custGeom>
                  <a:avLst/>
                  <a:gdLst>
                    <a:gd name="T0" fmla="*/ 3 w 41"/>
                    <a:gd name="T1" fmla="*/ 0 h 2"/>
                    <a:gd name="T2" fmla="*/ 0 w 41"/>
                    <a:gd name="T3" fmla="*/ 1 h 2"/>
                    <a:gd name="T4" fmla="*/ 89 w 41"/>
                    <a:gd name="T5" fmla="*/ 1 h 2"/>
                    <a:gd name="T6" fmla="*/ 94 w 41"/>
                    <a:gd name="T7" fmla="*/ 0 h 2"/>
                    <a:gd name="T8" fmla="*/ 3 w 4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"/>
                    <a:gd name="T17" fmla="*/ 41 w 4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8" y="2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1" name="Freeform 629"/>
                <p:cNvSpPr>
                  <a:spLocks noChangeArrowheads="1"/>
                </p:cNvSpPr>
                <p:nvPr/>
              </p:nvSpPr>
              <p:spPr bwMode="auto">
                <a:xfrm>
                  <a:off x="2075" y="3402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88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9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2" name="Freeform 630"/>
                <p:cNvSpPr>
                  <a:spLocks noChangeArrowheads="1"/>
                </p:cNvSpPr>
                <p:nvPr/>
              </p:nvSpPr>
              <p:spPr bwMode="auto">
                <a:xfrm>
                  <a:off x="2077" y="3400"/>
                  <a:ext cx="45" cy="2"/>
                </a:xfrm>
                <a:custGeom>
                  <a:avLst/>
                  <a:gdLst>
                    <a:gd name="T0" fmla="*/ 4 w 43"/>
                    <a:gd name="T1" fmla="*/ 0 h 3"/>
                    <a:gd name="T2" fmla="*/ 0 w 43"/>
                    <a:gd name="T3" fmla="*/ 1 h 3"/>
                    <a:gd name="T4" fmla="*/ 86 w 43"/>
                    <a:gd name="T5" fmla="*/ 1 h 3"/>
                    <a:gd name="T6" fmla="*/ 96 w 43"/>
                    <a:gd name="T7" fmla="*/ 0 h 3"/>
                    <a:gd name="T8" fmla="*/ 4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3" name="Freeform 631"/>
                <p:cNvSpPr>
                  <a:spLocks noChangeArrowheads="1"/>
                </p:cNvSpPr>
                <p:nvPr/>
              </p:nvSpPr>
              <p:spPr bwMode="auto">
                <a:xfrm>
                  <a:off x="2078" y="3399"/>
                  <a:ext cx="45" cy="2"/>
                </a:xfrm>
                <a:custGeom>
                  <a:avLst/>
                  <a:gdLst>
                    <a:gd name="T0" fmla="*/ 5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5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4" name="Freeform 632"/>
                <p:cNvSpPr>
                  <a:spLocks noChangeArrowheads="1"/>
                </p:cNvSpPr>
                <p:nvPr/>
              </p:nvSpPr>
              <p:spPr bwMode="auto">
                <a:xfrm>
                  <a:off x="2081" y="3399"/>
                  <a:ext cx="43" cy="0"/>
                </a:xfrm>
                <a:custGeom>
                  <a:avLst/>
                  <a:gdLst>
                    <a:gd name="T0" fmla="*/ 4 w 42"/>
                    <a:gd name="T1" fmla="*/ 0 h 1"/>
                    <a:gd name="T2" fmla="*/ 0 w 42"/>
                    <a:gd name="T3" fmla="*/ 1 h 1"/>
                    <a:gd name="T4" fmla="*/ 57 w 42"/>
                    <a:gd name="T5" fmla="*/ 1 h 1"/>
                    <a:gd name="T6" fmla="*/ 60 w 42"/>
                    <a:gd name="T7" fmla="*/ 0 h 1"/>
                    <a:gd name="T8" fmla="*/ 4 w 4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"/>
                    <a:gd name="T17" fmla="*/ 42 w 42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39" y="1"/>
                      </a:lnTo>
                      <a:lnTo>
                        <a:pt x="4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5" name="Freeform 633"/>
                <p:cNvSpPr>
                  <a:spLocks noChangeArrowheads="1"/>
                </p:cNvSpPr>
                <p:nvPr/>
              </p:nvSpPr>
              <p:spPr bwMode="auto">
                <a:xfrm>
                  <a:off x="2083" y="3397"/>
                  <a:ext cx="44" cy="1"/>
                </a:xfrm>
                <a:custGeom>
                  <a:avLst/>
                  <a:gdLst>
                    <a:gd name="T0" fmla="*/ 3 w 42"/>
                    <a:gd name="T1" fmla="*/ 0 h 2"/>
                    <a:gd name="T2" fmla="*/ 0 w 42"/>
                    <a:gd name="T3" fmla="*/ 1 h 2"/>
                    <a:gd name="T4" fmla="*/ 87 w 42"/>
                    <a:gd name="T5" fmla="*/ 1 h 2"/>
                    <a:gd name="T6" fmla="*/ 95 w 42"/>
                    <a:gd name="T7" fmla="*/ 0 h 2"/>
                    <a:gd name="T8" fmla="*/ 3 w 4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2"/>
                    <a:gd name="T17" fmla="*/ 42 w 4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8" y="2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6" name="Freeform 634"/>
                <p:cNvSpPr>
                  <a:spLocks noChangeArrowheads="1"/>
                </p:cNvSpPr>
                <p:nvPr/>
              </p:nvSpPr>
              <p:spPr bwMode="auto">
                <a:xfrm>
                  <a:off x="2085" y="3396"/>
                  <a:ext cx="43" cy="2"/>
                </a:xfrm>
                <a:custGeom>
                  <a:avLst/>
                  <a:gdLst>
                    <a:gd name="T0" fmla="*/ 3 w 41"/>
                    <a:gd name="T1" fmla="*/ 0 h 3"/>
                    <a:gd name="T2" fmla="*/ 0 w 41"/>
                    <a:gd name="T3" fmla="*/ 1 h 3"/>
                    <a:gd name="T4" fmla="*/ 89 w 41"/>
                    <a:gd name="T5" fmla="*/ 1 h 3"/>
                    <a:gd name="T6" fmla="*/ 94 w 41"/>
                    <a:gd name="T7" fmla="*/ 0 h 3"/>
                    <a:gd name="T8" fmla="*/ 3 w 41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3"/>
                    <a:gd name="T17" fmla="*/ 41 w 41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7" name="Freeform 635"/>
                <p:cNvSpPr>
                  <a:spLocks noChangeArrowheads="1"/>
                </p:cNvSpPr>
                <p:nvPr/>
              </p:nvSpPr>
              <p:spPr bwMode="auto">
                <a:xfrm>
                  <a:off x="2087" y="3394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88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9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8" name="Freeform 636"/>
                <p:cNvSpPr>
                  <a:spLocks noChangeArrowheads="1"/>
                </p:cNvSpPr>
                <p:nvPr/>
              </p:nvSpPr>
              <p:spPr bwMode="auto">
                <a:xfrm>
                  <a:off x="2089" y="3394"/>
                  <a:ext cx="45" cy="1"/>
                </a:xfrm>
                <a:custGeom>
                  <a:avLst/>
                  <a:gdLst>
                    <a:gd name="T0" fmla="*/ 4 w 43"/>
                    <a:gd name="T1" fmla="*/ 0 h 2"/>
                    <a:gd name="T2" fmla="*/ 0 w 43"/>
                    <a:gd name="T3" fmla="*/ 1 h 2"/>
                    <a:gd name="T4" fmla="*/ 86 w 43"/>
                    <a:gd name="T5" fmla="*/ 1 h 2"/>
                    <a:gd name="T6" fmla="*/ 96 w 43"/>
                    <a:gd name="T7" fmla="*/ 0 h 2"/>
                    <a:gd name="T8" fmla="*/ 4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38" y="2"/>
                      </a:lnTo>
                      <a:lnTo>
                        <a:pt x="4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39" name="Freeform 637"/>
                <p:cNvSpPr>
                  <a:spLocks noChangeArrowheads="1"/>
                </p:cNvSpPr>
                <p:nvPr/>
              </p:nvSpPr>
              <p:spPr bwMode="auto">
                <a:xfrm>
                  <a:off x="2090" y="3392"/>
                  <a:ext cx="45" cy="1"/>
                </a:xfrm>
                <a:custGeom>
                  <a:avLst/>
                  <a:gdLst>
                    <a:gd name="T0" fmla="*/ 5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5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0" name="Freeform 638"/>
                <p:cNvSpPr>
                  <a:spLocks noChangeArrowheads="1"/>
                </p:cNvSpPr>
                <p:nvPr/>
              </p:nvSpPr>
              <p:spPr bwMode="auto">
                <a:xfrm>
                  <a:off x="2093" y="3391"/>
                  <a:ext cx="43" cy="2"/>
                </a:xfrm>
                <a:custGeom>
                  <a:avLst/>
                  <a:gdLst>
                    <a:gd name="T0" fmla="*/ 3 w 42"/>
                    <a:gd name="T1" fmla="*/ 0 h 3"/>
                    <a:gd name="T2" fmla="*/ 0 w 42"/>
                    <a:gd name="T3" fmla="*/ 1 h 3"/>
                    <a:gd name="T4" fmla="*/ 57 w 42"/>
                    <a:gd name="T5" fmla="*/ 1 h 3"/>
                    <a:gd name="T6" fmla="*/ 60 w 42"/>
                    <a:gd name="T7" fmla="*/ 0 h 3"/>
                    <a:gd name="T8" fmla="*/ 3 w 4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3"/>
                    <a:gd name="T17" fmla="*/ 42 w 4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9" y="3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1" name="Freeform 639"/>
                <p:cNvSpPr>
                  <a:spLocks noChangeArrowheads="1"/>
                </p:cNvSpPr>
                <p:nvPr/>
              </p:nvSpPr>
              <p:spPr bwMode="auto">
                <a:xfrm>
                  <a:off x="2095" y="3389"/>
                  <a:ext cx="43" cy="2"/>
                </a:xfrm>
                <a:custGeom>
                  <a:avLst/>
                  <a:gdLst>
                    <a:gd name="T0" fmla="*/ 3 w 41"/>
                    <a:gd name="T1" fmla="*/ 0 h 3"/>
                    <a:gd name="T2" fmla="*/ 0 w 41"/>
                    <a:gd name="T3" fmla="*/ 1 h 3"/>
                    <a:gd name="T4" fmla="*/ 89 w 41"/>
                    <a:gd name="T5" fmla="*/ 1 h 3"/>
                    <a:gd name="T6" fmla="*/ 94 w 41"/>
                    <a:gd name="T7" fmla="*/ 0 h 3"/>
                    <a:gd name="T8" fmla="*/ 3 w 41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3"/>
                    <a:gd name="T17" fmla="*/ 41 w 41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2" name="Freeform 640"/>
                <p:cNvSpPr>
                  <a:spLocks noChangeArrowheads="1"/>
                </p:cNvSpPr>
                <p:nvPr/>
              </p:nvSpPr>
              <p:spPr bwMode="auto">
                <a:xfrm>
                  <a:off x="2096" y="3389"/>
                  <a:ext cx="44" cy="1"/>
                </a:xfrm>
                <a:custGeom>
                  <a:avLst/>
                  <a:gdLst>
                    <a:gd name="T0" fmla="*/ 3 w 42"/>
                    <a:gd name="T1" fmla="*/ 0 h 2"/>
                    <a:gd name="T2" fmla="*/ 0 w 42"/>
                    <a:gd name="T3" fmla="*/ 1 h 2"/>
                    <a:gd name="T4" fmla="*/ 90 w 42"/>
                    <a:gd name="T5" fmla="*/ 1 h 2"/>
                    <a:gd name="T6" fmla="*/ 95 w 42"/>
                    <a:gd name="T7" fmla="*/ 0 h 2"/>
                    <a:gd name="T8" fmla="*/ 3 w 4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2"/>
                    <a:gd name="T17" fmla="*/ 42 w 4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9" y="2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3" name="Freeform 641"/>
                <p:cNvSpPr>
                  <a:spLocks noChangeArrowheads="1"/>
                </p:cNvSpPr>
                <p:nvPr/>
              </p:nvSpPr>
              <p:spPr bwMode="auto">
                <a:xfrm>
                  <a:off x="2098" y="3388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86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4" name="Freeform 642"/>
                <p:cNvSpPr>
                  <a:spLocks noChangeArrowheads="1"/>
                </p:cNvSpPr>
                <p:nvPr/>
              </p:nvSpPr>
              <p:spPr bwMode="auto">
                <a:xfrm>
                  <a:off x="2099" y="3386"/>
                  <a:ext cx="45" cy="2"/>
                </a:xfrm>
                <a:custGeom>
                  <a:avLst/>
                  <a:gdLst>
                    <a:gd name="T0" fmla="*/ 5 w 43"/>
                    <a:gd name="T1" fmla="*/ 0 h 3"/>
                    <a:gd name="T2" fmla="*/ 0 w 43"/>
                    <a:gd name="T3" fmla="*/ 1 h 3"/>
                    <a:gd name="T4" fmla="*/ 88 w 43"/>
                    <a:gd name="T5" fmla="*/ 1 h 3"/>
                    <a:gd name="T6" fmla="*/ 96 w 43"/>
                    <a:gd name="T7" fmla="*/ 0 h 3"/>
                    <a:gd name="T8" fmla="*/ 5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39" y="3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5" name="Freeform 643"/>
                <p:cNvSpPr>
                  <a:spLocks noChangeArrowheads="1"/>
                </p:cNvSpPr>
                <p:nvPr/>
              </p:nvSpPr>
              <p:spPr bwMode="auto">
                <a:xfrm>
                  <a:off x="2101" y="3385"/>
                  <a:ext cx="45" cy="2"/>
                </a:xfrm>
                <a:custGeom>
                  <a:avLst/>
                  <a:gdLst>
                    <a:gd name="T0" fmla="*/ 5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5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6" name="Freeform 644"/>
                <p:cNvSpPr>
                  <a:spLocks noChangeArrowheads="1"/>
                </p:cNvSpPr>
                <p:nvPr/>
              </p:nvSpPr>
              <p:spPr bwMode="auto">
                <a:xfrm>
                  <a:off x="2105" y="3385"/>
                  <a:ext cx="42" cy="0"/>
                </a:xfrm>
                <a:custGeom>
                  <a:avLst/>
                  <a:gdLst>
                    <a:gd name="T0" fmla="*/ 3 w 41"/>
                    <a:gd name="T1" fmla="*/ 0 h 1"/>
                    <a:gd name="T2" fmla="*/ 0 w 41"/>
                    <a:gd name="T3" fmla="*/ 1 h 1"/>
                    <a:gd name="T4" fmla="*/ 56 w 41"/>
                    <a:gd name="T5" fmla="*/ 1 h 1"/>
                    <a:gd name="T6" fmla="*/ 59 w 41"/>
                    <a:gd name="T7" fmla="*/ 0 h 1"/>
                    <a:gd name="T8" fmla="*/ 3 w 4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"/>
                    <a:gd name="T17" fmla="*/ 41 w 41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7" name="Freeform 645"/>
                <p:cNvSpPr>
                  <a:spLocks noChangeArrowheads="1"/>
                </p:cNvSpPr>
                <p:nvPr/>
              </p:nvSpPr>
              <p:spPr bwMode="auto">
                <a:xfrm>
                  <a:off x="2106" y="3383"/>
                  <a:ext cx="43" cy="1"/>
                </a:xfrm>
                <a:custGeom>
                  <a:avLst/>
                  <a:gdLst>
                    <a:gd name="T0" fmla="*/ 3 w 41"/>
                    <a:gd name="T1" fmla="*/ 0 h 2"/>
                    <a:gd name="T2" fmla="*/ 0 w 41"/>
                    <a:gd name="T3" fmla="*/ 1 h 2"/>
                    <a:gd name="T4" fmla="*/ 89 w 41"/>
                    <a:gd name="T5" fmla="*/ 1 h 2"/>
                    <a:gd name="T6" fmla="*/ 94 w 41"/>
                    <a:gd name="T7" fmla="*/ 0 h 2"/>
                    <a:gd name="T8" fmla="*/ 3 w 4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"/>
                    <a:gd name="T17" fmla="*/ 41 w 4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8" y="2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8" name="Freeform 646"/>
                <p:cNvSpPr>
                  <a:spLocks noChangeArrowheads="1"/>
                </p:cNvSpPr>
                <p:nvPr/>
              </p:nvSpPr>
              <p:spPr bwMode="auto">
                <a:xfrm>
                  <a:off x="2108" y="3382"/>
                  <a:ext cx="43" cy="2"/>
                </a:xfrm>
                <a:custGeom>
                  <a:avLst/>
                  <a:gdLst>
                    <a:gd name="T0" fmla="*/ 3 w 42"/>
                    <a:gd name="T1" fmla="*/ 0 h 3"/>
                    <a:gd name="T2" fmla="*/ 0 w 42"/>
                    <a:gd name="T3" fmla="*/ 1 h 3"/>
                    <a:gd name="T4" fmla="*/ 56 w 42"/>
                    <a:gd name="T5" fmla="*/ 1 h 3"/>
                    <a:gd name="T6" fmla="*/ 60 w 42"/>
                    <a:gd name="T7" fmla="*/ 0 h 3"/>
                    <a:gd name="T8" fmla="*/ 3 w 4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3"/>
                    <a:gd name="T17" fmla="*/ 42 w 4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49" name="Freeform 647"/>
                <p:cNvSpPr>
                  <a:spLocks noChangeArrowheads="1"/>
                </p:cNvSpPr>
                <p:nvPr/>
              </p:nvSpPr>
              <p:spPr bwMode="auto">
                <a:xfrm>
                  <a:off x="2110" y="3380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86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0" name="Freeform 648"/>
                <p:cNvSpPr>
                  <a:spLocks noChangeArrowheads="1"/>
                </p:cNvSpPr>
                <p:nvPr/>
              </p:nvSpPr>
              <p:spPr bwMode="auto">
                <a:xfrm>
                  <a:off x="2111" y="3380"/>
                  <a:ext cx="45" cy="1"/>
                </a:xfrm>
                <a:custGeom>
                  <a:avLst/>
                  <a:gdLst>
                    <a:gd name="T0" fmla="*/ 5 w 43"/>
                    <a:gd name="T1" fmla="*/ 0 h 2"/>
                    <a:gd name="T2" fmla="*/ 0 w 43"/>
                    <a:gd name="T3" fmla="*/ 1 h 2"/>
                    <a:gd name="T4" fmla="*/ 88 w 43"/>
                    <a:gd name="T5" fmla="*/ 1 h 2"/>
                    <a:gd name="T6" fmla="*/ 96 w 43"/>
                    <a:gd name="T7" fmla="*/ 0 h 2"/>
                    <a:gd name="T8" fmla="*/ 5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39" y="2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1" name="Freeform 649"/>
                <p:cNvSpPr>
                  <a:spLocks noChangeArrowheads="1"/>
                </p:cNvSpPr>
                <p:nvPr/>
              </p:nvSpPr>
              <p:spPr bwMode="auto">
                <a:xfrm>
                  <a:off x="2113" y="3379"/>
                  <a:ext cx="45" cy="0"/>
                </a:xfrm>
                <a:custGeom>
                  <a:avLst/>
                  <a:gdLst>
                    <a:gd name="T0" fmla="*/ 4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4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2" name="Freeform 650"/>
                <p:cNvSpPr>
                  <a:spLocks noChangeArrowheads="1"/>
                </p:cNvSpPr>
                <p:nvPr/>
              </p:nvSpPr>
              <p:spPr bwMode="auto">
                <a:xfrm>
                  <a:off x="2116" y="3377"/>
                  <a:ext cx="43" cy="2"/>
                </a:xfrm>
                <a:custGeom>
                  <a:avLst/>
                  <a:gdLst>
                    <a:gd name="T0" fmla="*/ 3 w 41"/>
                    <a:gd name="T1" fmla="*/ 0 h 3"/>
                    <a:gd name="T2" fmla="*/ 0 w 41"/>
                    <a:gd name="T3" fmla="*/ 1 h 3"/>
                    <a:gd name="T4" fmla="*/ 89 w 41"/>
                    <a:gd name="T5" fmla="*/ 1 h 3"/>
                    <a:gd name="T6" fmla="*/ 94 w 41"/>
                    <a:gd name="T7" fmla="*/ 0 h 3"/>
                    <a:gd name="T8" fmla="*/ 3 w 41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3"/>
                    <a:gd name="T17" fmla="*/ 41 w 41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3" name="Freeform 651"/>
                <p:cNvSpPr>
                  <a:spLocks noChangeArrowheads="1"/>
                </p:cNvSpPr>
                <p:nvPr/>
              </p:nvSpPr>
              <p:spPr bwMode="auto">
                <a:xfrm>
                  <a:off x="2117" y="3376"/>
                  <a:ext cx="43" cy="2"/>
                </a:xfrm>
                <a:custGeom>
                  <a:avLst/>
                  <a:gdLst>
                    <a:gd name="T0" fmla="*/ 3 w 42"/>
                    <a:gd name="T1" fmla="*/ 0 h 3"/>
                    <a:gd name="T2" fmla="*/ 0 w 42"/>
                    <a:gd name="T3" fmla="*/ 1 h 3"/>
                    <a:gd name="T4" fmla="*/ 57 w 42"/>
                    <a:gd name="T5" fmla="*/ 1 h 3"/>
                    <a:gd name="T6" fmla="*/ 60 w 42"/>
                    <a:gd name="T7" fmla="*/ 0 h 3"/>
                    <a:gd name="T8" fmla="*/ 3 w 4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3"/>
                    <a:gd name="T17" fmla="*/ 42 w 4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9" y="3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4" name="Freeform 652"/>
                <p:cNvSpPr>
                  <a:spLocks noChangeArrowheads="1"/>
                </p:cNvSpPr>
                <p:nvPr/>
              </p:nvSpPr>
              <p:spPr bwMode="auto">
                <a:xfrm>
                  <a:off x="2119" y="3376"/>
                  <a:ext cx="43" cy="0"/>
                </a:xfrm>
                <a:custGeom>
                  <a:avLst/>
                  <a:gdLst>
                    <a:gd name="T0" fmla="*/ 3 w 41"/>
                    <a:gd name="T1" fmla="*/ 0 h 1"/>
                    <a:gd name="T2" fmla="*/ 0 w 41"/>
                    <a:gd name="T3" fmla="*/ 1 h 1"/>
                    <a:gd name="T4" fmla="*/ 89 w 41"/>
                    <a:gd name="T5" fmla="*/ 1 h 1"/>
                    <a:gd name="T6" fmla="*/ 94 w 41"/>
                    <a:gd name="T7" fmla="*/ 0 h 1"/>
                    <a:gd name="T8" fmla="*/ 3 w 4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"/>
                    <a:gd name="T17" fmla="*/ 41 w 41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5" name="Freeform 653"/>
                <p:cNvSpPr>
                  <a:spLocks noChangeArrowheads="1"/>
                </p:cNvSpPr>
                <p:nvPr/>
              </p:nvSpPr>
              <p:spPr bwMode="auto">
                <a:xfrm>
                  <a:off x="2121" y="3374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88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9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6" name="Freeform 654"/>
                <p:cNvSpPr>
                  <a:spLocks noChangeArrowheads="1"/>
                </p:cNvSpPr>
                <p:nvPr/>
              </p:nvSpPr>
              <p:spPr bwMode="auto">
                <a:xfrm>
                  <a:off x="2123" y="3372"/>
                  <a:ext cx="45" cy="3"/>
                </a:xfrm>
                <a:custGeom>
                  <a:avLst/>
                  <a:gdLst>
                    <a:gd name="T0" fmla="*/ 3 w 43"/>
                    <a:gd name="T1" fmla="*/ 0 h 4"/>
                    <a:gd name="T2" fmla="*/ 0 w 43"/>
                    <a:gd name="T3" fmla="*/ 2 h 4"/>
                    <a:gd name="T4" fmla="*/ 86 w 43"/>
                    <a:gd name="T5" fmla="*/ 2 h 4"/>
                    <a:gd name="T6" fmla="*/ 96 w 43"/>
                    <a:gd name="T7" fmla="*/ 0 h 4"/>
                    <a:gd name="T8" fmla="*/ 3 w 4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"/>
                    <a:gd name="T17" fmla="*/ 43 w 4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38" y="4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7" name="Freeform 655"/>
                <p:cNvSpPr>
                  <a:spLocks noChangeArrowheads="1"/>
                </p:cNvSpPr>
                <p:nvPr/>
              </p:nvSpPr>
              <p:spPr bwMode="auto">
                <a:xfrm>
                  <a:off x="2124" y="3371"/>
                  <a:ext cx="45" cy="2"/>
                </a:xfrm>
                <a:custGeom>
                  <a:avLst/>
                  <a:gdLst>
                    <a:gd name="T0" fmla="*/ 5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5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8" name="Freeform 656"/>
                <p:cNvSpPr>
                  <a:spLocks noChangeArrowheads="1"/>
                </p:cNvSpPr>
                <p:nvPr/>
              </p:nvSpPr>
              <p:spPr bwMode="auto">
                <a:xfrm>
                  <a:off x="2126" y="3371"/>
                  <a:ext cx="45" cy="0"/>
                </a:xfrm>
                <a:custGeom>
                  <a:avLst/>
                  <a:gdLst>
                    <a:gd name="T0" fmla="*/ 5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5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59" name="Freeform 657"/>
                <p:cNvSpPr>
                  <a:spLocks noChangeArrowheads="1"/>
                </p:cNvSpPr>
                <p:nvPr/>
              </p:nvSpPr>
              <p:spPr bwMode="auto">
                <a:xfrm>
                  <a:off x="2129" y="3369"/>
                  <a:ext cx="43" cy="1"/>
                </a:xfrm>
                <a:custGeom>
                  <a:avLst/>
                  <a:gdLst>
                    <a:gd name="T0" fmla="*/ 3 w 42"/>
                    <a:gd name="T1" fmla="*/ 0 h 2"/>
                    <a:gd name="T2" fmla="*/ 0 w 42"/>
                    <a:gd name="T3" fmla="*/ 1 h 2"/>
                    <a:gd name="T4" fmla="*/ 56 w 42"/>
                    <a:gd name="T5" fmla="*/ 1 h 2"/>
                    <a:gd name="T6" fmla="*/ 60 w 42"/>
                    <a:gd name="T7" fmla="*/ 0 h 2"/>
                    <a:gd name="T8" fmla="*/ 3 w 4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2"/>
                    <a:gd name="T17" fmla="*/ 42 w 4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8" y="2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0" name="Freeform 658"/>
                <p:cNvSpPr>
                  <a:spLocks noChangeArrowheads="1"/>
                </p:cNvSpPr>
                <p:nvPr/>
              </p:nvSpPr>
              <p:spPr bwMode="auto">
                <a:xfrm>
                  <a:off x="2131" y="3368"/>
                  <a:ext cx="43" cy="2"/>
                </a:xfrm>
                <a:custGeom>
                  <a:avLst/>
                  <a:gdLst>
                    <a:gd name="T0" fmla="*/ 3 w 41"/>
                    <a:gd name="T1" fmla="*/ 0 h 3"/>
                    <a:gd name="T2" fmla="*/ 0 w 41"/>
                    <a:gd name="T3" fmla="*/ 1 h 3"/>
                    <a:gd name="T4" fmla="*/ 89 w 41"/>
                    <a:gd name="T5" fmla="*/ 1 h 3"/>
                    <a:gd name="T6" fmla="*/ 94 w 41"/>
                    <a:gd name="T7" fmla="*/ 0 h 3"/>
                    <a:gd name="T8" fmla="*/ 3 w 41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3"/>
                    <a:gd name="T17" fmla="*/ 41 w 41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1" name="Freeform 659"/>
                <p:cNvSpPr>
                  <a:spLocks noChangeArrowheads="1"/>
                </p:cNvSpPr>
                <p:nvPr/>
              </p:nvSpPr>
              <p:spPr bwMode="auto">
                <a:xfrm>
                  <a:off x="2132" y="3366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88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9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2" name="Freeform 660"/>
                <p:cNvSpPr>
                  <a:spLocks noChangeArrowheads="1"/>
                </p:cNvSpPr>
                <p:nvPr/>
              </p:nvSpPr>
              <p:spPr bwMode="auto">
                <a:xfrm>
                  <a:off x="2134" y="3366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86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8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3" name="Freeform 661"/>
                <p:cNvSpPr>
                  <a:spLocks noChangeArrowheads="1"/>
                </p:cNvSpPr>
                <p:nvPr/>
              </p:nvSpPr>
              <p:spPr bwMode="auto">
                <a:xfrm>
                  <a:off x="2136" y="3365"/>
                  <a:ext cx="45" cy="0"/>
                </a:xfrm>
                <a:custGeom>
                  <a:avLst/>
                  <a:gdLst>
                    <a:gd name="T0" fmla="*/ 5 w 43"/>
                    <a:gd name="T1" fmla="*/ 0 h 1"/>
                    <a:gd name="T2" fmla="*/ 0 w 43"/>
                    <a:gd name="T3" fmla="*/ 1 h 1"/>
                    <a:gd name="T4" fmla="*/ 90 w 43"/>
                    <a:gd name="T5" fmla="*/ 1 h 1"/>
                    <a:gd name="T6" fmla="*/ 96 w 43"/>
                    <a:gd name="T7" fmla="*/ 0 h 1"/>
                    <a:gd name="T8" fmla="*/ 5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4" name="Freeform 662"/>
                <p:cNvSpPr>
                  <a:spLocks noChangeArrowheads="1"/>
                </p:cNvSpPr>
                <p:nvPr/>
              </p:nvSpPr>
              <p:spPr bwMode="auto">
                <a:xfrm>
                  <a:off x="2138" y="3363"/>
                  <a:ext cx="45" cy="2"/>
                </a:xfrm>
                <a:custGeom>
                  <a:avLst/>
                  <a:gdLst>
                    <a:gd name="T0" fmla="*/ 4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4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5" name="Freeform 663"/>
                <p:cNvSpPr>
                  <a:spLocks noChangeArrowheads="1"/>
                </p:cNvSpPr>
                <p:nvPr/>
              </p:nvSpPr>
              <p:spPr bwMode="auto">
                <a:xfrm>
                  <a:off x="2141" y="3362"/>
                  <a:ext cx="42" cy="2"/>
                </a:xfrm>
                <a:custGeom>
                  <a:avLst/>
                  <a:gdLst>
                    <a:gd name="T0" fmla="*/ 3 w 41"/>
                    <a:gd name="T1" fmla="*/ 0 h 3"/>
                    <a:gd name="T2" fmla="*/ 0 w 41"/>
                    <a:gd name="T3" fmla="*/ 1 h 3"/>
                    <a:gd name="T4" fmla="*/ 56 w 41"/>
                    <a:gd name="T5" fmla="*/ 1 h 3"/>
                    <a:gd name="T6" fmla="*/ 59 w 41"/>
                    <a:gd name="T7" fmla="*/ 0 h 3"/>
                    <a:gd name="T8" fmla="*/ 3 w 41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3"/>
                    <a:gd name="T17" fmla="*/ 41 w 41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6" name="Freeform 664"/>
                <p:cNvSpPr>
                  <a:spLocks noChangeArrowheads="1"/>
                </p:cNvSpPr>
                <p:nvPr/>
              </p:nvSpPr>
              <p:spPr bwMode="auto">
                <a:xfrm>
                  <a:off x="2142" y="3362"/>
                  <a:ext cx="43" cy="0"/>
                </a:xfrm>
                <a:custGeom>
                  <a:avLst/>
                  <a:gdLst>
                    <a:gd name="T0" fmla="*/ 3 w 42"/>
                    <a:gd name="T1" fmla="*/ 0 h 1"/>
                    <a:gd name="T2" fmla="*/ 0 w 42"/>
                    <a:gd name="T3" fmla="*/ 1 h 1"/>
                    <a:gd name="T4" fmla="*/ 57 w 42"/>
                    <a:gd name="T5" fmla="*/ 1 h 1"/>
                    <a:gd name="T6" fmla="*/ 60 w 42"/>
                    <a:gd name="T7" fmla="*/ 0 h 1"/>
                    <a:gd name="T8" fmla="*/ 3 w 4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"/>
                    <a:gd name="T17" fmla="*/ 42 w 42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9" y="1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7" name="Freeform 665"/>
                <p:cNvSpPr>
                  <a:spLocks noChangeArrowheads="1"/>
                </p:cNvSpPr>
                <p:nvPr/>
              </p:nvSpPr>
              <p:spPr bwMode="auto">
                <a:xfrm>
                  <a:off x="2144" y="3360"/>
                  <a:ext cx="45" cy="1"/>
                </a:xfrm>
                <a:custGeom>
                  <a:avLst/>
                  <a:gdLst>
                    <a:gd name="T0" fmla="*/ 3 w 43"/>
                    <a:gd name="T1" fmla="*/ 0 h 2"/>
                    <a:gd name="T2" fmla="*/ 0 w 43"/>
                    <a:gd name="T3" fmla="*/ 1 h 2"/>
                    <a:gd name="T4" fmla="*/ 86 w 43"/>
                    <a:gd name="T5" fmla="*/ 1 h 2"/>
                    <a:gd name="T6" fmla="*/ 96 w 43"/>
                    <a:gd name="T7" fmla="*/ 0 h 2"/>
                    <a:gd name="T8" fmla="*/ 3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8" y="2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8" name="Freeform 666"/>
                <p:cNvSpPr>
                  <a:spLocks noChangeArrowheads="1"/>
                </p:cNvSpPr>
                <p:nvPr/>
              </p:nvSpPr>
              <p:spPr bwMode="auto">
                <a:xfrm>
                  <a:off x="2145" y="3359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88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9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69" name="Freeform 667"/>
                <p:cNvSpPr>
                  <a:spLocks noChangeArrowheads="1"/>
                </p:cNvSpPr>
                <p:nvPr/>
              </p:nvSpPr>
              <p:spPr bwMode="auto">
                <a:xfrm>
                  <a:off x="2147" y="3357"/>
                  <a:ext cx="45" cy="2"/>
                </a:xfrm>
                <a:custGeom>
                  <a:avLst/>
                  <a:gdLst>
                    <a:gd name="T0" fmla="*/ 5 w 43"/>
                    <a:gd name="T1" fmla="*/ 0 h 3"/>
                    <a:gd name="T2" fmla="*/ 0 w 43"/>
                    <a:gd name="T3" fmla="*/ 1 h 3"/>
                    <a:gd name="T4" fmla="*/ 90 w 43"/>
                    <a:gd name="T5" fmla="*/ 1 h 3"/>
                    <a:gd name="T6" fmla="*/ 96 w 43"/>
                    <a:gd name="T7" fmla="*/ 0 h 3"/>
                    <a:gd name="T8" fmla="*/ 5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40" y="3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0" name="Freeform 668"/>
                <p:cNvSpPr>
                  <a:spLocks noChangeArrowheads="1"/>
                </p:cNvSpPr>
                <p:nvPr/>
              </p:nvSpPr>
              <p:spPr bwMode="auto">
                <a:xfrm>
                  <a:off x="2148" y="3357"/>
                  <a:ext cx="46" cy="1"/>
                </a:xfrm>
                <a:custGeom>
                  <a:avLst/>
                  <a:gdLst>
                    <a:gd name="T0" fmla="*/ 5 w 44"/>
                    <a:gd name="T1" fmla="*/ 0 h 2"/>
                    <a:gd name="T2" fmla="*/ 0 w 44"/>
                    <a:gd name="T3" fmla="*/ 1 h 2"/>
                    <a:gd name="T4" fmla="*/ 89 w 44"/>
                    <a:gd name="T5" fmla="*/ 1 h 2"/>
                    <a:gd name="T6" fmla="*/ 97 w 44"/>
                    <a:gd name="T7" fmla="*/ 0 h 2"/>
                    <a:gd name="T8" fmla="*/ 5 w 4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"/>
                    <a:gd name="T17" fmla="*/ 44 w 4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4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1" name="Freeform 669"/>
                <p:cNvSpPr>
                  <a:spLocks noChangeArrowheads="1"/>
                </p:cNvSpPr>
                <p:nvPr/>
              </p:nvSpPr>
              <p:spPr bwMode="auto">
                <a:xfrm>
                  <a:off x="2153" y="3356"/>
                  <a:ext cx="43" cy="0"/>
                </a:xfrm>
                <a:custGeom>
                  <a:avLst/>
                  <a:gdLst>
                    <a:gd name="T0" fmla="*/ 3 w 41"/>
                    <a:gd name="T1" fmla="*/ 0 h 1"/>
                    <a:gd name="T2" fmla="*/ 0 w 41"/>
                    <a:gd name="T3" fmla="*/ 1 h 1"/>
                    <a:gd name="T4" fmla="*/ 89 w 41"/>
                    <a:gd name="T5" fmla="*/ 1 h 1"/>
                    <a:gd name="T6" fmla="*/ 94 w 41"/>
                    <a:gd name="T7" fmla="*/ 0 h 1"/>
                    <a:gd name="T8" fmla="*/ 3 w 4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"/>
                    <a:gd name="T17" fmla="*/ 41 w 41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2" name="Freeform 670"/>
                <p:cNvSpPr>
                  <a:spLocks noChangeArrowheads="1"/>
                </p:cNvSpPr>
                <p:nvPr/>
              </p:nvSpPr>
              <p:spPr bwMode="auto">
                <a:xfrm>
                  <a:off x="2153" y="3354"/>
                  <a:ext cx="44" cy="2"/>
                </a:xfrm>
                <a:custGeom>
                  <a:avLst/>
                  <a:gdLst>
                    <a:gd name="T0" fmla="*/ 3 w 42"/>
                    <a:gd name="T1" fmla="*/ 0 h 3"/>
                    <a:gd name="T2" fmla="*/ 0 w 42"/>
                    <a:gd name="T3" fmla="*/ 1 h 3"/>
                    <a:gd name="T4" fmla="*/ 90 w 42"/>
                    <a:gd name="T5" fmla="*/ 1 h 3"/>
                    <a:gd name="T6" fmla="*/ 95 w 42"/>
                    <a:gd name="T7" fmla="*/ 0 h 3"/>
                    <a:gd name="T8" fmla="*/ 3 w 4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3"/>
                    <a:gd name="T17" fmla="*/ 42 w 4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9" y="3"/>
                      </a:lnTo>
                      <a:lnTo>
                        <a:pt x="4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3" name="Freeform 671"/>
                <p:cNvSpPr>
                  <a:spLocks noChangeArrowheads="1"/>
                </p:cNvSpPr>
                <p:nvPr/>
              </p:nvSpPr>
              <p:spPr bwMode="auto">
                <a:xfrm>
                  <a:off x="2156" y="3353"/>
                  <a:ext cx="45" cy="2"/>
                </a:xfrm>
                <a:custGeom>
                  <a:avLst/>
                  <a:gdLst>
                    <a:gd name="T0" fmla="*/ 3 w 43"/>
                    <a:gd name="T1" fmla="*/ 0 h 3"/>
                    <a:gd name="T2" fmla="*/ 0 w 43"/>
                    <a:gd name="T3" fmla="*/ 1 h 3"/>
                    <a:gd name="T4" fmla="*/ 86 w 43"/>
                    <a:gd name="T5" fmla="*/ 1 h 3"/>
                    <a:gd name="T6" fmla="*/ 96 w 43"/>
                    <a:gd name="T7" fmla="*/ 0 h 3"/>
                    <a:gd name="T8" fmla="*/ 3 w 4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3"/>
                    <a:gd name="T17" fmla="*/ 43 w 4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8" y="3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4" name="Freeform 672"/>
                <p:cNvSpPr>
                  <a:spLocks noChangeArrowheads="1"/>
                </p:cNvSpPr>
                <p:nvPr/>
              </p:nvSpPr>
              <p:spPr bwMode="auto">
                <a:xfrm>
                  <a:off x="2157" y="3353"/>
                  <a:ext cx="45" cy="0"/>
                </a:xfrm>
                <a:custGeom>
                  <a:avLst/>
                  <a:gdLst>
                    <a:gd name="T0" fmla="*/ 3 w 43"/>
                    <a:gd name="T1" fmla="*/ 0 h 1"/>
                    <a:gd name="T2" fmla="*/ 0 w 43"/>
                    <a:gd name="T3" fmla="*/ 1 h 1"/>
                    <a:gd name="T4" fmla="*/ 88 w 43"/>
                    <a:gd name="T5" fmla="*/ 1 h 1"/>
                    <a:gd name="T6" fmla="*/ 96 w 43"/>
                    <a:gd name="T7" fmla="*/ 0 h 1"/>
                    <a:gd name="T8" fmla="*/ 3 w 4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"/>
                    <a:gd name="T17" fmla="*/ 43 w 43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9" y="1"/>
                      </a:lnTo>
                      <a:lnTo>
                        <a:pt x="4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5" name="Freeform 673"/>
                <p:cNvSpPr>
                  <a:spLocks noChangeArrowheads="1"/>
                </p:cNvSpPr>
                <p:nvPr/>
              </p:nvSpPr>
              <p:spPr bwMode="auto">
                <a:xfrm>
                  <a:off x="2159" y="3351"/>
                  <a:ext cx="45" cy="1"/>
                </a:xfrm>
                <a:custGeom>
                  <a:avLst/>
                  <a:gdLst>
                    <a:gd name="T0" fmla="*/ 4 w 43"/>
                    <a:gd name="T1" fmla="*/ 0 h 2"/>
                    <a:gd name="T2" fmla="*/ 0 w 43"/>
                    <a:gd name="T3" fmla="*/ 1 h 2"/>
                    <a:gd name="T4" fmla="*/ 90 w 43"/>
                    <a:gd name="T5" fmla="*/ 1 h 2"/>
                    <a:gd name="T6" fmla="*/ 96 w 43"/>
                    <a:gd name="T7" fmla="*/ 0 h 2"/>
                    <a:gd name="T8" fmla="*/ 4 w 4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2"/>
                    <a:gd name="T17" fmla="*/ 43 w 4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6" name="Freeform 674"/>
                <p:cNvSpPr>
                  <a:spLocks noChangeArrowheads="1"/>
                </p:cNvSpPr>
                <p:nvPr/>
              </p:nvSpPr>
              <p:spPr bwMode="auto">
                <a:xfrm>
                  <a:off x="2160" y="3349"/>
                  <a:ext cx="45" cy="3"/>
                </a:xfrm>
                <a:custGeom>
                  <a:avLst/>
                  <a:gdLst>
                    <a:gd name="T0" fmla="*/ 5 w 43"/>
                    <a:gd name="T1" fmla="*/ 0 h 4"/>
                    <a:gd name="T2" fmla="*/ 0 w 43"/>
                    <a:gd name="T3" fmla="*/ 2 h 4"/>
                    <a:gd name="T4" fmla="*/ 90 w 43"/>
                    <a:gd name="T5" fmla="*/ 2 h 4"/>
                    <a:gd name="T6" fmla="*/ 96 w 43"/>
                    <a:gd name="T7" fmla="*/ 0 h 4"/>
                    <a:gd name="T8" fmla="*/ 5 w 4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4"/>
                    <a:gd name="T17" fmla="*/ 43 w 4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40" y="4"/>
                      </a:lnTo>
                      <a:lnTo>
                        <a:pt x="4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7" name="Freeform 675"/>
                <p:cNvSpPr>
                  <a:spLocks noChangeArrowheads="1"/>
                </p:cNvSpPr>
                <p:nvPr/>
              </p:nvSpPr>
              <p:spPr bwMode="auto">
                <a:xfrm>
                  <a:off x="2163" y="3348"/>
                  <a:ext cx="43" cy="2"/>
                </a:xfrm>
                <a:custGeom>
                  <a:avLst/>
                  <a:gdLst>
                    <a:gd name="T0" fmla="*/ 0 w 42"/>
                    <a:gd name="T1" fmla="*/ 1 h 3"/>
                    <a:gd name="T2" fmla="*/ 2 w 42"/>
                    <a:gd name="T3" fmla="*/ 1 h 3"/>
                    <a:gd name="T4" fmla="*/ 8 w 42"/>
                    <a:gd name="T5" fmla="*/ 1 h 3"/>
                    <a:gd name="T6" fmla="*/ 16 w 42"/>
                    <a:gd name="T7" fmla="*/ 1 h 3"/>
                    <a:gd name="T8" fmla="*/ 40 w 42"/>
                    <a:gd name="T9" fmla="*/ 1 h 3"/>
                    <a:gd name="T10" fmla="*/ 46 w 42"/>
                    <a:gd name="T11" fmla="*/ 1 h 3"/>
                    <a:gd name="T12" fmla="*/ 54 w 42"/>
                    <a:gd name="T13" fmla="*/ 0 h 3"/>
                    <a:gd name="T14" fmla="*/ 60 w 42"/>
                    <a:gd name="T15" fmla="*/ 0 h 3"/>
                    <a:gd name="T16" fmla="*/ 57 w 42"/>
                    <a:gd name="T17" fmla="*/ 1 h 3"/>
                    <a:gd name="T18" fmla="*/ 0 w 42"/>
                    <a:gd name="T19" fmla="*/ 1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3"/>
                    <a:gd name="T32" fmla="*/ 42 w 42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3">
                      <a:moveTo>
                        <a:pt x="0" y="3"/>
                      </a:moveTo>
                      <a:lnTo>
                        <a:pt x="2" y="1"/>
                      </a:lnTo>
                      <a:lnTo>
                        <a:pt x="8" y="1"/>
                      </a:lnTo>
                      <a:lnTo>
                        <a:pt x="16" y="1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39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8" name="Freeform 676"/>
                <p:cNvSpPr>
                  <a:spLocks noChangeArrowheads="1"/>
                </p:cNvSpPr>
                <p:nvPr/>
              </p:nvSpPr>
              <p:spPr bwMode="auto">
                <a:xfrm>
                  <a:off x="2165" y="3348"/>
                  <a:ext cx="41" cy="0"/>
                </a:xfrm>
                <a:custGeom>
                  <a:avLst/>
                  <a:gdLst>
                    <a:gd name="T0" fmla="*/ 0 w 40"/>
                    <a:gd name="T1" fmla="*/ 1 h 1"/>
                    <a:gd name="T2" fmla="*/ 6 w 40"/>
                    <a:gd name="T3" fmla="*/ 1 h 1"/>
                    <a:gd name="T4" fmla="*/ 14 w 40"/>
                    <a:gd name="T5" fmla="*/ 1 h 1"/>
                    <a:gd name="T6" fmla="*/ 38 w 40"/>
                    <a:gd name="T7" fmla="*/ 1 h 1"/>
                    <a:gd name="T8" fmla="*/ 44 w 40"/>
                    <a:gd name="T9" fmla="*/ 1 h 1"/>
                    <a:gd name="T10" fmla="*/ 52 w 40"/>
                    <a:gd name="T11" fmla="*/ 0 h 1"/>
                    <a:gd name="T12" fmla="*/ 58 w 40"/>
                    <a:gd name="T13" fmla="*/ 0 h 1"/>
                    <a:gd name="T14" fmla="*/ 56 w 40"/>
                    <a:gd name="T15" fmla="*/ 1 h 1"/>
                    <a:gd name="T16" fmla="*/ 0 w 40"/>
                    <a:gd name="T17" fmla="*/ 1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1"/>
                    <a:gd name="T29" fmla="*/ 40 w 40"/>
                    <a:gd name="T30" fmla="*/ 0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14" y="1"/>
                      </a:lnTo>
                      <a:lnTo>
                        <a:pt x="20" y="1"/>
                      </a:lnTo>
                      <a:lnTo>
                        <a:pt x="26" y="1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38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79" name="Freeform 677"/>
                <p:cNvSpPr>
                  <a:spLocks noChangeArrowheads="1"/>
                </p:cNvSpPr>
                <p:nvPr/>
              </p:nvSpPr>
              <p:spPr bwMode="auto">
                <a:xfrm>
                  <a:off x="2114" y="3403"/>
                  <a:ext cx="16" cy="1"/>
                </a:xfrm>
                <a:custGeom>
                  <a:avLst/>
                  <a:gdLst>
                    <a:gd name="T0" fmla="*/ 3 w 16"/>
                    <a:gd name="T1" fmla="*/ 0 h 2"/>
                    <a:gd name="T2" fmla="*/ 0 w 16"/>
                    <a:gd name="T3" fmla="*/ 1 h 2"/>
                    <a:gd name="T4" fmla="*/ 6 w 16"/>
                    <a:gd name="T5" fmla="*/ 1 h 2"/>
                    <a:gd name="T6" fmla="*/ 13 w 16"/>
                    <a:gd name="T7" fmla="*/ 1 h 2"/>
                    <a:gd name="T8" fmla="*/ 16 w 16"/>
                    <a:gd name="T9" fmla="*/ 0 h 2"/>
                    <a:gd name="T10" fmla="*/ 3 w 16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2"/>
                    <a:gd name="T20" fmla="*/ 16 w 16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0" name="Freeform 678"/>
                <p:cNvSpPr>
                  <a:spLocks noChangeArrowheads="1"/>
                </p:cNvSpPr>
                <p:nvPr/>
              </p:nvSpPr>
              <p:spPr bwMode="auto">
                <a:xfrm>
                  <a:off x="2116" y="3402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1" name="Freeform 679"/>
                <p:cNvSpPr>
                  <a:spLocks noChangeArrowheads="1"/>
                </p:cNvSpPr>
                <p:nvPr/>
              </p:nvSpPr>
              <p:spPr bwMode="auto">
                <a:xfrm>
                  <a:off x="2117" y="3400"/>
                  <a:ext cx="17" cy="2"/>
                </a:xfrm>
                <a:custGeom>
                  <a:avLst/>
                  <a:gdLst>
                    <a:gd name="T0" fmla="*/ 3 w 17"/>
                    <a:gd name="T1" fmla="*/ 0 h 3"/>
                    <a:gd name="T2" fmla="*/ 0 w 17"/>
                    <a:gd name="T3" fmla="*/ 1 h 3"/>
                    <a:gd name="T4" fmla="*/ 13 w 17"/>
                    <a:gd name="T5" fmla="*/ 1 h 3"/>
                    <a:gd name="T6" fmla="*/ 17 w 17"/>
                    <a:gd name="T7" fmla="*/ 0 h 3"/>
                    <a:gd name="T8" fmla="*/ 3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2" name="Freeform 680"/>
                <p:cNvSpPr>
                  <a:spLocks noChangeArrowheads="1"/>
                </p:cNvSpPr>
                <p:nvPr/>
              </p:nvSpPr>
              <p:spPr bwMode="auto">
                <a:xfrm>
                  <a:off x="2119" y="3400"/>
                  <a:ext cx="17" cy="1"/>
                </a:xfrm>
                <a:custGeom>
                  <a:avLst/>
                  <a:gdLst>
                    <a:gd name="T0" fmla="*/ 4 w 17"/>
                    <a:gd name="T1" fmla="*/ 0 h 2"/>
                    <a:gd name="T2" fmla="*/ 0 w 17"/>
                    <a:gd name="T3" fmla="*/ 1 h 2"/>
                    <a:gd name="T4" fmla="*/ 12 w 17"/>
                    <a:gd name="T5" fmla="*/ 1 h 2"/>
                    <a:gd name="T6" fmla="*/ 17 w 17"/>
                    <a:gd name="T7" fmla="*/ 0 h 2"/>
                    <a:gd name="T8" fmla="*/ 4 w 1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"/>
                    <a:gd name="T17" fmla="*/ 17 w 1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3" name="Freeform 681"/>
                <p:cNvSpPr>
                  <a:spLocks noChangeArrowheads="1"/>
                </p:cNvSpPr>
                <p:nvPr/>
              </p:nvSpPr>
              <p:spPr bwMode="auto">
                <a:xfrm>
                  <a:off x="2121" y="3399"/>
                  <a:ext cx="17" cy="0"/>
                </a:xfrm>
                <a:custGeom>
                  <a:avLst/>
                  <a:gdLst>
                    <a:gd name="T0" fmla="*/ 5 w 17"/>
                    <a:gd name="T1" fmla="*/ 0 h 1"/>
                    <a:gd name="T2" fmla="*/ 0 w 17"/>
                    <a:gd name="T3" fmla="*/ 1 h 1"/>
                    <a:gd name="T4" fmla="*/ 14 w 17"/>
                    <a:gd name="T5" fmla="*/ 1 h 1"/>
                    <a:gd name="T6" fmla="*/ 17 w 17"/>
                    <a:gd name="T7" fmla="*/ 0 h 1"/>
                    <a:gd name="T8" fmla="*/ 5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4" name="Freeform 682"/>
                <p:cNvSpPr>
                  <a:spLocks noChangeArrowheads="1"/>
                </p:cNvSpPr>
                <p:nvPr/>
              </p:nvSpPr>
              <p:spPr bwMode="auto">
                <a:xfrm>
                  <a:off x="2124" y="3397"/>
                  <a:ext cx="16" cy="2"/>
                </a:xfrm>
                <a:custGeom>
                  <a:avLst/>
                  <a:gdLst>
                    <a:gd name="T0" fmla="*/ 4 w 16"/>
                    <a:gd name="T1" fmla="*/ 0 h 3"/>
                    <a:gd name="T2" fmla="*/ 0 w 16"/>
                    <a:gd name="T3" fmla="*/ 1 h 3"/>
                    <a:gd name="T4" fmla="*/ 13 w 16"/>
                    <a:gd name="T5" fmla="*/ 1 h 3"/>
                    <a:gd name="T6" fmla="*/ 16 w 16"/>
                    <a:gd name="T7" fmla="*/ 0 h 3"/>
                    <a:gd name="T8" fmla="*/ 4 w 1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5" name="Freeform 683"/>
                <p:cNvSpPr>
                  <a:spLocks noChangeArrowheads="1"/>
                </p:cNvSpPr>
                <p:nvPr/>
              </p:nvSpPr>
              <p:spPr bwMode="auto">
                <a:xfrm>
                  <a:off x="2126" y="3396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6" name="Freeform 684"/>
                <p:cNvSpPr>
                  <a:spLocks noChangeArrowheads="1"/>
                </p:cNvSpPr>
                <p:nvPr/>
              </p:nvSpPr>
              <p:spPr bwMode="auto">
                <a:xfrm>
                  <a:off x="2128" y="3396"/>
                  <a:ext cx="15" cy="0"/>
                </a:xfrm>
                <a:custGeom>
                  <a:avLst/>
                  <a:gdLst>
                    <a:gd name="T0" fmla="*/ 3 w 15"/>
                    <a:gd name="T1" fmla="*/ 0 h 1"/>
                    <a:gd name="T2" fmla="*/ 0 w 15"/>
                    <a:gd name="T3" fmla="*/ 1 h 1"/>
                    <a:gd name="T4" fmla="*/ 12 w 15"/>
                    <a:gd name="T5" fmla="*/ 1 h 1"/>
                    <a:gd name="T6" fmla="*/ 15 w 15"/>
                    <a:gd name="T7" fmla="*/ 0 h 1"/>
                    <a:gd name="T8" fmla="*/ 3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7" name="Freeform 685"/>
                <p:cNvSpPr>
                  <a:spLocks noChangeArrowheads="1"/>
                </p:cNvSpPr>
                <p:nvPr/>
              </p:nvSpPr>
              <p:spPr bwMode="auto">
                <a:xfrm>
                  <a:off x="2129" y="3394"/>
                  <a:ext cx="15" cy="1"/>
                </a:xfrm>
                <a:custGeom>
                  <a:avLst/>
                  <a:gdLst>
                    <a:gd name="T0" fmla="*/ 3 w 15"/>
                    <a:gd name="T1" fmla="*/ 0 h 2"/>
                    <a:gd name="T2" fmla="*/ 0 w 15"/>
                    <a:gd name="T3" fmla="*/ 1 h 2"/>
                    <a:gd name="T4" fmla="*/ 12 w 15"/>
                    <a:gd name="T5" fmla="*/ 1 h 2"/>
                    <a:gd name="T6" fmla="*/ 15 w 15"/>
                    <a:gd name="T7" fmla="*/ 0 h 2"/>
                    <a:gd name="T8" fmla="*/ 3 w 1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"/>
                    <a:gd name="T17" fmla="*/ 15 w 1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8" name="Freeform 686"/>
                <p:cNvSpPr>
                  <a:spLocks noChangeArrowheads="1"/>
                </p:cNvSpPr>
                <p:nvPr/>
              </p:nvSpPr>
              <p:spPr bwMode="auto">
                <a:xfrm>
                  <a:off x="2131" y="3392"/>
                  <a:ext cx="16" cy="3"/>
                </a:xfrm>
                <a:custGeom>
                  <a:avLst/>
                  <a:gdLst>
                    <a:gd name="T0" fmla="*/ 4 w 16"/>
                    <a:gd name="T1" fmla="*/ 0 h 4"/>
                    <a:gd name="T2" fmla="*/ 0 w 16"/>
                    <a:gd name="T3" fmla="*/ 2 h 4"/>
                    <a:gd name="T4" fmla="*/ 12 w 16"/>
                    <a:gd name="T5" fmla="*/ 2 h 4"/>
                    <a:gd name="T6" fmla="*/ 16 w 16"/>
                    <a:gd name="T7" fmla="*/ 0 h 4"/>
                    <a:gd name="T8" fmla="*/ 4 w 1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4"/>
                    <a:gd name="T17" fmla="*/ 16 w 1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4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89" name="Freeform 687"/>
                <p:cNvSpPr>
                  <a:spLocks noChangeArrowheads="1"/>
                </p:cNvSpPr>
                <p:nvPr/>
              </p:nvSpPr>
              <p:spPr bwMode="auto">
                <a:xfrm>
                  <a:off x="2132" y="3391"/>
                  <a:ext cx="17" cy="2"/>
                </a:xfrm>
                <a:custGeom>
                  <a:avLst/>
                  <a:gdLst>
                    <a:gd name="T0" fmla="*/ 5 w 17"/>
                    <a:gd name="T1" fmla="*/ 0 h 3"/>
                    <a:gd name="T2" fmla="*/ 0 w 17"/>
                    <a:gd name="T3" fmla="*/ 1 h 3"/>
                    <a:gd name="T4" fmla="*/ 12 w 17"/>
                    <a:gd name="T5" fmla="*/ 1 h 3"/>
                    <a:gd name="T6" fmla="*/ 17 w 17"/>
                    <a:gd name="T7" fmla="*/ 0 h 3"/>
                    <a:gd name="T8" fmla="*/ 5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0" name="Freeform 688"/>
                <p:cNvSpPr>
                  <a:spLocks noChangeArrowheads="1"/>
                </p:cNvSpPr>
                <p:nvPr/>
              </p:nvSpPr>
              <p:spPr bwMode="auto">
                <a:xfrm>
                  <a:off x="2136" y="3391"/>
                  <a:ext cx="16" cy="0"/>
                </a:xfrm>
                <a:custGeom>
                  <a:avLst/>
                  <a:gdLst>
                    <a:gd name="T0" fmla="*/ 3 w 16"/>
                    <a:gd name="T1" fmla="*/ 0 h 1"/>
                    <a:gd name="T2" fmla="*/ 0 w 16"/>
                    <a:gd name="T3" fmla="*/ 1 h 1"/>
                    <a:gd name="T4" fmla="*/ 12 w 16"/>
                    <a:gd name="T5" fmla="*/ 1 h 1"/>
                    <a:gd name="T6" fmla="*/ 16 w 16"/>
                    <a:gd name="T7" fmla="*/ 0 h 1"/>
                    <a:gd name="T8" fmla="*/ 3 w 1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"/>
                    <a:gd name="T17" fmla="*/ 16 w 16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1" name="Freeform 689"/>
                <p:cNvSpPr>
                  <a:spLocks noChangeArrowheads="1"/>
                </p:cNvSpPr>
                <p:nvPr/>
              </p:nvSpPr>
              <p:spPr bwMode="auto">
                <a:xfrm>
                  <a:off x="2138" y="3389"/>
                  <a:ext cx="15" cy="1"/>
                </a:xfrm>
                <a:custGeom>
                  <a:avLst/>
                  <a:gdLst>
                    <a:gd name="T0" fmla="*/ 3 w 15"/>
                    <a:gd name="T1" fmla="*/ 0 h 2"/>
                    <a:gd name="T2" fmla="*/ 0 w 15"/>
                    <a:gd name="T3" fmla="*/ 1 h 2"/>
                    <a:gd name="T4" fmla="*/ 12 w 15"/>
                    <a:gd name="T5" fmla="*/ 1 h 2"/>
                    <a:gd name="T6" fmla="*/ 15 w 15"/>
                    <a:gd name="T7" fmla="*/ 0 h 2"/>
                    <a:gd name="T8" fmla="*/ 3 w 1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"/>
                    <a:gd name="T17" fmla="*/ 15 w 1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2" name="Freeform 690"/>
                <p:cNvSpPr>
                  <a:spLocks noChangeArrowheads="1"/>
                </p:cNvSpPr>
                <p:nvPr/>
              </p:nvSpPr>
              <p:spPr bwMode="auto">
                <a:xfrm>
                  <a:off x="2139" y="3388"/>
                  <a:ext cx="16" cy="2"/>
                </a:xfrm>
                <a:custGeom>
                  <a:avLst/>
                  <a:gdLst>
                    <a:gd name="T0" fmla="*/ 3 w 16"/>
                    <a:gd name="T1" fmla="*/ 0 h 3"/>
                    <a:gd name="T2" fmla="*/ 0 w 16"/>
                    <a:gd name="T3" fmla="*/ 1 h 3"/>
                    <a:gd name="T4" fmla="*/ 13 w 16"/>
                    <a:gd name="T5" fmla="*/ 1 h 3"/>
                    <a:gd name="T6" fmla="*/ 16 w 16"/>
                    <a:gd name="T7" fmla="*/ 0 h 3"/>
                    <a:gd name="T8" fmla="*/ 3 w 1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3" name="Freeform 691"/>
                <p:cNvSpPr>
                  <a:spLocks noChangeArrowheads="1"/>
                </p:cNvSpPr>
                <p:nvPr/>
              </p:nvSpPr>
              <p:spPr bwMode="auto">
                <a:xfrm>
                  <a:off x="2141" y="3386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4" name="Freeform 692"/>
                <p:cNvSpPr>
                  <a:spLocks noChangeArrowheads="1"/>
                </p:cNvSpPr>
                <p:nvPr/>
              </p:nvSpPr>
              <p:spPr bwMode="auto">
                <a:xfrm>
                  <a:off x="2142" y="3386"/>
                  <a:ext cx="17" cy="1"/>
                </a:xfrm>
                <a:custGeom>
                  <a:avLst/>
                  <a:gdLst>
                    <a:gd name="T0" fmla="*/ 3 w 17"/>
                    <a:gd name="T1" fmla="*/ 0 h 2"/>
                    <a:gd name="T2" fmla="*/ 0 w 17"/>
                    <a:gd name="T3" fmla="*/ 1 h 2"/>
                    <a:gd name="T4" fmla="*/ 13 w 17"/>
                    <a:gd name="T5" fmla="*/ 1 h 2"/>
                    <a:gd name="T6" fmla="*/ 17 w 17"/>
                    <a:gd name="T7" fmla="*/ 0 h 2"/>
                    <a:gd name="T8" fmla="*/ 3 w 1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"/>
                    <a:gd name="T17" fmla="*/ 17 w 1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5" name="Freeform 693"/>
                <p:cNvSpPr>
                  <a:spLocks noChangeArrowheads="1"/>
                </p:cNvSpPr>
                <p:nvPr/>
              </p:nvSpPr>
              <p:spPr bwMode="auto">
                <a:xfrm>
                  <a:off x="2144" y="3385"/>
                  <a:ext cx="17" cy="0"/>
                </a:xfrm>
                <a:custGeom>
                  <a:avLst/>
                  <a:gdLst>
                    <a:gd name="T0" fmla="*/ 4 w 17"/>
                    <a:gd name="T1" fmla="*/ 0 h 1"/>
                    <a:gd name="T2" fmla="*/ 0 w 17"/>
                    <a:gd name="T3" fmla="*/ 1 h 1"/>
                    <a:gd name="T4" fmla="*/ 12 w 17"/>
                    <a:gd name="T5" fmla="*/ 1 h 1"/>
                    <a:gd name="T6" fmla="*/ 17 w 17"/>
                    <a:gd name="T7" fmla="*/ 0 h 1"/>
                    <a:gd name="T8" fmla="*/ 4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6" name="Freeform 694"/>
                <p:cNvSpPr>
                  <a:spLocks noChangeArrowheads="1"/>
                </p:cNvSpPr>
                <p:nvPr/>
              </p:nvSpPr>
              <p:spPr bwMode="auto">
                <a:xfrm>
                  <a:off x="2145" y="3383"/>
                  <a:ext cx="17" cy="2"/>
                </a:xfrm>
                <a:custGeom>
                  <a:avLst/>
                  <a:gdLst>
                    <a:gd name="T0" fmla="*/ 5 w 17"/>
                    <a:gd name="T1" fmla="*/ 0 h 3"/>
                    <a:gd name="T2" fmla="*/ 0 w 17"/>
                    <a:gd name="T3" fmla="*/ 1 h 3"/>
                    <a:gd name="T4" fmla="*/ 14 w 17"/>
                    <a:gd name="T5" fmla="*/ 1 h 3"/>
                    <a:gd name="T6" fmla="*/ 17 w 17"/>
                    <a:gd name="T7" fmla="*/ 0 h 3"/>
                    <a:gd name="T8" fmla="*/ 5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7" name="Freeform 695"/>
                <p:cNvSpPr>
                  <a:spLocks noChangeArrowheads="1"/>
                </p:cNvSpPr>
                <p:nvPr/>
              </p:nvSpPr>
              <p:spPr bwMode="auto">
                <a:xfrm>
                  <a:off x="2148" y="3382"/>
                  <a:ext cx="16" cy="2"/>
                </a:xfrm>
                <a:custGeom>
                  <a:avLst/>
                  <a:gdLst>
                    <a:gd name="T0" fmla="*/ 4 w 16"/>
                    <a:gd name="T1" fmla="*/ 0 h 3"/>
                    <a:gd name="T2" fmla="*/ 0 w 16"/>
                    <a:gd name="T3" fmla="*/ 1 h 3"/>
                    <a:gd name="T4" fmla="*/ 13 w 16"/>
                    <a:gd name="T5" fmla="*/ 1 h 3"/>
                    <a:gd name="T6" fmla="*/ 16 w 16"/>
                    <a:gd name="T7" fmla="*/ 0 h 3"/>
                    <a:gd name="T8" fmla="*/ 4 w 1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8" name="Freeform 696"/>
                <p:cNvSpPr>
                  <a:spLocks noChangeArrowheads="1"/>
                </p:cNvSpPr>
                <p:nvPr/>
              </p:nvSpPr>
              <p:spPr bwMode="auto">
                <a:xfrm>
                  <a:off x="2150" y="3382"/>
                  <a:ext cx="15" cy="0"/>
                </a:xfrm>
                <a:custGeom>
                  <a:avLst/>
                  <a:gdLst>
                    <a:gd name="T0" fmla="*/ 3 w 15"/>
                    <a:gd name="T1" fmla="*/ 0 h 1"/>
                    <a:gd name="T2" fmla="*/ 0 w 15"/>
                    <a:gd name="T3" fmla="*/ 1 h 1"/>
                    <a:gd name="T4" fmla="*/ 12 w 15"/>
                    <a:gd name="T5" fmla="*/ 1 h 1"/>
                    <a:gd name="T6" fmla="*/ 15 w 15"/>
                    <a:gd name="T7" fmla="*/ 0 h 1"/>
                    <a:gd name="T8" fmla="*/ 3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499" name="Freeform 697"/>
                <p:cNvSpPr>
                  <a:spLocks noChangeArrowheads="1"/>
                </p:cNvSpPr>
                <p:nvPr/>
              </p:nvSpPr>
              <p:spPr bwMode="auto">
                <a:xfrm>
                  <a:off x="2153" y="3380"/>
                  <a:ext cx="15" cy="1"/>
                </a:xfrm>
                <a:custGeom>
                  <a:avLst/>
                  <a:gdLst>
                    <a:gd name="T0" fmla="*/ 3 w 15"/>
                    <a:gd name="T1" fmla="*/ 0 h 2"/>
                    <a:gd name="T2" fmla="*/ 0 w 15"/>
                    <a:gd name="T3" fmla="*/ 1 h 2"/>
                    <a:gd name="T4" fmla="*/ 12 w 15"/>
                    <a:gd name="T5" fmla="*/ 1 h 2"/>
                    <a:gd name="T6" fmla="*/ 15 w 15"/>
                    <a:gd name="T7" fmla="*/ 0 h 2"/>
                    <a:gd name="T8" fmla="*/ 3 w 1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"/>
                    <a:gd name="T17" fmla="*/ 15 w 1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0" name="Freeform 698"/>
                <p:cNvSpPr>
                  <a:spLocks noChangeArrowheads="1"/>
                </p:cNvSpPr>
                <p:nvPr/>
              </p:nvSpPr>
              <p:spPr bwMode="auto">
                <a:xfrm>
                  <a:off x="2153" y="3379"/>
                  <a:ext cx="17" cy="2"/>
                </a:xfrm>
                <a:custGeom>
                  <a:avLst/>
                  <a:gdLst>
                    <a:gd name="T0" fmla="*/ 3 w 17"/>
                    <a:gd name="T1" fmla="*/ 0 h 3"/>
                    <a:gd name="T2" fmla="*/ 0 w 17"/>
                    <a:gd name="T3" fmla="*/ 1 h 3"/>
                    <a:gd name="T4" fmla="*/ 12 w 17"/>
                    <a:gd name="T5" fmla="*/ 1 h 3"/>
                    <a:gd name="T6" fmla="*/ 17 w 17"/>
                    <a:gd name="T7" fmla="*/ 0 h 3"/>
                    <a:gd name="T8" fmla="*/ 3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1" name="Freeform 699"/>
                <p:cNvSpPr>
                  <a:spLocks noChangeArrowheads="1"/>
                </p:cNvSpPr>
                <p:nvPr/>
              </p:nvSpPr>
              <p:spPr bwMode="auto">
                <a:xfrm>
                  <a:off x="2156" y="3377"/>
                  <a:ext cx="17" cy="2"/>
                </a:xfrm>
                <a:custGeom>
                  <a:avLst/>
                  <a:gdLst>
                    <a:gd name="T0" fmla="*/ 4 w 17"/>
                    <a:gd name="T1" fmla="*/ 0 h 3"/>
                    <a:gd name="T2" fmla="*/ 0 w 17"/>
                    <a:gd name="T3" fmla="*/ 1 h 3"/>
                    <a:gd name="T4" fmla="*/ 12 w 17"/>
                    <a:gd name="T5" fmla="*/ 1 h 3"/>
                    <a:gd name="T6" fmla="*/ 17 w 17"/>
                    <a:gd name="T7" fmla="*/ 0 h 3"/>
                    <a:gd name="T8" fmla="*/ 4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2" name="Freeform 700"/>
                <p:cNvSpPr>
                  <a:spLocks noChangeArrowheads="1"/>
                </p:cNvSpPr>
                <p:nvPr/>
              </p:nvSpPr>
              <p:spPr bwMode="auto">
                <a:xfrm>
                  <a:off x="2157" y="3377"/>
                  <a:ext cx="17" cy="1"/>
                </a:xfrm>
                <a:custGeom>
                  <a:avLst/>
                  <a:gdLst>
                    <a:gd name="T0" fmla="*/ 5 w 17"/>
                    <a:gd name="T1" fmla="*/ 0 h 2"/>
                    <a:gd name="T2" fmla="*/ 0 w 17"/>
                    <a:gd name="T3" fmla="*/ 1 h 2"/>
                    <a:gd name="T4" fmla="*/ 14 w 17"/>
                    <a:gd name="T5" fmla="*/ 1 h 2"/>
                    <a:gd name="T6" fmla="*/ 17 w 17"/>
                    <a:gd name="T7" fmla="*/ 0 h 2"/>
                    <a:gd name="T8" fmla="*/ 5 w 1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"/>
                    <a:gd name="T17" fmla="*/ 17 w 1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3" name="Freeform 701"/>
                <p:cNvSpPr>
                  <a:spLocks noChangeArrowheads="1"/>
                </p:cNvSpPr>
                <p:nvPr/>
              </p:nvSpPr>
              <p:spPr bwMode="auto">
                <a:xfrm>
                  <a:off x="2160" y="3376"/>
                  <a:ext cx="16" cy="0"/>
                </a:xfrm>
                <a:custGeom>
                  <a:avLst/>
                  <a:gdLst>
                    <a:gd name="T0" fmla="*/ 3 w 16"/>
                    <a:gd name="T1" fmla="*/ 0 h 1"/>
                    <a:gd name="T2" fmla="*/ 0 w 16"/>
                    <a:gd name="T3" fmla="*/ 1 h 1"/>
                    <a:gd name="T4" fmla="*/ 13 w 16"/>
                    <a:gd name="T5" fmla="*/ 1 h 1"/>
                    <a:gd name="T6" fmla="*/ 16 w 16"/>
                    <a:gd name="T7" fmla="*/ 0 h 1"/>
                    <a:gd name="T8" fmla="*/ 3 w 1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"/>
                    <a:gd name="T17" fmla="*/ 16 w 16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4" name="Freeform 702"/>
                <p:cNvSpPr>
                  <a:spLocks noChangeArrowheads="1"/>
                </p:cNvSpPr>
                <p:nvPr/>
              </p:nvSpPr>
              <p:spPr bwMode="auto">
                <a:xfrm>
                  <a:off x="2162" y="3374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5" name="Freeform 703"/>
                <p:cNvSpPr>
                  <a:spLocks noChangeArrowheads="1"/>
                </p:cNvSpPr>
                <p:nvPr/>
              </p:nvSpPr>
              <p:spPr bwMode="auto">
                <a:xfrm>
                  <a:off x="2163" y="3372"/>
                  <a:ext cx="16" cy="3"/>
                </a:xfrm>
                <a:custGeom>
                  <a:avLst/>
                  <a:gdLst>
                    <a:gd name="T0" fmla="*/ 3 w 16"/>
                    <a:gd name="T1" fmla="*/ 0 h 4"/>
                    <a:gd name="T2" fmla="*/ 0 w 16"/>
                    <a:gd name="T3" fmla="*/ 2 h 4"/>
                    <a:gd name="T4" fmla="*/ 13 w 16"/>
                    <a:gd name="T5" fmla="*/ 2 h 4"/>
                    <a:gd name="T6" fmla="*/ 16 w 16"/>
                    <a:gd name="T7" fmla="*/ 0 h 4"/>
                    <a:gd name="T8" fmla="*/ 3 w 1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4"/>
                    <a:gd name="T17" fmla="*/ 16 w 1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4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13" y="4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6" name="Freeform 704"/>
                <p:cNvSpPr>
                  <a:spLocks noChangeArrowheads="1"/>
                </p:cNvSpPr>
                <p:nvPr/>
              </p:nvSpPr>
              <p:spPr bwMode="auto">
                <a:xfrm>
                  <a:off x="2165" y="3372"/>
                  <a:ext cx="15" cy="1"/>
                </a:xfrm>
                <a:custGeom>
                  <a:avLst/>
                  <a:gdLst>
                    <a:gd name="T0" fmla="*/ 3 w 15"/>
                    <a:gd name="T1" fmla="*/ 0 h 2"/>
                    <a:gd name="T2" fmla="*/ 0 w 15"/>
                    <a:gd name="T3" fmla="*/ 1 h 2"/>
                    <a:gd name="T4" fmla="*/ 12 w 15"/>
                    <a:gd name="T5" fmla="*/ 1 h 2"/>
                    <a:gd name="T6" fmla="*/ 15 w 15"/>
                    <a:gd name="T7" fmla="*/ 0 h 2"/>
                    <a:gd name="T8" fmla="*/ 3 w 1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"/>
                    <a:gd name="T17" fmla="*/ 15 w 1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7" name="Freeform 705"/>
                <p:cNvSpPr>
                  <a:spLocks noChangeArrowheads="1"/>
                </p:cNvSpPr>
                <p:nvPr/>
              </p:nvSpPr>
              <p:spPr bwMode="auto">
                <a:xfrm>
                  <a:off x="2166" y="3371"/>
                  <a:ext cx="17" cy="0"/>
                </a:xfrm>
                <a:custGeom>
                  <a:avLst/>
                  <a:gdLst>
                    <a:gd name="T0" fmla="*/ 3 w 17"/>
                    <a:gd name="T1" fmla="*/ 0 h 1"/>
                    <a:gd name="T2" fmla="*/ 0 w 17"/>
                    <a:gd name="T3" fmla="*/ 1 h 1"/>
                    <a:gd name="T4" fmla="*/ 13 w 17"/>
                    <a:gd name="T5" fmla="*/ 1 h 1"/>
                    <a:gd name="T6" fmla="*/ 17 w 17"/>
                    <a:gd name="T7" fmla="*/ 0 h 1"/>
                    <a:gd name="T8" fmla="*/ 3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8" name="Freeform 706"/>
                <p:cNvSpPr>
                  <a:spLocks noChangeArrowheads="1"/>
                </p:cNvSpPr>
                <p:nvPr/>
              </p:nvSpPr>
              <p:spPr bwMode="auto">
                <a:xfrm>
                  <a:off x="2168" y="3369"/>
                  <a:ext cx="17" cy="2"/>
                </a:xfrm>
                <a:custGeom>
                  <a:avLst/>
                  <a:gdLst>
                    <a:gd name="T0" fmla="*/ 5 w 17"/>
                    <a:gd name="T1" fmla="*/ 0 h 3"/>
                    <a:gd name="T2" fmla="*/ 0 w 17"/>
                    <a:gd name="T3" fmla="*/ 1 h 3"/>
                    <a:gd name="T4" fmla="*/ 12 w 17"/>
                    <a:gd name="T5" fmla="*/ 1 h 3"/>
                    <a:gd name="T6" fmla="*/ 17 w 17"/>
                    <a:gd name="T7" fmla="*/ 0 h 3"/>
                    <a:gd name="T8" fmla="*/ 5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09" name="Freeform 707"/>
                <p:cNvSpPr>
                  <a:spLocks noChangeArrowheads="1"/>
                </p:cNvSpPr>
                <p:nvPr/>
              </p:nvSpPr>
              <p:spPr bwMode="auto">
                <a:xfrm>
                  <a:off x="2170" y="3369"/>
                  <a:ext cx="17" cy="1"/>
                </a:xfrm>
                <a:custGeom>
                  <a:avLst/>
                  <a:gdLst>
                    <a:gd name="T0" fmla="*/ 5 w 17"/>
                    <a:gd name="T1" fmla="*/ 0 h 2"/>
                    <a:gd name="T2" fmla="*/ 0 w 17"/>
                    <a:gd name="T3" fmla="*/ 1 h 2"/>
                    <a:gd name="T4" fmla="*/ 14 w 17"/>
                    <a:gd name="T5" fmla="*/ 1 h 2"/>
                    <a:gd name="T6" fmla="*/ 17 w 17"/>
                    <a:gd name="T7" fmla="*/ 0 h 2"/>
                    <a:gd name="T8" fmla="*/ 5 w 1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"/>
                    <a:gd name="T17" fmla="*/ 17 w 1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0" name="Freeform 708"/>
                <p:cNvSpPr>
                  <a:spLocks noChangeArrowheads="1"/>
                </p:cNvSpPr>
                <p:nvPr/>
              </p:nvSpPr>
              <p:spPr bwMode="auto">
                <a:xfrm>
                  <a:off x="2174" y="3368"/>
                  <a:ext cx="15" cy="0"/>
                </a:xfrm>
                <a:custGeom>
                  <a:avLst/>
                  <a:gdLst>
                    <a:gd name="T0" fmla="*/ 3 w 15"/>
                    <a:gd name="T1" fmla="*/ 0 h 1"/>
                    <a:gd name="T2" fmla="*/ 0 w 15"/>
                    <a:gd name="T3" fmla="*/ 1 h 1"/>
                    <a:gd name="T4" fmla="*/ 12 w 15"/>
                    <a:gd name="T5" fmla="*/ 1 h 1"/>
                    <a:gd name="T6" fmla="*/ 15 w 15"/>
                    <a:gd name="T7" fmla="*/ 0 h 1"/>
                    <a:gd name="T8" fmla="*/ 3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1" name="Freeform 709"/>
                <p:cNvSpPr>
                  <a:spLocks noChangeArrowheads="1"/>
                </p:cNvSpPr>
                <p:nvPr/>
              </p:nvSpPr>
              <p:spPr bwMode="auto">
                <a:xfrm>
                  <a:off x="2175" y="3366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2" name="Freeform 710"/>
                <p:cNvSpPr>
                  <a:spLocks noChangeArrowheads="1"/>
                </p:cNvSpPr>
                <p:nvPr/>
              </p:nvSpPr>
              <p:spPr bwMode="auto">
                <a:xfrm>
                  <a:off x="2177" y="3365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3" name="Freeform 711"/>
                <p:cNvSpPr>
                  <a:spLocks noChangeArrowheads="1"/>
                </p:cNvSpPr>
                <p:nvPr/>
              </p:nvSpPr>
              <p:spPr bwMode="auto">
                <a:xfrm>
                  <a:off x="2178" y="3365"/>
                  <a:ext cx="17" cy="0"/>
                </a:xfrm>
                <a:custGeom>
                  <a:avLst/>
                  <a:gdLst>
                    <a:gd name="T0" fmla="*/ 3 w 17"/>
                    <a:gd name="T1" fmla="*/ 0 h 1"/>
                    <a:gd name="T2" fmla="*/ 0 w 17"/>
                    <a:gd name="T3" fmla="*/ 1 h 1"/>
                    <a:gd name="T4" fmla="*/ 12 w 17"/>
                    <a:gd name="T5" fmla="*/ 1 h 1"/>
                    <a:gd name="T6" fmla="*/ 17 w 17"/>
                    <a:gd name="T7" fmla="*/ 0 h 1"/>
                    <a:gd name="T8" fmla="*/ 3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4" name="Freeform 712"/>
                <p:cNvSpPr>
                  <a:spLocks noChangeArrowheads="1"/>
                </p:cNvSpPr>
                <p:nvPr/>
              </p:nvSpPr>
              <p:spPr bwMode="auto">
                <a:xfrm>
                  <a:off x="2180" y="3363"/>
                  <a:ext cx="17" cy="1"/>
                </a:xfrm>
                <a:custGeom>
                  <a:avLst/>
                  <a:gdLst>
                    <a:gd name="T0" fmla="*/ 4 w 17"/>
                    <a:gd name="T1" fmla="*/ 0 h 2"/>
                    <a:gd name="T2" fmla="*/ 0 w 17"/>
                    <a:gd name="T3" fmla="*/ 1 h 2"/>
                    <a:gd name="T4" fmla="*/ 12 w 17"/>
                    <a:gd name="T5" fmla="*/ 1 h 2"/>
                    <a:gd name="T6" fmla="*/ 17 w 17"/>
                    <a:gd name="T7" fmla="*/ 0 h 2"/>
                    <a:gd name="T8" fmla="*/ 4 w 1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"/>
                    <a:gd name="T17" fmla="*/ 17 w 1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5" name="Freeform 713"/>
                <p:cNvSpPr>
                  <a:spLocks noChangeArrowheads="1"/>
                </p:cNvSpPr>
                <p:nvPr/>
              </p:nvSpPr>
              <p:spPr bwMode="auto">
                <a:xfrm>
                  <a:off x="2181" y="3362"/>
                  <a:ext cx="17" cy="2"/>
                </a:xfrm>
                <a:custGeom>
                  <a:avLst/>
                  <a:gdLst>
                    <a:gd name="T0" fmla="*/ 5 w 17"/>
                    <a:gd name="T1" fmla="*/ 0 h 3"/>
                    <a:gd name="T2" fmla="*/ 0 w 17"/>
                    <a:gd name="T3" fmla="*/ 1 h 3"/>
                    <a:gd name="T4" fmla="*/ 14 w 17"/>
                    <a:gd name="T5" fmla="*/ 1 h 3"/>
                    <a:gd name="T6" fmla="*/ 17 w 17"/>
                    <a:gd name="T7" fmla="*/ 0 h 3"/>
                    <a:gd name="T8" fmla="*/ 5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6" name="Freeform 714"/>
                <p:cNvSpPr>
                  <a:spLocks noChangeArrowheads="1"/>
                </p:cNvSpPr>
                <p:nvPr/>
              </p:nvSpPr>
              <p:spPr bwMode="auto">
                <a:xfrm>
                  <a:off x="2184" y="3360"/>
                  <a:ext cx="16" cy="2"/>
                </a:xfrm>
                <a:custGeom>
                  <a:avLst/>
                  <a:gdLst>
                    <a:gd name="T0" fmla="*/ 3 w 16"/>
                    <a:gd name="T1" fmla="*/ 0 h 3"/>
                    <a:gd name="T2" fmla="*/ 0 w 16"/>
                    <a:gd name="T3" fmla="*/ 1 h 3"/>
                    <a:gd name="T4" fmla="*/ 13 w 16"/>
                    <a:gd name="T5" fmla="*/ 1 h 3"/>
                    <a:gd name="T6" fmla="*/ 16 w 16"/>
                    <a:gd name="T7" fmla="*/ 0 h 3"/>
                    <a:gd name="T8" fmla="*/ 3 w 1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7" name="Freeform 715"/>
                <p:cNvSpPr>
                  <a:spLocks noChangeArrowheads="1"/>
                </p:cNvSpPr>
                <p:nvPr/>
              </p:nvSpPr>
              <p:spPr bwMode="auto">
                <a:xfrm>
                  <a:off x="2187" y="3360"/>
                  <a:ext cx="15" cy="1"/>
                </a:xfrm>
                <a:custGeom>
                  <a:avLst/>
                  <a:gdLst>
                    <a:gd name="T0" fmla="*/ 3 w 15"/>
                    <a:gd name="T1" fmla="*/ 0 h 2"/>
                    <a:gd name="T2" fmla="*/ 0 w 15"/>
                    <a:gd name="T3" fmla="*/ 1 h 2"/>
                    <a:gd name="T4" fmla="*/ 12 w 15"/>
                    <a:gd name="T5" fmla="*/ 1 h 2"/>
                    <a:gd name="T6" fmla="*/ 15 w 15"/>
                    <a:gd name="T7" fmla="*/ 0 h 2"/>
                    <a:gd name="T8" fmla="*/ 3 w 1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"/>
                    <a:gd name="T17" fmla="*/ 15 w 1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8" name="Freeform 716"/>
                <p:cNvSpPr>
                  <a:spLocks noChangeArrowheads="1"/>
                </p:cNvSpPr>
                <p:nvPr/>
              </p:nvSpPr>
              <p:spPr bwMode="auto">
                <a:xfrm>
                  <a:off x="2188" y="3359"/>
                  <a:ext cx="16" cy="0"/>
                </a:xfrm>
                <a:custGeom>
                  <a:avLst/>
                  <a:gdLst>
                    <a:gd name="T0" fmla="*/ 3 w 16"/>
                    <a:gd name="T1" fmla="*/ 0 h 1"/>
                    <a:gd name="T2" fmla="*/ 0 w 16"/>
                    <a:gd name="T3" fmla="*/ 1 h 1"/>
                    <a:gd name="T4" fmla="*/ 13 w 16"/>
                    <a:gd name="T5" fmla="*/ 1 h 1"/>
                    <a:gd name="T6" fmla="*/ 16 w 16"/>
                    <a:gd name="T7" fmla="*/ 0 h 1"/>
                    <a:gd name="T8" fmla="*/ 3 w 1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"/>
                    <a:gd name="T17" fmla="*/ 16 w 16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19" name="Freeform 717"/>
                <p:cNvSpPr>
                  <a:spLocks noChangeArrowheads="1"/>
                </p:cNvSpPr>
                <p:nvPr/>
              </p:nvSpPr>
              <p:spPr bwMode="auto">
                <a:xfrm>
                  <a:off x="2190" y="3357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0" name="Freeform 718"/>
                <p:cNvSpPr>
                  <a:spLocks noChangeArrowheads="1"/>
                </p:cNvSpPr>
                <p:nvPr/>
              </p:nvSpPr>
              <p:spPr bwMode="auto">
                <a:xfrm>
                  <a:off x="2191" y="3356"/>
                  <a:ext cx="17" cy="2"/>
                </a:xfrm>
                <a:custGeom>
                  <a:avLst/>
                  <a:gdLst>
                    <a:gd name="T0" fmla="*/ 5 w 17"/>
                    <a:gd name="T1" fmla="*/ 0 h 3"/>
                    <a:gd name="T2" fmla="*/ 0 w 17"/>
                    <a:gd name="T3" fmla="*/ 1 h 3"/>
                    <a:gd name="T4" fmla="*/ 13 w 17"/>
                    <a:gd name="T5" fmla="*/ 1 h 3"/>
                    <a:gd name="T6" fmla="*/ 17 w 17"/>
                    <a:gd name="T7" fmla="*/ 0 h 3"/>
                    <a:gd name="T8" fmla="*/ 5 w 1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"/>
                    <a:gd name="T17" fmla="*/ 17 w 1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1" name="Freeform 719"/>
                <p:cNvSpPr>
                  <a:spLocks noChangeArrowheads="1"/>
                </p:cNvSpPr>
                <p:nvPr/>
              </p:nvSpPr>
              <p:spPr bwMode="auto">
                <a:xfrm>
                  <a:off x="2193" y="3356"/>
                  <a:ext cx="17" cy="0"/>
                </a:xfrm>
                <a:custGeom>
                  <a:avLst/>
                  <a:gdLst>
                    <a:gd name="T0" fmla="*/ 5 w 17"/>
                    <a:gd name="T1" fmla="*/ 0 h 1"/>
                    <a:gd name="T2" fmla="*/ 0 w 17"/>
                    <a:gd name="T3" fmla="*/ 1 h 1"/>
                    <a:gd name="T4" fmla="*/ 12 w 17"/>
                    <a:gd name="T5" fmla="*/ 1 h 1"/>
                    <a:gd name="T6" fmla="*/ 17 w 17"/>
                    <a:gd name="T7" fmla="*/ 0 h 1"/>
                    <a:gd name="T8" fmla="*/ 5 w 1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"/>
                    <a:gd name="T17" fmla="*/ 17 w 1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2" name="Freeform 720"/>
                <p:cNvSpPr>
                  <a:spLocks noChangeArrowheads="1"/>
                </p:cNvSpPr>
                <p:nvPr/>
              </p:nvSpPr>
              <p:spPr bwMode="auto">
                <a:xfrm>
                  <a:off x="2196" y="3354"/>
                  <a:ext cx="15" cy="1"/>
                </a:xfrm>
                <a:custGeom>
                  <a:avLst/>
                  <a:gdLst>
                    <a:gd name="T0" fmla="*/ 3 w 15"/>
                    <a:gd name="T1" fmla="*/ 0 h 2"/>
                    <a:gd name="T2" fmla="*/ 0 w 15"/>
                    <a:gd name="T3" fmla="*/ 1 h 2"/>
                    <a:gd name="T4" fmla="*/ 12 w 15"/>
                    <a:gd name="T5" fmla="*/ 1 h 2"/>
                    <a:gd name="T6" fmla="*/ 15 w 15"/>
                    <a:gd name="T7" fmla="*/ 0 h 2"/>
                    <a:gd name="T8" fmla="*/ 3 w 1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"/>
                    <a:gd name="T17" fmla="*/ 15 w 1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3" name="Freeform 721"/>
                <p:cNvSpPr>
                  <a:spLocks noChangeArrowheads="1"/>
                </p:cNvSpPr>
                <p:nvPr/>
              </p:nvSpPr>
              <p:spPr bwMode="auto">
                <a:xfrm>
                  <a:off x="2198" y="3353"/>
                  <a:ext cx="15" cy="2"/>
                </a:xfrm>
                <a:custGeom>
                  <a:avLst/>
                  <a:gdLst>
                    <a:gd name="T0" fmla="*/ 3 w 15"/>
                    <a:gd name="T1" fmla="*/ 0 h 3"/>
                    <a:gd name="T2" fmla="*/ 0 w 15"/>
                    <a:gd name="T3" fmla="*/ 1 h 3"/>
                    <a:gd name="T4" fmla="*/ 12 w 15"/>
                    <a:gd name="T5" fmla="*/ 1 h 3"/>
                    <a:gd name="T6" fmla="*/ 15 w 15"/>
                    <a:gd name="T7" fmla="*/ 0 h 3"/>
                    <a:gd name="T8" fmla="*/ 3 w 1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4" name="Freeform 722"/>
                <p:cNvSpPr>
                  <a:spLocks noChangeArrowheads="1"/>
                </p:cNvSpPr>
                <p:nvPr/>
              </p:nvSpPr>
              <p:spPr bwMode="auto">
                <a:xfrm>
                  <a:off x="2199" y="3351"/>
                  <a:ext cx="16" cy="2"/>
                </a:xfrm>
                <a:custGeom>
                  <a:avLst/>
                  <a:gdLst>
                    <a:gd name="T0" fmla="*/ 3 w 16"/>
                    <a:gd name="T1" fmla="*/ 0 h 3"/>
                    <a:gd name="T2" fmla="*/ 0 w 16"/>
                    <a:gd name="T3" fmla="*/ 1 h 3"/>
                    <a:gd name="T4" fmla="*/ 12 w 16"/>
                    <a:gd name="T5" fmla="*/ 1 h 3"/>
                    <a:gd name="T6" fmla="*/ 16 w 16"/>
                    <a:gd name="T7" fmla="*/ 0 h 3"/>
                    <a:gd name="T8" fmla="*/ 3 w 16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5" name="Freeform 723"/>
                <p:cNvSpPr>
                  <a:spLocks noChangeArrowheads="1"/>
                </p:cNvSpPr>
                <p:nvPr/>
              </p:nvSpPr>
              <p:spPr bwMode="auto">
                <a:xfrm>
                  <a:off x="2201" y="3351"/>
                  <a:ext cx="15" cy="1"/>
                </a:xfrm>
                <a:custGeom>
                  <a:avLst/>
                  <a:gdLst>
                    <a:gd name="T0" fmla="*/ 3 w 15"/>
                    <a:gd name="T1" fmla="*/ 0 h 2"/>
                    <a:gd name="T2" fmla="*/ 0 w 15"/>
                    <a:gd name="T3" fmla="*/ 1 h 2"/>
                    <a:gd name="T4" fmla="*/ 12 w 15"/>
                    <a:gd name="T5" fmla="*/ 1 h 2"/>
                    <a:gd name="T6" fmla="*/ 15 w 15"/>
                    <a:gd name="T7" fmla="*/ 0 h 2"/>
                    <a:gd name="T8" fmla="*/ 3 w 15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"/>
                    <a:gd name="T17" fmla="*/ 15 w 1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6" name="Freeform 724"/>
                <p:cNvSpPr>
                  <a:spLocks noChangeArrowheads="1"/>
                </p:cNvSpPr>
                <p:nvPr/>
              </p:nvSpPr>
              <p:spPr bwMode="auto">
                <a:xfrm>
                  <a:off x="2202" y="3349"/>
                  <a:ext cx="17" cy="1"/>
                </a:xfrm>
                <a:custGeom>
                  <a:avLst/>
                  <a:gdLst>
                    <a:gd name="T0" fmla="*/ 3 w 17"/>
                    <a:gd name="T1" fmla="*/ 0 h 2"/>
                    <a:gd name="T2" fmla="*/ 0 w 17"/>
                    <a:gd name="T3" fmla="*/ 1 h 2"/>
                    <a:gd name="T4" fmla="*/ 13 w 17"/>
                    <a:gd name="T5" fmla="*/ 1 h 2"/>
                    <a:gd name="T6" fmla="*/ 17 w 17"/>
                    <a:gd name="T7" fmla="*/ 0 h 2"/>
                    <a:gd name="T8" fmla="*/ 3 w 1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"/>
                    <a:gd name="T17" fmla="*/ 17 w 1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7" name="Freeform 725"/>
                <p:cNvSpPr>
                  <a:spLocks noChangeArrowheads="1"/>
                </p:cNvSpPr>
                <p:nvPr/>
              </p:nvSpPr>
              <p:spPr bwMode="auto">
                <a:xfrm>
                  <a:off x="2205" y="3348"/>
                  <a:ext cx="17" cy="2"/>
                </a:xfrm>
                <a:custGeom>
                  <a:avLst/>
                  <a:gdLst>
                    <a:gd name="T0" fmla="*/ 0 w 17"/>
                    <a:gd name="T1" fmla="*/ 1 h 3"/>
                    <a:gd name="T2" fmla="*/ 3 w 17"/>
                    <a:gd name="T3" fmla="*/ 0 h 3"/>
                    <a:gd name="T4" fmla="*/ 9 w 17"/>
                    <a:gd name="T5" fmla="*/ 0 h 3"/>
                    <a:gd name="T6" fmla="*/ 17 w 17"/>
                    <a:gd name="T7" fmla="*/ 0 h 3"/>
                    <a:gd name="T8" fmla="*/ 12 w 17"/>
                    <a:gd name="T9" fmla="*/ 1 h 3"/>
                    <a:gd name="T10" fmla="*/ 0 w 17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"/>
                    <a:gd name="T20" fmla="*/ 17 w 1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8" name="Freeform 726"/>
                <p:cNvSpPr>
                  <a:spLocks noChangeArrowheads="1"/>
                </p:cNvSpPr>
                <p:nvPr/>
              </p:nvSpPr>
              <p:spPr bwMode="auto">
                <a:xfrm>
                  <a:off x="2206" y="3348"/>
                  <a:ext cx="16" cy="0"/>
                </a:xfrm>
                <a:custGeom>
                  <a:avLst/>
                  <a:gdLst>
                    <a:gd name="T0" fmla="*/ 0 w 16"/>
                    <a:gd name="T1" fmla="*/ 1 h 1"/>
                    <a:gd name="T2" fmla="*/ 2 w 16"/>
                    <a:gd name="T3" fmla="*/ 0 h 1"/>
                    <a:gd name="T4" fmla="*/ 8 w 16"/>
                    <a:gd name="T5" fmla="*/ 0 h 1"/>
                    <a:gd name="T6" fmla="*/ 16 w 16"/>
                    <a:gd name="T7" fmla="*/ 0 h 1"/>
                    <a:gd name="T8" fmla="*/ 14 w 16"/>
                    <a:gd name="T9" fmla="*/ 1 h 1"/>
                    <a:gd name="T10" fmla="*/ 0 w 16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"/>
                    <a:gd name="T20" fmla="*/ 16 w 16"/>
                    <a:gd name="T21" fmla="*/ 0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29" name="Freeform 727"/>
                <p:cNvSpPr>
                  <a:spLocks noChangeArrowheads="1"/>
                </p:cNvSpPr>
                <p:nvPr/>
              </p:nvSpPr>
              <p:spPr bwMode="auto">
                <a:xfrm>
                  <a:off x="1900" y="3348"/>
                  <a:ext cx="321" cy="57"/>
                </a:xfrm>
                <a:custGeom>
                  <a:avLst/>
                  <a:gdLst>
                    <a:gd name="T0" fmla="*/ 245 w 303"/>
                    <a:gd name="T1" fmla="*/ 1 h 58"/>
                    <a:gd name="T2" fmla="*/ 285 w 303"/>
                    <a:gd name="T3" fmla="*/ 1 h 58"/>
                    <a:gd name="T4" fmla="*/ 326 w 303"/>
                    <a:gd name="T5" fmla="*/ 1 h 58"/>
                    <a:gd name="T6" fmla="*/ 359 w 303"/>
                    <a:gd name="T7" fmla="*/ 1 h 58"/>
                    <a:gd name="T8" fmla="*/ 399 w 303"/>
                    <a:gd name="T9" fmla="*/ 1 h 58"/>
                    <a:gd name="T10" fmla="*/ 438 w 303"/>
                    <a:gd name="T11" fmla="*/ 1 h 58"/>
                    <a:gd name="T12" fmla="*/ 478 w 303"/>
                    <a:gd name="T13" fmla="*/ 1 h 58"/>
                    <a:gd name="T14" fmla="*/ 510 w 303"/>
                    <a:gd name="T15" fmla="*/ 1 h 58"/>
                    <a:gd name="T16" fmla="*/ 552 w 303"/>
                    <a:gd name="T17" fmla="*/ 1 h 58"/>
                    <a:gd name="T18" fmla="*/ 593 w 303"/>
                    <a:gd name="T19" fmla="*/ 1 h 58"/>
                    <a:gd name="T20" fmla="*/ 634 w 303"/>
                    <a:gd name="T21" fmla="*/ 1 h 58"/>
                    <a:gd name="T22" fmla="*/ 666 w 303"/>
                    <a:gd name="T23" fmla="*/ 1 h 58"/>
                    <a:gd name="T24" fmla="*/ 706 w 303"/>
                    <a:gd name="T25" fmla="*/ 1 h 58"/>
                    <a:gd name="T26" fmla="*/ 747 w 303"/>
                    <a:gd name="T27" fmla="*/ 1 h 58"/>
                    <a:gd name="T28" fmla="*/ 772 w 303"/>
                    <a:gd name="T29" fmla="*/ 1 h 58"/>
                    <a:gd name="T30" fmla="*/ 815 w 303"/>
                    <a:gd name="T31" fmla="*/ 0 h 58"/>
                    <a:gd name="T32" fmla="*/ 855 w 303"/>
                    <a:gd name="T33" fmla="*/ 0 h 58"/>
                    <a:gd name="T34" fmla="*/ 585 w 303"/>
                    <a:gd name="T35" fmla="*/ 39 h 58"/>
                    <a:gd name="T36" fmla="*/ 547 w 303"/>
                    <a:gd name="T37" fmla="*/ 39 h 58"/>
                    <a:gd name="T38" fmla="*/ 510 w 303"/>
                    <a:gd name="T39" fmla="*/ 40 h 58"/>
                    <a:gd name="T40" fmla="*/ 475 w 303"/>
                    <a:gd name="T41" fmla="*/ 40 h 58"/>
                    <a:gd name="T42" fmla="*/ 434 w 303"/>
                    <a:gd name="T43" fmla="*/ 40 h 58"/>
                    <a:gd name="T44" fmla="*/ 396 w 303"/>
                    <a:gd name="T45" fmla="*/ 40 h 58"/>
                    <a:gd name="T46" fmla="*/ 359 w 303"/>
                    <a:gd name="T47" fmla="*/ 40 h 58"/>
                    <a:gd name="T48" fmla="*/ 323 w 303"/>
                    <a:gd name="T49" fmla="*/ 40 h 58"/>
                    <a:gd name="T50" fmla="*/ 282 w 303"/>
                    <a:gd name="T51" fmla="*/ 40 h 58"/>
                    <a:gd name="T52" fmla="*/ 245 w 303"/>
                    <a:gd name="T53" fmla="*/ 40 h 58"/>
                    <a:gd name="T54" fmla="*/ 209 w 303"/>
                    <a:gd name="T55" fmla="*/ 40 h 58"/>
                    <a:gd name="T56" fmla="*/ 172 w 303"/>
                    <a:gd name="T57" fmla="*/ 40 h 58"/>
                    <a:gd name="T58" fmla="*/ 133 w 303"/>
                    <a:gd name="T59" fmla="*/ 40 h 58"/>
                    <a:gd name="T60" fmla="*/ 94 w 303"/>
                    <a:gd name="T61" fmla="*/ 40 h 58"/>
                    <a:gd name="T62" fmla="*/ 53 w 303"/>
                    <a:gd name="T63" fmla="*/ 40 h 58"/>
                    <a:gd name="T64" fmla="*/ 6 w 303"/>
                    <a:gd name="T65" fmla="*/ 40 h 5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3"/>
                    <a:gd name="T100" fmla="*/ 0 h 58"/>
                    <a:gd name="T101" fmla="*/ 303 w 303"/>
                    <a:gd name="T102" fmla="*/ 58 h 5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3" h="58">
                      <a:moveTo>
                        <a:pt x="0" y="58"/>
                      </a:moveTo>
                      <a:lnTo>
                        <a:pt x="87" y="1"/>
                      </a:lnTo>
                      <a:lnTo>
                        <a:pt x="95" y="1"/>
                      </a:lnTo>
                      <a:lnTo>
                        <a:pt x="101" y="1"/>
                      </a:lnTo>
                      <a:lnTo>
                        <a:pt x="107" y="1"/>
                      </a:lnTo>
                      <a:lnTo>
                        <a:pt x="115" y="1"/>
                      </a:lnTo>
                      <a:lnTo>
                        <a:pt x="121" y="1"/>
                      </a:lnTo>
                      <a:lnTo>
                        <a:pt x="127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9" y="1"/>
                      </a:lnTo>
                      <a:lnTo>
                        <a:pt x="155" y="1"/>
                      </a:lnTo>
                      <a:lnTo>
                        <a:pt x="161" y="1"/>
                      </a:lnTo>
                      <a:lnTo>
                        <a:pt x="169" y="1"/>
                      </a:lnTo>
                      <a:lnTo>
                        <a:pt x="175" y="1"/>
                      </a:lnTo>
                      <a:lnTo>
                        <a:pt x="181" y="1"/>
                      </a:lnTo>
                      <a:lnTo>
                        <a:pt x="189" y="1"/>
                      </a:lnTo>
                      <a:lnTo>
                        <a:pt x="195" y="1"/>
                      </a:lnTo>
                      <a:lnTo>
                        <a:pt x="203" y="1"/>
                      </a:lnTo>
                      <a:lnTo>
                        <a:pt x="209" y="1"/>
                      </a:lnTo>
                      <a:lnTo>
                        <a:pt x="215" y="1"/>
                      </a:lnTo>
                      <a:lnTo>
                        <a:pt x="223" y="1"/>
                      </a:lnTo>
                      <a:lnTo>
                        <a:pt x="229" y="1"/>
                      </a:lnTo>
                      <a:lnTo>
                        <a:pt x="235" y="1"/>
                      </a:lnTo>
                      <a:lnTo>
                        <a:pt x="243" y="1"/>
                      </a:lnTo>
                      <a:lnTo>
                        <a:pt x="249" y="1"/>
                      </a:lnTo>
                      <a:lnTo>
                        <a:pt x="255" y="1"/>
                      </a:lnTo>
                      <a:lnTo>
                        <a:pt x="263" y="1"/>
                      </a:lnTo>
                      <a:lnTo>
                        <a:pt x="269" y="1"/>
                      </a:lnTo>
                      <a:lnTo>
                        <a:pt x="275" y="1"/>
                      </a:lnTo>
                      <a:lnTo>
                        <a:pt x="283" y="0"/>
                      </a:lnTo>
                      <a:lnTo>
                        <a:pt x="289" y="0"/>
                      </a:lnTo>
                      <a:lnTo>
                        <a:pt x="295" y="0"/>
                      </a:lnTo>
                      <a:lnTo>
                        <a:pt x="303" y="0"/>
                      </a:lnTo>
                      <a:lnTo>
                        <a:pt x="214" y="57"/>
                      </a:lnTo>
                      <a:lnTo>
                        <a:pt x="207" y="57"/>
                      </a:lnTo>
                      <a:lnTo>
                        <a:pt x="201" y="57"/>
                      </a:lnTo>
                      <a:lnTo>
                        <a:pt x="194" y="57"/>
                      </a:lnTo>
                      <a:lnTo>
                        <a:pt x="187" y="58"/>
                      </a:lnTo>
                      <a:lnTo>
                        <a:pt x="181" y="58"/>
                      </a:lnTo>
                      <a:lnTo>
                        <a:pt x="174" y="58"/>
                      </a:lnTo>
                      <a:lnTo>
                        <a:pt x="167" y="58"/>
                      </a:lnTo>
                      <a:lnTo>
                        <a:pt x="161" y="58"/>
                      </a:lnTo>
                      <a:lnTo>
                        <a:pt x="154" y="58"/>
                      </a:lnTo>
                      <a:lnTo>
                        <a:pt x="147" y="58"/>
                      </a:lnTo>
                      <a:lnTo>
                        <a:pt x="140" y="58"/>
                      </a:lnTo>
                      <a:lnTo>
                        <a:pt x="134" y="58"/>
                      </a:lnTo>
                      <a:lnTo>
                        <a:pt x="127" y="58"/>
                      </a:lnTo>
                      <a:lnTo>
                        <a:pt x="120" y="58"/>
                      </a:lnTo>
                      <a:lnTo>
                        <a:pt x="114" y="58"/>
                      </a:lnTo>
                      <a:lnTo>
                        <a:pt x="107" y="58"/>
                      </a:lnTo>
                      <a:lnTo>
                        <a:pt x="100" y="58"/>
                      </a:lnTo>
                      <a:lnTo>
                        <a:pt x="94" y="58"/>
                      </a:lnTo>
                      <a:lnTo>
                        <a:pt x="87" y="58"/>
                      </a:lnTo>
                      <a:lnTo>
                        <a:pt x="80" y="58"/>
                      </a:lnTo>
                      <a:lnTo>
                        <a:pt x="74" y="58"/>
                      </a:lnTo>
                      <a:lnTo>
                        <a:pt x="67" y="58"/>
                      </a:lnTo>
                      <a:lnTo>
                        <a:pt x="60" y="58"/>
                      </a:lnTo>
                      <a:lnTo>
                        <a:pt x="54" y="58"/>
                      </a:lnTo>
                      <a:lnTo>
                        <a:pt x="47" y="58"/>
                      </a:lnTo>
                      <a:lnTo>
                        <a:pt x="40" y="58"/>
                      </a:lnTo>
                      <a:lnTo>
                        <a:pt x="34" y="58"/>
                      </a:lnTo>
                      <a:lnTo>
                        <a:pt x="27" y="58"/>
                      </a:lnTo>
                      <a:lnTo>
                        <a:pt x="20" y="58"/>
                      </a:lnTo>
                      <a:lnTo>
                        <a:pt x="14" y="58"/>
                      </a:lnTo>
                      <a:lnTo>
                        <a:pt x="6" y="58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0" name="Freeform 728"/>
                <p:cNvSpPr>
                  <a:spLocks noChangeArrowheads="1"/>
                </p:cNvSpPr>
                <p:nvPr/>
              </p:nvSpPr>
              <p:spPr bwMode="auto">
                <a:xfrm>
                  <a:off x="2128" y="3403"/>
                  <a:ext cx="3" cy="42"/>
                </a:xfrm>
                <a:custGeom>
                  <a:avLst/>
                  <a:gdLst>
                    <a:gd name="T0" fmla="*/ 2 w 4"/>
                    <a:gd name="T1" fmla="*/ 0 h 43"/>
                    <a:gd name="T2" fmla="*/ 0 w 4"/>
                    <a:gd name="T3" fmla="*/ 2 h 43"/>
                    <a:gd name="T4" fmla="*/ 0 w 4"/>
                    <a:gd name="T5" fmla="*/ 13 h 43"/>
                    <a:gd name="T6" fmla="*/ 0 w 4"/>
                    <a:gd name="T7" fmla="*/ 21 h 43"/>
                    <a:gd name="T8" fmla="*/ 0 w 4"/>
                    <a:gd name="T9" fmla="*/ 21 h 43"/>
                    <a:gd name="T10" fmla="*/ 0 w 4"/>
                    <a:gd name="T11" fmla="*/ 25 h 43"/>
                    <a:gd name="T12" fmla="*/ 2 w 4"/>
                    <a:gd name="T13" fmla="*/ 24 h 43"/>
                    <a:gd name="T14" fmla="*/ 2 w 4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43"/>
                    <a:gd name="T26" fmla="*/ 4 w 4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43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13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3"/>
                      </a:lnTo>
                      <a:lnTo>
                        <a:pt x="4" y="4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1" name="Freeform 729"/>
                <p:cNvSpPr>
                  <a:spLocks noChangeArrowheads="1"/>
                </p:cNvSpPr>
                <p:nvPr/>
              </p:nvSpPr>
              <p:spPr bwMode="auto">
                <a:xfrm>
                  <a:off x="2129" y="3402"/>
                  <a:ext cx="4" cy="43"/>
                </a:xfrm>
                <a:custGeom>
                  <a:avLst/>
                  <a:gdLst>
                    <a:gd name="T0" fmla="*/ 2 w 5"/>
                    <a:gd name="T1" fmla="*/ 0 h 44"/>
                    <a:gd name="T2" fmla="*/ 0 w 5"/>
                    <a:gd name="T3" fmla="*/ 1 h 44"/>
                    <a:gd name="T4" fmla="*/ 0 w 5"/>
                    <a:gd name="T5" fmla="*/ 26 h 44"/>
                    <a:gd name="T6" fmla="*/ 2 w 5"/>
                    <a:gd name="T7" fmla="*/ 23 h 44"/>
                    <a:gd name="T8" fmla="*/ 2 w 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4"/>
                    <a:gd name="T17" fmla="*/ 5 w 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4">
                      <a:moveTo>
                        <a:pt x="5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5" y="4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2" name="Freeform 730"/>
                <p:cNvSpPr>
                  <a:spLocks noChangeArrowheads="1"/>
                </p:cNvSpPr>
                <p:nvPr/>
              </p:nvSpPr>
              <p:spPr bwMode="auto">
                <a:xfrm>
                  <a:off x="2132" y="3400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3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3" name="Freeform 731"/>
                <p:cNvSpPr>
                  <a:spLocks noChangeArrowheads="1"/>
                </p:cNvSpPr>
                <p:nvPr/>
              </p:nvSpPr>
              <p:spPr bwMode="auto">
                <a:xfrm>
                  <a:off x="2134" y="3399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3 h 44"/>
                    <a:gd name="T4" fmla="*/ 0 w 3"/>
                    <a:gd name="T5" fmla="*/ 26 h 44"/>
                    <a:gd name="T6" fmla="*/ 1 w 3"/>
                    <a:gd name="T7" fmla="*/ 25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3" y="4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4" name="Freeform 732"/>
                <p:cNvSpPr>
                  <a:spLocks noChangeArrowheads="1"/>
                </p:cNvSpPr>
                <p:nvPr/>
              </p:nvSpPr>
              <p:spPr bwMode="auto">
                <a:xfrm>
                  <a:off x="2136" y="3399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1 h 43"/>
                    <a:gd name="T4" fmla="*/ 0 w 3"/>
                    <a:gd name="T5" fmla="*/ 25 h 43"/>
                    <a:gd name="T6" fmla="*/ 1 w 3"/>
                    <a:gd name="T7" fmla="*/ 23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3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5" name="Freeform 733"/>
                <p:cNvSpPr>
                  <a:spLocks noChangeArrowheads="1"/>
                </p:cNvSpPr>
                <p:nvPr/>
              </p:nvSpPr>
              <p:spPr bwMode="auto">
                <a:xfrm>
                  <a:off x="2138" y="3397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2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6" name="Freeform 734"/>
                <p:cNvSpPr>
                  <a:spLocks noChangeArrowheads="1"/>
                </p:cNvSpPr>
                <p:nvPr/>
              </p:nvSpPr>
              <p:spPr bwMode="auto">
                <a:xfrm>
                  <a:off x="2139" y="3396"/>
                  <a:ext cx="4" cy="43"/>
                </a:xfrm>
                <a:custGeom>
                  <a:avLst/>
                  <a:gdLst>
                    <a:gd name="T0" fmla="*/ 2 w 5"/>
                    <a:gd name="T1" fmla="*/ 0 h 44"/>
                    <a:gd name="T2" fmla="*/ 0 w 5"/>
                    <a:gd name="T3" fmla="*/ 3 h 44"/>
                    <a:gd name="T4" fmla="*/ 0 w 5"/>
                    <a:gd name="T5" fmla="*/ 26 h 44"/>
                    <a:gd name="T6" fmla="*/ 2 w 5"/>
                    <a:gd name="T7" fmla="*/ 23 h 44"/>
                    <a:gd name="T8" fmla="*/ 2 w 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4"/>
                    <a:gd name="T17" fmla="*/ 5 w 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4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5" y="4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1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7" name="Freeform 735"/>
                <p:cNvSpPr>
                  <a:spLocks noChangeArrowheads="1"/>
                </p:cNvSpPr>
                <p:nvPr/>
              </p:nvSpPr>
              <p:spPr bwMode="auto">
                <a:xfrm>
                  <a:off x="2141" y="3394"/>
                  <a:ext cx="3" cy="44"/>
                </a:xfrm>
                <a:custGeom>
                  <a:avLst/>
                  <a:gdLst>
                    <a:gd name="T0" fmla="*/ 2 w 4"/>
                    <a:gd name="T1" fmla="*/ 0 h 45"/>
                    <a:gd name="T2" fmla="*/ 0 w 4"/>
                    <a:gd name="T3" fmla="*/ 3 h 45"/>
                    <a:gd name="T4" fmla="*/ 0 w 4"/>
                    <a:gd name="T5" fmla="*/ 27 h 45"/>
                    <a:gd name="T6" fmla="*/ 2 w 4"/>
                    <a:gd name="T7" fmla="*/ 25 h 45"/>
                    <a:gd name="T8" fmla="*/ 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4" y="4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2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8" name="Freeform 736"/>
                <p:cNvSpPr>
                  <a:spLocks noChangeArrowheads="1"/>
                </p:cNvSpPr>
                <p:nvPr/>
              </p:nvSpPr>
              <p:spPr bwMode="auto">
                <a:xfrm>
                  <a:off x="2144" y="3394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2 h 43"/>
                    <a:gd name="T4" fmla="*/ 0 w 3"/>
                    <a:gd name="T5" fmla="*/ 25 h 43"/>
                    <a:gd name="T6" fmla="*/ 1 w 3"/>
                    <a:gd name="T7" fmla="*/ 24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39" name="Freeform 737"/>
                <p:cNvSpPr>
                  <a:spLocks noChangeArrowheads="1"/>
                </p:cNvSpPr>
                <p:nvPr/>
              </p:nvSpPr>
              <p:spPr bwMode="auto">
                <a:xfrm>
                  <a:off x="2145" y="3392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2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2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0" name="Freeform 738"/>
                <p:cNvSpPr>
                  <a:spLocks noChangeArrowheads="1"/>
                </p:cNvSpPr>
                <p:nvPr/>
              </p:nvSpPr>
              <p:spPr bwMode="auto">
                <a:xfrm>
                  <a:off x="2147" y="3391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3 h 45"/>
                    <a:gd name="T4" fmla="*/ 0 w 3"/>
                    <a:gd name="T5" fmla="*/ 27 h 45"/>
                    <a:gd name="T6" fmla="*/ 1 w 3"/>
                    <a:gd name="T7" fmla="*/ 23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1" name="Freeform 739"/>
                <p:cNvSpPr>
                  <a:spLocks noChangeArrowheads="1"/>
                </p:cNvSpPr>
                <p:nvPr/>
              </p:nvSpPr>
              <p:spPr bwMode="auto">
                <a:xfrm>
                  <a:off x="2148" y="3389"/>
                  <a:ext cx="3" cy="44"/>
                </a:xfrm>
                <a:custGeom>
                  <a:avLst/>
                  <a:gdLst>
                    <a:gd name="T0" fmla="*/ 2 w 4"/>
                    <a:gd name="T1" fmla="*/ 0 h 45"/>
                    <a:gd name="T2" fmla="*/ 0 w 4"/>
                    <a:gd name="T3" fmla="*/ 3 h 45"/>
                    <a:gd name="T4" fmla="*/ 0 w 4"/>
                    <a:gd name="T5" fmla="*/ 27 h 45"/>
                    <a:gd name="T6" fmla="*/ 2 w 4"/>
                    <a:gd name="T7" fmla="*/ 25 h 45"/>
                    <a:gd name="T8" fmla="*/ 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4" y="4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3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2" name="Freeform 740"/>
                <p:cNvSpPr>
                  <a:spLocks noChangeArrowheads="1"/>
                </p:cNvSpPr>
                <p:nvPr/>
              </p:nvSpPr>
              <p:spPr bwMode="auto">
                <a:xfrm>
                  <a:off x="2150" y="3389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2 h 43"/>
                    <a:gd name="T4" fmla="*/ 0 w 3"/>
                    <a:gd name="T5" fmla="*/ 25 h 43"/>
                    <a:gd name="T6" fmla="*/ 1 w 3"/>
                    <a:gd name="T7" fmla="*/ 24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3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3" name="Freeform 741"/>
                <p:cNvSpPr>
                  <a:spLocks noChangeArrowheads="1"/>
                </p:cNvSpPr>
                <p:nvPr/>
              </p:nvSpPr>
              <p:spPr bwMode="auto">
                <a:xfrm>
                  <a:off x="2153" y="3388"/>
                  <a:ext cx="3" cy="43"/>
                </a:xfrm>
                <a:custGeom>
                  <a:avLst/>
                  <a:gdLst>
                    <a:gd name="T0" fmla="*/ 2 w 4"/>
                    <a:gd name="T1" fmla="*/ 0 h 44"/>
                    <a:gd name="T2" fmla="*/ 0 w 4"/>
                    <a:gd name="T3" fmla="*/ 1 h 44"/>
                    <a:gd name="T4" fmla="*/ 0 w 4"/>
                    <a:gd name="T5" fmla="*/ 26 h 44"/>
                    <a:gd name="T6" fmla="*/ 2 w 4"/>
                    <a:gd name="T7" fmla="*/ 23 h 44"/>
                    <a:gd name="T8" fmla="*/ 2 w 4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4"/>
                    <a:gd name="T17" fmla="*/ 4 w 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4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4" y="4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4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4" name="Freeform 742"/>
                <p:cNvSpPr>
                  <a:spLocks noChangeArrowheads="1"/>
                </p:cNvSpPr>
                <p:nvPr/>
              </p:nvSpPr>
              <p:spPr bwMode="auto">
                <a:xfrm>
                  <a:off x="2153" y="3386"/>
                  <a:ext cx="4" cy="44"/>
                </a:xfrm>
                <a:custGeom>
                  <a:avLst/>
                  <a:gdLst>
                    <a:gd name="T0" fmla="*/ 2 w 5"/>
                    <a:gd name="T1" fmla="*/ 0 h 45"/>
                    <a:gd name="T2" fmla="*/ 0 w 5"/>
                    <a:gd name="T3" fmla="*/ 3 h 45"/>
                    <a:gd name="T4" fmla="*/ 0 w 5"/>
                    <a:gd name="T5" fmla="*/ 27 h 45"/>
                    <a:gd name="T6" fmla="*/ 2 w 5"/>
                    <a:gd name="T7" fmla="*/ 25 h 45"/>
                    <a:gd name="T8" fmla="*/ 2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5" y="4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4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5" name="Freeform 743"/>
                <p:cNvSpPr>
                  <a:spLocks noChangeArrowheads="1"/>
                </p:cNvSpPr>
                <p:nvPr/>
              </p:nvSpPr>
              <p:spPr bwMode="auto">
                <a:xfrm>
                  <a:off x="2157" y="3386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2 h 43"/>
                    <a:gd name="T4" fmla="*/ 0 w 3"/>
                    <a:gd name="T5" fmla="*/ 25 h 43"/>
                    <a:gd name="T6" fmla="*/ 1 w 3"/>
                    <a:gd name="T7" fmla="*/ 24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4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6" name="Freeform 744"/>
                <p:cNvSpPr>
                  <a:spLocks noChangeArrowheads="1"/>
                </p:cNvSpPr>
                <p:nvPr/>
              </p:nvSpPr>
              <p:spPr bwMode="auto">
                <a:xfrm>
                  <a:off x="2159" y="3385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1 h 44"/>
                    <a:gd name="T4" fmla="*/ 0 w 3"/>
                    <a:gd name="T5" fmla="*/ 26 h 44"/>
                    <a:gd name="T6" fmla="*/ 1 w 3"/>
                    <a:gd name="T7" fmla="*/ 23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7" name="Freeform 745"/>
                <p:cNvSpPr>
                  <a:spLocks noChangeArrowheads="1"/>
                </p:cNvSpPr>
                <p:nvPr/>
              </p:nvSpPr>
              <p:spPr bwMode="auto">
                <a:xfrm>
                  <a:off x="2160" y="3383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3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8" name="Freeform 746"/>
                <p:cNvSpPr>
                  <a:spLocks noChangeArrowheads="1"/>
                </p:cNvSpPr>
                <p:nvPr/>
              </p:nvSpPr>
              <p:spPr bwMode="auto">
                <a:xfrm>
                  <a:off x="2162" y="3382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3 h 44"/>
                    <a:gd name="T4" fmla="*/ 0 w 3"/>
                    <a:gd name="T5" fmla="*/ 26 h 44"/>
                    <a:gd name="T6" fmla="*/ 1 w 3"/>
                    <a:gd name="T7" fmla="*/ 25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3" y="4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5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49" name="Freeform 747"/>
                <p:cNvSpPr>
                  <a:spLocks noChangeArrowheads="1"/>
                </p:cNvSpPr>
                <p:nvPr/>
              </p:nvSpPr>
              <p:spPr bwMode="auto">
                <a:xfrm>
                  <a:off x="2163" y="3382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1 h 43"/>
                    <a:gd name="T4" fmla="*/ 0 w 3"/>
                    <a:gd name="T5" fmla="*/ 25 h 43"/>
                    <a:gd name="T6" fmla="*/ 1 w 3"/>
                    <a:gd name="T7" fmla="*/ 23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3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6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0" name="Freeform 748"/>
                <p:cNvSpPr>
                  <a:spLocks noChangeArrowheads="1"/>
                </p:cNvSpPr>
                <p:nvPr/>
              </p:nvSpPr>
              <p:spPr bwMode="auto">
                <a:xfrm>
                  <a:off x="2165" y="3380"/>
                  <a:ext cx="3" cy="44"/>
                </a:xfrm>
                <a:custGeom>
                  <a:avLst/>
                  <a:gdLst>
                    <a:gd name="T0" fmla="*/ 2 w 4"/>
                    <a:gd name="T1" fmla="*/ 0 h 45"/>
                    <a:gd name="T2" fmla="*/ 0 w 4"/>
                    <a:gd name="T3" fmla="*/ 2 h 45"/>
                    <a:gd name="T4" fmla="*/ 0 w 4"/>
                    <a:gd name="T5" fmla="*/ 27 h 45"/>
                    <a:gd name="T6" fmla="*/ 2 w 4"/>
                    <a:gd name="T7" fmla="*/ 24 h 45"/>
                    <a:gd name="T8" fmla="*/ 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45"/>
                      </a:lnTo>
                      <a:lnTo>
                        <a:pt x="4" y="4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1" name="Freeform 749"/>
                <p:cNvSpPr>
                  <a:spLocks noChangeArrowheads="1"/>
                </p:cNvSpPr>
                <p:nvPr/>
              </p:nvSpPr>
              <p:spPr bwMode="auto">
                <a:xfrm>
                  <a:off x="2166" y="3379"/>
                  <a:ext cx="4" cy="43"/>
                </a:xfrm>
                <a:custGeom>
                  <a:avLst/>
                  <a:gdLst>
                    <a:gd name="T0" fmla="*/ 2 w 5"/>
                    <a:gd name="T1" fmla="*/ 0 h 44"/>
                    <a:gd name="T2" fmla="*/ 0 w 5"/>
                    <a:gd name="T3" fmla="*/ 3 h 44"/>
                    <a:gd name="T4" fmla="*/ 0 w 5"/>
                    <a:gd name="T5" fmla="*/ 26 h 44"/>
                    <a:gd name="T6" fmla="*/ 2 w 5"/>
                    <a:gd name="T7" fmla="*/ 23 h 44"/>
                    <a:gd name="T8" fmla="*/ 2 w 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4"/>
                    <a:gd name="T17" fmla="*/ 5 w 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4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5" y="4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2" name="Freeform 750"/>
                <p:cNvSpPr>
                  <a:spLocks noChangeArrowheads="1"/>
                </p:cNvSpPr>
                <p:nvPr/>
              </p:nvSpPr>
              <p:spPr bwMode="auto">
                <a:xfrm>
                  <a:off x="2170" y="3377"/>
                  <a:ext cx="3" cy="44"/>
                </a:xfrm>
                <a:custGeom>
                  <a:avLst/>
                  <a:gdLst>
                    <a:gd name="T0" fmla="*/ 2 w 4"/>
                    <a:gd name="T1" fmla="*/ 0 h 45"/>
                    <a:gd name="T2" fmla="*/ 0 w 4"/>
                    <a:gd name="T3" fmla="*/ 3 h 45"/>
                    <a:gd name="T4" fmla="*/ 0 w 4"/>
                    <a:gd name="T5" fmla="*/ 27 h 45"/>
                    <a:gd name="T6" fmla="*/ 2 w 4"/>
                    <a:gd name="T7" fmla="*/ 25 h 45"/>
                    <a:gd name="T8" fmla="*/ 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4" y="4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3" name="Freeform 751"/>
                <p:cNvSpPr>
                  <a:spLocks noChangeArrowheads="1"/>
                </p:cNvSpPr>
                <p:nvPr/>
              </p:nvSpPr>
              <p:spPr bwMode="auto">
                <a:xfrm>
                  <a:off x="2172" y="3377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2 h 43"/>
                    <a:gd name="T4" fmla="*/ 0 w 3"/>
                    <a:gd name="T5" fmla="*/ 25 h 43"/>
                    <a:gd name="T6" fmla="*/ 1 w 3"/>
                    <a:gd name="T7" fmla="*/ 24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4" name="Freeform 752"/>
                <p:cNvSpPr>
                  <a:spLocks noChangeArrowheads="1"/>
                </p:cNvSpPr>
                <p:nvPr/>
              </p:nvSpPr>
              <p:spPr bwMode="auto">
                <a:xfrm>
                  <a:off x="2174" y="3376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1 h 44"/>
                    <a:gd name="T4" fmla="*/ 0 w 3"/>
                    <a:gd name="T5" fmla="*/ 26 h 44"/>
                    <a:gd name="T6" fmla="*/ 1 w 3"/>
                    <a:gd name="T7" fmla="*/ 23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5" name="Freeform 753"/>
                <p:cNvSpPr>
                  <a:spLocks noChangeArrowheads="1"/>
                </p:cNvSpPr>
                <p:nvPr/>
              </p:nvSpPr>
              <p:spPr bwMode="auto">
                <a:xfrm>
                  <a:off x="2175" y="3374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3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6" name="Freeform 754"/>
                <p:cNvSpPr>
                  <a:spLocks noChangeArrowheads="1"/>
                </p:cNvSpPr>
                <p:nvPr/>
              </p:nvSpPr>
              <p:spPr bwMode="auto">
                <a:xfrm>
                  <a:off x="2177" y="3372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4 h 45"/>
                    <a:gd name="T4" fmla="*/ 0 w 3"/>
                    <a:gd name="T5" fmla="*/ 27 h 45"/>
                    <a:gd name="T6" fmla="*/ 1 w 3"/>
                    <a:gd name="T7" fmla="*/ 26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45"/>
                      </a:lnTo>
                      <a:lnTo>
                        <a:pt x="3" y="4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7" name="Freeform 755"/>
                <p:cNvSpPr>
                  <a:spLocks noChangeArrowheads="1"/>
                </p:cNvSpPr>
                <p:nvPr/>
              </p:nvSpPr>
              <p:spPr bwMode="auto">
                <a:xfrm>
                  <a:off x="2178" y="3372"/>
                  <a:ext cx="4" cy="43"/>
                </a:xfrm>
                <a:custGeom>
                  <a:avLst/>
                  <a:gdLst>
                    <a:gd name="T0" fmla="*/ 2 w 5"/>
                    <a:gd name="T1" fmla="*/ 0 h 44"/>
                    <a:gd name="T2" fmla="*/ 0 w 5"/>
                    <a:gd name="T3" fmla="*/ 2 h 44"/>
                    <a:gd name="T4" fmla="*/ 0 w 5"/>
                    <a:gd name="T5" fmla="*/ 26 h 44"/>
                    <a:gd name="T6" fmla="*/ 2 w 5"/>
                    <a:gd name="T7" fmla="*/ 24 h 44"/>
                    <a:gd name="T8" fmla="*/ 2 w 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4"/>
                    <a:gd name="T17" fmla="*/ 5 w 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4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5" y="4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8" name="Freeform 756"/>
                <p:cNvSpPr>
                  <a:spLocks noChangeArrowheads="1"/>
                </p:cNvSpPr>
                <p:nvPr/>
              </p:nvSpPr>
              <p:spPr bwMode="auto">
                <a:xfrm>
                  <a:off x="2180" y="3371"/>
                  <a:ext cx="3" cy="44"/>
                </a:xfrm>
                <a:custGeom>
                  <a:avLst/>
                  <a:gdLst>
                    <a:gd name="T0" fmla="*/ 2 w 4"/>
                    <a:gd name="T1" fmla="*/ 0 h 45"/>
                    <a:gd name="T2" fmla="*/ 0 w 4"/>
                    <a:gd name="T3" fmla="*/ 1 h 45"/>
                    <a:gd name="T4" fmla="*/ 0 w 4"/>
                    <a:gd name="T5" fmla="*/ 27 h 45"/>
                    <a:gd name="T6" fmla="*/ 2 w 4"/>
                    <a:gd name="T7" fmla="*/ 23 h 45"/>
                    <a:gd name="T8" fmla="*/ 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0" y="45"/>
                      </a:lnTo>
                      <a:lnTo>
                        <a:pt x="4" y="4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59" name="Freeform 757"/>
                <p:cNvSpPr>
                  <a:spLocks noChangeArrowheads="1"/>
                </p:cNvSpPr>
                <p:nvPr/>
              </p:nvSpPr>
              <p:spPr bwMode="auto">
                <a:xfrm>
                  <a:off x="2183" y="3369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3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0" name="Freeform 758"/>
                <p:cNvSpPr>
                  <a:spLocks noChangeArrowheads="1"/>
                </p:cNvSpPr>
                <p:nvPr/>
              </p:nvSpPr>
              <p:spPr bwMode="auto">
                <a:xfrm>
                  <a:off x="2184" y="3368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3 h 44"/>
                    <a:gd name="T4" fmla="*/ 0 w 3"/>
                    <a:gd name="T5" fmla="*/ 26 h 44"/>
                    <a:gd name="T6" fmla="*/ 1 w 3"/>
                    <a:gd name="T7" fmla="*/ 25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3" y="4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1" name="Freeform 759"/>
                <p:cNvSpPr>
                  <a:spLocks noChangeArrowheads="1"/>
                </p:cNvSpPr>
                <p:nvPr/>
              </p:nvSpPr>
              <p:spPr bwMode="auto">
                <a:xfrm>
                  <a:off x="2187" y="3368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1 h 43"/>
                    <a:gd name="T4" fmla="*/ 0 w 3"/>
                    <a:gd name="T5" fmla="*/ 25 h 43"/>
                    <a:gd name="T6" fmla="*/ 1 w 3"/>
                    <a:gd name="T7" fmla="*/ 23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3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2" name="Freeform 760"/>
                <p:cNvSpPr>
                  <a:spLocks noChangeArrowheads="1"/>
                </p:cNvSpPr>
                <p:nvPr/>
              </p:nvSpPr>
              <p:spPr bwMode="auto">
                <a:xfrm>
                  <a:off x="2188" y="3366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2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3" name="Freeform 761"/>
                <p:cNvSpPr>
                  <a:spLocks noChangeArrowheads="1"/>
                </p:cNvSpPr>
                <p:nvPr/>
              </p:nvSpPr>
              <p:spPr bwMode="auto">
                <a:xfrm>
                  <a:off x="2190" y="3365"/>
                  <a:ext cx="4" cy="43"/>
                </a:xfrm>
                <a:custGeom>
                  <a:avLst/>
                  <a:gdLst>
                    <a:gd name="T0" fmla="*/ 2 w 5"/>
                    <a:gd name="T1" fmla="*/ 0 h 44"/>
                    <a:gd name="T2" fmla="*/ 0 w 5"/>
                    <a:gd name="T3" fmla="*/ 3 h 44"/>
                    <a:gd name="T4" fmla="*/ 0 w 5"/>
                    <a:gd name="T5" fmla="*/ 26 h 44"/>
                    <a:gd name="T6" fmla="*/ 2 w 5"/>
                    <a:gd name="T7" fmla="*/ 23 h 44"/>
                    <a:gd name="T8" fmla="*/ 2 w 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4"/>
                    <a:gd name="T17" fmla="*/ 5 w 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4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5" y="4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4" name="Freeform 762"/>
                <p:cNvSpPr>
                  <a:spLocks noChangeArrowheads="1"/>
                </p:cNvSpPr>
                <p:nvPr/>
              </p:nvSpPr>
              <p:spPr bwMode="auto">
                <a:xfrm>
                  <a:off x="2191" y="3363"/>
                  <a:ext cx="4" cy="44"/>
                </a:xfrm>
                <a:custGeom>
                  <a:avLst/>
                  <a:gdLst>
                    <a:gd name="T0" fmla="*/ 2 w 5"/>
                    <a:gd name="T1" fmla="*/ 0 h 45"/>
                    <a:gd name="T2" fmla="*/ 0 w 5"/>
                    <a:gd name="T3" fmla="*/ 3 h 45"/>
                    <a:gd name="T4" fmla="*/ 0 w 5"/>
                    <a:gd name="T5" fmla="*/ 27 h 45"/>
                    <a:gd name="T6" fmla="*/ 2 w 5"/>
                    <a:gd name="T7" fmla="*/ 25 h 45"/>
                    <a:gd name="T8" fmla="*/ 2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5" y="4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5" name="Freeform 763"/>
                <p:cNvSpPr>
                  <a:spLocks noChangeArrowheads="1"/>
                </p:cNvSpPr>
                <p:nvPr/>
              </p:nvSpPr>
              <p:spPr bwMode="auto">
                <a:xfrm>
                  <a:off x="2195" y="3363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2 h 43"/>
                    <a:gd name="T4" fmla="*/ 0 w 3"/>
                    <a:gd name="T5" fmla="*/ 25 h 43"/>
                    <a:gd name="T6" fmla="*/ 1 w 3"/>
                    <a:gd name="T7" fmla="*/ 24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6" name="Freeform 764"/>
                <p:cNvSpPr>
                  <a:spLocks noChangeArrowheads="1"/>
                </p:cNvSpPr>
                <p:nvPr/>
              </p:nvSpPr>
              <p:spPr bwMode="auto">
                <a:xfrm>
                  <a:off x="2196" y="3362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1 h 44"/>
                    <a:gd name="T4" fmla="*/ 0 w 3"/>
                    <a:gd name="T5" fmla="*/ 26 h 44"/>
                    <a:gd name="T6" fmla="*/ 1 w 3"/>
                    <a:gd name="T7" fmla="*/ 23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7" name="Freeform 765"/>
                <p:cNvSpPr>
                  <a:spLocks noChangeArrowheads="1"/>
                </p:cNvSpPr>
                <p:nvPr/>
              </p:nvSpPr>
              <p:spPr bwMode="auto">
                <a:xfrm>
                  <a:off x="2198" y="3360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3 h 45"/>
                    <a:gd name="T4" fmla="*/ 0 w 3"/>
                    <a:gd name="T5" fmla="*/ 27 h 45"/>
                    <a:gd name="T6" fmla="*/ 1 w 3"/>
                    <a:gd name="T7" fmla="*/ 25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3" y="4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8" name="Freeform 766"/>
                <p:cNvSpPr>
                  <a:spLocks noChangeArrowheads="1"/>
                </p:cNvSpPr>
                <p:nvPr/>
              </p:nvSpPr>
              <p:spPr bwMode="auto">
                <a:xfrm>
                  <a:off x="2199" y="3359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3 h 44"/>
                    <a:gd name="T4" fmla="*/ 0 w 3"/>
                    <a:gd name="T5" fmla="*/ 26 h 44"/>
                    <a:gd name="T6" fmla="*/ 1 w 3"/>
                    <a:gd name="T7" fmla="*/ 25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3" y="4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69" name="Freeform 767"/>
                <p:cNvSpPr>
                  <a:spLocks noChangeArrowheads="1"/>
                </p:cNvSpPr>
                <p:nvPr/>
              </p:nvSpPr>
              <p:spPr bwMode="auto">
                <a:xfrm>
                  <a:off x="2201" y="3359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1 h 44"/>
                    <a:gd name="T4" fmla="*/ 0 w 3"/>
                    <a:gd name="T5" fmla="*/ 26 h 44"/>
                    <a:gd name="T6" fmla="*/ 1 w 3"/>
                    <a:gd name="T7" fmla="*/ 23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0" name="Freeform 768"/>
                <p:cNvSpPr>
                  <a:spLocks noChangeArrowheads="1"/>
                </p:cNvSpPr>
                <p:nvPr/>
              </p:nvSpPr>
              <p:spPr bwMode="auto">
                <a:xfrm>
                  <a:off x="2202" y="3357"/>
                  <a:ext cx="4" cy="44"/>
                </a:xfrm>
                <a:custGeom>
                  <a:avLst/>
                  <a:gdLst>
                    <a:gd name="T0" fmla="*/ 2 w 5"/>
                    <a:gd name="T1" fmla="*/ 0 h 45"/>
                    <a:gd name="T2" fmla="*/ 0 w 5"/>
                    <a:gd name="T3" fmla="*/ 2 h 45"/>
                    <a:gd name="T4" fmla="*/ 0 w 5"/>
                    <a:gd name="T5" fmla="*/ 27 h 45"/>
                    <a:gd name="T6" fmla="*/ 2 w 5"/>
                    <a:gd name="T7" fmla="*/ 24 h 45"/>
                    <a:gd name="T8" fmla="*/ 2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45"/>
                      </a:lnTo>
                      <a:lnTo>
                        <a:pt x="5" y="4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1" name="Freeform 769"/>
                <p:cNvSpPr>
                  <a:spLocks noChangeArrowheads="1"/>
                </p:cNvSpPr>
                <p:nvPr/>
              </p:nvSpPr>
              <p:spPr bwMode="auto">
                <a:xfrm>
                  <a:off x="2205" y="3356"/>
                  <a:ext cx="3" cy="43"/>
                </a:xfrm>
                <a:custGeom>
                  <a:avLst/>
                  <a:gdLst>
                    <a:gd name="T0" fmla="*/ 2 w 4"/>
                    <a:gd name="T1" fmla="*/ 0 h 44"/>
                    <a:gd name="T2" fmla="*/ 0 w 4"/>
                    <a:gd name="T3" fmla="*/ 3 h 44"/>
                    <a:gd name="T4" fmla="*/ 0 w 4"/>
                    <a:gd name="T5" fmla="*/ 26 h 44"/>
                    <a:gd name="T6" fmla="*/ 2 w 4"/>
                    <a:gd name="T7" fmla="*/ 25 h 44"/>
                    <a:gd name="T8" fmla="*/ 2 w 4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4"/>
                    <a:gd name="T17" fmla="*/ 4 w 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4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4" y="4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2" name="Freeform 770"/>
                <p:cNvSpPr>
                  <a:spLocks noChangeArrowheads="1"/>
                </p:cNvSpPr>
                <p:nvPr/>
              </p:nvSpPr>
              <p:spPr bwMode="auto">
                <a:xfrm>
                  <a:off x="2208" y="3356"/>
                  <a:ext cx="2" cy="42"/>
                </a:xfrm>
                <a:custGeom>
                  <a:avLst/>
                  <a:gdLst>
                    <a:gd name="T0" fmla="*/ 1 w 3"/>
                    <a:gd name="T1" fmla="*/ 0 h 43"/>
                    <a:gd name="T2" fmla="*/ 0 w 3"/>
                    <a:gd name="T3" fmla="*/ 1 h 43"/>
                    <a:gd name="T4" fmla="*/ 0 w 3"/>
                    <a:gd name="T5" fmla="*/ 25 h 43"/>
                    <a:gd name="T6" fmla="*/ 1 w 3"/>
                    <a:gd name="T7" fmla="*/ 23 h 43"/>
                    <a:gd name="T8" fmla="*/ 1 w 3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3"/>
                    <a:gd name="T17" fmla="*/ 3 w 3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3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43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3" name="Freeform 771"/>
                <p:cNvSpPr>
                  <a:spLocks noChangeArrowheads="1"/>
                </p:cNvSpPr>
                <p:nvPr/>
              </p:nvSpPr>
              <p:spPr bwMode="auto">
                <a:xfrm>
                  <a:off x="2209" y="3354"/>
                  <a:ext cx="2" cy="44"/>
                </a:xfrm>
                <a:custGeom>
                  <a:avLst/>
                  <a:gdLst>
                    <a:gd name="T0" fmla="*/ 1 w 3"/>
                    <a:gd name="T1" fmla="*/ 0 h 45"/>
                    <a:gd name="T2" fmla="*/ 0 w 3"/>
                    <a:gd name="T3" fmla="*/ 2 h 45"/>
                    <a:gd name="T4" fmla="*/ 0 w 3"/>
                    <a:gd name="T5" fmla="*/ 27 h 45"/>
                    <a:gd name="T6" fmla="*/ 1 w 3"/>
                    <a:gd name="T7" fmla="*/ 24 h 45"/>
                    <a:gd name="T8" fmla="*/ 1 w 3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5"/>
                    <a:gd name="T17" fmla="*/ 3 w 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5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5"/>
                      </a:lnTo>
                      <a:lnTo>
                        <a:pt x="3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4" name="Freeform 772"/>
                <p:cNvSpPr>
                  <a:spLocks noChangeArrowheads="1"/>
                </p:cNvSpPr>
                <p:nvPr/>
              </p:nvSpPr>
              <p:spPr bwMode="auto">
                <a:xfrm>
                  <a:off x="2211" y="3353"/>
                  <a:ext cx="2" cy="43"/>
                </a:xfrm>
                <a:custGeom>
                  <a:avLst/>
                  <a:gdLst>
                    <a:gd name="T0" fmla="*/ 1 w 3"/>
                    <a:gd name="T1" fmla="*/ 0 h 44"/>
                    <a:gd name="T2" fmla="*/ 0 w 3"/>
                    <a:gd name="T3" fmla="*/ 3 h 44"/>
                    <a:gd name="T4" fmla="*/ 0 w 3"/>
                    <a:gd name="T5" fmla="*/ 26 h 44"/>
                    <a:gd name="T6" fmla="*/ 1 w 3"/>
                    <a:gd name="T7" fmla="*/ 23 h 44"/>
                    <a:gd name="T8" fmla="*/ 1 w 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4"/>
                    <a:gd name="T17" fmla="*/ 3 w 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44"/>
                      </a:lnTo>
                      <a:lnTo>
                        <a:pt x="3" y="4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575" name="Freeform 773"/>
                <p:cNvSpPr>
                  <a:spLocks noChangeArrowheads="1"/>
                </p:cNvSpPr>
                <p:nvPr/>
              </p:nvSpPr>
              <p:spPr bwMode="auto">
                <a:xfrm>
                  <a:off x="2212" y="3351"/>
                  <a:ext cx="3" cy="44"/>
                </a:xfrm>
                <a:custGeom>
                  <a:avLst/>
                  <a:gdLst>
                    <a:gd name="T0" fmla="*/ 2 w 4"/>
                    <a:gd name="T1" fmla="*/ 0 h 45"/>
                    <a:gd name="T2" fmla="*/ 0 w 4"/>
                    <a:gd name="T3" fmla="*/ 3 h 45"/>
                    <a:gd name="T4" fmla="*/ 0 w 4"/>
                    <a:gd name="T5" fmla="*/ 27 h 45"/>
                    <a:gd name="T6" fmla="*/ 2 w 4"/>
                    <a:gd name="T7" fmla="*/ 25 h 45"/>
                    <a:gd name="T8" fmla="*/ 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45"/>
                      </a:lnTo>
                      <a:lnTo>
                        <a:pt x="4" y="4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2219" name="Freeform 774"/>
              <p:cNvSpPr>
                <a:spLocks noChangeArrowheads="1"/>
              </p:cNvSpPr>
              <p:nvPr/>
            </p:nvSpPr>
            <p:spPr bwMode="auto">
              <a:xfrm>
                <a:off x="2214" y="3351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0" name="Freeform 775"/>
              <p:cNvSpPr>
                <a:spLocks noChangeArrowheads="1"/>
              </p:cNvSpPr>
              <p:nvPr/>
            </p:nvSpPr>
            <p:spPr bwMode="auto">
              <a:xfrm>
                <a:off x="2217" y="3349"/>
                <a:ext cx="3" cy="44"/>
              </a:xfrm>
              <a:custGeom>
                <a:avLst/>
                <a:gdLst>
                  <a:gd name="T0" fmla="*/ 2 w 4"/>
                  <a:gd name="T1" fmla="*/ 0 h 45"/>
                  <a:gd name="T2" fmla="*/ 0 w 4"/>
                  <a:gd name="T3" fmla="*/ 2 h 45"/>
                  <a:gd name="T4" fmla="*/ 0 w 4"/>
                  <a:gd name="T5" fmla="*/ 27 h 45"/>
                  <a:gd name="T6" fmla="*/ 2 w 4"/>
                  <a:gd name="T7" fmla="*/ 24 h 45"/>
                  <a:gd name="T8" fmla="*/ 2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4" y="0"/>
                    </a:moveTo>
                    <a:lnTo>
                      <a:pt x="0" y="2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1" name="Freeform 776"/>
              <p:cNvSpPr>
                <a:spLocks noChangeArrowheads="1"/>
              </p:cNvSpPr>
              <p:nvPr/>
            </p:nvSpPr>
            <p:spPr bwMode="auto">
              <a:xfrm>
                <a:off x="2218" y="3348"/>
                <a:ext cx="4" cy="43"/>
              </a:xfrm>
              <a:custGeom>
                <a:avLst/>
                <a:gdLst>
                  <a:gd name="T0" fmla="*/ 0 w 5"/>
                  <a:gd name="T1" fmla="*/ 3 h 44"/>
                  <a:gd name="T2" fmla="*/ 2 w 5"/>
                  <a:gd name="T3" fmla="*/ 0 h 44"/>
                  <a:gd name="T4" fmla="*/ 2 w 5"/>
                  <a:gd name="T5" fmla="*/ 11 h 44"/>
                  <a:gd name="T6" fmla="*/ 2 w 5"/>
                  <a:gd name="T7" fmla="*/ 21 h 44"/>
                  <a:gd name="T8" fmla="*/ 2 w 5"/>
                  <a:gd name="T9" fmla="*/ 22 h 44"/>
                  <a:gd name="T10" fmla="*/ 2 w 5"/>
                  <a:gd name="T11" fmla="*/ 23 h 44"/>
                  <a:gd name="T12" fmla="*/ 0 w 5"/>
                  <a:gd name="T13" fmla="*/ 26 h 44"/>
                  <a:gd name="T14" fmla="*/ 0 w 5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4"/>
                  <a:gd name="T26" fmla="*/ 5 w 5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4">
                    <a:moveTo>
                      <a:pt x="0" y="3"/>
                    </a:moveTo>
                    <a:lnTo>
                      <a:pt x="5" y="0"/>
                    </a:lnTo>
                    <a:lnTo>
                      <a:pt x="5" y="11"/>
                    </a:lnTo>
                    <a:lnTo>
                      <a:pt x="5" y="21"/>
                    </a:lnTo>
                    <a:lnTo>
                      <a:pt x="5" y="32"/>
                    </a:lnTo>
                    <a:lnTo>
                      <a:pt x="5" y="41"/>
                    </a:lnTo>
                    <a:lnTo>
                      <a:pt x="0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2" name="Freeform 777"/>
              <p:cNvSpPr>
                <a:spLocks noChangeArrowheads="1"/>
              </p:cNvSpPr>
              <p:nvPr/>
            </p:nvSpPr>
            <p:spPr bwMode="auto">
              <a:xfrm>
                <a:off x="2221" y="3348"/>
                <a:ext cx="1" cy="42"/>
              </a:xfrm>
              <a:custGeom>
                <a:avLst/>
                <a:gdLst>
                  <a:gd name="T0" fmla="*/ 0 w 2"/>
                  <a:gd name="T1" fmla="*/ 1 h 43"/>
                  <a:gd name="T2" fmla="*/ 1 w 2"/>
                  <a:gd name="T3" fmla="*/ 0 h 43"/>
                  <a:gd name="T4" fmla="*/ 1 w 2"/>
                  <a:gd name="T5" fmla="*/ 11 h 43"/>
                  <a:gd name="T6" fmla="*/ 1 w 2"/>
                  <a:gd name="T7" fmla="*/ 21 h 43"/>
                  <a:gd name="T8" fmla="*/ 1 w 2"/>
                  <a:gd name="T9" fmla="*/ 21 h 43"/>
                  <a:gd name="T10" fmla="*/ 1 w 2"/>
                  <a:gd name="T11" fmla="*/ 23 h 43"/>
                  <a:gd name="T12" fmla="*/ 0 w 2"/>
                  <a:gd name="T13" fmla="*/ 25 h 43"/>
                  <a:gd name="T14" fmla="*/ 0 w 2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3"/>
                  <a:gd name="T26" fmla="*/ 2 w 2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3">
                    <a:moveTo>
                      <a:pt x="0" y="1"/>
                    </a:moveTo>
                    <a:lnTo>
                      <a:pt x="2" y="0"/>
                    </a:lnTo>
                    <a:lnTo>
                      <a:pt x="2" y="11"/>
                    </a:lnTo>
                    <a:lnTo>
                      <a:pt x="2" y="21"/>
                    </a:lnTo>
                    <a:lnTo>
                      <a:pt x="2" y="32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3" name="Freeform 778"/>
              <p:cNvSpPr>
                <a:spLocks noChangeArrowheads="1"/>
              </p:cNvSpPr>
              <p:nvPr/>
            </p:nvSpPr>
            <p:spPr bwMode="auto">
              <a:xfrm>
                <a:off x="2128" y="3445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1 h 43"/>
                  <a:gd name="T4" fmla="*/ 0 w 4"/>
                  <a:gd name="T5" fmla="*/ 12 h 43"/>
                  <a:gd name="T6" fmla="*/ 0 w 4"/>
                  <a:gd name="T7" fmla="*/ 21 h 43"/>
                  <a:gd name="T8" fmla="*/ 0 w 4"/>
                  <a:gd name="T9" fmla="*/ 21 h 43"/>
                  <a:gd name="T10" fmla="*/ 0 w 4"/>
                  <a:gd name="T11" fmla="*/ 25 h 43"/>
                  <a:gd name="T12" fmla="*/ 2 w 4"/>
                  <a:gd name="T13" fmla="*/ 22 h 43"/>
                  <a:gd name="T14" fmla="*/ 2 w 4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3"/>
                  <a:gd name="T26" fmla="*/ 4 w 4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3">
                    <a:moveTo>
                      <a:pt x="4" y="0"/>
                    </a:moveTo>
                    <a:lnTo>
                      <a:pt x="0" y="1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4" name="Freeform 779"/>
              <p:cNvSpPr>
                <a:spLocks noChangeArrowheads="1"/>
              </p:cNvSpPr>
              <p:nvPr/>
            </p:nvSpPr>
            <p:spPr bwMode="auto">
              <a:xfrm>
                <a:off x="2129" y="3443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5" name="Freeform 780"/>
              <p:cNvSpPr>
                <a:spLocks noChangeArrowheads="1"/>
              </p:cNvSpPr>
              <p:nvPr/>
            </p:nvSpPr>
            <p:spPr bwMode="auto">
              <a:xfrm>
                <a:off x="2132" y="344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6" name="Freeform 781"/>
              <p:cNvSpPr>
                <a:spLocks noChangeArrowheads="1"/>
              </p:cNvSpPr>
              <p:nvPr/>
            </p:nvSpPr>
            <p:spPr bwMode="auto">
              <a:xfrm>
                <a:off x="2135" y="344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7" name="Freeform 782"/>
              <p:cNvSpPr>
                <a:spLocks noChangeArrowheads="1"/>
              </p:cNvSpPr>
              <p:nvPr/>
            </p:nvSpPr>
            <p:spPr bwMode="auto">
              <a:xfrm>
                <a:off x="2136" y="3440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8" name="Freeform 783"/>
              <p:cNvSpPr>
                <a:spLocks noChangeArrowheads="1"/>
              </p:cNvSpPr>
              <p:nvPr/>
            </p:nvSpPr>
            <p:spPr bwMode="auto">
              <a:xfrm>
                <a:off x="2138" y="343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29" name="Freeform 784"/>
              <p:cNvSpPr>
                <a:spLocks noChangeArrowheads="1"/>
              </p:cNvSpPr>
              <p:nvPr/>
            </p:nvSpPr>
            <p:spPr bwMode="auto">
              <a:xfrm>
                <a:off x="2139" y="3437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0" name="Freeform 785"/>
              <p:cNvSpPr>
                <a:spLocks noChangeArrowheads="1"/>
              </p:cNvSpPr>
              <p:nvPr/>
            </p:nvSpPr>
            <p:spPr bwMode="auto">
              <a:xfrm>
                <a:off x="2141" y="3437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2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2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1" name="Freeform 786"/>
              <p:cNvSpPr>
                <a:spLocks noChangeArrowheads="1"/>
              </p:cNvSpPr>
              <p:nvPr/>
            </p:nvSpPr>
            <p:spPr bwMode="auto">
              <a:xfrm>
                <a:off x="2144" y="343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1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3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2" name="Freeform 787"/>
              <p:cNvSpPr>
                <a:spLocks noChangeArrowheads="1"/>
              </p:cNvSpPr>
              <p:nvPr/>
            </p:nvSpPr>
            <p:spPr bwMode="auto">
              <a:xfrm>
                <a:off x="2145" y="3434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3" name="Freeform 788"/>
              <p:cNvSpPr>
                <a:spLocks noChangeArrowheads="1"/>
              </p:cNvSpPr>
              <p:nvPr/>
            </p:nvSpPr>
            <p:spPr bwMode="auto">
              <a:xfrm>
                <a:off x="2147" y="343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4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4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4" name="Freeform 789"/>
              <p:cNvSpPr>
                <a:spLocks noChangeArrowheads="1"/>
              </p:cNvSpPr>
              <p:nvPr/>
            </p:nvSpPr>
            <p:spPr bwMode="auto">
              <a:xfrm>
                <a:off x="2148" y="3432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2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3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5" name="Freeform 790"/>
              <p:cNvSpPr>
                <a:spLocks noChangeArrowheads="1"/>
              </p:cNvSpPr>
              <p:nvPr/>
            </p:nvSpPr>
            <p:spPr bwMode="auto">
              <a:xfrm>
                <a:off x="2150" y="3431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6" name="Freeform 791"/>
              <p:cNvSpPr>
                <a:spLocks noChangeArrowheads="1"/>
              </p:cNvSpPr>
              <p:nvPr/>
            </p:nvSpPr>
            <p:spPr bwMode="auto">
              <a:xfrm>
                <a:off x="2153" y="3429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3 h 43"/>
                  <a:gd name="T4" fmla="*/ 0 w 4"/>
                  <a:gd name="T5" fmla="*/ 25 h 43"/>
                  <a:gd name="T6" fmla="*/ 2 w 4"/>
                  <a:gd name="T7" fmla="*/ 24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4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4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7" name="Freeform 792"/>
              <p:cNvSpPr>
                <a:spLocks noChangeArrowheads="1"/>
              </p:cNvSpPr>
              <p:nvPr/>
            </p:nvSpPr>
            <p:spPr bwMode="auto">
              <a:xfrm>
                <a:off x="2154" y="3429"/>
                <a:ext cx="4" cy="41"/>
              </a:xfrm>
              <a:custGeom>
                <a:avLst/>
                <a:gdLst>
                  <a:gd name="T0" fmla="*/ 2 w 5"/>
                  <a:gd name="T1" fmla="*/ 0 h 42"/>
                  <a:gd name="T2" fmla="*/ 0 w 5"/>
                  <a:gd name="T3" fmla="*/ 2 h 42"/>
                  <a:gd name="T4" fmla="*/ 0 w 5"/>
                  <a:gd name="T5" fmla="*/ 24 h 42"/>
                  <a:gd name="T6" fmla="*/ 2 w 5"/>
                  <a:gd name="T7" fmla="*/ 22 h 42"/>
                  <a:gd name="T8" fmla="*/ 2 w 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2"/>
                  <a:gd name="T17" fmla="*/ 5 w 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2">
                    <a:moveTo>
                      <a:pt x="5" y="0"/>
                    </a:moveTo>
                    <a:lnTo>
                      <a:pt x="0" y="2"/>
                    </a:lnTo>
                    <a:lnTo>
                      <a:pt x="0" y="42"/>
                    </a:lnTo>
                    <a:lnTo>
                      <a:pt x="5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8" name="Freeform 793"/>
              <p:cNvSpPr>
                <a:spLocks noChangeArrowheads="1"/>
              </p:cNvSpPr>
              <p:nvPr/>
            </p:nvSpPr>
            <p:spPr bwMode="auto">
              <a:xfrm>
                <a:off x="2157" y="3428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39" name="Freeform 794"/>
              <p:cNvSpPr>
                <a:spLocks noChangeArrowheads="1"/>
              </p:cNvSpPr>
              <p:nvPr/>
            </p:nvSpPr>
            <p:spPr bwMode="auto">
              <a:xfrm>
                <a:off x="2159" y="342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0" name="Freeform 795"/>
              <p:cNvSpPr>
                <a:spLocks noChangeArrowheads="1"/>
              </p:cNvSpPr>
              <p:nvPr/>
            </p:nvSpPr>
            <p:spPr bwMode="auto">
              <a:xfrm>
                <a:off x="2160" y="342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1" name="Freeform 796"/>
              <p:cNvSpPr>
                <a:spLocks noChangeArrowheads="1"/>
              </p:cNvSpPr>
              <p:nvPr/>
            </p:nvSpPr>
            <p:spPr bwMode="auto">
              <a:xfrm>
                <a:off x="2162" y="342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2" name="Freeform 797"/>
              <p:cNvSpPr>
                <a:spLocks noChangeArrowheads="1"/>
              </p:cNvSpPr>
              <p:nvPr/>
            </p:nvSpPr>
            <p:spPr bwMode="auto">
              <a:xfrm>
                <a:off x="2163" y="3423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3" name="Freeform 798"/>
              <p:cNvSpPr>
                <a:spLocks noChangeArrowheads="1"/>
              </p:cNvSpPr>
              <p:nvPr/>
            </p:nvSpPr>
            <p:spPr bwMode="auto">
              <a:xfrm>
                <a:off x="2165" y="3422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3 h 43"/>
                  <a:gd name="T4" fmla="*/ 0 w 4"/>
                  <a:gd name="T5" fmla="*/ 25 h 43"/>
                  <a:gd name="T6" fmla="*/ 2 w 4"/>
                  <a:gd name="T7" fmla="*/ 23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4" name="Freeform 799"/>
              <p:cNvSpPr>
                <a:spLocks noChangeArrowheads="1"/>
              </p:cNvSpPr>
              <p:nvPr/>
            </p:nvSpPr>
            <p:spPr bwMode="auto">
              <a:xfrm>
                <a:off x="2166" y="3420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5" name="Freeform 800"/>
              <p:cNvSpPr>
                <a:spLocks noChangeArrowheads="1"/>
              </p:cNvSpPr>
              <p:nvPr/>
            </p:nvSpPr>
            <p:spPr bwMode="auto">
              <a:xfrm>
                <a:off x="2170" y="3420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2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6" name="Freeform 801"/>
              <p:cNvSpPr>
                <a:spLocks noChangeArrowheads="1"/>
              </p:cNvSpPr>
              <p:nvPr/>
            </p:nvSpPr>
            <p:spPr bwMode="auto">
              <a:xfrm>
                <a:off x="2172" y="341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7" name="Freeform 802"/>
              <p:cNvSpPr>
                <a:spLocks noChangeArrowheads="1"/>
              </p:cNvSpPr>
              <p:nvPr/>
            </p:nvSpPr>
            <p:spPr bwMode="auto">
              <a:xfrm>
                <a:off x="2174" y="3417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8" name="Freeform 803"/>
              <p:cNvSpPr>
                <a:spLocks noChangeArrowheads="1"/>
              </p:cNvSpPr>
              <p:nvPr/>
            </p:nvSpPr>
            <p:spPr bwMode="auto">
              <a:xfrm>
                <a:off x="2175" y="341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49" name="Freeform 804"/>
              <p:cNvSpPr>
                <a:spLocks noChangeArrowheads="1"/>
              </p:cNvSpPr>
              <p:nvPr/>
            </p:nvSpPr>
            <p:spPr bwMode="auto">
              <a:xfrm>
                <a:off x="2177" y="341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1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3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0" name="Freeform 805"/>
              <p:cNvSpPr>
                <a:spLocks noChangeArrowheads="1"/>
              </p:cNvSpPr>
              <p:nvPr/>
            </p:nvSpPr>
            <p:spPr bwMode="auto">
              <a:xfrm>
                <a:off x="2178" y="3414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2 h 43"/>
                  <a:gd name="T4" fmla="*/ 0 w 5"/>
                  <a:gd name="T5" fmla="*/ 25 h 43"/>
                  <a:gd name="T6" fmla="*/ 2 w 5"/>
                  <a:gd name="T7" fmla="*/ 22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5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1" name="Freeform 806"/>
              <p:cNvSpPr>
                <a:spLocks noChangeArrowheads="1"/>
              </p:cNvSpPr>
              <p:nvPr/>
            </p:nvSpPr>
            <p:spPr bwMode="auto">
              <a:xfrm>
                <a:off x="2180" y="3412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4 h 43"/>
                  <a:gd name="T4" fmla="*/ 0 w 4"/>
                  <a:gd name="T5" fmla="*/ 25 h 43"/>
                  <a:gd name="T6" fmla="*/ 2 w 4"/>
                  <a:gd name="T7" fmla="*/ 24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4"/>
                    </a:lnTo>
                    <a:lnTo>
                      <a:pt x="0" y="43"/>
                    </a:lnTo>
                    <a:lnTo>
                      <a:pt x="4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2" name="Freeform 807"/>
              <p:cNvSpPr>
                <a:spLocks noChangeArrowheads="1"/>
              </p:cNvSpPr>
              <p:nvPr/>
            </p:nvSpPr>
            <p:spPr bwMode="auto">
              <a:xfrm>
                <a:off x="2184" y="3411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3" name="Freeform 808"/>
              <p:cNvSpPr>
                <a:spLocks noChangeArrowheads="1"/>
              </p:cNvSpPr>
              <p:nvPr/>
            </p:nvSpPr>
            <p:spPr bwMode="auto">
              <a:xfrm>
                <a:off x="2184" y="3411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4" name="Freeform 809"/>
              <p:cNvSpPr>
                <a:spLocks noChangeArrowheads="1"/>
              </p:cNvSpPr>
              <p:nvPr/>
            </p:nvSpPr>
            <p:spPr bwMode="auto">
              <a:xfrm>
                <a:off x="2187" y="340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5" name="Freeform 810"/>
              <p:cNvSpPr>
                <a:spLocks noChangeArrowheads="1"/>
              </p:cNvSpPr>
              <p:nvPr/>
            </p:nvSpPr>
            <p:spPr bwMode="auto">
              <a:xfrm>
                <a:off x="2188" y="3408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6" name="Freeform 811"/>
              <p:cNvSpPr>
                <a:spLocks noChangeArrowheads="1"/>
              </p:cNvSpPr>
              <p:nvPr/>
            </p:nvSpPr>
            <p:spPr bwMode="auto">
              <a:xfrm>
                <a:off x="2190" y="3406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7" name="Freeform 812"/>
              <p:cNvSpPr>
                <a:spLocks noChangeArrowheads="1"/>
              </p:cNvSpPr>
              <p:nvPr/>
            </p:nvSpPr>
            <p:spPr bwMode="auto">
              <a:xfrm>
                <a:off x="2191" y="3406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2 h 43"/>
                  <a:gd name="T4" fmla="*/ 0 w 5"/>
                  <a:gd name="T5" fmla="*/ 25 h 43"/>
                  <a:gd name="T6" fmla="*/ 2 w 5"/>
                  <a:gd name="T7" fmla="*/ 22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5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8" name="Freeform 813"/>
              <p:cNvSpPr>
                <a:spLocks noChangeArrowheads="1"/>
              </p:cNvSpPr>
              <p:nvPr/>
            </p:nvSpPr>
            <p:spPr bwMode="auto">
              <a:xfrm>
                <a:off x="2195" y="340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59" name="Freeform 814"/>
              <p:cNvSpPr>
                <a:spLocks noChangeArrowheads="1"/>
              </p:cNvSpPr>
              <p:nvPr/>
            </p:nvSpPr>
            <p:spPr bwMode="auto">
              <a:xfrm>
                <a:off x="2196" y="3403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0" name="Freeform 815"/>
              <p:cNvSpPr>
                <a:spLocks noChangeArrowheads="1"/>
              </p:cNvSpPr>
              <p:nvPr/>
            </p:nvSpPr>
            <p:spPr bwMode="auto">
              <a:xfrm>
                <a:off x="2199" y="3403"/>
                <a:ext cx="2" cy="41"/>
              </a:xfrm>
              <a:custGeom>
                <a:avLst/>
                <a:gdLst>
                  <a:gd name="T0" fmla="*/ 1 w 3"/>
                  <a:gd name="T1" fmla="*/ 0 h 42"/>
                  <a:gd name="T2" fmla="*/ 0 w 3"/>
                  <a:gd name="T3" fmla="*/ 2 h 42"/>
                  <a:gd name="T4" fmla="*/ 0 w 3"/>
                  <a:gd name="T5" fmla="*/ 24 h 42"/>
                  <a:gd name="T6" fmla="*/ 1 w 3"/>
                  <a:gd name="T7" fmla="*/ 22 h 42"/>
                  <a:gd name="T8" fmla="*/ 1 w 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2"/>
                  <a:gd name="T17" fmla="*/ 3 w 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2">
                    <a:moveTo>
                      <a:pt x="3" y="0"/>
                    </a:moveTo>
                    <a:lnTo>
                      <a:pt x="0" y="2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1" name="Freeform 816"/>
              <p:cNvSpPr>
                <a:spLocks noChangeArrowheads="1"/>
              </p:cNvSpPr>
              <p:nvPr/>
            </p:nvSpPr>
            <p:spPr bwMode="auto">
              <a:xfrm>
                <a:off x="2199" y="340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2" name="Freeform 817"/>
              <p:cNvSpPr>
                <a:spLocks noChangeArrowheads="1"/>
              </p:cNvSpPr>
              <p:nvPr/>
            </p:nvSpPr>
            <p:spPr bwMode="auto">
              <a:xfrm>
                <a:off x="2202" y="3400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3" name="Freeform 818"/>
              <p:cNvSpPr>
                <a:spLocks noChangeArrowheads="1"/>
              </p:cNvSpPr>
              <p:nvPr/>
            </p:nvSpPr>
            <p:spPr bwMode="auto">
              <a:xfrm>
                <a:off x="2203" y="3399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3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4" name="Freeform 819"/>
              <p:cNvSpPr>
                <a:spLocks noChangeArrowheads="1"/>
              </p:cNvSpPr>
              <p:nvPr/>
            </p:nvSpPr>
            <p:spPr bwMode="auto">
              <a:xfrm>
                <a:off x="2205" y="3399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1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5" name="Freeform 820"/>
              <p:cNvSpPr>
                <a:spLocks noChangeArrowheads="1"/>
              </p:cNvSpPr>
              <p:nvPr/>
            </p:nvSpPr>
            <p:spPr bwMode="auto">
              <a:xfrm>
                <a:off x="2208" y="3397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6" name="Freeform 821"/>
              <p:cNvSpPr>
                <a:spLocks noChangeArrowheads="1"/>
              </p:cNvSpPr>
              <p:nvPr/>
            </p:nvSpPr>
            <p:spPr bwMode="auto">
              <a:xfrm>
                <a:off x="2209" y="339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7" name="Freeform 822"/>
              <p:cNvSpPr>
                <a:spLocks noChangeArrowheads="1"/>
              </p:cNvSpPr>
              <p:nvPr/>
            </p:nvSpPr>
            <p:spPr bwMode="auto">
              <a:xfrm>
                <a:off x="2211" y="3394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8" name="Freeform 823"/>
              <p:cNvSpPr>
                <a:spLocks noChangeArrowheads="1"/>
              </p:cNvSpPr>
              <p:nvPr/>
            </p:nvSpPr>
            <p:spPr bwMode="auto">
              <a:xfrm>
                <a:off x="2212" y="3394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2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69" name="Freeform 824"/>
              <p:cNvSpPr>
                <a:spLocks noChangeArrowheads="1"/>
              </p:cNvSpPr>
              <p:nvPr/>
            </p:nvSpPr>
            <p:spPr bwMode="auto">
              <a:xfrm>
                <a:off x="2214" y="3392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2 h 44"/>
                  <a:gd name="T4" fmla="*/ 0 w 3"/>
                  <a:gd name="T5" fmla="*/ 26 h 44"/>
                  <a:gd name="T6" fmla="*/ 1 w 3"/>
                  <a:gd name="T7" fmla="*/ 22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2"/>
                    </a:lnTo>
                    <a:lnTo>
                      <a:pt x="0" y="44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0" name="Freeform 825"/>
              <p:cNvSpPr>
                <a:spLocks noChangeArrowheads="1"/>
              </p:cNvSpPr>
              <p:nvPr/>
            </p:nvSpPr>
            <p:spPr bwMode="auto">
              <a:xfrm>
                <a:off x="2217" y="3391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3 h 43"/>
                  <a:gd name="T4" fmla="*/ 0 w 4"/>
                  <a:gd name="T5" fmla="*/ 25 h 43"/>
                  <a:gd name="T6" fmla="*/ 2 w 4"/>
                  <a:gd name="T7" fmla="*/ 23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1" name="Freeform 826"/>
              <p:cNvSpPr>
                <a:spLocks noChangeArrowheads="1"/>
              </p:cNvSpPr>
              <p:nvPr/>
            </p:nvSpPr>
            <p:spPr bwMode="auto">
              <a:xfrm>
                <a:off x="2218" y="3389"/>
                <a:ext cx="4" cy="42"/>
              </a:xfrm>
              <a:custGeom>
                <a:avLst/>
                <a:gdLst>
                  <a:gd name="T0" fmla="*/ 0 w 5"/>
                  <a:gd name="T1" fmla="*/ 3 h 43"/>
                  <a:gd name="T2" fmla="*/ 2 w 5"/>
                  <a:gd name="T3" fmla="*/ 0 h 43"/>
                  <a:gd name="T4" fmla="*/ 2 w 5"/>
                  <a:gd name="T5" fmla="*/ 11 h 43"/>
                  <a:gd name="T6" fmla="*/ 2 w 5"/>
                  <a:gd name="T7" fmla="*/ 20 h 43"/>
                  <a:gd name="T8" fmla="*/ 2 w 5"/>
                  <a:gd name="T9" fmla="*/ 21 h 43"/>
                  <a:gd name="T10" fmla="*/ 2 w 5"/>
                  <a:gd name="T11" fmla="*/ 24 h 43"/>
                  <a:gd name="T12" fmla="*/ 0 w 5"/>
                  <a:gd name="T13" fmla="*/ 25 h 43"/>
                  <a:gd name="T14" fmla="*/ 0 w 5"/>
                  <a:gd name="T15" fmla="*/ 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3"/>
                  <a:gd name="T26" fmla="*/ 5 w 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3">
                    <a:moveTo>
                      <a:pt x="0" y="3"/>
                    </a:moveTo>
                    <a:lnTo>
                      <a:pt x="5" y="0"/>
                    </a:lnTo>
                    <a:lnTo>
                      <a:pt x="5" y="11"/>
                    </a:lnTo>
                    <a:lnTo>
                      <a:pt x="5" y="20"/>
                    </a:lnTo>
                    <a:lnTo>
                      <a:pt x="5" y="31"/>
                    </a:lnTo>
                    <a:lnTo>
                      <a:pt x="5" y="42"/>
                    </a:lnTo>
                    <a:lnTo>
                      <a:pt x="0" y="4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2" name="Freeform 827"/>
              <p:cNvSpPr>
                <a:spLocks noChangeArrowheads="1"/>
              </p:cNvSpPr>
              <p:nvPr/>
            </p:nvSpPr>
            <p:spPr bwMode="auto">
              <a:xfrm>
                <a:off x="2221" y="3389"/>
                <a:ext cx="1" cy="42"/>
              </a:xfrm>
              <a:custGeom>
                <a:avLst/>
                <a:gdLst>
                  <a:gd name="T0" fmla="*/ 0 w 2"/>
                  <a:gd name="T1" fmla="*/ 2 h 43"/>
                  <a:gd name="T2" fmla="*/ 1 w 2"/>
                  <a:gd name="T3" fmla="*/ 0 h 43"/>
                  <a:gd name="T4" fmla="*/ 1 w 2"/>
                  <a:gd name="T5" fmla="*/ 11 h 43"/>
                  <a:gd name="T6" fmla="*/ 1 w 2"/>
                  <a:gd name="T7" fmla="*/ 20 h 43"/>
                  <a:gd name="T8" fmla="*/ 1 w 2"/>
                  <a:gd name="T9" fmla="*/ 21 h 43"/>
                  <a:gd name="T10" fmla="*/ 1 w 2"/>
                  <a:gd name="T11" fmla="*/ 24 h 43"/>
                  <a:gd name="T12" fmla="*/ 0 w 2"/>
                  <a:gd name="T13" fmla="*/ 25 h 43"/>
                  <a:gd name="T14" fmla="*/ 0 w 2"/>
                  <a:gd name="T15" fmla="*/ 2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3"/>
                  <a:gd name="T26" fmla="*/ 2 w 2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3">
                    <a:moveTo>
                      <a:pt x="0" y="2"/>
                    </a:moveTo>
                    <a:lnTo>
                      <a:pt x="2" y="0"/>
                    </a:lnTo>
                    <a:lnTo>
                      <a:pt x="2" y="11"/>
                    </a:lnTo>
                    <a:lnTo>
                      <a:pt x="2" y="20"/>
                    </a:lnTo>
                    <a:lnTo>
                      <a:pt x="2" y="31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3" name="Freeform 828"/>
              <p:cNvSpPr>
                <a:spLocks noChangeArrowheads="1"/>
              </p:cNvSpPr>
              <p:nvPr/>
            </p:nvSpPr>
            <p:spPr bwMode="auto">
              <a:xfrm>
                <a:off x="2128" y="3485"/>
                <a:ext cx="3" cy="43"/>
              </a:xfrm>
              <a:custGeom>
                <a:avLst/>
                <a:gdLst>
                  <a:gd name="T0" fmla="*/ 2 w 4"/>
                  <a:gd name="T1" fmla="*/ 0 h 44"/>
                  <a:gd name="T2" fmla="*/ 0 w 4"/>
                  <a:gd name="T3" fmla="*/ 3 h 44"/>
                  <a:gd name="T4" fmla="*/ 0 w 4"/>
                  <a:gd name="T5" fmla="*/ 14 h 44"/>
                  <a:gd name="T6" fmla="*/ 1 w 4"/>
                  <a:gd name="T7" fmla="*/ 22 h 44"/>
                  <a:gd name="T8" fmla="*/ 1 w 4"/>
                  <a:gd name="T9" fmla="*/ 22 h 44"/>
                  <a:gd name="T10" fmla="*/ 1 w 4"/>
                  <a:gd name="T11" fmla="*/ 26 h 44"/>
                  <a:gd name="T12" fmla="*/ 2 w 4"/>
                  <a:gd name="T13" fmla="*/ 25 h 44"/>
                  <a:gd name="T14" fmla="*/ 2 w 4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4"/>
                  <a:gd name="T26" fmla="*/ 4 w 4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4">
                    <a:moveTo>
                      <a:pt x="4" y="0"/>
                    </a:moveTo>
                    <a:lnTo>
                      <a:pt x="0" y="3"/>
                    </a:lnTo>
                    <a:lnTo>
                      <a:pt x="0" y="14"/>
                    </a:lnTo>
                    <a:lnTo>
                      <a:pt x="1" y="23"/>
                    </a:lnTo>
                    <a:lnTo>
                      <a:pt x="1" y="34"/>
                    </a:lnTo>
                    <a:lnTo>
                      <a:pt x="1" y="44"/>
                    </a:lnTo>
                    <a:lnTo>
                      <a:pt x="4" y="4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4" name="Freeform 829"/>
              <p:cNvSpPr>
                <a:spLocks noChangeArrowheads="1"/>
              </p:cNvSpPr>
              <p:nvPr/>
            </p:nvSpPr>
            <p:spPr bwMode="auto">
              <a:xfrm>
                <a:off x="2129" y="3485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1 h 43"/>
                  <a:gd name="T4" fmla="*/ 0 w 5"/>
                  <a:gd name="T5" fmla="*/ 25 h 43"/>
                  <a:gd name="T6" fmla="*/ 2 w 5"/>
                  <a:gd name="T7" fmla="*/ 23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5" name="Freeform 830"/>
              <p:cNvSpPr>
                <a:spLocks noChangeArrowheads="1"/>
              </p:cNvSpPr>
              <p:nvPr/>
            </p:nvSpPr>
            <p:spPr bwMode="auto">
              <a:xfrm>
                <a:off x="2132" y="3483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2 h 45"/>
                  <a:gd name="T4" fmla="*/ 0 w 3"/>
                  <a:gd name="T5" fmla="*/ 27 h 45"/>
                  <a:gd name="T6" fmla="*/ 1 w 3"/>
                  <a:gd name="T7" fmla="*/ 24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2"/>
                    </a:lnTo>
                    <a:lnTo>
                      <a:pt x="0" y="45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6" name="Freeform 831"/>
              <p:cNvSpPr>
                <a:spLocks noChangeArrowheads="1"/>
              </p:cNvSpPr>
              <p:nvPr/>
            </p:nvSpPr>
            <p:spPr bwMode="auto">
              <a:xfrm>
                <a:off x="2135" y="3482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7" name="Freeform 832"/>
              <p:cNvSpPr>
                <a:spLocks noChangeArrowheads="1"/>
              </p:cNvSpPr>
              <p:nvPr/>
            </p:nvSpPr>
            <p:spPr bwMode="auto">
              <a:xfrm>
                <a:off x="2136" y="3480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3 h 45"/>
                  <a:gd name="T4" fmla="*/ 0 w 3"/>
                  <a:gd name="T5" fmla="*/ 27 h 45"/>
                  <a:gd name="T6" fmla="*/ 1 w 3"/>
                  <a:gd name="T7" fmla="*/ 25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3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8" name="Freeform 833"/>
              <p:cNvSpPr>
                <a:spLocks noChangeArrowheads="1"/>
              </p:cNvSpPr>
              <p:nvPr/>
            </p:nvSpPr>
            <p:spPr bwMode="auto">
              <a:xfrm>
                <a:off x="2138" y="3480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79" name="Freeform 834"/>
              <p:cNvSpPr>
                <a:spLocks noChangeArrowheads="1"/>
              </p:cNvSpPr>
              <p:nvPr/>
            </p:nvSpPr>
            <p:spPr bwMode="auto">
              <a:xfrm>
                <a:off x="2139" y="3479"/>
                <a:ext cx="4" cy="43"/>
              </a:xfrm>
              <a:custGeom>
                <a:avLst/>
                <a:gdLst>
                  <a:gd name="T0" fmla="*/ 2 w 5"/>
                  <a:gd name="T1" fmla="*/ 0 h 44"/>
                  <a:gd name="T2" fmla="*/ 0 w 5"/>
                  <a:gd name="T3" fmla="*/ 1 h 44"/>
                  <a:gd name="T4" fmla="*/ 0 w 5"/>
                  <a:gd name="T5" fmla="*/ 26 h 44"/>
                  <a:gd name="T6" fmla="*/ 2 w 5"/>
                  <a:gd name="T7" fmla="*/ 23 h 44"/>
                  <a:gd name="T8" fmla="*/ 2 w 5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4"/>
                  <a:gd name="T17" fmla="*/ 5 w 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4">
                    <a:moveTo>
                      <a:pt x="5" y="0"/>
                    </a:moveTo>
                    <a:lnTo>
                      <a:pt x="0" y="1"/>
                    </a:lnTo>
                    <a:lnTo>
                      <a:pt x="0" y="44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0" name="Freeform 835"/>
              <p:cNvSpPr>
                <a:spLocks noChangeArrowheads="1"/>
              </p:cNvSpPr>
              <p:nvPr/>
            </p:nvSpPr>
            <p:spPr bwMode="auto">
              <a:xfrm>
                <a:off x="2141" y="3477"/>
                <a:ext cx="3" cy="44"/>
              </a:xfrm>
              <a:custGeom>
                <a:avLst/>
                <a:gdLst>
                  <a:gd name="T0" fmla="*/ 2 w 4"/>
                  <a:gd name="T1" fmla="*/ 0 h 45"/>
                  <a:gd name="T2" fmla="*/ 0 w 4"/>
                  <a:gd name="T3" fmla="*/ 3 h 45"/>
                  <a:gd name="T4" fmla="*/ 0 w 4"/>
                  <a:gd name="T5" fmla="*/ 27 h 45"/>
                  <a:gd name="T6" fmla="*/ 2 w 4"/>
                  <a:gd name="T7" fmla="*/ 24 h 45"/>
                  <a:gd name="T8" fmla="*/ 2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4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2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1" name="Freeform 836"/>
              <p:cNvSpPr>
                <a:spLocks noChangeArrowheads="1"/>
              </p:cNvSpPr>
              <p:nvPr/>
            </p:nvSpPr>
            <p:spPr bwMode="auto">
              <a:xfrm>
                <a:off x="2144" y="3475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4 h 45"/>
                  <a:gd name="T4" fmla="*/ 0 w 3"/>
                  <a:gd name="T5" fmla="*/ 27 h 45"/>
                  <a:gd name="T6" fmla="*/ 1 w 3"/>
                  <a:gd name="T7" fmla="*/ 26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4"/>
                    </a:lnTo>
                    <a:lnTo>
                      <a:pt x="0" y="45"/>
                    </a:lnTo>
                    <a:lnTo>
                      <a:pt x="3" y="4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2" name="Freeform 837"/>
              <p:cNvSpPr>
                <a:spLocks noChangeArrowheads="1"/>
              </p:cNvSpPr>
              <p:nvPr/>
            </p:nvSpPr>
            <p:spPr bwMode="auto">
              <a:xfrm>
                <a:off x="2145" y="3475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2 h 44"/>
                  <a:gd name="T4" fmla="*/ 0 w 3"/>
                  <a:gd name="T5" fmla="*/ 26 h 44"/>
                  <a:gd name="T6" fmla="*/ 1 w 3"/>
                  <a:gd name="T7" fmla="*/ 24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2"/>
                    </a:lnTo>
                    <a:lnTo>
                      <a:pt x="0" y="44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3" name="Freeform 838"/>
              <p:cNvSpPr>
                <a:spLocks noChangeArrowheads="1"/>
              </p:cNvSpPr>
              <p:nvPr/>
            </p:nvSpPr>
            <p:spPr bwMode="auto">
              <a:xfrm>
                <a:off x="2147" y="3474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1 h 45"/>
                  <a:gd name="T4" fmla="*/ 0 w 3"/>
                  <a:gd name="T5" fmla="*/ 27 h 45"/>
                  <a:gd name="T6" fmla="*/ 1 w 3"/>
                  <a:gd name="T7" fmla="*/ 23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1"/>
                    </a:lnTo>
                    <a:lnTo>
                      <a:pt x="0" y="45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4" name="Freeform 839"/>
              <p:cNvSpPr>
                <a:spLocks noChangeArrowheads="1"/>
              </p:cNvSpPr>
              <p:nvPr/>
            </p:nvSpPr>
            <p:spPr bwMode="auto">
              <a:xfrm>
                <a:off x="2148" y="3472"/>
                <a:ext cx="3" cy="44"/>
              </a:xfrm>
              <a:custGeom>
                <a:avLst/>
                <a:gdLst>
                  <a:gd name="T0" fmla="*/ 2 w 4"/>
                  <a:gd name="T1" fmla="*/ 0 h 45"/>
                  <a:gd name="T2" fmla="*/ 0 w 4"/>
                  <a:gd name="T3" fmla="*/ 3 h 45"/>
                  <a:gd name="T4" fmla="*/ 0 w 4"/>
                  <a:gd name="T5" fmla="*/ 27 h 45"/>
                  <a:gd name="T6" fmla="*/ 2 w 4"/>
                  <a:gd name="T7" fmla="*/ 24 h 45"/>
                  <a:gd name="T8" fmla="*/ 2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4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3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5" name="Freeform 840"/>
              <p:cNvSpPr>
                <a:spLocks noChangeArrowheads="1"/>
              </p:cNvSpPr>
              <p:nvPr/>
            </p:nvSpPr>
            <p:spPr bwMode="auto">
              <a:xfrm>
                <a:off x="2150" y="3471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5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6" name="Freeform 841"/>
              <p:cNvSpPr>
                <a:spLocks noChangeArrowheads="1"/>
              </p:cNvSpPr>
              <p:nvPr/>
            </p:nvSpPr>
            <p:spPr bwMode="auto">
              <a:xfrm>
                <a:off x="2153" y="3471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1 h 43"/>
                  <a:gd name="T4" fmla="*/ 0 w 4"/>
                  <a:gd name="T5" fmla="*/ 25 h 43"/>
                  <a:gd name="T6" fmla="*/ 2 w 4"/>
                  <a:gd name="T7" fmla="*/ 23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4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7" name="Freeform 842"/>
              <p:cNvSpPr>
                <a:spLocks noChangeArrowheads="1"/>
              </p:cNvSpPr>
              <p:nvPr/>
            </p:nvSpPr>
            <p:spPr bwMode="auto">
              <a:xfrm>
                <a:off x="2154" y="3469"/>
                <a:ext cx="4" cy="44"/>
              </a:xfrm>
              <a:custGeom>
                <a:avLst/>
                <a:gdLst>
                  <a:gd name="T0" fmla="*/ 2 w 5"/>
                  <a:gd name="T1" fmla="*/ 0 h 45"/>
                  <a:gd name="T2" fmla="*/ 0 w 5"/>
                  <a:gd name="T3" fmla="*/ 2 h 45"/>
                  <a:gd name="T4" fmla="*/ 0 w 5"/>
                  <a:gd name="T5" fmla="*/ 27 h 45"/>
                  <a:gd name="T6" fmla="*/ 2 w 5"/>
                  <a:gd name="T7" fmla="*/ 24 h 45"/>
                  <a:gd name="T8" fmla="*/ 2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5" y="0"/>
                    </a:moveTo>
                    <a:lnTo>
                      <a:pt x="0" y="2"/>
                    </a:lnTo>
                    <a:lnTo>
                      <a:pt x="0" y="45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8" name="Freeform 843"/>
              <p:cNvSpPr>
                <a:spLocks noChangeArrowheads="1"/>
              </p:cNvSpPr>
              <p:nvPr/>
            </p:nvSpPr>
            <p:spPr bwMode="auto">
              <a:xfrm>
                <a:off x="2157" y="3468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89" name="Freeform 844"/>
              <p:cNvSpPr>
                <a:spLocks noChangeArrowheads="1"/>
              </p:cNvSpPr>
              <p:nvPr/>
            </p:nvSpPr>
            <p:spPr bwMode="auto">
              <a:xfrm>
                <a:off x="2159" y="3466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3 h 45"/>
                  <a:gd name="T4" fmla="*/ 0 w 3"/>
                  <a:gd name="T5" fmla="*/ 27 h 45"/>
                  <a:gd name="T6" fmla="*/ 1 w 3"/>
                  <a:gd name="T7" fmla="*/ 25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3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0" name="Freeform 845"/>
              <p:cNvSpPr>
                <a:spLocks noChangeArrowheads="1"/>
              </p:cNvSpPr>
              <p:nvPr/>
            </p:nvSpPr>
            <p:spPr bwMode="auto">
              <a:xfrm>
                <a:off x="2160" y="346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1" name="Freeform 846"/>
              <p:cNvSpPr>
                <a:spLocks noChangeArrowheads="1"/>
              </p:cNvSpPr>
              <p:nvPr/>
            </p:nvSpPr>
            <p:spPr bwMode="auto">
              <a:xfrm>
                <a:off x="2162" y="3465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1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1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2" name="Freeform 847"/>
              <p:cNvSpPr>
                <a:spLocks noChangeArrowheads="1"/>
              </p:cNvSpPr>
              <p:nvPr/>
            </p:nvSpPr>
            <p:spPr bwMode="auto">
              <a:xfrm>
                <a:off x="2163" y="3463"/>
                <a:ext cx="4" cy="44"/>
              </a:xfrm>
              <a:custGeom>
                <a:avLst/>
                <a:gdLst>
                  <a:gd name="T0" fmla="*/ 2 w 5"/>
                  <a:gd name="T1" fmla="*/ 0 h 45"/>
                  <a:gd name="T2" fmla="*/ 0 w 5"/>
                  <a:gd name="T3" fmla="*/ 3 h 45"/>
                  <a:gd name="T4" fmla="*/ 0 w 5"/>
                  <a:gd name="T5" fmla="*/ 27 h 45"/>
                  <a:gd name="T6" fmla="*/ 2 w 5"/>
                  <a:gd name="T7" fmla="*/ 24 h 45"/>
                  <a:gd name="T8" fmla="*/ 2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5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6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3" name="Freeform 848"/>
              <p:cNvSpPr>
                <a:spLocks noChangeArrowheads="1"/>
              </p:cNvSpPr>
              <p:nvPr/>
            </p:nvSpPr>
            <p:spPr bwMode="auto">
              <a:xfrm>
                <a:off x="2165" y="3462"/>
                <a:ext cx="3" cy="43"/>
              </a:xfrm>
              <a:custGeom>
                <a:avLst/>
                <a:gdLst>
                  <a:gd name="T0" fmla="*/ 2 w 4"/>
                  <a:gd name="T1" fmla="*/ 0 h 44"/>
                  <a:gd name="T2" fmla="*/ 0 w 4"/>
                  <a:gd name="T3" fmla="*/ 3 h 44"/>
                  <a:gd name="T4" fmla="*/ 0 w 4"/>
                  <a:gd name="T5" fmla="*/ 26 h 44"/>
                  <a:gd name="T6" fmla="*/ 2 w 4"/>
                  <a:gd name="T7" fmla="*/ 25 h 44"/>
                  <a:gd name="T8" fmla="*/ 2 w 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4"/>
                  <a:gd name="T17" fmla="*/ 4 w 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4">
                    <a:moveTo>
                      <a:pt x="4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4" y="4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4" name="Freeform 849"/>
              <p:cNvSpPr>
                <a:spLocks noChangeArrowheads="1"/>
              </p:cNvSpPr>
              <p:nvPr/>
            </p:nvSpPr>
            <p:spPr bwMode="auto">
              <a:xfrm>
                <a:off x="2169" y="346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5" name="Freeform 850"/>
              <p:cNvSpPr>
                <a:spLocks noChangeArrowheads="1"/>
              </p:cNvSpPr>
              <p:nvPr/>
            </p:nvSpPr>
            <p:spPr bwMode="auto">
              <a:xfrm>
                <a:off x="2170" y="3460"/>
                <a:ext cx="3" cy="44"/>
              </a:xfrm>
              <a:custGeom>
                <a:avLst/>
                <a:gdLst>
                  <a:gd name="T0" fmla="*/ 2 w 4"/>
                  <a:gd name="T1" fmla="*/ 0 h 45"/>
                  <a:gd name="T2" fmla="*/ 0 w 4"/>
                  <a:gd name="T3" fmla="*/ 2 h 45"/>
                  <a:gd name="T4" fmla="*/ 0 w 4"/>
                  <a:gd name="T5" fmla="*/ 27 h 45"/>
                  <a:gd name="T6" fmla="*/ 2 w 4"/>
                  <a:gd name="T7" fmla="*/ 24 h 45"/>
                  <a:gd name="T8" fmla="*/ 2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4" y="0"/>
                    </a:moveTo>
                    <a:lnTo>
                      <a:pt x="0" y="2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6" name="Freeform 851"/>
              <p:cNvSpPr>
                <a:spLocks noChangeArrowheads="1"/>
              </p:cNvSpPr>
              <p:nvPr/>
            </p:nvSpPr>
            <p:spPr bwMode="auto">
              <a:xfrm>
                <a:off x="2172" y="3459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7" name="Freeform 852"/>
              <p:cNvSpPr>
                <a:spLocks noChangeArrowheads="1"/>
              </p:cNvSpPr>
              <p:nvPr/>
            </p:nvSpPr>
            <p:spPr bwMode="auto">
              <a:xfrm>
                <a:off x="2174" y="345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8" name="Freeform 853"/>
              <p:cNvSpPr>
                <a:spLocks noChangeArrowheads="1"/>
              </p:cNvSpPr>
              <p:nvPr/>
            </p:nvSpPr>
            <p:spPr bwMode="auto">
              <a:xfrm>
                <a:off x="2175" y="3457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299" name="Freeform 854"/>
              <p:cNvSpPr>
                <a:spLocks noChangeArrowheads="1"/>
              </p:cNvSpPr>
              <p:nvPr/>
            </p:nvSpPr>
            <p:spPr bwMode="auto">
              <a:xfrm>
                <a:off x="2177" y="3455"/>
                <a:ext cx="3" cy="44"/>
              </a:xfrm>
              <a:custGeom>
                <a:avLst/>
                <a:gdLst>
                  <a:gd name="T0" fmla="*/ 2 w 4"/>
                  <a:gd name="T1" fmla="*/ 0 h 45"/>
                  <a:gd name="T2" fmla="*/ 0 w 4"/>
                  <a:gd name="T3" fmla="*/ 4 h 45"/>
                  <a:gd name="T4" fmla="*/ 0 w 4"/>
                  <a:gd name="T5" fmla="*/ 27 h 45"/>
                  <a:gd name="T6" fmla="*/ 2 w 4"/>
                  <a:gd name="T7" fmla="*/ 24 h 45"/>
                  <a:gd name="T8" fmla="*/ 2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4" y="0"/>
                    </a:moveTo>
                    <a:lnTo>
                      <a:pt x="0" y="4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0" name="Freeform 855"/>
              <p:cNvSpPr>
                <a:spLocks noChangeArrowheads="1"/>
              </p:cNvSpPr>
              <p:nvPr/>
            </p:nvSpPr>
            <p:spPr bwMode="auto">
              <a:xfrm>
                <a:off x="2178" y="3454"/>
                <a:ext cx="4" cy="44"/>
              </a:xfrm>
              <a:custGeom>
                <a:avLst/>
                <a:gdLst>
                  <a:gd name="T0" fmla="*/ 2 w 5"/>
                  <a:gd name="T1" fmla="*/ 0 h 45"/>
                  <a:gd name="T2" fmla="*/ 0 w 5"/>
                  <a:gd name="T3" fmla="*/ 3 h 45"/>
                  <a:gd name="T4" fmla="*/ 0 w 5"/>
                  <a:gd name="T5" fmla="*/ 27 h 45"/>
                  <a:gd name="T6" fmla="*/ 2 w 5"/>
                  <a:gd name="T7" fmla="*/ 23 h 45"/>
                  <a:gd name="T8" fmla="*/ 2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5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1" name="Freeform 856"/>
              <p:cNvSpPr>
                <a:spLocks noChangeArrowheads="1"/>
              </p:cNvSpPr>
              <p:nvPr/>
            </p:nvSpPr>
            <p:spPr bwMode="auto">
              <a:xfrm>
                <a:off x="2181" y="3454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2" name="Freeform 857"/>
              <p:cNvSpPr>
                <a:spLocks noChangeArrowheads="1"/>
              </p:cNvSpPr>
              <p:nvPr/>
            </p:nvSpPr>
            <p:spPr bwMode="auto">
              <a:xfrm>
                <a:off x="2184" y="345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3" name="Freeform 858"/>
              <p:cNvSpPr>
                <a:spLocks noChangeArrowheads="1"/>
              </p:cNvSpPr>
              <p:nvPr/>
            </p:nvSpPr>
            <p:spPr bwMode="auto">
              <a:xfrm>
                <a:off x="2184" y="3451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4" name="Freeform 859"/>
              <p:cNvSpPr>
                <a:spLocks noChangeArrowheads="1"/>
              </p:cNvSpPr>
              <p:nvPr/>
            </p:nvSpPr>
            <p:spPr bwMode="auto">
              <a:xfrm>
                <a:off x="2187" y="3449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3 h 45"/>
                  <a:gd name="T4" fmla="*/ 0 w 3"/>
                  <a:gd name="T5" fmla="*/ 27 h 45"/>
                  <a:gd name="T6" fmla="*/ 1 w 3"/>
                  <a:gd name="T7" fmla="*/ 24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5" name="Freeform 860"/>
              <p:cNvSpPr>
                <a:spLocks noChangeArrowheads="1"/>
              </p:cNvSpPr>
              <p:nvPr/>
            </p:nvSpPr>
            <p:spPr bwMode="auto">
              <a:xfrm>
                <a:off x="2188" y="3449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2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6" name="Freeform 861"/>
              <p:cNvSpPr>
                <a:spLocks noChangeArrowheads="1"/>
              </p:cNvSpPr>
              <p:nvPr/>
            </p:nvSpPr>
            <p:spPr bwMode="auto">
              <a:xfrm>
                <a:off x="2190" y="3448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1 h 43"/>
                  <a:gd name="T4" fmla="*/ 0 w 5"/>
                  <a:gd name="T5" fmla="*/ 25 h 43"/>
                  <a:gd name="T6" fmla="*/ 2 w 5"/>
                  <a:gd name="T7" fmla="*/ 23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7" name="Freeform 862"/>
              <p:cNvSpPr>
                <a:spLocks noChangeArrowheads="1"/>
              </p:cNvSpPr>
              <p:nvPr/>
            </p:nvSpPr>
            <p:spPr bwMode="auto">
              <a:xfrm>
                <a:off x="2193" y="3446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3 h 45"/>
                  <a:gd name="T4" fmla="*/ 0 w 3"/>
                  <a:gd name="T5" fmla="*/ 27 h 45"/>
                  <a:gd name="T6" fmla="*/ 1 w 3"/>
                  <a:gd name="T7" fmla="*/ 24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8" name="Freeform 863"/>
              <p:cNvSpPr>
                <a:spLocks noChangeArrowheads="1"/>
              </p:cNvSpPr>
              <p:nvPr/>
            </p:nvSpPr>
            <p:spPr bwMode="auto">
              <a:xfrm>
                <a:off x="2195" y="3445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5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09" name="Freeform 864"/>
              <p:cNvSpPr>
                <a:spLocks noChangeArrowheads="1"/>
              </p:cNvSpPr>
              <p:nvPr/>
            </p:nvSpPr>
            <p:spPr bwMode="auto">
              <a:xfrm>
                <a:off x="2196" y="344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0" name="Freeform 865"/>
              <p:cNvSpPr>
                <a:spLocks noChangeArrowheads="1"/>
              </p:cNvSpPr>
              <p:nvPr/>
            </p:nvSpPr>
            <p:spPr bwMode="auto">
              <a:xfrm>
                <a:off x="2199" y="3443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2 h 45"/>
                  <a:gd name="T4" fmla="*/ 0 w 3"/>
                  <a:gd name="T5" fmla="*/ 27 h 45"/>
                  <a:gd name="T6" fmla="*/ 1 w 3"/>
                  <a:gd name="T7" fmla="*/ 24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2"/>
                    </a:lnTo>
                    <a:lnTo>
                      <a:pt x="0" y="45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1" name="Freeform 866"/>
              <p:cNvSpPr>
                <a:spLocks noChangeArrowheads="1"/>
              </p:cNvSpPr>
              <p:nvPr/>
            </p:nvSpPr>
            <p:spPr bwMode="auto">
              <a:xfrm>
                <a:off x="2199" y="3442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2" name="Freeform 867"/>
              <p:cNvSpPr>
                <a:spLocks noChangeArrowheads="1"/>
              </p:cNvSpPr>
              <p:nvPr/>
            </p:nvSpPr>
            <p:spPr bwMode="auto">
              <a:xfrm>
                <a:off x="2202" y="3440"/>
                <a:ext cx="3" cy="44"/>
              </a:xfrm>
              <a:custGeom>
                <a:avLst/>
                <a:gdLst>
                  <a:gd name="T0" fmla="*/ 2 w 4"/>
                  <a:gd name="T1" fmla="*/ 0 h 45"/>
                  <a:gd name="T2" fmla="*/ 0 w 4"/>
                  <a:gd name="T3" fmla="*/ 3 h 45"/>
                  <a:gd name="T4" fmla="*/ 0 w 4"/>
                  <a:gd name="T5" fmla="*/ 27 h 45"/>
                  <a:gd name="T6" fmla="*/ 2 w 4"/>
                  <a:gd name="T7" fmla="*/ 25 h 45"/>
                  <a:gd name="T8" fmla="*/ 2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4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4" y="4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3" name="Freeform 868"/>
              <p:cNvSpPr>
                <a:spLocks noChangeArrowheads="1"/>
              </p:cNvSpPr>
              <p:nvPr/>
            </p:nvSpPr>
            <p:spPr bwMode="auto">
              <a:xfrm>
                <a:off x="2203" y="3440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2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4" name="Freeform 869"/>
              <p:cNvSpPr>
                <a:spLocks noChangeArrowheads="1"/>
              </p:cNvSpPr>
              <p:nvPr/>
            </p:nvSpPr>
            <p:spPr bwMode="auto">
              <a:xfrm>
                <a:off x="2206" y="3439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1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1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5" name="Freeform 870"/>
              <p:cNvSpPr>
                <a:spLocks noChangeArrowheads="1"/>
              </p:cNvSpPr>
              <p:nvPr/>
            </p:nvSpPr>
            <p:spPr bwMode="auto">
              <a:xfrm>
                <a:off x="2208" y="3437"/>
                <a:ext cx="2" cy="44"/>
              </a:xfrm>
              <a:custGeom>
                <a:avLst/>
                <a:gdLst>
                  <a:gd name="T0" fmla="*/ 1 w 3"/>
                  <a:gd name="T1" fmla="*/ 0 h 45"/>
                  <a:gd name="T2" fmla="*/ 0 w 3"/>
                  <a:gd name="T3" fmla="*/ 3 h 45"/>
                  <a:gd name="T4" fmla="*/ 0 w 3"/>
                  <a:gd name="T5" fmla="*/ 27 h 45"/>
                  <a:gd name="T6" fmla="*/ 1 w 3"/>
                  <a:gd name="T7" fmla="*/ 24 h 45"/>
                  <a:gd name="T8" fmla="*/ 1 w 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5"/>
                  <a:gd name="T17" fmla="*/ 3 w 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5">
                    <a:moveTo>
                      <a:pt x="3" y="0"/>
                    </a:moveTo>
                    <a:lnTo>
                      <a:pt x="0" y="3"/>
                    </a:lnTo>
                    <a:lnTo>
                      <a:pt x="0" y="45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6" name="Freeform 871"/>
              <p:cNvSpPr>
                <a:spLocks noChangeArrowheads="1"/>
              </p:cNvSpPr>
              <p:nvPr/>
            </p:nvSpPr>
            <p:spPr bwMode="auto">
              <a:xfrm>
                <a:off x="2209" y="3436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5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7" name="Freeform 872"/>
              <p:cNvSpPr>
                <a:spLocks noChangeArrowheads="1"/>
              </p:cNvSpPr>
              <p:nvPr/>
            </p:nvSpPr>
            <p:spPr bwMode="auto">
              <a:xfrm>
                <a:off x="2211" y="343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8" name="Freeform 873"/>
              <p:cNvSpPr>
                <a:spLocks noChangeArrowheads="1"/>
              </p:cNvSpPr>
              <p:nvPr/>
            </p:nvSpPr>
            <p:spPr bwMode="auto">
              <a:xfrm>
                <a:off x="2212" y="3434"/>
                <a:ext cx="4" cy="44"/>
              </a:xfrm>
              <a:custGeom>
                <a:avLst/>
                <a:gdLst>
                  <a:gd name="T0" fmla="*/ 2 w 5"/>
                  <a:gd name="T1" fmla="*/ 0 h 45"/>
                  <a:gd name="T2" fmla="*/ 0 w 5"/>
                  <a:gd name="T3" fmla="*/ 2 h 45"/>
                  <a:gd name="T4" fmla="*/ 0 w 5"/>
                  <a:gd name="T5" fmla="*/ 27 h 45"/>
                  <a:gd name="T6" fmla="*/ 2 w 5"/>
                  <a:gd name="T7" fmla="*/ 23 h 45"/>
                  <a:gd name="T8" fmla="*/ 2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5" y="0"/>
                    </a:moveTo>
                    <a:lnTo>
                      <a:pt x="0" y="2"/>
                    </a:lnTo>
                    <a:lnTo>
                      <a:pt x="0" y="45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19" name="Freeform 874"/>
              <p:cNvSpPr>
                <a:spLocks noChangeArrowheads="1"/>
              </p:cNvSpPr>
              <p:nvPr/>
            </p:nvSpPr>
            <p:spPr bwMode="auto">
              <a:xfrm>
                <a:off x="2214" y="3432"/>
                <a:ext cx="4" cy="44"/>
              </a:xfrm>
              <a:custGeom>
                <a:avLst/>
                <a:gdLst>
                  <a:gd name="T0" fmla="*/ 2 w 5"/>
                  <a:gd name="T1" fmla="*/ 0 h 45"/>
                  <a:gd name="T2" fmla="*/ 0 w 5"/>
                  <a:gd name="T3" fmla="*/ 4 h 45"/>
                  <a:gd name="T4" fmla="*/ 0 w 5"/>
                  <a:gd name="T5" fmla="*/ 27 h 45"/>
                  <a:gd name="T6" fmla="*/ 2 w 5"/>
                  <a:gd name="T7" fmla="*/ 24 h 45"/>
                  <a:gd name="T8" fmla="*/ 2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5" y="0"/>
                    </a:moveTo>
                    <a:lnTo>
                      <a:pt x="0" y="4"/>
                    </a:lnTo>
                    <a:lnTo>
                      <a:pt x="0" y="45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0" name="Freeform 875"/>
              <p:cNvSpPr>
                <a:spLocks noChangeArrowheads="1"/>
              </p:cNvSpPr>
              <p:nvPr/>
            </p:nvSpPr>
            <p:spPr bwMode="auto">
              <a:xfrm>
                <a:off x="2218" y="3431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5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1" name="Freeform 876"/>
              <p:cNvSpPr>
                <a:spLocks noChangeArrowheads="1"/>
              </p:cNvSpPr>
              <p:nvPr/>
            </p:nvSpPr>
            <p:spPr bwMode="auto">
              <a:xfrm>
                <a:off x="2220" y="3431"/>
                <a:ext cx="2" cy="42"/>
              </a:xfrm>
              <a:custGeom>
                <a:avLst/>
                <a:gdLst>
                  <a:gd name="T0" fmla="*/ 0 w 3"/>
                  <a:gd name="T1" fmla="*/ 1 h 43"/>
                  <a:gd name="T2" fmla="*/ 1 w 3"/>
                  <a:gd name="T3" fmla="*/ 0 h 43"/>
                  <a:gd name="T4" fmla="*/ 1 w 3"/>
                  <a:gd name="T5" fmla="*/ 11 h 43"/>
                  <a:gd name="T6" fmla="*/ 1 w 3"/>
                  <a:gd name="T7" fmla="*/ 20 h 43"/>
                  <a:gd name="T8" fmla="*/ 1 w 3"/>
                  <a:gd name="T9" fmla="*/ 21 h 43"/>
                  <a:gd name="T10" fmla="*/ 1 w 3"/>
                  <a:gd name="T11" fmla="*/ 23 h 43"/>
                  <a:gd name="T12" fmla="*/ 0 w 3"/>
                  <a:gd name="T13" fmla="*/ 25 h 43"/>
                  <a:gd name="T14" fmla="*/ 0 w 3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3"/>
                  <a:gd name="T26" fmla="*/ 3 w 3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3">
                    <a:moveTo>
                      <a:pt x="0" y="1"/>
                    </a:moveTo>
                    <a:lnTo>
                      <a:pt x="3" y="0"/>
                    </a:lnTo>
                    <a:lnTo>
                      <a:pt x="3" y="11"/>
                    </a:lnTo>
                    <a:lnTo>
                      <a:pt x="3" y="20"/>
                    </a:lnTo>
                    <a:lnTo>
                      <a:pt x="3" y="31"/>
                    </a:lnTo>
                    <a:lnTo>
                      <a:pt x="3" y="41"/>
                    </a:lnTo>
                    <a:lnTo>
                      <a:pt x="0" y="4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2" name="Freeform 877"/>
              <p:cNvSpPr>
                <a:spLocks noChangeArrowheads="1"/>
              </p:cNvSpPr>
              <p:nvPr/>
            </p:nvSpPr>
            <p:spPr bwMode="auto">
              <a:xfrm>
                <a:off x="2221" y="3431"/>
                <a:ext cx="1" cy="42"/>
              </a:xfrm>
              <a:custGeom>
                <a:avLst/>
                <a:gdLst>
                  <a:gd name="T0" fmla="*/ 0 w 2"/>
                  <a:gd name="T1" fmla="*/ 0 h 43"/>
                  <a:gd name="T2" fmla="*/ 1 w 2"/>
                  <a:gd name="T3" fmla="*/ 0 h 43"/>
                  <a:gd name="T4" fmla="*/ 1 w 2"/>
                  <a:gd name="T5" fmla="*/ 11 h 43"/>
                  <a:gd name="T6" fmla="*/ 1 w 2"/>
                  <a:gd name="T7" fmla="*/ 20 h 43"/>
                  <a:gd name="T8" fmla="*/ 1 w 2"/>
                  <a:gd name="T9" fmla="*/ 21 h 43"/>
                  <a:gd name="T10" fmla="*/ 1 w 2"/>
                  <a:gd name="T11" fmla="*/ 23 h 43"/>
                  <a:gd name="T12" fmla="*/ 0 w 2"/>
                  <a:gd name="T13" fmla="*/ 25 h 43"/>
                  <a:gd name="T14" fmla="*/ 0 w 2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3"/>
                  <a:gd name="T26" fmla="*/ 2 w 2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3">
                    <a:moveTo>
                      <a:pt x="0" y="0"/>
                    </a:moveTo>
                    <a:lnTo>
                      <a:pt x="2" y="0"/>
                    </a:lnTo>
                    <a:lnTo>
                      <a:pt x="2" y="11"/>
                    </a:lnTo>
                    <a:lnTo>
                      <a:pt x="2" y="20"/>
                    </a:lnTo>
                    <a:lnTo>
                      <a:pt x="2" y="31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3" name="Freeform 878"/>
              <p:cNvSpPr>
                <a:spLocks noChangeArrowheads="1"/>
              </p:cNvSpPr>
              <p:nvPr/>
            </p:nvSpPr>
            <p:spPr bwMode="auto">
              <a:xfrm>
                <a:off x="2128" y="3528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1 w 4"/>
                  <a:gd name="T3" fmla="*/ 1 h 43"/>
                  <a:gd name="T4" fmla="*/ 1 w 4"/>
                  <a:gd name="T5" fmla="*/ 12 h 43"/>
                  <a:gd name="T6" fmla="*/ 1 w 4"/>
                  <a:gd name="T7" fmla="*/ 21 h 43"/>
                  <a:gd name="T8" fmla="*/ 0 w 4"/>
                  <a:gd name="T9" fmla="*/ 21 h 43"/>
                  <a:gd name="T10" fmla="*/ 0 w 4"/>
                  <a:gd name="T11" fmla="*/ 25 h 43"/>
                  <a:gd name="T12" fmla="*/ 2 w 4"/>
                  <a:gd name="T13" fmla="*/ 22 h 43"/>
                  <a:gd name="T14" fmla="*/ 2 w 4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3"/>
                  <a:gd name="T26" fmla="*/ 4 w 4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3">
                    <a:moveTo>
                      <a:pt x="4" y="0"/>
                    </a:moveTo>
                    <a:lnTo>
                      <a:pt x="1" y="1"/>
                    </a:lnTo>
                    <a:lnTo>
                      <a:pt x="1" y="12"/>
                    </a:lnTo>
                    <a:lnTo>
                      <a:pt x="1" y="21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4" name="Freeform 879"/>
              <p:cNvSpPr>
                <a:spLocks noChangeArrowheads="1"/>
              </p:cNvSpPr>
              <p:nvPr/>
            </p:nvSpPr>
            <p:spPr bwMode="auto">
              <a:xfrm>
                <a:off x="2129" y="3526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2 h 43"/>
                  <a:gd name="T4" fmla="*/ 0 w 5"/>
                  <a:gd name="T5" fmla="*/ 25 h 43"/>
                  <a:gd name="T6" fmla="*/ 2 w 5"/>
                  <a:gd name="T7" fmla="*/ 22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5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5" name="Freeform 880"/>
              <p:cNvSpPr>
                <a:spLocks noChangeArrowheads="1"/>
              </p:cNvSpPr>
              <p:nvPr/>
            </p:nvSpPr>
            <p:spPr bwMode="auto">
              <a:xfrm>
                <a:off x="2132" y="352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6" name="Freeform 881"/>
              <p:cNvSpPr>
                <a:spLocks noChangeArrowheads="1"/>
              </p:cNvSpPr>
              <p:nvPr/>
            </p:nvSpPr>
            <p:spPr bwMode="auto">
              <a:xfrm>
                <a:off x="2135" y="3523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7" name="Freeform 882"/>
              <p:cNvSpPr>
                <a:spLocks noChangeArrowheads="1"/>
              </p:cNvSpPr>
              <p:nvPr/>
            </p:nvSpPr>
            <p:spPr bwMode="auto">
              <a:xfrm>
                <a:off x="2136" y="3523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8" name="Freeform 883"/>
              <p:cNvSpPr>
                <a:spLocks noChangeArrowheads="1"/>
              </p:cNvSpPr>
              <p:nvPr/>
            </p:nvSpPr>
            <p:spPr bwMode="auto">
              <a:xfrm>
                <a:off x="2138" y="352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29" name="Freeform 884"/>
              <p:cNvSpPr>
                <a:spLocks noChangeArrowheads="1"/>
              </p:cNvSpPr>
              <p:nvPr/>
            </p:nvSpPr>
            <p:spPr bwMode="auto">
              <a:xfrm>
                <a:off x="2139" y="3520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0" name="Freeform 885"/>
              <p:cNvSpPr>
                <a:spLocks noChangeArrowheads="1"/>
              </p:cNvSpPr>
              <p:nvPr/>
            </p:nvSpPr>
            <p:spPr bwMode="auto">
              <a:xfrm>
                <a:off x="2141" y="3519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3 h 43"/>
                  <a:gd name="T4" fmla="*/ 0 w 4"/>
                  <a:gd name="T5" fmla="*/ 25 h 43"/>
                  <a:gd name="T6" fmla="*/ 2 w 4"/>
                  <a:gd name="T7" fmla="*/ 23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2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1" name="Freeform 886"/>
              <p:cNvSpPr>
                <a:spLocks noChangeArrowheads="1"/>
              </p:cNvSpPr>
              <p:nvPr/>
            </p:nvSpPr>
            <p:spPr bwMode="auto">
              <a:xfrm>
                <a:off x="2144" y="351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1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3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2" name="Freeform 887"/>
              <p:cNvSpPr>
                <a:spLocks noChangeArrowheads="1"/>
              </p:cNvSpPr>
              <p:nvPr/>
            </p:nvSpPr>
            <p:spPr bwMode="auto">
              <a:xfrm>
                <a:off x="2145" y="3517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3" name="Freeform 888"/>
              <p:cNvSpPr>
                <a:spLocks noChangeArrowheads="1"/>
              </p:cNvSpPr>
              <p:nvPr/>
            </p:nvSpPr>
            <p:spPr bwMode="auto">
              <a:xfrm>
                <a:off x="2147" y="351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4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4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4" name="Freeform 889"/>
              <p:cNvSpPr>
                <a:spLocks noChangeArrowheads="1"/>
              </p:cNvSpPr>
              <p:nvPr/>
            </p:nvSpPr>
            <p:spPr bwMode="auto">
              <a:xfrm>
                <a:off x="2148" y="3514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3 h 43"/>
                  <a:gd name="T4" fmla="*/ 0 w 4"/>
                  <a:gd name="T5" fmla="*/ 25 h 43"/>
                  <a:gd name="T6" fmla="*/ 2 w 4"/>
                  <a:gd name="T7" fmla="*/ 23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3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5" name="Freeform 890"/>
              <p:cNvSpPr>
                <a:spLocks noChangeArrowheads="1"/>
              </p:cNvSpPr>
              <p:nvPr/>
            </p:nvSpPr>
            <p:spPr bwMode="auto">
              <a:xfrm>
                <a:off x="2150" y="3514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3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6" name="Freeform 891"/>
              <p:cNvSpPr>
                <a:spLocks noChangeArrowheads="1"/>
              </p:cNvSpPr>
              <p:nvPr/>
            </p:nvSpPr>
            <p:spPr bwMode="auto">
              <a:xfrm>
                <a:off x="2153" y="3512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2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4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7" name="Freeform 892"/>
              <p:cNvSpPr>
                <a:spLocks noChangeArrowheads="1"/>
              </p:cNvSpPr>
              <p:nvPr/>
            </p:nvSpPr>
            <p:spPr bwMode="auto">
              <a:xfrm>
                <a:off x="2154" y="3511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3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4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8" name="Freeform 893"/>
              <p:cNvSpPr>
                <a:spLocks noChangeArrowheads="1"/>
              </p:cNvSpPr>
              <p:nvPr/>
            </p:nvSpPr>
            <p:spPr bwMode="auto">
              <a:xfrm>
                <a:off x="2157" y="350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39" name="Freeform 894"/>
              <p:cNvSpPr>
                <a:spLocks noChangeArrowheads="1"/>
              </p:cNvSpPr>
              <p:nvPr/>
            </p:nvSpPr>
            <p:spPr bwMode="auto">
              <a:xfrm>
                <a:off x="2159" y="350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0" name="Freeform 895"/>
              <p:cNvSpPr>
                <a:spLocks noChangeArrowheads="1"/>
              </p:cNvSpPr>
              <p:nvPr/>
            </p:nvSpPr>
            <p:spPr bwMode="auto">
              <a:xfrm>
                <a:off x="2160" y="3508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1" name="Freeform 896"/>
              <p:cNvSpPr>
                <a:spLocks noChangeArrowheads="1"/>
              </p:cNvSpPr>
              <p:nvPr/>
            </p:nvSpPr>
            <p:spPr bwMode="auto">
              <a:xfrm>
                <a:off x="2162" y="350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5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2" name="Freeform 897"/>
              <p:cNvSpPr>
                <a:spLocks noChangeArrowheads="1"/>
              </p:cNvSpPr>
              <p:nvPr/>
            </p:nvSpPr>
            <p:spPr bwMode="auto">
              <a:xfrm>
                <a:off x="2163" y="3505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3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6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3" name="Freeform 898"/>
              <p:cNvSpPr>
                <a:spLocks noChangeArrowheads="1"/>
              </p:cNvSpPr>
              <p:nvPr/>
            </p:nvSpPr>
            <p:spPr bwMode="auto">
              <a:xfrm>
                <a:off x="2165" y="3505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1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4" name="Freeform 899"/>
              <p:cNvSpPr>
                <a:spLocks noChangeArrowheads="1"/>
              </p:cNvSpPr>
              <p:nvPr/>
            </p:nvSpPr>
            <p:spPr bwMode="auto">
              <a:xfrm>
                <a:off x="2169" y="3503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5" name="Freeform 900"/>
              <p:cNvSpPr>
                <a:spLocks noChangeArrowheads="1"/>
              </p:cNvSpPr>
              <p:nvPr/>
            </p:nvSpPr>
            <p:spPr bwMode="auto">
              <a:xfrm>
                <a:off x="2170" y="3502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3 h 43"/>
                  <a:gd name="T4" fmla="*/ 0 w 4"/>
                  <a:gd name="T5" fmla="*/ 25 h 43"/>
                  <a:gd name="T6" fmla="*/ 2 w 4"/>
                  <a:gd name="T7" fmla="*/ 23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6" name="Freeform 901"/>
              <p:cNvSpPr>
                <a:spLocks noChangeArrowheads="1"/>
              </p:cNvSpPr>
              <p:nvPr/>
            </p:nvSpPr>
            <p:spPr bwMode="auto">
              <a:xfrm>
                <a:off x="2172" y="3500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7" name="Freeform 902"/>
              <p:cNvSpPr>
                <a:spLocks noChangeArrowheads="1"/>
              </p:cNvSpPr>
              <p:nvPr/>
            </p:nvSpPr>
            <p:spPr bwMode="auto">
              <a:xfrm>
                <a:off x="2174" y="3500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8" name="Freeform 903"/>
              <p:cNvSpPr>
                <a:spLocks noChangeArrowheads="1"/>
              </p:cNvSpPr>
              <p:nvPr/>
            </p:nvSpPr>
            <p:spPr bwMode="auto">
              <a:xfrm>
                <a:off x="2175" y="349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49" name="Freeform 904"/>
              <p:cNvSpPr>
                <a:spLocks noChangeArrowheads="1"/>
              </p:cNvSpPr>
              <p:nvPr/>
            </p:nvSpPr>
            <p:spPr bwMode="auto">
              <a:xfrm>
                <a:off x="2177" y="3497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3 h 43"/>
                  <a:gd name="T4" fmla="*/ 0 w 4"/>
                  <a:gd name="T5" fmla="*/ 25 h 43"/>
                  <a:gd name="T6" fmla="*/ 2 w 4"/>
                  <a:gd name="T7" fmla="*/ 23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0" name="Freeform 905"/>
              <p:cNvSpPr>
                <a:spLocks noChangeArrowheads="1"/>
              </p:cNvSpPr>
              <p:nvPr/>
            </p:nvSpPr>
            <p:spPr bwMode="auto">
              <a:xfrm>
                <a:off x="2178" y="3495"/>
                <a:ext cx="4" cy="44"/>
              </a:xfrm>
              <a:custGeom>
                <a:avLst/>
                <a:gdLst>
                  <a:gd name="T0" fmla="*/ 2 w 5"/>
                  <a:gd name="T1" fmla="*/ 0 h 45"/>
                  <a:gd name="T2" fmla="*/ 0 w 5"/>
                  <a:gd name="T3" fmla="*/ 4 h 45"/>
                  <a:gd name="T4" fmla="*/ 0 w 5"/>
                  <a:gd name="T5" fmla="*/ 27 h 45"/>
                  <a:gd name="T6" fmla="*/ 2 w 5"/>
                  <a:gd name="T7" fmla="*/ 24 h 45"/>
                  <a:gd name="T8" fmla="*/ 2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5" y="0"/>
                    </a:moveTo>
                    <a:lnTo>
                      <a:pt x="0" y="4"/>
                    </a:lnTo>
                    <a:lnTo>
                      <a:pt x="0" y="45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1" name="Freeform 906"/>
              <p:cNvSpPr>
                <a:spLocks noChangeArrowheads="1"/>
              </p:cNvSpPr>
              <p:nvPr/>
            </p:nvSpPr>
            <p:spPr bwMode="auto">
              <a:xfrm>
                <a:off x="2181" y="349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2" name="Freeform 907"/>
              <p:cNvSpPr>
                <a:spLocks noChangeArrowheads="1"/>
              </p:cNvSpPr>
              <p:nvPr/>
            </p:nvSpPr>
            <p:spPr bwMode="auto">
              <a:xfrm>
                <a:off x="2184" y="3494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3" name="Freeform 908"/>
              <p:cNvSpPr>
                <a:spLocks noChangeArrowheads="1"/>
              </p:cNvSpPr>
              <p:nvPr/>
            </p:nvSpPr>
            <p:spPr bwMode="auto">
              <a:xfrm>
                <a:off x="2184" y="3492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4" name="Freeform 909"/>
              <p:cNvSpPr>
                <a:spLocks noChangeArrowheads="1"/>
              </p:cNvSpPr>
              <p:nvPr/>
            </p:nvSpPr>
            <p:spPr bwMode="auto">
              <a:xfrm>
                <a:off x="2187" y="3491"/>
                <a:ext cx="2" cy="43"/>
              </a:xfrm>
              <a:custGeom>
                <a:avLst/>
                <a:gdLst>
                  <a:gd name="T0" fmla="*/ 1 w 3"/>
                  <a:gd name="T1" fmla="*/ 0 h 44"/>
                  <a:gd name="T2" fmla="*/ 0 w 3"/>
                  <a:gd name="T3" fmla="*/ 3 h 44"/>
                  <a:gd name="T4" fmla="*/ 0 w 3"/>
                  <a:gd name="T5" fmla="*/ 26 h 44"/>
                  <a:gd name="T6" fmla="*/ 1 w 3"/>
                  <a:gd name="T7" fmla="*/ 23 h 44"/>
                  <a:gd name="T8" fmla="*/ 1 w 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4"/>
                  <a:gd name="T17" fmla="*/ 3 w 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4">
                    <a:moveTo>
                      <a:pt x="3" y="0"/>
                    </a:moveTo>
                    <a:lnTo>
                      <a:pt x="0" y="3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5" name="Freeform 910"/>
              <p:cNvSpPr>
                <a:spLocks noChangeArrowheads="1"/>
              </p:cNvSpPr>
              <p:nvPr/>
            </p:nvSpPr>
            <p:spPr bwMode="auto">
              <a:xfrm>
                <a:off x="2188" y="3491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1 h 43"/>
                  <a:gd name="T4" fmla="*/ 0 w 5"/>
                  <a:gd name="T5" fmla="*/ 25 h 43"/>
                  <a:gd name="T6" fmla="*/ 2 w 5"/>
                  <a:gd name="T7" fmla="*/ 22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5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6" name="Freeform 911"/>
              <p:cNvSpPr>
                <a:spLocks noChangeArrowheads="1"/>
              </p:cNvSpPr>
              <p:nvPr/>
            </p:nvSpPr>
            <p:spPr bwMode="auto">
              <a:xfrm>
                <a:off x="2190" y="3489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2 h 43"/>
                  <a:gd name="T4" fmla="*/ 0 w 5"/>
                  <a:gd name="T5" fmla="*/ 25 h 43"/>
                  <a:gd name="T6" fmla="*/ 2 w 5"/>
                  <a:gd name="T7" fmla="*/ 24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7" name="Freeform 912"/>
              <p:cNvSpPr>
                <a:spLocks noChangeArrowheads="1"/>
              </p:cNvSpPr>
              <p:nvPr/>
            </p:nvSpPr>
            <p:spPr bwMode="auto">
              <a:xfrm>
                <a:off x="2193" y="3488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8" name="Freeform 913"/>
              <p:cNvSpPr>
                <a:spLocks noChangeArrowheads="1"/>
              </p:cNvSpPr>
              <p:nvPr/>
            </p:nvSpPr>
            <p:spPr bwMode="auto">
              <a:xfrm>
                <a:off x="2195" y="3488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59" name="Freeform 914"/>
              <p:cNvSpPr>
                <a:spLocks noChangeArrowheads="1"/>
              </p:cNvSpPr>
              <p:nvPr/>
            </p:nvSpPr>
            <p:spPr bwMode="auto">
              <a:xfrm>
                <a:off x="2196" y="3486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0" name="Freeform 915"/>
              <p:cNvSpPr>
                <a:spLocks noChangeArrowheads="1"/>
              </p:cNvSpPr>
              <p:nvPr/>
            </p:nvSpPr>
            <p:spPr bwMode="auto">
              <a:xfrm>
                <a:off x="2199" y="3485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1" name="Freeform 916"/>
              <p:cNvSpPr>
                <a:spLocks noChangeArrowheads="1"/>
              </p:cNvSpPr>
              <p:nvPr/>
            </p:nvSpPr>
            <p:spPr bwMode="auto">
              <a:xfrm>
                <a:off x="2199" y="3483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2" name="Freeform 917"/>
              <p:cNvSpPr>
                <a:spLocks noChangeArrowheads="1"/>
              </p:cNvSpPr>
              <p:nvPr/>
            </p:nvSpPr>
            <p:spPr bwMode="auto">
              <a:xfrm>
                <a:off x="2202" y="3483"/>
                <a:ext cx="3" cy="42"/>
              </a:xfrm>
              <a:custGeom>
                <a:avLst/>
                <a:gdLst>
                  <a:gd name="T0" fmla="*/ 2 w 4"/>
                  <a:gd name="T1" fmla="*/ 0 h 43"/>
                  <a:gd name="T2" fmla="*/ 0 w 4"/>
                  <a:gd name="T3" fmla="*/ 2 h 43"/>
                  <a:gd name="T4" fmla="*/ 0 w 4"/>
                  <a:gd name="T5" fmla="*/ 25 h 43"/>
                  <a:gd name="T6" fmla="*/ 2 w 4"/>
                  <a:gd name="T7" fmla="*/ 22 h 43"/>
                  <a:gd name="T8" fmla="*/ 2 w 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3"/>
                  <a:gd name="T17" fmla="*/ 4 w 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3">
                    <a:moveTo>
                      <a:pt x="4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3" name="Freeform 918"/>
              <p:cNvSpPr>
                <a:spLocks noChangeArrowheads="1"/>
              </p:cNvSpPr>
              <p:nvPr/>
            </p:nvSpPr>
            <p:spPr bwMode="auto">
              <a:xfrm>
                <a:off x="2203" y="3482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1 h 43"/>
                  <a:gd name="T4" fmla="*/ 0 w 5"/>
                  <a:gd name="T5" fmla="*/ 25 h 43"/>
                  <a:gd name="T6" fmla="*/ 2 w 5"/>
                  <a:gd name="T7" fmla="*/ 22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5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4" name="Freeform 919"/>
              <p:cNvSpPr>
                <a:spLocks noChangeArrowheads="1"/>
              </p:cNvSpPr>
              <p:nvPr/>
            </p:nvSpPr>
            <p:spPr bwMode="auto">
              <a:xfrm>
                <a:off x="2206" y="3480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4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5" name="Freeform 920"/>
              <p:cNvSpPr>
                <a:spLocks noChangeArrowheads="1"/>
              </p:cNvSpPr>
              <p:nvPr/>
            </p:nvSpPr>
            <p:spPr bwMode="auto">
              <a:xfrm>
                <a:off x="2208" y="347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3 h 43"/>
                  <a:gd name="T4" fmla="*/ 0 w 3"/>
                  <a:gd name="T5" fmla="*/ 25 h 43"/>
                  <a:gd name="T6" fmla="*/ 1 w 3"/>
                  <a:gd name="T7" fmla="*/ 23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3" y="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6" name="Freeform 921"/>
              <p:cNvSpPr>
                <a:spLocks noChangeArrowheads="1"/>
              </p:cNvSpPr>
              <p:nvPr/>
            </p:nvSpPr>
            <p:spPr bwMode="auto">
              <a:xfrm>
                <a:off x="2209" y="3479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7" name="Freeform 922"/>
              <p:cNvSpPr>
                <a:spLocks noChangeArrowheads="1"/>
              </p:cNvSpPr>
              <p:nvPr/>
            </p:nvSpPr>
            <p:spPr bwMode="auto">
              <a:xfrm>
                <a:off x="2211" y="3477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2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2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8" name="Freeform 923"/>
              <p:cNvSpPr>
                <a:spLocks noChangeArrowheads="1"/>
              </p:cNvSpPr>
              <p:nvPr/>
            </p:nvSpPr>
            <p:spPr bwMode="auto">
              <a:xfrm>
                <a:off x="2212" y="3475"/>
                <a:ext cx="4" cy="43"/>
              </a:xfrm>
              <a:custGeom>
                <a:avLst/>
                <a:gdLst>
                  <a:gd name="T0" fmla="*/ 2 w 5"/>
                  <a:gd name="T1" fmla="*/ 0 h 44"/>
                  <a:gd name="T2" fmla="*/ 0 w 5"/>
                  <a:gd name="T3" fmla="*/ 4 h 44"/>
                  <a:gd name="T4" fmla="*/ 0 w 5"/>
                  <a:gd name="T5" fmla="*/ 26 h 44"/>
                  <a:gd name="T6" fmla="*/ 2 w 5"/>
                  <a:gd name="T7" fmla="*/ 24 h 44"/>
                  <a:gd name="T8" fmla="*/ 2 w 5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4"/>
                  <a:gd name="T17" fmla="*/ 5 w 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4">
                    <a:moveTo>
                      <a:pt x="5" y="0"/>
                    </a:moveTo>
                    <a:lnTo>
                      <a:pt x="0" y="4"/>
                    </a:lnTo>
                    <a:lnTo>
                      <a:pt x="0" y="44"/>
                    </a:lnTo>
                    <a:lnTo>
                      <a:pt x="5" y="4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69" name="Freeform 924"/>
              <p:cNvSpPr>
                <a:spLocks noChangeArrowheads="1"/>
              </p:cNvSpPr>
              <p:nvPr/>
            </p:nvSpPr>
            <p:spPr bwMode="auto">
              <a:xfrm>
                <a:off x="2214" y="3474"/>
                <a:ext cx="4" cy="42"/>
              </a:xfrm>
              <a:custGeom>
                <a:avLst/>
                <a:gdLst>
                  <a:gd name="T0" fmla="*/ 2 w 5"/>
                  <a:gd name="T1" fmla="*/ 0 h 43"/>
                  <a:gd name="T2" fmla="*/ 0 w 5"/>
                  <a:gd name="T3" fmla="*/ 3 h 43"/>
                  <a:gd name="T4" fmla="*/ 0 w 5"/>
                  <a:gd name="T5" fmla="*/ 25 h 43"/>
                  <a:gd name="T6" fmla="*/ 2 w 5"/>
                  <a:gd name="T7" fmla="*/ 23 h 43"/>
                  <a:gd name="T8" fmla="*/ 2 w 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3"/>
                  <a:gd name="T17" fmla="*/ 5 w 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3">
                    <a:moveTo>
                      <a:pt x="5" y="0"/>
                    </a:moveTo>
                    <a:lnTo>
                      <a:pt x="0" y="3"/>
                    </a:lnTo>
                    <a:lnTo>
                      <a:pt x="0" y="43"/>
                    </a:lnTo>
                    <a:lnTo>
                      <a:pt x="5" y="4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70" name="Freeform 925"/>
              <p:cNvSpPr>
                <a:spLocks noChangeArrowheads="1"/>
              </p:cNvSpPr>
              <p:nvPr/>
            </p:nvSpPr>
            <p:spPr bwMode="auto">
              <a:xfrm>
                <a:off x="2218" y="3474"/>
                <a:ext cx="2" cy="42"/>
              </a:xfrm>
              <a:custGeom>
                <a:avLst/>
                <a:gdLst>
                  <a:gd name="T0" fmla="*/ 1 w 3"/>
                  <a:gd name="T1" fmla="*/ 0 h 43"/>
                  <a:gd name="T2" fmla="*/ 0 w 3"/>
                  <a:gd name="T3" fmla="*/ 1 h 43"/>
                  <a:gd name="T4" fmla="*/ 0 w 3"/>
                  <a:gd name="T5" fmla="*/ 25 h 43"/>
                  <a:gd name="T6" fmla="*/ 1 w 3"/>
                  <a:gd name="T7" fmla="*/ 22 h 43"/>
                  <a:gd name="T8" fmla="*/ 1 w 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3"/>
                  <a:gd name="T17" fmla="*/ 3 w 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3">
                    <a:moveTo>
                      <a:pt x="3" y="0"/>
                    </a:moveTo>
                    <a:lnTo>
                      <a:pt x="0" y="1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71" name="Freeform 926"/>
              <p:cNvSpPr>
                <a:spLocks noChangeArrowheads="1"/>
              </p:cNvSpPr>
              <p:nvPr/>
            </p:nvSpPr>
            <p:spPr bwMode="auto">
              <a:xfrm>
                <a:off x="2220" y="3472"/>
                <a:ext cx="2" cy="42"/>
              </a:xfrm>
              <a:custGeom>
                <a:avLst/>
                <a:gdLst>
                  <a:gd name="T0" fmla="*/ 0 w 3"/>
                  <a:gd name="T1" fmla="*/ 2 h 43"/>
                  <a:gd name="T2" fmla="*/ 1 w 3"/>
                  <a:gd name="T3" fmla="*/ 0 h 43"/>
                  <a:gd name="T4" fmla="*/ 1 w 3"/>
                  <a:gd name="T5" fmla="*/ 11 h 43"/>
                  <a:gd name="T6" fmla="*/ 1 w 3"/>
                  <a:gd name="T7" fmla="*/ 20 h 43"/>
                  <a:gd name="T8" fmla="*/ 1 w 3"/>
                  <a:gd name="T9" fmla="*/ 21 h 43"/>
                  <a:gd name="T10" fmla="*/ 1 w 3"/>
                  <a:gd name="T11" fmla="*/ 24 h 43"/>
                  <a:gd name="T12" fmla="*/ 0 w 3"/>
                  <a:gd name="T13" fmla="*/ 25 h 43"/>
                  <a:gd name="T14" fmla="*/ 0 w 3"/>
                  <a:gd name="T15" fmla="*/ 2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3"/>
                  <a:gd name="T26" fmla="*/ 3 w 3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3">
                    <a:moveTo>
                      <a:pt x="0" y="2"/>
                    </a:moveTo>
                    <a:lnTo>
                      <a:pt x="3" y="0"/>
                    </a:lnTo>
                    <a:lnTo>
                      <a:pt x="3" y="11"/>
                    </a:lnTo>
                    <a:lnTo>
                      <a:pt x="3" y="20"/>
                    </a:lnTo>
                    <a:lnTo>
                      <a:pt x="3" y="31"/>
                    </a:lnTo>
                    <a:lnTo>
                      <a:pt x="3" y="42"/>
                    </a:lnTo>
                    <a:lnTo>
                      <a:pt x="0" y="4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72" name="Freeform 927"/>
              <p:cNvSpPr>
                <a:spLocks noChangeArrowheads="1"/>
              </p:cNvSpPr>
              <p:nvPr/>
            </p:nvSpPr>
            <p:spPr bwMode="auto">
              <a:xfrm>
                <a:off x="2221" y="3472"/>
                <a:ext cx="1" cy="41"/>
              </a:xfrm>
              <a:custGeom>
                <a:avLst/>
                <a:gdLst>
                  <a:gd name="T0" fmla="*/ 0 w 2"/>
                  <a:gd name="T1" fmla="*/ 2 h 42"/>
                  <a:gd name="T2" fmla="*/ 1 w 2"/>
                  <a:gd name="T3" fmla="*/ 0 h 42"/>
                  <a:gd name="T4" fmla="*/ 1 w 2"/>
                  <a:gd name="T5" fmla="*/ 11 h 42"/>
                  <a:gd name="T6" fmla="*/ 1 w 2"/>
                  <a:gd name="T7" fmla="*/ 20 h 42"/>
                  <a:gd name="T8" fmla="*/ 1 w 2"/>
                  <a:gd name="T9" fmla="*/ 21 h 42"/>
                  <a:gd name="T10" fmla="*/ 1 w 2"/>
                  <a:gd name="T11" fmla="*/ 24 h 42"/>
                  <a:gd name="T12" fmla="*/ 0 w 2"/>
                  <a:gd name="T13" fmla="*/ 24 h 42"/>
                  <a:gd name="T14" fmla="*/ 0 w 2"/>
                  <a:gd name="T15" fmla="*/ 2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2"/>
                  <a:gd name="T26" fmla="*/ 2 w 2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2">
                    <a:moveTo>
                      <a:pt x="0" y="2"/>
                    </a:moveTo>
                    <a:lnTo>
                      <a:pt x="2" y="0"/>
                    </a:lnTo>
                    <a:lnTo>
                      <a:pt x="2" y="11"/>
                    </a:lnTo>
                    <a:lnTo>
                      <a:pt x="2" y="20"/>
                    </a:lnTo>
                    <a:lnTo>
                      <a:pt x="2" y="31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73" name="Freeform 928"/>
              <p:cNvSpPr>
                <a:spLocks noChangeArrowheads="1"/>
              </p:cNvSpPr>
              <p:nvPr/>
            </p:nvSpPr>
            <p:spPr bwMode="auto">
              <a:xfrm>
                <a:off x="2128" y="3348"/>
                <a:ext cx="94" cy="222"/>
              </a:xfrm>
              <a:custGeom>
                <a:avLst/>
                <a:gdLst>
                  <a:gd name="T0" fmla="*/ 0 w 89"/>
                  <a:gd name="T1" fmla="*/ 57 h 223"/>
                  <a:gd name="T2" fmla="*/ 239 w 89"/>
                  <a:gd name="T3" fmla="*/ 0 h 223"/>
                  <a:gd name="T4" fmla="*/ 239 w 89"/>
                  <a:gd name="T5" fmla="*/ 11 h 223"/>
                  <a:gd name="T6" fmla="*/ 239 w 89"/>
                  <a:gd name="T7" fmla="*/ 21 h 223"/>
                  <a:gd name="T8" fmla="*/ 239 w 89"/>
                  <a:gd name="T9" fmla="*/ 32 h 223"/>
                  <a:gd name="T10" fmla="*/ 239 w 89"/>
                  <a:gd name="T11" fmla="*/ 41 h 223"/>
                  <a:gd name="T12" fmla="*/ 239 w 89"/>
                  <a:gd name="T13" fmla="*/ 52 h 223"/>
                  <a:gd name="T14" fmla="*/ 239 w 89"/>
                  <a:gd name="T15" fmla="*/ 61 h 223"/>
                  <a:gd name="T16" fmla="*/ 239 w 89"/>
                  <a:gd name="T17" fmla="*/ 72 h 223"/>
                  <a:gd name="T18" fmla="*/ 239 w 89"/>
                  <a:gd name="T19" fmla="*/ 83 h 223"/>
                  <a:gd name="T20" fmla="*/ 239 w 89"/>
                  <a:gd name="T21" fmla="*/ 94 h 223"/>
                  <a:gd name="T22" fmla="*/ 239 w 89"/>
                  <a:gd name="T23" fmla="*/ 103 h 223"/>
                  <a:gd name="T24" fmla="*/ 239 w 89"/>
                  <a:gd name="T25" fmla="*/ 111 h 223"/>
                  <a:gd name="T26" fmla="*/ 239 w 89"/>
                  <a:gd name="T27" fmla="*/ 111 h 223"/>
                  <a:gd name="T28" fmla="*/ 239 w 89"/>
                  <a:gd name="T29" fmla="*/ 117 h 223"/>
                  <a:gd name="T30" fmla="*/ 239 w 89"/>
                  <a:gd name="T31" fmla="*/ 126 h 223"/>
                  <a:gd name="T32" fmla="*/ 239 w 89"/>
                  <a:gd name="T33" fmla="*/ 137 h 223"/>
                  <a:gd name="T34" fmla="*/ 239 w 89"/>
                  <a:gd name="T35" fmla="*/ 148 h 223"/>
                  <a:gd name="T36" fmla="*/ 0 w 89"/>
                  <a:gd name="T37" fmla="*/ 205 h 223"/>
                  <a:gd name="T38" fmla="*/ 0 w 89"/>
                  <a:gd name="T39" fmla="*/ 194 h 223"/>
                  <a:gd name="T40" fmla="*/ 1 w 89"/>
                  <a:gd name="T41" fmla="*/ 183 h 223"/>
                  <a:gd name="T42" fmla="*/ 1 w 89"/>
                  <a:gd name="T43" fmla="*/ 174 h 223"/>
                  <a:gd name="T44" fmla="*/ 1 w 89"/>
                  <a:gd name="T45" fmla="*/ 163 h 223"/>
                  <a:gd name="T46" fmla="*/ 1 w 89"/>
                  <a:gd name="T47" fmla="*/ 153 h 223"/>
                  <a:gd name="T48" fmla="*/ 1 w 89"/>
                  <a:gd name="T49" fmla="*/ 142 h 223"/>
                  <a:gd name="T50" fmla="*/ 0 w 89"/>
                  <a:gd name="T51" fmla="*/ 133 h 223"/>
                  <a:gd name="T52" fmla="*/ 0 w 89"/>
                  <a:gd name="T53" fmla="*/ 122 h 223"/>
                  <a:gd name="T54" fmla="*/ 0 w 89"/>
                  <a:gd name="T55" fmla="*/ 111 h 223"/>
                  <a:gd name="T56" fmla="*/ 0 w 89"/>
                  <a:gd name="T57" fmla="*/ 111 h 223"/>
                  <a:gd name="T58" fmla="*/ 0 w 89"/>
                  <a:gd name="T59" fmla="*/ 109 h 223"/>
                  <a:gd name="T60" fmla="*/ 0 w 89"/>
                  <a:gd name="T61" fmla="*/ 98 h 223"/>
                  <a:gd name="T62" fmla="*/ 0 w 89"/>
                  <a:gd name="T63" fmla="*/ 89 h 223"/>
                  <a:gd name="T64" fmla="*/ 0 w 89"/>
                  <a:gd name="T65" fmla="*/ 78 h 223"/>
                  <a:gd name="T66" fmla="*/ 0 w 89"/>
                  <a:gd name="T67" fmla="*/ 68 h 223"/>
                  <a:gd name="T68" fmla="*/ 0 w 89"/>
                  <a:gd name="T69" fmla="*/ 57 h 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9"/>
                  <a:gd name="T106" fmla="*/ 0 h 223"/>
                  <a:gd name="T107" fmla="*/ 89 w 89"/>
                  <a:gd name="T108" fmla="*/ 223 h 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9" h="223">
                    <a:moveTo>
                      <a:pt x="0" y="57"/>
                    </a:moveTo>
                    <a:lnTo>
                      <a:pt x="89" y="0"/>
                    </a:lnTo>
                    <a:lnTo>
                      <a:pt x="89" y="11"/>
                    </a:lnTo>
                    <a:lnTo>
                      <a:pt x="89" y="21"/>
                    </a:lnTo>
                    <a:lnTo>
                      <a:pt x="89" y="32"/>
                    </a:lnTo>
                    <a:lnTo>
                      <a:pt x="89" y="41"/>
                    </a:lnTo>
                    <a:lnTo>
                      <a:pt x="89" y="52"/>
                    </a:lnTo>
                    <a:lnTo>
                      <a:pt x="89" y="61"/>
                    </a:lnTo>
                    <a:lnTo>
                      <a:pt x="89" y="72"/>
                    </a:lnTo>
                    <a:lnTo>
                      <a:pt x="89" y="83"/>
                    </a:lnTo>
                    <a:lnTo>
                      <a:pt x="89" y="94"/>
                    </a:lnTo>
                    <a:lnTo>
                      <a:pt x="89" y="103"/>
                    </a:lnTo>
                    <a:lnTo>
                      <a:pt x="89" y="114"/>
                    </a:lnTo>
                    <a:lnTo>
                      <a:pt x="89" y="124"/>
                    </a:lnTo>
                    <a:lnTo>
                      <a:pt x="89" y="135"/>
                    </a:lnTo>
                    <a:lnTo>
                      <a:pt x="89" y="144"/>
                    </a:lnTo>
                    <a:lnTo>
                      <a:pt x="89" y="155"/>
                    </a:lnTo>
                    <a:lnTo>
                      <a:pt x="89" y="166"/>
                    </a:lnTo>
                    <a:lnTo>
                      <a:pt x="0" y="223"/>
                    </a:lnTo>
                    <a:lnTo>
                      <a:pt x="0" y="212"/>
                    </a:lnTo>
                    <a:lnTo>
                      <a:pt x="1" y="201"/>
                    </a:lnTo>
                    <a:lnTo>
                      <a:pt x="1" y="192"/>
                    </a:lnTo>
                    <a:lnTo>
                      <a:pt x="1" y="181"/>
                    </a:lnTo>
                    <a:lnTo>
                      <a:pt x="1" y="171"/>
                    </a:lnTo>
                    <a:lnTo>
                      <a:pt x="1" y="160"/>
                    </a:lnTo>
                    <a:lnTo>
                      <a:pt x="0" y="151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0" y="118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0" y="78"/>
                    </a:lnTo>
                    <a:lnTo>
                      <a:pt x="0" y="68"/>
                    </a:lnTo>
                    <a:lnTo>
                      <a:pt x="0" y="5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74" name="Freeform 929"/>
              <p:cNvSpPr>
                <a:spLocks noChangeArrowheads="1"/>
              </p:cNvSpPr>
              <p:nvPr/>
            </p:nvSpPr>
            <p:spPr bwMode="auto">
              <a:xfrm>
                <a:off x="1618" y="3303"/>
                <a:ext cx="509" cy="268"/>
              </a:xfrm>
              <a:custGeom>
                <a:avLst/>
                <a:gdLst>
                  <a:gd name="T0" fmla="*/ 0 w 479"/>
                  <a:gd name="T1" fmla="*/ 231 h 269"/>
                  <a:gd name="T2" fmla="*/ 0 w 479"/>
                  <a:gd name="T3" fmla="*/ 211 h 269"/>
                  <a:gd name="T4" fmla="*/ 0 w 479"/>
                  <a:gd name="T5" fmla="*/ 190 h 269"/>
                  <a:gd name="T6" fmla="*/ 0 w 479"/>
                  <a:gd name="T7" fmla="*/ 168 h 269"/>
                  <a:gd name="T8" fmla="*/ 0 w 479"/>
                  <a:gd name="T9" fmla="*/ 148 h 269"/>
                  <a:gd name="T10" fmla="*/ 0 w 479"/>
                  <a:gd name="T11" fmla="*/ 134 h 269"/>
                  <a:gd name="T12" fmla="*/ 0 w 479"/>
                  <a:gd name="T13" fmla="*/ 125 h 269"/>
                  <a:gd name="T14" fmla="*/ 0 w 479"/>
                  <a:gd name="T15" fmla="*/ 103 h 269"/>
                  <a:gd name="T16" fmla="*/ 0 w 479"/>
                  <a:gd name="T17" fmla="*/ 82 h 269"/>
                  <a:gd name="T18" fmla="*/ 0 w 479"/>
                  <a:gd name="T19" fmla="*/ 62 h 269"/>
                  <a:gd name="T20" fmla="*/ 0 w 479"/>
                  <a:gd name="T21" fmla="*/ 40 h 269"/>
                  <a:gd name="T22" fmla="*/ 0 w 479"/>
                  <a:gd name="T23" fmla="*/ 19 h 269"/>
                  <a:gd name="T24" fmla="*/ 3 w 479"/>
                  <a:gd name="T25" fmla="*/ 0 h 269"/>
                  <a:gd name="T26" fmla="*/ 70 w 479"/>
                  <a:gd name="T27" fmla="*/ 0 h 269"/>
                  <a:gd name="T28" fmla="*/ 129 w 479"/>
                  <a:gd name="T29" fmla="*/ 0 h 269"/>
                  <a:gd name="T30" fmla="*/ 197 w 479"/>
                  <a:gd name="T31" fmla="*/ 0 h 269"/>
                  <a:gd name="T32" fmla="*/ 253 w 479"/>
                  <a:gd name="T33" fmla="*/ 0 h 269"/>
                  <a:gd name="T34" fmla="*/ 311 w 479"/>
                  <a:gd name="T35" fmla="*/ 0 h 269"/>
                  <a:gd name="T36" fmla="*/ 373 w 479"/>
                  <a:gd name="T37" fmla="*/ 0 h 269"/>
                  <a:gd name="T38" fmla="*/ 436 w 479"/>
                  <a:gd name="T39" fmla="*/ 0 h 269"/>
                  <a:gd name="T40" fmla="*/ 493 w 479"/>
                  <a:gd name="T41" fmla="*/ 0 h 269"/>
                  <a:gd name="T42" fmla="*/ 561 w 479"/>
                  <a:gd name="T43" fmla="*/ 0 h 269"/>
                  <a:gd name="T44" fmla="*/ 626 w 479"/>
                  <a:gd name="T45" fmla="*/ 0 h 269"/>
                  <a:gd name="T46" fmla="*/ 677 w 479"/>
                  <a:gd name="T47" fmla="*/ 0 h 269"/>
                  <a:gd name="T48" fmla="*/ 749 w 479"/>
                  <a:gd name="T49" fmla="*/ 0 h 269"/>
                  <a:gd name="T50" fmla="*/ 782 w 479"/>
                  <a:gd name="T51" fmla="*/ 5 h 269"/>
                  <a:gd name="T52" fmla="*/ 782 w 479"/>
                  <a:gd name="T53" fmla="*/ 22 h 269"/>
                  <a:gd name="T54" fmla="*/ 782 w 479"/>
                  <a:gd name="T55" fmla="*/ 37 h 269"/>
                  <a:gd name="T56" fmla="*/ 782 w 479"/>
                  <a:gd name="T57" fmla="*/ 54 h 269"/>
                  <a:gd name="T58" fmla="*/ 782 w 479"/>
                  <a:gd name="T59" fmla="*/ 69 h 269"/>
                  <a:gd name="T60" fmla="*/ 782 w 479"/>
                  <a:gd name="T61" fmla="*/ 85 h 269"/>
                  <a:gd name="T62" fmla="*/ 796 w 479"/>
                  <a:gd name="T63" fmla="*/ 102 h 269"/>
                  <a:gd name="T64" fmla="*/ 878 w 479"/>
                  <a:gd name="T65" fmla="*/ 103 h 269"/>
                  <a:gd name="T66" fmla="*/ 982 w 479"/>
                  <a:gd name="T67" fmla="*/ 103 h 269"/>
                  <a:gd name="T68" fmla="*/ 1082 w 479"/>
                  <a:gd name="T69" fmla="*/ 103 h 269"/>
                  <a:gd name="T70" fmla="*/ 1183 w 479"/>
                  <a:gd name="T71" fmla="*/ 102 h 269"/>
                  <a:gd name="T72" fmla="*/ 1276 w 479"/>
                  <a:gd name="T73" fmla="*/ 102 h 269"/>
                  <a:gd name="T74" fmla="*/ 1380 w 479"/>
                  <a:gd name="T75" fmla="*/ 102 h 269"/>
                  <a:gd name="T76" fmla="*/ 1430 w 479"/>
                  <a:gd name="T77" fmla="*/ 109 h 269"/>
                  <a:gd name="T78" fmla="*/ 1430 w 479"/>
                  <a:gd name="T79" fmla="*/ 125 h 269"/>
                  <a:gd name="T80" fmla="*/ 1430 w 479"/>
                  <a:gd name="T81" fmla="*/ 134 h 269"/>
                  <a:gd name="T82" fmla="*/ 1430 w 479"/>
                  <a:gd name="T83" fmla="*/ 138 h 269"/>
                  <a:gd name="T84" fmla="*/ 1430 w 479"/>
                  <a:gd name="T85" fmla="*/ 153 h 269"/>
                  <a:gd name="T86" fmla="*/ 1430 w 479"/>
                  <a:gd name="T87" fmla="*/ 168 h 269"/>
                  <a:gd name="T88" fmla="*/ 1430 w 479"/>
                  <a:gd name="T89" fmla="*/ 184 h 269"/>
                  <a:gd name="T90" fmla="*/ 1430 w 479"/>
                  <a:gd name="T91" fmla="*/ 199 h 269"/>
                  <a:gd name="T92" fmla="*/ 1430 w 479"/>
                  <a:gd name="T93" fmla="*/ 214 h 269"/>
                  <a:gd name="T94" fmla="*/ 1430 w 479"/>
                  <a:gd name="T95" fmla="*/ 230 h 269"/>
                  <a:gd name="T96" fmla="*/ 1430 w 479"/>
                  <a:gd name="T97" fmla="*/ 245 h 269"/>
                  <a:gd name="T98" fmla="*/ 1340 w 479"/>
                  <a:gd name="T99" fmla="*/ 248 h 269"/>
                  <a:gd name="T100" fmla="*/ 1225 w 479"/>
                  <a:gd name="T101" fmla="*/ 250 h 269"/>
                  <a:gd name="T102" fmla="*/ 1117 w 479"/>
                  <a:gd name="T103" fmla="*/ 250 h 269"/>
                  <a:gd name="T104" fmla="*/ 1003 w 479"/>
                  <a:gd name="T105" fmla="*/ 250 h 269"/>
                  <a:gd name="T106" fmla="*/ 889 w 479"/>
                  <a:gd name="T107" fmla="*/ 250 h 269"/>
                  <a:gd name="T108" fmla="*/ 780 w 479"/>
                  <a:gd name="T109" fmla="*/ 250 h 269"/>
                  <a:gd name="T110" fmla="*/ 671 w 479"/>
                  <a:gd name="T111" fmla="*/ 250 h 269"/>
                  <a:gd name="T112" fmla="*/ 561 w 479"/>
                  <a:gd name="T113" fmla="*/ 250 h 269"/>
                  <a:gd name="T114" fmla="*/ 443 w 479"/>
                  <a:gd name="T115" fmla="*/ 250 h 269"/>
                  <a:gd name="T116" fmla="*/ 330 w 479"/>
                  <a:gd name="T117" fmla="*/ 250 h 269"/>
                  <a:gd name="T118" fmla="*/ 226 w 479"/>
                  <a:gd name="T119" fmla="*/ 250 h 269"/>
                  <a:gd name="T120" fmla="*/ 118 w 479"/>
                  <a:gd name="T121" fmla="*/ 250 h 269"/>
                  <a:gd name="T122" fmla="*/ 0 w 479"/>
                  <a:gd name="T123" fmla="*/ 251 h 2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9"/>
                  <a:gd name="T187" fmla="*/ 0 h 269"/>
                  <a:gd name="T188" fmla="*/ 479 w 479"/>
                  <a:gd name="T189" fmla="*/ 269 h 2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9" h="269">
                    <a:moveTo>
                      <a:pt x="0" y="269"/>
                    </a:moveTo>
                    <a:lnTo>
                      <a:pt x="0" y="266"/>
                    </a:lnTo>
                    <a:lnTo>
                      <a:pt x="0" y="265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0" y="254"/>
                    </a:lnTo>
                    <a:lnTo>
                      <a:pt x="0" y="252"/>
                    </a:lnTo>
                    <a:lnTo>
                      <a:pt x="0" y="249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0" y="243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31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214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0" y="196"/>
                    </a:lnTo>
                    <a:lnTo>
                      <a:pt x="0" y="194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0" y="185"/>
                    </a:lnTo>
                    <a:lnTo>
                      <a:pt x="0" y="183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0" y="168"/>
                    </a:lnTo>
                    <a:lnTo>
                      <a:pt x="0" y="166"/>
                    </a:lnTo>
                    <a:lnTo>
                      <a:pt x="0" y="163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200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12" y="0"/>
                    </a:lnTo>
                    <a:lnTo>
                      <a:pt x="214" y="0"/>
                    </a:lnTo>
                    <a:lnTo>
                      <a:pt x="216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8" y="0"/>
                    </a:lnTo>
                    <a:lnTo>
                      <a:pt x="231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3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9" y="0"/>
                    </a:lnTo>
                    <a:lnTo>
                      <a:pt x="251" y="0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3" y="2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3" y="11"/>
                    </a:lnTo>
                    <a:lnTo>
                      <a:pt x="263" y="13"/>
                    </a:lnTo>
                    <a:lnTo>
                      <a:pt x="263" y="14"/>
                    </a:lnTo>
                    <a:lnTo>
                      <a:pt x="263" y="16"/>
                    </a:lnTo>
                    <a:lnTo>
                      <a:pt x="263" y="17"/>
                    </a:lnTo>
                    <a:lnTo>
                      <a:pt x="263" y="19"/>
                    </a:lnTo>
                    <a:lnTo>
                      <a:pt x="263" y="20"/>
                    </a:lnTo>
                    <a:lnTo>
                      <a:pt x="263" y="22"/>
                    </a:lnTo>
                    <a:lnTo>
                      <a:pt x="263" y="23"/>
                    </a:lnTo>
                    <a:lnTo>
                      <a:pt x="263" y="25"/>
                    </a:lnTo>
                    <a:lnTo>
                      <a:pt x="263" y="26"/>
                    </a:lnTo>
                    <a:lnTo>
                      <a:pt x="263" y="28"/>
                    </a:lnTo>
                    <a:lnTo>
                      <a:pt x="263" y="30"/>
                    </a:lnTo>
                    <a:lnTo>
                      <a:pt x="263" y="31"/>
                    </a:lnTo>
                    <a:lnTo>
                      <a:pt x="263" y="33"/>
                    </a:lnTo>
                    <a:lnTo>
                      <a:pt x="263" y="34"/>
                    </a:lnTo>
                    <a:lnTo>
                      <a:pt x="263" y="36"/>
                    </a:lnTo>
                    <a:lnTo>
                      <a:pt x="263" y="37"/>
                    </a:lnTo>
                    <a:lnTo>
                      <a:pt x="263" y="39"/>
                    </a:lnTo>
                    <a:lnTo>
                      <a:pt x="263" y="40"/>
                    </a:lnTo>
                    <a:lnTo>
                      <a:pt x="263" y="42"/>
                    </a:lnTo>
                    <a:lnTo>
                      <a:pt x="263" y="43"/>
                    </a:lnTo>
                    <a:lnTo>
                      <a:pt x="263" y="45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3" y="50"/>
                    </a:lnTo>
                    <a:lnTo>
                      <a:pt x="263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3" y="57"/>
                    </a:lnTo>
                    <a:lnTo>
                      <a:pt x="263" y="59"/>
                    </a:lnTo>
                    <a:lnTo>
                      <a:pt x="263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3" y="68"/>
                    </a:lnTo>
                    <a:lnTo>
                      <a:pt x="263" y="69"/>
                    </a:lnTo>
                    <a:lnTo>
                      <a:pt x="263" y="71"/>
                    </a:lnTo>
                    <a:lnTo>
                      <a:pt x="263" y="73"/>
                    </a:lnTo>
                    <a:lnTo>
                      <a:pt x="263" y="74"/>
                    </a:lnTo>
                    <a:lnTo>
                      <a:pt x="263" y="76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3" y="82"/>
                    </a:lnTo>
                    <a:lnTo>
                      <a:pt x="263" y="83"/>
                    </a:lnTo>
                    <a:lnTo>
                      <a:pt x="263" y="85"/>
                    </a:lnTo>
                    <a:lnTo>
                      <a:pt x="263" y="86"/>
                    </a:lnTo>
                    <a:lnTo>
                      <a:pt x="263" y="88"/>
                    </a:lnTo>
                    <a:lnTo>
                      <a:pt x="263" y="89"/>
                    </a:lnTo>
                    <a:lnTo>
                      <a:pt x="263" y="91"/>
                    </a:lnTo>
                    <a:lnTo>
                      <a:pt x="263" y="93"/>
                    </a:lnTo>
                    <a:lnTo>
                      <a:pt x="263" y="94"/>
                    </a:lnTo>
                    <a:lnTo>
                      <a:pt x="263" y="96"/>
                    </a:lnTo>
                    <a:lnTo>
                      <a:pt x="263" y="99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5" y="103"/>
                    </a:lnTo>
                    <a:lnTo>
                      <a:pt x="268" y="103"/>
                    </a:lnTo>
                    <a:lnTo>
                      <a:pt x="271" y="103"/>
                    </a:lnTo>
                    <a:lnTo>
                      <a:pt x="274" y="103"/>
                    </a:lnTo>
                    <a:lnTo>
                      <a:pt x="277" y="103"/>
                    </a:lnTo>
                    <a:lnTo>
                      <a:pt x="280" y="103"/>
                    </a:lnTo>
                    <a:lnTo>
                      <a:pt x="285" y="103"/>
                    </a:lnTo>
                    <a:lnTo>
                      <a:pt x="288" y="103"/>
                    </a:lnTo>
                    <a:lnTo>
                      <a:pt x="291" y="103"/>
                    </a:lnTo>
                    <a:lnTo>
                      <a:pt x="294" y="103"/>
                    </a:lnTo>
                    <a:lnTo>
                      <a:pt x="297" y="103"/>
                    </a:lnTo>
                    <a:lnTo>
                      <a:pt x="302" y="103"/>
                    </a:lnTo>
                    <a:lnTo>
                      <a:pt x="305" y="103"/>
                    </a:lnTo>
                    <a:lnTo>
                      <a:pt x="308" y="103"/>
                    </a:lnTo>
                    <a:lnTo>
                      <a:pt x="311" y="103"/>
                    </a:lnTo>
                    <a:lnTo>
                      <a:pt x="314" y="103"/>
                    </a:lnTo>
                    <a:lnTo>
                      <a:pt x="317" y="103"/>
                    </a:lnTo>
                    <a:lnTo>
                      <a:pt x="322" y="103"/>
                    </a:lnTo>
                    <a:lnTo>
                      <a:pt x="325" y="103"/>
                    </a:lnTo>
                    <a:lnTo>
                      <a:pt x="328" y="103"/>
                    </a:lnTo>
                    <a:lnTo>
                      <a:pt x="331" y="103"/>
                    </a:lnTo>
                    <a:lnTo>
                      <a:pt x="334" y="103"/>
                    </a:lnTo>
                    <a:lnTo>
                      <a:pt x="339" y="103"/>
                    </a:lnTo>
                    <a:lnTo>
                      <a:pt x="342" y="103"/>
                    </a:lnTo>
                    <a:lnTo>
                      <a:pt x="345" y="103"/>
                    </a:lnTo>
                    <a:lnTo>
                      <a:pt x="348" y="103"/>
                    </a:lnTo>
                    <a:lnTo>
                      <a:pt x="351" y="103"/>
                    </a:lnTo>
                    <a:lnTo>
                      <a:pt x="354" y="103"/>
                    </a:lnTo>
                    <a:lnTo>
                      <a:pt x="359" y="103"/>
                    </a:lnTo>
                    <a:lnTo>
                      <a:pt x="362" y="103"/>
                    </a:lnTo>
                    <a:lnTo>
                      <a:pt x="365" y="103"/>
                    </a:lnTo>
                    <a:lnTo>
                      <a:pt x="368" y="103"/>
                    </a:lnTo>
                    <a:lnTo>
                      <a:pt x="371" y="103"/>
                    </a:lnTo>
                    <a:lnTo>
                      <a:pt x="375" y="103"/>
                    </a:lnTo>
                    <a:lnTo>
                      <a:pt x="379" y="103"/>
                    </a:lnTo>
                    <a:lnTo>
                      <a:pt x="382" y="103"/>
                    </a:lnTo>
                    <a:lnTo>
                      <a:pt x="385" y="103"/>
                    </a:lnTo>
                    <a:lnTo>
                      <a:pt x="388" y="102"/>
                    </a:lnTo>
                    <a:lnTo>
                      <a:pt x="391" y="102"/>
                    </a:lnTo>
                    <a:lnTo>
                      <a:pt x="395" y="102"/>
                    </a:lnTo>
                    <a:lnTo>
                      <a:pt x="399" y="102"/>
                    </a:lnTo>
                    <a:lnTo>
                      <a:pt x="402" y="102"/>
                    </a:lnTo>
                    <a:lnTo>
                      <a:pt x="405" y="102"/>
                    </a:lnTo>
                    <a:lnTo>
                      <a:pt x="408" y="102"/>
                    </a:lnTo>
                    <a:lnTo>
                      <a:pt x="412" y="102"/>
                    </a:lnTo>
                    <a:lnTo>
                      <a:pt x="415" y="102"/>
                    </a:lnTo>
                    <a:lnTo>
                      <a:pt x="419" y="102"/>
                    </a:lnTo>
                    <a:lnTo>
                      <a:pt x="422" y="102"/>
                    </a:lnTo>
                    <a:lnTo>
                      <a:pt x="425" y="102"/>
                    </a:lnTo>
                    <a:lnTo>
                      <a:pt x="428" y="102"/>
                    </a:lnTo>
                    <a:lnTo>
                      <a:pt x="432" y="102"/>
                    </a:lnTo>
                    <a:lnTo>
                      <a:pt x="435" y="102"/>
                    </a:lnTo>
                    <a:lnTo>
                      <a:pt x="439" y="102"/>
                    </a:lnTo>
                    <a:lnTo>
                      <a:pt x="442" y="102"/>
                    </a:lnTo>
                    <a:lnTo>
                      <a:pt x="445" y="102"/>
                    </a:lnTo>
                    <a:lnTo>
                      <a:pt x="449" y="102"/>
                    </a:lnTo>
                    <a:lnTo>
                      <a:pt x="452" y="102"/>
                    </a:lnTo>
                    <a:lnTo>
                      <a:pt x="455" y="102"/>
                    </a:lnTo>
                    <a:lnTo>
                      <a:pt x="459" y="102"/>
                    </a:lnTo>
                    <a:lnTo>
                      <a:pt x="462" y="102"/>
                    </a:lnTo>
                    <a:lnTo>
                      <a:pt x="466" y="102"/>
                    </a:lnTo>
                    <a:lnTo>
                      <a:pt x="469" y="102"/>
                    </a:lnTo>
                    <a:lnTo>
                      <a:pt x="472" y="102"/>
                    </a:lnTo>
                    <a:lnTo>
                      <a:pt x="475" y="102"/>
                    </a:lnTo>
                    <a:lnTo>
                      <a:pt x="479" y="102"/>
                    </a:lnTo>
                    <a:lnTo>
                      <a:pt x="479" y="103"/>
                    </a:lnTo>
                    <a:lnTo>
                      <a:pt x="479" y="105"/>
                    </a:lnTo>
                    <a:lnTo>
                      <a:pt x="479" y="106"/>
                    </a:lnTo>
                    <a:lnTo>
                      <a:pt x="479" y="108"/>
                    </a:lnTo>
                    <a:lnTo>
                      <a:pt x="479" y="109"/>
                    </a:lnTo>
                    <a:lnTo>
                      <a:pt x="479" y="111"/>
                    </a:lnTo>
                    <a:lnTo>
                      <a:pt x="479" y="113"/>
                    </a:lnTo>
                    <a:lnTo>
                      <a:pt x="479" y="114"/>
                    </a:lnTo>
                    <a:lnTo>
                      <a:pt x="479" y="116"/>
                    </a:lnTo>
                    <a:lnTo>
                      <a:pt x="479" y="117"/>
                    </a:lnTo>
                    <a:lnTo>
                      <a:pt x="479" y="119"/>
                    </a:lnTo>
                    <a:lnTo>
                      <a:pt x="479" y="120"/>
                    </a:lnTo>
                    <a:lnTo>
                      <a:pt x="479" y="122"/>
                    </a:lnTo>
                    <a:lnTo>
                      <a:pt x="479" y="123"/>
                    </a:lnTo>
                    <a:lnTo>
                      <a:pt x="479" y="125"/>
                    </a:lnTo>
                    <a:lnTo>
                      <a:pt x="479" y="126"/>
                    </a:lnTo>
                    <a:lnTo>
                      <a:pt x="479" y="128"/>
                    </a:lnTo>
                    <a:lnTo>
                      <a:pt x="479" y="129"/>
                    </a:lnTo>
                    <a:lnTo>
                      <a:pt x="479" y="131"/>
                    </a:lnTo>
                    <a:lnTo>
                      <a:pt x="479" y="133"/>
                    </a:lnTo>
                    <a:lnTo>
                      <a:pt x="479" y="134"/>
                    </a:lnTo>
                    <a:lnTo>
                      <a:pt x="479" y="136"/>
                    </a:lnTo>
                    <a:lnTo>
                      <a:pt x="479" y="137"/>
                    </a:lnTo>
                    <a:lnTo>
                      <a:pt x="479" y="139"/>
                    </a:lnTo>
                    <a:lnTo>
                      <a:pt x="479" y="140"/>
                    </a:lnTo>
                    <a:lnTo>
                      <a:pt x="479" y="142"/>
                    </a:lnTo>
                    <a:lnTo>
                      <a:pt x="479" y="143"/>
                    </a:lnTo>
                    <a:lnTo>
                      <a:pt x="479" y="145"/>
                    </a:lnTo>
                    <a:lnTo>
                      <a:pt x="479" y="146"/>
                    </a:lnTo>
                    <a:lnTo>
                      <a:pt x="479" y="148"/>
                    </a:lnTo>
                    <a:lnTo>
                      <a:pt x="479" y="149"/>
                    </a:lnTo>
                    <a:lnTo>
                      <a:pt x="479" y="151"/>
                    </a:lnTo>
                    <a:lnTo>
                      <a:pt x="479" y="152"/>
                    </a:lnTo>
                    <a:lnTo>
                      <a:pt x="479" y="154"/>
                    </a:lnTo>
                    <a:lnTo>
                      <a:pt x="479" y="156"/>
                    </a:lnTo>
                    <a:lnTo>
                      <a:pt x="479" y="157"/>
                    </a:lnTo>
                    <a:lnTo>
                      <a:pt x="479" y="159"/>
                    </a:lnTo>
                    <a:lnTo>
                      <a:pt x="479" y="160"/>
                    </a:lnTo>
                    <a:lnTo>
                      <a:pt x="479" y="162"/>
                    </a:lnTo>
                    <a:lnTo>
                      <a:pt x="479" y="163"/>
                    </a:lnTo>
                    <a:lnTo>
                      <a:pt x="479" y="165"/>
                    </a:lnTo>
                    <a:lnTo>
                      <a:pt x="479" y="166"/>
                    </a:lnTo>
                    <a:lnTo>
                      <a:pt x="479" y="168"/>
                    </a:lnTo>
                    <a:lnTo>
                      <a:pt x="479" y="169"/>
                    </a:lnTo>
                    <a:lnTo>
                      <a:pt x="479" y="171"/>
                    </a:lnTo>
                    <a:lnTo>
                      <a:pt x="479" y="172"/>
                    </a:lnTo>
                    <a:lnTo>
                      <a:pt x="479" y="174"/>
                    </a:lnTo>
                    <a:lnTo>
                      <a:pt x="479" y="176"/>
                    </a:lnTo>
                    <a:lnTo>
                      <a:pt x="479" y="177"/>
                    </a:lnTo>
                    <a:lnTo>
                      <a:pt x="479" y="179"/>
                    </a:lnTo>
                    <a:lnTo>
                      <a:pt x="479" y="180"/>
                    </a:lnTo>
                    <a:lnTo>
                      <a:pt x="479" y="182"/>
                    </a:lnTo>
                    <a:lnTo>
                      <a:pt x="479" y="183"/>
                    </a:lnTo>
                    <a:lnTo>
                      <a:pt x="479" y="185"/>
                    </a:lnTo>
                    <a:lnTo>
                      <a:pt x="479" y="186"/>
                    </a:lnTo>
                    <a:lnTo>
                      <a:pt x="479" y="188"/>
                    </a:lnTo>
                    <a:lnTo>
                      <a:pt x="479" y="189"/>
                    </a:lnTo>
                    <a:lnTo>
                      <a:pt x="479" y="191"/>
                    </a:lnTo>
                    <a:lnTo>
                      <a:pt x="479" y="192"/>
                    </a:lnTo>
                    <a:lnTo>
                      <a:pt x="479" y="194"/>
                    </a:lnTo>
                    <a:lnTo>
                      <a:pt x="479" y="196"/>
                    </a:lnTo>
                    <a:lnTo>
                      <a:pt x="479" y="197"/>
                    </a:lnTo>
                    <a:lnTo>
                      <a:pt x="479" y="199"/>
                    </a:lnTo>
                    <a:lnTo>
                      <a:pt x="479" y="200"/>
                    </a:lnTo>
                    <a:lnTo>
                      <a:pt x="479" y="202"/>
                    </a:lnTo>
                    <a:lnTo>
                      <a:pt x="479" y="203"/>
                    </a:lnTo>
                    <a:lnTo>
                      <a:pt x="479" y="205"/>
                    </a:lnTo>
                    <a:lnTo>
                      <a:pt x="479" y="206"/>
                    </a:lnTo>
                    <a:lnTo>
                      <a:pt x="479" y="208"/>
                    </a:lnTo>
                    <a:lnTo>
                      <a:pt x="479" y="209"/>
                    </a:lnTo>
                    <a:lnTo>
                      <a:pt x="479" y="211"/>
                    </a:lnTo>
                    <a:lnTo>
                      <a:pt x="479" y="212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79" y="217"/>
                    </a:lnTo>
                    <a:lnTo>
                      <a:pt x="479" y="219"/>
                    </a:lnTo>
                    <a:lnTo>
                      <a:pt x="479" y="220"/>
                    </a:lnTo>
                    <a:lnTo>
                      <a:pt x="479" y="222"/>
                    </a:lnTo>
                    <a:lnTo>
                      <a:pt x="479" y="223"/>
                    </a:lnTo>
                    <a:lnTo>
                      <a:pt x="479" y="225"/>
                    </a:lnTo>
                    <a:lnTo>
                      <a:pt x="479" y="226"/>
                    </a:lnTo>
                    <a:lnTo>
                      <a:pt x="479" y="228"/>
                    </a:lnTo>
                    <a:lnTo>
                      <a:pt x="479" y="229"/>
                    </a:lnTo>
                    <a:lnTo>
                      <a:pt x="479" y="231"/>
                    </a:lnTo>
                    <a:lnTo>
                      <a:pt x="479" y="232"/>
                    </a:lnTo>
                    <a:lnTo>
                      <a:pt x="479" y="234"/>
                    </a:lnTo>
                    <a:lnTo>
                      <a:pt x="479" y="235"/>
                    </a:lnTo>
                    <a:lnTo>
                      <a:pt x="479" y="237"/>
                    </a:lnTo>
                    <a:lnTo>
                      <a:pt x="479" y="239"/>
                    </a:lnTo>
                    <a:lnTo>
                      <a:pt x="479" y="240"/>
                    </a:lnTo>
                    <a:lnTo>
                      <a:pt x="479" y="242"/>
                    </a:lnTo>
                    <a:lnTo>
                      <a:pt x="479" y="243"/>
                    </a:lnTo>
                    <a:lnTo>
                      <a:pt x="479" y="245"/>
                    </a:lnTo>
                    <a:lnTo>
                      <a:pt x="479" y="246"/>
                    </a:lnTo>
                    <a:lnTo>
                      <a:pt x="479" y="248"/>
                    </a:lnTo>
                    <a:lnTo>
                      <a:pt x="479" y="249"/>
                    </a:lnTo>
                    <a:lnTo>
                      <a:pt x="479" y="251"/>
                    </a:lnTo>
                    <a:lnTo>
                      <a:pt x="479" y="252"/>
                    </a:lnTo>
                    <a:lnTo>
                      <a:pt x="479" y="254"/>
                    </a:lnTo>
                    <a:lnTo>
                      <a:pt x="479" y="255"/>
                    </a:lnTo>
                    <a:lnTo>
                      <a:pt x="479" y="257"/>
                    </a:lnTo>
                    <a:lnTo>
                      <a:pt x="479" y="259"/>
                    </a:lnTo>
                    <a:lnTo>
                      <a:pt x="479" y="260"/>
                    </a:lnTo>
                    <a:lnTo>
                      <a:pt x="479" y="262"/>
                    </a:lnTo>
                    <a:lnTo>
                      <a:pt x="479" y="263"/>
                    </a:lnTo>
                    <a:lnTo>
                      <a:pt x="479" y="265"/>
                    </a:lnTo>
                    <a:lnTo>
                      <a:pt x="479" y="266"/>
                    </a:lnTo>
                    <a:lnTo>
                      <a:pt x="474" y="266"/>
                    </a:lnTo>
                    <a:lnTo>
                      <a:pt x="471" y="266"/>
                    </a:lnTo>
                    <a:lnTo>
                      <a:pt x="468" y="266"/>
                    </a:lnTo>
                    <a:lnTo>
                      <a:pt x="463" y="266"/>
                    </a:lnTo>
                    <a:lnTo>
                      <a:pt x="460" y="266"/>
                    </a:lnTo>
                    <a:lnTo>
                      <a:pt x="455" y="266"/>
                    </a:lnTo>
                    <a:lnTo>
                      <a:pt x="452" y="266"/>
                    </a:lnTo>
                    <a:lnTo>
                      <a:pt x="448" y="266"/>
                    </a:lnTo>
                    <a:lnTo>
                      <a:pt x="445" y="266"/>
                    </a:lnTo>
                    <a:lnTo>
                      <a:pt x="442" y="266"/>
                    </a:lnTo>
                    <a:lnTo>
                      <a:pt x="437" y="266"/>
                    </a:lnTo>
                    <a:lnTo>
                      <a:pt x="434" y="266"/>
                    </a:lnTo>
                    <a:lnTo>
                      <a:pt x="429" y="266"/>
                    </a:lnTo>
                    <a:lnTo>
                      <a:pt x="426" y="268"/>
                    </a:lnTo>
                    <a:lnTo>
                      <a:pt x="422" y="268"/>
                    </a:lnTo>
                    <a:lnTo>
                      <a:pt x="419" y="268"/>
                    </a:lnTo>
                    <a:lnTo>
                      <a:pt x="415" y="268"/>
                    </a:lnTo>
                    <a:lnTo>
                      <a:pt x="411" y="268"/>
                    </a:lnTo>
                    <a:lnTo>
                      <a:pt x="408" y="268"/>
                    </a:lnTo>
                    <a:lnTo>
                      <a:pt x="403" y="268"/>
                    </a:lnTo>
                    <a:lnTo>
                      <a:pt x="400" y="268"/>
                    </a:lnTo>
                    <a:lnTo>
                      <a:pt x="395" y="268"/>
                    </a:lnTo>
                    <a:lnTo>
                      <a:pt x="392" y="268"/>
                    </a:lnTo>
                    <a:lnTo>
                      <a:pt x="389" y="268"/>
                    </a:lnTo>
                    <a:lnTo>
                      <a:pt x="385" y="268"/>
                    </a:lnTo>
                    <a:lnTo>
                      <a:pt x="382" y="268"/>
                    </a:lnTo>
                    <a:lnTo>
                      <a:pt x="377" y="268"/>
                    </a:lnTo>
                    <a:lnTo>
                      <a:pt x="374" y="268"/>
                    </a:lnTo>
                    <a:lnTo>
                      <a:pt x="369" y="268"/>
                    </a:lnTo>
                    <a:lnTo>
                      <a:pt x="366" y="268"/>
                    </a:lnTo>
                    <a:lnTo>
                      <a:pt x="363" y="268"/>
                    </a:lnTo>
                    <a:lnTo>
                      <a:pt x="359" y="268"/>
                    </a:lnTo>
                    <a:lnTo>
                      <a:pt x="355" y="268"/>
                    </a:lnTo>
                    <a:lnTo>
                      <a:pt x="351" y="268"/>
                    </a:lnTo>
                    <a:lnTo>
                      <a:pt x="348" y="268"/>
                    </a:lnTo>
                    <a:lnTo>
                      <a:pt x="343" y="268"/>
                    </a:lnTo>
                    <a:lnTo>
                      <a:pt x="340" y="268"/>
                    </a:lnTo>
                    <a:lnTo>
                      <a:pt x="337" y="268"/>
                    </a:lnTo>
                    <a:lnTo>
                      <a:pt x="332" y="268"/>
                    </a:lnTo>
                    <a:lnTo>
                      <a:pt x="329" y="268"/>
                    </a:lnTo>
                    <a:lnTo>
                      <a:pt x="325" y="268"/>
                    </a:lnTo>
                    <a:lnTo>
                      <a:pt x="322" y="268"/>
                    </a:lnTo>
                    <a:lnTo>
                      <a:pt x="317" y="268"/>
                    </a:lnTo>
                    <a:lnTo>
                      <a:pt x="314" y="268"/>
                    </a:lnTo>
                    <a:lnTo>
                      <a:pt x="311" y="268"/>
                    </a:lnTo>
                    <a:lnTo>
                      <a:pt x="306" y="268"/>
                    </a:lnTo>
                    <a:lnTo>
                      <a:pt x="303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8"/>
                    </a:lnTo>
                    <a:lnTo>
                      <a:pt x="285" y="268"/>
                    </a:lnTo>
                    <a:lnTo>
                      <a:pt x="280" y="268"/>
                    </a:lnTo>
                    <a:lnTo>
                      <a:pt x="277" y="268"/>
                    </a:lnTo>
                    <a:lnTo>
                      <a:pt x="272" y="268"/>
                    </a:lnTo>
                    <a:lnTo>
                      <a:pt x="269" y="268"/>
                    </a:lnTo>
                    <a:lnTo>
                      <a:pt x="266" y="268"/>
                    </a:lnTo>
                    <a:lnTo>
                      <a:pt x="262" y="268"/>
                    </a:lnTo>
                    <a:lnTo>
                      <a:pt x="259" y="268"/>
                    </a:lnTo>
                    <a:lnTo>
                      <a:pt x="254" y="268"/>
                    </a:lnTo>
                    <a:lnTo>
                      <a:pt x="251" y="268"/>
                    </a:lnTo>
                    <a:lnTo>
                      <a:pt x="246" y="268"/>
                    </a:lnTo>
                    <a:lnTo>
                      <a:pt x="243" y="268"/>
                    </a:lnTo>
                    <a:lnTo>
                      <a:pt x="240" y="268"/>
                    </a:lnTo>
                    <a:lnTo>
                      <a:pt x="235" y="268"/>
                    </a:lnTo>
                    <a:lnTo>
                      <a:pt x="232" y="268"/>
                    </a:lnTo>
                    <a:lnTo>
                      <a:pt x="228" y="268"/>
                    </a:lnTo>
                    <a:lnTo>
                      <a:pt x="225" y="268"/>
                    </a:lnTo>
                    <a:lnTo>
                      <a:pt x="220" y="268"/>
                    </a:lnTo>
                    <a:lnTo>
                      <a:pt x="217" y="268"/>
                    </a:lnTo>
                    <a:lnTo>
                      <a:pt x="214" y="268"/>
                    </a:lnTo>
                    <a:lnTo>
                      <a:pt x="209" y="268"/>
                    </a:lnTo>
                    <a:lnTo>
                      <a:pt x="206" y="268"/>
                    </a:lnTo>
                    <a:lnTo>
                      <a:pt x="202" y="268"/>
                    </a:lnTo>
                    <a:lnTo>
                      <a:pt x="199" y="268"/>
                    </a:lnTo>
                    <a:lnTo>
                      <a:pt x="194" y="268"/>
                    </a:lnTo>
                    <a:lnTo>
                      <a:pt x="191" y="268"/>
                    </a:lnTo>
                    <a:lnTo>
                      <a:pt x="188" y="268"/>
                    </a:lnTo>
                    <a:lnTo>
                      <a:pt x="183" y="268"/>
                    </a:lnTo>
                    <a:lnTo>
                      <a:pt x="180" y="268"/>
                    </a:lnTo>
                    <a:lnTo>
                      <a:pt x="176" y="268"/>
                    </a:lnTo>
                    <a:lnTo>
                      <a:pt x="172" y="268"/>
                    </a:lnTo>
                    <a:lnTo>
                      <a:pt x="168" y="268"/>
                    </a:lnTo>
                    <a:lnTo>
                      <a:pt x="165" y="268"/>
                    </a:lnTo>
                    <a:lnTo>
                      <a:pt x="162" y="268"/>
                    </a:lnTo>
                    <a:lnTo>
                      <a:pt x="157" y="268"/>
                    </a:lnTo>
                    <a:lnTo>
                      <a:pt x="154" y="268"/>
                    </a:lnTo>
                    <a:lnTo>
                      <a:pt x="149" y="268"/>
                    </a:lnTo>
                    <a:lnTo>
                      <a:pt x="146" y="268"/>
                    </a:lnTo>
                    <a:lnTo>
                      <a:pt x="142" y="268"/>
                    </a:lnTo>
                    <a:lnTo>
                      <a:pt x="139" y="268"/>
                    </a:lnTo>
                    <a:lnTo>
                      <a:pt x="136" y="268"/>
                    </a:lnTo>
                    <a:lnTo>
                      <a:pt x="131" y="268"/>
                    </a:lnTo>
                    <a:lnTo>
                      <a:pt x="128" y="268"/>
                    </a:lnTo>
                    <a:lnTo>
                      <a:pt x="123" y="268"/>
                    </a:lnTo>
                    <a:lnTo>
                      <a:pt x="120" y="268"/>
                    </a:lnTo>
                    <a:lnTo>
                      <a:pt x="117" y="268"/>
                    </a:lnTo>
                    <a:lnTo>
                      <a:pt x="112" y="268"/>
                    </a:lnTo>
                    <a:lnTo>
                      <a:pt x="109" y="268"/>
                    </a:lnTo>
                    <a:lnTo>
                      <a:pt x="105" y="268"/>
                    </a:lnTo>
                    <a:lnTo>
                      <a:pt x="102" y="268"/>
                    </a:lnTo>
                    <a:lnTo>
                      <a:pt x="97" y="268"/>
                    </a:lnTo>
                    <a:lnTo>
                      <a:pt x="94" y="268"/>
                    </a:lnTo>
                    <a:lnTo>
                      <a:pt x="91" y="268"/>
                    </a:lnTo>
                    <a:lnTo>
                      <a:pt x="86" y="268"/>
                    </a:lnTo>
                    <a:lnTo>
                      <a:pt x="83" y="268"/>
                    </a:lnTo>
                    <a:lnTo>
                      <a:pt x="79" y="268"/>
                    </a:lnTo>
                    <a:lnTo>
                      <a:pt x="76" y="268"/>
                    </a:lnTo>
                    <a:lnTo>
                      <a:pt x="71" y="268"/>
                    </a:lnTo>
                    <a:lnTo>
                      <a:pt x="68" y="268"/>
                    </a:lnTo>
                    <a:lnTo>
                      <a:pt x="65" y="268"/>
                    </a:lnTo>
                    <a:lnTo>
                      <a:pt x="60" y="268"/>
                    </a:lnTo>
                    <a:lnTo>
                      <a:pt x="57" y="268"/>
                    </a:lnTo>
                    <a:lnTo>
                      <a:pt x="52" y="268"/>
                    </a:lnTo>
                    <a:lnTo>
                      <a:pt x="49" y="268"/>
                    </a:lnTo>
                    <a:lnTo>
                      <a:pt x="45" y="268"/>
                    </a:lnTo>
                    <a:lnTo>
                      <a:pt x="42" y="268"/>
                    </a:lnTo>
                    <a:lnTo>
                      <a:pt x="39" y="268"/>
                    </a:lnTo>
                    <a:lnTo>
                      <a:pt x="34" y="268"/>
                    </a:lnTo>
                    <a:lnTo>
                      <a:pt x="31" y="268"/>
                    </a:lnTo>
                    <a:lnTo>
                      <a:pt x="26" y="268"/>
                    </a:lnTo>
                    <a:lnTo>
                      <a:pt x="23" y="268"/>
                    </a:lnTo>
                    <a:lnTo>
                      <a:pt x="19" y="268"/>
                    </a:lnTo>
                    <a:lnTo>
                      <a:pt x="16" y="268"/>
                    </a:lnTo>
                    <a:lnTo>
                      <a:pt x="12" y="268"/>
                    </a:lnTo>
                    <a:lnTo>
                      <a:pt x="8" y="269"/>
                    </a:lnTo>
                    <a:lnTo>
                      <a:pt x="5" y="269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375" name="Freeform 930"/>
              <p:cNvSpPr>
                <a:spLocks noChangeArrowheads="1"/>
              </p:cNvSpPr>
              <p:nvPr/>
            </p:nvSpPr>
            <p:spPr bwMode="auto">
              <a:xfrm>
                <a:off x="1618" y="3303"/>
                <a:ext cx="509" cy="268"/>
              </a:xfrm>
              <a:custGeom>
                <a:avLst/>
                <a:gdLst>
                  <a:gd name="T0" fmla="*/ 0 w 479"/>
                  <a:gd name="T1" fmla="*/ 231 h 269"/>
                  <a:gd name="T2" fmla="*/ 0 w 479"/>
                  <a:gd name="T3" fmla="*/ 211 h 269"/>
                  <a:gd name="T4" fmla="*/ 0 w 479"/>
                  <a:gd name="T5" fmla="*/ 190 h 269"/>
                  <a:gd name="T6" fmla="*/ 0 w 479"/>
                  <a:gd name="T7" fmla="*/ 168 h 269"/>
                  <a:gd name="T8" fmla="*/ 0 w 479"/>
                  <a:gd name="T9" fmla="*/ 148 h 269"/>
                  <a:gd name="T10" fmla="*/ 0 w 479"/>
                  <a:gd name="T11" fmla="*/ 134 h 269"/>
                  <a:gd name="T12" fmla="*/ 0 w 479"/>
                  <a:gd name="T13" fmla="*/ 125 h 269"/>
                  <a:gd name="T14" fmla="*/ 0 w 479"/>
                  <a:gd name="T15" fmla="*/ 103 h 269"/>
                  <a:gd name="T16" fmla="*/ 0 w 479"/>
                  <a:gd name="T17" fmla="*/ 82 h 269"/>
                  <a:gd name="T18" fmla="*/ 0 w 479"/>
                  <a:gd name="T19" fmla="*/ 62 h 269"/>
                  <a:gd name="T20" fmla="*/ 0 w 479"/>
                  <a:gd name="T21" fmla="*/ 40 h 269"/>
                  <a:gd name="T22" fmla="*/ 0 w 479"/>
                  <a:gd name="T23" fmla="*/ 19 h 269"/>
                  <a:gd name="T24" fmla="*/ 3 w 479"/>
                  <a:gd name="T25" fmla="*/ 0 h 269"/>
                  <a:gd name="T26" fmla="*/ 70 w 479"/>
                  <a:gd name="T27" fmla="*/ 0 h 269"/>
                  <a:gd name="T28" fmla="*/ 129 w 479"/>
                  <a:gd name="T29" fmla="*/ 0 h 269"/>
                  <a:gd name="T30" fmla="*/ 197 w 479"/>
                  <a:gd name="T31" fmla="*/ 0 h 269"/>
                  <a:gd name="T32" fmla="*/ 253 w 479"/>
                  <a:gd name="T33" fmla="*/ 0 h 269"/>
                  <a:gd name="T34" fmla="*/ 311 w 479"/>
                  <a:gd name="T35" fmla="*/ 0 h 269"/>
                  <a:gd name="T36" fmla="*/ 373 w 479"/>
                  <a:gd name="T37" fmla="*/ 0 h 269"/>
                  <a:gd name="T38" fmla="*/ 436 w 479"/>
                  <a:gd name="T39" fmla="*/ 0 h 269"/>
                  <a:gd name="T40" fmla="*/ 493 w 479"/>
                  <a:gd name="T41" fmla="*/ 0 h 269"/>
                  <a:gd name="T42" fmla="*/ 561 w 479"/>
                  <a:gd name="T43" fmla="*/ 0 h 269"/>
                  <a:gd name="T44" fmla="*/ 626 w 479"/>
                  <a:gd name="T45" fmla="*/ 0 h 269"/>
                  <a:gd name="T46" fmla="*/ 677 w 479"/>
                  <a:gd name="T47" fmla="*/ 0 h 269"/>
                  <a:gd name="T48" fmla="*/ 749 w 479"/>
                  <a:gd name="T49" fmla="*/ 0 h 269"/>
                  <a:gd name="T50" fmla="*/ 782 w 479"/>
                  <a:gd name="T51" fmla="*/ 5 h 269"/>
                  <a:gd name="T52" fmla="*/ 782 w 479"/>
                  <a:gd name="T53" fmla="*/ 22 h 269"/>
                  <a:gd name="T54" fmla="*/ 782 w 479"/>
                  <a:gd name="T55" fmla="*/ 37 h 269"/>
                  <a:gd name="T56" fmla="*/ 782 w 479"/>
                  <a:gd name="T57" fmla="*/ 54 h 269"/>
                  <a:gd name="T58" fmla="*/ 782 w 479"/>
                  <a:gd name="T59" fmla="*/ 69 h 269"/>
                  <a:gd name="T60" fmla="*/ 782 w 479"/>
                  <a:gd name="T61" fmla="*/ 85 h 269"/>
                  <a:gd name="T62" fmla="*/ 796 w 479"/>
                  <a:gd name="T63" fmla="*/ 102 h 269"/>
                  <a:gd name="T64" fmla="*/ 878 w 479"/>
                  <a:gd name="T65" fmla="*/ 103 h 269"/>
                  <a:gd name="T66" fmla="*/ 982 w 479"/>
                  <a:gd name="T67" fmla="*/ 103 h 269"/>
                  <a:gd name="T68" fmla="*/ 1082 w 479"/>
                  <a:gd name="T69" fmla="*/ 103 h 269"/>
                  <a:gd name="T70" fmla="*/ 1183 w 479"/>
                  <a:gd name="T71" fmla="*/ 102 h 269"/>
                  <a:gd name="T72" fmla="*/ 1276 w 479"/>
                  <a:gd name="T73" fmla="*/ 102 h 269"/>
                  <a:gd name="T74" fmla="*/ 1380 w 479"/>
                  <a:gd name="T75" fmla="*/ 102 h 269"/>
                  <a:gd name="T76" fmla="*/ 1430 w 479"/>
                  <a:gd name="T77" fmla="*/ 109 h 269"/>
                  <a:gd name="T78" fmla="*/ 1430 w 479"/>
                  <a:gd name="T79" fmla="*/ 125 h 269"/>
                  <a:gd name="T80" fmla="*/ 1430 w 479"/>
                  <a:gd name="T81" fmla="*/ 134 h 269"/>
                  <a:gd name="T82" fmla="*/ 1430 w 479"/>
                  <a:gd name="T83" fmla="*/ 138 h 269"/>
                  <a:gd name="T84" fmla="*/ 1430 w 479"/>
                  <a:gd name="T85" fmla="*/ 153 h 269"/>
                  <a:gd name="T86" fmla="*/ 1430 w 479"/>
                  <a:gd name="T87" fmla="*/ 168 h 269"/>
                  <a:gd name="T88" fmla="*/ 1430 w 479"/>
                  <a:gd name="T89" fmla="*/ 184 h 269"/>
                  <a:gd name="T90" fmla="*/ 1430 w 479"/>
                  <a:gd name="T91" fmla="*/ 199 h 269"/>
                  <a:gd name="T92" fmla="*/ 1430 w 479"/>
                  <a:gd name="T93" fmla="*/ 214 h 269"/>
                  <a:gd name="T94" fmla="*/ 1430 w 479"/>
                  <a:gd name="T95" fmla="*/ 230 h 269"/>
                  <a:gd name="T96" fmla="*/ 1430 w 479"/>
                  <a:gd name="T97" fmla="*/ 245 h 269"/>
                  <a:gd name="T98" fmla="*/ 1340 w 479"/>
                  <a:gd name="T99" fmla="*/ 248 h 269"/>
                  <a:gd name="T100" fmla="*/ 1225 w 479"/>
                  <a:gd name="T101" fmla="*/ 250 h 269"/>
                  <a:gd name="T102" fmla="*/ 1117 w 479"/>
                  <a:gd name="T103" fmla="*/ 250 h 269"/>
                  <a:gd name="T104" fmla="*/ 1003 w 479"/>
                  <a:gd name="T105" fmla="*/ 250 h 269"/>
                  <a:gd name="T106" fmla="*/ 889 w 479"/>
                  <a:gd name="T107" fmla="*/ 250 h 269"/>
                  <a:gd name="T108" fmla="*/ 780 w 479"/>
                  <a:gd name="T109" fmla="*/ 250 h 269"/>
                  <a:gd name="T110" fmla="*/ 671 w 479"/>
                  <a:gd name="T111" fmla="*/ 250 h 269"/>
                  <a:gd name="T112" fmla="*/ 561 w 479"/>
                  <a:gd name="T113" fmla="*/ 250 h 269"/>
                  <a:gd name="T114" fmla="*/ 443 w 479"/>
                  <a:gd name="T115" fmla="*/ 250 h 269"/>
                  <a:gd name="T116" fmla="*/ 330 w 479"/>
                  <a:gd name="T117" fmla="*/ 250 h 269"/>
                  <a:gd name="T118" fmla="*/ 226 w 479"/>
                  <a:gd name="T119" fmla="*/ 250 h 269"/>
                  <a:gd name="T120" fmla="*/ 118 w 479"/>
                  <a:gd name="T121" fmla="*/ 250 h 269"/>
                  <a:gd name="T122" fmla="*/ 0 w 479"/>
                  <a:gd name="T123" fmla="*/ 251 h 2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9"/>
                  <a:gd name="T187" fmla="*/ 0 h 269"/>
                  <a:gd name="T188" fmla="*/ 479 w 479"/>
                  <a:gd name="T189" fmla="*/ 269 h 2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9" h="269">
                    <a:moveTo>
                      <a:pt x="0" y="269"/>
                    </a:moveTo>
                    <a:lnTo>
                      <a:pt x="0" y="266"/>
                    </a:lnTo>
                    <a:lnTo>
                      <a:pt x="0" y="265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59"/>
                    </a:lnTo>
                    <a:lnTo>
                      <a:pt x="0" y="255"/>
                    </a:lnTo>
                    <a:lnTo>
                      <a:pt x="0" y="254"/>
                    </a:lnTo>
                    <a:lnTo>
                      <a:pt x="0" y="252"/>
                    </a:lnTo>
                    <a:lnTo>
                      <a:pt x="0" y="249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0" y="243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31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214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0" y="196"/>
                    </a:lnTo>
                    <a:lnTo>
                      <a:pt x="0" y="194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0" y="185"/>
                    </a:lnTo>
                    <a:lnTo>
                      <a:pt x="0" y="183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0" y="168"/>
                    </a:lnTo>
                    <a:lnTo>
                      <a:pt x="0" y="166"/>
                    </a:lnTo>
                    <a:lnTo>
                      <a:pt x="0" y="163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200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12" y="0"/>
                    </a:lnTo>
                    <a:lnTo>
                      <a:pt x="214" y="0"/>
                    </a:lnTo>
                    <a:lnTo>
                      <a:pt x="216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8" y="0"/>
                    </a:lnTo>
                    <a:lnTo>
                      <a:pt x="231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3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9" y="0"/>
                    </a:lnTo>
                    <a:lnTo>
                      <a:pt x="251" y="0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3" y="2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3" y="11"/>
                    </a:lnTo>
                    <a:lnTo>
                      <a:pt x="263" y="13"/>
                    </a:lnTo>
                    <a:lnTo>
                      <a:pt x="263" y="14"/>
                    </a:lnTo>
                    <a:lnTo>
                      <a:pt x="263" y="16"/>
                    </a:lnTo>
                    <a:lnTo>
                      <a:pt x="263" y="17"/>
                    </a:lnTo>
                    <a:lnTo>
                      <a:pt x="263" y="19"/>
                    </a:lnTo>
                    <a:lnTo>
                      <a:pt x="263" y="20"/>
                    </a:lnTo>
                    <a:lnTo>
                      <a:pt x="263" y="22"/>
                    </a:lnTo>
                    <a:lnTo>
                      <a:pt x="263" y="23"/>
                    </a:lnTo>
                    <a:lnTo>
                      <a:pt x="263" y="25"/>
                    </a:lnTo>
                    <a:lnTo>
                      <a:pt x="263" y="26"/>
                    </a:lnTo>
                    <a:lnTo>
                      <a:pt x="263" y="28"/>
                    </a:lnTo>
                    <a:lnTo>
                      <a:pt x="263" y="30"/>
                    </a:lnTo>
                    <a:lnTo>
                      <a:pt x="263" y="31"/>
                    </a:lnTo>
                    <a:lnTo>
                      <a:pt x="263" y="33"/>
                    </a:lnTo>
                    <a:lnTo>
                      <a:pt x="263" y="34"/>
                    </a:lnTo>
                    <a:lnTo>
                      <a:pt x="263" y="36"/>
                    </a:lnTo>
                    <a:lnTo>
                      <a:pt x="263" y="37"/>
                    </a:lnTo>
                    <a:lnTo>
                      <a:pt x="263" y="39"/>
                    </a:lnTo>
                    <a:lnTo>
                      <a:pt x="263" y="40"/>
                    </a:lnTo>
                    <a:lnTo>
                      <a:pt x="263" y="42"/>
                    </a:lnTo>
                    <a:lnTo>
                      <a:pt x="263" y="43"/>
                    </a:lnTo>
                    <a:lnTo>
                      <a:pt x="263" y="45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3" y="50"/>
                    </a:lnTo>
                    <a:lnTo>
                      <a:pt x="263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3" y="57"/>
                    </a:lnTo>
                    <a:lnTo>
                      <a:pt x="263" y="59"/>
                    </a:lnTo>
                    <a:lnTo>
                      <a:pt x="263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3" y="68"/>
                    </a:lnTo>
                    <a:lnTo>
                      <a:pt x="263" y="69"/>
                    </a:lnTo>
                    <a:lnTo>
                      <a:pt x="263" y="71"/>
                    </a:lnTo>
                    <a:lnTo>
                      <a:pt x="263" y="73"/>
                    </a:lnTo>
                    <a:lnTo>
                      <a:pt x="263" y="74"/>
                    </a:lnTo>
                    <a:lnTo>
                      <a:pt x="263" y="76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3" y="82"/>
                    </a:lnTo>
                    <a:lnTo>
                      <a:pt x="263" y="83"/>
                    </a:lnTo>
                    <a:lnTo>
                      <a:pt x="263" y="85"/>
                    </a:lnTo>
                    <a:lnTo>
                      <a:pt x="263" y="86"/>
                    </a:lnTo>
                    <a:lnTo>
                      <a:pt x="263" y="88"/>
                    </a:lnTo>
                    <a:lnTo>
                      <a:pt x="263" y="89"/>
                    </a:lnTo>
                    <a:lnTo>
                      <a:pt x="263" y="91"/>
                    </a:lnTo>
                    <a:lnTo>
                      <a:pt x="263" y="93"/>
                    </a:lnTo>
                    <a:lnTo>
                      <a:pt x="263" y="94"/>
                    </a:lnTo>
                    <a:lnTo>
                      <a:pt x="263" y="96"/>
                    </a:lnTo>
                    <a:lnTo>
                      <a:pt x="263" y="99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5" y="103"/>
                    </a:lnTo>
                    <a:lnTo>
                      <a:pt x="268" y="103"/>
                    </a:lnTo>
                    <a:lnTo>
                      <a:pt x="271" y="103"/>
                    </a:lnTo>
                    <a:lnTo>
                      <a:pt x="274" y="103"/>
                    </a:lnTo>
                    <a:lnTo>
                      <a:pt x="277" y="103"/>
                    </a:lnTo>
                    <a:lnTo>
                      <a:pt x="280" y="103"/>
                    </a:lnTo>
                    <a:lnTo>
                      <a:pt x="285" y="103"/>
                    </a:lnTo>
                    <a:lnTo>
                      <a:pt x="288" y="103"/>
                    </a:lnTo>
                    <a:lnTo>
                      <a:pt x="291" y="103"/>
                    </a:lnTo>
                    <a:lnTo>
                      <a:pt x="294" y="103"/>
                    </a:lnTo>
                    <a:lnTo>
                      <a:pt x="297" y="103"/>
                    </a:lnTo>
                    <a:lnTo>
                      <a:pt x="302" y="103"/>
                    </a:lnTo>
                    <a:lnTo>
                      <a:pt x="305" y="103"/>
                    </a:lnTo>
                    <a:lnTo>
                      <a:pt x="308" y="103"/>
                    </a:lnTo>
                    <a:lnTo>
                      <a:pt x="311" y="103"/>
                    </a:lnTo>
                    <a:lnTo>
                      <a:pt x="314" y="103"/>
                    </a:lnTo>
                    <a:lnTo>
                      <a:pt x="317" y="103"/>
                    </a:lnTo>
                    <a:lnTo>
                      <a:pt x="322" y="103"/>
                    </a:lnTo>
                    <a:lnTo>
                      <a:pt x="325" y="103"/>
                    </a:lnTo>
                    <a:lnTo>
                      <a:pt x="328" y="103"/>
                    </a:lnTo>
                    <a:lnTo>
                      <a:pt x="331" y="103"/>
                    </a:lnTo>
                    <a:lnTo>
                      <a:pt x="334" y="103"/>
                    </a:lnTo>
                    <a:lnTo>
                      <a:pt x="339" y="103"/>
                    </a:lnTo>
                    <a:lnTo>
                      <a:pt x="342" y="103"/>
                    </a:lnTo>
                    <a:lnTo>
                      <a:pt x="345" y="103"/>
                    </a:lnTo>
                    <a:lnTo>
                      <a:pt x="348" y="103"/>
                    </a:lnTo>
                    <a:lnTo>
                      <a:pt x="351" y="103"/>
                    </a:lnTo>
                    <a:lnTo>
                      <a:pt x="354" y="103"/>
                    </a:lnTo>
                    <a:lnTo>
                      <a:pt x="359" y="103"/>
                    </a:lnTo>
                    <a:lnTo>
                      <a:pt x="362" y="103"/>
                    </a:lnTo>
                    <a:lnTo>
                      <a:pt x="365" y="103"/>
                    </a:lnTo>
                    <a:lnTo>
                      <a:pt x="368" y="103"/>
                    </a:lnTo>
                    <a:lnTo>
                      <a:pt x="371" y="103"/>
                    </a:lnTo>
                    <a:lnTo>
                      <a:pt x="375" y="103"/>
                    </a:lnTo>
                    <a:lnTo>
                      <a:pt x="379" y="103"/>
                    </a:lnTo>
                    <a:lnTo>
                      <a:pt x="382" y="103"/>
                    </a:lnTo>
                    <a:lnTo>
                      <a:pt x="385" y="103"/>
                    </a:lnTo>
                    <a:lnTo>
                      <a:pt x="388" y="102"/>
                    </a:lnTo>
                    <a:lnTo>
                      <a:pt x="391" y="102"/>
                    </a:lnTo>
                    <a:lnTo>
                      <a:pt x="395" y="102"/>
                    </a:lnTo>
                    <a:lnTo>
                      <a:pt x="399" y="102"/>
                    </a:lnTo>
                    <a:lnTo>
                      <a:pt x="402" y="102"/>
                    </a:lnTo>
                    <a:lnTo>
                      <a:pt x="405" y="102"/>
                    </a:lnTo>
                    <a:lnTo>
                      <a:pt x="408" y="102"/>
                    </a:lnTo>
                    <a:lnTo>
                      <a:pt x="412" y="102"/>
                    </a:lnTo>
                    <a:lnTo>
                      <a:pt x="415" y="102"/>
                    </a:lnTo>
                    <a:lnTo>
                      <a:pt x="419" y="102"/>
                    </a:lnTo>
                    <a:lnTo>
                      <a:pt x="422" y="102"/>
                    </a:lnTo>
                    <a:lnTo>
                      <a:pt x="425" y="102"/>
                    </a:lnTo>
                    <a:lnTo>
                      <a:pt x="428" y="102"/>
                    </a:lnTo>
                    <a:lnTo>
                      <a:pt x="432" y="102"/>
                    </a:lnTo>
                    <a:lnTo>
                      <a:pt x="435" y="102"/>
                    </a:lnTo>
                    <a:lnTo>
                      <a:pt x="439" y="102"/>
                    </a:lnTo>
                    <a:lnTo>
                      <a:pt x="442" y="102"/>
                    </a:lnTo>
                    <a:lnTo>
                      <a:pt x="445" y="102"/>
                    </a:lnTo>
                    <a:lnTo>
                      <a:pt x="449" y="102"/>
                    </a:lnTo>
                    <a:lnTo>
                      <a:pt x="452" y="102"/>
                    </a:lnTo>
                    <a:lnTo>
                      <a:pt x="455" y="102"/>
                    </a:lnTo>
                    <a:lnTo>
                      <a:pt x="459" y="102"/>
                    </a:lnTo>
                    <a:lnTo>
                      <a:pt x="462" y="102"/>
                    </a:lnTo>
                    <a:lnTo>
                      <a:pt x="466" y="102"/>
                    </a:lnTo>
                    <a:lnTo>
                      <a:pt x="469" y="102"/>
                    </a:lnTo>
                    <a:lnTo>
                      <a:pt x="472" y="102"/>
                    </a:lnTo>
                    <a:lnTo>
                      <a:pt x="475" y="102"/>
                    </a:lnTo>
                    <a:lnTo>
                      <a:pt x="479" y="102"/>
                    </a:lnTo>
                    <a:lnTo>
                      <a:pt x="479" y="103"/>
                    </a:lnTo>
                    <a:lnTo>
                      <a:pt x="479" y="105"/>
                    </a:lnTo>
                    <a:lnTo>
                      <a:pt x="479" y="106"/>
                    </a:lnTo>
                    <a:lnTo>
                      <a:pt x="479" y="108"/>
                    </a:lnTo>
                    <a:lnTo>
                      <a:pt x="479" y="109"/>
                    </a:lnTo>
                    <a:lnTo>
                      <a:pt x="479" y="111"/>
                    </a:lnTo>
                    <a:lnTo>
                      <a:pt x="479" y="113"/>
                    </a:lnTo>
                    <a:lnTo>
                      <a:pt x="479" y="114"/>
                    </a:lnTo>
                    <a:lnTo>
                      <a:pt x="479" y="116"/>
                    </a:lnTo>
                    <a:lnTo>
                      <a:pt x="479" y="117"/>
                    </a:lnTo>
                    <a:lnTo>
                      <a:pt x="479" y="119"/>
                    </a:lnTo>
                    <a:lnTo>
                      <a:pt x="479" y="120"/>
                    </a:lnTo>
                    <a:lnTo>
                      <a:pt x="479" y="122"/>
                    </a:lnTo>
                    <a:lnTo>
                      <a:pt x="479" y="123"/>
                    </a:lnTo>
                    <a:lnTo>
                      <a:pt x="479" y="125"/>
                    </a:lnTo>
                    <a:lnTo>
                      <a:pt x="479" y="126"/>
                    </a:lnTo>
                    <a:lnTo>
                      <a:pt x="479" y="128"/>
                    </a:lnTo>
                    <a:lnTo>
                      <a:pt x="479" y="129"/>
                    </a:lnTo>
                    <a:lnTo>
                      <a:pt x="479" y="131"/>
                    </a:lnTo>
                    <a:lnTo>
                      <a:pt x="479" y="133"/>
                    </a:lnTo>
                    <a:lnTo>
                      <a:pt x="479" y="134"/>
                    </a:lnTo>
                    <a:lnTo>
                      <a:pt x="479" y="136"/>
                    </a:lnTo>
                    <a:lnTo>
                      <a:pt x="479" y="137"/>
                    </a:lnTo>
                    <a:lnTo>
                      <a:pt x="479" y="139"/>
                    </a:lnTo>
                    <a:lnTo>
                      <a:pt x="479" y="140"/>
                    </a:lnTo>
                    <a:lnTo>
                      <a:pt x="479" y="142"/>
                    </a:lnTo>
                    <a:lnTo>
                      <a:pt x="479" y="143"/>
                    </a:lnTo>
                    <a:lnTo>
                      <a:pt x="479" y="145"/>
                    </a:lnTo>
                    <a:lnTo>
                      <a:pt x="479" y="146"/>
                    </a:lnTo>
                    <a:lnTo>
                      <a:pt x="479" y="148"/>
                    </a:lnTo>
                    <a:lnTo>
                      <a:pt x="479" y="149"/>
                    </a:lnTo>
                    <a:lnTo>
                      <a:pt x="479" y="151"/>
                    </a:lnTo>
                    <a:lnTo>
                      <a:pt x="479" y="152"/>
                    </a:lnTo>
                    <a:lnTo>
                      <a:pt x="479" y="154"/>
                    </a:lnTo>
                    <a:lnTo>
                      <a:pt x="479" y="156"/>
                    </a:lnTo>
                    <a:lnTo>
                      <a:pt x="479" y="157"/>
                    </a:lnTo>
                    <a:lnTo>
                      <a:pt x="479" y="159"/>
                    </a:lnTo>
                    <a:lnTo>
                      <a:pt x="479" y="160"/>
                    </a:lnTo>
                    <a:lnTo>
                      <a:pt x="479" y="162"/>
                    </a:lnTo>
                    <a:lnTo>
                      <a:pt x="479" y="163"/>
                    </a:lnTo>
                    <a:lnTo>
                      <a:pt x="479" y="165"/>
                    </a:lnTo>
                    <a:lnTo>
                      <a:pt x="479" y="166"/>
                    </a:lnTo>
                    <a:lnTo>
                      <a:pt x="479" y="168"/>
                    </a:lnTo>
                    <a:lnTo>
                      <a:pt x="479" y="169"/>
                    </a:lnTo>
                    <a:lnTo>
                      <a:pt x="479" y="171"/>
                    </a:lnTo>
                    <a:lnTo>
                      <a:pt x="479" y="172"/>
                    </a:lnTo>
                    <a:lnTo>
                      <a:pt x="479" y="174"/>
                    </a:lnTo>
                    <a:lnTo>
                      <a:pt x="479" y="176"/>
                    </a:lnTo>
                    <a:lnTo>
                      <a:pt x="479" y="177"/>
                    </a:lnTo>
                    <a:lnTo>
                      <a:pt x="479" y="179"/>
                    </a:lnTo>
                    <a:lnTo>
                      <a:pt x="479" y="180"/>
                    </a:lnTo>
                    <a:lnTo>
                      <a:pt x="479" y="182"/>
                    </a:lnTo>
                    <a:lnTo>
                      <a:pt x="479" y="183"/>
                    </a:lnTo>
                    <a:lnTo>
                      <a:pt x="479" y="185"/>
                    </a:lnTo>
                    <a:lnTo>
                      <a:pt x="479" y="186"/>
                    </a:lnTo>
                    <a:lnTo>
                      <a:pt x="479" y="188"/>
                    </a:lnTo>
                    <a:lnTo>
                      <a:pt x="479" y="189"/>
                    </a:lnTo>
                    <a:lnTo>
                      <a:pt x="479" y="191"/>
                    </a:lnTo>
                    <a:lnTo>
                      <a:pt x="479" y="192"/>
                    </a:lnTo>
                    <a:lnTo>
                      <a:pt x="479" y="194"/>
                    </a:lnTo>
                    <a:lnTo>
                      <a:pt x="479" y="196"/>
                    </a:lnTo>
                    <a:lnTo>
                      <a:pt x="479" y="197"/>
                    </a:lnTo>
                    <a:lnTo>
                      <a:pt x="479" y="199"/>
                    </a:lnTo>
                    <a:lnTo>
                      <a:pt x="479" y="200"/>
                    </a:lnTo>
                    <a:lnTo>
                      <a:pt x="479" y="202"/>
                    </a:lnTo>
                    <a:lnTo>
                      <a:pt x="479" y="203"/>
                    </a:lnTo>
                    <a:lnTo>
                      <a:pt x="479" y="205"/>
                    </a:lnTo>
                    <a:lnTo>
                      <a:pt x="479" y="206"/>
                    </a:lnTo>
                    <a:lnTo>
                      <a:pt x="479" y="208"/>
                    </a:lnTo>
                    <a:lnTo>
                      <a:pt x="479" y="209"/>
                    </a:lnTo>
                    <a:lnTo>
                      <a:pt x="479" y="211"/>
                    </a:lnTo>
                    <a:lnTo>
                      <a:pt x="479" y="212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79" y="217"/>
                    </a:lnTo>
                    <a:lnTo>
                      <a:pt x="479" y="219"/>
                    </a:lnTo>
                    <a:lnTo>
                      <a:pt x="479" y="220"/>
                    </a:lnTo>
                    <a:lnTo>
                      <a:pt x="479" y="222"/>
                    </a:lnTo>
                    <a:lnTo>
                      <a:pt x="479" y="223"/>
                    </a:lnTo>
                    <a:lnTo>
                      <a:pt x="479" y="225"/>
                    </a:lnTo>
                    <a:lnTo>
                      <a:pt x="479" y="226"/>
                    </a:lnTo>
                    <a:lnTo>
                      <a:pt x="479" y="228"/>
                    </a:lnTo>
                    <a:lnTo>
                      <a:pt x="479" y="229"/>
                    </a:lnTo>
                    <a:lnTo>
                      <a:pt x="479" y="231"/>
                    </a:lnTo>
                    <a:lnTo>
                      <a:pt x="479" y="232"/>
                    </a:lnTo>
                    <a:lnTo>
                      <a:pt x="479" y="234"/>
                    </a:lnTo>
                    <a:lnTo>
                      <a:pt x="479" y="235"/>
                    </a:lnTo>
                    <a:lnTo>
                      <a:pt x="479" y="237"/>
                    </a:lnTo>
                    <a:lnTo>
                      <a:pt x="479" y="239"/>
                    </a:lnTo>
                    <a:lnTo>
                      <a:pt x="479" y="240"/>
                    </a:lnTo>
                    <a:lnTo>
                      <a:pt x="479" y="242"/>
                    </a:lnTo>
                    <a:lnTo>
                      <a:pt x="479" y="243"/>
                    </a:lnTo>
                    <a:lnTo>
                      <a:pt x="479" y="245"/>
                    </a:lnTo>
                    <a:lnTo>
                      <a:pt x="479" y="246"/>
                    </a:lnTo>
                    <a:lnTo>
                      <a:pt x="479" y="248"/>
                    </a:lnTo>
                    <a:lnTo>
                      <a:pt x="479" y="249"/>
                    </a:lnTo>
                    <a:lnTo>
                      <a:pt x="479" y="251"/>
                    </a:lnTo>
                    <a:lnTo>
                      <a:pt x="479" y="252"/>
                    </a:lnTo>
                    <a:lnTo>
                      <a:pt x="479" y="254"/>
                    </a:lnTo>
                    <a:lnTo>
                      <a:pt x="479" y="255"/>
                    </a:lnTo>
                    <a:lnTo>
                      <a:pt x="479" y="257"/>
                    </a:lnTo>
                    <a:lnTo>
                      <a:pt x="479" y="259"/>
                    </a:lnTo>
                    <a:lnTo>
                      <a:pt x="479" y="260"/>
                    </a:lnTo>
                    <a:lnTo>
                      <a:pt x="479" y="262"/>
                    </a:lnTo>
                    <a:lnTo>
                      <a:pt x="479" y="263"/>
                    </a:lnTo>
                    <a:lnTo>
                      <a:pt x="479" y="265"/>
                    </a:lnTo>
                    <a:lnTo>
                      <a:pt x="479" y="266"/>
                    </a:lnTo>
                    <a:lnTo>
                      <a:pt x="474" y="266"/>
                    </a:lnTo>
                    <a:lnTo>
                      <a:pt x="471" y="266"/>
                    </a:lnTo>
                    <a:lnTo>
                      <a:pt x="468" y="266"/>
                    </a:lnTo>
                    <a:lnTo>
                      <a:pt x="463" y="266"/>
                    </a:lnTo>
                    <a:lnTo>
                      <a:pt x="460" y="266"/>
                    </a:lnTo>
                    <a:lnTo>
                      <a:pt x="455" y="266"/>
                    </a:lnTo>
                    <a:lnTo>
                      <a:pt x="452" y="266"/>
                    </a:lnTo>
                    <a:lnTo>
                      <a:pt x="448" y="266"/>
                    </a:lnTo>
                    <a:lnTo>
                      <a:pt x="445" y="266"/>
                    </a:lnTo>
                    <a:lnTo>
                      <a:pt x="442" y="266"/>
                    </a:lnTo>
                    <a:lnTo>
                      <a:pt x="437" y="266"/>
                    </a:lnTo>
                    <a:lnTo>
                      <a:pt x="434" y="266"/>
                    </a:lnTo>
                    <a:lnTo>
                      <a:pt x="429" y="266"/>
                    </a:lnTo>
                    <a:lnTo>
                      <a:pt x="426" y="268"/>
                    </a:lnTo>
                    <a:lnTo>
                      <a:pt x="422" y="268"/>
                    </a:lnTo>
                    <a:lnTo>
                      <a:pt x="419" y="268"/>
                    </a:lnTo>
                    <a:lnTo>
                      <a:pt x="415" y="268"/>
                    </a:lnTo>
                    <a:lnTo>
                      <a:pt x="411" y="268"/>
                    </a:lnTo>
                    <a:lnTo>
                      <a:pt x="408" y="268"/>
                    </a:lnTo>
                    <a:lnTo>
                      <a:pt x="403" y="268"/>
                    </a:lnTo>
                    <a:lnTo>
                      <a:pt x="400" y="268"/>
                    </a:lnTo>
                    <a:lnTo>
                      <a:pt x="395" y="268"/>
                    </a:lnTo>
                    <a:lnTo>
                      <a:pt x="392" y="268"/>
                    </a:lnTo>
                    <a:lnTo>
                      <a:pt x="389" y="268"/>
                    </a:lnTo>
                    <a:lnTo>
                      <a:pt x="385" y="268"/>
                    </a:lnTo>
                    <a:lnTo>
                      <a:pt x="382" y="268"/>
                    </a:lnTo>
                    <a:lnTo>
                      <a:pt x="377" y="268"/>
                    </a:lnTo>
                    <a:lnTo>
                      <a:pt x="374" y="268"/>
                    </a:lnTo>
                    <a:lnTo>
                      <a:pt x="369" y="268"/>
                    </a:lnTo>
                    <a:lnTo>
                      <a:pt x="366" y="268"/>
                    </a:lnTo>
                    <a:lnTo>
                      <a:pt x="363" y="268"/>
                    </a:lnTo>
                    <a:lnTo>
                      <a:pt x="359" y="268"/>
                    </a:lnTo>
                    <a:lnTo>
                      <a:pt x="355" y="268"/>
                    </a:lnTo>
                    <a:lnTo>
                      <a:pt x="351" y="268"/>
                    </a:lnTo>
                    <a:lnTo>
                      <a:pt x="348" y="268"/>
                    </a:lnTo>
                    <a:lnTo>
                      <a:pt x="343" y="268"/>
                    </a:lnTo>
                    <a:lnTo>
                      <a:pt x="340" y="268"/>
                    </a:lnTo>
                    <a:lnTo>
                      <a:pt x="337" y="268"/>
                    </a:lnTo>
                    <a:lnTo>
                      <a:pt x="332" y="268"/>
                    </a:lnTo>
                    <a:lnTo>
                      <a:pt x="329" y="268"/>
                    </a:lnTo>
                    <a:lnTo>
                      <a:pt x="325" y="268"/>
                    </a:lnTo>
                    <a:lnTo>
                      <a:pt x="322" y="268"/>
                    </a:lnTo>
                    <a:lnTo>
                      <a:pt x="317" y="268"/>
                    </a:lnTo>
                    <a:lnTo>
                      <a:pt x="314" y="268"/>
                    </a:lnTo>
                    <a:lnTo>
                      <a:pt x="311" y="268"/>
                    </a:lnTo>
                    <a:lnTo>
                      <a:pt x="306" y="268"/>
                    </a:lnTo>
                    <a:lnTo>
                      <a:pt x="303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8"/>
                    </a:lnTo>
                    <a:lnTo>
                      <a:pt x="285" y="268"/>
                    </a:lnTo>
                    <a:lnTo>
                      <a:pt x="280" y="268"/>
                    </a:lnTo>
                    <a:lnTo>
                      <a:pt x="277" y="268"/>
                    </a:lnTo>
                    <a:lnTo>
                      <a:pt x="272" y="268"/>
                    </a:lnTo>
                    <a:lnTo>
                      <a:pt x="269" y="268"/>
                    </a:lnTo>
                    <a:lnTo>
                      <a:pt x="266" y="268"/>
                    </a:lnTo>
                    <a:lnTo>
                      <a:pt x="262" y="268"/>
                    </a:lnTo>
                    <a:lnTo>
                      <a:pt x="259" y="268"/>
                    </a:lnTo>
                    <a:lnTo>
                      <a:pt x="254" y="268"/>
                    </a:lnTo>
                    <a:lnTo>
                      <a:pt x="251" y="268"/>
                    </a:lnTo>
                    <a:lnTo>
                      <a:pt x="246" y="268"/>
                    </a:lnTo>
                    <a:lnTo>
                      <a:pt x="243" y="268"/>
                    </a:lnTo>
                    <a:lnTo>
                      <a:pt x="240" y="268"/>
                    </a:lnTo>
                    <a:lnTo>
                      <a:pt x="235" y="268"/>
                    </a:lnTo>
                    <a:lnTo>
                      <a:pt x="232" y="268"/>
                    </a:lnTo>
                    <a:lnTo>
                      <a:pt x="228" y="268"/>
                    </a:lnTo>
                    <a:lnTo>
                      <a:pt x="225" y="268"/>
                    </a:lnTo>
                    <a:lnTo>
                      <a:pt x="220" y="268"/>
                    </a:lnTo>
                    <a:lnTo>
                      <a:pt x="217" y="268"/>
                    </a:lnTo>
                    <a:lnTo>
                      <a:pt x="214" y="268"/>
                    </a:lnTo>
                    <a:lnTo>
                      <a:pt x="209" y="268"/>
                    </a:lnTo>
                    <a:lnTo>
                      <a:pt x="206" y="268"/>
                    </a:lnTo>
                    <a:lnTo>
                      <a:pt x="202" y="268"/>
                    </a:lnTo>
                    <a:lnTo>
                      <a:pt x="199" y="268"/>
                    </a:lnTo>
                    <a:lnTo>
                      <a:pt x="194" y="268"/>
                    </a:lnTo>
                    <a:lnTo>
                      <a:pt x="191" y="268"/>
                    </a:lnTo>
                    <a:lnTo>
                      <a:pt x="188" y="268"/>
                    </a:lnTo>
                    <a:lnTo>
                      <a:pt x="183" y="268"/>
                    </a:lnTo>
                    <a:lnTo>
                      <a:pt x="180" y="268"/>
                    </a:lnTo>
                    <a:lnTo>
                      <a:pt x="176" y="268"/>
                    </a:lnTo>
                    <a:lnTo>
                      <a:pt x="172" y="268"/>
                    </a:lnTo>
                    <a:lnTo>
                      <a:pt x="168" y="268"/>
                    </a:lnTo>
                    <a:lnTo>
                      <a:pt x="165" y="268"/>
                    </a:lnTo>
                    <a:lnTo>
                      <a:pt x="162" y="268"/>
                    </a:lnTo>
                    <a:lnTo>
                      <a:pt x="157" y="268"/>
                    </a:lnTo>
                    <a:lnTo>
                      <a:pt x="154" y="268"/>
                    </a:lnTo>
                    <a:lnTo>
                      <a:pt x="149" y="268"/>
                    </a:lnTo>
                    <a:lnTo>
                      <a:pt x="146" y="268"/>
                    </a:lnTo>
                    <a:lnTo>
                      <a:pt x="142" y="268"/>
                    </a:lnTo>
                    <a:lnTo>
                      <a:pt x="139" y="268"/>
                    </a:lnTo>
                    <a:lnTo>
                      <a:pt x="136" y="268"/>
                    </a:lnTo>
                    <a:lnTo>
                      <a:pt x="131" y="268"/>
                    </a:lnTo>
                    <a:lnTo>
                      <a:pt x="128" y="268"/>
                    </a:lnTo>
                    <a:lnTo>
                      <a:pt x="123" y="268"/>
                    </a:lnTo>
                    <a:lnTo>
                      <a:pt x="120" y="268"/>
                    </a:lnTo>
                    <a:lnTo>
                      <a:pt x="117" y="268"/>
                    </a:lnTo>
                    <a:lnTo>
                      <a:pt x="112" y="268"/>
                    </a:lnTo>
                    <a:lnTo>
                      <a:pt x="109" y="268"/>
                    </a:lnTo>
                    <a:lnTo>
                      <a:pt x="105" y="268"/>
                    </a:lnTo>
                    <a:lnTo>
                      <a:pt x="102" y="268"/>
                    </a:lnTo>
                    <a:lnTo>
                      <a:pt x="97" y="268"/>
                    </a:lnTo>
                    <a:lnTo>
                      <a:pt x="94" y="268"/>
                    </a:lnTo>
                    <a:lnTo>
                      <a:pt x="91" y="268"/>
                    </a:lnTo>
                    <a:lnTo>
                      <a:pt x="86" y="268"/>
                    </a:lnTo>
                    <a:lnTo>
                      <a:pt x="83" y="268"/>
                    </a:lnTo>
                    <a:lnTo>
                      <a:pt x="79" y="268"/>
                    </a:lnTo>
                    <a:lnTo>
                      <a:pt x="76" y="268"/>
                    </a:lnTo>
                    <a:lnTo>
                      <a:pt x="71" y="268"/>
                    </a:lnTo>
                    <a:lnTo>
                      <a:pt x="68" y="268"/>
                    </a:lnTo>
                    <a:lnTo>
                      <a:pt x="65" y="268"/>
                    </a:lnTo>
                    <a:lnTo>
                      <a:pt x="60" y="268"/>
                    </a:lnTo>
                    <a:lnTo>
                      <a:pt x="57" y="268"/>
                    </a:lnTo>
                    <a:lnTo>
                      <a:pt x="52" y="268"/>
                    </a:lnTo>
                    <a:lnTo>
                      <a:pt x="49" y="268"/>
                    </a:lnTo>
                    <a:lnTo>
                      <a:pt x="45" y="268"/>
                    </a:lnTo>
                    <a:lnTo>
                      <a:pt x="42" y="268"/>
                    </a:lnTo>
                    <a:lnTo>
                      <a:pt x="39" y="268"/>
                    </a:lnTo>
                    <a:lnTo>
                      <a:pt x="34" y="268"/>
                    </a:lnTo>
                    <a:lnTo>
                      <a:pt x="31" y="268"/>
                    </a:lnTo>
                    <a:lnTo>
                      <a:pt x="26" y="268"/>
                    </a:lnTo>
                    <a:lnTo>
                      <a:pt x="23" y="268"/>
                    </a:lnTo>
                    <a:lnTo>
                      <a:pt x="19" y="268"/>
                    </a:lnTo>
                    <a:lnTo>
                      <a:pt x="16" y="268"/>
                    </a:lnTo>
                    <a:lnTo>
                      <a:pt x="12" y="268"/>
                    </a:lnTo>
                    <a:lnTo>
                      <a:pt x="8" y="269"/>
                    </a:lnTo>
                    <a:lnTo>
                      <a:pt x="5" y="269"/>
                    </a:lnTo>
                    <a:lnTo>
                      <a:pt x="0" y="2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765" name="Group 931"/>
            <p:cNvGrpSpPr>
              <a:grpSpLocks/>
            </p:cNvGrpSpPr>
            <p:nvPr/>
          </p:nvGrpSpPr>
          <p:grpSpPr bwMode="auto">
            <a:xfrm>
              <a:off x="413" y="2553"/>
              <a:ext cx="713" cy="223"/>
              <a:chOff x="413" y="2553"/>
              <a:chExt cx="713" cy="223"/>
            </a:xfrm>
          </p:grpSpPr>
          <p:sp>
            <p:nvSpPr>
              <p:cNvPr id="31963" name="Freeform 932"/>
              <p:cNvSpPr>
                <a:spLocks noChangeArrowheads="1"/>
              </p:cNvSpPr>
              <p:nvPr/>
            </p:nvSpPr>
            <p:spPr bwMode="auto">
              <a:xfrm>
                <a:off x="413" y="2625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6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3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64" name="Freeform 933"/>
              <p:cNvSpPr>
                <a:spLocks noChangeArrowheads="1"/>
              </p:cNvSpPr>
              <p:nvPr/>
            </p:nvSpPr>
            <p:spPr bwMode="auto">
              <a:xfrm>
                <a:off x="416" y="2624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6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3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65" name="Freeform 934"/>
              <p:cNvSpPr>
                <a:spLocks noChangeArrowheads="1"/>
              </p:cNvSpPr>
              <p:nvPr/>
            </p:nvSpPr>
            <p:spPr bwMode="auto">
              <a:xfrm>
                <a:off x="421" y="2622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66" name="Freeform 935"/>
              <p:cNvSpPr>
                <a:spLocks noChangeArrowheads="1"/>
              </p:cNvSpPr>
              <p:nvPr/>
            </p:nvSpPr>
            <p:spPr bwMode="auto">
              <a:xfrm>
                <a:off x="424" y="2621"/>
                <a:ext cx="529" cy="2"/>
              </a:xfrm>
              <a:custGeom>
                <a:avLst/>
                <a:gdLst>
                  <a:gd name="T0" fmla="*/ 8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8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67" name="Freeform 936"/>
              <p:cNvSpPr>
                <a:spLocks noChangeArrowheads="1"/>
              </p:cNvSpPr>
              <p:nvPr/>
            </p:nvSpPr>
            <p:spPr bwMode="auto">
              <a:xfrm>
                <a:off x="428" y="2619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68" name="Freeform 937"/>
              <p:cNvSpPr>
                <a:spLocks noChangeArrowheads="1"/>
              </p:cNvSpPr>
              <p:nvPr/>
            </p:nvSpPr>
            <p:spPr bwMode="auto">
              <a:xfrm>
                <a:off x="433" y="2618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5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0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69" name="Freeform 938"/>
              <p:cNvSpPr>
                <a:spLocks noChangeArrowheads="1"/>
              </p:cNvSpPr>
              <p:nvPr/>
            </p:nvSpPr>
            <p:spPr bwMode="auto">
              <a:xfrm>
                <a:off x="436" y="2616"/>
                <a:ext cx="529" cy="2"/>
              </a:xfrm>
              <a:custGeom>
                <a:avLst/>
                <a:gdLst>
                  <a:gd name="T0" fmla="*/ 8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8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0" name="Freeform 939"/>
              <p:cNvSpPr>
                <a:spLocks noChangeArrowheads="1"/>
              </p:cNvSpPr>
              <p:nvPr/>
            </p:nvSpPr>
            <p:spPr bwMode="auto">
              <a:xfrm>
                <a:off x="439" y="2615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1" name="Freeform 940"/>
              <p:cNvSpPr>
                <a:spLocks noChangeArrowheads="1"/>
              </p:cNvSpPr>
              <p:nvPr/>
            </p:nvSpPr>
            <p:spPr bwMode="auto">
              <a:xfrm>
                <a:off x="444" y="2613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5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0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2" name="Freeform 941"/>
              <p:cNvSpPr>
                <a:spLocks noChangeArrowheads="1"/>
              </p:cNvSpPr>
              <p:nvPr/>
            </p:nvSpPr>
            <p:spPr bwMode="auto">
              <a:xfrm>
                <a:off x="448" y="2611"/>
                <a:ext cx="529" cy="3"/>
              </a:xfrm>
              <a:custGeom>
                <a:avLst/>
                <a:gdLst>
                  <a:gd name="T0" fmla="*/ 7 w 498"/>
                  <a:gd name="T1" fmla="*/ 0 h 4"/>
                  <a:gd name="T2" fmla="*/ 0 w 498"/>
                  <a:gd name="T3" fmla="*/ 2 h 4"/>
                  <a:gd name="T4" fmla="*/ 1464 w 498"/>
                  <a:gd name="T5" fmla="*/ 2 h 4"/>
                  <a:gd name="T6" fmla="*/ 1475 w 498"/>
                  <a:gd name="T7" fmla="*/ 0 h 4"/>
                  <a:gd name="T8" fmla="*/ 7 w 49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4"/>
                  <a:gd name="T17" fmla="*/ 498 w 49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4">
                    <a:moveTo>
                      <a:pt x="7" y="0"/>
                    </a:moveTo>
                    <a:lnTo>
                      <a:pt x="0" y="4"/>
                    </a:lnTo>
                    <a:lnTo>
                      <a:pt x="492" y="4"/>
                    </a:lnTo>
                    <a:lnTo>
                      <a:pt x="49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3" name="Freeform 942"/>
              <p:cNvSpPr>
                <a:spLocks noChangeArrowheads="1"/>
              </p:cNvSpPr>
              <p:nvPr/>
            </p:nvSpPr>
            <p:spPr bwMode="auto">
              <a:xfrm>
                <a:off x="451" y="2610"/>
                <a:ext cx="531" cy="2"/>
              </a:xfrm>
              <a:custGeom>
                <a:avLst/>
                <a:gdLst>
                  <a:gd name="T0" fmla="*/ 7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7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7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4" name="Freeform 943"/>
              <p:cNvSpPr>
                <a:spLocks noChangeArrowheads="1"/>
              </p:cNvSpPr>
              <p:nvPr/>
            </p:nvSpPr>
            <p:spPr bwMode="auto">
              <a:xfrm>
                <a:off x="455" y="2608"/>
                <a:ext cx="530" cy="2"/>
              </a:xfrm>
              <a:custGeom>
                <a:avLst/>
                <a:gdLst>
                  <a:gd name="T0" fmla="*/ 7 w 499"/>
                  <a:gd name="T1" fmla="*/ 0 h 3"/>
                  <a:gd name="T2" fmla="*/ 0 w 499"/>
                  <a:gd name="T3" fmla="*/ 1 h 3"/>
                  <a:gd name="T4" fmla="*/ 1453 w 499"/>
                  <a:gd name="T5" fmla="*/ 1 h 3"/>
                  <a:gd name="T6" fmla="*/ 1474 w 499"/>
                  <a:gd name="T7" fmla="*/ 0 h 3"/>
                  <a:gd name="T8" fmla="*/ 7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7" y="0"/>
                    </a:moveTo>
                    <a:lnTo>
                      <a:pt x="0" y="3"/>
                    </a:lnTo>
                    <a:lnTo>
                      <a:pt x="491" y="3"/>
                    </a:lnTo>
                    <a:lnTo>
                      <a:pt x="49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5" name="Freeform 944"/>
              <p:cNvSpPr>
                <a:spLocks noChangeArrowheads="1"/>
              </p:cNvSpPr>
              <p:nvPr/>
            </p:nvSpPr>
            <p:spPr bwMode="auto">
              <a:xfrm>
                <a:off x="459" y="2607"/>
                <a:ext cx="530" cy="2"/>
              </a:xfrm>
              <a:custGeom>
                <a:avLst/>
                <a:gdLst>
                  <a:gd name="T0" fmla="*/ 7 w 499"/>
                  <a:gd name="T1" fmla="*/ 0 h 3"/>
                  <a:gd name="T2" fmla="*/ 0 w 499"/>
                  <a:gd name="T3" fmla="*/ 1 h 3"/>
                  <a:gd name="T4" fmla="*/ 1463 w 499"/>
                  <a:gd name="T5" fmla="*/ 1 h 3"/>
                  <a:gd name="T6" fmla="*/ 1474 w 499"/>
                  <a:gd name="T7" fmla="*/ 0 h 3"/>
                  <a:gd name="T8" fmla="*/ 7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7" y="0"/>
                    </a:moveTo>
                    <a:lnTo>
                      <a:pt x="0" y="3"/>
                    </a:lnTo>
                    <a:lnTo>
                      <a:pt x="493" y="3"/>
                    </a:lnTo>
                    <a:lnTo>
                      <a:pt x="49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6" name="Freeform 945"/>
              <p:cNvSpPr>
                <a:spLocks noChangeArrowheads="1"/>
              </p:cNvSpPr>
              <p:nvPr/>
            </p:nvSpPr>
            <p:spPr bwMode="auto">
              <a:xfrm>
                <a:off x="463" y="2605"/>
                <a:ext cx="530" cy="2"/>
              </a:xfrm>
              <a:custGeom>
                <a:avLst/>
                <a:gdLst>
                  <a:gd name="T0" fmla="*/ 7 w 499"/>
                  <a:gd name="T1" fmla="*/ 0 h 3"/>
                  <a:gd name="T2" fmla="*/ 0 w 499"/>
                  <a:gd name="T3" fmla="*/ 1 h 3"/>
                  <a:gd name="T4" fmla="*/ 1457 w 499"/>
                  <a:gd name="T5" fmla="*/ 1 h 3"/>
                  <a:gd name="T6" fmla="*/ 1474 w 499"/>
                  <a:gd name="T7" fmla="*/ 0 h 3"/>
                  <a:gd name="T8" fmla="*/ 7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7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7" name="Freeform 946"/>
              <p:cNvSpPr>
                <a:spLocks noChangeArrowheads="1"/>
              </p:cNvSpPr>
              <p:nvPr/>
            </p:nvSpPr>
            <p:spPr bwMode="auto">
              <a:xfrm>
                <a:off x="466" y="2604"/>
                <a:ext cx="530" cy="2"/>
              </a:xfrm>
              <a:custGeom>
                <a:avLst/>
                <a:gdLst>
                  <a:gd name="T0" fmla="*/ 7 w 499"/>
                  <a:gd name="T1" fmla="*/ 0 h 3"/>
                  <a:gd name="T2" fmla="*/ 0 w 499"/>
                  <a:gd name="T3" fmla="*/ 1 h 3"/>
                  <a:gd name="T4" fmla="*/ 1457 w 499"/>
                  <a:gd name="T5" fmla="*/ 1 h 3"/>
                  <a:gd name="T6" fmla="*/ 1474 w 499"/>
                  <a:gd name="T7" fmla="*/ 0 h 3"/>
                  <a:gd name="T8" fmla="*/ 7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7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8" name="Freeform 947"/>
              <p:cNvSpPr>
                <a:spLocks noChangeArrowheads="1"/>
              </p:cNvSpPr>
              <p:nvPr/>
            </p:nvSpPr>
            <p:spPr bwMode="auto">
              <a:xfrm>
                <a:off x="470" y="2602"/>
                <a:ext cx="530" cy="2"/>
              </a:xfrm>
              <a:custGeom>
                <a:avLst/>
                <a:gdLst>
                  <a:gd name="T0" fmla="*/ 6 w 499"/>
                  <a:gd name="T1" fmla="*/ 0 h 3"/>
                  <a:gd name="T2" fmla="*/ 0 w 499"/>
                  <a:gd name="T3" fmla="*/ 1 h 3"/>
                  <a:gd name="T4" fmla="*/ 1457 w 499"/>
                  <a:gd name="T5" fmla="*/ 1 h 3"/>
                  <a:gd name="T6" fmla="*/ 1474 w 499"/>
                  <a:gd name="T7" fmla="*/ 0 h 3"/>
                  <a:gd name="T8" fmla="*/ 6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6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79" name="Freeform 948"/>
              <p:cNvSpPr>
                <a:spLocks noChangeArrowheads="1"/>
              </p:cNvSpPr>
              <p:nvPr/>
            </p:nvSpPr>
            <p:spPr bwMode="auto">
              <a:xfrm>
                <a:off x="473" y="2601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0" name="Freeform 949"/>
              <p:cNvSpPr>
                <a:spLocks noChangeArrowheads="1"/>
              </p:cNvSpPr>
              <p:nvPr/>
            </p:nvSpPr>
            <p:spPr bwMode="auto">
              <a:xfrm>
                <a:off x="477" y="2599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6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3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1" name="Freeform 950"/>
              <p:cNvSpPr>
                <a:spLocks noChangeArrowheads="1"/>
              </p:cNvSpPr>
              <p:nvPr/>
            </p:nvSpPr>
            <p:spPr bwMode="auto">
              <a:xfrm>
                <a:off x="482" y="2598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2" name="Freeform 951"/>
              <p:cNvSpPr>
                <a:spLocks noChangeArrowheads="1"/>
              </p:cNvSpPr>
              <p:nvPr/>
            </p:nvSpPr>
            <p:spPr bwMode="auto">
              <a:xfrm>
                <a:off x="485" y="2596"/>
                <a:ext cx="529" cy="2"/>
              </a:xfrm>
              <a:custGeom>
                <a:avLst/>
                <a:gdLst>
                  <a:gd name="T0" fmla="*/ 8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8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3" name="Freeform 952"/>
              <p:cNvSpPr>
                <a:spLocks noChangeArrowheads="1"/>
              </p:cNvSpPr>
              <p:nvPr/>
            </p:nvSpPr>
            <p:spPr bwMode="auto">
              <a:xfrm>
                <a:off x="488" y="2595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4" name="Freeform 953"/>
              <p:cNvSpPr>
                <a:spLocks noChangeArrowheads="1"/>
              </p:cNvSpPr>
              <p:nvPr/>
            </p:nvSpPr>
            <p:spPr bwMode="auto">
              <a:xfrm>
                <a:off x="493" y="2593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5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0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5" name="Freeform 954"/>
              <p:cNvSpPr>
                <a:spLocks noChangeArrowheads="1"/>
              </p:cNvSpPr>
              <p:nvPr/>
            </p:nvSpPr>
            <p:spPr bwMode="auto">
              <a:xfrm>
                <a:off x="497" y="2591"/>
                <a:ext cx="529" cy="3"/>
              </a:xfrm>
              <a:custGeom>
                <a:avLst/>
                <a:gdLst>
                  <a:gd name="T0" fmla="*/ 8 w 498"/>
                  <a:gd name="T1" fmla="*/ 0 h 4"/>
                  <a:gd name="T2" fmla="*/ 0 w 498"/>
                  <a:gd name="T3" fmla="*/ 2 h 4"/>
                  <a:gd name="T4" fmla="*/ 1464 w 498"/>
                  <a:gd name="T5" fmla="*/ 2 h 4"/>
                  <a:gd name="T6" fmla="*/ 1475 w 498"/>
                  <a:gd name="T7" fmla="*/ 0 h 4"/>
                  <a:gd name="T8" fmla="*/ 8 w 49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4"/>
                  <a:gd name="T17" fmla="*/ 498 w 49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4">
                    <a:moveTo>
                      <a:pt x="8" y="0"/>
                    </a:moveTo>
                    <a:lnTo>
                      <a:pt x="0" y="4"/>
                    </a:lnTo>
                    <a:lnTo>
                      <a:pt x="492" y="4"/>
                    </a:lnTo>
                    <a:lnTo>
                      <a:pt x="49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6" name="Freeform 955"/>
              <p:cNvSpPr>
                <a:spLocks noChangeArrowheads="1"/>
              </p:cNvSpPr>
              <p:nvPr/>
            </p:nvSpPr>
            <p:spPr bwMode="auto">
              <a:xfrm>
                <a:off x="500" y="2590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7" name="Freeform 956"/>
              <p:cNvSpPr>
                <a:spLocks noChangeArrowheads="1"/>
              </p:cNvSpPr>
              <p:nvPr/>
            </p:nvSpPr>
            <p:spPr bwMode="auto">
              <a:xfrm>
                <a:off x="505" y="2588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5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0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8" name="Freeform 957"/>
              <p:cNvSpPr>
                <a:spLocks noChangeArrowheads="1"/>
              </p:cNvSpPr>
              <p:nvPr/>
            </p:nvSpPr>
            <p:spPr bwMode="auto">
              <a:xfrm>
                <a:off x="508" y="2587"/>
                <a:ext cx="529" cy="2"/>
              </a:xfrm>
              <a:custGeom>
                <a:avLst/>
                <a:gdLst>
                  <a:gd name="T0" fmla="*/ 7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7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7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89" name="Freeform 958"/>
              <p:cNvSpPr>
                <a:spLocks noChangeArrowheads="1"/>
              </p:cNvSpPr>
              <p:nvPr/>
            </p:nvSpPr>
            <p:spPr bwMode="auto">
              <a:xfrm>
                <a:off x="512" y="2585"/>
                <a:ext cx="531" cy="2"/>
              </a:xfrm>
              <a:custGeom>
                <a:avLst/>
                <a:gdLst>
                  <a:gd name="T0" fmla="*/ 7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7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7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0" name="Freeform 959"/>
              <p:cNvSpPr>
                <a:spLocks noChangeArrowheads="1"/>
              </p:cNvSpPr>
              <p:nvPr/>
            </p:nvSpPr>
            <p:spPr bwMode="auto">
              <a:xfrm>
                <a:off x="516" y="2584"/>
                <a:ext cx="530" cy="2"/>
              </a:xfrm>
              <a:custGeom>
                <a:avLst/>
                <a:gdLst>
                  <a:gd name="T0" fmla="*/ 6 w 499"/>
                  <a:gd name="T1" fmla="*/ 0 h 3"/>
                  <a:gd name="T2" fmla="*/ 0 w 499"/>
                  <a:gd name="T3" fmla="*/ 1 h 3"/>
                  <a:gd name="T4" fmla="*/ 1453 w 499"/>
                  <a:gd name="T5" fmla="*/ 1 h 3"/>
                  <a:gd name="T6" fmla="*/ 1474 w 499"/>
                  <a:gd name="T7" fmla="*/ 0 h 3"/>
                  <a:gd name="T8" fmla="*/ 6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6" y="0"/>
                    </a:moveTo>
                    <a:lnTo>
                      <a:pt x="0" y="3"/>
                    </a:lnTo>
                    <a:lnTo>
                      <a:pt x="491" y="3"/>
                    </a:lnTo>
                    <a:lnTo>
                      <a:pt x="49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1" name="Freeform 960"/>
              <p:cNvSpPr>
                <a:spLocks noChangeArrowheads="1"/>
              </p:cNvSpPr>
              <p:nvPr/>
            </p:nvSpPr>
            <p:spPr bwMode="auto">
              <a:xfrm>
                <a:off x="519" y="2582"/>
                <a:ext cx="530" cy="2"/>
              </a:xfrm>
              <a:custGeom>
                <a:avLst/>
                <a:gdLst>
                  <a:gd name="T0" fmla="*/ 8 w 499"/>
                  <a:gd name="T1" fmla="*/ 0 h 3"/>
                  <a:gd name="T2" fmla="*/ 0 w 499"/>
                  <a:gd name="T3" fmla="*/ 1 h 3"/>
                  <a:gd name="T4" fmla="*/ 1463 w 499"/>
                  <a:gd name="T5" fmla="*/ 1 h 3"/>
                  <a:gd name="T6" fmla="*/ 1474 w 499"/>
                  <a:gd name="T7" fmla="*/ 0 h 3"/>
                  <a:gd name="T8" fmla="*/ 8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8" y="0"/>
                    </a:moveTo>
                    <a:lnTo>
                      <a:pt x="0" y="3"/>
                    </a:lnTo>
                    <a:lnTo>
                      <a:pt x="493" y="3"/>
                    </a:lnTo>
                    <a:lnTo>
                      <a:pt x="49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2" name="Freeform 961"/>
              <p:cNvSpPr>
                <a:spLocks noChangeArrowheads="1"/>
              </p:cNvSpPr>
              <p:nvPr/>
            </p:nvSpPr>
            <p:spPr bwMode="auto">
              <a:xfrm>
                <a:off x="522" y="2581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6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3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3" name="Freeform 962"/>
              <p:cNvSpPr>
                <a:spLocks noChangeArrowheads="1"/>
              </p:cNvSpPr>
              <p:nvPr/>
            </p:nvSpPr>
            <p:spPr bwMode="auto">
              <a:xfrm>
                <a:off x="527" y="2579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56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1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6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4" name="Freeform 963"/>
              <p:cNvSpPr>
                <a:spLocks noChangeArrowheads="1"/>
              </p:cNvSpPr>
              <p:nvPr/>
            </p:nvSpPr>
            <p:spPr bwMode="auto">
              <a:xfrm>
                <a:off x="531" y="2578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5" name="Freeform 964"/>
              <p:cNvSpPr>
                <a:spLocks noChangeArrowheads="1"/>
              </p:cNvSpPr>
              <p:nvPr/>
            </p:nvSpPr>
            <p:spPr bwMode="auto">
              <a:xfrm>
                <a:off x="534" y="2578"/>
                <a:ext cx="531" cy="0"/>
              </a:xfrm>
              <a:custGeom>
                <a:avLst/>
                <a:gdLst>
                  <a:gd name="T0" fmla="*/ 8 w 500"/>
                  <a:gd name="T1" fmla="*/ 0 h 1"/>
                  <a:gd name="T2" fmla="*/ 0 w 500"/>
                  <a:gd name="T3" fmla="*/ 1 h 1"/>
                  <a:gd name="T4" fmla="*/ 1454 w 500"/>
                  <a:gd name="T5" fmla="*/ 1 h 1"/>
                  <a:gd name="T6" fmla="*/ 1474 w 500"/>
                  <a:gd name="T7" fmla="*/ 0 h 1"/>
                  <a:gd name="T8" fmla="*/ 8 w 50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1"/>
                  <a:gd name="T17" fmla="*/ 500 w 500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1">
                    <a:moveTo>
                      <a:pt x="8" y="0"/>
                    </a:moveTo>
                    <a:lnTo>
                      <a:pt x="0" y="1"/>
                    </a:lnTo>
                    <a:lnTo>
                      <a:pt x="492" y="1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6" name="Freeform 965"/>
              <p:cNvSpPr>
                <a:spLocks noChangeArrowheads="1"/>
              </p:cNvSpPr>
              <p:nvPr/>
            </p:nvSpPr>
            <p:spPr bwMode="auto">
              <a:xfrm>
                <a:off x="537" y="2576"/>
                <a:ext cx="531" cy="1"/>
              </a:xfrm>
              <a:custGeom>
                <a:avLst/>
                <a:gdLst>
                  <a:gd name="T0" fmla="*/ 8 w 500"/>
                  <a:gd name="T1" fmla="*/ 0 h 2"/>
                  <a:gd name="T2" fmla="*/ 0 w 500"/>
                  <a:gd name="T3" fmla="*/ 1 h 2"/>
                  <a:gd name="T4" fmla="*/ 1454 w 500"/>
                  <a:gd name="T5" fmla="*/ 1 h 2"/>
                  <a:gd name="T6" fmla="*/ 1474 w 500"/>
                  <a:gd name="T7" fmla="*/ 0 h 2"/>
                  <a:gd name="T8" fmla="*/ 8 w 50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2"/>
                  <a:gd name="T17" fmla="*/ 500 w 500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2">
                    <a:moveTo>
                      <a:pt x="8" y="0"/>
                    </a:moveTo>
                    <a:lnTo>
                      <a:pt x="0" y="2"/>
                    </a:lnTo>
                    <a:lnTo>
                      <a:pt x="492" y="2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7" name="Freeform 966"/>
              <p:cNvSpPr>
                <a:spLocks noChangeArrowheads="1"/>
              </p:cNvSpPr>
              <p:nvPr/>
            </p:nvSpPr>
            <p:spPr bwMode="auto">
              <a:xfrm>
                <a:off x="542" y="2575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8" name="Freeform 967"/>
              <p:cNvSpPr>
                <a:spLocks noChangeArrowheads="1"/>
              </p:cNvSpPr>
              <p:nvPr/>
            </p:nvSpPr>
            <p:spPr bwMode="auto">
              <a:xfrm>
                <a:off x="546" y="2573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4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99" name="Freeform 968"/>
              <p:cNvSpPr>
                <a:spLocks noChangeArrowheads="1"/>
              </p:cNvSpPr>
              <p:nvPr/>
            </p:nvSpPr>
            <p:spPr bwMode="auto">
              <a:xfrm>
                <a:off x="549" y="2572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4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0" name="Freeform 969"/>
              <p:cNvSpPr>
                <a:spLocks noChangeArrowheads="1"/>
              </p:cNvSpPr>
              <p:nvPr/>
            </p:nvSpPr>
            <p:spPr bwMode="auto">
              <a:xfrm>
                <a:off x="554" y="2570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1" name="Freeform 970"/>
              <p:cNvSpPr>
                <a:spLocks noChangeArrowheads="1"/>
              </p:cNvSpPr>
              <p:nvPr/>
            </p:nvSpPr>
            <p:spPr bwMode="auto">
              <a:xfrm>
                <a:off x="557" y="2568"/>
                <a:ext cx="529" cy="3"/>
              </a:xfrm>
              <a:custGeom>
                <a:avLst/>
                <a:gdLst>
                  <a:gd name="T0" fmla="*/ 7 w 498"/>
                  <a:gd name="T1" fmla="*/ 0 h 4"/>
                  <a:gd name="T2" fmla="*/ 0 w 498"/>
                  <a:gd name="T3" fmla="*/ 2 h 4"/>
                  <a:gd name="T4" fmla="*/ 1464 w 498"/>
                  <a:gd name="T5" fmla="*/ 2 h 4"/>
                  <a:gd name="T6" fmla="*/ 1475 w 498"/>
                  <a:gd name="T7" fmla="*/ 0 h 4"/>
                  <a:gd name="T8" fmla="*/ 7 w 49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4"/>
                  <a:gd name="T17" fmla="*/ 498 w 49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4">
                    <a:moveTo>
                      <a:pt x="7" y="0"/>
                    </a:moveTo>
                    <a:lnTo>
                      <a:pt x="0" y="4"/>
                    </a:lnTo>
                    <a:lnTo>
                      <a:pt x="492" y="4"/>
                    </a:lnTo>
                    <a:lnTo>
                      <a:pt x="49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3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2" name="Freeform 971"/>
              <p:cNvSpPr>
                <a:spLocks noChangeArrowheads="1"/>
              </p:cNvSpPr>
              <p:nvPr/>
            </p:nvSpPr>
            <p:spPr bwMode="auto">
              <a:xfrm>
                <a:off x="561" y="2567"/>
                <a:ext cx="531" cy="2"/>
              </a:xfrm>
              <a:custGeom>
                <a:avLst/>
                <a:gdLst>
                  <a:gd name="T0" fmla="*/ 7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7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7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3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3" name="Freeform 972"/>
              <p:cNvSpPr>
                <a:spLocks noChangeArrowheads="1"/>
              </p:cNvSpPr>
              <p:nvPr/>
            </p:nvSpPr>
            <p:spPr bwMode="auto">
              <a:xfrm>
                <a:off x="565" y="2565"/>
                <a:ext cx="530" cy="2"/>
              </a:xfrm>
              <a:custGeom>
                <a:avLst/>
                <a:gdLst>
                  <a:gd name="T0" fmla="*/ 7 w 499"/>
                  <a:gd name="T1" fmla="*/ 0 h 3"/>
                  <a:gd name="T2" fmla="*/ 0 w 499"/>
                  <a:gd name="T3" fmla="*/ 1 h 3"/>
                  <a:gd name="T4" fmla="*/ 1453 w 499"/>
                  <a:gd name="T5" fmla="*/ 1 h 3"/>
                  <a:gd name="T6" fmla="*/ 1474 w 499"/>
                  <a:gd name="T7" fmla="*/ 0 h 3"/>
                  <a:gd name="T8" fmla="*/ 7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7" y="0"/>
                    </a:moveTo>
                    <a:lnTo>
                      <a:pt x="0" y="3"/>
                    </a:lnTo>
                    <a:lnTo>
                      <a:pt x="491" y="3"/>
                    </a:lnTo>
                    <a:lnTo>
                      <a:pt x="49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4" name="Freeform 973"/>
              <p:cNvSpPr>
                <a:spLocks noChangeArrowheads="1"/>
              </p:cNvSpPr>
              <p:nvPr/>
            </p:nvSpPr>
            <p:spPr bwMode="auto">
              <a:xfrm>
                <a:off x="568" y="2564"/>
                <a:ext cx="530" cy="2"/>
              </a:xfrm>
              <a:custGeom>
                <a:avLst/>
                <a:gdLst>
                  <a:gd name="T0" fmla="*/ 8 w 499"/>
                  <a:gd name="T1" fmla="*/ 0 h 3"/>
                  <a:gd name="T2" fmla="*/ 0 w 499"/>
                  <a:gd name="T3" fmla="*/ 1 h 3"/>
                  <a:gd name="T4" fmla="*/ 1463 w 499"/>
                  <a:gd name="T5" fmla="*/ 1 h 3"/>
                  <a:gd name="T6" fmla="*/ 1474 w 499"/>
                  <a:gd name="T7" fmla="*/ 0 h 3"/>
                  <a:gd name="T8" fmla="*/ 8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8" y="0"/>
                    </a:moveTo>
                    <a:lnTo>
                      <a:pt x="0" y="3"/>
                    </a:lnTo>
                    <a:lnTo>
                      <a:pt x="493" y="3"/>
                    </a:lnTo>
                    <a:lnTo>
                      <a:pt x="49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5" name="Freeform 974"/>
              <p:cNvSpPr>
                <a:spLocks noChangeArrowheads="1"/>
              </p:cNvSpPr>
              <p:nvPr/>
            </p:nvSpPr>
            <p:spPr bwMode="auto">
              <a:xfrm>
                <a:off x="572" y="2562"/>
                <a:ext cx="530" cy="2"/>
              </a:xfrm>
              <a:custGeom>
                <a:avLst/>
                <a:gdLst>
                  <a:gd name="T0" fmla="*/ 7 w 499"/>
                  <a:gd name="T1" fmla="*/ 0 h 3"/>
                  <a:gd name="T2" fmla="*/ 0 w 499"/>
                  <a:gd name="T3" fmla="*/ 1 h 3"/>
                  <a:gd name="T4" fmla="*/ 1457 w 499"/>
                  <a:gd name="T5" fmla="*/ 1 h 3"/>
                  <a:gd name="T6" fmla="*/ 1474 w 499"/>
                  <a:gd name="T7" fmla="*/ 0 h 3"/>
                  <a:gd name="T8" fmla="*/ 7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7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2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6" name="Freeform 975"/>
              <p:cNvSpPr>
                <a:spLocks noChangeArrowheads="1"/>
              </p:cNvSpPr>
              <p:nvPr/>
            </p:nvSpPr>
            <p:spPr bwMode="auto">
              <a:xfrm>
                <a:off x="577" y="2561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56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1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2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7" name="Freeform 976"/>
              <p:cNvSpPr>
                <a:spLocks noChangeArrowheads="1"/>
              </p:cNvSpPr>
              <p:nvPr/>
            </p:nvSpPr>
            <p:spPr bwMode="auto">
              <a:xfrm>
                <a:off x="580" y="2559"/>
                <a:ext cx="530" cy="2"/>
              </a:xfrm>
              <a:custGeom>
                <a:avLst/>
                <a:gdLst>
                  <a:gd name="T0" fmla="*/ 8 w 499"/>
                  <a:gd name="T1" fmla="*/ 0 h 3"/>
                  <a:gd name="T2" fmla="*/ 0 w 499"/>
                  <a:gd name="T3" fmla="*/ 1 h 3"/>
                  <a:gd name="T4" fmla="*/ 1457 w 499"/>
                  <a:gd name="T5" fmla="*/ 1 h 3"/>
                  <a:gd name="T6" fmla="*/ 1474 w 499"/>
                  <a:gd name="T7" fmla="*/ 0 h 3"/>
                  <a:gd name="T8" fmla="*/ 8 w 49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3"/>
                  <a:gd name="T17" fmla="*/ 499 w 49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1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8" name="Freeform 977"/>
              <p:cNvSpPr>
                <a:spLocks noChangeArrowheads="1"/>
              </p:cNvSpPr>
              <p:nvPr/>
            </p:nvSpPr>
            <p:spPr bwMode="auto">
              <a:xfrm>
                <a:off x="583" y="2558"/>
                <a:ext cx="531" cy="2"/>
              </a:xfrm>
              <a:custGeom>
                <a:avLst/>
                <a:gdLst>
                  <a:gd name="T0" fmla="*/ 8 w 500"/>
                  <a:gd name="T1" fmla="*/ 0 h 3"/>
                  <a:gd name="T2" fmla="*/ 0 w 500"/>
                  <a:gd name="T3" fmla="*/ 1 h 3"/>
                  <a:gd name="T4" fmla="*/ 1454 w 500"/>
                  <a:gd name="T5" fmla="*/ 1 h 3"/>
                  <a:gd name="T6" fmla="*/ 1474 w 500"/>
                  <a:gd name="T7" fmla="*/ 0 h 3"/>
                  <a:gd name="T8" fmla="*/ 8 w 50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8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50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09" name="Freeform 978"/>
              <p:cNvSpPr>
                <a:spLocks noChangeArrowheads="1"/>
              </p:cNvSpPr>
              <p:nvPr/>
            </p:nvSpPr>
            <p:spPr bwMode="auto">
              <a:xfrm>
                <a:off x="588" y="2556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56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1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0" name="Freeform 979"/>
              <p:cNvSpPr>
                <a:spLocks noChangeArrowheads="1"/>
              </p:cNvSpPr>
              <p:nvPr/>
            </p:nvSpPr>
            <p:spPr bwMode="auto">
              <a:xfrm>
                <a:off x="592" y="2555"/>
                <a:ext cx="529" cy="2"/>
              </a:xfrm>
              <a:custGeom>
                <a:avLst/>
                <a:gdLst>
                  <a:gd name="T0" fmla="*/ 6 w 498"/>
                  <a:gd name="T1" fmla="*/ 0 h 3"/>
                  <a:gd name="T2" fmla="*/ 0 w 498"/>
                  <a:gd name="T3" fmla="*/ 1 h 3"/>
                  <a:gd name="T4" fmla="*/ 1464 w 498"/>
                  <a:gd name="T5" fmla="*/ 1 h 3"/>
                  <a:gd name="T6" fmla="*/ 1475 w 498"/>
                  <a:gd name="T7" fmla="*/ 0 h 3"/>
                  <a:gd name="T8" fmla="*/ 6 w 49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"/>
                  <a:gd name="T17" fmla="*/ 498 w 49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">
                    <a:moveTo>
                      <a:pt x="6" y="0"/>
                    </a:moveTo>
                    <a:lnTo>
                      <a:pt x="0" y="3"/>
                    </a:lnTo>
                    <a:lnTo>
                      <a:pt x="492" y="3"/>
                    </a:lnTo>
                    <a:lnTo>
                      <a:pt x="4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1" name="Freeform 980"/>
              <p:cNvSpPr>
                <a:spLocks noChangeArrowheads="1"/>
              </p:cNvSpPr>
              <p:nvPr/>
            </p:nvSpPr>
            <p:spPr bwMode="auto">
              <a:xfrm>
                <a:off x="595" y="2553"/>
                <a:ext cx="531" cy="2"/>
              </a:xfrm>
              <a:custGeom>
                <a:avLst/>
                <a:gdLst>
                  <a:gd name="T0" fmla="*/ 0 w 500"/>
                  <a:gd name="T1" fmla="*/ 1 h 3"/>
                  <a:gd name="T2" fmla="*/ 8 w 500"/>
                  <a:gd name="T3" fmla="*/ 0 h 3"/>
                  <a:gd name="T4" fmla="*/ 1474 w 500"/>
                  <a:gd name="T5" fmla="*/ 0 h 3"/>
                  <a:gd name="T6" fmla="*/ 1454 w 500"/>
                  <a:gd name="T7" fmla="*/ 1 h 3"/>
                  <a:gd name="T8" fmla="*/ 0 w 500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3"/>
                  <a:gd name="T17" fmla="*/ 500 w 50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3">
                    <a:moveTo>
                      <a:pt x="0" y="3"/>
                    </a:moveTo>
                    <a:lnTo>
                      <a:pt x="8" y="0"/>
                    </a:lnTo>
                    <a:lnTo>
                      <a:pt x="500" y="0"/>
                    </a:lnTo>
                    <a:lnTo>
                      <a:pt x="49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2" name="Freeform 981"/>
              <p:cNvSpPr>
                <a:spLocks noChangeArrowheads="1"/>
              </p:cNvSpPr>
              <p:nvPr/>
            </p:nvSpPr>
            <p:spPr bwMode="auto">
              <a:xfrm>
                <a:off x="598" y="2553"/>
                <a:ext cx="528" cy="1"/>
              </a:xfrm>
              <a:custGeom>
                <a:avLst/>
                <a:gdLst>
                  <a:gd name="T0" fmla="*/ 0 w 497"/>
                  <a:gd name="T1" fmla="*/ 1 h 2"/>
                  <a:gd name="T2" fmla="*/ 5 w 497"/>
                  <a:gd name="T3" fmla="*/ 0 h 2"/>
                  <a:gd name="T4" fmla="*/ 1476 w 497"/>
                  <a:gd name="T5" fmla="*/ 0 h 2"/>
                  <a:gd name="T6" fmla="*/ 1466 w 497"/>
                  <a:gd name="T7" fmla="*/ 1 h 2"/>
                  <a:gd name="T8" fmla="*/ 0 w 49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7"/>
                  <a:gd name="T16" fmla="*/ 0 h 2"/>
                  <a:gd name="T17" fmla="*/ 497 w 49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7" h="2">
                    <a:moveTo>
                      <a:pt x="0" y="2"/>
                    </a:moveTo>
                    <a:lnTo>
                      <a:pt x="5" y="0"/>
                    </a:lnTo>
                    <a:lnTo>
                      <a:pt x="497" y="0"/>
                    </a:lnTo>
                    <a:lnTo>
                      <a:pt x="49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3" name="Freeform 982"/>
              <p:cNvSpPr>
                <a:spLocks noChangeArrowheads="1"/>
              </p:cNvSpPr>
              <p:nvPr/>
            </p:nvSpPr>
            <p:spPr bwMode="auto">
              <a:xfrm>
                <a:off x="413" y="2553"/>
                <a:ext cx="713" cy="74"/>
              </a:xfrm>
              <a:custGeom>
                <a:avLst/>
                <a:gdLst>
                  <a:gd name="T0" fmla="*/ 0 w 671"/>
                  <a:gd name="T1" fmla="*/ 57 h 75"/>
                  <a:gd name="T2" fmla="*/ 531 w 671"/>
                  <a:gd name="T3" fmla="*/ 0 h 75"/>
                  <a:gd name="T4" fmla="*/ 1999 w 671"/>
                  <a:gd name="T5" fmla="*/ 0 h 75"/>
                  <a:gd name="T6" fmla="*/ 1470 w 671"/>
                  <a:gd name="T7" fmla="*/ 57 h 75"/>
                  <a:gd name="T8" fmla="*/ 0 w 671"/>
                  <a:gd name="T9" fmla="*/ 5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1"/>
                  <a:gd name="T16" fmla="*/ 0 h 75"/>
                  <a:gd name="T17" fmla="*/ 671 w 671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1" h="75">
                    <a:moveTo>
                      <a:pt x="0" y="75"/>
                    </a:moveTo>
                    <a:lnTo>
                      <a:pt x="179" y="0"/>
                    </a:lnTo>
                    <a:lnTo>
                      <a:pt x="671" y="0"/>
                    </a:lnTo>
                    <a:lnTo>
                      <a:pt x="493" y="75"/>
                    </a:lnTo>
                    <a:lnTo>
                      <a:pt x="0" y="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4" name="Freeform 983"/>
              <p:cNvSpPr>
                <a:spLocks noChangeArrowheads="1"/>
              </p:cNvSpPr>
              <p:nvPr/>
            </p:nvSpPr>
            <p:spPr bwMode="auto">
              <a:xfrm>
                <a:off x="938" y="2625"/>
                <a:ext cx="6" cy="151"/>
              </a:xfrm>
              <a:custGeom>
                <a:avLst/>
                <a:gdLst>
                  <a:gd name="T0" fmla="*/ 3 w 7"/>
                  <a:gd name="T1" fmla="*/ 0 h 152"/>
                  <a:gd name="T2" fmla="*/ 0 w 7"/>
                  <a:gd name="T3" fmla="*/ 3 h 152"/>
                  <a:gd name="T4" fmla="*/ 0 w 7"/>
                  <a:gd name="T5" fmla="*/ 134 h 152"/>
                  <a:gd name="T6" fmla="*/ 3 w 7"/>
                  <a:gd name="T7" fmla="*/ 131 h 152"/>
                  <a:gd name="T8" fmla="*/ 3 w 7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2"/>
                  <a:gd name="T17" fmla="*/ 7 w 7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2">
                    <a:moveTo>
                      <a:pt x="7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5" name="Freeform 984"/>
              <p:cNvSpPr>
                <a:spLocks noChangeArrowheads="1"/>
              </p:cNvSpPr>
              <p:nvPr/>
            </p:nvSpPr>
            <p:spPr bwMode="auto">
              <a:xfrm>
                <a:off x="941" y="2624"/>
                <a:ext cx="6" cy="151"/>
              </a:xfrm>
              <a:custGeom>
                <a:avLst/>
                <a:gdLst>
                  <a:gd name="T0" fmla="*/ 3 w 7"/>
                  <a:gd name="T1" fmla="*/ 0 h 152"/>
                  <a:gd name="T2" fmla="*/ 0 w 7"/>
                  <a:gd name="T3" fmla="*/ 3 h 152"/>
                  <a:gd name="T4" fmla="*/ 0 w 7"/>
                  <a:gd name="T5" fmla="*/ 134 h 152"/>
                  <a:gd name="T6" fmla="*/ 3 w 7"/>
                  <a:gd name="T7" fmla="*/ 132 h 152"/>
                  <a:gd name="T8" fmla="*/ 3 w 7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2"/>
                  <a:gd name="T17" fmla="*/ 7 w 7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2">
                    <a:moveTo>
                      <a:pt x="7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7" y="15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6" name="Freeform 985"/>
              <p:cNvSpPr>
                <a:spLocks noChangeArrowheads="1"/>
              </p:cNvSpPr>
              <p:nvPr/>
            </p:nvSpPr>
            <p:spPr bwMode="auto">
              <a:xfrm>
                <a:off x="945" y="2622"/>
                <a:ext cx="5" cy="151"/>
              </a:xfrm>
              <a:custGeom>
                <a:avLst/>
                <a:gdLst>
                  <a:gd name="T0" fmla="*/ 3 w 6"/>
                  <a:gd name="T1" fmla="*/ 0 h 152"/>
                  <a:gd name="T2" fmla="*/ 0 w 6"/>
                  <a:gd name="T3" fmla="*/ 3 h 152"/>
                  <a:gd name="T4" fmla="*/ 0 w 6"/>
                  <a:gd name="T5" fmla="*/ 134 h 152"/>
                  <a:gd name="T6" fmla="*/ 3 w 6"/>
                  <a:gd name="T7" fmla="*/ 133 h 152"/>
                  <a:gd name="T8" fmla="*/ 3 w 6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2"/>
                  <a:gd name="T17" fmla="*/ 6 w 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2">
                    <a:moveTo>
                      <a:pt x="6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7" name="Freeform 986"/>
              <p:cNvSpPr>
                <a:spLocks noChangeArrowheads="1"/>
              </p:cNvSpPr>
              <p:nvPr/>
            </p:nvSpPr>
            <p:spPr bwMode="auto">
              <a:xfrm>
                <a:off x="948" y="2621"/>
                <a:ext cx="5" cy="152"/>
              </a:xfrm>
              <a:custGeom>
                <a:avLst/>
                <a:gdLst>
                  <a:gd name="T0" fmla="*/ 3 w 6"/>
                  <a:gd name="T1" fmla="*/ 0 h 153"/>
                  <a:gd name="T2" fmla="*/ 0 w 6"/>
                  <a:gd name="T3" fmla="*/ 3 h 153"/>
                  <a:gd name="T4" fmla="*/ 0 w 6"/>
                  <a:gd name="T5" fmla="*/ 135 h 153"/>
                  <a:gd name="T6" fmla="*/ 3 w 6"/>
                  <a:gd name="T7" fmla="*/ 132 h 153"/>
                  <a:gd name="T8" fmla="*/ 3 w 6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3"/>
                  <a:gd name="T17" fmla="*/ 6 w 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3">
                    <a:moveTo>
                      <a:pt x="6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6" y="1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8" name="Freeform 987"/>
              <p:cNvSpPr>
                <a:spLocks noChangeArrowheads="1"/>
              </p:cNvSpPr>
              <p:nvPr/>
            </p:nvSpPr>
            <p:spPr bwMode="auto">
              <a:xfrm>
                <a:off x="951" y="2619"/>
                <a:ext cx="8" cy="153"/>
              </a:xfrm>
              <a:custGeom>
                <a:avLst/>
                <a:gdLst>
                  <a:gd name="T0" fmla="*/ 8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8 w 8"/>
                  <a:gd name="T7" fmla="*/ 133 h 154"/>
                  <a:gd name="T8" fmla="*/ 8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19" name="Freeform 988"/>
              <p:cNvSpPr>
                <a:spLocks noChangeArrowheads="1"/>
              </p:cNvSpPr>
              <p:nvPr/>
            </p:nvSpPr>
            <p:spPr bwMode="auto">
              <a:xfrm>
                <a:off x="955" y="2618"/>
                <a:ext cx="7" cy="152"/>
              </a:xfrm>
              <a:custGeom>
                <a:avLst/>
                <a:gdLst>
                  <a:gd name="T0" fmla="*/ 4 w 8"/>
                  <a:gd name="T1" fmla="*/ 0 h 153"/>
                  <a:gd name="T2" fmla="*/ 0 w 8"/>
                  <a:gd name="T3" fmla="*/ 3 h 153"/>
                  <a:gd name="T4" fmla="*/ 0 w 8"/>
                  <a:gd name="T5" fmla="*/ 135 h 153"/>
                  <a:gd name="T6" fmla="*/ 4 w 8"/>
                  <a:gd name="T7" fmla="*/ 132 h 153"/>
                  <a:gd name="T8" fmla="*/ 4 w 8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3"/>
                  <a:gd name="T17" fmla="*/ 8 w 8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3">
                    <a:moveTo>
                      <a:pt x="8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8" y="1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0" name="Freeform 989"/>
              <p:cNvSpPr>
                <a:spLocks noChangeArrowheads="1"/>
              </p:cNvSpPr>
              <p:nvPr/>
            </p:nvSpPr>
            <p:spPr bwMode="auto">
              <a:xfrm>
                <a:off x="960" y="2616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3 h 154"/>
                  <a:gd name="T4" fmla="*/ 0 w 6"/>
                  <a:gd name="T5" fmla="*/ 136 h 154"/>
                  <a:gd name="T6" fmla="*/ 3 w 6"/>
                  <a:gd name="T7" fmla="*/ 133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E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1" name="Freeform 990"/>
              <p:cNvSpPr>
                <a:spLocks noChangeArrowheads="1"/>
              </p:cNvSpPr>
              <p:nvPr/>
            </p:nvSpPr>
            <p:spPr bwMode="auto">
              <a:xfrm>
                <a:off x="963" y="2615"/>
                <a:ext cx="7" cy="152"/>
              </a:xfrm>
              <a:custGeom>
                <a:avLst/>
                <a:gdLst>
                  <a:gd name="T0" fmla="*/ 4 w 8"/>
                  <a:gd name="T1" fmla="*/ 0 h 153"/>
                  <a:gd name="T2" fmla="*/ 0 w 8"/>
                  <a:gd name="T3" fmla="*/ 3 h 153"/>
                  <a:gd name="T4" fmla="*/ 0 w 8"/>
                  <a:gd name="T5" fmla="*/ 135 h 153"/>
                  <a:gd name="T6" fmla="*/ 4 w 8"/>
                  <a:gd name="T7" fmla="*/ 132 h 153"/>
                  <a:gd name="T8" fmla="*/ 4 w 8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3"/>
                  <a:gd name="T17" fmla="*/ 8 w 8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3">
                    <a:moveTo>
                      <a:pt x="8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8" y="1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2" name="Freeform 991"/>
              <p:cNvSpPr>
                <a:spLocks noChangeArrowheads="1"/>
              </p:cNvSpPr>
              <p:nvPr/>
            </p:nvSpPr>
            <p:spPr bwMode="auto">
              <a:xfrm>
                <a:off x="966" y="2613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3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3" name="Freeform 992"/>
              <p:cNvSpPr>
                <a:spLocks noChangeArrowheads="1"/>
              </p:cNvSpPr>
              <p:nvPr/>
            </p:nvSpPr>
            <p:spPr bwMode="auto">
              <a:xfrm>
                <a:off x="972" y="2611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4 h 154"/>
                  <a:gd name="T4" fmla="*/ 0 w 6"/>
                  <a:gd name="T5" fmla="*/ 136 h 154"/>
                  <a:gd name="T6" fmla="*/ 3 w 6"/>
                  <a:gd name="T7" fmla="*/ 133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4"/>
                    </a:lnTo>
                    <a:lnTo>
                      <a:pt x="0" y="154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4" name="Freeform 993"/>
              <p:cNvSpPr>
                <a:spLocks noChangeArrowheads="1"/>
              </p:cNvSpPr>
              <p:nvPr/>
            </p:nvSpPr>
            <p:spPr bwMode="auto">
              <a:xfrm>
                <a:off x="975" y="2610"/>
                <a:ext cx="8" cy="153"/>
              </a:xfrm>
              <a:custGeom>
                <a:avLst/>
                <a:gdLst>
                  <a:gd name="T0" fmla="*/ 8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8 w 8"/>
                  <a:gd name="T7" fmla="*/ 133 h 154"/>
                  <a:gd name="T8" fmla="*/ 8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5" name="Freeform 994"/>
              <p:cNvSpPr>
                <a:spLocks noChangeArrowheads="1"/>
              </p:cNvSpPr>
              <p:nvPr/>
            </p:nvSpPr>
            <p:spPr bwMode="auto">
              <a:xfrm>
                <a:off x="978" y="2608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3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6" name="Freeform 995"/>
              <p:cNvSpPr>
                <a:spLocks noChangeArrowheads="1"/>
              </p:cNvSpPr>
              <p:nvPr/>
            </p:nvSpPr>
            <p:spPr bwMode="auto">
              <a:xfrm>
                <a:off x="984" y="2607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3 h 154"/>
                  <a:gd name="T4" fmla="*/ 0 w 6"/>
                  <a:gd name="T5" fmla="*/ 136 h 154"/>
                  <a:gd name="T6" fmla="*/ 3 w 6"/>
                  <a:gd name="T7" fmla="*/ 132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6" y="1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7" name="Freeform 996"/>
              <p:cNvSpPr>
                <a:spLocks noChangeArrowheads="1"/>
              </p:cNvSpPr>
              <p:nvPr/>
            </p:nvSpPr>
            <p:spPr bwMode="auto">
              <a:xfrm>
                <a:off x="987" y="2605"/>
                <a:ext cx="6" cy="153"/>
              </a:xfrm>
              <a:custGeom>
                <a:avLst/>
                <a:gdLst>
                  <a:gd name="T0" fmla="*/ 3 w 7"/>
                  <a:gd name="T1" fmla="*/ 0 h 154"/>
                  <a:gd name="T2" fmla="*/ 0 w 7"/>
                  <a:gd name="T3" fmla="*/ 3 h 154"/>
                  <a:gd name="T4" fmla="*/ 0 w 7"/>
                  <a:gd name="T5" fmla="*/ 136 h 154"/>
                  <a:gd name="T6" fmla="*/ 3 w 7"/>
                  <a:gd name="T7" fmla="*/ 133 h 154"/>
                  <a:gd name="T8" fmla="*/ 3 w 7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4"/>
                  <a:gd name="T17" fmla="*/ 7 w 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4">
                    <a:moveTo>
                      <a:pt x="7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7" y="1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8" name="Freeform 997"/>
              <p:cNvSpPr>
                <a:spLocks noChangeArrowheads="1"/>
              </p:cNvSpPr>
              <p:nvPr/>
            </p:nvSpPr>
            <p:spPr bwMode="auto">
              <a:xfrm>
                <a:off x="990" y="2604"/>
                <a:ext cx="6" cy="152"/>
              </a:xfrm>
              <a:custGeom>
                <a:avLst/>
                <a:gdLst>
                  <a:gd name="T0" fmla="*/ 3 w 7"/>
                  <a:gd name="T1" fmla="*/ 0 h 153"/>
                  <a:gd name="T2" fmla="*/ 0 w 7"/>
                  <a:gd name="T3" fmla="*/ 3 h 153"/>
                  <a:gd name="T4" fmla="*/ 0 w 7"/>
                  <a:gd name="T5" fmla="*/ 135 h 153"/>
                  <a:gd name="T6" fmla="*/ 3 w 7"/>
                  <a:gd name="T7" fmla="*/ 132 h 153"/>
                  <a:gd name="T8" fmla="*/ 3 w 7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3"/>
                  <a:gd name="T17" fmla="*/ 7 w 7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3">
                    <a:moveTo>
                      <a:pt x="7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7" y="15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29" name="Freeform 998"/>
              <p:cNvSpPr>
                <a:spLocks noChangeArrowheads="1"/>
              </p:cNvSpPr>
              <p:nvPr/>
            </p:nvSpPr>
            <p:spPr bwMode="auto">
              <a:xfrm>
                <a:off x="994" y="2602"/>
                <a:ext cx="6" cy="153"/>
              </a:xfrm>
              <a:custGeom>
                <a:avLst/>
                <a:gdLst>
                  <a:gd name="T0" fmla="*/ 3 w 7"/>
                  <a:gd name="T1" fmla="*/ 0 h 154"/>
                  <a:gd name="T2" fmla="*/ 0 w 7"/>
                  <a:gd name="T3" fmla="*/ 3 h 154"/>
                  <a:gd name="T4" fmla="*/ 0 w 7"/>
                  <a:gd name="T5" fmla="*/ 136 h 154"/>
                  <a:gd name="T6" fmla="*/ 3 w 7"/>
                  <a:gd name="T7" fmla="*/ 133 h 154"/>
                  <a:gd name="T8" fmla="*/ 3 w 7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4"/>
                  <a:gd name="T17" fmla="*/ 7 w 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4">
                    <a:moveTo>
                      <a:pt x="7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7" y="1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0" name="Freeform 999"/>
              <p:cNvSpPr>
                <a:spLocks noChangeArrowheads="1"/>
              </p:cNvSpPr>
              <p:nvPr/>
            </p:nvSpPr>
            <p:spPr bwMode="auto">
              <a:xfrm>
                <a:off x="997" y="2601"/>
                <a:ext cx="7" cy="152"/>
              </a:xfrm>
              <a:custGeom>
                <a:avLst/>
                <a:gdLst>
                  <a:gd name="T0" fmla="*/ 4 w 8"/>
                  <a:gd name="T1" fmla="*/ 0 h 153"/>
                  <a:gd name="T2" fmla="*/ 0 w 8"/>
                  <a:gd name="T3" fmla="*/ 3 h 153"/>
                  <a:gd name="T4" fmla="*/ 0 w 8"/>
                  <a:gd name="T5" fmla="*/ 135 h 153"/>
                  <a:gd name="T6" fmla="*/ 4 w 8"/>
                  <a:gd name="T7" fmla="*/ 132 h 153"/>
                  <a:gd name="T8" fmla="*/ 4 w 8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3"/>
                  <a:gd name="T17" fmla="*/ 8 w 8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3">
                    <a:moveTo>
                      <a:pt x="8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8" y="1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1" name="Freeform 1000"/>
              <p:cNvSpPr>
                <a:spLocks noChangeArrowheads="1"/>
              </p:cNvSpPr>
              <p:nvPr/>
            </p:nvSpPr>
            <p:spPr bwMode="auto">
              <a:xfrm>
                <a:off x="1002" y="2599"/>
                <a:ext cx="6" cy="153"/>
              </a:xfrm>
              <a:custGeom>
                <a:avLst/>
                <a:gdLst>
                  <a:gd name="T0" fmla="*/ 3 w 7"/>
                  <a:gd name="T1" fmla="*/ 0 h 154"/>
                  <a:gd name="T2" fmla="*/ 0 w 7"/>
                  <a:gd name="T3" fmla="*/ 3 h 154"/>
                  <a:gd name="T4" fmla="*/ 0 w 7"/>
                  <a:gd name="T5" fmla="*/ 136 h 154"/>
                  <a:gd name="T6" fmla="*/ 3 w 7"/>
                  <a:gd name="T7" fmla="*/ 133 h 154"/>
                  <a:gd name="T8" fmla="*/ 3 w 7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4"/>
                  <a:gd name="T17" fmla="*/ 7 w 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4">
                    <a:moveTo>
                      <a:pt x="7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7" y="1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2" name="Freeform 1001"/>
              <p:cNvSpPr>
                <a:spLocks noChangeArrowheads="1"/>
              </p:cNvSpPr>
              <p:nvPr/>
            </p:nvSpPr>
            <p:spPr bwMode="auto">
              <a:xfrm>
                <a:off x="1006" y="2598"/>
                <a:ext cx="5" cy="152"/>
              </a:xfrm>
              <a:custGeom>
                <a:avLst/>
                <a:gdLst>
                  <a:gd name="T0" fmla="*/ 3 w 6"/>
                  <a:gd name="T1" fmla="*/ 0 h 153"/>
                  <a:gd name="T2" fmla="*/ 0 w 6"/>
                  <a:gd name="T3" fmla="*/ 3 h 153"/>
                  <a:gd name="T4" fmla="*/ 0 w 6"/>
                  <a:gd name="T5" fmla="*/ 135 h 153"/>
                  <a:gd name="T6" fmla="*/ 3 w 6"/>
                  <a:gd name="T7" fmla="*/ 132 h 153"/>
                  <a:gd name="T8" fmla="*/ 3 w 6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3"/>
                  <a:gd name="T17" fmla="*/ 6 w 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3">
                    <a:moveTo>
                      <a:pt x="6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6" y="1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3" name="Freeform 1002"/>
              <p:cNvSpPr>
                <a:spLocks noChangeArrowheads="1"/>
              </p:cNvSpPr>
              <p:nvPr/>
            </p:nvSpPr>
            <p:spPr bwMode="auto">
              <a:xfrm>
                <a:off x="1009" y="2596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3 h 154"/>
                  <a:gd name="T4" fmla="*/ 0 w 6"/>
                  <a:gd name="T5" fmla="*/ 136 h 154"/>
                  <a:gd name="T6" fmla="*/ 3 w 6"/>
                  <a:gd name="T7" fmla="*/ 133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4" name="Freeform 1003"/>
              <p:cNvSpPr>
                <a:spLocks noChangeArrowheads="1"/>
              </p:cNvSpPr>
              <p:nvPr/>
            </p:nvSpPr>
            <p:spPr bwMode="auto">
              <a:xfrm>
                <a:off x="1012" y="2595"/>
                <a:ext cx="7" cy="152"/>
              </a:xfrm>
              <a:custGeom>
                <a:avLst/>
                <a:gdLst>
                  <a:gd name="T0" fmla="*/ 4 w 8"/>
                  <a:gd name="T1" fmla="*/ 0 h 153"/>
                  <a:gd name="T2" fmla="*/ 0 w 8"/>
                  <a:gd name="T3" fmla="*/ 3 h 153"/>
                  <a:gd name="T4" fmla="*/ 0 w 8"/>
                  <a:gd name="T5" fmla="*/ 135 h 153"/>
                  <a:gd name="T6" fmla="*/ 4 w 8"/>
                  <a:gd name="T7" fmla="*/ 132 h 153"/>
                  <a:gd name="T8" fmla="*/ 4 w 8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3"/>
                  <a:gd name="T17" fmla="*/ 8 w 8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3">
                    <a:moveTo>
                      <a:pt x="8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8" y="1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5" name="Freeform 1004"/>
              <p:cNvSpPr>
                <a:spLocks noChangeArrowheads="1"/>
              </p:cNvSpPr>
              <p:nvPr/>
            </p:nvSpPr>
            <p:spPr bwMode="auto">
              <a:xfrm>
                <a:off x="1015" y="2593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3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6" name="Freeform 1005"/>
              <p:cNvSpPr>
                <a:spLocks noChangeArrowheads="1"/>
              </p:cNvSpPr>
              <p:nvPr/>
            </p:nvSpPr>
            <p:spPr bwMode="auto">
              <a:xfrm>
                <a:off x="1021" y="2591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4 h 154"/>
                  <a:gd name="T4" fmla="*/ 0 w 6"/>
                  <a:gd name="T5" fmla="*/ 136 h 154"/>
                  <a:gd name="T6" fmla="*/ 3 w 6"/>
                  <a:gd name="T7" fmla="*/ 133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4"/>
                    </a:lnTo>
                    <a:lnTo>
                      <a:pt x="0" y="154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7" name="Freeform 1006"/>
              <p:cNvSpPr>
                <a:spLocks noChangeArrowheads="1"/>
              </p:cNvSpPr>
              <p:nvPr/>
            </p:nvSpPr>
            <p:spPr bwMode="auto">
              <a:xfrm>
                <a:off x="1024" y="2590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3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8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8" name="Freeform 1007"/>
              <p:cNvSpPr>
                <a:spLocks noChangeArrowheads="1"/>
              </p:cNvSpPr>
              <p:nvPr/>
            </p:nvSpPr>
            <p:spPr bwMode="auto">
              <a:xfrm>
                <a:off x="1027" y="2588"/>
                <a:ext cx="8" cy="153"/>
              </a:xfrm>
              <a:custGeom>
                <a:avLst/>
                <a:gdLst>
                  <a:gd name="T0" fmla="*/ 8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8 w 8"/>
                  <a:gd name="T7" fmla="*/ 133 h 154"/>
                  <a:gd name="T8" fmla="*/ 8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8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39" name="Freeform 1008"/>
              <p:cNvSpPr>
                <a:spLocks noChangeArrowheads="1"/>
              </p:cNvSpPr>
              <p:nvPr/>
            </p:nvSpPr>
            <p:spPr bwMode="auto">
              <a:xfrm>
                <a:off x="1032" y="2587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3 h 154"/>
                  <a:gd name="T4" fmla="*/ 0 w 6"/>
                  <a:gd name="T5" fmla="*/ 136 h 154"/>
                  <a:gd name="T6" fmla="*/ 3 w 6"/>
                  <a:gd name="T7" fmla="*/ 133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0" name="Freeform 1009"/>
              <p:cNvSpPr>
                <a:spLocks noChangeArrowheads="1"/>
              </p:cNvSpPr>
              <p:nvPr/>
            </p:nvSpPr>
            <p:spPr bwMode="auto">
              <a:xfrm>
                <a:off x="1036" y="2585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3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1" name="Freeform 1010"/>
              <p:cNvSpPr>
                <a:spLocks noChangeArrowheads="1"/>
              </p:cNvSpPr>
              <p:nvPr/>
            </p:nvSpPr>
            <p:spPr bwMode="auto">
              <a:xfrm>
                <a:off x="1039" y="2584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2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2" name="Freeform 1011"/>
              <p:cNvSpPr>
                <a:spLocks noChangeArrowheads="1"/>
              </p:cNvSpPr>
              <p:nvPr/>
            </p:nvSpPr>
            <p:spPr bwMode="auto">
              <a:xfrm>
                <a:off x="1044" y="2582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3 h 154"/>
                  <a:gd name="T4" fmla="*/ 0 w 6"/>
                  <a:gd name="T5" fmla="*/ 136 h 154"/>
                  <a:gd name="T6" fmla="*/ 3 w 6"/>
                  <a:gd name="T7" fmla="*/ 133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3" name="Freeform 1012"/>
              <p:cNvSpPr>
                <a:spLocks noChangeArrowheads="1"/>
              </p:cNvSpPr>
              <p:nvPr/>
            </p:nvSpPr>
            <p:spPr bwMode="auto">
              <a:xfrm>
                <a:off x="1047" y="2581"/>
                <a:ext cx="6" cy="152"/>
              </a:xfrm>
              <a:custGeom>
                <a:avLst/>
                <a:gdLst>
                  <a:gd name="T0" fmla="*/ 3 w 7"/>
                  <a:gd name="T1" fmla="*/ 0 h 153"/>
                  <a:gd name="T2" fmla="*/ 0 w 7"/>
                  <a:gd name="T3" fmla="*/ 3 h 153"/>
                  <a:gd name="T4" fmla="*/ 0 w 7"/>
                  <a:gd name="T5" fmla="*/ 135 h 153"/>
                  <a:gd name="T6" fmla="*/ 3 w 7"/>
                  <a:gd name="T7" fmla="*/ 132 h 153"/>
                  <a:gd name="T8" fmla="*/ 3 w 7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3"/>
                  <a:gd name="T17" fmla="*/ 7 w 7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3">
                    <a:moveTo>
                      <a:pt x="7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7" y="15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4" name="Freeform 1013"/>
              <p:cNvSpPr>
                <a:spLocks noChangeArrowheads="1"/>
              </p:cNvSpPr>
              <p:nvPr/>
            </p:nvSpPr>
            <p:spPr bwMode="auto">
              <a:xfrm>
                <a:off x="1050" y="2579"/>
                <a:ext cx="6" cy="153"/>
              </a:xfrm>
              <a:custGeom>
                <a:avLst/>
                <a:gdLst>
                  <a:gd name="T0" fmla="*/ 3 w 7"/>
                  <a:gd name="T1" fmla="*/ 0 h 154"/>
                  <a:gd name="T2" fmla="*/ 0 w 7"/>
                  <a:gd name="T3" fmla="*/ 3 h 154"/>
                  <a:gd name="T4" fmla="*/ 0 w 7"/>
                  <a:gd name="T5" fmla="*/ 136 h 154"/>
                  <a:gd name="T6" fmla="*/ 3 w 7"/>
                  <a:gd name="T7" fmla="*/ 133 h 154"/>
                  <a:gd name="T8" fmla="*/ 3 w 7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4"/>
                  <a:gd name="T17" fmla="*/ 7 w 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4">
                    <a:moveTo>
                      <a:pt x="7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7" y="1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6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5" name="Freeform 1014"/>
              <p:cNvSpPr>
                <a:spLocks noChangeArrowheads="1"/>
              </p:cNvSpPr>
              <p:nvPr/>
            </p:nvSpPr>
            <p:spPr bwMode="auto">
              <a:xfrm>
                <a:off x="1055" y="2578"/>
                <a:ext cx="5" cy="152"/>
              </a:xfrm>
              <a:custGeom>
                <a:avLst/>
                <a:gdLst>
                  <a:gd name="T0" fmla="*/ 3 w 6"/>
                  <a:gd name="T1" fmla="*/ 0 h 153"/>
                  <a:gd name="T2" fmla="*/ 0 w 6"/>
                  <a:gd name="T3" fmla="*/ 3 h 153"/>
                  <a:gd name="T4" fmla="*/ 0 w 6"/>
                  <a:gd name="T5" fmla="*/ 135 h 153"/>
                  <a:gd name="T6" fmla="*/ 3 w 6"/>
                  <a:gd name="T7" fmla="*/ 132 h 153"/>
                  <a:gd name="T8" fmla="*/ 3 w 6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3"/>
                  <a:gd name="T17" fmla="*/ 6 w 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3">
                    <a:moveTo>
                      <a:pt x="6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6" y="1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6" name="Freeform 1015"/>
              <p:cNvSpPr>
                <a:spLocks noChangeArrowheads="1"/>
              </p:cNvSpPr>
              <p:nvPr/>
            </p:nvSpPr>
            <p:spPr bwMode="auto">
              <a:xfrm>
                <a:off x="1058" y="2578"/>
                <a:ext cx="8" cy="151"/>
              </a:xfrm>
              <a:custGeom>
                <a:avLst/>
                <a:gdLst>
                  <a:gd name="T0" fmla="*/ 8 w 8"/>
                  <a:gd name="T1" fmla="*/ 0 h 152"/>
                  <a:gd name="T2" fmla="*/ 0 w 8"/>
                  <a:gd name="T3" fmla="*/ 1 h 152"/>
                  <a:gd name="T4" fmla="*/ 0 w 8"/>
                  <a:gd name="T5" fmla="*/ 134 h 152"/>
                  <a:gd name="T6" fmla="*/ 8 w 8"/>
                  <a:gd name="T7" fmla="*/ 131 h 152"/>
                  <a:gd name="T8" fmla="*/ 8 w 8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2"/>
                  <a:gd name="T17" fmla="*/ 8 w 8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2">
                    <a:moveTo>
                      <a:pt x="8" y="0"/>
                    </a:moveTo>
                    <a:lnTo>
                      <a:pt x="0" y="1"/>
                    </a:lnTo>
                    <a:lnTo>
                      <a:pt x="0" y="152"/>
                    </a:lnTo>
                    <a:lnTo>
                      <a:pt x="8" y="1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7" name="Freeform 1016"/>
              <p:cNvSpPr>
                <a:spLocks noChangeArrowheads="1"/>
              </p:cNvSpPr>
              <p:nvPr/>
            </p:nvSpPr>
            <p:spPr bwMode="auto">
              <a:xfrm>
                <a:off x="1061" y="2576"/>
                <a:ext cx="8" cy="151"/>
              </a:xfrm>
              <a:custGeom>
                <a:avLst/>
                <a:gdLst>
                  <a:gd name="T0" fmla="*/ 8 w 8"/>
                  <a:gd name="T1" fmla="*/ 0 h 152"/>
                  <a:gd name="T2" fmla="*/ 0 w 8"/>
                  <a:gd name="T3" fmla="*/ 2 h 152"/>
                  <a:gd name="T4" fmla="*/ 0 w 8"/>
                  <a:gd name="T5" fmla="*/ 134 h 152"/>
                  <a:gd name="T6" fmla="*/ 8 w 8"/>
                  <a:gd name="T7" fmla="*/ 131 h 152"/>
                  <a:gd name="T8" fmla="*/ 8 w 8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2"/>
                  <a:gd name="T17" fmla="*/ 8 w 8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2">
                    <a:moveTo>
                      <a:pt x="8" y="0"/>
                    </a:moveTo>
                    <a:lnTo>
                      <a:pt x="0" y="2"/>
                    </a:lnTo>
                    <a:lnTo>
                      <a:pt x="0" y="152"/>
                    </a:lnTo>
                    <a:lnTo>
                      <a:pt x="8" y="1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8" name="Freeform 1017"/>
              <p:cNvSpPr>
                <a:spLocks noChangeArrowheads="1"/>
              </p:cNvSpPr>
              <p:nvPr/>
            </p:nvSpPr>
            <p:spPr bwMode="auto">
              <a:xfrm>
                <a:off x="1067" y="2575"/>
                <a:ext cx="5" cy="151"/>
              </a:xfrm>
              <a:custGeom>
                <a:avLst/>
                <a:gdLst>
                  <a:gd name="T0" fmla="*/ 3 w 6"/>
                  <a:gd name="T1" fmla="*/ 0 h 152"/>
                  <a:gd name="T2" fmla="*/ 0 w 6"/>
                  <a:gd name="T3" fmla="*/ 3 h 152"/>
                  <a:gd name="T4" fmla="*/ 0 w 6"/>
                  <a:gd name="T5" fmla="*/ 134 h 152"/>
                  <a:gd name="T6" fmla="*/ 3 w 6"/>
                  <a:gd name="T7" fmla="*/ 131 h 152"/>
                  <a:gd name="T8" fmla="*/ 3 w 6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2"/>
                  <a:gd name="T17" fmla="*/ 6 w 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2">
                    <a:moveTo>
                      <a:pt x="6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6" y="1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4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49" name="Freeform 1018"/>
              <p:cNvSpPr>
                <a:spLocks noChangeArrowheads="1"/>
              </p:cNvSpPr>
              <p:nvPr/>
            </p:nvSpPr>
            <p:spPr bwMode="auto">
              <a:xfrm>
                <a:off x="1070" y="2573"/>
                <a:ext cx="7" cy="151"/>
              </a:xfrm>
              <a:custGeom>
                <a:avLst/>
                <a:gdLst>
                  <a:gd name="T0" fmla="*/ 4 w 8"/>
                  <a:gd name="T1" fmla="*/ 0 h 152"/>
                  <a:gd name="T2" fmla="*/ 0 w 8"/>
                  <a:gd name="T3" fmla="*/ 3 h 152"/>
                  <a:gd name="T4" fmla="*/ 0 w 8"/>
                  <a:gd name="T5" fmla="*/ 134 h 152"/>
                  <a:gd name="T6" fmla="*/ 4 w 8"/>
                  <a:gd name="T7" fmla="*/ 131 h 152"/>
                  <a:gd name="T8" fmla="*/ 4 w 8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2"/>
                  <a:gd name="T17" fmla="*/ 8 w 8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2">
                    <a:moveTo>
                      <a:pt x="8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8" y="1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4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0" name="Freeform 1019"/>
              <p:cNvSpPr>
                <a:spLocks noChangeArrowheads="1"/>
              </p:cNvSpPr>
              <p:nvPr/>
            </p:nvSpPr>
            <p:spPr bwMode="auto">
              <a:xfrm>
                <a:off x="1073" y="2572"/>
                <a:ext cx="7" cy="151"/>
              </a:xfrm>
              <a:custGeom>
                <a:avLst/>
                <a:gdLst>
                  <a:gd name="T0" fmla="*/ 4 w 8"/>
                  <a:gd name="T1" fmla="*/ 0 h 152"/>
                  <a:gd name="T2" fmla="*/ 0 w 8"/>
                  <a:gd name="T3" fmla="*/ 3 h 152"/>
                  <a:gd name="T4" fmla="*/ 0 w 8"/>
                  <a:gd name="T5" fmla="*/ 134 h 152"/>
                  <a:gd name="T6" fmla="*/ 4 w 8"/>
                  <a:gd name="T7" fmla="*/ 132 h 152"/>
                  <a:gd name="T8" fmla="*/ 4 w 8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2"/>
                  <a:gd name="T17" fmla="*/ 8 w 8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2">
                    <a:moveTo>
                      <a:pt x="8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8" y="1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4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1" name="Freeform 1020"/>
              <p:cNvSpPr>
                <a:spLocks noChangeArrowheads="1"/>
              </p:cNvSpPr>
              <p:nvPr/>
            </p:nvSpPr>
            <p:spPr bwMode="auto">
              <a:xfrm>
                <a:off x="1078" y="2570"/>
                <a:ext cx="5" cy="151"/>
              </a:xfrm>
              <a:custGeom>
                <a:avLst/>
                <a:gdLst>
                  <a:gd name="T0" fmla="*/ 3 w 6"/>
                  <a:gd name="T1" fmla="*/ 0 h 152"/>
                  <a:gd name="T2" fmla="*/ 0 w 6"/>
                  <a:gd name="T3" fmla="*/ 3 h 152"/>
                  <a:gd name="T4" fmla="*/ 0 w 6"/>
                  <a:gd name="T5" fmla="*/ 134 h 152"/>
                  <a:gd name="T6" fmla="*/ 3 w 6"/>
                  <a:gd name="T7" fmla="*/ 133 h 152"/>
                  <a:gd name="T8" fmla="*/ 3 w 6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2"/>
                  <a:gd name="T17" fmla="*/ 6 w 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2">
                    <a:moveTo>
                      <a:pt x="6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2" name="Freeform 1021"/>
              <p:cNvSpPr>
                <a:spLocks noChangeArrowheads="1"/>
              </p:cNvSpPr>
              <p:nvPr/>
            </p:nvSpPr>
            <p:spPr bwMode="auto">
              <a:xfrm>
                <a:off x="1081" y="2568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4 h 154"/>
                  <a:gd name="T4" fmla="*/ 0 w 6"/>
                  <a:gd name="T5" fmla="*/ 136 h 154"/>
                  <a:gd name="T6" fmla="*/ 3 w 6"/>
                  <a:gd name="T7" fmla="*/ 133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4"/>
                    </a:lnTo>
                    <a:lnTo>
                      <a:pt x="0" y="154"/>
                    </a:lnTo>
                    <a:lnTo>
                      <a:pt x="6" y="15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3" name="Freeform 1022"/>
              <p:cNvSpPr>
                <a:spLocks noChangeArrowheads="1"/>
              </p:cNvSpPr>
              <p:nvPr/>
            </p:nvSpPr>
            <p:spPr bwMode="auto">
              <a:xfrm>
                <a:off x="1085" y="2567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3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3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4" name="Freeform 1023"/>
              <p:cNvSpPr>
                <a:spLocks noChangeArrowheads="1"/>
              </p:cNvSpPr>
              <p:nvPr/>
            </p:nvSpPr>
            <p:spPr bwMode="auto">
              <a:xfrm>
                <a:off x="1088" y="2565"/>
                <a:ext cx="7" cy="153"/>
              </a:xfrm>
              <a:custGeom>
                <a:avLst/>
                <a:gdLst>
                  <a:gd name="T0" fmla="*/ 4 w 8"/>
                  <a:gd name="T1" fmla="*/ 0 h 154"/>
                  <a:gd name="T2" fmla="*/ 0 w 8"/>
                  <a:gd name="T3" fmla="*/ 3 h 154"/>
                  <a:gd name="T4" fmla="*/ 0 w 8"/>
                  <a:gd name="T5" fmla="*/ 136 h 154"/>
                  <a:gd name="T6" fmla="*/ 4 w 8"/>
                  <a:gd name="T7" fmla="*/ 133 h 154"/>
                  <a:gd name="T8" fmla="*/ 4 w 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8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8" y="15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2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5" name="Freeform 1024"/>
              <p:cNvSpPr>
                <a:spLocks noChangeArrowheads="1"/>
              </p:cNvSpPr>
              <p:nvPr/>
            </p:nvSpPr>
            <p:spPr bwMode="auto">
              <a:xfrm>
                <a:off x="1093" y="2564"/>
                <a:ext cx="5" cy="153"/>
              </a:xfrm>
              <a:custGeom>
                <a:avLst/>
                <a:gdLst>
                  <a:gd name="T0" fmla="*/ 3 w 6"/>
                  <a:gd name="T1" fmla="*/ 0 h 154"/>
                  <a:gd name="T2" fmla="*/ 0 w 6"/>
                  <a:gd name="T3" fmla="*/ 3 h 154"/>
                  <a:gd name="T4" fmla="*/ 0 w 6"/>
                  <a:gd name="T5" fmla="*/ 136 h 154"/>
                  <a:gd name="T6" fmla="*/ 3 w 6"/>
                  <a:gd name="T7" fmla="*/ 132 h 154"/>
                  <a:gd name="T8" fmla="*/ 3 w 6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4"/>
                  <a:gd name="T17" fmla="*/ 6 w 6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4">
                    <a:moveTo>
                      <a:pt x="6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6" y="1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2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6" name="Freeform 1025"/>
              <p:cNvSpPr>
                <a:spLocks noChangeArrowheads="1"/>
              </p:cNvSpPr>
              <p:nvPr/>
            </p:nvSpPr>
            <p:spPr bwMode="auto">
              <a:xfrm>
                <a:off x="1096" y="2562"/>
                <a:ext cx="6" cy="153"/>
              </a:xfrm>
              <a:custGeom>
                <a:avLst/>
                <a:gdLst>
                  <a:gd name="T0" fmla="*/ 3 w 7"/>
                  <a:gd name="T1" fmla="*/ 0 h 154"/>
                  <a:gd name="T2" fmla="*/ 0 w 7"/>
                  <a:gd name="T3" fmla="*/ 3 h 154"/>
                  <a:gd name="T4" fmla="*/ 0 w 7"/>
                  <a:gd name="T5" fmla="*/ 136 h 154"/>
                  <a:gd name="T6" fmla="*/ 3 w 7"/>
                  <a:gd name="T7" fmla="*/ 133 h 154"/>
                  <a:gd name="T8" fmla="*/ 3 w 7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4"/>
                  <a:gd name="T17" fmla="*/ 7 w 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4">
                    <a:moveTo>
                      <a:pt x="7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7" y="1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2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7" name="Freeform 1026"/>
              <p:cNvSpPr>
                <a:spLocks noChangeArrowheads="1"/>
              </p:cNvSpPr>
              <p:nvPr/>
            </p:nvSpPr>
            <p:spPr bwMode="auto">
              <a:xfrm>
                <a:off x="1099" y="2561"/>
                <a:ext cx="6" cy="152"/>
              </a:xfrm>
              <a:custGeom>
                <a:avLst/>
                <a:gdLst>
                  <a:gd name="T0" fmla="*/ 3 w 7"/>
                  <a:gd name="T1" fmla="*/ 0 h 153"/>
                  <a:gd name="T2" fmla="*/ 0 w 7"/>
                  <a:gd name="T3" fmla="*/ 3 h 153"/>
                  <a:gd name="T4" fmla="*/ 0 w 7"/>
                  <a:gd name="T5" fmla="*/ 135 h 153"/>
                  <a:gd name="T6" fmla="*/ 3 w 7"/>
                  <a:gd name="T7" fmla="*/ 132 h 153"/>
                  <a:gd name="T8" fmla="*/ 3 w 7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3"/>
                  <a:gd name="T17" fmla="*/ 7 w 7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3">
                    <a:moveTo>
                      <a:pt x="7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7" y="15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2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8" name="Freeform 1027"/>
              <p:cNvSpPr>
                <a:spLocks noChangeArrowheads="1"/>
              </p:cNvSpPr>
              <p:nvPr/>
            </p:nvSpPr>
            <p:spPr bwMode="auto">
              <a:xfrm>
                <a:off x="1104" y="2559"/>
                <a:ext cx="6" cy="153"/>
              </a:xfrm>
              <a:custGeom>
                <a:avLst/>
                <a:gdLst>
                  <a:gd name="T0" fmla="*/ 3 w 7"/>
                  <a:gd name="T1" fmla="*/ 0 h 154"/>
                  <a:gd name="T2" fmla="*/ 0 w 7"/>
                  <a:gd name="T3" fmla="*/ 3 h 154"/>
                  <a:gd name="T4" fmla="*/ 0 w 7"/>
                  <a:gd name="T5" fmla="*/ 136 h 154"/>
                  <a:gd name="T6" fmla="*/ 3 w 7"/>
                  <a:gd name="T7" fmla="*/ 133 h 154"/>
                  <a:gd name="T8" fmla="*/ 3 w 7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4"/>
                  <a:gd name="T17" fmla="*/ 7 w 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4">
                    <a:moveTo>
                      <a:pt x="7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7" y="1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1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59" name="Freeform 1028"/>
              <p:cNvSpPr>
                <a:spLocks noChangeArrowheads="1"/>
              </p:cNvSpPr>
              <p:nvPr/>
            </p:nvSpPr>
            <p:spPr bwMode="auto">
              <a:xfrm>
                <a:off x="1107" y="2558"/>
                <a:ext cx="7" cy="152"/>
              </a:xfrm>
              <a:custGeom>
                <a:avLst/>
                <a:gdLst>
                  <a:gd name="T0" fmla="*/ 4 w 8"/>
                  <a:gd name="T1" fmla="*/ 0 h 153"/>
                  <a:gd name="T2" fmla="*/ 0 w 8"/>
                  <a:gd name="T3" fmla="*/ 3 h 153"/>
                  <a:gd name="T4" fmla="*/ 0 w 8"/>
                  <a:gd name="T5" fmla="*/ 135 h 153"/>
                  <a:gd name="T6" fmla="*/ 4 w 8"/>
                  <a:gd name="T7" fmla="*/ 132 h 153"/>
                  <a:gd name="T8" fmla="*/ 4 w 8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3"/>
                  <a:gd name="T17" fmla="*/ 8 w 8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3">
                    <a:moveTo>
                      <a:pt x="8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8" y="1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1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0" name="Freeform 1029"/>
              <p:cNvSpPr>
                <a:spLocks noChangeArrowheads="1"/>
              </p:cNvSpPr>
              <p:nvPr/>
            </p:nvSpPr>
            <p:spPr bwMode="auto">
              <a:xfrm>
                <a:off x="1111" y="2556"/>
                <a:ext cx="6" cy="153"/>
              </a:xfrm>
              <a:custGeom>
                <a:avLst/>
                <a:gdLst>
                  <a:gd name="T0" fmla="*/ 3 w 7"/>
                  <a:gd name="T1" fmla="*/ 0 h 154"/>
                  <a:gd name="T2" fmla="*/ 0 w 7"/>
                  <a:gd name="T3" fmla="*/ 3 h 154"/>
                  <a:gd name="T4" fmla="*/ 0 w 7"/>
                  <a:gd name="T5" fmla="*/ 136 h 154"/>
                  <a:gd name="T6" fmla="*/ 3 w 7"/>
                  <a:gd name="T7" fmla="*/ 133 h 154"/>
                  <a:gd name="T8" fmla="*/ 3 w 7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4"/>
                  <a:gd name="T17" fmla="*/ 7 w 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4">
                    <a:moveTo>
                      <a:pt x="7" y="0"/>
                    </a:moveTo>
                    <a:lnTo>
                      <a:pt x="0" y="3"/>
                    </a:lnTo>
                    <a:lnTo>
                      <a:pt x="0" y="154"/>
                    </a:lnTo>
                    <a:lnTo>
                      <a:pt x="7" y="15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0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1" name="Freeform 1030"/>
              <p:cNvSpPr>
                <a:spLocks noChangeArrowheads="1"/>
              </p:cNvSpPr>
              <p:nvPr/>
            </p:nvSpPr>
            <p:spPr bwMode="auto">
              <a:xfrm>
                <a:off x="1115" y="2555"/>
                <a:ext cx="5" cy="152"/>
              </a:xfrm>
              <a:custGeom>
                <a:avLst/>
                <a:gdLst>
                  <a:gd name="T0" fmla="*/ 3 w 6"/>
                  <a:gd name="T1" fmla="*/ 0 h 153"/>
                  <a:gd name="T2" fmla="*/ 0 w 6"/>
                  <a:gd name="T3" fmla="*/ 3 h 153"/>
                  <a:gd name="T4" fmla="*/ 0 w 6"/>
                  <a:gd name="T5" fmla="*/ 135 h 153"/>
                  <a:gd name="T6" fmla="*/ 3 w 6"/>
                  <a:gd name="T7" fmla="*/ 132 h 153"/>
                  <a:gd name="T8" fmla="*/ 3 w 6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3"/>
                  <a:gd name="T17" fmla="*/ 6 w 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3">
                    <a:moveTo>
                      <a:pt x="6" y="0"/>
                    </a:moveTo>
                    <a:lnTo>
                      <a:pt x="0" y="3"/>
                    </a:lnTo>
                    <a:lnTo>
                      <a:pt x="0" y="153"/>
                    </a:lnTo>
                    <a:lnTo>
                      <a:pt x="6" y="15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2" name="Freeform 1031"/>
              <p:cNvSpPr>
                <a:spLocks noChangeArrowheads="1"/>
              </p:cNvSpPr>
              <p:nvPr/>
            </p:nvSpPr>
            <p:spPr bwMode="auto">
              <a:xfrm>
                <a:off x="1119" y="2553"/>
                <a:ext cx="7" cy="153"/>
              </a:xfrm>
              <a:custGeom>
                <a:avLst/>
                <a:gdLst>
                  <a:gd name="T0" fmla="*/ 0 w 8"/>
                  <a:gd name="T1" fmla="*/ 3 h 154"/>
                  <a:gd name="T2" fmla="*/ 4 w 8"/>
                  <a:gd name="T3" fmla="*/ 0 h 154"/>
                  <a:gd name="T4" fmla="*/ 4 w 8"/>
                  <a:gd name="T5" fmla="*/ 133 h 154"/>
                  <a:gd name="T6" fmla="*/ 0 w 8"/>
                  <a:gd name="T7" fmla="*/ 136 h 154"/>
                  <a:gd name="T8" fmla="*/ 0 w 8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4"/>
                  <a:gd name="T17" fmla="*/ 8 w 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4">
                    <a:moveTo>
                      <a:pt x="0" y="3"/>
                    </a:moveTo>
                    <a:lnTo>
                      <a:pt x="8" y="0"/>
                    </a:lnTo>
                    <a:lnTo>
                      <a:pt x="8" y="151"/>
                    </a:lnTo>
                    <a:lnTo>
                      <a:pt x="0" y="15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3" name="Freeform 1032"/>
              <p:cNvSpPr>
                <a:spLocks noChangeArrowheads="1"/>
              </p:cNvSpPr>
              <p:nvPr/>
            </p:nvSpPr>
            <p:spPr bwMode="auto">
              <a:xfrm>
                <a:off x="1122" y="2553"/>
                <a:ext cx="4" cy="151"/>
              </a:xfrm>
              <a:custGeom>
                <a:avLst/>
                <a:gdLst>
                  <a:gd name="T0" fmla="*/ 0 w 5"/>
                  <a:gd name="T1" fmla="*/ 2 h 152"/>
                  <a:gd name="T2" fmla="*/ 2 w 5"/>
                  <a:gd name="T3" fmla="*/ 0 h 152"/>
                  <a:gd name="T4" fmla="*/ 2 w 5"/>
                  <a:gd name="T5" fmla="*/ 133 h 152"/>
                  <a:gd name="T6" fmla="*/ 0 w 5"/>
                  <a:gd name="T7" fmla="*/ 134 h 152"/>
                  <a:gd name="T8" fmla="*/ 0 w 5"/>
                  <a:gd name="T9" fmla="*/ 2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52"/>
                  <a:gd name="T17" fmla="*/ 5 w 5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52">
                    <a:moveTo>
                      <a:pt x="0" y="2"/>
                    </a:moveTo>
                    <a:lnTo>
                      <a:pt x="5" y="0"/>
                    </a:lnTo>
                    <a:lnTo>
                      <a:pt x="5" y="151"/>
                    </a:lnTo>
                    <a:lnTo>
                      <a:pt x="0" y="1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4" name="Freeform 1033"/>
              <p:cNvSpPr>
                <a:spLocks noChangeArrowheads="1"/>
              </p:cNvSpPr>
              <p:nvPr/>
            </p:nvSpPr>
            <p:spPr bwMode="auto">
              <a:xfrm>
                <a:off x="938" y="2553"/>
                <a:ext cx="188" cy="223"/>
              </a:xfrm>
              <a:custGeom>
                <a:avLst/>
                <a:gdLst>
                  <a:gd name="T0" fmla="*/ 0 w 178"/>
                  <a:gd name="T1" fmla="*/ 75 h 224"/>
                  <a:gd name="T2" fmla="*/ 475 w 178"/>
                  <a:gd name="T3" fmla="*/ 0 h 224"/>
                  <a:gd name="T4" fmla="*/ 475 w 178"/>
                  <a:gd name="T5" fmla="*/ 133 h 224"/>
                  <a:gd name="T6" fmla="*/ 0 w 178"/>
                  <a:gd name="T7" fmla="*/ 206 h 224"/>
                  <a:gd name="T8" fmla="*/ 0 w 178"/>
                  <a:gd name="T9" fmla="*/ 75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24"/>
                  <a:gd name="T17" fmla="*/ 178 w 178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24">
                    <a:moveTo>
                      <a:pt x="0" y="75"/>
                    </a:moveTo>
                    <a:lnTo>
                      <a:pt x="178" y="0"/>
                    </a:lnTo>
                    <a:lnTo>
                      <a:pt x="178" y="151"/>
                    </a:lnTo>
                    <a:lnTo>
                      <a:pt x="0" y="224"/>
                    </a:lnTo>
                    <a:lnTo>
                      <a:pt x="0" y="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065" name="Rectangle 1034"/>
              <p:cNvSpPr>
                <a:spLocks noChangeArrowheads="1"/>
              </p:cNvSpPr>
              <p:nvPr/>
            </p:nvSpPr>
            <p:spPr bwMode="auto">
              <a:xfrm>
                <a:off x="413" y="2628"/>
                <a:ext cx="524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2066" name="Rectangle 1035"/>
              <p:cNvSpPr>
                <a:spLocks noChangeArrowheads="1"/>
              </p:cNvSpPr>
              <p:nvPr/>
            </p:nvSpPr>
            <p:spPr bwMode="auto">
              <a:xfrm>
                <a:off x="413" y="2628"/>
                <a:ext cx="524" cy="1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</p:grpSp>
        <p:grpSp>
          <p:nvGrpSpPr>
            <p:cNvPr id="31766" name="Group 1036"/>
            <p:cNvGrpSpPr>
              <a:grpSpLocks/>
            </p:cNvGrpSpPr>
            <p:nvPr/>
          </p:nvGrpSpPr>
          <p:grpSpPr bwMode="auto">
            <a:xfrm>
              <a:off x="4757" y="2994"/>
              <a:ext cx="903" cy="556"/>
              <a:chOff x="4757" y="2994"/>
              <a:chExt cx="903" cy="556"/>
            </a:xfrm>
          </p:grpSpPr>
          <p:sp>
            <p:nvSpPr>
              <p:cNvPr id="31960" name="Freeform 1037"/>
              <p:cNvSpPr>
                <a:spLocks noChangeArrowheads="1"/>
              </p:cNvSpPr>
              <p:nvPr/>
            </p:nvSpPr>
            <p:spPr bwMode="auto">
              <a:xfrm>
                <a:off x="4757" y="3145"/>
                <a:ext cx="831" cy="69"/>
              </a:xfrm>
              <a:custGeom>
                <a:avLst/>
                <a:gdLst>
                  <a:gd name="T0" fmla="*/ 0 w 801"/>
                  <a:gd name="T1" fmla="*/ 14 h 76"/>
                  <a:gd name="T2" fmla="*/ 378 w 801"/>
                  <a:gd name="T3" fmla="*/ 0 h 76"/>
                  <a:gd name="T4" fmla="*/ 1551 w 801"/>
                  <a:gd name="T5" fmla="*/ 0 h 76"/>
                  <a:gd name="T6" fmla="*/ 1173 w 801"/>
                  <a:gd name="T7" fmla="*/ 14 h 76"/>
                  <a:gd name="T8" fmla="*/ 0 w 801"/>
                  <a:gd name="T9" fmla="*/ 14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1"/>
                  <a:gd name="T16" fmla="*/ 0 h 76"/>
                  <a:gd name="T17" fmla="*/ 801 w 801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1" h="76">
                    <a:moveTo>
                      <a:pt x="0" y="76"/>
                    </a:moveTo>
                    <a:lnTo>
                      <a:pt x="195" y="0"/>
                    </a:lnTo>
                    <a:lnTo>
                      <a:pt x="801" y="0"/>
                    </a:lnTo>
                    <a:lnTo>
                      <a:pt x="606" y="76"/>
                    </a:lnTo>
                    <a:lnTo>
                      <a:pt x="0" y="76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61" name="Rectangle 1038"/>
              <p:cNvSpPr>
                <a:spLocks noChangeArrowheads="1"/>
              </p:cNvSpPr>
              <p:nvPr/>
            </p:nvSpPr>
            <p:spPr bwMode="auto">
              <a:xfrm>
                <a:off x="4774" y="3210"/>
                <a:ext cx="629" cy="3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62" name="Freeform 1039"/>
              <p:cNvSpPr>
                <a:spLocks noChangeArrowheads="1"/>
              </p:cNvSpPr>
              <p:nvPr/>
            </p:nvSpPr>
            <p:spPr bwMode="auto">
              <a:xfrm>
                <a:off x="5389" y="2994"/>
                <a:ext cx="270" cy="549"/>
              </a:xfrm>
              <a:custGeom>
                <a:avLst/>
                <a:gdLst>
                  <a:gd name="T0" fmla="*/ 0 w 261"/>
                  <a:gd name="T1" fmla="*/ 25 h 597"/>
                  <a:gd name="T2" fmla="*/ 3 w 261"/>
                  <a:gd name="T3" fmla="*/ 23 h 597"/>
                  <a:gd name="T4" fmla="*/ 8 w 261"/>
                  <a:gd name="T5" fmla="*/ 23 h 597"/>
                  <a:gd name="T6" fmla="*/ 12 w 261"/>
                  <a:gd name="T7" fmla="*/ 21 h 597"/>
                  <a:gd name="T8" fmla="*/ 35 w 261"/>
                  <a:gd name="T9" fmla="*/ 21 h 597"/>
                  <a:gd name="T10" fmla="*/ 41 w 261"/>
                  <a:gd name="T11" fmla="*/ 19 h 597"/>
                  <a:gd name="T12" fmla="*/ 50 w 261"/>
                  <a:gd name="T13" fmla="*/ 17 h 597"/>
                  <a:gd name="T14" fmla="*/ 62 w 261"/>
                  <a:gd name="T15" fmla="*/ 17 h 597"/>
                  <a:gd name="T16" fmla="*/ 80 w 261"/>
                  <a:gd name="T17" fmla="*/ 16 h 597"/>
                  <a:gd name="T18" fmla="*/ 91 w 261"/>
                  <a:gd name="T19" fmla="*/ 15 h 597"/>
                  <a:gd name="T20" fmla="*/ 103 w 261"/>
                  <a:gd name="T21" fmla="*/ 14 h 597"/>
                  <a:gd name="T22" fmla="*/ 116 w 261"/>
                  <a:gd name="T23" fmla="*/ 13 h 597"/>
                  <a:gd name="T24" fmla="*/ 132 w 261"/>
                  <a:gd name="T25" fmla="*/ 12 h 597"/>
                  <a:gd name="T26" fmla="*/ 149 w 261"/>
                  <a:gd name="T27" fmla="*/ 10 h 597"/>
                  <a:gd name="T28" fmla="*/ 162 w 261"/>
                  <a:gd name="T29" fmla="*/ 10 h 597"/>
                  <a:gd name="T30" fmla="*/ 180 w 261"/>
                  <a:gd name="T31" fmla="*/ 8 h 597"/>
                  <a:gd name="T32" fmla="*/ 194 w 261"/>
                  <a:gd name="T33" fmla="*/ 7 h 597"/>
                  <a:gd name="T34" fmla="*/ 214 w 261"/>
                  <a:gd name="T35" fmla="*/ 6 h 597"/>
                  <a:gd name="T36" fmla="*/ 230 w 261"/>
                  <a:gd name="T37" fmla="*/ 6 h 597"/>
                  <a:gd name="T38" fmla="*/ 253 w 261"/>
                  <a:gd name="T39" fmla="*/ 6 h 597"/>
                  <a:gd name="T40" fmla="*/ 278 w 261"/>
                  <a:gd name="T41" fmla="*/ 6 h 597"/>
                  <a:gd name="T42" fmla="*/ 300 w 261"/>
                  <a:gd name="T43" fmla="*/ 6 h 597"/>
                  <a:gd name="T44" fmla="*/ 321 w 261"/>
                  <a:gd name="T45" fmla="*/ 6 h 597"/>
                  <a:gd name="T46" fmla="*/ 343 w 261"/>
                  <a:gd name="T47" fmla="*/ 6 h 597"/>
                  <a:gd name="T48" fmla="*/ 367 w 261"/>
                  <a:gd name="T49" fmla="*/ 5 h 597"/>
                  <a:gd name="T50" fmla="*/ 391 w 261"/>
                  <a:gd name="T51" fmla="*/ 2 h 597"/>
                  <a:gd name="T52" fmla="*/ 411 w 261"/>
                  <a:gd name="T53" fmla="*/ 0 h 597"/>
                  <a:gd name="T54" fmla="*/ 431 w 261"/>
                  <a:gd name="T55" fmla="*/ 0 h 597"/>
                  <a:gd name="T56" fmla="*/ 445 w 261"/>
                  <a:gd name="T57" fmla="*/ 0 h 597"/>
                  <a:gd name="T58" fmla="*/ 460 w 261"/>
                  <a:gd name="T59" fmla="*/ 2 h 597"/>
                  <a:gd name="T60" fmla="*/ 468 w 261"/>
                  <a:gd name="T61" fmla="*/ 3 h 597"/>
                  <a:gd name="T62" fmla="*/ 476 w 261"/>
                  <a:gd name="T63" fmla="*/ 6 h 597"/>
                  <a:gd name="T64" fmla="*/ 476 w 261"/>
                  <a:gd name="T65" fmla="*/ 6 h 597"/>
                  <a:gd name="T66" fmla="*/ 0 w 261"/>
                  <a:gd name="T67" fmla="*/ 132 h 5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1"/>
                  <a:gd name="T103" fmla="*/ 0 h 597"/>
                  <a:gd name="T104" fmla="*/ 261 w 261"/>
                  <a:gd name="T105" fmla="*/ 597 h 5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1" h="597">
                    <a:moveTo>
                      <a:pt x="0" y="597"/>
                    </a:moveTo>
                    <a:lnTo>
                      <a:pt x="0" y="108"/>
                    </a:lnTo>
                    <a:lnTo>
                      <a:pt x="1" y="106"/>
                    </a:lnTo>
                    <a:lnTo>
                      <a:pt x="3" y="105"/>
                    </a:lnTo>
                    <a:lnTo>
                      <a:pt x="4" y="102"/>
                    </a:lnTo>
                    <a:lnTo>
                      <a:pt x="8" y="100"/>
                    </a:lnTo>
                    <a:lnTo>
                      <a:pt x="9" y="99"/>
                    </a:lnTo>
                    <a:lnTo>
                      <a:pt x="12" y="96"/>
                    </a:lnTo>
                    <a:lnTo>
                      <a:pt x="14" y="94"/>
                    </a:lnTo>
                    <a:lnTo>
                      <a:pt x="17" y="91"/>
                    </a:lnTo>
                    <a:lnTo>
                      <a:pt x="20" y="89"/>
                    </a:lnTo>
                    <a:lnTo>
                      <a:pt x="23" y="86"/>
                    </a:lnTo>
                    <a:lnTo>
                      <a:pt x="26" y="83"/>
                    </a:lnTo>
                    <a:lnTo>
                      <a:pt x="29" y="82"/>
                    </a:lnTo>
                    <a:lnTo>
                      <a:pt x="32" y="79"/>
                    </a:lnTo>
                    <a:lnTo>
                      <a:pt x="35" y="76"/>
                    </a:lnTo>
                    <a:lnTo>
                      <a:pt x="38" y="72"/>
                    </a:lnTo>
                    <a:lnTo>
                      <a:pt x="43" y="71"/>
                    </a:lnTo>
                    <a:lnTo>
                      <a:pt x="46" y="68"/>
                    </a:lnTo>
                    <a:lnTo>
                      <a:pt x="49" y="65"/>
                    </a:lnTo>
                    <a:lnTo>
                      <a:pt x="54" y="63"/>
                    </a:lnTo>
                    <a:lnTo>
                      <a:pt x="57" y="60"/>
                    </a:lnTo>
                    <a:lnTo>
                      <a:pt x="61" y="57"/>
                    </a:lnTo>
                    <a:lnTo>
                      <a:pt x="64" y="56"/>
                    </a:lnTo>
                    <a:lnTo>
                      <a:pt x="69" y="52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1" y="45"/>
                    </a:lnTo>
                    <a:lnTo>
                      <a:pt x="86" y="43"/>
                    </a:lnTo>
                    <a:lnTo>
                      <a:pt x="89" y="42"/>
                    </a:lnTo>
                    <a:lnTo>
                      <a:pt x="94" y="39"/>
                    </a:lnTo>
                    <a:lnTo>
                      <a:pt x="98" y="37"/>
                    </a:lnTo>
                    <a:lnTo>
                      <a:pt x="103" y="36"/>
                    </a:lnTo>
                    <a:lnTo>
                      <a:pt x="106" y="34"/>
                    </a:lnTo>
                    <a:lnTo>
                      <a:pt x="111" y="33"/>
                    </a:lnTo>
                    <a:lnTo>
                      <a:pt x="117" y="29"/>
                    </a:lnTo>
                    <a:lnTo>
                      <a:pt x="121" y="28"/>
                    </a:lnTo>
                    <a:lnTo>
                      <a:pt x="126" y="26"/>
                    </a:lnTo>
                    <a:lnTo>
                      <a:pt x="132" y="23"/>
                    </a:lnTo>
                    <a:lnTo>
                      <a:pt x="138" y="22"/>
                    </a:lnTo>
                    <a:lnTo>
                      <a:pt x="144" y="20"/>
                    </a:lnTo>
                    <a:lnTo>
                      <a:pt x="151" y="19"/>
                    </a:lnTo>
                    <a:lnTo>
                      <a:pt x="157" y="16"/>
                    </a:lnTo>
                    <a:lnTo>
                      <a:pt x="163" y="14"/>
                    </a:lnTo>
                    <a:lnTo>
                      <a:pt x="169" y="13"/>
                    </a:lnTo>
                    <a:lnTo>
                      <a:pt x="175" y="11"/>
                    </a:lnTo>
                    <a:lnTo>
                      <a:pt x="181" y="9"/>
                    </a:lnTo>
                    <a:lnTo>
                      <a:pt x="187" y="8"/>
                    </a:lnTo>
                    <a:lnTo>
                      <a:pt x="194" y="6"/>
                    </a:lnTo>
                    <a:lnTo>
                      <a:pt x="200" y="5"/>
                    </a:lnTo>
                    <a:lnTo>
                      <a:pt x="206" y="3"/>
                    </a:lnTo>
                    <a:lnTo>
                      <a:pt x="212" y="2"/>
                    </a:lnTo>
                    <a:lnTo>
                      <a:pt x="218" y="2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49" y="2"/>
                    </a:lnTo>
                    <a:lnTo>
                      <a:pt x="252" y="2"/>
                    </a:lnTo>
                    <a:lnTo>
                      <a:pt x="254" y="3"/>
                    </a:lnTo>
                    <a:lnTo>
                      <a:pt x="257" y="5"/>
                    </a:lnTo>
                    <a:lnTo>
                      <a:pt x="258" y="8"/>
                    </a:lnTo>
                    <a:lnTo>
                      <a:pt x="258" y="9"/>
                    </a:lnTo>
                    <a:lnTo>
                      <a:pt x="258" y="13"/>
                    </a:lnTo>
                    <a:lnTo>
                      <a:pt x="261" y="597"/>
                    </a:lnTo>
                    <a:lnTo>
                      <a:pt x="0" y="597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767" name="Group 1040"/>
            <p:cNvGrpSpPr>
              <a:grpSpLocks/>
            </p:cNvGrpSpPr>
            <p:nvPr/>
          </p:nvGrpSpPr>
          <p:grpSpPr bwMode="auto">
            <a:xfrm>
              <a:off x="3109" y="2938"/>
              <a:ext cx="838" cy="427"/>
              <a:chOff x="3109" y="2938"/>
              <a:chExt cx="838" cy="427"/>
            </a:xfrm>
          </p:grpSpPr>
          <p:sp>
            <p:nvSpPr>
              <p:cNvPr id="31953" name="Rectangle 1041"/>
              <p:cNvSpPr>
                <a:spLocks noChangeArrowheads="1"/>
              </p:cNvSpPr>
              <p:nvPr/>
            </p:nvSpPr>
            <p:spPr bwMode="auto">
              <a:xfrm>
                <a:off x="3110" y="3103"/>
                <a:ext cx="438" cy="2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54" name="Rectangle 1042"/>
              <p:cNvSpPr>
                <a:spLocks noChangeArrowheads="1"/>
              </p:cNvSpPr>
              <p:nvPr/>
            </p:nvSpPr>
            <p:spPr bwMode="auto">
              <a:xfrm>
                <a:off x="3110" y="3103"/>
                <a:ext cx="438" cy="25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55" name="Freeform 1043"/>
              <p:cNvSpPr>
                <a:spLocks noChangeArrowheads="1"/>
              </p:cNvSpPr>
              <p:nvPr/>
            </p:nvSpPr>
            <p:spPr bwMode="auto">
              <a:xfrm>
                <a:off x="3109" y="3046"/>
                <a:ext cx="580" cy="51"/>
              </a:xfrm>
              <a:custGeom>
                <a:avLst/>
                <a:gdLst>
                  <a:gd name="T0" fmla="*/ 0 w 546"/>
                  <a:gd name="T1" fmla="*/ 34 h 52"/>
                  <a:gd name="T2" fmla="*/ 396 w 546"/>
                  <a:gd name="T3" fmla="*/ 0 h 52"/>
                  <a:gd name="T4" fmla="*/ 1619 w 546"/>
                  <a:gd name="T5" fmla="*/ 0 h 52"/>
                  <a:gd name="T6" fmla="*/ 1225 w 546"/>
                  <a:gd name="T7" fmla="*/ 34 h 52"/>
                  <a:gd name="T8" fmla="*/ 0 w 546"/>
                  <a:gd name="T9" fmla="*/ 3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6"/>
                  <a:gd name="T16" fmla="*/ 0 h 52"/>
                  <a:gd name="T17" fmla="*/ 546 w 54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6" h="52">
                    <a:moveTo>
                      <a:pt x="0" y="52"/>
                    </a:moveTo>
                    <a:lnTo>
                      <a:pt x="134" y="0"/>
                    </a:lnTo>
                    <a:lnTo>
                      <a:pt x="546" y="0"/>
                    </a:lnTo>
                    <a:lnTo>
                      <a:pt x="412" y="52"/>
                    </a:lnTo>
                    <a:lnTo>
                      <a:pt x="0" y="52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56" name="Freeform 1044"/>
              <p:cNvSpPr>
                <a:spLocks noChangeArrowheads="1"/>
              </p:cNvSpPr>
              <p:nvPr/>
            </p:nvSpPr>
            <p:spPr bwMode="auto">
              <a:xfrm>
                <a:off x="3849" y="3005"/>
                <a:ext cx="98" cy="360"/>
              </a:xfrm>
              <a:custGeom>
                <a:avLst/>
                <a:gdLst>
                  <a:gd name="T0" fmla="*/ 0 w 93"/>
                  <a:gd name="T1" fmla="*/ 22 h 361"/>
                  <a:gd name="T2" fmla="*/ 239 w 93"/>
                  <a:gd name="T3" fmla="*/ 0 h 361"/>
                  <a:gd name="T4" fmla="*/ 239 w 93"/>
                  <a:gd name="T5" fmla="*/ 320 h 361"/>
                  <a:gd name="T6" fmla="*/ 0 w 93"/>
                  <a:gd name="T7" fmla="*/ 343 h 361"/>
                  <a:gd name="T8" fmla="*/ 0 w 93"/>
                  <a:gd name="T9" fmla="*/ 22 h 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361"/>
                  <a:gd name="T17" fmla="*/ 93 w 93"/>
                  <a:gd name="T18" fmla="*/ 361 h 3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361">
                    <a:moveTo>
                      <a:pt x="0" y="22"/>
                    </a:moveTo>
                    <a:lnTo>
                      <a:pt x="93" y="0"/>
                    </a:lnTo>
                    <a:lnTo>
                      <a:pt x="93" y="338"/>
                    </a:lnTo>
                    <a:lnTo>
                      <a:pt x="0" y="361"/>
                    </a:lnTo>
                    <a:lnTo>
                      <a:pt x="0" y="22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57" name="Freeform 1045"/>
              <p:cNvSpPr>
                <a:spLocks noChangeArrowheads="1"/>
              </p:cNvSpPr>
              <p:nvPr/>
            </p:nvSpPr>
            <p:spPr bwMode="auto">
              <a:xfrm>
                <a:off x="3604" y="2938"/>
                <a:ext cx="339" cy="88"/>
              </a:xfrm>
              <a:custGeom>
                <a:avLst/>
                <a:gdLst>
                  <a:gd name="T0" fmla="*/ 276 w 319"/>
                  <a:gd name="T1" fmla="*/ 6 h 89"/>
                  <a:gd name="T2" fmla="*/ 322 w 319"/>
                  <a:gd name="T3" fmla="*/ 3 h 89"/>
                  <a:gd name="T4" fmla="*/ 351 w 319"/>
                  <a:gd name="T5" fmla="*/ 1 h 89"/>
                  <a:gd name="T6" fmla="*/ 393 w 319"/>
                  <a:gd name="T7" fmla="*/ 0 h 89"/>
                  <a:gd name="T8" fmla="*/ 434 w 319"/>
                  <a:gd name="T9" fmla="*/ 0 h 89"/>
                  <a:gd name="T10" fmla="*/ 465 w 319"/>
                  <a:gd name="T11" fmla="*/ 0 h 89"/>
                  <a:gd name="T12" fmla="*/ 505 w 319"/>
                  <a:gd name="T13" fmla="*/ 1 h 89"/>
                  <a:gd name="T14" fmla="*/ 550 w 319"/>
                  <a:gd name="T15" fmla="*/ 3 h 89"/>
                  <a:gd name="T16" fmla="*/ 588 w 319"/>
                  <a:gd name="T17" fmla="*/ 6 h 89"/>
                  <a:gd name="T18" fmla="*/ 627 w 319"/>
                  <a:gd name="T19" fmla="*/ 10 h 89"/>
                  <a:gd name="T20" fmla="*/ 667 w 319"/>
                  <a:gd name="T21" fmla="*/ 13 h 89"/>
                  <a:gd name="T22" fmla="*/ 707 w 319"/>
                  <a:gd name="T23" fmla="*/ 19 h 89"/>
                  <a:gd name="T24" fmla="*/ 750 w 319"/>
                  <a:gd name="T25" fmla="*/ 26 h 89"/>
                  <a:gd name="T26" fmla="*/ 779 w 319"/>
                  <a:gd name="T27" fmla="*/ 32 h 89"/>
                  <a:gd name="T28" fmla="*/ 815 w 319"/>
                  <a:gd name="T29" fmla="*/ 38 h 89"/>
                  <a:gd name="T30" fmla="*/ 849 w 319"/>
                  <a:gd name="T31" fmla="*/ 43 h 89"/>
                  <a:gd name="T32" fmla="*/ 875 w 319"/>
                  <a:gd name="T33" fmla="*/ 44 h 89"/>
                  <a:gd name="T34" fmla="*/ 902 w 319"/>
                  <a:gd name="T35" fmla="*/ 44 h 89"/>
                  <a:gd name="T36" fmla="*/ 926 w 319"/>
                  <a:gd name="T37" fmla="*/ 44 h 89"/>
                  <a:gd name="T38" fmla="*/ 938 w 319"/>
                  <a:gd name="T39" fmla="*/ 45 h 89"/>
                  <a:gd name="T40" fmla="*/ 956 w 319"/>
                  <a:gd name="T41" fmla="*/ 49 h 89"/>
                  <a:gd name="T42" fmla="*/ 667 w 319"/>
                  <a:gd name="T43" fmla="*/ 69 h 89"/>
                  <a:gd name="T44" fmla="*/ 650 w 319"/>
                  <a:gd name="T45" fmla="*/ 65 h 89"/>
                  <a:gd name="T46" fmla="*/ 632 w 319"/>
                  <a:gd name="T47" fmla="*/ 60 h 89"/>
                  <a:gd name="T48" fmla="*/ 606 w 319"/>
                  <a:gd name="T49" fmla="*/ 55 h 89"/>
                  <a:gd name="T50" fmla="*/ 588 w 319"/>
                  <a:gd name="T51" fmla="*/ 51 h 89"/>
                  <a:gd name="T52" fmla="*/ 554 w 319"/>
                  <a:gd name="T53" fmla="*/ 45 h 89"/>
                  <a:gd name="T54" fmla="*/ 521 w 319"/>
                  <a:gd name="T55" fmla="*/ 44 h 89"/>
                  <a:gd name="T56" fmla="*/ 480 w 319"/>
                  <a:gd name="T57" fmla="*/ 44 h 89"/>
                  <a:gd name="T58" fmla="*/ 438 w 319"/>
                  <a:gd name="T59" fmla="*/ 44 h 89"/>
                  <a:gd name="T60" fmla="*/ 395 w 319"/>
                  <a:gd name="T61" fmla="*/ 39 h 89"/>
                  <a:gd name="T62" fmla="*/ 351 w 319"/>
                  <a:gd name="T63" fmla="*/ 35 h 89"/>
                  <a:gd name="T64" fmla="*/ 322 w 319"/>
                  <a:gd name="T65" fmla="*/ 30 h 89"/>
                  <a:gd name="T66" fmla="*/ 276 w 319"/>
                  <a:gd name="T67" fmla="*/ 27 h 89"/>
                  <a:gd name="T68" fmla="*/ 240 w 319"/>
                  <a:gd name="T69" fmla="*/ 24 h 89"/>
                  <a:gd name="T70" fmla="*/ 209 w 319"/>
                  <a:gd name="T71" fmla="*/ 23 h 89"/>
                  <a:gd name="T72" fmla="*/ 165 w 319"/>
                  <a:gd name="T73" fmla="*/ 21 h 89"/>
                  <a:gd name="T74" fmla="*/ 133 w 319"/>
                  <a:gd name="T75" fmla="*/ 21 h 89"/>
                  <a:gd name="T76" fmla="*/ 89 w 319"/>
                  <a:gd name="T77" fmla="*/ 23 h 89"/>
                  <a:gd name="T78" fmla="*/ 52 w 319"/>
                  <a:gd name="T79" fmla="*/ 24 h 89"/>
                  <a:gd name="T80" fmla="*/ 6 w 319"/>
                  <a:gd name="T81" fmla="*/ 27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9"/>
                  <a:gd name="T124" fmla="*/ 0 h 89"/>
                  <a:gd name="T125" fmla="*/ 319 w 319"/>
                  <a:gd name="T126" fmla="*/ 89 h 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9" h="89">
                    <a:moveTo>
                      <a:pt x="0" y="27"/>
                    </a:moveTo>
                    <a:lnTo>
                      <a:pt x="93" y="6"/>
                    </a:lnTo>
                    <a:lnTo>
                      <a:pt x="99" y="4"/>
                    </a:lnTo>
                    <a:lnTo>
                      <a:pt x="107" y="3"/>
                    </a:lnTo>
                    <a:lnTo>
                      <a:pt x="113" y="3"/>
                    </a:lnTo>
                    <a:lnTo>
                      <a:pt x="119" y="1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3" y="0"/>
                    </a:lnTo>
                    <a:lnTo>
                      <a:pt x="170" y="1"/>
                    </a:lnTo>
                    <a:lnTo>
                      <a:pt x="175" y="3"/>
                    </a:lnTo>
                    <a:lnTo>
                      <a:pt x="183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3" y="7"/>
                    </a:lnTo>
                    <a:lnTo>
                      <a:pt x="209" y="10"/>
                    </a:lnTo>
                    <a:lnTo>
                      <a:pt x="215" y="12"/>
                    </a:lnTo>
                    <a:lnTo>
                      <a:pt x="223" y="13"/>
                    </a:lnTo>
                    <a:lnTo>
                      <a:pt x="229" y="16"/>
                    </a:lnTo>
                    <a:lnTo>
                      <a:pt x="235" y="19"/>
                    </a:lnTo>
                    <a:lnTo>
                      <a:pt x="243" y="23"/>
                    </a:lnTo>
                    <a:lnTo>
                      <a:pt x="249" y="26"/>
                    </a:lnTo>
                    <a:lnTo>
                      <a:pt x="255" y="29"/>
                    </a:lnTo>
                    <a:lnTo>
                      <a:pt x="261" y="32"/>
                    </a:lnTo>
                    <a:lnTo>
                      <a:pt x="267" y="35"/>
                    </a:lnTo>
                    <a:lnTo>
                      <a:pt x="273" y="38"/>
                    </a:lnTo>
                    <a:lnTo>
                      <a:pt x="279" y="39"/>
                    </a:lnTo>
                    <a:lnTo>
                      <a:pt x="284" y="43"/>
                    </a:lnTo>
                    <a:lnTo>
                      <a:pt x="289" y="46"/>
                    </a:lnTo>
                    <a:lnTo>
                      <a:pt x="293" y="49"/>
                    </a:lnTo>
                    <a:lnTo>
                      <a:pt x="298" y="50"/>
                    </a:lnTo>
                    <a:lnTo>
                      <a:pt x="302" y="53"/>
                    </a:lnTo>
                    <a:lnTo>
                      <a:pt x="306" y="56"/>
                    </a:lnTo>
                    <a:lnTo>
                      <a:pt x="309" y="58"/>
                    </a:lnTo>
                    <a:lnTo>
                      <a:pt x="312" y="61"/>
                    </a:lnTo>
                    <a:lnTo>
                      <a:pt x="315" y="63"/>
                    </a:lnTo>
                    <a:lnTo>
                      <a:pt x="318" y="64"/>
                    </a:lnTo>
                    <a:lnTo>
                      <a:pt x="319" y="67"/>
                    </a:lnTo>
                    <a:lnTo>
                      <a:pt x="226" y="89"/>
                    </a:lnTo>
                    <a:lnTo>
                      <a:pt x="223" y="87"/>
                    </a:lnTo>
                    <a:lnTo>
                      <a:pt x="219" y="86"/>
                    </a:lnTo>
                    <a:lnTo>
                      <a:pt x="218" y="83"/>
                    </a:lnTo>
                    <a:lnTo>
                      <a:pt x="215" y="81"/>
                    </a:lnTo>
                    <a:lnTo>
                      <a:pt x="212" y="78"/>
                    </a:lnTo>
                    <a:lnTo>
                      <a:pt x="207" y="76"/>
                    </a:lnTo>
                    <a:lnTo>
                      <a:pt x="203" y="73"/>
                    </a:lnTo>
                    <a:lnTo>
                      <a:pt x="199" y="70"/>
                    </a:lnTo>
                    <a:lnTo>
                      <a:pt x="195" y="69"/>
                    </a:lnTo>
                    <a:lnTo>
                      <a:pt x="189" y="66"/>
                    </a:lnTo>
                    <a:lnTo>
                      <a:pt x="184" y="63"/>
                    </a:lnTo>
                    <a:lnTo>
                      <a:pt x="178" y="59"/>
                    </a:lnTo>
                    <a:lnTo>
                      <a:pt x="173" y="56"/>
                    </a:lnTo>
                    <a:lnTo>
                      <a:pt x="167" y="53"/>
                    </a:lnTo>
                    <a:lnTo>
                      <a:pt x="161" y="50"/>
                    </a:lnTo>
                    <a:lnTo>
                      <a:pt x="153" y="47"/>
                    </a:lnTo>
                    <a:lnTo>
                      <a:pt x="147" y="44"/>
                    </a:lnTo>
                    <a:lnTo>
                      <a:pt x="141" y="41"/>
                    </a:lnTo>
                    <a:lnTo>
                      <a:pt x="133" y="39"/>
                    </a:lnTo>
                    <a:lnTo>
                      <a:pt x="127" y="36"/>
                    </a:lnTo>
                    <a:lnTo>
                      <a:pt x="119" y="35"/>
                    </a:lnTo>
                    <a:lnTo>
                      <a:pt x="113" y="32"/>
                    </a:lnTo>
                    <a:lnTo>
                      <a:pt x="107" y="30"/>
                    </a:lnTo>
                    <a:lnTo>
                      <a:pt x="101" y="29"/>
                    </a:lnTo>
                    <a:lnTo>
                      <a:pt x="93" y="27"/>
                    </a:lnTo>
                    <a:lnTo>
                      <a:pt x="87" y="26"/>
                    </a:lnTo>
                    <a:lnTo>
                      <a:pt x="81" y="24"/>
                    </a:lnTo>
                    <a:lnTo>
                      <a:pt x="75" y="24"/>
                    </a:lnTo>
                    <a:lnTo>
                      <a:pt x="69" y="23"/>
                    </a:lnTo>
                    <a:lnTo>
                      <a:pt x="61" y="23"/>
                    </a:lnTo>
                    <a:lnTo>
                      <a:pt x="55" y="21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8" y="23"/>
                    </a:lnTo>
                    <a:lnTo>
                      <a:pt x="30" y="23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6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58" name="Freeform 1046"/>
              <p:cNvSpPr>
                <a:spLocks noChangeArrowheads="1"/>
              </p:cNvSpPr>
              <p:nvPr/>
            </p:nvSpPr>
            <p:spPr bwMode="auto">
              <a:xfrm>
                <a:off x="3473" y="2959"/>
                <a:ext cx="372" cy="406"/>
              </a:xfrm>
              <a:custGeom>
                <a:avLst/>
                <a:gdLst>
                  <a:gd name="T0" fmla="*/ 0 w 351"/>
                  <a:gd name="T1" fmla="*/ 389 h 407"/>
                  <a:gd name="T2" fmla="*/ 3 w 351"/>
                  <a:gd name="T3" fmla="*/ 66 h 407"/>
                  <a:gd name="T4" fmla="*/ 7 w 351"/>
                  <a:gd name="T5" fmla="*/ 62 h 407"/>
                  <a:gd name="T6" fmla="*/ 32 w 351"/>
                  <a:gd name="T7" fmla="*/ 58 h 407"/>
                  <a:gd name="T8" fmla="*/ 45 w 351"/>
                  <a:gd name="T9" fmla="*/ 54 h 407"/>
                  <a:gd name="T10" fmla="*/ 64 w 351"/>
                  <a:gd name="T11" fmla="*/ 51 h 407"/>
                  <a:gd name="T12" fmla="*/ 86 w 351"/>
                  <a:gd name="T13" fmla="*/ 46 h 407"/>
                  <a:gd name="T14" fmla="*/ 104 w 351"/>
                  <a:gd name="T15" fmla="*/ 42 h 407"/>
                  <a:gd name="T16" fmla="*/ 128 w 351"/>
                  <a:gd name="T17" fmla="*/ 37 h 407"/>
                  <a:gd name="T18" fmla="*/ 153 w 351"/>
                  <a:gd name="T19" fmla="*/ 32 h 407"/>
                  <a:gd name="T20" fmla="*/ 179 w 351"/>
                  <a:gd name="T21" fmla="*/ 29 h 407"/>
                  <a:gd name="T22" fmla="*/ 208 w 351"/>
                  <a:gd name="T23" fmla="*/ 25 h 407"/>
                  <a:gd name="T24" fmla="*/ 233 w 351"/>
                  <a:gd name="T25" fmla="*/ 20 h 407"/>
                  <a:gd name="T26" fmla="*/ 265 w 351"/>
                  <a:gd name="T27" fmla="*/ 17 h 407"/>
                  <a:gd name="T28" fmla="*/ 294 w 351"/>
                  <a:gd name="T29" fmla="*/ 14 h 407"/>
                  <a:gd name="T30" fmla="*/ 322 w 351"/>
                  <a:gd name="T31" fmla="*/ 11 h 407"/>
                  <a:gd name="T32" fmla="*/ 350 w 351"/>
                  <a:gd name="T33" fmla="*/ 8 h 407"/>
                  <a:gd name="T34" fmla="*/ 377 w 351"/>
                  <a:gd name="T35" fmla="*/ 6 h 407"/>
                  <a:gd name="T36" fmla="*/ 403 w 351"/>
                  <a:gd name="T37" fmla="*/ 3 h 407"/>
                  <a:gd name="T38" fmla="*/ 429 w 351"/>
                  <a:gd name="T39" fmla="*/ 2 h 407"/>
                  <a:gd name="T40" fmla="*/ 455 w 351"/>
                  <a:gd name="T41" fmla="*/ 2 h 407"/>
                  <a:gd name="T42" fmla="*/ 483 w 351"/>
                  <a:gd name="T43" fmla="*/ 2 h 407"/>
                  <a:gd name="T44" fmla="*/ 509 w 351"/>
                  <a:gd name="T45" fmla="*/ 0 h 407"/>
                  <a:gd name="T46" fmla="*/ 539 w 351"/>
                  <a:gd name="T47" fmla="*/ 2 h 407"/>
                  <a:gd name="T48" fmla="*/ 566 w 351"/>
                  <a:gd name="T49" fmla="*/ 2 h 407"/>
                  <a:gd name="T50" fmla="*/ 595 w 351"/>
                  <a:gd name="T51" fmla="*/ 3 h 407"/>
                  <a:gd name="T52" fmla="*/ 617 w 351"/>
                  <a:gd name="T53" fmla="*/ 5 h 407"/>
                  <a:gd name="T54" fmla="*/ 645 w 351"/>
                  <a:gd name="T55" fmla="*/ 8 h 407"/>
                  <a:gd name="T56" fmla="*/ 674 w 351"/>
                  <a:gd name="T57" fmla="*/ 11 h 407"/>
                  <a:gd name="T58" fmla="*/ 710 w 351"/>
                  <a:gd name="T59" fmla="*/ 14 h 407"/>
                  <a:gd name="T60" fmla="*/ 729 w 351"/>
                  <a:gd name="T61" fmla="*/ 17 h 407"/>
                  <a:gd name="T62" fmla="*/ 761 w 351"/>
                  <a:gd name="T63" fmla="*/ 22 h 407"/>
                  <a:gd name="T64" fmla="*/ 795 w 351"/>
                  <a:gd name="T65" fmla="*/ 25 h 407"/>
                  <a:gd name="T66" fmla="*/ 819 w 351"/>
                  <a:gd name="T67" fmla="*/ 29 h 407"/>
                  <a:gd name="T68" fmla="*/ 847 w 351"/>
                  <a:gd name="T69" fmla="*/ 34 h 407"/>
                  <a:gd name="T70" fmla="*/ 870 w 351"/>
                  <a:gd name="T71" fmla="*/ 38 h 407"/>
                  <a:gd name="T72" fmla="*/ 896 w 351"/>
                  <a:gd name="T73" fmla="*/ 43 h 407"/>
                  <a:gd name="T74" fmla="*/ 915 w 351"/>
                  <a:gd name="T75" fmla="*/ 48 h 407"/>
                  <a:gd name="T76" fmla="*/ 933 w 351"/>
                  <a:gd name="T77" fmla="*/ 51 h 407"/>
                  <a:gd name="T78" fmla="*/ 952 w 351"/>
                  <a:gd name="T79" fmla="*/ 55 h 407"/>
                  <a:gd name="T80" fmla="*/ 969 w 351"/>
                  <a:gd name="T81" fmla="*/ 58 h 407"/>
                  <a:gd name="T82" fmla="*/ 984 w 351"/>
                  <a:gd name="T83" fmla="*/ 62 h 407"/>
                  <a:gd name="T84" fmla="*/ 995 w 351"/>
                  <a:gd name="T85" fmla="*/ 66 h 4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1"/>
                  <a:gd name="T130" fmla="*/ 0 h 407"/>
                  <a:gd name="T131" fmla="*/ 351 w 351"/>
                  <a:gd name="T132" fmla="*/ 407 h 4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1" h="407">
                    <a:moveTo>
                      <a:pt x="351" y="68"/>
                    </a:moveTo>
                    <a:lnTo>
                      <a:pt x="351" y="407"/>
                    </a:lnTo>
                    <a:lnTo>
                      <a:pt x="0" y="407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7" y="62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1" y="58"/>
                    </a:lnTo>
                    <a:lnTo>
                      <a:pt x="14" y="57"/>
                    </a:lnTo>
                    <a:lnTo>
                      <a:pt x="16" y="55"/>
                    </a:lnTo>
                    <a:lnTo>
                      <a:pt x="17" y="54"/>
                    </a:lnTo>
                    <a:lnTo>
                      <a:pt x="19" y="52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5" y="49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3" y="45"/>
                    </a:lnTo>
                    <a:lnTo>
                      <a:pt x="34" y="43"/>
                    </a:lnTo>
                    <a:lnTo>
                      <a:pt x="37" y="42"/>
                    </a:lnTo>
                    <a:lnTo>
                      <a:pt x="40" y="40"/>
                    </a:lnTo>
                    <a:lnTo>
                      <a:pt x="43" y="38"/>
                    </a:lnTo>
                    <a:lnTo>
                      <a:pt x="45" y="37"/>
                    </a:lnTo>
                    <a:lnTo>
                      <a:pt x="48" y="35"/>
                    </a:lnTo>
                    <a:lnTo>
                      <a:pt x="51" y="34"/>
                    </a:lnTo>
                    <a:lnTo>
                      <a:pt x="54" y="32"/>
                    </a:lnTo>
                    <a:lnTo>
                      <a:pt x="57" y="32"/>
                    </a:lnTo>
                    <a:lnTo>
                      <a:pt x="60" y="31"/>
                    </a:lnTo>
                    <a:lnTo>
                      <a:pt x="63" y="29"/>
                    </a:lnTo>
                    <a:lnTo>
                      <a:pt x="67" y="28"/>
                    </a:lnTo>
                    <a:lnTo>
                      <a:pt x="70" y="26"/>
                    </a:lnTo>
                    <a:lnTo>
                      <a:pt x="73" y="25"/>
                    </a:lnTo>
                    <a:lnTo>
                      <a:pt x="76" y="23"/>
                    </a:lnTo>
                    <a:lnTo>
                      <a:pt x="79" y="22"/>
                    </a:lnTo>
                    <a:lnTo>
                      <a:pt x="82" y="20"/>
                    </a:lnTo>
                    <a:lnTo>
                      <a:pt x="87" y="18"/>
                    </a:lnTo>
                    <a:lnTo>
                      <a:pt x="90" y="18"/>
                    </a:lnTo>
                    <a:lnTo>
                      <a:pt x="93" y="17"/>
                    </a:lnTo>
                    <a:lnTo>
                      <a:pt x="96" y="15"/>
                    </a:lnTo>
                    <a:lnTo>
                      <a:pt x="99" y="14"/>
                    </a:lnTo>
                    <a:lnTo>
                      <a:pt x="103" y="14"/>
                    </a:lnTo>
                    <a:lnTo>
                      <a:pt x="107" y="12"/>
                    </a:lnTo>
                    <a:lnTo>
                      <a:pt x="110" y="11"/>
                    </a:lnTo>
                    <a:lnTo>
                      <a:pt x="113" y="11"/>
                    </a:lnTo>
                    <a:lnTo>
                      <a:pt x="116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7" y="8"/>
                    </a:lnTo>
                    <a:lnTo>
                      <a:pt x="130" y="6"/>
                    </a:lnTo>
                    <a:lnTo>
                      <a:pt x="133" y="6"/>
                    </a:lnTo>
                    <a:lnTo>
                      <a:pt x="136" y="5"/>
                    </a:lnTo>
                    <a:lnTo>
                      <a:pt x="139" y="5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48" y="3"/>
                    </a:lnTo>
                    <a:lnTo>
                      <a:pt x="151" y="2"/>
                    </a:lnTo>
                    <a:lnTo>
                      <a:pt x="154" y="2"/>
                    </a:lnTo>
                    <a:lnTo>
                      <a:pt x="157" y="2"/>
                    </a:lnTo>
                    <a:lnTo>
                      <a:pt x="160" y="2"/>
                    </a:lnTo>
                    <a:lnTo>
                      <a:pt x="163" y="2"/>
                    </a:lnTo>
                    <a:lnTo>
                      <a:pt x="168" y="2"/>
                    </a:lnTo>
                    <a:lnTo>
                      <a:pt x="171" y="2"/>
                    </a:lnTo>
                    <a:lnTo>
                      <a:pt x="174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82" y="2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6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5"/>
                    </a:lnTo>
                    <a:lnTo>
                      <a:pt x="214" y="5"/>
                    </a:lnTo>
                    <a:lnTo>
                      <a:pt x="217" y="5"/>
                    </a:lnTo>
                    <a:lnTo>
                      <a:pt x="220" y="6"/>
                    </a:lnTo>
                    <a:lnTo>
                      <a:pt x="225" y="6"/>
                    </a:lnTo>
                    <a:lnTo>
                      <a:pt x="228" y="8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7" y="11"/>
                    </a:lnTo>
                    <a:lnTo>
                      <a:pt x="240" y="11"/>
                    </a:lnTo>
                    <a:lnTo>
                      <a:pt x="243" y="12"/>
                    </a:lnTo>
                    <a:lnTo>
                      <a:pt x="248" y="14"/>
                    </a:lnTo>
                    <a:lnTo>
                      <a:pt x="251" y="14"/>
                    </a:lnTo>
                    <a:lnTo>
                      <a:pt x="254" y="15"/>
                    </a:lnTo>
                    <a:lnTo>
                      <a:pt x="257" y="17"/>
                    </a:lnTo>
                    <a:lnTo>
                      <a:pt x="260" y="18"/>
                    </a:lnTo>
                    <a:lnTo>
                      <a:pt x="263" y="20"/>
                    </a:lnTo>
                    <a:lnTo>
                      <a:pt x="268" y="22"/>
                    </a:lnTo>
                    <a:lnTo>
                      <a:pt x="271" y="22"/>
                    </a:lnTo>
                    <a:lnTo>
                      <a:pt x="274" y="23"/>
                    </a:lnTo>
                    <a:lnTo>
                      <a:pt x="277" y="25"/>
                    </a:lnTo>
                    <a:lnTo>
                      <a:pt x="280" y="26"/>
                    </a:lnTo>
                    <a:lnTo>
                      <a:pt x="285" y="28"/>
                    </a:lnTo>
                    <a:lnTo>
                      <a:pt x="288" y="29"/>
                    </a:lnTo>
                    <a:lnTo>
                      <a:pt x="291" y="31"/>
                    </a:lnTo>
                    <a:lnTo>
                      <a:pt x="294" y="32"/>
                    </a:lnTo>
                    <a:lnTo>
                      <a:pt x="297" y="34"/>
                    </a:lnTo>
                    <a:lnTo>
                      <a:pt x="300" y="35"/>
                    </a:lnTo>
                    <a:lnTo>
                      <a:pt x="303" y="37"/>
                    </a:lnTo>
                    <a:lnTo>
                      <a:pt x="306" y="38"/>
                    </a:lnTo>
                    <a:lnTo>
                      <a:pt x="308" y="40"/>
                    </a:lnTo>
                    <a:lnTo>
                      <a:pt x="311" y="42"/>
                    </a:lnTo>
                    <a:lnTo>
                      <a:pt x="314" y="43"/>
                    </a:lnTo>
                    <a:lnTo>
                      <a:pt x="317" y="45"/>
                    </a:lnTo>
                    <a:lnTo>
                      <a:pt x="319" y="46"/>
                    </a:lnTo>
                    <a:lnTo>
                      <a:pt x="322" y="48"/>
                    </a:lnTo>
                    <a:lnTo>
                      <a:pt x="323" y="49"/>
                    </a:lnTo>
                    <a:lnTo>
                      <a:pt x="326" y="49"/>
                    </a:lnTo>
                    <a:lnTo>
                      <a:pt x="328" y="51"/>
                    </a:lnTo>
                    <a:lnTo>
                      <a:pt x="331" y="52"/>
                    </a:lnTo>
                    <a:lnTo>
                      <a:pt x="333" y="54"/>
                    </a:lnTo>
                    <a:lnTo>
                      <a:pt x="334" y="55"/>
                    </a:lnTo>
                    <a:lnTo>
                      <a:pt x="336" y="57"/>
                    </a:lnTo>
                    <a:lnTo>
                      <a:pt x="339" y="57"/>
                    </a:lnTo>
                    <a:lnTo>
                      <a:pt x="340" y="58"/>
                    </a:lnTo>
                    <a:lnTo>
                      <a:pt x="342" y="60"/>
                    </a:lnTo>
                    <a:lnTo>
                      <a:pt x="343" y="62"/>
                    </a:lnTo>
                    <a:lnTo>
                      <a:pt x="345" y="62"/>
                    </a:lnTo>
                    <a:lnTo>
                      <a:pt x="346" y="63"/>
                    </a:lnTo>
                    <a:lnTo>
                      <a:pt x="348" y="65"/>
                    </a:lnTo>
                    <a:lnTo>
                      <a:pt x="350" y="66"/>
                    </a:lnTo>
                    <a:lnTo>
                      <a:pt x="351" y="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59" name="Freeform 1047"/>
              <p:cNvSpPr>
                <a:spLocks noChangeArrowheads="1"/>
              </p:cNvSpPr>
              <p:nvPr/>
            </p:nvSpPr>
            <p:spPr bwMode="auto">
              <a:xfrm>
                <a:off x="3473" y="2959"/>
                <a:ext cx="372" cy="406"/>
              </a:xfrm>
              <a:custGeom>
                <a:avLst/>
                <a:gdLst>
                  <a:gd name="T0" fmla="*/ 0 w 351"/>
                  <a:gd name="T1" fmla="*/ 389 h 407"/>
                  <a:gd name="T2" fmla="*/ 3 w 351"/>
                  <a:gd name="T3" fmla="*/ 66 h 407"/>
                  <a:gd name="T4" fmla="*/ 7 w 351"/>
                  <a:gd name="T5" fmla="*/ 62 h 407"/>
                  <a:gd name="T6" fmla="*/ 32 w 351"/>
                  <a:gd name="T7" fmla="*/ 58 h 407"/>
                  <a:gd name="T8" fmla="*/ 45 w 351"/>
                  <a:gd name="T9" fmla="*/ 54 h 407"/>
                  <a:gd name="T10" fmla="*/ 64 w 351"/>
                  <a:gd name="T11" fmla="*/ 51 h 407"/>
                  <a:gd name="T12" fmla="*/ 86 w 351"/>
                  <a:gd name="T13" fmla="*/ 46 h 407"/>
                  <a:gd name="T14" fmla="*/ 104 w 351"/>
                  <a:gd name="T15" fmla="*/ 42 h 407"/>
                  <a:gd name="T16" fmla="*/ 128 w 351"/>
                  <a:gd name="T17" fmla="*/ 37 h 407"/>
                  <a:gd name="T18" fmla="*/ 153 w 351"/>
                  <a:gd name="T19" fmla="*/ 32 h 407"/>
                  <a:gd name="T20" fmla="*/ 179 w 351"/>
                  <a:gd name="T21" fmla="*/ 29 h 407"/>
                  <a:gd name="T22" fmla="*/ 208 w 351"/>
                  <a:gd name="T23" fmla="*/ 25 h 407"/>
                  <a:gd name="T24" fmla="*/ 233 w 351"/>
                  <a:gd name="T25" fmla="*/ 20 h 407"/>
                  <a:gd name="T26" fmla="*/ 265 w 351"/>
                  <a:gd name="T27" fmla="*/ 17 h 407"/>
                  <a:gd name="T28" fmla="*/ 294 w 351"/>
                  <a:gd name="T29" fmla="*/ 14 h 407"/>
                  <a:gd name="T30" fmla="*/ 322 w 351"/>
                  <a:gd name="T31" fmla="*/ 11 h 407"/>
                  <a:gd name="T32" fmla="*/ 350 w 351"/>
                  <a:gd name="T33" fmla="*/ 8 h 407"/>
                  <a:gd name="T34" fmla="*/ 377 w 351"/>
                  <a:gd name="T35" fmla="*/ 6 h 407"/>
                  <a:gd name="T36" fmla="*/ 403 w 351"/>
                  <a:gd name="T37" fmla="*/ 3 h 407"/>
                  <a:gd name="T38" fmla="*/ 429 w 351"/>
                  <a:gd name="T39" fmla="*/ 2 h 407"/>
                  <a:gd name="T40" fmla="*/ 455 w 351"/>
                  <a:gd name="T41" fmla="*/ 2 h 407"/>
                  <a:gd name="T42" fmla="*/ 483 w 351"/>
                  <a:gd name="T43" fmla="*/ 2 h 407"/>
                  <a:gd name="T44" fmla="*/ 509 w 351"/>
                  <a:gd name="T45" fmla="*/ 0 h 407"/>
                  <a:gd name="T46" fmla="*/ 539 w 351"/>
                  <a:gd name="T47" fmla="*/ 2 h 407"/>
                  <a:gd name="T48" fmla="*/ 566 w 351"/>
                  <a:gd name="T49" fmla="*/ 2 h 407"/>
                  <a:gd name="T50" fmla="*/ 595 w 351"/>
                  <a:gd name="T51" fmla="*/ 3 h 407"/>
                  <a:gd name="T52" fmla="*/ 617 w 351"/>
                  <a:gd name="T53" fmla="*/ 5 h 407"/>
                  <a:gd name="T54" fmla="*/ 645 w 351"/>
                  <a:gd name="T55" fmla="*/ 8 h 407"/>
                  <a:gd name="T56" fmla="*/ 674 w 351"/>
                  <a:gd name="T57" fmla="*/ 11 h 407"/>
                  <a:gd name="T58" fmla="*/ 710 w 351"/>
                  <a:gd name="T59" fmla="*/ 14 h 407"/>
                  <a:gd name="T60" fmla="*/ 729 w 351"/>
                  <a:gd name="T61" fmla="*/ 17 h 407"/>
                  <a:gd name="T62" fmla="*/ 761 w 351"/>
                  <a:gd name="T63" fmla="*/ 22 h 407"/>
                  <a:gd name="T64" fmla="*/ 795 w 351"/>
                  <a:gd name="T65" fmla="*/ 25 h 407"/>
                  <a:gd name="T66" fmla="*/ 819 w 351"/>
                  <a:gd name="T67" fmla="*/ 29 h 407"/>
                  <a:gd name="T68" fmla="*/ 847 w 351"/>
                  <a:gd name="T69" fmla="*/ 34 h 407"/>
                  <a:gd name="T70" fmla="*/ 870 w 351"/>
                  <a:gd name="T71" fmla="*/ 38 h 407"/>
                  <a:gd name="T72" fmla="*/ 896 w 351"/>
                  <a:gd name="T73" fmla="*/ 43 h 407"/>
                  <a:gd name="T74" fmla="*/ 915 w 351"/>
                  <a:gd name="T75" fmla="*/ 48 h 407"/>
                  <a:gd name="T76" fmla="*/ 933 w 351"/>
                  <a:gd name="T77" fmla="*/ 51 h 407"/>
                  <a:gd name="T78" fmla="*/ 952 w 351"/>
                  <a:gd name="T79" fmla="*/ 55 h 407"/>
                  <a:gd name="T80" fmla="*/ 969 w 351"/>
                  <a:gd name="T81" fmla="*/ 58 h 407"/>
                  <a:gd name="T82" fmla="*/ 984 w 351"/>
                  <a:gd name="T83" fmla="*/ 62 h 407"/>
                  <a:gd name="T84" fmla="*/ 995 w 351"/>
                  <a:gd name="T85" fmla="*/ 66 h 4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1"/>
                  <a:gd name="T130" fmla="*/ 0 h 407"/>
                  <a:gd name="T131" fmla="*/ 351 w 351"/>
                  <a:gd name="T132" fmla="*/ 407 h 4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1" h="407">
                    <a:moveTo>
                      <a:pt x="351" y="68"/>
                    </a:moveTo>
                    <a:lnTo>
                      <a:pt x="351" y="407"/>
                    </a:lnTo>
                    <a:lnTo>
                      <a:pt x="0" y="407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7" y="62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1" y="58"/>
                    </a:lnTo>
                    <a:lnTo>
                      <a:pt x="14" y="57"/>
                    </a:lnTo>
                    <a:lnTo>
                      <a:pt x="16" y="55"/>
                    </a:lnTo>
                    <a:lnTo>
                      <a:pt x="17" y="54"/>
                    </a:lnTo>
                    <a:lnTo>
                      <a:pt x="19" y="52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5" y="49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3" y="45"/>
                    </a:lnTo>
                    <a:lnTo>
                      <a:pt x="34" y="43"/>
                    </a:lnTo>
                    <a:lnTo>
                      <a:pt x="37" y="42"/>
                    </a:lnTo>
                    <a:lnTo>
                      <a:pt x="40" y="40"/>
                    </a:lnTo>
                    <a:lnTo>
                      <a:pt x="43" y="38"/>
                    </a:lnTo>
                    <a:lnTo>
                      <a:pt x="45" y="37"/>
                    </a:lnTo>
                    <a:lnTo>
                      <a:pt x="48" y="35"/>
                    </a:lnTo>
                    <a:lnTo>
                      <a:pt x="51" y="34"/>
                    </a:lnTo>
                    <a:lnTo>
                      <a:pt x="54" y="32"/>
                    </a:lnTo>
                    <a:lnTo>
                      <a:pt x="57" y="32"/>
                    </a:lnTo>
                    <a:lnTo>
                      <a:pt x="60" y="31"/>
                    </a:lnTo>
                    <a:lnTo>
                      <a:pt x="63" y="29"/>
                    </a:lnTo>
                    <a:lnTo>
                      <a:pt x="67" y="28"/>
                    </a:lnTo>
                    <a:lnTo>
                      <a:pt x="70" y="26"/>
                    </a:lnTo>
                    <a:lnTo>
                      <a:pt x="73" y="25"/>
                    </a:lnTo>
                    <a:lnTo>
                      <a:pt x="76" y="23"/>
                    </a:lnTo>
                    <a:lnTo>
                      <a:pt x="79" y="22"/>
                    </a:lnTo>
                    <a:lnTo>
                      <a:pt x="82" y="20"/>
                    </a:lnTo>
                    <a:lnTo>
                      <a:pt x="87" y="18"/>
                    </a:lnTo>
                    <a:lnTo>
                      <a:pt x="90" y="18"/>
                    </a:lnTo>
                    <a:lnTo>
                      <a:pt x="93" y="17"/>
                    </a:lnTo>
                    <a:lnTo>
                      <a:pt x="96" y="15"/>
                    </a:lnTo>
                    <a:lnTo>
                      <a:pt x="99" y="14"/>
                    </a:lnTo>
                    <a:lnTo>
                      <a:pt x="103" y="14"/>
                    </a:lnTo>
                    <a:lnTo>
                      <a:pt x="107" y="12"/>
                    </a:lnTo>
                    <a:lnTo>
                      <a:pt x="110" y="11"/>
                    </a:lnTo>
                    <a:lnTo>
                      <a:pt x="113" y="11"/>
                    </a:lnTo>
                    <a:lnTo>
                      <a:pt x="116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7" y="8"/>
                    </a:lnTo>
                    <a:lnTo>
                      <a:pt x="130" y="6"/>
                    </a:lnTo>
                    <a:lnTo>
                      <a:pt x="133" y="6"/>
                    </a:lnTo>
                    <a:lnTo>
                      <a:pt x="136" y="5"/>
                    </a:lnTo>
                    <a:lnTo>
                      <a:pt x="139" y="5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48" y="3"/>
                    </a:lnTo>
                    <a:lnTo>
                      <a:pt x="151" y="2"/>
                    </a:lnTo>
                    <a:lnTo>
                      <a:pt x="154" y="2"/>
                    </a:lnTo>
                    <a:lnTo>
                      <a:pt x="157" y="2"/>
                    </a:lnTo>
                    <a:lnTo>
                      <a:pt x="160" y="2"/>
                    </a:lnTo>
                    <a:lnTo>
                      <a:pt x="163" y="2"/>
                    </a:lnTo>
                    <a:lnTo>
                      <a:pt x="168" y="2"/>
                    </a:lnTo>
                    <a:lnTo>
                      <a:pt x="171" y="2"/>
                    </a:lnTo>
                    <a:lnTo>
                      <a:pt x="174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82" y="2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6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5"/>
                    </a:lnTo>
                    <a:lnTo>
                      <a:pt x="214" y="5"/>
                    </a:lnTo>
                    <a:lnTo>
                      <a:pt x="217" y="5"/>
                    </a:lnTo>
                    <a:lnTo>
                      <a:pt x="220" y="6"/>
                    </a:lnTo>
                    <a:lnTo>
                      <a:pt x="225" y="6"/>
                    </a:lnTo>
                    <a:lnTo>
                      <a:pt x="228" y="8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7" y="11"/>
                    </a:lnTo>
                    <a:lnTo>
                      <a:pt x="240" y="11"/>
                    </a:lnTo>
                    <a:lnTo>
                      <a:pt x="243" y="12"/>
                    </a:lnTo>
                    <a:lnTo>
                      <a:pt x="248" y="14"/>
                    </a:lnTo>
                    <a:lnTo>
                      <a:pt x="251" y="14"/>
                    </a:lnTo>
                    <a:lnTo>
                      <a:pt x="254" y="15"/>
                    </a:lnTo>
                    <a:lnTo>
                      <a:pt x="257" y="17"/>
                    </a:lnTo>
                    <a:lnTo>
                      <a:pt x="260" y="18"/>
                    </a:lnTo>
                    <a:lnTo>
                      <a:pt x="263" y="20"/>
                    </a:lnTo>
                    <a:lnTo>
                      <a:pt x="268" y="22"/>
                    </a:lnTo>
                    <a:lnTo>
                      <a:pt x="271" y="22"/>
                    </a:lnTo>
                    <a:lnTo>
                      <a:pt x="274" y="23"/>
                    </a:lnTo>
                    <a:lnTo>
                      <a:pt x="277" y="25"/>
                    </a:lnTo>
                    <a:lnTo>
                      <a:pt x="280" y="26"/>
                    </a:lnTo>
                    <a:lnTo>
                      <a:pt x="285" y="28"/>
                    </a:lnTo>
                    <a:lnTo>
                      <a:pt x="288" y="29"/>
                    </a:lnTo>
                    <a:lnTo>
                      <a:pt x="291" y="31"/>
                    </a:lnTo>
                    <a:lnTo>
                      <a:pt x="294" y="32"/>
                    </a:lnTo>
                    <a:lnTo>
                      <a:pt x="297" y="34"/>
                    </a:lnTo>
                    <a:lnTo>
                      <a:pt x="300" y="35"/>
                    </a:lnTo>
                    <a:lnTo>
                      <a:pt x="303" y="37"/>
                    </a:lnTo>
                    <a:lnTo>
                      <a:pt x="306" y="38"/>
                    </a:lnTo>
                    <a:lnTo>
                      <a:pt x="308" y="40"/>
                    </a:lnTo>
                    <a:lnTo>
                      <a:pt x="311" y="42"/>
                    </a:lnTo>
                    <a:lnTo>
                      <a:pt x="314" y="43"/>
                    </a:lnTo>
                    <a:lnTo>
                      <a:pt x="317" y="45"/>
                    </a:lnTo>
                    <a:lnTo>
                      <a:pt x="319" y="46"/>
                    </a:lnTo>
                    <a:lnTo>
                      <a:pt x="322" y="48"/>
                    </a:lnTo>
                    <a:lnTo>
                      <a:pt x="323" y="49"/>
                    </a:lnTo>
                    <a:lnTo>
                      <a:pt x="326" y="49"/>
                    </a:lnTo>
                    <a:lnTo>
                      <a:pt x="328" y="51"/>
                    </a:lnTo>
                    <a:lnTo>
                      <a:pt x="331" y="52"/>
                    </a:lnTo>
                    <a:lnTo>
                      <a:pt x="333" y="54"/>
                    </a:lnTo>
                    <a:lnTo>
                      <a:pt x="334" y="55"/>
                    </a:lnTo>
                    <a:lnTo>
                      <a:pt x="336" y="57"/>
                    </a:lnTo>
                    <a:lnTo>
                      <a:pt x="339" y="57"/>
                    </a:lnTo>
                    <a:lnTo>
                      <a:pt x="340" y="58"/>
                    </a:lnTo>
                    <a:lnTo>
                      <a:pt x="342" y="60"/>
                    </a:lnTo>
                    <a:lnTo>
                      <a:pt x="343" y="62"/>
                    </a:lnTo>
                    <a:lnTo>
                      <a:pt x="345" y="62"/>
                    </a:lnTo>
                    <a:lnTo>
                      <a:pt x="346" y="63"/>
                    </a:lnTo>
                    <a:lnTo>
                      <a:pt x="348" y="65"/>
                    </a:lnTo>
                    <a:lnTo>
                      <a:pt x="350" y="66"/>
                    </a:lnTo>
                    <a:lnTo>
                      <a:pt x="351" y="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768" name="Group 1048"/>
            <p:cNvGrpSpPr>
              <a:grpSpLocks/>
            </p:cNvGrpSpPr>
            <p:nvPr/>
          </p:nvGrpSpPr>
          <p:grpSpPr bwMode="auto">
            <a:xfrm>
              <a:off x="2792" y="1102"/>
              <a:ext cx="8" cy="3050"/>
              <a:chOff x="2792" y="1102"/>
              <a:chExt cx="8" cy="3050"/>
            </a:xfrm>
          </p:grpSpPr>
          <p:sp>
            <p:nvSpPr>
              <p:cNvPr id="31919" name="Rectangle 1049"/>
              <p:cNvSpPr>
                <a:spLocks noChangeArrowheads="1"/>
              </p:cNvSpPr>
              <p:nvPr/>
            </p:nvSpPr>
            <p:spPr bwMode="auto">
              <a:xfrm>
                <a:off x="2792" y="1102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0" name="Rectangle 1050"/>
              <p:cNvSpPr>
                <a:spLocks noChangeArrowheads="1"/>
              </p:cNvSpPr>
              <p:nvPr/>
            </p:nvSpPr>
            <p:spPr bwMode="auto">
              <a:xfrm>
                <a:off x="2792" y="1194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1" name="Rectangle 1051"/>
              <p:cNvSpPr>
                <a:spLocks noChangeArrowheads="1"/>
              </p:cNvSpPr>
              <p:nvPr/>
            </p:nvSpPr>
            <p:spPr bwMode="auto">
              <a:xfrm>
                <a:off x="2792" y="1286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2" name="Rectangle 1052"/>
              <p:cNvSpPr>
                <a:spLocks noChangeArrowheads="1"/>
              </p:cNvSpPr>
              <p:nvPr/>
            </p:nvSpPr>
            <p:spPr bwMode="auto">
              <a:xfrm>
                <a:off x="2792" y="1378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3" name="Rectangle 1053"/>
              <p:cNvSpPr>
                <a:spLocks noChangeArrowheads="1"/>
              </p:cNvSpPr>
              <p:nvPr/>
            </p:nvSpPr>
            <p:spPr bwMode="auto">
              <a:xfrm>
                <a:off x="2792" y="1471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4" name="Rectangle 1054"/>
              <p:cNvSpPr>
                <a:spLocks noChangeArrowheads="1"/>
              </p:cNvSpPr>
              <p:nvPr/>
            </p:nvSpPr>
            <p:spPr bwMode="auto">
              <a:xfrm>
                <a:off x="2792" y="1563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5" name="Rectangle 1055"/>
              <p:cNvSpPr>
                <a:spLocks noChangeArrowheads="1"/>
              </p:cNvSpPr>
              <p:nvPr/>
            </p:nvSpPr>
            <p:spPr bwMode="auto">
              <a:xfrm>
                <a:off x="2792" y="1655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6" name="Rectangle 1056"/>
              <p:cNvSpPr>
                <a:spLocks noChangeArrowheads="1"/>
              </p:cNvSpPr>
              <p:nvPr/>
            </p:nvSpPr>
            <p:spPr bwMode="auto">
              <a:xfrm>
                <a:off x="2792" y="1747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7" name="Rectangle 1057"/>
              <p:cNvSpPr>
                <a:spLocks noChangeArrowheads="1"/>
              </p:cNvSpPr>
              <p:nvPr/>
            </p:nvSpPr>
            <p:spPr bwMode="auto">
              <a:xfrm>
                <a:off x="2792" y="1839"/>
                <a:ext cx="8" cy="46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8" name="Rectangle 1058"/>
              <p:cNvSpPr>
                <a:spLocks noChangeArrowheads="1"/>
              </p:cNvSpPr>
              <p:nvPr/>
            </p:nvSpPr>
            <p:spPr bwMode="auto">
              <a:xfrm>
                <a:off x="2792" y="1932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29" name="Rectangle 1059"/>
              <p:cNvSpPr>
                <a:spLocks noChangeArrowheads="1"/>
              </p:cNvSpPr>
              <p:nvPr/>
            </p:nvSpPr>
            <p:spPr bwMode="auto">
              <a:xfrm>
                <a:off x="2792" y="2024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0" name="Rectangle 1060"/>
              <p:cNvSpPr>
                <a:spLocks noChangeArrowheads="1"/>
              </p:cNvSpPr>
              <p:nvPr/>
            </p:nvSpPr>
            <p:spPr bwMode="auto">
              <a:xfrm>
                <a:off x="2792" y="2116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1" name="Rectangle 1061"/>
              <p:cNvSpPr>
                <a:spLocks noChangeArrowheads="1"/>
              </p:cNvSpPr>
              <p:nvPr/>
            </p:nvSpPr>
            <p:spPr bwMode="auto">
              <a:xfrm>
                <a:off x="2792" y="2208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2" name="Rectangle 1062"/>
              <p:cNvSpPr>
                <a:spLocks noChangeArrowheads="1"/>
              </p:cNvSpPr>
              <p:nvPr/>
            </p:nvSpPr>
            <p:spPr bwMode="auto">
              <a:xfrm>
                <a:off x="2792" y="2301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3" name="Rectangle 1063"/>
              <p:cNvSpPr>
                <a:spLocks noChangeArrowheads="1"/>
              </p:cNvSpPr>
              <p:nvPr/>
            </p:nvSpPr>
            <p:spPr bwMode="auto">
              <a:xfrm>
                <a:off x="2792" y="2393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4" name="Rectangle 1064"/>
              <p:cNvSpPr>
                <a:spLocks noChangeArrowheads="1"/>
              </p:cNvSpPr>
              <p:nvPr/>
            </p:nvSpPr>
            <p:spPr bwMode="auto">
              <a:xfrm>
                <a:off x="2792" y="2485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5" name="Rectangle 1065"/>
              <p:cNvSpPr>
                <a:spLocks noChangeArrowheads="1"/>
              </p:cNvSpPr>
              <p:nvPr/>
            </p:nvSpPr>
            <p:spPr bwMode="auto">
              <a:xfrm>
                <a:off x="2792" y="2577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6" name="Rectangle 1066"/>
              <p:cNvSpPr>
                <a:spLocks noChangeArrowheads="1"/>
              </p:cNvSpPr>
              <p:nvPr/>
            </p:nvSpPr>
            <p:spPr bwMode="auto">
              <a:xfrm>
                <a:off x="2792" y="2669"/>
                <a:ext cx="8" cy="46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7" name="Rectangle 1067"/>
              <p:cNvSpPr>
                <a:spLocks noChangeArrowheads="1"/>
              </p:cNvSpPr>
              <p:nvPr/>
            </p:nvSpPr>
            <p:spPr bwMode="auto">
              <a:xfrm>
                <a:off x="2792" y="2762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8" name="Rectangle 1068"/>
              <p:cNvSpPr>
                <a:spLocks noChangeArrowheads="1"/>
              </p:cNvSpPr>
              <p:nvPr/>
            </p:nvSpPr>
            <p:spPr bwMode="auto">
              <a:xfrm>
                <a:off x="2792" y="2854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39" name="Rectangle 1069"/>
              <p:cNvSpPr>
                <a:spLocks noChangeArrowheads="1"/>
              </p:cNvSpPr>
              <p:nvPr/>
            </p:nvSpPr>
            <p:spPr bwMode="auto">
              <a:xfrm>
                <a:off x="2792" y="2946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0" name="Rectangle 1070"/>
              <p:cNvSpPr>
                <a:spLocks noChangeArrowheads="1"/>
              </p:cNvSpPr>
              <p:nvPr/>
            </p:nvSpPr>
            <p:spPr bwMode="auto">
              <a:xfrm>
                <a:off x="2792" y="3038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1" name="Rectangle 1071"/>
              <p:cNvSpPr>
                <a:spLocks noChangeArrowheads="1"/>
              </p:cNvSpPr>
              <p:nvPr/>
            </p:nvSpPr>
            <p:spPr bwMode="auto">
              <a:xfrm>
                <a:off x="2792" y="3130"/>
                <a:ext cx="8" cy="46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2" name="Rectangle 1072"/>
              <p:cNvSpPr>
                <a:spLocks noChangeArrowheads="1"/>
              </p:cNvSpPr>
              <p:nvPr/>
            </p:nvSpPr>
            <p:spPr bwMode="auto">
              <a:xfrm>
                <a:off x="2792" y="3223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3" name="Rectangle 1073"/>
              <p:cNvSpPr>
                <a:spLocks noChangeArrowheads="1"/>
              </p:cNvSpPr>
              <p:nvPr/>
            </p:nvSpPr>
            <p:spPr bwMode="auto">
              <a:xfrm>
                <a:off x="2792" y="3315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4" name="Rectangle 1074"/>
              <p:cNvSpPr>
                <a:spLocks noChangeArrowheads="1"/>
              </p:cNvSpPr>
              <p:nvPr/>
            </p:nvSpPr>
            <p:spPr bwMode="auto">
              <a:xfrm>
                <a:off x="2792" y="3407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5" name="Rectangle 1075"/>
              <p:cNvSpPr>
                <a:spLocks noChangeArrowheads="1"/>
              </p:cNvSpPr>
              <p:nvPr/>
            </p:nvSpPr>
            <p:spPr bwMode="auto">
              <a:xfrm>
                <a:off x="2792" y="3501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6" name="Rectangle 1076"/>
              <p:cNvSpPr>
                <a:spLocks noChangeArrowheads="1"/>
              </p:cNvSpPr>
              <p:nvPr/>
            </p:nvSpPr>
            <p:spPr bwMode="auto">
              <a:xfrm>
                <a:off x="2792" y="3593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7" name="Rectangle 1077"/>
              <p:cNvSpPr>
                <a:spLocks noChangeArrowheads="1"/>
              </p:cNvSpPr>
              <p:nvPr/>
            </p:nvSpPr>
            <p:spPr bwMode="auto">
              <a:xfrm>
                <a:off x="2792" y="3685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8" name="Rectangle 1078"/>
              <p:cNvSpPr>
                <a:spLocks noChangeArrowheads="1"/>
              </p:cNvSpPr>
              <p:nvPr/>
            </p:nvSpPr>
            <p:spPr bwMode="auto">
              <a:xfrm>
                <a:off x="2792" y="3778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49" name="Rectangle 1079"/>
              <p:cNvSpPr>
                <a:spLocks noChangeArrowheads="1"/>
              </p:cNvSpPr>
              <p:nvPr/>
            </p:nvSpPr>
            <p:spPr bwMode="auto">
              <a:xfrm>
                <a:off x="2792" y="3870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50" name="Rectangle 1080"/>
              <p:cNvSpPr>
                <a:spLocks noChangeArrowheads="1"/>
              </p:cNvSpPr>
              <p:nvPr/>
            </p:nvSpPr>
            <p:spPr bwMode="auto">
              <a:xfrm>
                <a:off x="2792" y="3962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51" name="Rectangle 1081"/>
              <p:cNvSpPr>
                <a:spLocks noChangeArrowheads="1"/>
              </p:cNvSpPr>
              <p:nvPr/>
            </p:nvSpPr>
            <p:spPr bwMode="auto">
              <a:xfrm>
                <a:off x="2792" y="4054"/>
                <a:ext cx="8" cy="45"/>
              </a:xfrm>
              <a:prstGeom prst="rect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52" name="Freeform 1082"/>
              <p:cNvSpPr>
                <a:spLocks noChangeArrowheads="1"/>
              </p:cNvSpPr>
              <p:nvPr/>
            </p:nvSpPr>
            <p:spPr bwMode="auto">
              <a:xfrm>
                <a:off x="2792" y="4146"/>
                <a:ext cx="8" cy="6"/>
              </a:xfrm>
              <a:custGeom>
                <a:avLst/>
                <a:gdLst>
                  <a:gd name="T0" fmla="*/ 4 w 9"/>
                  <a:gd name="T1" fmla="*/ 3 h 7"/>
                  <a:gd name="T2" fmla="*/ 4 w 9"/>
                  <a:gd name="T3" fmla="*/ 3 h 7"/>
                  <a:gd name="T4" fmla="*/ 4 w 9"/>
                  <a:gd name="T5" fmla="*/ 0 h 7"/>
                  <a:gd name="T6" fmla="*/ 0 w 9"/>
                  <a:gd name="T7" fmla="*/ 0 h 7"/>
                  <a:gd name="T8" fmla="*/ 0 w 9"/>
                  <a:gd name="T9" fmla="*/ 3 h 7"/>
                  <a:gd name="T10" fmla="*/ 4 w 9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4" y="7"/>
                    </a:moveTo>
                    <a:lnTo>
                      <a:pt x="9" y="7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6147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769" name="Line 1083"/>
            <p:cNvSpPr>
              <a:spLocks noChangeShapeType="1"/>
            </p:cNvSpPr>
            <p:nvPr/>
          </p:nvSpPr>
          <p:spPr bwMode="auto">
            <a:xfrm>
              <a:off x="3680" y="2262"/>
              <a:ext cx="1136" cy="923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0" name="Line 1084"/>
            <p:cNvSpPr>
              <a:spLocks noChangeShapeType="1"/>
            </p:cNvSpPr>
            <p:nvPr/>
          </p:nvSpPr>
          <p:spPr bwMode="auto">
            <a:xfrm flipV="1">
              <a:off x="3680" y="1671"/>
              <a:ext cx="506" cy="177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1" name="Line 1085"/>
            <p:cNvSpPr>
              <a:spLocks noChangeShapeType="1"/>
            </p:cNvSpPr>
            <p:nvPr/>
          </p:nvSpPr>
          <p:spPr bwMode="auto">
            <a:xfrm>
              <a:off x="2811" y="2570"/>
              <a:ext cx="1609" cy="3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2" name="Line 1086"/>
            <p:cNvSpPr>
              <a:spLocks noChangeShapeType="1"/>
            </p:cNvSpPr>
            <p:nvPr/>
          </p:nvSpPr>
          <p:spPr bwMode="auto">
            <a:xfrm>
              <a:off x="2670" y="2814"/>
              <a:ext cx="421" cy="275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3" name="Line 1087"/>
            <p:cNvSpPr>
              <a:spLocks noChangeShapeType="1"/>
            </p:cNvSpPr>
            <p:nvPr/>
          </p:nvSpPr>
          <p:spPr bwMode="auto">
            <a:xfrm flipV="1">
              <a:off x="2172" y="3245"/>
              <a:ext cx="893" cy="229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4" name="Line 1088"/>
            <p:cNvSpPr>
              <a:spLocks noChangeShapeType="1"/>
            </p:cNvSpPr>
            <p:nvPr/>
          </p:nvSpPr>
          <p:spPr bwMode="auto">
            <a:xfrm flipV="1">
              <a:off x="2236" y="3473"/>
              <a:ext cx="2517" cy="13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5" name="Line 1090"/>
            <p:cNvSpPr>
              <a:spLocks noChangeShapeType="1"/>
            </p:cNvSpPr>
            <p:nvPr/>
          </p:nvSpPr>
          <p:spPr bwMode="auto">
            <a:xfrm flipV="1">
              <a:off x="936" y="2860"/>
              <a:ext cx="608" cy="208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6" name="Line 1091"/>
            <p:cNvSpPr>
              <a:spLocks noChangeShapeType="1"/>
            </p:cNvSpPr>
            <p:nvPr/>
          </p:nvSpPr>
          <p:spPr bwMode="auto">
            <a:xfrm>
              <a:off x="1175" y="2646"/>
              <a:ext cx="255" cy="0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7" name="Line 1092"/>
            <p:cNvSpPr>
              <a:spLocks noChangeShapeType="1"/>
            </p:cNvSpPr>
            <p:nvPr/>
          </p:nvSpPr>
          <p:spPr bwMode="auto">
            <a:xfrm>
              <a:off x="1175" y="2070"/>
              <a:ext cx="255" cy="239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8" name="Line 1093"/>
            <p:cNvSpPr>
              <a:spLocks noChangeShapeType="1"/>
            </p:cNvSpPr>
            <p:nvPr/>
          </p:nvSpPr>
          <p:spPr bwMode="auto">
            <a:xfrm>
              <a:off x="1150" y="2022"/>
              <a:ext cx="1903" cy="0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79" name="Line 1094"/>
            <p:cNvSpPr>
              <a:spLocks noChangeShapeType="1"/>
            </p:cNvSpPr>
            <p:nvPr/>
          </p:nvSpPr>
          <p:spPr bwMode="auto">
            <a:xfrm flipH="1">
              <a:off x="1123" y="1638"/>
              <a:ext cx="308" cy="191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80" name="Line 1095"/>
            <p:cNvSpPr>
              <a:spLocks noChangeShapeType="1"/>
            </p:cNvSpPr>
            <p:nvPr/>
          </p:nvSpPr>
          <p:spPr bwMode="auto">
            <a:xfrm>
              <a:off x="2504" y="1542"/>
              <a:ext cx="587" cy="0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1781" name="Object 1096"/>
            <p:cNvGraphicFramePr>
              <a:graphicFrameLocks noChangeAspect="1"/>
            </p:cNvGraphicFramePr>
            <p:nvPr/>
          </p:nvGraphicFramePr>
          <p:xfrm>
            <a:off x="4285" y="2207"/>
            <a:ext cx="945" cy="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r:id="rId4" imgW="817072" imgH="595921" progId="">
                    <p:embed/>
                  </p:oleObj>
                </mc:Choice>
                <mc:Fallback>
                  <p:oleObj r:id="rId4" imgW="817072" imgH="5959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" y="2207"/>
                          <a:ext cx="945" cy="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82" name="Rectangle 1097"/>
            <p:cNvSpPr>
              <a:spLocks noChangeArrowheads="1"/>
            </p:cNvSpPr>
            <p:nvPr/>
          </p:nvSpPr>
          <p:spPr bwMode="auto">
            <a:xfrm>
              <a:off x="2576" y="2545"/>
              <a:ext cx="37" cy="0"/>
            </a:xfrm>
            <a:prstGeom prst="rect">
              <a:avLst/>
            </a:prstGeom>
            <a:solidFill>
              <a:srgbClr val="2B0E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783" name="Rectangle 1098"/>
            <p:cNvSpPr>
              <a:spLocks noChangeArrowheads="1"/>
            </p:cNvSpPr>
            <p:nvPr/>
          </p:nvSpPr>
          <p:spPr bwMode="auto">
            <a:xfrm>
              <a:off x="2517" y="2545"/>
              <a:ext cx="38" cy="0"/>
            </a:xfrm>
            <a:prstGeom prst="rect">
              <a:avLst/>
            </a:prstGeom>
            <a:solidFill>
              <a:srgbClr val="2B0E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784" name="Rectangle 1099"/>
            <p:cNvSpPr>
              <a:spLocks noChangeArrowheads="1"/>
            </p:cNvSpPr>
            <p:nvPr/>
          </p:nvSpPr>
          <p:spPr bwMode="auto">
            <a:xfrm>
              <a:off x="2458" y="2545"/>
              <a:ext cx="38" cy="0"/>
            </a:xfrm>
            <a:prstGeom prst="rect">
              <a:avLst/>
            </a:prstGeom>
            <a:solidFill>
              <a:srgbClr val="2B0E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785" name="Rectangle 1100"/>
            <p:cNvSpPr>
              <a:spLocks noChangeArrowheads="1"/>
            </p:cNvSpPr>
            <p:nvPr/>
          </p:nvSpPr>
          <p:spPr bwMode="auto">
            <a:xfrm>
              <a:off x="2401" y="2545"/>
              <a:ext cx="37" cy="0"/>
            </a:xfrm>
            <a:prstGeom prst="rect">
              <a:avLst/>
            </a:prstGeom>
            <a:solidFill>
              <a:srgbClr val="2B0E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786" name="Rectangle 1101"/>
            <p:cNvSpPr>
              <a:spLocks noChangeArrowheads="1"/>
            </p:cNvSpPr>
            <p:nvPr/>
          </p:nvSpPr>
          <p:spPr bwMode="auto">
            <a:xfrm>
              <a:off x="2342" y="2545"/>
              <a:ext cx="38" cy="0"/>
            </a:xfrm>
            <a:prstGeom prst="rect">
              <a:avLst/>
            </a:prstGeom>
            <a:solidFill>
              <a:srgbClr val="2B0E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787" name="Rectangle 1102"/>
            <p:cNvSpPr>
              <a:spLocks noChangeArrowheads="1"/>
            </p:cNvSpPr>
            <p:nvPr/>
          </p:nvSpPr>
          <p:spPr bwMode="auto">
            <a:xfrm>
              <a:off x="2284" y="2545"/>
              <a:ext cx="38" cy="0"/>
            </a:xfrm>
            <a:prstGeom prst="rect">
              <a:avLst/>
            </a:prstGeom>
            <a:solidFill>
              <a:srgbClr val="2B0E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788" name="Freeform 1103"/>
            <p:cNvSpPr>
              <a:spLocks noChangeArrowheads="1"/>
            </p:cNvSpPr>
            <p:nvPr/>
          </p:nvSpPr>
          <p:spPr bwMode="auto">
            <a:xfrm>
              <a:off x="2480" y="2286"/>
              <a:ext cx="1" cy="28"/>
            </a:xfrm>
            <a:custGeom>
              <a:avLst/>
              <a:gdLst>
                <a:gd name="T0" fmla="*/ 0 w 23"/>
                <a:gd name="T1" fmla="*/ 0 h 411"/>
                <a:gd name="T2" fmla="*/ 0 w 23"/>
                <a:gd name="T3" fmla="*/ 0 h 411"/>
                <a:gd name="T4" fmla="*/ 0 w 23"/>
                <a:gd name="T5" fmla="*/ 0 h 411"/>
                <a:gd name="T6" fmla="*/ 0 w 23"/>
                <a:gd name="T7" fmla="*/ 0 h 411"/>
                <a:gd name="T8" fmla="*/ 0 w 23"/>
                <a:gd name="T9" fmla="*/ 0 h 411"/>
                <a:gd name="T10" fmla="*/ 0 w 23"/>
                <a:gd name="T11" fmla="*/ 0 h 4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11"/>
                <a:gd name="T20" fmla="*/ 23 w 23"/>
                <a:gd name="T21" fmla="*/ 411 h 4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11">
                  <a:moveTo>
                    <a:pt x="11" y="0"/>
                  </a:moveTo>
                  <a:lnTo>
                    <a:pt x="0" y="0"/>
                  </a:lnTo>
                  <a:lnTo>
                    <a:pt x="0" y="411"/>
                  </a:lnTo>
                  <a:lnTo>
                    <a:pt x="23" y="411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B0E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89" name="Rectangle 1104"/>
            <p:cNvSpPr>
              <a:spLocks noChangeArrowheads="1"/>
            </p:cNvSpPr>
            <p:nvPr/>
          </p:nvSpPr>
          <p:spPr bwMode="auto">
            <a:xfrm>
              <a:off x="199" y="1294"/>
              <a:ext cx="1322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altLang="pt-BR" sz="1200" b="1" dirty="0" smtClean="0">
                  <a:solidFill>
                    <a:srgbClr val="FFFFFF"/>
                  </a:solidFill>
                  <a:latin typeface="Arial" charset="0"/>
                </a:rPr>
                <a:t>Usina Piloto de </a:t>
              </a: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altLang="pt-BR" sz="1200" b="1" dirty="0" smtClean="0">
                  <a:solidFill>
                    <a:srgbClr val="FFFFFF"/>
                  </a:solidFill>
                  <a:latin typeface="Arial" charset="0"/>
                </a:rPr>
                <a:t>Enriquecimento de </a:t>
              </a:r>
              <a:r>
                <a:rPr lang="pt-BR" altLang="pt-BR" sz="1200" b="1" dirty="0" err="1" smtClean="0">
                  <a:solidFill>
                    <a:srgbClr val="FFFFFF"/>
                  </a:solidFill>
                  <a:latin typeface="Arial" charset="0"/>
                </a:rPr>
                <a:t>Urãnio</a:t>
              </a:r>
              <a:endParaRPr lang="pt-BR" altLang="pt-BR" sz="12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065" name="Rectangle 1105"/>
            <p:cNvSpPr>
              <a:spLocks noChangeArrowheads="1"/>
            </p:cNvSpPr>
            <p:nvPr/>
          </p:nvSpPr>
          <p:spPr bwMode="auto">
            <a:xfrm>
              <a:off x="1448" y="1105"/>
              <a:ext cx="116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Oficinas Industriais</a:t>
              </a:r>
              <a:endPara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66" name="Rectangle 1106"/>
            <p:cNvSpPr>
              <a:spLocks noChangeArrowheads="1"/>
            </p:cNvSpPr>
            <p:nvPr/>
          </p:nvSpPr>
          <p:spPr bwMode="auto">
            <a:xfrm>
              <a:off x="548" y="2079"/>
              <a:ext cx="5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20.000 UTS</a:t>
              </a:r>
            </a:p>
          </p:txBody>
        </p:sp>
        <p:sp>
          <p:nvSpPr>
            <p:cNvPr id="42067" name="Rectangle 1107"/>
            <p:cNvSpPr>
              <a:spLocks noChangeArrowheads="1"/>
            </p:cNvSpPr>
            <p:nvPr/>
          </p:nvSpPr>
          <p:spPr bwMode="auto">
            <a:xfrm>
              <a:off x="1669" y="2142"/>
              <a:ext cx="66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LABGENE</a:t>
              </a:r>
              <a:endPara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68" name="Rectangle 1108"/>
            <p:cNvSpPr>
              <a:spLocks noChangeArrowheads="1"/>
            </p:cNvSpPr>
            <p:nvPr/>
          </p:nvSpPr>
          <p:spPr bwMode="auto">
            <a:xfrm>
              <a:off x="3109" y="2312"/>
              <a:ext cx="5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150.000 UTS</a:t>
              </a:r>
            </a:p>
          </p:txBody>
        </p:sp>
        <p:sp>
          <p:nvSpPr>
            <p:cNvPr id="42069" name="Rectangle 1109"/>
            <p:cNvSpPr>
              <a:spLocks noChangeArrowheads="1"/>
            </p:cNvSpPr>
            <p:nvPr/>
          </p:nvSpPr>
          <p:spPr bwMode="auto">
            <a:xfrm>
              <a:off x="424" y="2392"/>
              <a:ext cx="79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Simuladores</a:t>
              </a:r>
              <a:endPara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70" name="Rectangle 1110"/>
            <p:cNvSpPr>
              <a:spLocks noChangeArrowheads="1"/>
            </p:cNvSpPr>
            <p:nvPr/>
          </p:nvSpPr>
          <p:spPr bwMode="auto">
            <a:xfrm>
              <a:off x="109" y="2965"/>
              <a:ext cx="80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Laboratórios</a:t>
              </a:r>
              <a:endPara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71" name="Rectangle 1111"/>
            <p:cNvSpPr>
              <a:spLocks noChangeArrowheads="1"/>
            </p:cNvSpPr>
            <p:nvPr/>
          </p:nvSpPr>
          <p:spPr bwMode="auto">
            <a:xfrm>
              <a:off x="1834" y="2964"/>
              <a:ext cx="57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LABGENE</a:t>
              </a: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9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11 MW</a:t>
              </a:r>
            </a:p>
          </p:txBody>
        </p:sp>
        <p:sp>
          <p:nvSpPr>
            <p:cNvPr id="42072" name="Rectangle 1112"/>
            <p:cNvSpPr>
              <a:spLocks noChangeArrowheads="1"/>
            </p:cNvSpPr>
            <p:nvPr/>
          </p:nvSpPr>
          <p:spPr bwMode="auto">
            <a:xfrm>
              <a:off x="3826" y="3052"/>
              <a:ext cx="7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100 MW</a:t>
              </a:r>
            </a:p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( +/- 300.000 hab.)</a:t>
              </a:r>
            </a:p>
          </p:txBody>
        </p:sp>
        <p:sp>
          <p:nvSpPr>
            <p:cNvPr id="42073" name="Rectangle 1113"/>
            <p:cNvSpPr>
              <a:spLocks noChangeArrowheads="1"/>
            </p:cNvSpPr>
            <p:nvPr/>
          </p:nvSpPr>
          <p:spPr bwMode="auto">
            <a:xfrm>
              <a:off x="4911" y="2521"/>
              <a:ext cx="80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SN-BR</a:t>
              </a: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PROSUB</a:t>
              </a:r>
              <a:endPara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75" name="Rectangle 1115"/>
            <p:cNvSpPr>
              <a:spLocks noChangeArrowheads="1"/>
            </p:cNvSpPr>
            <p:nvPr/>
          </p:nvSpPr>
          <p:spPr bwMode="auto">
            <a:xfrm>
              <a:off x="2875" y="2743"/>
              <a:ext cx="133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Small</a:t>
              </a: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 Modular </a:t>
              </a:r>
              <a:r>
                <a:rPr lang="pt-BR" sz="14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Reactor</a:t>
              </a:r>
              <a:endParaRPr lang="pt-B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ETN</a:t>
              </a:r>
              <a:endParaRPr lang="pt-B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76" name="Rectangle 1116"/>
            <p:cNvSpPr>
              <a:spLocks noChangeArrowheads="1"/>
            </p:cNvSpPr>
            <p:nvPr/>
          </p:nvSpPr>
          <p:spPr bwMode="auto">
            <a:xfrm>
              <a:off x="4890" y="3293"/>
              <a:ext cx="44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RMB</a:t>
              </a: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CNEN</a:t>
              </a:r>
              <a:endPara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78" name="Rectangle 1118"/>
            <p:cNvSpPr>
              <a:spLocks noChangeArrowheads="1"/>
            </p:cNvSpPr>
            <p:nvPr/>
          </p:nvSpPr>
          <p:spPr bwMode="auto">
            <a:xfrm>
              <a:off x="462" y="3962"/>
              <a:ext cx="194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Programa Nuclear da Marinha</a:t>
              </a:r>
              <a:endPara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79" name="Rectangle 1119"/>
            <p:cNvSpPr>
              <a:spLocks noChangeArrowheads="1"/>
            </p:cNvSpPr>
            <p:nvPr/>
          </p:nvSpPr>
          <p:spPr bwMode="auto">
            <a:xfrm>
              <a:off x="3225" y="3954"/>
              <a:ext cx="186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Programa Nuclear Brasileiro</a:t>
              </a:r>
              <a:endPara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sp>
          <p:nvSpPr>
            <p:cNvPr id="42080" name="Rectangle 1120"/>
            <p:cNvSpPr>
              <a:spLocks noChangeArrowheads="1"/>
            </p:cNvSpPr>
            <p:nvPr/>
          </p:nvSpPr>
          <p:spPr bwMode="auto">
            <a:xfrm>
              <a:off x="2837" y="1110"/>
              <a:ext cx="1173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Enriquecimento</a:t>
              </a: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Industrial de Urânio</a:t>
              </a: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(INB</a:t>
              </a:r>
              <a:r>
                <a:rPr lang="pt-BR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)</a:t>
              </a:r>
            </a:p>
          </p:txBody>
        </p:sp>
        <p:sp>
          <p:nvSpPr>
            <p:cNvPr id="31805" name="Freeform 1121"/>
            <p:cNvSpPr>
              <a:spLocks noChangeArrowheads="1"/>
            </p:cNvSpPr>
            <p:nvPr/>
          </p:nvSpPr>
          <p:spPr bwMode="auto">
            <a:xfrm>
              <a:off x="664" y="1588"/>
              <a:ext cx="340" cy="458"/>
            </a:xfrm>
            <a:custGeom>
              <a:avLst/>
              <a:gdLst>
                <a:gd name="T0" fmla="*/ 490 w 320"/>
                <a:gd name="T1" fmla="*/ 14 h 459"/>
                <a:gd name="T2" fmla="*/ 504 w 320"/>
                <a:gd name="T3" fmla="*/ 41 h 459"/>
                <a:gd name="T4" fmla="*/ 523 w 320"/>
                <a:gd name="T5" fmla="*/ 67 h 459"/>
                <a:gd name="T6" fmla="*/ 548 w 320"/>
                <a:gd name="T7" fmla="*/ 94 h 459"/>
                <a:gd name="T8" fmla="*/ 564 w 320"/>
                <a:gd name="T9" fmla="*/ 120 h 459"/>
                <a:gd name="T10" fmla="*/ 591 w 320"/>
                <a:gd name="T11" fmla="*/ 144 h 459"/>
                <a:gd name="T12" fmla="*/ 622 w 320"/>
                <a:gd name="T13" fmla="*/ 169 h 459"/>
                <a:gd name="T14" fmla="*/ 636 w 320"/>
                <a:gd name="T15" fmla="*/ 194 h 459"/>
                <a:gd name="T16" fmla="*/ 673 w 320"/>
                <a:gd name="T17" fmla="*/ 217 h 459"/>
                <a:gd name="T18" fmla="*/ 707 w 320"/>
                <a:gd name="T19" fmla="*/ 229 h 459"/>
                <a:gd name="T20" fmla="*/ 730 w 320"/>
                <a:gd name="T21" fmla="*/ 245 h 459"/>
                <a:gd name="T22" fmla="*/ 768 w 320"/>
                <a:gd name="T23" fmla="*/ 266 h 459"/>
                <a:gd name="T24" fmla="*/ 804 w 320"/>
                <a:gd name="T25" fmla="*/ 288 h 459"/>
                <a:gd name="T26" fmla="*/ 848 w 320"/>
                <a:gd name="T27" fmla="*/ 308 h 459"/>
                <a:gd name="T28" fmla="*/ 884 w 320"/>
                <a:gd name="T29" fmla="*/ 326 h 459"/>
                <a:gd name="T30" fmla="*/ 932 w 320"/>
                <a:gd name="T31" fmla="*/ 345 h 459"/>
                <a:gd name="T32" fmla="*/ 921 w 320"/>
                <a:gd name="T33" fmla="*/ 363 h 459"/>
                <a:gd name="T34" fmla="*/ 862 w 320"/>
                <a:gd name="T35" fmla="*/ 383 h 459"/>
                <a:gd name="T36" fmla="*/ 809 w 320"/>
                <a:gd name="T37" fmla="*/ 398 h 459"/>
                <a:gd name="T38" fmla="*/ 754 w 320"/>
                <a:gd name="T39" fmla="*/ 412 h 459"/>
                <a:gd name="T40" fmla="*/ 698 w 320"/>
                <a:gd name="T41" fmla="*/ 424 h 459"/>
                <a:gd name="T42" fmla="*/ 633 w 320"/>
                <a:gd name="T43" fmla="*/ 432 h 459"/>
                <a:gd name="T44" fmla="*/ 585 w 320"/>
                <a:gd name="T45" fmla="*/ 438 h 459"/>
                <a:gd name="T46" fmla="*/ 523 w 320"/>
                <a:gd name="T47" fmla="*/ 441 h 459"/>
                <a:gd name="T48" fmla="*/ 463 w 320"/>
                <a:gd name="T49" fmla="*/ 441 h 459"/>
                <a:gd name="T50" fmla="*/ 405 w 320"/>
                <a:gd name="T51" fmla="*/ 440 h 459"/>
                <a:gd name="T52" fmla="*/ 342 w 320"/>
                <a:gd name="T53" fmla="*/ 434 h 459"/>
                <a:gd name="T54" fmla="*/ 284 w 320"/>
                <a:gd name="T55" fmla="*/ 426 h 459"/>
                <a:gd name="T56" fmla="*/ 223 w 320"/>
                <a:gd name="T57" fmla="*/ 415 h 459"/>
                <a:gd name="T58" fmla="*/ 155 w 320"/>
                <a:gd name="T59" fmla="*/ 401 h 459"/>
                <a:gd name="T60" fmla="*/ 95 w 320"/>
                <a:gd name="T61" fmla="*/ 385 h 459"/>
                <a:gd name="T62" fmla="*/ 32 w 320"/>
                <a:gd name="T63" fmla="*/ 365 h 459"/>
                <a:gd name="T64" fmla="*/ 30 w 320"/>
                <a:gd name="T65" fmla="*/ 341 h 459"/>
                <a:gd name="T66" fmla="*/ 74 w 320"/>
                <a:gd name="T67" fmla="*/ 320 h 459"/>
                <a:gd name="T68" fmla="*/ 114 w 320"/>
                <a:gd name="T69" fmla="*/ 298 h 459"/>
                <a:gd name="T70" fmla="*/ 155 w 320"/>
                <a:gd name="T71" fmla="*/ 275 h 459"/>
                <a:gd name="T72" fmla="*/ 191 w 320"/>
                <a:gd name="T73" fmla="*/ 254 h 459"/>
                <a:gd name="T74" fmla="*/ 230 w 320"/>
                <a:gd name="T75" fmla="*/ 231 h 459"/>
                <a:gd name="T76" fmla="*/ 259 w 320"/>
                <a:gd name="T77" fmla="*/ 226 h 459"/>
                <a:gd name="T78" fmla="*/ 288 w 320"/>
                <a:gd name="T79" fmla="*/ 203 h 459"/>
                <a:gd name="T80" fmla="*/ 322 w 320"/>
                <a:gd name="T81" fmla="*/ 180 h 459"/>
                <a:gd name="T82" fmla="*/ 343 w 320"/>
                <a:gd name="T83" fmla="*/ 155 h 459"/>
                <a:gd name="T84" fmla="*/ 369 w 320"/>
                <a:gd name="T85" fmla="*/ 132 h 459"/>
                <a:gd name="T86" fmla="*/ 387 w 320"/>
                <a:gd name="T87" fmla="*/ 109 h 459"/>
                <a:gd name="T88" fmla="*/ 411 w 320"/>
                <a:gd name="T89" fmla="*/ 84 h 459"/>
                <a:gd name="T90" fmla="*/ 434 w 320"/>
                <a:gd name="T91" fmla="*/ 61 h 459"/>
                <a:gd name="T92" fmla="*/ 446 w 320"/>
                <a:gd name="T93" fmla="*/ 37 h 459"/>
                <a:gd name="T94" fmla="*/ 468 w 320"/>
                <a:gd name="T95" fmla="*/ 12 h 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0"/>
                <a:gd name="T145" fmla="*/ 0 h 459"/>
                <a:gd name="T146" fmla="*/ 320 w 320"/>
                <a:gd name="T147" fmla="*/ 459 h 4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0" h="459">
                  <a:moveTo>
                    <a:pt x="160" y="0"/>
                  </a:moveTo>
                  <a:lnTo>
                    <a:pt x="163" y="14"/>
                  </a:lnTo>
                  <a:lnTo>
                    <a:pt x="166" y="28"/>
                  </a:lnTo>
                  <a:lnTo>
                    <a:pt x="169" y="41"/>
                  </a:lnTo>
                  <a:lnTo>
                    <a:pt x="172" y="54"/>
                  </a:lnTo>
                  <a:lnTo>
                    <a:pt x="175" y="67"/>
                  </a:lnTo>
                  <a:lnTo>
                    <a:pt x="180" y="80"/>
                  </a:lnTo>
                  <a:lnTo>
                    <a:pt x="183" y="94"/>
                  </a:lnTo>
                  <a:lnTo>
                    <a:pt x="186" y="106"/>
                  </a:lnTo>
                  <a:lnTo>
                    <a:pt x="190" y="120"/>
                  </a:lnTo>
                  <a:lnTo>
                    <a:pt x="193" y="132"/>
                  </a:lnTo>
                  <a:lnTo>
                    <a:pt x="198" y="144"/>
                  </a:lnTo>
                  <a:lnTo>
                    <a:pt x="203" y="157"/>
                  </a:lnTo>
                  <a:lnTo>
                    <a:pt x="207" y="169"/>
                  </a:lnTo>
                  <a:lnTo>
                    <a:pt x="210" y="181"/>
                  </a:lnTo>
                  <a:lnTo>
                    <a:pt x="215" y="194"/>
                  </a:lnTo>
                  <a:lnTo>
                    <a:pt x="220" y="206"/>
                  </a:lnTo>
                  <a:lnTo>
                    <a:pt x="226" y="217"/>
                  </a:lnTo>
                  <a:lnTo>
                    <a:pt x="230" y="229"/>
                  </a:lnTo>
                  <a:lnTo>
                    <a:pt x="235" y="240"/>
                  </a:lnTo>
                  <a:lnTo>
                    <a:pt x="241" y="252"/>
                  </a:lnTo>
                  <a:lnTo>
                    <a:pt x="246" y="263"/>
                  </a:lnTo>
                  <a:lnTo>
                    <a:pt x="252" y="273"/>
                  </a:lnTo>
                  <a:lnTo>
                    <a:pt x="258" y="284"/>
                  </a:lnTo>
                  <a:lnTo>
                    <a:pt x="264" y="295"/>
                  </a:lnTo>
                  <a:lnTo>
                    <a:pt x="270" y="306"/>
                  </a:lnTo>
                  <a:lnTo>
                    <a:pt x="277" y="315"/>
                  </a:lnTo>
                  <a:lnTo>
                    <a:pt x="283" y="326"/>
                  </a:lnTo>
                  <a:lnTo>
                    <a:pt x="289" y="335"/>
                  </a:lnTo>
                  <a:lnTo>
                    <a:pt x="297" y="344"/>
                  </a:lnTo>
                  <a:lnTo>
                    <a:pt x="304" y="353"/>
                  </a:lnTo>
                  <a:lnTo>
                    <a:pt x="312" y="363"/>
                  </a:lnTo>
                  <a:lnTo>
                    <a:pt x="320" y="372"/>
                  </a:lnTo>
                  <a:lnTo>
                    <a:pt x="309" y="381"/>
                  </a:lnTo>
                  <a:lnTo>
                    <a:pt x="300" y="392"/>
                  </a:lnTo>
                  <a:lnTo>
                    <a:pt x="290" y="401"/>
                  </a:lnTo>
                  <a:lnTo>
                    <a:pt x="281" y="409"/>
                  </a:lnTo>
                  <a:lnTo>
                    <a:pt x="272" y="416"/>
                  </a:lnTo>
                  <a:lnTo>
                    <a:pt x="263" y="424"/>
                  </a:lnTo>
                  <a:lnTo>
                    <a:pt x="253" y="430"/>
                  </a:lnTo>
                  <a:lnTo>
                    <a:pt x="243" y="436"/>
                  </a:lnTo>
                  <a:lnTo>
                    <a:pt x="233" y="442"/>
                  </a:lnTo>
                  <a:lnTo>
                    <a:pt x="224" y="447"/>
                  </a:lnTo>
                  <a:lnTo>
                    <a:pt x="213" y="450"/>
                  </a:lnTo>
                  <a:lnTo>
                    <a:pt x="204" y="453"/>
                  </a:lnTo>
                  <a:lnTo>
                    <a:pt x="195" y="456"/>
                  </a:lnTo>
                  <a:lnTo>
                    <a:pt x="184" y="458"/>
                  </a:lnTo>
                  <a:lnTo>
                    <a:pt x="175" y="459"/>
                  </a:lnTo>
                  <a:lnTo>
                    <a:pt x="164" y="459"/>
                  </a:lnTo>
                  <a:lnTo>
                    <a:pt x="155" y="459"/>
                  </a:lnTo>
                  <a:lnTo>
                    <a:pt x="144" y="459"/>
                  </a:lnTo>
                  <a:lnTo>
                    <a:pt x="135" y="458"/>
                  </a:lnTo>
                  <a:lnTo>
                    <a:pt x="124" y="455"/>
                  </a:lnTo>
                  <a:lnTo>
                    <a:pt x="114" y="452"/>
                  </a:lnTo>
                  <a:lnTo>
                    <a:pt x="104" y="449"/>
                  </a:lnTo>
                  <a:lnTo>
                    <a:pt x="94" y="444"/>
                  </a:lnTo>
                  <a:lnTo>
                    <a:pt x="83" y="439"/>
                  </a:lnTo>
                  <a:lnTo>
                    <a:pt x="74" y="433"/>
                  </a:lnTo>
                  <a:lnTo>
                    <a:pt x="63" y="427"/>
                  </a:lnTo>
                  <a:lnTo>
                    <a:pt x="52" y="419"/>
                  </a:lnTo>
                  <a:lnTo>
                    <a:pt x="43" y="410"/>
                  </a:lnTo>
                  <a:lnTo>
                    <a:pt x="32" y="403"/>
                  </a:lnTo>
                  <a:lnTo>
                    <a:pt x="21" y="392"/>
                  </a:lnTo>
                  <a:lnTo>
                    <a:pt x="10" y="383"/>
                  </a:lnTo>
                  <a:lnTo>
                    <a:pt x="0" y="372"/>
                  </a:lnTo>
                  <a:lnTo>
                    <a:pt x="9" y="359"/>
                  </a:lnTo>
                  <a:lnTo>
                    <a:pt x="17" y="349"/>
                  </a:lnTo>
                  <a:lnTo>
                    <a:pt x="24" y="338"/>
                  </a:lnTo>
                  <a:lnTo>
                    <a:pt x="32" y="327"/>
                  </a:lnTo>
                  <a:lnTo>
                    <a:pt x="38" y="316"/>
                  </a:lnTo>
                  <a:lnTo>
                    <a:pt x="46" y="306"/>
                  </a:lnTo>
                  <a:lnTo>
                    <a:pt x="52" y="293"/>
                  </a:lnTo>
                  <a:lnTo>
                    <a:pt x="58" y="283"/>
                  </a:lnTo>
                  <a:lnTo>
                    <a:pt x="64" y="272"/>
                  </a:lnTo>
                  <a:lnTo>
                    <a:pt x="70" y="260"/>
                  </a:lnTo>
                  <a:lnTo>
                    <a:pt x="77" y="249"/>
                  </a:lnTo>
                  <a:lnTo>
                    <a:pt x="81" y="237"/>
                  </a:lnTo>
                  <a:lnTo>
                    <a:pt x="87" y="226"/>
                  </a:lnTo>
                  <a:lnTo>
                    <a:pt x="92" y="213"/>
                  </a:lnTo>
                  <a:lnTo>
                    <a:pt x="97" y="203"/>
                  </a:lnTo>
                  <a:lnTo>
                    <a:pt x="103" y="190"/>
                  </a:lnTo>
                  <a:lnTo>
                    <a:pt x="107" y="180"/>
                  </a:lnTo>
                  <a:lnTo>
                    <a:pt x="110" y="167"/>
                  </a:lnTo>
                  <a:lnTo>
                    <a:pt x="115" y="155"/>
                  </a:lnTo>
                  <a:lnTo>
                    <a:pt x="120" y="144"/>
                  </a:lnTo>
                  <a:lnTo>
                    <a:pt x="124" y="132"/>
                  </a:lnTo>
                  <a:lnTo>
                    <a:pt x="127" y="120"/>
                  </a:lnTo>
                  <a:lnTo>
                    <a:pt x="130" y="109"/>
                  </a:lnTo>
                  <a:lnTo>
                    <a:pt x="135" y="97"/>
                  </a:lnTo>
                  <a:lnTo>
                    <a:pt x="138" y="84"/>
                  </a:lnTo>
                  <a:lnTo>
                    <a:pt x="141" y="72"/>
                  </a:lnTo>
                  <a:lnTo>
                    <a:pt x="144" y="61"/>
                  </a:lnTo>
                  <a:lnTo>
                    <a:pt x="147" y="49"/>
                  </a:lnTo>
                  <a:lnTo>
                    <a:pt x="150" y="37"/>
                  </a:lnTo>
                  <a:lnTo>
                    <a:pt x="153" y="24"/>
                  </a:lnTo>
                  <a:lnTo>
                    <a:pt x="157" y="1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77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06" name="AutoShape 1122"/>
            <p:cNvSpPr>
              <a:spLocks noChangeArrowheads="1"/>
            </p:cNvSpPr>
            <p:nvPr/>
          </p:nvSpPr>
          <p:spPr bwMode="auto">
            <a:xfrm flipH="1" flipV="1">
              <a:off x="807" y="1664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07" name="AutoShape 1123"/>
            <p:cNvSpPr>
              <a:spLocks noChangeArrowheads="1"/>
            </p:cNvSpPr>
            <p:nvPr/>
          </p:nvSpPr>
          <p:spPr bwMode="auto">
            <a:xfrm flipH="1" flipV="1">
              <a:off x="810" y="1723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08" name="AutoShape 1124"/>
            <p:cNvSpPr>
              <a:spLocks noChangeArrowheads="1"/>
            </p:cNvSpPr>
            <p:nvPr/>
          </p:nvSpPr>
          <p:spPr bwMode="auto">
            <a:xfrm flipH="1" flipV="1">
              <a:off x="778" y="1777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09" name="AutoShape 1125"/>
            <p:cNvSpPr>
              <a:spLocks noChangeArrowheads="1"/>
            </p:cNvSpPr>
            <p:nvPr/>
          </p:nvSpPr>
          <p:spPr bwMode="auto">
            <a:xfrm flipH="1" flipV="1">
              <a:off x="839" y="1776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0" name="AutoShape 1126"/>
            <p:cNvSpPr>
              <a:spLocks noChangeArrowheads="1"/>
            </p:cNvSpPr>
            <p:nvPr/>
          </p:nvSpPr>
          <p:spPr bwMode="auto">
            <a:xfrm flipH="1" flipV="1">
              <a:off x="749" y="1832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1" name="AutoShape 1127"/>
            <p:cNvSpPr>
              <a:spLocks noChangeArrowheads="1"/>
            </p:cNvSpPr>
            <p:nvPr/>
          </p:nvSpPr>
          <p:spPr bwMode="auto">
            <a:xfrm flipH="1" flipV="1">
              <a:off x="717" y="1884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2" name="AutoShape 1128"/>
            <p:cNvSpPr>
              <a:spLocks noChangeArrowheads="1"/>
            </p:cNvSpPr>
            <p:nvPr/>
          </p:nvSpPr>
          <p:spPr bwMode="auto">
            <a:xfrm flipH="1" flipV="1">
              <a:off x="807" y="1832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3" name="AutoShape 1129"/>
            <p:cNvSpPr>
              <a:spLocks noChangeArrowheads="1"/>
            </p:cNvSpPr>
            <p:nvPr/>
          </p:nvSpPr>
          <p:spPr bwMode="auto">
            <a:xfrm flipH="1" flipV="1">
              <a:off x="867" y="1832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4" name="AutoShape 1130"/>
            <p:cNvSpPr>
              <a:spLocks noChangeArrowheads="1"/>
            </p:cNvSpPr>
            <p:nvPr/>
          </p:nvSpPr>
          <p:spPr bwMode="auto">
            <a:xfrm flipH="1" flipV="1">
              <a:off x="778" y="1884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5" name="AutoShape 1131"/>
            <p:cNvSpPr>
              <a:spLocks noChangeArrowheads="1"/>
            </p:cNvSpPr>
            <p:nvPr/>
          </p:nvSpPr>
          <p:spPr bwMode="auto">
            <a:xfrm flipH="1" flipV="1">
              <a:off x="899" y="1884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6" name="AutoShape 1132"/>
            <p:cNvSpPr>
              <a:spLocks noChangeArrowheads="1"/>
            </p:cNvSpPr>
            <p:nvPr/>
          </p:nvSpPr>
          <p:spPr bwMode="auto">
            <a:xfrm flipH="1" flipV="1">
              <a:off x="839" y="1884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7" name="AutoShape 1133"/>
            <p:cNvSpPr>
              <a:spLocks noChangeArrowheads="1"/>
            </p:cNvSpPr>
            <p:nvPr/>
          </p:nvSpPr>
          <p:spPr bwMode="auto">
            <a:xfrm flipH="1" flipV="1">
              <a:off x="691" y="1938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8" name="AutoShape 1134"/>
            <p:cNvSpPr>
              <a:spLocks noChangeArrowheads="1"/>
            </p:cNvSpPr>
            <p:nvPr/>
          </p:nvSpPr>
          <p:spPr bwMode="auto">
            <a:xfrm flipH="1" flipV="1">
              <a:off x="752" y="1938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19" name="AutoShape 1135"/>
            <p:cNvSpPr>
              <a:spLocks noChangeArrowheads="1"/>
            </p:cNvSpPr>
            <p:nvPr/>
          </p:nvSpPr>
          <p:spPr bwMode="auto">
            <a:xfrm flipH="1" flipV="1">
              <a:off x="873" y="1938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20" name="AutoShape 1136"/>
            <p:cNvSpPr>
              <a:spLocks noChangeArrowheads="1"/>
            </p:cNvSpPr>
            <p:nvPr/>
          </p:nvSpPr>
          <p:spPr bwMode="auto">
            <a:xfrm flipH="1" flipV="1">
              <a:off x="813" y="1938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21" name="AutoShape 1137"/>
            <p:cNvSpPr>
              <a:spLocks noChangeArrowheads="1"/>
            </p:cNvSpPr>
            <p:nvPr/>
          </p:nvSpPr>
          <p:spPr bwMode="auto">
            <a:xfrm flipH="1" flipV="1">
              <a:off x="931" y="1938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22" name="AutoShape 1138"/>
            <p:cNvSpPr>
              <a:spLocks noChangeArrowheads="1"/>
            </p:cNvSpPr>
            <p:nvPr/>
          </p:nvSpPr>
          <p:spPr bwMode="auto">
            <a:xfrm flipH="1" flipV="1">
              <a:off x="778" y="1989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sp>
          <p:nvSpPr>
            <p:cNvPr id="31823" name="AutoShape 1139"/>
            <p:cNvSpPr>
              <a:spLocks noChangeArrowheads="1"/>
            </p:cNvSpPr>
            <p:nvPr/>
          </p:nvSpPr>
          <p:spPr bwMode="auto">
            <a:xfrm flipH="1" flipV="1">
              <a:off x="844" y="1987"/>
              <a:ext cx="49" cy="46"/>
            </a:xfrm>
            <a:prstGeom prst="octagon">
              <a:avLst>
                <a:gd name="adj" fmla="val 23148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altLang="pt-BR"/>
            </a:p>
          </p:txBody>
        </p:sp>
        <p:grpSp>
          <p:nvGrpSpPr>
            <p:cNvPr id="31824" name="Group 1140"/>
            <p:cNvGrpSpPr>
              <a:grpSpLocks/>
            </p:cNvGrpSpPr>
            <p:nvPr/>
          </p:nvGrpSpPr>
          <p:grpSpPr bwMode="auto">
            <a:xfrm>
              <a:off x="3068" y="1524"/>
              <a:ext cx="646" cy="827"/>
              <a:chOff x="3068" y="1524"/>
              <a:chExt cx="646" cy="827"/>
            </a:xfrm>
          </p:grpSpPr>
          <p:sp>
            <p:nvSpPr>
              <p:cNvPr id="31859" name="Freeform 1141"/>
              <p:cNvSpPr>
                <a:spLocks noChangeArrowheads="1"/>
              </p:cNvSpPr>
              <p:nvPr/>
            </p:nvSpPr>
            <p:spPr bwMode="auto">
              <a:xfrm>
                <a:off x="3068" y="1524"/>
                <a:ext cx="646" cy="827"/>
              </a:xfrm>
              <a:custGeom>
                <a:avLst/>
                <a:gdLst>
                  <a:gd name="T0" fmla="*/ 253 w 640"/>
                  <a:gd name="T1" fmla="*/ 4 h 924"/>
                  <a:gd name="T2" fmla="*/ 261 w 640"/>
                  <a:gd name="T3" fmla="*/ 4 h 924"/>
                  <a:gd name="T4" fmla="*/ 270 w 640"/>
                  <a:gd name="T5" fmla="*/ 8 h 924"/>
                  <a:gd name="T6" fmla="*/ 285 w 640"/>
                  <a:gd name="T7" fmla="*/ 11 h 924"/>
                  <a:gd name="T8" fmla="*/ 301 w 640"/>
                  <a:gd name="T9" fmla="*/ 13 h 924"/>
                  <a:gd name="T10" fmla="*/ 316 w 640"/>
                  <a:gd name="T11" fmla="*/ 17 h 924"/>
                  <a:gd name="T12" fmla="*/ 329 w 640"/>
                  <a:gd name="T13" fmla="*/ 19 h 924"/>
                  <a:gd name="T14" fmla="*/ 339 w 640"/>
                  <a:gd name="T15" fmla="*/ 21 h 924"/>
                  <a:gd name="T16" fmla="*/ 354 w 640"/>
                  <a:gd name="T17" fmla="*/ 24 h 924"/>
                  <a:gd name="T18" fmla="*/ 368 w 640"/>
                  <a:gd name="T19" fmla="*/ 27 h 924"/>
                  <a:gd name="T20" fmla="*/ 386 w 640"/>
                  <a:gd name="T21" fmla="*/ 30 h 924"/>
                  <a:gd name="T22" fmla="*/ 404 w 640"/>
                  <a:gd name="T23" fmla="*/ 33 h 924"/>
                  <a:gd name="T24" fmla="*/ 426 w 640"/>
                  <a:gd name="T25" fmla="*/ 34 h 924"/>
                  <a:gd name="T26" fmla="*/ 449 w 640"/>
                  <a:gd name="T27" fmla="*/ 37 h 924"/>
                  <a:gd name="T28" fmla="*/ 466 w 640"/>
                  <a:gd name="T29" fmla="*/ 39 h 924"/>
                  <a:gd name="T30" fmla="*/ 488 w 640"/>
                  <a:gd name="T31" fmla="*/ 41 h 924"/>
                  <a:gd name="T32" fmla="*/ 484 w 640"/>
                  <a:gd name="T33" fmla="*/ 44 h 924"/>
                  <a:gd name="T34" fmla="*/ 461 w 640"/>
                  <a:gd name="T35" fmla="*/ 46 h 924"/>
                  <a:gd name="T36" fmla="*/ 431 w 640"/>
                  <a:gd name="T37" fmla="*/ 47 h 924"/>
                  <a:gd name="T38" fmla="*/ 395 w 640"/>
                  <a:gd name="T39" fmla="*/ 49 h 924"/>
                  <a:gd name="T40" fmla="*/ 367 w 640"/>
                  <a:gd name="T41" fmla="*/ 50 h 924"/>
                  <a:gd name="T42" fmla="*/ 339 w 640"/>
                  <a:gd name="T43" fmla="*/ 51 h 924"/>
                  <a:gd name="T44" fmla="*/ 306 w 640"/>
                  <a:gd name="T45" fmla="*/ 51 h 924"/>
                  <a:gd name="T46" fmla="*/ 268 w 640"/>
                  <a:gd name="T47" fmla="*/ 51 h 924"/>
                  <a:gd name="T48" fmla="*/ 241 w 640"/>
                  <a:gd name="T49" fmla="*/ 51 h 924"/>
                  <a:gd name="T50" fmla="*/ 215 w 640"/>
                  <a:gd name="T51" fmla="*/ 51 h 924"/>
                  <a:gd name="T52" fmla="*/ 182 w 640"/>
                  <a:gd name="T53" fmla="*/ 51 h 924"/>
                  <a:gd name="T54" fmla="*/ 142 w 640"/>
                  <a:gd name="T55" fmla="*/ 51 h 924"/>
                  <a:gd name="T56" fmla="*/ 115 w 640"/>
                  <a:gd name="T57" fmla="*/ 49 h 924"/>
                  <a:gd name="T58" fmla="*/ 87 w 640"/>
                  <a:gd name="T59" fmla="*/ 47 h 924"/>
                  <a:gd name="T60" fmla="*/ 42 w 640"/>
                  <a:gd name="T61" fmla="*/ 46 h 924"/>
                  <a:gd name="T62" fmla="*/ 12 w 640"/>
                  <a:gd name="T63" fmla="*/ 44 h 924"/>
                  <a:gd name="T64" fmla="*/ 10 w 640"/>
                  <a:gd name="T65" fmla="*/ 41 h 924"/>
                  <a:gd name="T66" fmla="*/ 32 w 640"/>
                  <a:gd name="T67" fmla="*/ 38 h 924"/>
                  <a:gd name="T68" fmla="*/ 49 w 640"/>
                  <a:gd name="T69" fmla="*/ 36 h 924"/>
                  <a:gd name="T70" fmla="*/ 86 w 640"/>
                  <a:gd name="T71" fmla="*/ 33 h 924"/>
                  <a:gd name="T72" fmla="*/ 104 w 640"/>
                  <a:gd name="T73" fmla="*/ 30 h 924"/>
                  <a:gd name="T74" fmla="*/ 119 w 640"/>
                  <a:gd name="T75" fmla="*/ 28 h 924"/>
                  <a:gd name="T76" fmla="*/ 134 w 640"/>
                  <a:gd name="T77" fmla="*/ 26 h 924"/>
                  <a:gd name="T78" fmla="*/ 147 w 640"/>
                  <a:gd name="T79" fmla="*/ 23 h 924"/>
                  <a:gd name="T80" fmla="*/ 160 w 640"/>
                  <a:gd name="T81" fmla="*/ 20 h 924"/>
                  <a:gd name="T82" fmla="*/ 184 w 640"/>
                  <a:gd name="T83" fmla="*/ 17 h 924"/>
                  <a:gd name="T84" fmla="*/ 200 w 640"/>
                  <a:gd name="T85" fmla="*/ 15 h 924"/>
                  <a:gd name="T86" fmla="*/ 210 w 640"/>
                  <a:gd name="T87" fmla="*/ 12 h 924"/>
                  <a:gd name="T88" fmla="*/ 219 w 640"/>
                  <a:gd name="T89" fmla="*/ 10 h 924"/>
                  <a:gd name="T90" fmla="*/ 228 w 640"/>
                  <a:gd name="T91" fmla="*/ 7 h 924"/>
                  <a:gd name="T92" fmla="*/ 236 w 640"/>
                  <a:gd name="T93" fmla="*/ 4 h 924"/>
                  <a:gd name="T94" fmla="*/ 244 w 640"/>
                  <a:gd name="T95" fmla="*/ 4 h 9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0"/>
                  <a:gd name="T145" fmla="*/ 0 h 924"/>
                  <a:gd name="T146" fmla="*/ 640 w 640"/>
                  <a:gd name="T147" fmla="*/ 924 h 9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0" h="924">
                    <a:moveTo>
                      <a:pt x="320" y="0"/>
                    </a:moveTo>
                    <a:lnTo>
                      <a:pt x="326" y="28"/>
                    </a:lnTo>
                    <a:lnTo>
                      <a:pt x="332" y="54"/>
                    </a:lnTo>
                    <a:lnTo>
                      <a:pt x="338" y="82"/>
                    </a:lnTo>
                    <a:lnTo>
                      <a:pt x="346" y="108"/>
                    </a:lnTo>
                    <a:lnTo>
                      <a:pt x="352" y="136"/>
                    </a:lnTo>
                    <a:lnTo>
                      <a:pt x="360" y="162"/>
                    </a:lnTo>
                    <a:lnTo>
                      <a:pt x="366" y="188"/>
                    </a:lnTo>
                    <a:lnTo>
                      <a:pt x="374" y="214"/>
                    </a:lnTo>
                    <a:lnTo>
                      <a:pt x="382" y="240"/>
                    </a:lnTo>
                    <a:lnTo>
                      <a:pt x="389" y="265"/>
                    </a:lnTo>
                    <a:lnTo>
                      <a:pt x="398" y="291"/>
                    </a:lnTo>
                    <a:lnTo>
                      <a:pt x="406" y="315"/>
                    </a:lnTo>
                    <a:lnTo>
                      <a:pt x="415" y="340"/>
                    </a:lnTo>
                    <a:lnTo>
                      <a:pt x="423" y="365"/>
                    </a:lnTo>
                    <a:lnTo>
                      <a:pt x="432" y="389"/>
                    </a:lnTo>
                    <a:lnTo>
                      <a:pt x="442" y="412"/>
                    </a:lnTo>
                    <a:lnTo>
                      <a:pt x="452" y="437"/>
                    </a:lnTo>
                    <a:lnTo>
                      <a:pt x="462" y="460"/>
                    </a:lnTo>
                    <a:lnTo>
                      <a:pt x="472" y="483"/>
                    </a:lnTo>
                    <a:lnTo>
                      <a:pt x="483" y="504"/>
                    </a:lnTo>
                    <a:lnTo>
                      <a:pt x="494" y="527"/>
                    </a:lnTo>
                    <a:lnTo>
                      <a:pt x="505" y="549"/>
                    </a:lnTo>
                    <a:lnTo>
                      <a:pt x="517" y="571"/>
                    </a:lnTo>
                    <a:lnTo>
                      <a:pt x="529" y="592"/>
                    </a:lnTo>
                    <a:lnTo>
                      <a:pt x="541" y="612"/>
                    </a:lnTo>
                    <a:lnTo>
                      <a:pt x="554" y="632"/>
                    </a:lnTo>
                    <a:lnTo>
                      <a:pt x="568" y="652"/>
                    </a:lnTo>
                    <a:lnTo>
                      <a:pt x="581" y="672"/>
                    </a:lnTo>
                    <a:lnTo>
                      <a:pt x="595" y="690"/>
                    </a:lnTo>
                    <a:lnTo>
                      <a:pt x="609" y="709"/>
                    </a:lnTo>
                    <a:lnTo>
                      <a:pt x="625" y="727"/>
                    </a:lnTo>
                    <a:lnTo>
                      <a:pt x="640" y="746"/>
                    </a:lnTo>
                    <a:lnTo>
                      <a:pt x="621" y="766"/>
                    </a:lnTo>
                    <a:lnTo>
                      <a:pt x="603" y="786"/>
                    </a:lnTo>
                    <a:lnTo>
                      <a:pt x="585" y="804"/>
                    </a:lnTo>
                    <a:lnTo>
                      <a:pt x="565" y="821"/>
                    </a:lnTo>
                    <a:lnTo>
                      <a:pt x="546" y="838"/>
                    </a:lnTo>
                    <a:lnTo>
                      <a:pt x="526" y="852"/>
                    </a:lnTo>
                    <a:lnTo>
                      <a:pt x="508" y="866"/>
                    </a:lnTo>
                    <a:lnTo>
                      <a:pt x="488" y="876"/>
                    </a:lnTo>
                    <a:lnTo>
                      <a:pt x="469" y="887"/>
                    </a:lnTo>
                    <a:lnTo>
                      <a:pt x="449" y="896"/>
                    </a:lnTo>
                    <a:lnTo>
                      <a:pt x="429" y="906"/>
                    </a:lnTo>
                    <a:lnTo>
                      <a:pt x="409" y="912"/>
                    </a:lnTo>
                    <a:lnTo>
                      <a:pt x="389" y="916"/>
                    </a:lnTo>
                    <a:lnTo>
                      <a:pt x="371" y="921"/>
                    </a:lnTo>
                    <a:lnTo>
                      <a:pt x="351" y="922"/>
                    </a:lnTo>
                    <a:lnTo>
                      <a:pt x="331" y="924"/>
                    </a:lnTo>
                    <a:lnTo>
                      <a:pt x="309" y="924"/>
                    </a:lnTo>
                    <a:lnTo>
                      <a:pt x="289" y="922"/>
                    </a:lnTo>
                    <a:lnTo>
                      <a:pt x="269" y="919"/>
                    </a:lnTo>
                    <a:lnTo>
                      <a:pt x="249" y="915"/>
                    </a:lnTo>
                    <a:lnTo>
                      <a:pt x="229" y="909"/>
                    </a:lnTo>
                    <a:lnTo>
                      <a:pt x="208" y="901"/>
                    </a:lnTo>
                    <a:lnTo>
                      <a:pt x="188" y="892"/>
                    </a:lnTo>
                    <a:lnTo>
                      <a:pt x="166" y="881"/>
                    </a:lnTo>
                    <a:lnTo>
                      <a:pt x="146" y="870"/>
                    </a:lnTo>
                    <a:lnTo>
                      <a:pt x="125" y="856"/>
                    </a:lnTo>
                    <a:lnTo>
                      <a:pt x="105" y="841"/>
                    </a:lnTo>
                    <a:lnTo>
                      <a:pt x="83" y="826"/>
                    </a:lnTo>
                    <a:lnTo>
                      <a:pt x="63" y="807"/>
                    </a:lnTo>
                    <a:lnTo>
                      <a:pt x="42" y="789"/>
                    </a:lnTo>
                    <a:lnTo>
                      <a:pt x="20" y="767"/>
                    </a:lnTo>
                    <a:lnTo>
                      <a:pt x="0" y="746"/>
                    </a:lnTo>
                    <a:lnTo>
                      <a:pt x="15" y="723"/>
                    </a:lnTo>
                    <a:lnTo>
                      <a:pt x="32" y="701"/>
                    </a:lnTo>
                    <a:lnTo>
                      <a:pt x="48" y="680"/>
                    </a:lnTo>
                    <a:lnTo>
                      <a:pt x="62" y="657"/>
                    </a:lnTo>
                    <a:lnTo>
                      <a:pt x="75" y="635"/>
                    </a:lnTo>
                    <a:lnTo>
                      <a:pt x="89" y="612"/>
                    </a:lnTo>
                    <a:lnTo>
                      <a:pt x="103" y="590"/>
                    </a:lnTo>
                    <a:lnTo>
                      <a:pt x="117" y="567"/>
                    </a:lnTo>
                    <a:lnTo>
                      <a:pt x="129" y="544"/>
                    </a:lnTo>
                    <a:lnTo>
                      <a:pt x="140" y="521"/>
                    </a:lnTo>
                    <a:lnTo>
                      <a:pt x="152" y="500"/>
                    </a:lnTo>
                    <a:lnTo>
                      <a:pt x="163" y="477"/>
                    </a:lnTo>
                    <a:lnTo>
                      <a:pt x="174" y="454"/>
                    </a:lnTo>
                    <a:lnTo>
                      <a:pt x="185" y="429"/>
                    </a:lnTo>
                    <a:lnTo>
                      <a:pt x="194" y="406"/>
                    </a:lnTo>
                    <a:lnTo>
                      <a:pt x="205" y="383"/>
                    </a:lnTo>
                    <a:lnTo>
                      <a:pt x="214" y="360"/>
                    </a:lnTo>
                    <a:lnTo>
                      <a:pt x="223" y="337"/>
                    </a:lnTo>
                    <a:lnTo>
                      <a:pt x="231" y="312"/>
                    </a:lnTo>
                    <a:lnTo>
                      <a:pt x="240" y="289"/>
                    </a:lnTo>
                    <a:lnTo>
                      <a:pt x="248" y="265"/>
                    </a:lnTo>
                    <a:lnTo>
                      <a:pt x="255" y="242"/>
                    </a:lnTo>
                    <a:lnTo>
                      <a:pt x="263" y="217"/>
                    </a:lnTo>
                    <a:lnTo>
                      <a:pt x="269" y="194"/>
                    </a:lnTo>
                    <a:lnTo>
                      <a:pt x="277" y="169"/>
                    </a:lnTo>
                    <a:lnTo>
                      <a:pt x="283" y="145"/>
                    </a:lnTo>
                    <a:lnTo>
                      <a:pt x="289" y="122"/>
                    </a:lnTo>
                    <a:lnTo>
                      <a:pt x="297" y="97"/>
                    </a:lnTo>
                    <a:lnTo>
                      <a:pt x="302" y="73"/>
                    </a:lnTo>
                    <a:lnTo>
                      <a:pt x="308" y="49"/>
                    </a:lnTo>
                    <a:lnTo>
                      <a:pt x="314" y="25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F28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0" name="AutoShape 1142"/>
              <p:cNvSpPr>
                <a:spLocks noChangeArrowheads="1"/>
              </p:cNvSpPr>
              <p:nvPr/>
            </p:nvSpPr>
            <p:spPr bwMode="auto">
              <a:xfrm flipH="1" flipV="1">
                <a:off x="3363" y="1613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1" name="AutoShape 1143"/>
              <p:cNvSpPr>
                <a:spLocks noChangeArrowheads="1"/>
              </p:cNvSpPr>
              <p:nvPr/>
            </p:nvSpPr>
            <p:spPr bwMode="auto">
              <a:xfrm flipH="1" flipV="1">
                <a:off x="3363" y="167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2" name="AutoShape 1144"/>
              <p:cNvSpPr>
                <a:spLocks noChangeArrowheads="1"/>
              </p:cNvSpPr>
              <p:nvPr/>
            </p:nvSpPr>
            <p:spPr bwMode="auto">
              <a:xfrm flipH="1" flipV="1">
                <a:off x="3334" y="1730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3" name="AutoShape 1145"/>
              <p:cNvSpPr>
                <a:spLocks noChangeArrowheads="1"/>
              </p:cNvSpPr>
              <p:nvPr/>
            </p:nvSpPr>
            <p:spPr bwMode="auto">
              <a:xfrm flipH="1" flipV="1">
                <a:off x="3391" y="1728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4" name="AutoShape 1146"/>
              <p:cNvSpPr>
                <a:spLocks noChangeArrowheads="1"/>
              </p:cNvSpPr>
              <p:nvPr/>
            </p:nvSpPr>
            <p:spPr bwMode="auto">
              <a:xfrm flipH="1" flipV="1">
                <a:off x="3305" y="178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5" name="AutoShape 1147"/>
              <p:cNvSpPr>
                <a:spLocks noChangeArrowheads="1"/>
              </p:cNvSpPr>
              <p:nvPr/>
            </p:nvSpPr>
            <p:spPr bwMode="auto">
              <a:xfrm flipH="1" flipV="1">
                <a:off x="3276" y="1840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6" name="AutoShape 1148"/>
              <p:cNvSpPr>
                <a:spLocks noChangeArrowheads="1"/>
              </p:cNvSpPr>
              <p:nvPr/>
            </p:nvSpPr>
            <p:spPr bwMode="auto">
              <a:xfrm flipH="1" flipV="1">
                <a:off x="3359" y="178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7" name="AutoShape 1149"/>
              <p:cNvSpPr>
                <a:spLocks noChangeArrowheads="1"/>
              </p:cNvSpPr>
              <p:nvPr/>
            </p:nvSpPr>
            <p:spPr bwMode="auto">
              <a:xfrm flipH="1" flipV="1">
                <a:off x="3416" y="178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8" name="AutoShape 1150"/>
              <p:cNvSpPr>
                <a:spLocks noChangeArrowheads="1"/>
              </p:cNvSpPr>
              <p:nvPr/>
            </p:nvSpPr>
            <p:spPr bwMode="auto">
              <a:xfrm flipH="1" flipV="1">
                <a:off x="3334" y="1840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69" name="AutoShape 1151"/>
              <p:cNvSpPr>
                <a:spLocks noChangeArrowheads="1"/>
              </p:cNvSpPr>
              <p:nvPr/>
            </p:nvSpPr>
            <p:spPr bwMode="auto">
              <a:xfrm flipH="1" flipV="1">
                <a:off x="3446" y="1840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0" name="AutoShape 1152"/>
              <p:cNvSpPr>
                <a:spLocks noChangeArrowheads="1"/>
              </p:cNvSpPr>
              <p:nvPr/>
            </p:nvSpPr>
            <p:spPr bwMode="auto">
              <a:xfrm flipH="1" flipV="1">
                <a:off x="3388" y="1840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1" name="AutoShape 1153"/>
              <p:cNvSpPr>
                <a:spLocks noChangeArrowheads="1"/>
              </p:cNvSpPr>
              <p:nvPr/>
            </p:nvSpPr>
            <p:spPr bwMode="auto">
              <a:xfrm flipH="1" flipV="1">
                <a:off x="3251" y="190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2" name="AutoShape 1154"/>
              <p:cNvSpPr>
                <a:spLocks noChangeArrowheads="1"/>
              </p:cNvSpPr>
              <p:nvPr/>
            </p:nvSpPr>
            <p:spPr bwMode="auto">
              <a:xfrm flipH="1" flipV="1">
                <a:off x="3308" y="190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3" name="AutoShape 1155"/>
              <p:cNvSpPr>
                <a:spLocks noChangeArrowheads="1"/>
              </p:cNvSpPr>
              <p:nvPr/>
            </p:nvSpPr>
            <p:spPr bwMode="auto">
              <a:xfrm flipH="1" flipV="1">
                <a:off x="3420" y="190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4" name="AutoShape 1156"/>
              <p:cNvSpPr>
                <a:spLocks noChangeArrowheads="1"/>
              </p:cNvSpPr>
              <p:nvPr/>
            </p:nvSpPr>
            <p:spPr bwMode="auto">
              <a:xfrm flipH="1" flipV="1">
                <a:off x="3366" y="190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5" name="AutoShape 1157"/>
              <p:cNvSpPr>
                <a:spLocks noChangeArrowheads="1"/>
              </p:cNvSpPr>
              <p:nvPr/>
            </p:nvSpPr>
            <p:spPr bwMode="auto">
              <a:xfrm flipH="1" flipV="1">
                <a:off x="3474" y="190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6" name="AutoShape 1158"/>
              <p:cNvSpPr>
                <a:spLocks noChangeArrowheads="1"/>
              </p:cNvSpPr>
              <p:nvPr/>
            </p:nvSpPr>
            <p:spPr bwMode="auto">
              <a:xfrm flipH="1" flipV="1">
                <a:off x="3228" y="197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7" name="AutoShape 1159"/>
              <p:cNvSpPr>
                <a:spLocks noChangeArrowheads="1"/>
              </p:cNvSpPr>
              <p:nvPr/>
            </p:nvSpPr>
            <p:spPr bwMode="auto">
              <a:xfrm flipH="1" flipV="1">
                <a:off x="3286" y="197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8" name="AutoShape 1160"/>
              <p:cNvSpPr>
                <a:spLocks noChangeArrowheads="1"/>
              </p:cNvSpPr>
              <p:nvPr/>
            </p:nvSpPr>
            <p:spPr bwMode="auto">
              <a:xfrm flipH="1" flipV="1">
                <a:off x="3398" y="197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79" name="AutoShape 1161"/>
              <p:cNvSpPr>
                <a:spLocks noChangeArrowheads="1"/>
              </p:cNvSpPr>
              <p:nvPr/>
            </p:nvSpPr>
            <p:spPr bwMode="auto">
              <a:xfrm flipH="1" flipV="1">
                <a:off x="3340" y="197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0" name="AutoShape 1162"/>
              <p:cNvSpPr>
                <a:spLocks noChangeArrowheads="1"/>
              </p:cNvSpPr>
              <p:nvPr/>
            </p:nvSpPr>
            <p:spPr bwMode="auto">
              <a:xfrm flipH="1" flipV="1">
                <a:off x="3196" y="2038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1" name="AutoShape 1163"/>
              <p:cNvSpPr>
                <a:spLocks noChangeArrowheads="1"/>
              </p:cNvSpPr>
              <p:nvPr/>
            </p:nvSpPr>
            <p:spPr bwMode="auto">
              <a:xfrm flipH="1" flipV="1">
                <a:off x="3257" y="2038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2" name="AutoShape 1164"/>
              <p:cNvSpPr>
                <a:spLocks noChangeArrowheads="1"/>
              </p:cNvSpPr>
              <p:nvPr/>
            </p:nvSpPr>
            <p:spPr bwMode="auto">
              <a:xfrm flipH="1" flipV="1">
                <a:off x="3379" y="2038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3" name="AutoShape 1165"/>
              <p:cNvSpPr>
                <a:spLocks noChangeArrowheads="1"/>
              </p:cNvSpPr>
              <p:nvPr/>
            </p:nvSpPr>
            <p:spPr bwMode="auto">
              <a:xfrm flipH="1" flipV="1">
                <a:off x="3317" y="2038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4" name="AutoShape 1166"/>
              <p:cNvSpPr>
                <a:spLocks noChangeArrowheads="1"/>
              </p:cNvSpPr>
              <p:nvPr/>
            </p:nvSpPr>
            <p:spPr bwMode="auto">
              <a:xfrm flipH="1" flipV="1">
                <a:off x="3436" y="2038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5" name="AutoShape 1167"/>
              <p:cNvSpPr>
                <a:spLocks noChangeArrowheads="1"/>
              </p:cNvSpPr>
              <p:nvPr/>
            </p:nvSpPr>
            <p:spPr bwMode="auto">
              <a:xfrm flipH="1" flipV="1">
                <a:off x="3148" y="2097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6" name="AutoShape 1168"/>
              <p:cNvSpPr>
                <a:spLocks noChangeArrowheads="1"/>
              </p:cNvSpPr>
              <p:nvPr/>
            </p:nvSpPr>
            <p:spPr bwMode="auto">
              <a:xfrm flipH="1" flipV="1">
                <a:off x="3209" y="2097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7" name="AutoShape 1169"/>
              <p:cNvSpPr>
                <a:spLocks noChangeArrowheads="1"/>
              </p:cNvSpPr>
              <p:nvPr/>
            </p:nvSpPr>
            <p:spPr bwMode="auto">
              <a:xfrm flipH="1" flipV="1">
                <a:off x="3327" y="2099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8" name="AutoShape 1170"/>
              <p:cNvSpPr>
                <a:spLocks noChangeArrowheads="1"/>
              </p:cNvSpPr>
              <p:nvPr/>
            </p:nvSpPr>
            <p:spPr bwMode="auto">
              <a:xfrm flipH="1" flipV="1">
                <a:off x="3270" y="2099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89" name="AutoShape 1171"/>
              <p:cNvSpPr>
                <a:spLocks noChangeArrowheads="1"/>
              </p:cNvSpPr>
              <p:nvPr/>
            </p:nvSpPr>
            <p:spPr bwMode="auto">
              <a:xfrm flipH="1" flipV="1">
                <a:off x="3097" y="216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0" name="AutoShape 1172"/>
              <p:cNvSpPr>
                <a:spLocks noChangeArrowheads="1"/>
              </p:cNvSpPr>
              <p:nvPr/>
            </p:nvSpPr>
            <p:spPr bwMode="auto">
              <a:xfrm flipH="1" flipV="1">
                <a:off x="3158" y="216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1" name="AutoShape 1173"/>
              <p:cNvSpPr>
                <a:spLocks noChangeArrowheads="1"/>
              </p:cNvSpPr>
              <p:nvPr/>
            </p:nvSpPr>
            <p:spPr bwMode="auto">
              <a:xfrm flipH="1" flipV="1">
                <a:off x="3276" y="2165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2" name="AutoShape 1174"/>
              <p:cNvSpPr>
                <a:spLocks noChangeArrowheads="1"/>
              </p:cNvSpPr>
              <p:nvPr/>
            </p:nvSpPr>
            <p:spPr bwMode="auto">
              <a:xfrm flipH="1" flipV="1">
                <a:off x="3215" y="2165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3" name="AutoShape 1175"/>
              <p:cNvSpPr>
                <a:spLocks noChangeArrowheads="1"/>
              </p:cNvSpPr>
              <p:nvPr/>
            </p:nvSpPr>
            <p:spPr bwMode="auto">
              <a:xfrm flipH="1" flipV="1">
                <a:off x="3334" y="2165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4" name="AutoShape 1176"/>
              <p:cNvSpPr>
                <a:spLocks noChangeArrowheads="1"/>
              </p:cNvSpPr>
              <p:nvPr/>
            </p:nvSpPr>
            <p:spPr bwMode="auto">
              <a:xfrm flipH="1" flipV="1">
                <a:off x="3395" y="216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5" name="AutoShape 1177"/>
              <p:cNvSpPr>
                <a:spLocks noChangeArrowheads="1"/>
              </p:cNvSpPr>
              <p:nvPr/>
            </p:nvSpPr>
            <p:spPr bwMode="auto">
              <a:xfrm flipH="1" flipV="1">
                <a:off x="3455" y="2164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6" name="AutoShape 1178"/>
              <p:cNvSpPr>
                <a:spLocks noChangeArrowheads="1"/>
              </p:cNvSpPr>
              <p:nvPr/>
            </p:nvSpPr>
            <p:spPr bwMode="auto">
              <a:xfrm flipH="1" flipV="1">
                <a:off x="3573" y="2165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7" name="AutoShape 1179"/>
              <p:cNvSpPr>
                <a:spLocks noChangeArrowheads="1"/>
              </p:cNvSpPr>
              <p:nvPr/>
            </p:nvSpPr>
            <p:spPr bwMode="auto">
              <a:xfrm flipH="1" flipV="1">
                <a:off x="3512" y="2165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8" name="AutoShape 1180"/>
              <p:cNvSpPr>
                <a:spLocks noChangeArrowheads="1"/>
              </p:cNvSpPr>
              <p:nvPr/>
            </p:nvSpPr>
            <p:spPr bwMode="auto">
              <a:xfrm flipH="1" flipV="1">
                <a:off x="3168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899" name="AutoShape 1181"/>
              <p:cNvSpPr>
                <a:spLocks noChangeArrowheads="1"/>
              </p:cNvSpPr>
              <p:nvPr/>
            </p:nvSpPr>
            <p:spPr bwMode="auto">
              <a:xfrm flipH="1" flipV="1">
                <a:off x="3228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0" name="AutoShape 1182"/>
              <p:cNvSpPr>
                <a:spLocks noChangeArrowheads="1"/>
              </p:cNvSpPr>
              <p:nvPr/>
            </p:nvSpPr>
            <p:spPr bwMode="auto">
              <a:xfrm flipH="1" flipV="1">
                <a:off x="3350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1" name="AutoShape 1183"/>
              <p:cNvSpPr>
                <a:spLocks noChangeArrowheads="1"/>
              </p:cNvSpPr>
              <p:nvPr/>
            </p:nvSpPr>
            <p:spPr bwMode="auto">
              <a:xfrm flipH="1" flipV="1">
                <a:off x="3288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2" name="AutoShape 1184"/>
              <p:cNvSpPr>
                <a:spLocks noChangeArrowheads="1"/>
              </p:cNvSpPr>
              <p:nvPr/>
            </p:nvSpPr>
            <p:spPr bwMode="auto">
              <a:xfrm flipH="1" flipV="1">
                <a:off x="3634" y="2165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3" name="AutoShape 1185"/>
              <p:cNvSpPr>
                <a:spLocks noChangeArrowheads="1"/>
              </p:cNvSpPr>
              <p:nvPr/>
            </p:nvSpPr>
            <p:spPr bwMode="auto">
              <a:xfrm flipH="1" flipV="1">
                <a:off x="3452" y="197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4" name="AutoShape 1186"/>
              <p:cNvSpPr>
                <a:spLocks noChangeArrowheads="1"/>
              </p:cNvSpPr>
              <p:nvPr/>
            </p:nvSpPr>
            <p:spPr bwMode="auto">
              <a:xfrm flipH="1" flipV="1">
                <a:off x="3510" y="197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5" name="AutoShape 1187"/>
              <p:cNvSpPr>
                <a:spLocks noChangeArrowheads="1"/>
              </p:cNvSpPr>
              <p:nvPr/>
            </p:nvSpPr>
            <p:spPr bwMode="auto">
              <a:xfrm flipH="1" flipV="1">
                <a:off x="3494" y="203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6" name="AutoShape 1188"/>
              <p:cNvSpPr>
                <a:spLocks noChangeArrowheads="1"/>
              </p:cNvSpPr>
              <p:nvPr/>
            </p:nvSpPr>
            <p:spPr bwMode="auto">
              <a:xfrm flipH="1" flipV="1">
                <a:off x="3551" y="203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7" name="AutoShape 1189"/>
              <p:cNvSpPr>
                <a:spLocks noChangeArrowheads="1"/>
              </p:cNvSpPr>
              <p:nvPr/>
            </p:nvSpPr>
            <p:spPr bwMode="auto">
              <a:xfrm flipH="1" flipV="1">
                <a:off x="3385" y="2099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8" name="AutoShape 1190"/>
              <p:cNvSpPr>
                <a:spLocks noChangeArrowheads="1"/>
              </p:cNvSpPr>
              <p:nvPr/>
            </p:nvSpPr>
            <p:spPr bwMode="auto">
              <a:xfrm flipH="1" flipV="1">
                <a:off x="3449" y="2099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09" name="AutoShape 1191"/>
              <p:cNvSpPr>
                <a:spLocks noChangeArrowheads="1"/>
              </p:cNvSpPr>
              <p:nvPr/>
            </p:nvSpPr>
            <p:spPr bwMode="auto">
              <a:xfrm flipH="1" flipV="1">
                <a:off x="3512" y="209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0" name="AutoShape 1192"/>
              <p:cNvSpPr>
                <a:spLocks noChangeArrowheads="1"/>
              </p:cNvSpPr>
              <p:nvPr/>
            </p:nvSpPr>
            <p:spPr bwMode="auto">
              <a:xfrm flipH="1" flipV="1">
                <a:off x="3573" y="2096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1" name="AutoShape 1193"/>
              <p:cNvSpPr>
                <a:spLocks noChangeArrowheads="1"/>
              </p:cNvSpPr>
              <p:nvPr/>
            </p:nvSpPr>
            <p:spPr bwMode="auto">
              <a:xfrm flipH="1" flipV="1">
                <a:off x="3407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2" name="AutoShape 1194"/>
              <p:cNvSpPr>
                <a:spLocks noChangeArrowheads="1"/>
              </p:cNvSpPr>
              <p:nvPr/>
            </p:nvSpPr>
            <p:spPr bwMode="auto">
              <a:xfrm flipH="1" flipV="1">
                <a:off x="3468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3" name="AutoShape 1195"/>
              <p:cNvSpPr>
                <a:spLocks noChangeArrowheads="1"/>
              </p:cNvSpPr>
              <p:nvPr/>
            </p:nvSpPr>
            <p:spPr bwMode="auto">
              <a:xfrm flipH="1" flipV="1">
                <a:off x="3590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4" name="AutoShape 1196"/>
              <p:cNvSpPr>
                <a:spLocks noChangeArrowheads="1"/>
              </p:cNvSpPr>
              <p:nvPr/>
            </p:nvSpPr>
            <p:spPr bwMode="auto">
              <a:xfrm flipH="1" flipV="1">
                <a:off x="3529" y="2221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5" name="AutoShape 1197"/>
              <p:cNvSpPr>
                <a:spLocks noChangeArrowheads="1"/>
              </p:cNvSpPr>
              <p:nvPr/>
            </p:nvSpPr>
            <p:spPr bwMode="auto">
              <a:xfrm flipH="1" flipV="1">
                <a:off x="3280" y="2280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6" name="AutoShape 1198"/>
              <p:cNvSpPr>
                <a:spLocks noChangeArrowheads="1"/>
              </p:cNvSpPr>
              <p:nvPr/>
            </p:nvSpPr>
            <p:spPr bwMode="auto">
              <a:xfrm flipH="1" flipV="1">
                <a:off x="3340" y="2280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7" name="AutoShape 1199"/>
              <p:cNvSpPr>
                <a:spLocks noChangeArrowheads="1"/>
              </p:cNvSpPr>
              <p:nvPr/>
            </p:nvSpPr>
            <p:spPr bwMode="auto">
              <a:xfrm flipH="1" flipV="1">
                <a:off x="3462" y="228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sp>
            <p:nvSpPr>
              <p:cNvPr id="31918" name="AutoShape 1200"/>
              <p:cNvSpPr>
                <a:spLocks noChangeArrowheads="1"/>
              </p:cNvSpPr>
              <p:nvPr/>
            </p:nvSpPr>
            <p:spPr bwMode="auto">
              <a:xfrm flipH="1" flipV="1">
                <a:off x="3400" y="2282"/>
                <a:ext cx="49" cy="46"/>
              </a:xfrm>
              <a:prstGeom prst="octagon">
                <a:avLst>
                  <a:gd name="adj" fmla="val 23148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</p:grpSp>
        <p:grpSp>
          <p:nvGrpSpPr>
            <p:cNvPr id="31825" name="Group 1201"/>
            <p:cNvGrpSpPr>
              <a:grpSpLocks/>
            </p:cNvGrpSpPr>
            <p:nvPr/>
          </p:nvGrpSpPr>
          <p:grpSpPr bwMode="auto">
            <a:xfrm>
              <a:off x="4474" y="1074"/>
              <a:ext cx="468" cy="364"/>
              <a:chOff x="4474" y="1074"/>
              <a:chExt cx="468" cy="364"/>
            </a:xfrm>
          </p:grpSpPr>
          <p:grpSp>
            <p:nvGrpSpPr>
              <p:cNvPr id="31854" name="Group 1202"/>
              <p:cNvGrpSpPr>
                <a:grpSpLocks/>
              </p:cNvGrpSpPr>
              <p:nvPr/>
            </p:nvGrpSpPr>
            <p:grpSpPr bwMode="auto">
              <a:xfrm>
                <a:off x="4474" y="1074"/>
                <a:ext cx="468" cy="364"/>
                <a:chOff x="4474" y="1074"/>
                <a:chExt cx="468" cy="364"/>
              </a:xfrm>
            </p:grpSpPr>
            <p:sp>
              <p:nvSpPr>
                <p:cNvPr id="31856" name="Freeform 1203"/>
                <p:cNvSpPr>
                  <a:spLocks noChangeArrowheads="1"/>
                </p:cNvSpPr>
                <p:nvPr/>
              </p:nvSpPr>
              <p:spPr bwMode="auto">
                <a:xfrm>
                  <a:off x="4474" y="1173"/>
                  <a:ext cx="431" cy="45"/>
                </a:xfrm>
                <a:custGeom>
                  <a:avLst/>
                  <a:gdLst>
                    <a:gd name="T0" fmla="*/ 0 w 801"/>
                    <a:gd name="T1" fmla="*/ 1 h 76"/>
                    <a:gd name="T2" fmla="*/ 1 w 801"/>
                    <a:gd name="T3" fmla="*/ 0 h 76"/>
                    <a:gd name="T4" fmla="*/ 1 w 801"/>
                    <a:gd name="T5" fmla="*/ 0 h 76"/>
                    <a:gd name="T6" fmla="*/ 1 w 801"/>
                    <a:gd name="T7" fmla="*/ 1 h 76"/>
                    <a:gd name="T8" fmla="*/ 0 w 801"/>
                    <a:gd name="T9" fmla="*/ 1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1"/>
                    <a:gd name="T16" fmla="*/ 0 h 76"/>
                    <a:gd name="T17" fmla="*/ 801 w 801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1" h="76">
                      <a:moveTo>
                        <a:pt x="0" y="76"/>
                      </a:moveTo>
                      <a:lnTo>
                        <a:pt x="195" y="0"/>
                      </a:lnTo>
                      <a:lnTo>
                        <a:pt x="801" y="0"/>
                      </a:lnTo>
                      <a:lnTo>
                        <a:pt x="606" y="76"/>
                      </a:lnTo>
                      <a:lnTo>
                        <a:pt x="0" y="76"/>
                      </a:ln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57" name="Rectangle 1204"/>
                <p:cNvSpPr>
                  <a:spLocks noChangeArrowheads="1"/>
                </p:cNvSpPr>
                <p:nvPr/>
              </p:nvSpPr>
              <p:spPr bwMode="auto">
                <a:xfrm>
                  <a:off x="4484" y="1216"/>
                  <a:ext cx="326" cy="22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t-BR" altLang="pt-BR"/>
                </a:p>
              </p:txBody>
            </p:sp>
            <p:sp>
              <p:nvSpPr>
                <p:cNvPr id="31858" name="Freeform 1205"/>
                <p:cNvSpPr>
                  <a:spLocks noChangeArrowheads="1"/>
                </p:cNvSpPr>
                <p:nvPr/>
              </p:nvSpPr>
              <p:spPr bwMode="auto">
                <a:xfrm>
                  <a:off x="4803" y="1074"/>
                  <a:ext cx="140" cy="359"/>
                </a:xfrm>
                <a:custGeom>
                  <a:avLst/>
                  <a:gdLst>
                    <a:gd name="T0" fmla="*/ 0 w 261"/>
                    <a:gd name="T1" fmla="*/ 1 h 597"/>
                    <a:gd name="T2" fmla="*/ 1 w 261"/>
                    <a:gd name="T3" fmla="*/ 1 h 597"/>
                    <a:gd name="T4" fmla="*/ 1 w 261"/>
                    <a:gd name="T5" fmla="*/ 1 h 597"/>
                    <a:gd name="T6" fmla="*/ 1 w 261"/>
                    <a:gd name="T7" fmla="*/ 1 h 597"/>
                    <a:gd name="T8" fmla="*/ 1 w 261"/>
                    <a:gd name="T9" fmla="*/ 1 h 597"/>
                    <a:gd name="T10" fmla="*/ 1 w 261"/>
                    <a:gd name="T11" fmla="*/ 1 h 597"/>
                    <a:gd name="T12" fmla="*/ 1 w 261"/>
                    <a:gd name="T13" fmla="*/ 1 h 597"/>
                    <a:gd name="T14" fmla="*/ 1 w 261"/>
                    <a:gd name="T15" fmla="*/ 1 h 597"/>
                    <a:gd name="T16" fmla="*/ 1 w 261"/>
                    <a:gd name="T17" fmla="*/ 1 h 597"/>
                    <a:gd name="T18" fmla="*/ 1 w 261"/>
                    <a:gd name="T19" fmla="*/ 1 h 597"/>
                    <a:gd name="T20" fmla="*/ 1 w 261"/>
                    <a:gd name="T21" fmla="*/ 1 h 597"/>
                    <a:gd name="T22" fmla="*/ 1 w 261"/>
                    <a:gd name="T23" fmla="*/ 1 h 597"/>
                    <a:gd name="T24" fmla="*/ 1 w 261"/>
                    <a:gd name="T25" fmla="*/ 1 h 597"/>
                    <a:gd name="T26" fmla="*/ 1 w 261"/>
                    <a:gd name="T27" fmla="*/ 1 h 597"/>
                    <a:gd name="T28" fmla="*/ 1 w 261"/>
                    <a:gd name="T29" fmla="*/ 1 h 597"/>
                    <a:gd name="T30" fmla="*/ 1 w 261"/>
                    <a:gd name="T31" fmla="*/ 1 h 597"/>
                    <a:gd name="T32" fmla="*/ 1 w 261"/>
                    <a:gd name="T33" fmla="*/ 1 h 597"/>
                    <a:gd name="T34" fmla="*/ 1 w 261"/>
                    <a:gd name="T35" fmla="*/ 1 h 597"/>
                    <a:gd name="T36" fmla="*/ 1 w 261"/>
                    <a:gd name="T37" fmla="*/ 1 h 597"/>
                    <a:gd name="T38" fmla="*/ 1 w 261"/>
                    <a:gd name="T39" fmla="*/ 1 h 597"/>
                    <a:gd name="T40" fmla="*/ 1 w 261"/>
                    <a:gd name="T41" fmla="*/ 1 h 597"/>
                    <a:gd name="T42" fmla="*/ 1 w 261"/>
                    <a:gd name="T43" fmla="*/ 1 h 597"/>
                    <a:gd name="T44" fmla="*/ 1 w 261"/>
                    <a:gd name="T45" fmla="*/ 1 h 597"/>
                    <a:gd name="T46" fmla="*/ 1 w 261"/>
                    <a:gd name="T47" fmla="*/ 1 h 597"/>
                    <a:gd name="T48" fmla="*/ 1 w 261"/>
                    <a:gd name="T49" fmla="*/ 1 h 597"/>
                    <a:gd name="T50" fmla="*/ 1 w 261"/>
                    <a:gd name="T51" fmla="*/ 1 h 597"/>
                    <a:gd name="T52" fmla="*/ 1 w 261"/>
                    <a:gd name="T53" fmla="*/ 0 h 597"/>
                    <a:gd name="T54" fmla="*/ 1 w 261"/>
                    <a:gd name="T55" fmla="*/ 0 h 597"/>
                    <a:gd name="T56" fmla="*/ 1 w 261"/>
                    <a:gd name="T57" fmla="*/ 0 h 597"/>
                    <a:gd name="T58" fmla="*/ 1 w 261"/>
                    <a:gd name="T59" fmla="*/ 1 h 597"/>
                    <a:gd name="T60" fmla="*/ 1 w 261"/>
                    <a:gd name="T61" fmla="*/ 1 h 597"/>
                    <a:gd name="T62" fmla="*/ 1 w 261"/>
                    <a:gd name="T63" fmla="*/ 1 h 597"/>
                    <a:gd name="T64" fmla="*/ 1 w 261"/>
                    <a:gd name="T65" fmla="*/ 1 h 597"/>
                    <a:gd name="T66" fmla="*/ 0 w 261"/>
                    <a:gd name="T67" fmla="*/ 1 h 5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1"/>
                    <a:gd name="T103" fmla="*/ 0 h 597"/>
                    <a:gd name="T104" fmla="*/ 261 w 261"/>
                    <a:gd name="T105" fmla="*/ 597 h 5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1" h="597">
                      <a:moveTo>
                        <a:pt x="0" y="597"/>
                      </a:moveTo>
                      <a:lnTo>
                        <a:pt x="0" y="108"/>
                      </a:lnTo>
                      <a:lnTo>
                        <a:pt x="1" y="106"/>
                      </a:lnTo>
                      <a:lnTo>
                        <a:pt x="3" y="105"/>
                      </a:lnTo>
                      <a:lnTo>
                        <a:pt x="4" y="102"/>
                      </a:lnTo>
                      <a:lnTo>
                        <a:pt x="8" y="100"/>
                      </a:lnTo>
                      <a:lnTo>
                        <a:pt x="9" y="99"/>
                      </a:lnTo>
                      <a:lnTo>
                        <a:pt x="12" y="96"/>
                      </a:lnTo>
                      <a:lnTo>
                        <a:pt x="14" y="94"/>
                      </a:lnTo>
                      <a:lnTo>
                        <a:pt x="17" y="91"/>
                      </a:lnTo>
                      <a:lnTo>
                        <a:pt x="20" y="89"/>
                      </a:lnTo>
                      <a:lnTo>
                        <a:pt x="23" y="86"/>
                      </a:lnTo>
                      <a:lnTo>
                        <a:pt x="26" y="83"/>
                      </a:lnTo>
                      <a:lnTo>
                        <a:pt x="29" y="82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8" y="72"/>
                      </a:lnTo>
                      <a:lnTo>
                        <a:pt x="43" y="71"/>
                      </a:lnTo>
                      <a:lnTo>
                        <a:pt x="46" y="68"/>
                      </a:lnTo>
                      <a:lnTo>
                        <a:pt x="49" y="65"/>
                      </a:lnTo>
                      <a:lnTo>
                        <a:pt x="54" y="63"/>
                      </a:lnTo>
                      <a:lnTo>
                        <a:pt x="57" y="60"/>
                      </a:lnTo>
                      <a:lnTo>
                        <a:pt x="61" y="57"/>
                      </a:lnTo>
                      <a:lnTo>
                        <a:pt x="64" y="56"/>
                      </a:lnTo>
                      <a:lnTo>
                        <a:pt x="69" y="52"/>
                      </a:lnTo>
                      <a:lnTo>
                        <a:pt x="72" y="51"/>
                      </a:lnTo>
                      <a:lnTo>
                        <a:pt x="77" y="48"/>
                      </a:lnTo>
                      <a:lnTo>
                        <a:pt x="81" y="45"/>
                      </a:lnTo>
                      <a:lnTo>
                        <a:pt x="86" y="43"/>
                      </a:lnTo>
                      <a:lnTo>
                        <a:pt x="89" y="42"/>
                      </a:lnTo>
                      <a:lnTo>
                        <a:pt x="94" y="39"/>
                      </a:lnTo>
                      <a:lnTo>
                        <a:pt x="98" y="37"/>
                      </a:lnTo>
                      <a:lnTo>
                        <a:pt x="103" y="36"/>
                      </a:lnTo>
                      <a:lnTo>
                        <a:pt x="106" y="34"/>
                      </a:lnTo>
                      <a:lnTo>
                        <a:pt x="111" y="33"/>
                      </a:lnTo>
                      <a:lnTo>
                        <a:pt x="117" y="29"/>
                      </a:lnTo>
                      <a:lnTo>
                        <a:pt x="121" y="28"/>
                      </a:lnTo>
                      <a:lnTo>
                        <a:pt x="126" y="26"/>
                      </a:lnTo>
                      <a:lnTo>
                        <a:pt x="132" y="23"/>
                      </a:lnTo>
                      <a:lnTo>
                        <a:pt x="138" y="22"/>
                      </a:lnTo>
                      <a:lnTo>
                        <a:pt x="144" y="20"/>
                      </a:lnTo>
                      <a:lnTo>
                        <a:pt x="151" y="19"/>
                      </a:lnTo>
                      <a:lnTo>
                        <a:pt x="157" y="16"/>
                      </a:lnTo>
                      <a:lnTo>
                        <a:pt x="163" y="14"/>
                      </a:lnTo>
                      <a:lnTo>
                        <a:pt x="169" y="13"/>
                      </a:lnTo>
                      <a:lnTo>
                        <a:pt x="175" y="11"/>
                      </a:lnTo>
                      <a:lnTo>
                        <a:pt x="181" y="9"/>
                      </a:lnTo>
                      <a:lnTo>
                        <a:pt x="187" y="8"/>
                      </a:lnTo>
                      <a:lnTo>
                        <a:pt x="194" y="6"/>
                      </a:lnTo>
                      <a:lnTo>
                        <a:pt x="200" y="5"/>
                      </a:lnTo>
                      <a:lnTo>
                        <a:pt x="206" y="3"/>
                      </a:lnTo>
                      <a:lnTo>
                        <a:pt x="212" y="2"/>
                      </a:lnTo>
                      <a:lnTo>
                        <a:pt x="218" y="2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4" y="0"/>
                      </a:lnTo>
                      <a:lnTo>
                        <a:pt x="237" y="0"/>
                      </a:lnTo>
                      <a:lnTo>
                        <a:pt x="241" y="0"/>
                      </a:lnTo>
                      <a:lnTo>
                        <a:pt x="246" y="0"/>
                      </a:lnTo>
                      <a:lnTo>
                        <a:pt x="249" y="2"/>
                      </a:lnTo>
                      <a:lnTo>
                        <a:pt x="252" y="2"/>
                      </a:lnTo>
                      <a:lnTo>
                        <a:pt x="254" y="3"/>
                      </a:lnTo>
                      <a:lnTo>
                        <a:pt x="257" y="5"/>
                      </a:lnTo>
                      <a:lnTo>
                        <a:pt x="258" y="8"/>
                      </a:lnTo>
                      <a:lnTo>
                        <a:pt x="258" y="9"/>
                      </a:lnTo>
                      <a:lnTo>
                        <a:pt x="258" y="13"/>
                      </a:lnTo>
                      <a:lnTo>
                        <a:pt x="261" y="597"/>
                      </a:lnTo>
                      <a:lnTo>
                        <a:pt x="0" y="597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2166" name="Rectangle 1206"/>
              <p:cNvSpPr>
                <a:spLocks noChangeArrowheads="1"/>
              </p:cNvSpPr>
              <p:nvPr/>
            </p:nvSpPr>
            <p:spPr bwMode="auto">
              <a:xfrm>
                <a:off x="4483" y="1253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1" hangingPunct="1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pt-BR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Microsoft YaHei" charset="-122"/>
                  </a:rPr>
                  <a:t>ANGRA I</a:t>
                </a:r>
              </a:p>
            </p:txBody>
          </p:sp>
        </p:grpSp>
        <p:grpSp>
          <p:nvGrpSpPr>
            <p:cNvPr id="31826" name="Group 1207"/>
            <p:cNvGrpSpPr>
              <a:grpSpLocks/>
            </p:cNvGrpSpPr>
            <p:nvPr/>
          </p:nvGrpSpPr>
          <p:grpSpPr bwMode="auto">
            <a:xfrm>
              <a:off x="4462" y="1446"/>
              <a:ext cx="476" cy="364"/>
              <a:chOff x="4462" y="1446"/>
              <a:chExt cx="476" cy="364"/>
            </a:xfrm>
          </p:grpSpPr>
          <p:grpSp>
            <p:nvGrpSpPr>
              <p:cNvPr id="31849" name="Group 1208"/>
              <p:cNvGrpSpPr>
                <a:grpSpLocks/>
              </p:cNvGrpSpPr>
              <p:nvPr/>
            </p:nvGrpSpPr>
            <p:grpSpPr bwMode="auto">
              <a:xfrm>
                <a:off x="4462" y="1446"/>
                <a:ext cx="468" cy="364"/>
                <a:chOff x="4462" y="1446"/>
                <a:chExt cx="468" cy="364"/>
              </a:xfrm>
            </p:grpSpPr>
            <p:sp>
              <p:nvSpPr>
                <p:cNvPr id="31851" name="Freeform 1209"/>
                <p:cNvSpPr>
                  <a:spLocks noChangeArrowheads="1"/>
                </p:cNvSpPr>
                <p:nvPr/>
              </p:nvSpPr>
              <p:spPr bwMode="auto">
                <a:xfrm>
                  <a:off x="4462" y="1545"/>
                  <a:ext cx="431" cy="45"/>
                </a:xfrm>
                <a:custGeom>
                  <a:avLst/>
                  <a:gdLst>
                    <a:gd name="T0" fmla="*/ 0 w 801"/>
                    <a:gd name="T1" fmla="*/ 1 h 76"/>
                    <a:gd name="T2" fmla="*/ 1 w 801"/>
                    <a:gd name="T3" fmla="*/ 0 h 76"/>
                    <a:gd name="T4" fmla="*/ 1 w 801"/>
                    <a:gd name="T5" fmla="*/ 0 h 76"/>
                    <a:gd name="T6" fmla="*/ 1 w 801"/>
                    <a:gd name="T7" fmla="*/ 1 h 76"/>
                    <a:gd name="T8" fmla="*/ 0 w 801"/>
                    <a:gd name="T9" fmla="*/ 1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1"/>
                    <a:gd name="T16" fmla="*/ 0 h 76"/>
                    <a:gd name="T17" fmla="*/ 801 w 801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1" h="76">
                      <a:moveTo>
                        <a:pt x="0" y="76"/>
                      </a:moveTo>
                      <a:lnTo>
                        <a:pt x="195" y="0"/>
                      </a:lnTo>
                      <a:lnTo>
                        <a:pt x="801" y="0"/>
                      </a:lnTo>
                      <a:lnTo>
                        <a:pt x="606" y="76"/>
                      </a:lnTo>
                      <a:lnTo>
                        <a:pt x="0" y="76"/>
                      </a:ln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52" name="Rectangle 1210"/>
                <p:cNvSpPr>
                  <a:spLocks noChangeArrowheads="1"/>
                </p:cNvSpPr>
                <p:nvPr/>
              </p:nvSpPr>
              <p:spPr bwMode="auto">
                <a:xfrm>
                  <a:off x="4471" y="1588"/>
                  <a:ext cx="326" cy="22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t-BR" altLang="pt-BR"/>
                </a:p>
              </p:txBody>
            </p:sp>
            <p:sp>
              <p:nvSpPr>
                <p:cNvPr id="31853" name="Freeform 1211"/>
                <p:cNvSpPr>
                  <a:spLocks noChangeArrowheads="1"/>
                </p:cNvSpPr>
                <p:nvPr/>
              </p:nvSpPr>
              <p:spPr bwMode="auto">
                <a:xfrm>
                  <a:off x="4790" y="1446"/>
                  <a:ext cx="140" cy="359"/>
                </a:xfrm>
                <a:custGeom>
                  <a:avLst/>
                  <a:gdLst>
                    <a:gd name="T0" fmla="*/ 0 w 261"/>
                    <a:gd name="T1" fmla="*/ 1 h 597"/>
                    <a:gd name="T2" fmla="*/ 1 w 261"/>
                    <a:gd name="T3" fmla="*/ 1 h 597"/>
                    <a:gd name="T4" fmla="*/ 1 w 261"/>
                    <a:gd name="T5" fmla="*/ 1 h 597"/>
                    <a:gd name="T6" fmla="*/ 1 w 261"/>
                    <a:gd name="T7" fmla="*/ 1 h 597"/>
                    <a:gd name="T8" fmla="*/ 1 w 261"/>
                    <a:gd name="T9" fmla="*/ 1 h 597"/>
                    <a:gd name="T10" fmla="*/ 1 w 261"/>
                    <a:gd name="T11" fmla="*/ 1 h 597"/>
                    <a:gd name="T12" fmla="*/ 1 w 261"/>
                    <a:gd name="T13" fmla="*/ 1 h 597"/>
                    <a:gd name="T14" fmla="*/ 1 w 261"/>
                    <a:gd name="T15" fmla="*/ 1 h 597"/>
                    <a:gd name="T16" fmla="*/ 1 w 261"/>
                    <a:gd name="T17" fmla="*/ 1 h 597"/>
                    <a:gd name="T18" fmla="*/ 1 w 261"/>
                    <a:gd name="T19" fmla="*/ 1 h 597"/>
                    <a:gd name="T20" fmla="*/ 1 w 261"/>
                    <a:gd name="T21" fmla="*/ 1 h 597"/>
                    <a:gd name="T22" fmla="*/ 1 w 261"/>
                    <a:gd name="T23" fmla="*/ 1 h 597"/>
                    <a:gd name="T24" fmla="*/ 1 w 261"/>
                    <a:gd name="T25" fmla="*/ 1 h 597"/>
                    <a:gd name="T26" fmla="*/ 1 w 261"/>
                    <a:gd name="T27" fmla="*/ 1 h 597"/>
                    <a:gd name="T28" fmla="*/ 1 w 261"/>
                    <a:gd name="T29" fmla="*/ 1 h 597"/>
                    <a:gd name="T30" fmla="*/ 1 w 261"/>
                    <a:gd name="T31" fmla="*/ 1 h 597"/>
                    <a:gd name="T32" fmla="*/ 1 w 261"/>
                    <a:gd name="T33" fmla="*/ 1 h 597"/>
                    <a:gd name="T34" fmla="*/ 1 w 261"/>
                    <a:gd name="T35" fmla="*/ 1 h 597"/>
                    <a:gd name="T36" fmla="*/ 1 w 261"/>
                    <a:gd name="T37" fmla="*/ 1 h 597"/>
                    <a:gd name="T38" fmla="*/ 1 w 261"/>
                    <a:gd name="T39" fmla="*/ 1 h 597"/>
                    <a:gd name="T40" fmla="*/ 1 w 261"/>
                    <a:gd name="T41" fmla="*/ 1 h 597"/>
                    <a:gd name="T42" fmla="*/ 1 w 261"/>
                    <a:gd name="T43" fmla="*/ 1 h 597"/>
                    <a:gd name="T44" fmla="*/ 1 w 261"/>
                    <a:gd name="T45" fmla="*/ 1 h 597"/>
                    <a:gd name="T46" fmla="*/ 1 w 261"/>
                    <a:gd name="T47" fmla="*/ 1 h 597"/>
                    <a:gd name="T48" fmla="*/ 1 w 261"/>
                    <a:gd name="T49" fmla="*/ 1 h 597"/>
                    <a:gd name="T50" fmla="*/ 1 w 261"/>
                    <a:gd name="T51" fmla="*/ 1 h 597"/>
                    <a:gd name="T52" fmla="*/ 1 w 261"/>
                    <a:gd name="T53" fmla="*/ 0 h 597"/>
                    <a:gd name="T54" fmla="*/ 1 w 261"/>
                    <a:gd name="T55" fmla="*/ 0 h 597"/>
                    <a:gd name="T56" fmla="*/ 1 w 261"/>
                    <a:gd name="T57" fmla="*/ 0 h 597"/>
                    <a:gd name="T58" fmla="*/ 1 w 261"/>
                    <a:gd name="T59" fmla="*/ 1 h 597"/>
                    <a:gd name="T60" fmla="*/ 1 w 261"/>
                    <a:gd name="T61" fmla="*/ 1 h 597"/>
                    <a:gd name="T62" fmla="*/ 1 w 261"/>
                    <a:gd name="T63" fmla="*/ 1 h 597"/>
                    <a:gd name="T64" fmla="*/ 1 w 261"/>
                    <a:gd name="T65" fmla="*/ 1 h 597"/>
                    <a:gd name="T66" fmla="*/ 0 w 261"/>
                    <a:gd name="T67" fmla="*/ 1 h 5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1"/>
                    <a:gd name="T103" fmla="*/ 0 h 597"/>
                    <a:gd name="T104" fmla="*/ 261 w 261"/>
                    <a:gd name="T105" fmla="*/ 597 h 5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1" h="597">
                      <a:moveTo>
                        <a:pt x="0" y="597"/>
                      </a:moveTo>
                      <a:lnTo>
                        <a:pt x="0" y="108"/>
                      </a:lnTo>
                      <a:lnTo>
                        <a:pt x="1" y="106"/>
                      </a:lnTo>
                      <a:lnTo>
                        <a:pt x="3" y="105"/>
                      </a:lnTo>
                      <a:lnTo>
                        <a:pt x="4" y="102"/>
                      </a:lnTo>
                      <a:lnTo>
                        <a:pt x="8" y="100"/>
                      </a:lnTo>
                      <a:lnTo>
                        <a:pt x="9" y="99"/>
                      </a:lnTo>
                      <a:lnTo>
                        <a:pt x="12" y="96"/>
                      </a:lnTo>
                      <a:lnTo>
                        <a:pt x="14" y="94"/>
                      </a:lnTo>
                      <a:lnTo>
                        <a:pt x="17" y="91"/>
                      </a:lnTo>
                      <a:lnTo>
                        <a:pt x="20" y="89"/>
                      </a:lnTo>
                      <a:lnTo>
                        <a:pt x="23" y="86"/>
                      </a:lnTo>
                      <a:lnTo>
                        <a:pt x="26" y="83"/>
                      </a:lnTo>
                      <a:lnTo>
                        <a:pt x="29" y="82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8" y="72"/>
                      </a:lnTo>
                      <a:lnTo>
                        <a:pt x="43" y="71"/>
                      </a:lnTo>
                      <a:lnTo>
                        <a:pt x="46" y="68"/>
                      </a:lnTo>
                      <a:lnTo>
                        <a:pt x="49" y="65"/>
                      </a:lnTo>
                      <a:lnTo>
                        <a:pt x="54" y="63"/>
                      </a:lnTo>
                      <a:lnTo>
                        <a:pt x="57" y="60"/>
                      </a:lnTo>
                      <a:lnTo>
                        <a:pt x="61" y="57"/>
                      </a:lnTo>
                      <a:lnTo>
                        <a:pt x="64" y="56"/>
                      </a:lnTo>
                      <a:lnTo>
                        <a:pt x="69" y="52"/>
                      </a:lnTo>
                      <a:lnTo>
                        <a:pt x="72" y="51"/>
                      </a:lnTo>
                      <a:lnTo>
                        <a:pt x="77" y="48"/>
                      </a:lnTo>
                      <a:lnTo>
                        <a:pt x="81" y="45"/>
                      </a:lnTo>
                      <a:lnTo>
                        <a:pt x="86" y="43"/>
                      </a:lnTo>
                      <a:lnTo>
                        <a:pt x="89" y="42"/>
                      </a:lnTo>
                      <a:lnTo>
                        <a:pt x="94" y="39"/>
                      </a:lnTo>
                      <a:lnTo>
                        <a:pt x="98" y="37"/>
                      </a:lnTo>
                      <a:lnTo>
                        <a:pt x="103" y="36"/>
                      </a:lnTo>
                      <a:lnTo>
                        <a:pt x="106" y="34"/>
                      </a:lnTo>
                      <a:lnTo>
                        <a:pt x="111" y="33"/>
                      </a:lnTo>
                      <a:lnTo>
                        <a:pt x="117" y="29"/>
                      </a:lnTo>
                      <a:lnTo>
                        <a:pt x="121" y="28"/>
                      </a:lnTo>
                      <a:lnTo>
                        <a:pt x="126" y="26"/>
                      </a:lnTo>
                      <a:lnTo>
                        <a:pt x="132" y="23"/>
                      </a:lnTo>
                      <a:lnTo>
                        <a:pt x="138" y="22"/>
                      </a:lnTo>
                      <a:lnTo>
                        <a:pt x="144" y="20"/>
                      </a:lnTo>
                      <a:lnTo>
                        <a:pt x="151" y="19"/>
                      </a:lnTo>
                      <a:lnTo>
                        <a:pt x="157" y="16"/>
                      </a:lnTo>
                      <a:lnTo>
                        <a:pt x="163" y="14"/>
                      </a:lnTo>
                      <a:lnTo>
                        <a:pt x="169" y="13"/>
                      </a:lnTo>
                      <a:lnTo>
                        <a:pt x="175" y="11"/>
                      </a:lnTo>
                      <a:lnTo>
                        <a:pt x="181" y="9"/>
                      </a:lnTo>
                      <a:lnTo>
                        <a:pt x="187" y="8"/>
                      </a:lnTo>
                      <a:lnTo>
                        <a:pt x="194" y="6"/>
                      </a:lnTo>
                      <a:lnTo>
                        <a:pt x="200" y="5"/>
                      </a:lnTo>
                      <a:lnTo>
                        <a:pt x="206" y="3"/>
                      </a:lnTo>
                      <a:lnTo>
                        <a:pt x="212" y="2"/>
                      </a:lnTo>
                      <a:lnTo>
                        <a:pt x="218" y="2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4" y="0"/>
                      </a:lnTo>
                      <a:lnTo>
                        <a:pt x="237" y="0"/>
                      </a:lnTo>
                      <a:lnTo>
                        <a:pt x="241" y="0"/>
                      </a:lnTo>
                      <a:lnTo>
                        <a:pt x="246" y="0"/>
                      </a:lnTo>
                      <a:lnTo>
                        <a:pt x="249" y="2"/>
                      </a:lnTo>
                      <a:lnTo>
                        <a:pt x="252" y="2"/>
                      </a:lnTo>
                      <a:lnTo>
                        <a:pt x="254" y="3"/>
                      </a:lnTo>
                      <a:lnTo>
                        <a:pt x="257" y="5"/>
                      </a:lnTo>
                      <a:lnTo>
                        <a:pt x="258" y="8"/>
                      </a:lnTo>
                      <a:lnTo>
                        <a:pt x="258" y="9"/>
                      </a:lnTo>
                      <a:lnTo>
                        <a:pt x="258" y="13"/>
                      </a:lnTo>
                      <a:lnTo>
                        <a:pt x="261" y="597"/>
                      </a:lnTo>
                      <a:lnTo>
                        <a:pt x="0" y="597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2172" name="Rectangle 1212"/>
              <p:cNvSpPr>
                <a:spLocks noChangeArrowheads="1"/>
              </p:cNvSpPr>
              <p:nvPr/>
            </p:nvSpPr>
            <p:spPr bwMode="auto">
              <a:xfrm>
                <a:off x="4472" y="1625"/>
                <a:ext cx="46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1" hangingPunct="1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pt-BR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Microsoft YaHei" charset="-122"/>
                  </a:rPr>
                  <a:t>ANGRA II</a:t>
                </a:r>
              </a:p>
            </p:txBody>
          </p:sp>
        </p:grpSp>
        <p:grpSp>
          <p:nvGrpSpPr>
            <p:cNvPr id="31827" name="Group 1213"/>
            <p:cNvGrpSpPr>
              <a:grpSpLocks/>
            </p:cNvGrpSpPr>
            <p:nvPr/>
          </p:nvGrpSpPr>
          <p:grpSpPr bwMode="auto">
            <a:xfrm>
              <a:off x="4460" y="1818"/>
              <a:ext cx="488" cy="364"/>
              <a:chOff x="4460" y="1818"/>
              <a:chExt cx="488" cy="364"/>
            </a:xfrm>
          </p:grpSpPr>
          <p:grpSp>
            <p:nvGrpSpPr>
              <p:cNvPr id="31844" name="Group 1214"/>
              <p:cNvGrpSpPr>
                <a:grpSpLocks/>
              </p:cNvGrpSpPr>
              <p:nvPr/>
            </p:nvGrpSpPr>
            <p:grpSpPr bwMode="auto">
              <a:xfrm>
                <a:off x="4460" y="1818"/>
                <a:ext cx="466" cy="364"/>
                <a:chOff x="4460" y="1818"/>
                <a:chExt cx="466" cy="364"/>
              </a:xfrm>
            </p:grpSpPr>
            <p:sp>
              <p:nvSpPr>
                <p:cNvPr id="31846" name="Freeform 1215"/>
                <p:cNvSpPr>
                  <a:spLocks noChangeArrowheads="1"/>
                </p:cNvSpPr>
                <p:nvPr/>
              </p:nvSpPr>
              <p:spPr bwMode="auto">
                <a:xfrm>
                  <a:off x="4460" y="1917"/>
                  <a:ext cx="430" cy="45"/>
                </a:xfrm>
                <a:custGeom>
                  <a:avLst/>
                  <a:gdLst>
                    <a:gd name="T0" fmla="*/ 0 w 801"/>
                    <a:gd name="T1" fmla="*/ 1 h 76"/>
                    <a:gd name="T2" fmla="*/ 1 w 801"/>
                    <a:gd name="T3" fmla="*/ 0 h 76"/>
                    <a:gd name="T4" fmla="*/ 1 w 801"/>
                    <a:gd name="T5" fmla="*/ 0 h 76"/>
                    <a:gd name="T6" fmla="*/ 1 w 801"/>
                    <a:gd name="T7" fmla="*/ 1 h 76"/>
                    <a:gd name="T8" fmla="*/ 0 w 801"/>
                    <a:gd name="T9" fmla="*/ 1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1"/>
                    <a:gd name="T16" fmla="*/ 0 h 76"/>
                    <a:gd name="T17" fmla="*/ 801 w 801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1" h="76">
                      <a:moveTo>
                        <a:pt x="0" y="76"/>
                      </a:moveTo>
                      <a:lnTo>
                        <a:pt x="195" y="0"/>
                      </a:lnTo>
                      <a:lnTo>
                        <a:pt x="801" y="0"/>
                      </a:lnTo>
                      <a:lnTo>
                        <a:pt x="606" y="76"/>
                      </a:lnTo>
                      <a:lnTo>
                        <a:pt x="0" y="76"/>
                      </a:ln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47" name="Rectangle 1216"/>
                <p:cNvSpPr>
                  <a:spLocks noChangeArrowheads="1"/>
                </p:cNvSpPr>
                <p:nvPr/>
              </p:nvSpPr>
              <p:spPr bwMode="auto">
                <a:xfrm>
                  <a:off x="4469" y="1960"/>
                  <a:ext cx="325" cy="22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t-BR" altLang="pt-BR"/>
                </a:p>
              </p:txBody>
            </p:sp>
            <p:sp>
              <p:nvSpPr>
                <p:cNvPr id="31848" name="Freeform 1217"/>
                <p:cNvSpPr>
                  <a:spLocks noChangeArrowheads="1"/>
                </p:cNvSpPr>
                <p:nvPr/>
              </p:nvSpPr>
              <p:spPr bwMode="auto">
                <a:xfrm>
                  <a:off x="4788" y="1818"/>
                  <a:ext cx="139" cy="359"/>
                </a:xfrm>
                <a:custGeom>
                  <a:avLst/>
                  <a:gdLst>
                    <a:gd name="T0" fmla="*/ 0 w 261"/>
                    <a:gd name="T1" fmla="*/ 1 h 597"/>
                    <a:gd name="T2" fmla="*/ 1 w 261"/>
                    <a:gd name="T3" fmla="*/ 1 h 597"/>
                    <a:gd name="T4" fmla="*/ 1 w 261"/>
                    <a:gd name="T5" fmla="*/ 1 h 597"/>
                    <a:gd name="T6" fmla="*/ 1 w 261"/>
                    <a:gd name="T7" fmla="*/ 1 h 597"/>
                    <a:gd name="T8" fmla="*/ 1 w 261"/>
                    <a:gd name="T9" fmla="*/ 1 h 597"/>
                    <a:gd name="T10" fmla="*/ 1 w 261"/>
                    <a:gd name="T11" fmla="*/ 1 h 597"/>
                    <a:gd name="T12" fmla="*/ 1 w 261"/>
                    <a:gd name="T13" fmla="*/ 1 h 597"/>
                    <a:gd name="T14" fmla="*/ 1 w 261"/>
                    <a:gd name="T15" fmla="*/ 1 h 597"/>
                    <a:gd name="T16" fmla="*/ 1 w 261"/>
                    <a:gd name="T17" fmla="*/ 1 h 597"/>
                    <a:gd name="T18" fmla="*/ 1 w 261"/>
                    <a:gd name="T19" fmla="*/ 1 h 597"/>
                    <a:gd name="T20" fmla="*/ 1 w 261"/>
                    <a:gd name="T21" fmla="*/ 1 h 597"/>
                    <a:gd name="T22" fmla="*/ 1 w 261"/>
                    <a:gd name="T23" fmla="*/ 1 h 597"/>
                    <a:gd name="T24" fmla="*/ 1 w 261"/>
                    <a:gd name="T25" fmla="*/ 1 h 597"/>
                    <a:gd name="T26" fmla="*/ 1 w 261"/>
                    <a:gd name="T27" fmla="*/ 1 h 597"/>
                    <a:gd name="T28" fmla="*/ 1 w 261"/>
                    <a:gd name="T29" fmla="*/ 1 h 597"/>
                    <a:gd name="T30" fmla="*/ 1 w 261"/>
                    <a:gd name="T31" fmla="*/ 1 h 597"/>
                    <a:gd name="T32" fmla="*/ 1 w 261"/>
                    <a:gd name="T33" fmla="*/ 1 h 597"/>
                    <a:gd name="T34" fmla="*/ 1 w 261"/>
                    <a:gd name="T35" fmla="*/ 1 h 597"/>
                    <a:gd name="T36" fmla="*/ 1 w 261"/>
                    <a:gd name="T37" fmla="*/ 1 h 597"/>
                    <a:gd name="T38" fmla="*/ 1 w 261"/>
                    <a:gd name="T39" fmla="*/ 1 h 597"/>
                    <a:gd name="T40" fmla="*/ 1 w 261"/>
                    <a:gd name="T41" fmla="*/ 1 h 597"/>
                    <a:gd name="T42" fmla="*/ 1 w 261"/>
                    <a:gd name="T43" fmla="*/ 1 h 597"/>
                    <a:gd name="T44" fmla="*/ 1 w 261"/>
                    <a:gd name="T45" fmla="*/ 1 h 597"/>
                    <a:gd name="T46" fmla="*/ 1 w 261"/>
                    <a:gd name="T47" fmla="*/ 1 h 597"/>
                    <a:gd name="T48" fmla="*/ 1 w 261"/>
                    <a:gd name="T49" fmla="*/ 1 h 597"/>
                    <a:gd name="T50" fmla="*/ 1 w 261"/>
                    <a:gd name="T51" fmla="*/ 1 h 597"/>
                    <a:gd name="T52" fmla="*/ 1 w 261"/>
                    <a:gd name="T53" fmla="*/ 0 h 597"/>
                    <a:gd name="T54" fmla="*/ 1 w 261"/>
                    <a:gd name="T55" fmla="*/ 0 h 597"/>
                    <a:gd name="T56" fmla="*/ 1 w 261"/>
                    <a:gd name="T57" fmla="*/ 0 h 597"/>
                    <a:gd name="T58" fmla="*/ 1 w 261"/>
                    <a:gd name="T59" fmla="*/ 1 h 597"/>
                    <a:gd name="T60" fmla="*/ 1 w 261"/>
                    <a:gd name="T61" fmla="*/ 1 h 597"/>
                    <a:gd name="T62" fmla="*/ 1 w 261"/>
                    <a:gd name="T63" fmla="*/ 1 h 597"/>
                    <a:gd name="T64" fmla="*/ 1 w 261"/>
                    <a:gd name="T65" fmla="*/ 1 h 597"/>
                    <a:gd name="T66" fmla="*/ 0 w 261"/>
                    <a:gd name="T67" fmla="*/ 1 h 5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1"/>
                    <a:gd name="T103" fmla="*/ 0 h 597"/>
                    <a:gd name="T104" fmla="*/ 261 w 261"/>
                    <a:gd name="T105" fmla="*/ 597 h 5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1" h="597">
                      <a:moveTo>
                        <a:pt x="0" y="597"/>
                      </a:moveTo>
                      <a:lnTo>
                        <a:pt x="0" y="108"/>
                      </a:lnTo>
                      <a:lnTo>
                        <a:pt x="1" y="106"/>
                      </a:lnTo>
                      <a:lnTo>
                        <a:pt x="3" y="105"/>
                      </a:lnTo>
                      <a:lnTo>
                        <a:pt x="4" y="102"/>
                      </a:lnTo>
                      <a:lnTo>
                        <a:pt x="8" y="100"/>
                      </a:lnTo>
                      <a:lnTo>
                        <a:pt x="9" y="99"/>
                      </a:lnTo>
                      <a:lnTo>
                        <a:pt x="12" y="96"/>
                      </a:lnTo>
                      <a:lnTo>
                        <a:pt x="14" y="94"/>
                      </a:lnTo>
                      <a:lnTo>
                        <a:pt x="17" y="91"/>
                      </a:lnTo>
                      <a:lnTo>
                        <a:pt x="20" y="89"/>
                      </a:lnTo>
                      <a:lnTo>
                        <a:pt x="23" y="86"/>
                      </a:lnTo>
                      <a:lnTo>
                        <a:pt x="26" y="83"/>
                      </a:lnTo>
                      <a:lnTo>
                        <a:pt x="29" y="82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8" y="72"/>
                      </a:lnTo>
                      <a:lnTo>
                        <a:pt x="43" y="71"/>
                      </a:lnTo>
                      <a:lnTo>
                        <a:pt x="46" y="68"/>
                      </a:lnTo>
                      <a:lnTo>
                        <a:pt x="49" y="65"/>
                      </a:lnTo>
                      <a:lnTo>
                        <a:pt x="54" y="63"/>
                      </a:lnTo>
                      <a:lnTo>
                        <a:pt x="57" y="60"/>
                      </a:lnTo>
                      <a:lnTo>
                        <a:pt x="61" y="57"/>
                      </a:lnTo>
                      <a:lnTo>
                        <a:pt x="64" y="56"/>
                      </a:lnTo>
                      <a:lnTo>
                        <a:pt x="69" y="52"/>
                      </a:lnTo>
                      <a:lnTo>
                        <a:pt x="72" y="51"/>
                      </a:lnTo>
                      <a:lnTo>
                        <a:pt x="77" y="48"/>
                      </a:lnTo>
                      <a:lnTo>
                        <a:pt x="81" y="45"/>
                      </a:lnTo>
                      <a:lnTo>
                        <a:pt x="86" y="43"/>
                      </a:lnTo>
                      <a:lnTo>
                        <a:pt x="89" y="42"/>
                      </a:lnTo>
                      <a:lnTo>
                        <a:pt x="94" y="39"/>
                      </a:lnTo>
                      <a:lnTo>
                        <a:pt x="98" y="37"/>
                      </a:lnTo>
                      <a:lnTo>
                        <a:pt x="103" y="36"/>
                      </a:lnTo>
                      <a:lnTo>
                        <a:pt x="106" y="34"/>
                      </a:lnTo>
                      <a:lnTo>
                        <a:pt x="111" y="33"/>
                      </a:lnTo>
                      <a:lnTo>
                        <a:pt x="117" y="29"/>
                      </a:lnTo>
                      <a:lnTo>
                        <a:pt x="121" y="28"/>
                      </a:lnTo>
                      <a:lnTo>
                        <a:pt x="126" y="26"/>
                      </a:lnTo>
                      <a:lnTo>
                        <a:pt x="132" y="23"/>
                      </a:lnTo>
                      <a:lnTo>
                        <a:pt x="138" y="22"/>
                      </a:lnTo>
                      <a:lnTo>
                        <a:pt x="144" y="20"/>
                      </a:lnTo>
                      <a:lnTo>
                        <a:pt x="151" y="19"/>
                      </a:lnTo>
                      <a:lnTo>
                        <a:pt x="157" y="16"/>
                      </a:lnTo>
                      <a:lnTo>
                        <a:pt x="163" y="14"/>
                      </a:lnTo>
                      <a:lnTo>
                        <a:pt x="169" y="13"/>
                      </a:lnTo>
                      <a:lnTo>
                        <a:pt x="175" y="11"/>
                      </a:lnTo>
                      <a:lnTo>
                        <a:pt x="181" y="9"/>
                      </a:lnTo>
                      <a:lnTo>
                        <a:pt x="187" y="8"/>
                      </a:lnTo>
                      <a:lnTo>
                        <a:pt x="194" y="6"/>
                      </a:lnTo>
                      <a:lnTo>
                        <a:pt x="200" y="5"/>
                      </a:lnTo>
                      <a:lnTo>
                        <a:pt x="206" y="3"/>
                      </a:lnTo>
                      <a:lnTo>
                        <a:pt x="212" y="2"/>
                      </a:lnTo>
                      <a:lnTo>
                        <a:pt x="218" y="2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4" y="0"/>
                      </a:lnTo>
                      <a:lnTo>
                        <a:pt x="237" y="0"/>
                      </a:lnTo>
                      <a:lnTo>
                        <a:pt x="241" y="0"/>
                      </a:lnTo>
                      <a:lnTo>
                        <a:pt x="246" y="0"/>
                      </a:lnTo>
                      <a:lnTo>
                        <a:pt x="249" y="2"/>
                      </a:lnTo>
                      <a:lnTo>
                        <a:pt x="252" y="2"/>
                      </a:lnTo>
                      <a:lnTo>
                        <a:pt x="254" y="3"/>
                      </a:lnTo>
                      <a:lnTo>
                        <a:pt x="257" y="5"/>
                      </a:lnTo>
                      <a:lnTo>
                        <a:pt x="258" y="8"/>
                      </a:lnTo>
                      <a:lnTo>
                        <a:pt x="258" y="9"/>
                      </a:lnTo>
                      <a:lnTo>
                        <a:pt x="258" y="13"/>
                      </a:lnTo>
                      <a:lnTo>
                        <a:pt x="261" y="597"/>
                      </a:lnTo>
                      <a:lnTo>
                        <a:pt x="0" y="597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2178" name="Rectangle 1218"/>
              <p:cNvSpPr>
                <a:spLocks noChangeArrowheads="1"/>
              </p:cNvSpPr>
              <p:nvPr/>
            </p:nvSpPr>
            <p:spPr bwMode="auto">
              <a:xfrm>
                <a:off x="4460" y="1997"/>
                <a:ext cx="4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1" hangingPunct="1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pt-BR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Microsoft YaHei" charset="-122"/>
                  </a:rPr>
                  <a:t>ANGRA III</a:t>
                </a:r>
              </a:p>
            </p:txBody>
          </p:sp>
        </p:grpSp>
        <p:sp>
          <p:nvSpPr>
            <p:cNvPr id="42179" name="Text Box 1219"/>
            <p:cNvSpPr txBox="1">
              <a:spLocks noChangeArrowheads="1"/>
            </p:cNvSpPr>
            <p:nvPr/>
          </p:nvSpPr>
          <p:spPr bwMode="auto">
            <a:xfrm>
              <a:off x="4967" y="1222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eaLnBrk="1" hangingPunct="1">
                <a:spcBef>
                  <a:spcPts val="750"/>
                </a:spcBef>
                <a:buSzPct val="100000"/>
                <a:defRPr/>
              </a:pPr>
              <a:r>
                <a:rPr lang="pt-BR" sz="1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600 MW</a:t>
              </a:r>
            </a:p>
          </p:txBody>
        </p:sp>
        <p:sp>
          <p:nvSpPr>
            <p:cNvPr id="42180" name="Text Box 1220"/>
            <p:cNvSpPr txBox="1">
              <a:spLocks noChangeArrowheads="1"/>
            </p:cNvSpPr>
            <p:nvPr/>
          </p:nvSpPr>
          <p:spPr bwMode="auto">
            <a:xfrm>
              <a:off x="4967" y="1586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eaLnBrk="1" hangingPunct="1">
                <a:spcBef>
                  <a:spcPts val="750"/>
                </a:spcBef>
                <a:buSzPct val="100000"/>
                <a:defRPr/>
              </a:pPr>
              <a:r>
                <a:rPr lang="pt-BR" sz="1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1200 MW</a:t>
              </a:r>
            </a:p>
          </p:txBody>
        </p:sp>
        <p:sp>
          <p:nvSpPr>
            <p:cNvPr id="42181" name="Text Box 1221"/>
            <p:cNvSpPr txBox="1">
              <a:spLocks noChangeArrowheads="1"/>
            </p:cNvSpPr>
            <p:nvPr/>
          </p:nvSpPr>
          <p:spPr bwMode="auto">
            <a:xfrm>
              <a:off x="4967" y="1950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eaLnBrk="1" hangingPunct="1">
                <a:spcBef>
                  <a:spcPts val="750"/>
                </a:spcBef>
                <a:buSzPct val="100000"/>
                <a:defRPr/>
              </a:pPr>
              <a:r>
                <a:rPr lang="pt-BR" sz="1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1200 MW</a:t>
              </a:r>
            </a:p>
          </p:txBody>
        </p:sp>
        <p:grpSp>
          <p:nvGrpSpPr>
            <p:cNvPr id="31831" name="Group 1222"/>
            <p:cNvGrpSpPr>
              <a:grpSpLocks/>
            </p:cNvGrpSpPr>
            <p:nvPr/>
          </p:nvGrpSpPr>
          <p:grpSpPr bwMode="auto">
            <a:xfrm>
              <a:off x="3122" y="3526"/>
              <a:ext cx="838" cy="427"/>
              <a:chOff x="3122" y="3526"/>
              <a:chExt cx="838" cy="427"/>
            </a:xfrm>
          </p:grpSpPr>
          <p:sp>
            <p:nvSpPr>
              <p:cNvPr id="31835" name="Text Box 1223"/>
              <p:cNvSpPr txBox="1">
                <a:spLocks noChangeArrowheads="1"/>
              </p:cNvSpPr>
              <p:nvPr/>
            </p:nvSpPr>
            <p:spPr bwMode="auto">
              <a:xfrm>
                <a:off x="3473" y="3654"/>
                <a:ext cx="242" cy="200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pt-BR" altLang="pt-BR"/>
              </a:p>
            </p:txBody>
          </p:sp>
          <p:grpSp>
            <p:nvGrpSpPr>
              <p:cNvPr id="31836" name="Group 1224"/>
              <p:cNvGrpSpPr>
                <a:grpSpLocks/>
              </p:cNvGrpSpPr>
              <p:nvPr/>
            </p:nvGrpSpPr>
            <p:grpSpPr bwMode="auto">
              <a:xfrm>
                <a:off x="3122" y="3526"/>
                <a:ext cx="838" cy="427"/>
                <a:chOff x="3122" y="3526"/>
                <a:chExt cx="838" cy="427"/>
              </a:xfrm>
            </p:grpSpPr>
            <p:sp>
              <p:nvSpPr>
                <p:cNvPr id="31837" name="Rectangle 1225"/>
                <p:cNvSpPr>
                  <a:spLocks noChangeArrowheads="1"/>
                </p:cNvSpPr>
                <p:nvPr/>
              </p:nvSpPr>
              <p:spPr bwMode="auto">
                <a:xfrm>
                  <a:off x="3123" y="3691"/>
                  <a:ext cx="438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t-BR" altLang="pt-BR"/>
                </a:p>
              </p:txBody>
            </p:sp>
            <p:sp>
              <p:nvSpPr>
                <p:cNvPr id="31838" name="Rectangle 1226"/>
                <p:cNvSpPr>
                  <a:spLocks noChangeArrowheads="1"/>
                </p:cNvSpPr>
                <p:nvPr/>
              </p:nvSpPr>
              <p:spPr bwMode="auto">
                <a:xfrm>
                  <a:off x="3123" y="3691"/>
                  <a:ext cx="438" cy="251"/>
                </a:xfrm>
                <a:prstGeom prst="rect">
                  <a:avLst/>
                </a:pr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pt-BR" altLang="pt-BR"/>
                </a:p>
              </p:txBody>
            </p:sp>
            <p:sp>
              <p:nvSpPr>
                <p:cNvPr id="31839" name="Freeform 1227"/>
                <p:cNvSpPr>
                  <a:spLocks noChangeArrowheads="1"/>
                </p:cNvSpPr>
                <p:nvPr/>
              </p:nvSpPr>
              <p:spPr bwMode="auto">
                <a:xfrm>
                  <a:off x="3122" y="3634"/>
                  <a:ext cx="580" cy="51"/>
                </a:xfrm>
                <a:custGeom>
                  <a:avLst/>
                  <a:gdLst>
                    <a:gd name="T0" fmla="*/ 0 w 546"/>
                    <a:gd name="T1" fmla="*/ 34 h 52"/>
                    <a:gd name="T2" fmla="*/ 396 w 546"/>
                    <a:gd name="T3" fmla="*/ 0 h 52"/>
                    <a:gd name="T4" fmla="*/ 1619 w 546"/>
                    <a:gd name="T5" fmla="*/ 0 h 52"/>
                    <a:gd name="T6" fmla="*/ 1225 w 546"/>
                    <a:gd name="T7" fmla="*/ 34 h 52"/>
                    <a:gd name="T8" fmla="*/ 0 w 546"/>
                    <a:gd name="T9" fmla="*/ 3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6"/>
                    <a:gd name="T16" fmla="*/ 0 h 52"/>
                    <a:gd name="T17" fmla="*/ 546 w 546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6" h="52">
                      <a:moveTo>
                        <a:pt x="0" y="52"/>
                      </a:moveTo>
                      <a:lnTo>
                        <a:pt x="134" y="0"/>
                      </a:lnTo>
                      <a:lnTo>
                        <a:pt x="546" y="0"/>
                      </a:lnTo>
                      <a:lnTo>
                        <a:pt x="412" y="52"/>
                      </a:lnTo>
                      <a:lnTo>
                        <a:pt x="0" y="52"/>
                      </a:lnTo>
                    </a:path>
                  </a:pathLst>
                </a:cu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40" name="Freeform 1228"/>
                <p:cNvSpPr>
                  <a:spLocks noChangeArrowheads="1"/>
                </p:cNvSpPr>
                <p:nvPr/>
              </p:nvSpPr>
              <p:spPr bwMode="auto">
                <a:xfrm>
                  <a:off x="3862" y="3593"/>
                  <a:ext cx="98" cy="360"/>
                </a:xfrm>
                <a:custGeom>
                  <a:avLst/>
                  <a:gdLst>
                    <a:gd name="T0" fmla="*/ 0 w 93"/>
                    <a:gd name="T1" fmla="*/ 22 h 361"/>
                    <a:gd name="T2" fmla="*/ 239 w 93"/>
                    <a:gd name="T3" fmla="*/ 0 h 361"/>
                    <a:gd name="T4" fmla="*/ 239 w 93"/>
                    <a:gd name="T5" fmla="*/ 320 h 361"/>
                    <a:gd name="T6" fmla="*/ 0 w 93"/>
                    <a:gd name="T7" fmla="*/ 343 h 361"/>
                    <a:gd name="T8" fmla="*/ 0 w 93"/>
                    <a:gd name="T9" fmla="*/ 22 h 3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"/>
                    <a:gd name="T16" fmla="*/ 0 h 361"/>
                    <a:gd name="T17" fmla="*/ 93 w 93"/>
                    <a:gd name="T18" fmla="*/ 361 h 3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" h="361">
                      <a:moveTo>
                        <a:pt x="0" y="22"/>
                      </a:moveTo>
                      <a:lnTo>
                        <a:pt x="93" y="0"/>
                      </a:lnTo>
                      <a:lnTo>
                        <a:pt x="93" y="338"/>
                      </a:lnTo>
                      <a:lnTo>
                        <a:pt x="0" y="361"/>
                      </a:lnTo>
                      <a:lnTo>
                        <a:pt x="0" y="22"/>
                      </a:lnTo>
                    </a:path>
                  </a:pathLst>
                </a:cu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41" name="Freeform 1229"/>
                <p:cNvSpPr>
                  <a:spLocks noChangeArrowheads="1"/>
                </p:cNvSpPr>
                <p:nvPr/>
              </p:nvSpPr>
              <p:spPr bwMode="auto">
                <a:xfrm>
                  <a:off x="3617" y="3526"/>
                  <a:ext cx="338" cy="88"/>
                </a:xfrm>
                <a:custGeom>
                  <a:avLst/>
                  <a:gdLst>
                    <a:gd name="T0" fmla="*/ 263 w 319"/>
                    <a:gd name="T1" fmla="*/ 6 h 89"/>
                    <a:gd name="T2" fmla="*/ 304 w 319"/>
                    <a:gd name="T3" fmla="*/ 3 h 89"/>
                    <a:gd name="T4" fmla="*/ 337 w 319"/>
                    <a:gd name="T5" fmla="*/ 1 h 89"/>
                    <a:gd name="T6" fmla="*/ 374 w 319"/>
                    <a:gd name="T7" fmla="*/ 0 h 89"/>
                    <a:gd name="T8" fmla="*/ 407 w 319"/>
                    <a:gd name="T9" fmla="*/ 0 h 89"/>
                    <a:gd name="T10" fmla="*/ 444 w 319"/>
                    <a:gd name="T11" fmla="*/ 0 h 89"/>
                    <a:gd name="T12" fmla="*/ 480 w 319"/>
                    <a:gd name="T13" fmla="*/ 1 h 89"/>
                    <a:gd name="T14" fmla="*/ 517 w 319"/>
                    <a:gd name="T15" fmla="*/ 3 h 89"/>
                    <a:gd name="T16" fmla="*/ 553 w 319"/>
                    <a:gd name="T17" fmla="*/ 6 h 89"/>
                    <a:gd name="T18" fmla="*/ 595 w 319"/>
                    <a:gd name="T19" fmla="*/ 10 h 89"/>
                    <a:gd name="T20" fmla="*/ 634 w 319"/>
                    <a:gd name="T21" fmla="*/ 13 h 89"/>
                    <a:gd name="T22" fmla="*/ 671 w 319"/>
                    <a:gd name="T23" fmla="*/ 19 h 89"/>
                    <a:gd name="T24" fmla="*/ 711 w 319"/>
                    <a:gd name="T25" fmla="*/ 26 h 89"/>
                    <a:gd name="T26" fmla="*/ 739 w 319"/>
                    <a:gd name="T27" fmla="*/ 32 h 89"/>
                    <a:gd name="T28" fmla="*/ 770 w 319"/>
                    <a:gd name="T29" fmla="*/ 38 h 89"/>
                    <a:gd name="T30" fmla="*/ 804 w 319"/>
                    <a:gd name="T31" fmla="*/ 43 h 89"/>
                    <a:gd name="T32" fmla="*/ 830 w 319"/>
                    <a:gd name="T33" fmla="*/ 44 h 89"/>
                    <a:gd name="T34" fmla="*/ 854 w 319"/>
                    <a:gd name="T35" fmla="*/ 44 h 89"/>
                    <a:gd name="T36" fmla="*/ 875 w 319"/>
                    <a:gd name="T37" fmla="*/ 44 h 89"/>
                    <a:gd name="T38" fmla="*/ 896 w 319"/>
                    <a:gd name="T39" fmla="*/ 45 h 89"/>
                    <a:gd name="T40" fmla="*/ 903 w 319"/>
                    <a:gd name="T41" fmla="*/ 49 h 89"/>
                    <a:gd name="T42" fmla="*/ 634 w 319"/>
                    <a:gd name="T43" fmla="*/ 69 h 89"/>
                    <a:gd name="T44" fmla="*/ 616 w 319"/>
                    <a:gd name="T45" fmla="*/ 65 h 89"/>
                    <a:gd name="T46" fmla="*/ 601 w 319"/>
                    <a:gd name="T47" fmla="*/ 60 h 89"/>
                    <a:gd name="T48" fmla="*/ 574 w 319"/>
                    <a:gd name="T49" fmla="*/ 55 h 89"/>
                    <a:gd name="T50" fmla="*/ 553 w 319"/>
                    <a:gd name="T51" fmla="*/ 51 h 89"/>
                    <a:gd name="T52" fmla="*/ 522 w 319"/>
                    <a:gd name="T53" fmla="*/ 45 h 89"/>
                    <a:gd name="T54" fmla="*/ 488 w 319"/>
                    <a:gd name="T55" fmla="*/ 44 h 89"/>
                    <a:gd name="T56" fmla="*/ 456 w 319"/>
                    <a:gd name="T57" fmla="*/ 44 h 89"/>
                    <a:gd name="T58" fmla="*/ 419 w 319"/>
                    <a:gd name="T59" fmla="*/ 44 h 89"/>
                    <a:gd name="T60" fmla="*/ 377 w 319"/>
                    <a:gd name="T61" fmla="*/ 39 h 89"/>
                    <a:gd name="T62" fmla="*/ 337 w 319"/>
                    <a:gd name="T63" fmla="*/ 35 h 89"/>
                    <a:gd name="T64" fmla="*/ 304 w 319"/>
                    <a:gd name="T65" fmla="*/ 30 h 89"/>
                    <a:gd name="T66" fmla="*/ 263 w 319"/>
                    <a:gd name="T67" fmla="*/ 27 h 89"/>
                    <a:gd name="T68" fmla="*/ 229 w 319"/>
                    <a:gd name="T69" fmla="*/ 24 h 89"/>
                    <a:gd name="T70" fmla="*/ 194 w 319"/>
                    <a:gd name="T71" fmla="*/ 23 h 89"/>
                    <a:gd name="T72" fmla="*/ 154 w 319"/>
                    <a:gd name="T73" fmla="*/ 21 h 89"/>
                    <a:gd name="T74" fmla="*/ 126 w 319"/>
                    <a:gd name="T75" fmla="*/ 21 h 89"/>
                    <a:gd name="T76" fmla="*/ 86 w 319"/>
                    <a:gd name="T77" fmla="*/ 23 h 89"/>
                    <a:gd name="T78" fmla="*/ 48 w 319"/>
                    <a:gd name="T79" fmla="*/ 24 h 89"/>
                    <a:gd name="T80" fmla="*/ 6 w 319"/>
                    <a:gd name="T81" fmla="*/ 27 h 8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19"/>
                    <a:gd name="T124" fmla="*/ 0 h 89"/>
                    <a:gd name="T125" fmla="*/ 319 w 319"/>
                    <a:gd name="T126" fmla="*/ 89 h 8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19" h="89">
                      <a:moveTo>
                        <a:pt x="0" y="27"/>
                      </a:moveTo>
                      <a:lnTo>
                        <a:pt x="93" y="6"/>
                      </a:lnTo>
                      <a:lnTo>
                        <a:pt x="99" y="4"/>
                      </a:lnTo>
                      <a:lnTo>
                        <a:pt x="107" y="3"/>
                      </a:lnTo>
                      <a:lnTo>
                        <a:pt x="113" y="3"/>
                      </a:lnTo>
                      <a:lnTo>
                        <a:pt x="119" y="1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63" y="0"/>
                      </a:lnTo>
                      <a:lnTo>
                        <a:pt x="170" y="1"/>
                      </a:lnTo>
                      <a:lnTo>
                        <a:pt x="175" y="3"/>
                      </a:lnTo>
                      <a:lnTo>
                        <a:pt x="183" y="3"/>
                      </a:lnTo>
                      <a:lnTo>
                        <a:pt x="189" y="4"/>
                      </a:lnTo>
                      <a:lnTo>
                        <a:pt x="195" y="6"/>
                      </a:lnTo>
                      <a:lnTo>
                        <a:pt x="203" y="7"/>
                      </a:lnTo>
                      <a:lnTo>
                        <a:pt x="209" y="10"/>
                      </a:lnTo>
                      <a:lnTo>
                        <a:pt x="215" y="12"/>
                      </a:lnTo>
                      <a:lnTo>
                        <a:pt x="223" y="13"/>
                      </a:lnTo>
                      <a:lnTo>
                        <a:pt x="229" y="16"/>
                      </a:lnTo>
                      <a:lnTo>
                        <a:pt x="235" y="19"/>
                      </a:lnTo>
                      <a:lnTo>
                        <a:pt x="243" y="23"/>
                      </a:lnTo>
                      <a:lnTo>
                        <a:pt x="249" y="26"/>
                      </a:lnTo>
                      <a:lnTo>
                        <a:pt x="255" y="29"/>
                      </a:lnTo>
                      <a:lnTo>
                        <a:pt x="261" y="32"/>
                      </a:lnTo>
                      <a:lnTo>
                        <a:pt x="267" y="35"/>
                      </a:lnTo>
                      <a:lnTo>
                        <a:pt x="273" y="38"/>
                      </a:lnTo>
                      <a:lnTo>
                        <a:pt x="279" y="39"/>
                      </a:lnTo>
                      <a:lnTo>
                        <a:pt x="284" y="43"/>
                      </a:lnTo>
                      <a:lnTo>
                        <a:pt x="289" y="46"/>
                      </a:lnTo>
                      <a:lnTo>
                        <a:pt x="293" y="49"/>
                      </a:lnTo>
                      <a:lnTo>
                        <a:pt x="298" y="50"/>
                      </a:lnTo>
                      <a:lnTo>
                        <a:pt x="302" y="53"/>
                      </a:lnTo>
                      <a:lnTo>
                        <a:pt x="306" y="56"/>
                      </a:lnTo>
                      <a:lnTo>
                        <a:pt x="309" y="58"/>
                      </a:lnTo>
                      <a:lnTo>
                        <a:pt x="312" y="61"/>
                      </a:lnTo>
                      <a:lnTo>
                        <a:pt x="315" y="63"/>
                      </a:lnTo>
                      <a:lnTo>
                        <a:pt x="318" y="64"/>
                      </a:lnTo>
                      <a:lnTo>
                        <a:pt x="319" y="67"/>
                      </a:lnTo>
                      <a:lnTo>
                        <a:pt x="226" y="89"/>
                      </a:lnTo>
                      <a:lnTo>
                        <a:pt x="223" y="87"/>
                      </a:lnTo>
                      <a:lnTo>
                        <a:pt x="219" y="86"/>
                      </a:lnTo>
                      <a:lnTo>
                        <a:pt x="218" y="83"/>
                      </a:lnTo>
                      <a:lnTo>
                        <a:pt x="215" y="81"/>
                      </a:lnTo>
                      <a:lnTo>
                        <a:pt x="212" y="78"/>
                      </a:lnTo>
                      <a:lnTo>
                        <a:pt x="207" y="76"/>
                      </a:lnTo>
                      <a:lnTo>
                        <a:pt x="203" y="73"/>
                      </a:lnTo>
                      <a:lnTo>
                        <a:pt x="199" y="70"/>
                      </a:lnTo>
                      <a:lnTo>
                        <a:pt x="195" y="69"/>
                      </a:lnTo>
                      <a:lnTo>
                        <a:pt x="189" y="66"/>
                      </a:lnTo>
                      <a:lnTo>
                        <a:pt x="184" y="63"/>
                      </a:lnTo>
                      <a:lnTo>
                        <a:pt x="178" y="59"/>
                      </a:lnTo>
                      <a:lnTo>
                        <a:pt x="173" y="56"/>
                      </a:lnTo>
                      <a:lnTo>
                        <a:pt x="167" y="53"/>
                      </a:lnTo>
                      <a:lnTo>
                        <a:pt x="161" y="50"/>
                      </a:lnTo>
                      <a:lnTo>
                        <a:pt x="153" y="47"/>
                      </a:lnTo>
                      <a:lnTo>
                        <a:pt x="147" y="44"/>
                      </a:lnTo>
                      <a:lnTo>
                        <a:pt x="141" y="41"/>
                      </a:lnTo>
                      <a:lnTo>
                        <a:pt x="133" y="39"/>
                      </a:lnTo>
                      <a:lnTo>
                        <a:pt x="127" y="36"/>
                      </a:lnTo>
                      <a:lnTo>
                        <a:pt x="119" y="35"/>
                      </a:lnTo>
                      <a:lnTo>
                        <a:pt x="113" y="32"/>
                      </a:lnTo>
                      <a:lnTo>
                        <a:pt x="107" y="30"/>
                      </a:lnTo>
                      <a:lnTo>
                        <a:pt x="101" y="29"/>
                      </a:lnTo>
                      <a:lnTo>
                        <a:pt x="93" y="27"/>
                      </a:lnTo>
                      <a:lnTo>
                        <a:pt x="87" y="26"/>
                      </a:lnTo>
                      <a:lnTo>
                        <a:pt x="81" y="24"/>
                      </a:lnTo>
                      <a:lnTo>
                        <a:pt x="75" y="24"/>
                      </a:lnTo>
                      <a:lnTo>
                        <a:pt x="69" y="23"/>
                      </a:lnTo>
                      <a:lnTo>
                        <a:pt x="61" y="23"/>
                      </a:lnTo>
                      <a:lnTo>
                        <a:pt x="55" y="21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8" y="23"/>
                      </a:lnTo>
                      <a:lnTo>
                        <a:pt x="30" y="23"/>
                      </a:lnTo>
                      <a:lnTo>
                        <a:pt x="24" y="24"/>
                      </a:lnTo>
                      <a:lnTo>
                        <a:pt x="18" y="24"/>
                      </a:lnTo>
                      <a:lnTo>
                        <a:pt x="12" y="26"/>
                      </a:lnTo>
                      <a:lnTo>
                        <a:pt x="6" y="27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42" name="Freeform 1230"/>
                <p:cNvSpPr>
                  <a:spLocks noChangeArrowheads="1"/>
                </p:cNvSpPr>
                <p:nvPr/>
              </p:nvSpPr>
              <p:spPr bwMode="auto">
                <a:xfrm>
                  <a:off x="3486" y="3547"/>
                  <a:ext cx="372" cy="406"/>
                </a:xfrm>
                <a:custGeom>
                  <a:avLst/>
                  <a:gdLst>
                    <a:gd name="T0" fmla="*/ 0 w 351"/>
                    <a:gd name="T1" fmla="*/ 389 h 407"/>
                    <a:gd name="T2" fmla="*/ 3 w 351"/>
                    <a:gd name="T3" fmla="*/ 66 h 407"/>
                    <a:gd name="T4" fmla="*/ 7 w 351"/>
                    <a:gd name="T5" fmla="*/ 62 h 407"/>
                    <a:gd name="T6" fmla="*/ 32 w 351"/>
                    <a:gd name="T7" fmla="*/ 58 h 407"/>
                    <a:gd name="T8" fmla="*/ 45 w 351"/>
                    <a:gd name="T9" fmla="*/ 54 h 407"/>
                    <a:gd name="T10" fmla="*/ 64 w 351"/>
                    <a:gd name="T11" fmla="*/ 51 h 407"/>
                    <a:gd name="T12" fmla="*/ 86 w 351"/>
                    <a:gd name="T13" fmla="*/ 46 h 407"/>
                    <a:gd name="T14" fmla="*/ 104 w 351"/>
                    <a:gd name="T15" fmla="*/ 42 h 407"/>
                    <a:gd name="T16" fmla="*/ 128 w 351"/>
                    <a:gd name="T17" fmla="*/ 37 h 407"/>
                    <a:gd name="T18" fmla="*/ 153 w 351"/>
                    <a:gd name="T19" fmla="*/ 32 h 407"/>
                    <a:gd name="T20" fmla="*/ 179 w 351"/>
                    <a:gd name="T21" fmla="*/ 29 h 407"/>
                    <a:gd name="T22" fmla="*/ 208 w 351"/>
                    <a:gd name="T23" fmla="*/ 25 h 407"/>
                    <a:gd name="T24" fmla="*/ 233 w 351"/>
                    <a:gd name="T25" fmla="*/ 20 h 407"/>
                    <a:gd name="T26" fmla="*/ 265 w 351"/>
                    <a:gd name="T27" fmla="*/ 17 h 407"/>
                    <a:gd name="T28" fmla="*/ 294 w 351"/>
                    <a:gd name="T29" fmla="*/ 14 h 407"/>
                    <a:gd name="T30" fmla="*/ 322 w 351"/>
                    <a:gd name="T31" fmla="*/ 11 h 407"/>
                    <a:gd name="T32" fmla="*/ 350 w 351"/>
                    <a:gd name="T33" fmla="*/ 8 h 407"/>
                    <a:gd name="T34" fmla="*/ 377 w 351"/>
                    <a:gd name="T35" fmla="*/ 6 h 407"/>
                    <a:gd name="T36" fmla="*/ 403 w 351"/>
                    <a:gd name="T37" fmla="*/ 3 h 407"/>
                    <a:gd name="T38" fmla="*/ 429 w 351"/>
                    <a:gd name="T39" fmla="*/ 2 h 407"/>
                    <a:gd name="T40" fmla="*/ 455 w 351"/>
                    <a:gd name="T41" fmla="*/ 2 h 407"/>
                    <a:gd name="T42" fmla="*/ 483 w 351"/>
                    <a:gd name="T43" fmla="*/ 2 h 407"/>
                    <a:gd name="T44" fmla="*/ 509 w 351"/>
                    <a:gd name="T45" fmla="*/ 0 h 407"/>
                    <a:gd name="T46" fmla="*/ 539 w 351"/>
                    <a:gd name="T47" fmla="*/ 2 h 407"/>
                    <a:gd name="T48" fmla="*/ 566 w 351"/>
                    <a:gd name="T49" fmla="*/ 2 h 407"/>
                    <a:gd name="T50" fmla="*/ 595 w 351"/>
                    <a:gd name="T51" fmla="*/ 3 h 407"/>
                    <a:gd name="T52" fmla="*/ 617 w 351"/>
                    <a:gd name="T53" fmla="*/ 5 h 407"/>
                    <a:gd name="T54" fmla="*/ 645 w 351"/>
                    <a:gd name="T55" fmla="*/ 8 h 407"/>
                    <a:gd name="T56" fmla="*/ 674 w 351"/>
                    <a:gd name="T57" fmla="*/ 11 h 407"/>
                    <a:gd name="T58" fmla="*/ 710 w 351"/>
                    <a:gd name="T59" fmla="*/ 14 h 407"/>
                    <a:gd name="T60" fmla="*/ 729 w 351"/>
                    <a:gd name="T61" fmla="*/ 17 h 407"/>
                    <a:gd name="T62" fmla="*/ 761 w 351"/>
                    <a:gd name="T63" fmla="*/ 22 h 407"/>
                    <a:gd name="T64" fmla="*/ 795 w 351"/>
                    <a:gd name="T65" fmla="*/ 25 h 407"/>
                    <a:gd name="T66" fmla="*/ 819 w 351"/>
                    <a:gd name="T67" fmla="*/ 29 h 407"/>
                    <a:gd name="T68" fmla="*/ 847 w 351"/>
                    <a:gd name="T69" fmla="*/ 34 h 407"/>
                    <a:gd name="T70" fmla="*/ 870 w 351"/>
                    <a:gd name="T71" fmla="*/ 38 h 407"/>
                    <a:gd name="T72" fmla="*/ 896 w 351"/>
                    <a:gd name="T73" fmla="*/ 43 h 407"/>
                    <a:gd name="T74" fmla="*/ 915 w 351"/>
                    <a:gd name="T75" fmla="*/ 48 h 407"/>
                    <a:gd name="T76" fmla="*/ 933 w 351"/>
                    <a:gd name="T77" fmla="*/ 51 h 407"/>
                    <a:gd name="T78" fmla="*/ 952 w 351"/>
                    <a:gd name="T79" fmla="*/ 55 h 407"/>
                    <a:gd name="T80" fmla="*/ 969 w 351"/>
                    <a:gd name="T81" fmla="*/ 58 h 407"/>
                    <a:gd name="T82" fmla="*/ 984 w 351"/>
                    <a:gd name="T83" fmla="*/ 62 h 407"/>
                    <a:gd name="T84" fmla="*/ 995 w 351"/>
                    <a:gd name="T85" fmla="*/ 66 h 40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1"/>
                    <a:gd name="T130" fmla="*/ 0 h 407"/>
                    <a:gd name="T131" fmla="*/ 351 w 351"/>
                    <a:gd name="T132" fmla="*/ 407 h 40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1" h="407">
                      <a:moveTo>
                        <a:pt x="351" y="68"/>
                      </a:moveTo>
                      <a:lnTo>
                        <a:pt x="351" y="407"/>
                      </a:lnTo>
                      <a:lnTo>
                        <a:pt x="0" y="407"/>
                      </a:lnTo>
                      <a:lnTo>
                        <a:pt x="0" y="68"/>
                      </a:lnTo>
                      <a:lnTo>
                        <a:pt x="2" y="68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5" y="63"/>
                      </a:lnTo>
                      <a:lnTo>
                        <a:pt x="7" y="62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1" y="58"/>
                      </a:lnTo>
                      <a:lnTo>
                        <a:pt x="14" y="57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9" y="52"/>
                      </a:lnTo>
                      <a:lnTo>
                        <a:pt x="22" y="51"/>
                      </a:lnTo>
                      <a:lnTo>
                        <a:pt x="23" y="51"/>
                      </a:lnTo>
                      <a:lnTo>
                        <a:pt x="25" y="49"/>
                      </a:lnTo>
                      <a:lnTo>
                        <a:pt x="28" y="48"/>
                      </a:lnTo>
                      <a:lnTo>
                        <a:pt x="30" y="46"/>
                      </a:lnTo>
                      <a:lnTo>
                        <a:pt x="33" y="45"/>
                      </a:lnTo>
                      <a:lnTo>
                        <a:pt x="34" y="43"/>
                      </a:lnTo>
                      <a:lnTo>
                        <a:pt x="37" y="42"/>
                      </a:lnTo>
                      <a:lnTo>
                        <a:pt x="40" y="40"/>
                      </a:lnTo>
                      <a:lnTo>
                        <a:pt x="43" y="38"/>
                      </a:lnTo>
                      <a:lnTo>
                        <a:pt x="45" y="37"/>
                      </a:lnTo>
                      <a:lnTo>
                        <a:pt x="48" y="35"/>
                      </a:lnTo>
                      <a:lnTo>
                        <a:pt x="51" y="34"/>
                      </a:lnTo>
                      <a:lnTo>
                        <a:pt x="54" y="32"/>
                      </a:lnTo>
                      <a:lnTo>
                        <a:pt x="57" y="32"/>
                      </a:lnTo>
                      <a:lnTo>
                        <a:pt x="60" y="31"/>
                      </a:lnTo>
                      <a:lnTo>
                        <a:pt x="63" y="29"/>
                      </a:lnTo>
                      <a:lnTo>
                        <a:pt x="67" y="28"/>
                      </a:lnTo>
                      <a:lnTo>
                        <a:pt x="70" y="26"/>
                      </a:lnTo>
                      <a:lnTo>
                        <a:pt x="73" y="25"/>
                      </a:lnTo>
                      <a:lnTo>
                        <a:pt x="76" y="23"/>
                      </a:lnTo>
                      <a:lnTo>
                        <a:pt x="79" y="22"/>
                      </a:lnTo>
                      <a:lnTo>
                        <a:pt x="82" y="20"/>
                      </a:lnTo>
                      <a:lnTo>
                        <a:pt x="87" y="18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6" y="15"/>
                      </a:lnTo>
                      <a:lnTo>
                        <a:pt x="99" y="14"/>
                      </a:lnTo>
                      <a:lnTo>
                        <a:pt x="103" y="14"/>
                      </a:lnTo>
                      <a:lnTo>
                        <a:pt x="107" y="12"/>
                      </a:lnTo>
                      <a:lnTo>
                        <a:pt x="110" y="11"/>
                      </a:lnTo>
                      <a:lnTo>
                        <a:pt x="113" y="11"/>
                      </a:lnTo>
                      <a:lnTo>
                        <a:pt x="116" y="9"/>
                      </a:lnTo>
                      <a:lnTo>
                        <a:pt x="119" y="9"/>
                      </a:lnTo>
                      <a:lnTo>
                        <a:pt x="122" y="8"/>
                      </a:lnTo>
                      <a:lnTo>
                        <a:pt x="127" y="8"/>
                      </a:lnTo>
                      <a:lnTo>
                        <a:pt x="130" y="6"/>
                      </a:lnTo>
                      <a:lnTo>
                        <a:pt x="133" y="6"/>
                      </a:lnTo>
                      <a:lnTo>
                        <a:pt x="136" y="5"/>
                      </a:lnTo>
                      <a:lnTo>
                        <a:pt x="139" y="5"/>
                      </a:lnTo>
                      <a:lnTo>
                        <a:pt x="142" y="3"/>
                      </a:lnTo>
                      <a:lnTo>
                        <a:pt x="145" y="3"/>
                      </a:lnTo>
                      <a:lnTo>
                        <a:pt x="148" y="3"/>
                      </a:lnTo>
                      <a:lnTo>
                        <a:pt x="151" y="2"/>
                      </a:lnTo>
                      <a:lnTo>
                        <a:pt x="154" y="2"/>
                      </a:lnTo>
                      <a:lnTo>
                        <a:pt x="157" y="2"/>
                      </a:lnTo>
                      <a:lnTo>
                        <a:pt x="160" y="2"/>
                      </a:lnTo>
                      <a:lnTo>
                        <a:pt x="163" y="2"/>
                      </a:lnTo>
                      <a:lnTo>
                        <a:pt x="168" y="2"/>
                      </a:lnTo>
                      <a:lnTo>
                        <a:pt x="171" y="2"/>
                      </a:lnTo>
                      <a:lnTo>
                        <a:pt x="174" y="0"/>
                      </a:lnTo>
                      <a:lnTo>
                        <a:pt x="177" y="0"/>
                      </a:lnTo>
                      <a:lnTo>
                        <a:pt x="179" y="0"/>
                      </a:lnTo>
                      <a:lnTo>
                        <a:pt x="182" y="2"/>
                      </a:lnTo>
                      <a:lnTo>
                        <a:pt x="186" y="2"/>
                      </a:lnTo>
                      <a:lnTo>
                        <a:pt x="190" y="2"/>
                      </a:lnTo>
                      <a:lnTo>
                        <a:pt x="193" y="2"/>
                      </a:lnTo>
                      <a:lnTo>
                        <a:pt x="196" y="2"/>
                      </a:lnTo>
                      <a:lnTo>
                        <a:pt x="199" y="2"/>
                      </a:lnTo>
                      <a:lnTo>
                        <a:pt x="202" y="3"/>
                      </a:lnTo>
                      <a:lnTo>
                        <a:pt x="205" y="3"/>
                      </a:lnTo>
                      <a:lnTo>
                        <a:pt x="208" y="3"/>
                      </a:lnTo>
                      <a:lnTo>
                        <a:pt x="211" y="5"/>
                      </a:lnTo>
                      <a:lnTo>
                        <a:pt x="214" y="5"/>
                      </a:lnTo>
                      <a:lnTo>
                        <a:pt x="217" y="5"/>
                      </a:lnTo>
                      <a:lnTo>
                        <a:pt x="220" y="6"/>
                      </a:lnTo>
                      <a:lnTo>
                        <a:pt x="225" y="6"/>
                      </a:lnTo>
                      <a:lnTo>
                        <a:pt x="228" y="8"/>
                      </a:lnTo>
                      <a:lnTo>
                        <a:pt x="231" y="8"/>
                      </a:lnTo>
                      <a:lnTo>
                        <a:pt x="234" y="9"/>
                      </a:lnTo>
                      <a:lnTo>
                        <a:pt x="237" y="11"/>
                      </a:lnTo>
                      <a:lnTo>
                        <a:pt x="240" y="11"/>
                      </a:lnTo>
                      <a:lnTo>
                        <a:pt x="243" y="12"/>
                      </a:lnTo>
                      <a:lnTo>
                        <a:pt x="248" y="14"/>
                      </a:lnTo>
                      <a:lnTo>
                        <a:pt x="251" y="14"/>
                      </a:lnTo>
                      <a:lnTo>
                        <a:pt x="254" y="15"/>
                      </a:lnTo>
                      <a:lnTo>
                        <a:pt x="257" y="17"/>
                      </a:lnTo>
                      <a:lnTo>
                        <a:pt x="260" y="18"/>
                      </a:lnTo>
                      <a:lnTo>
                        <a:pt x="263" y="20"/>
                      </a:lnTo>
                      <a:lnTo>
                        <a:pt x="268" y="22"/>
                      </a:lnTo>
                      <a:lnTo>
                        <a:pt x="271" y="22"/>
                      </a:lnTo>
                      <a:lnTo>
                        <a:pt x="274" y="23"/>
                      </a:lnTo>
                      <a:lnTo>
                        <a:pt x="277" y="25"/>
                      </a:lnTo>
                      <a:lnTo>
                        <a:pt x="280" y="26"/>
                      </a:lnTo>
                      <a:lnTo>
                        <a:pt x="285" y="28"/>
                      </a:lnTo>
                      <a:lnTo>
                        <a:pt x="288" y="29"/>
                      </a:lnTo>
                      <a:lnTo>
                        <a:pt x="291" y="31"/>
                      </a:lnTo>
                      <a:lnTo>
                        <a:pt x="294" y="32"/>
                      </a:lnTo>
                      <a:lnTo>
                        <a:pt x="297" y="34"/>
                      </a:lnTo>
                      <a:lnTo>
                        <a:pt x="300" y="35"/>
                      </a:lnTo>
                      <a:lnTo>
                        <a:pt x="303" y="37"/>
                      </a:lnTo>
                      <a:lnTo>
                        <a:pt x="306" y="38"/>
                      </a:lnTo>
                      <a:lnTo>
                        <a:pt x="308" y="40"/>
                      </a:lnTo>
                      <a:lnTo>
                        <a:pt x="311" y="42"/>
                      </a:lnTo>
                      <a:lnTo>
                        <a:pt x="314" y="43"/>
                      </a:lnTo>
                      <a:lnTo>
                        <a:pt x="317" y="45"/>
                      </a:lnTo>
                      <a:lnTo>
                        <a:pt x="319" y="46"/>
                      </a:lnTo>
                      <a:lnTo>
                        <a:pt x="322" y="48"/>
                      </a:lnTo>
                      <a:lnTo>
                        <a:pt x="323" y="49"/>
                      </a:lnTo>
                      <a:lnTo>
                        <a:pt x="326" y="49"/>
                      </a:lnTo>
                      <a:lnTo>
                        <a:pt x="328" y="51"/>
                      </a:lnTo>
                      <a:lnTo>
                        <a:pt x="331" y="52"/>
                      </a:lnTo>
                      <a:lnTo>
                        <a:pt x="333" y="54"/>
                      </a:lnTo>
                      <a:lnTo>
                        <a:pt x="334" y="55"/>
                      </a:lnTo>
                      <a:lnTo>
                        <a:pt x="336" y="57"/>
                      </a:lnTo>
                      <a:lnTo>
                        <a:pt x="339" y="57"/>
                      </a:lnTo>
                      <a:lnTo>
                        <a:pt x="340" y="58"/>
                      </a:lnTo>
                      <a:lnTo>
                        <a:pt x="342" y="60"/>
                      </a:lnTo>
                      <a:lnTo>
                        <a:pt x="343" y="62"/>
                      </a:lnTo>
                      <a:lnTo>
                        <a:pt x="345" y="62"/>
                      </a:lnTo>
                      <a:lnTo>
                        <a:pt x="346" y="63"/>
                      </a:lnTo>
                      <a:lnTo>
                        <a:pt x="348" y="65"/>
                      </a:lnTo>
                      <a:lnTo>
                        <a:pt x="350" y="66"/>
                      </a:lnTo>
                      <a:lnTo>
                        <a:pt x="351" y="6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43" name="Freeform 1231"/>
                <p:cNvSpPr>
                  <a:spLocks noChangeArrowheads="1"/>
                </p:cNvSpPr>
                <p:nvPr/>
              </p:nvSpPr>
              <p:spPr bwMode="auto">
                <a:xfrm>
                  <a:off x="3486" y="3547"/>
                  <a:ext cx="372" cy="406"/>
                </a:xfrm>
                <a:custGeom>
                  <a:avLst/>
                  <a:gdLst>
                    <a:gd name="T0" fmla="*/ 0 w 351"/>
                    <a:gd name="T1" fmla="*/ 389 h 407"/>
                    <a:gd name="T2" fmla="*/ 3 w 351"/>
                    <a:gd name="T3" fmla="*/ 66 h 407"/>
                    <a:gd name="T4" fmla="*/ 7 w 351"/>
                    <a:gd name="T5" fmla="*/ 62 h 407"/>
                    <a:gd name="T6" fmla="*/ 32 w 351"/>
                    <a:gd name="T7" fmla="*/ 58 h 407"/>
                    <a:gd name="T8" fmla="*/ 45 w 351"/>
                    <a:gd name="T9" fmla="*/ 54 h 407"/>
                    <a:gd name="T10" fmla="*/ 64 w 351"/>
                    <a:gd name="T11" fmla="*/ 51 h 407"/>
                    <a:gd name="T12" fmla="*/ 86 w 351"/>
                    <a:gd name="T13" fmla="*/ 46 h 407"/>
                    <a:gd name="T14" fmla="*/ 104 w 351"/>
                    <a:gd name="T15" fmla="*/ 42 h 407"/>
                    <a:gd name="T16" fmla="*/ 128 w 351"/>
                    <a:gd name="T17" fmla="*/ 37 h 407"/>
                    <a:gd name="T18" fmla="*/ 153 w 351"/>
                    <a:gd name="T19" fmla="*/ 32 h 407"/>
                    <a:gd name="T20" fmla="*/ 179 w 351"/>
                    <a:gd name="T21" fmla="*/ 29 h 407"/>
                    <a:gd name="T22" fmla="*/ 208 w 351"/>
                    <a:gd name="T23" fmla="*/ 25 h 407"/>
                    <a:gd name="T24" fmla="*/ 233 w 351"/>
                    <a:gd name="T25" fmla="*/ 20 h 407"/>
                    <a:gd name="T26" fmla="*/ 265 w 351"/>
                    <a:gd name="T27" fmla="*/ 17 h 407"/>
                    <a:gd name="T28" fmla="*/ 294 w 351"/>
                    <a:gd name="T29" fmla="*/ 14 h 407"/>
                    <a:gd name="T30" fmla="*/ 322 w 351"/>
                    <a:gd name="T31" fmla="*/ 11 h 407"/>
                    <a:gd name="T32" fmla="*/ 350 w 351"/>
                    <a:gd name="T33" fmla="*/ 8 h 407"/>
                    <a:gd name="T34" fmla="*/ 377 w 351"/>
                    <a:gd name="T35" fmla="*/ 6 h 407"/>
                    <a:gd name="T36" fmla="*/ 403 w 351"/>
                    <a:gd name="T37" fmla="*/ 3 h 407"/>
                    <a:gd name="T38" fmla="*/ 429 w 351"/>
                    <a:gd name="T39" fmla="*/ 2 h 407"/>
                    <a:gd name="T40" fmla="*/ 455 w 351"/>
                    <a:gd name="T41" fmla="*/ 2 h 407"/>
                    <a:gd name="T42" fmla="*/ 483 w 351"/>
                    <a:gd name="T43" fmla="*/ 2 h 407"/>
                    <a:gd name="T44" fmla="*/ 509 w 351"/>
                    <a:gd name="T45" fmla="*/ 0 h 407"/>
                    <a:gd name="T46" fmla="*/ 539 w 351"/>
                    <a:gd name="T47" fmla="*/ 2 h 407"/>
                    <a:gd name="T48" fmla="*/ 566 w 351"/>
                    <a:gd name="T49" fmla="*/ 2 h 407"/>
                    <a:gd name="T50" fmla="*/ 595 w 351"/>
                    <a:gd name="T51" fmla="*/ 3 h 407"/>
                    <a:gd name="T52" fmla="*/ 617 w 351"/>
                    <a:gd name="T53" fmla="*/ 5 h 407"/>
                    <a:gd name="T54" fmla="*/ 645 w 351"/>
                    <a:gd name="T55" fmla="*/ 8 h 407"/>
                    <a:gd name="T56" fmla="*/ 674 w 351"/>
                    <a:gd name="T57" fmla="*/ 11 h 407"/>
                    <a:gd name="T58" fmla="*/ 710 w 351"/>
                    <a:gd name="T59" fmla="*/ 14 h 407"/>
                    <a:gd name="T60" fmla="*/ 729 w 351"/>
                    <a:gd name="T61" fmla="*/ 17 h 407"/>
                    <a:gd name="T62" fmla="*/ 761 w 351"/>
                    <a:gd name="T63" fmla="*/ 22 h 407"/>
                    <a:gd name="T64" fmla="*/ 795 w 351"/>
                    <a:gd name="T65" fmla="*/ 25 h 407"/>
                    <a:gd name="T66" fmla="*/ 819 w 351"/>
                    <a:gd name="T67" fmla="*/ 29 h 407"/>
                    <a:gd name="T68" fmla="*/ 847 w 351"/>
                    <a:gd name="T69" fmla="*/ 34 h 407"/>
                    <a:gd name="T70" fmla="*/ 870 w 351"/>
                    <a:gd name="T71" fmla="*/ 38 h 407"/>
                    <a:gd name="T72" fmla="*/ 896 w 351"/>
                    <a:gd name="T73" fmla="*/ 43 h 407"/>
                    <a:gd name="T74" fmla="*/ 915 w 351"/>
                    <a:gd name="T75" fmla="*/ 48 h 407"/>
                    <a:gd name="T76" fmla="*/ 933 w 351"/>
                    <a:gd name="T77" fmla="*/ 51 h 407"/>
                    <a:gd name="T78" fmla="*/ 952 w 351"/>
                    <a:gd name="T79" fmla="*/ 55 h 407"/>
                    <a:gd name="T80" fmla="*/ 969 w 351"/>
                    <a:gd name="T81" fmla="*/ 58 h 407"/>
                    <a:gd name="T82" fmla="*/ 984 w 351"/>
                    <a:gd name="T83" fmla="*/ 62 h 407"/>
                    <a:gd name="T84" fmla="*/ 995 w 351"/>
                    <a:gd name="T85" fmla="*/ 66 h 40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1"/>
                    <a:gd name="T130" fmla="*/ 0 h 407"/>
                    <a:gd name="T131" fmla="*/ 351 w 351"/>
                    <a:gd name="T132" fmla="*/ 407 h 40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1" h="407">
                      <a:moveTo>
                        <a:pt x="351" y="68"/>
                      </a:moveTo>
                      <a:lnTo>
                        <a:pt x="351" y="407"/>
                      </a:lnTo>
                      <a:lnTo>
                        <a:pt x="0" y="407"/>
                      </a:lnTo>
                      <a:lnTo>
                        <a:pt x="0" y="68"/>
                      </a:lnTo>
                      <a:lnTo>
                        <a:pt x="2" y="68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5" y="63"/>
                      </a:lnTo>
                      <a:lnTo>
                        <a:pt x="7" y="62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1" y="58"/>
                      </a:lnTo>
                      <a:lnTo>
                        <a:pt x="14" y="57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9" y="52"/>
                      </a:lnTo>
                      <a:lnTo>
                        <a:pt x="22" y="51"/>
                      </a:lnTo>
                      <a:lnTo>
                        <a:pt x="23" y="51"/>
                      </a:lnTo>
                      <a:lnTo>
                        <a:pt x="25" y="49"/>
                      </a:lnTo>
                      <a:lnTo>
                        <a:pt x="28" y="48"/>
                      </a:lnTo>
                      <a:lnTo>
                        <a:pt x="30" y="46"/>
                      </a:lnTo>
                      <a:lnTo>
                        <a:pt x="33" y="45"/>
                      </a:lnTo>
                      <a:lnTo>
                        <a:pt x="34" y="43"/>
                      </a:lnTo>
                      <a:lnTo>
                        <a:pt x="37" y="42"/>
                      </a:lnTo>
                      <a:lnTo>
                        <a:pt x="40" y="40"/>
                      </a:lnTo>
                      <a:lnTo>
                        <a:pt x="43" y="38"/>
                      </a:lnTo>
                      <a:lnTo>
                        <a:pt x="45" y="37"/>
                      </a:lnTo>
                      <a:lnTo>
                        <a:pt x="48" y="35"/>
                      </a:lnTo>
                      <a:lnTo>
                        <a:pt x="51" y="34"/>
                      </a:lnTo>
                      <a:lnTo>
                        <a:pt x="54" y="32"/>
                      </a:lnTo>
                      <a:lnTo>
                        <a:pt x="57" y="32"/>
                      </a:lnTo>
                      <a:lnTo>
                        <a:pt x="60" y="31"/>
                      </a:lnTo>
                      <a:lnTo>
                        <a:pt x="63" y="29"/>
                      </a:lnTo>
                      <a:lnTo>
                        <a:pt x="67" y="28"/>
                      </a:lnTo>
                      <a:lnTo>
                        <a:pt x="70" y="26"/>
                      </a:lnTo>
                      <a:lnTo>
                        <a:pt x="73" y="25"/>
                      </a:lnTo>
                      <a:lnTo>
                        <a:pt x="76" y="23"/>
                      </a:lnTo>
                      <a:lnTo>
                        <a:pt x="79" y="22"/>
                      </a:lnTo>
                      <a:lnTo>
                        <a:pt x="82" y="20"/>
                      </a:lnTo>
                      <a:lnTo>
                        <a:pt x="87" y="18"/>
                      </a:lnTo>
                      <a:lnTo>
                        <a:pt x="90" y="18"/>
                      </a:lnTo>
                      <a:lnTo>
                        <a:pt x="93" y="17"/>
                      </a:lnTo>
                      <a:lnTo>
                        <a:pt x="96" y="15"/>
                      </a:lnTo>
                      <a:lnTo>
                        <a:pt x="99" y="14"/>
                      </a:lnTo>
                      <a:lnTo>
                        <a:pt x="103" y="14"/>
                      </a:lnTo>
                      <a:lnTo>
                        <a:pt x="107" y="12"/>
                      </a:lnTo>
                      <a:lnTo>
                        <a:pt x="110" y="11"/>
                      </a:lnTo>
                      <a:lnTo>
                        <a:pt x="113" y="11"/>
                      </a:lnTo>
                      <a:lnTo>
                        <a:pt x="116" y="9"/>
                      </a:lnTo>
                      <a:lnTo>
                        <a:pt x="119" y="9"/>
                      </a:lnTo>
                      <a:lnTo>
                        <a:pt x="122" y="8"/>
                      </a:lnTo>
                      <a:lnTo>
                        <a:pt x="127" y="8"/>
                      </a:lnTo>
                      <a:lnTo>
                        <a:pt x="130" y="6"/>
                      </a:lnTo>
                      <a:lnTo>
                        <a:pt x="133" y="6"/>
                      </a:lnTo>
                      <a:lnTo>
                        <a:pt x="136" y="5"/>
                      </a:lnTo>
                      <a:lnTo>
                        <a:pt x="139" y="5"/>
                      </a:lnTo>
                      <a:lnTo>
                        <a:pt x="142" y="3"/>
                      </a:lnTo>
                      <a:lnTo>
                        <a:pt x="145" y="3"/>
                      </a:lnTo>
                      <a:lnTo>
                        <a:pt x="148" y="3"/>
                      </a:lnTo>
                      <a:lnTo>
                        <a:pt x="151" y="2"/>
                      </a:lnTo>
                      <a:lnTo>
                        <a:pt x="154" y="2"/>
                      </a:lnTo>
                      <a:lnTo>
                        <a:pt x="157" y="2"/>
                      </a:lnTo>
                      <a:lnTo>
                        <a:pt x="160" y="2"/>
                      </a:lnTo>
                      <a:lnTo>
                        <a:pt x="163" y="2"/>
                      </a:lnTo>
                      <a:lnTo>
                        <a:pt x="168" y="2"/>
                      </a:lnTo>
                      <a:lnTo>
                        <a:pt x="171" y="2"/>
                      </a:lnTo>
                      <a:lnTo>
                        <a:pt x="174" y="0"/>
                      </a:lnTo>
                      <a:lnTo>
                        <a:pt x="177" y="0"/>
                      </a:lnTo>
                      <a:lnTo>
                        <a:pt x="179" y="0"/>
                      </a:lnTo>
                      <a:lnTo>
                        <a:pt x="182" y="2"/>
                      </a:lnTo>
                      <a:lnTo>
                        <a:pt x="186" y="2"/>
                      </a:lnTo>
                      <a:lnTo>
                        <a:pt x="190" y="2"/>
                      </a:lnTo>
                      <a:lnTo>
                        <a:pt x="193" y="2"/>
                      </a:lnTo>
                      <a:lnTo>
                        <a:pt x="196" y="2"/>
                      </a:lnTo>
                      <a:lnTo>
                        <a:pt x="199" y="2"/>
                      </a:lnTo>
                      <a:lnTo>
                        <a:pt x="202" y="3"/>
                      </a:lnTo>
                      <a:lnTo>
                        <a:pt x="205" y="3"/>
                      </a:lnTo>
                      <a:lnTo>
                        <a:pt x="208" y="3"/>
                      </a:lnTo>
                      <a:lnTo>
                        <a:pt x="211" y="5"/>
                      </a:lnTo>
                      <a:lnTo>
                        <a:pt x="214" y="5"/>
                      </a:lnTo>
                      <a:lnTo>
                        <a:pt x="217" y="5"/>
                      </a:lnTo>
                      <a:lnTo>
                        <a:pt x="220" y="6"/>
                      </a:lnTo>
                      <a:lnTo>
                        <a:pt x="225" y="6"/>
                      </a:lnTo>
                      <a:lnTo>
                        <a:pt x="228" y="8"/>
                      </a:lnTo>
                      <a:lnTo>
                        <a:pt x="231" y="8"/>
                      </a:lnTo>
                      <a:lnTo>
                        <a:pt x="234" y="9"/>
                      </a:lnTo>
                      <a:lnTo>
                        <a:pt x="237" y="11"/>
                      </a:lnTo>
                      <a:lnTo>
                        <a:pt x="240" y="11"/>
                      </a:lnTo>
                      <a:lnTo>
                        <a:pt x="243" y="12"/>
                      </a:lnTo>
                      <a:lnTo>
                        <a:pt x="248" y="14"/>
                      </a:lnTo>
                      <a:lnTo>
                        <a:pt x="251" y="14"/>
                      </a:lnTo>
                      <a:lnTo>
                        <a:pt x="254" y="15"/>
                      </a:lnTo>
                      <a:lnTo>
                        <a:pt x="257" y="17"/>
                      </a:lnTo>
                      <a:lnTo>
                        <a:pt x="260" y="18"/>
                      </a:lnTo>
                      <a:lnTo>
                        <a:pt x="263" y="20"/>
                      </a:lnTo>
                      <a:lnTo>
                        <a:pt x="268" y="22"/>
                      </a:lnTo>
                      <a:lnTo>
                        <a:pt x="271" y="22"/>
                      </a:lnTo>
                      <a:lnTo>
                        <a:pt x="274" y="23"/>
                      </a:lnTo>
                      <a:lnTo>
                        <a:pt x="277" y="25"/>
                      </a:lnTo>
                      <a:lnTo>
                        <a:pt x="280" y="26"/>
                      </a:lnTo>
                      <a:lnTo>
                        <a:pt x="285" y="28"/>
                      </a:lnTo>
                      <a:lnTo>
                        <a:pt x="288" y="29"/>
                      </a:lnTo>
                      <a:lnTo>
                        <a:pt x="291" y="31"/>
                      </a:lnTo>
                      <a:lnTo>
                        <a:pt x="294" y="32"/>
                      </a:lnTo>
                      <a:lnTo>
                        <a:pt x="297" y="34"/>
                      </a:lnTo>
                      <a:lnTo>
                        <a:pt x="300" y="35"/>
                      </a:lnTo>
                      <a:lnTo>
                        <a:pt x="303" y="37"/>
                      </a:lnTo>
                      <a:lnTo>
                        <a:pt x="306" y="38"/>
                      </a:lnTo>
                      <a:lnTo>
                        <a:pt x="308" y="40"/>
                      </a:lnTo>
                      <a:lnTo>
                        <a:pt x="311" y="42"/>
                      </a:lnTo>
                      <a:lnTo>
                        <a:pt x="314" y="43"/>
                      </a:lnTo>
                      <a:lnTo>
                        <a:pt x="317" y="45"/>
                      </a:lnTo>
                      <a:lnTo>
                        <a:pt x="319" y="46"/>
                      </a:lnTo>
                      <a:lnTo>
                        <a:pt x="322" y="48"/>
                      </a:lnTo>
                      <a:lnTo>
                        <a:pt x="323" y="49"/>
                      </a:lnTo>
                      <a:lnTo>
                        <a:pt x="326" y="49"/>
                      </a:lnTo>
                      <a:lnTo>
                        <a:pt x="328" y="51"/>
                      </a:lnTo>
                      <a:lnTo>
                        <a:pt x="331" y="52"/>
                      </a:lnTo>
                      <a:lnTo>
                        <a:pt x="333" y="54"/>
                      </a:lnTo>
                      <a:lnTo>
                        <a:pt x="334" y="55"/>
                      </a:lnTo>
                      <a:lnTo>
                        <a:pt x="336" y="57"/>
                      </a:lnTo>
                      <a:lnTo>
                        <a:pt x="339" y="57"/>
                      </a:lnTo>
                      <a:lnTo>
                        <a:pt x="340" y="58"/>
                      </a:lnTo>
                      <a:lnTo>
                        <a:pt x="342" y="60"/>
                      </a:lnTo>
                      <a:lnTo>
                        <a:pt x="343" y="62"/>
                      </a:lnTo>
                      <a:lnTo>
                        <a:pt x="345" y="62"/>
                      </a:lnTo>
                      <a:lnTo>
                        <a:pt x="346" y="63"/>
                      </a:lnTo>
                      <a:lnTo>
                        <a:pt x="348" y="65"/>
                      </a:lnTo>
                      <a:lnTo>
                        <a:pt x="350" y="66"/>
                      </a:lnTo>
                      <a:lnTo>
                        <a:pt x="351" y="68"/>
                      </a:lnTo>
                    </a:path>
                  </a:pathLst>
                </a:custGeom>
                <a:gradFill rotWithShape="0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31832" name="Line 1232"/>
            <p:cNvSpPr>
              <a:spLocks noChangeShapeType="1"/>
            </p:cNvSpPr>
            <p:nvPr/>
          </p:nvSpPr>
          <p:spPr bwMode="auto">
            <a:xfrm>
              <a:off x="2466" y="2802"/>
              <a:ext cx="702" cy="81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3" name="Rectangle 1233"/>
            <p:cNvSpPr>
              <a:spLocks noChangeArrowheads="1"/>
            </p:cNvSpPr>
            <p:nvPr/>
          </p:nvSpPr>
          <p:spPr bwMode="auto">
            <a:xfrm>
              <a:off x="4103" y="3620"/>
              <a:ext cx="80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2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Dessanilização</a:t>
              </a:r>
              <a:endParaRPr lang="pt-B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pt-B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  <a:p>
              <a:pPr algn="ctr" eaLnBrk="1" hangingPunct="1">
                <a:lnSpc>
                  <a:spcPct val="80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t-B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50 </a:t>
              </a:r>
              <a:r>
                <a:rPr lang="pt-BR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icrosoft YaHei" charset="-122"/>
                </a:rPr>
                <a:t>MWt</a:t>
              </a:r>
              <a:endParaRPr lang="pt-B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endParaRPr>
            </a:p>
          </p:txBody>
        </p:sp>
        <p:graphicFrame>
          <p:nvGraphicFramePr>
            <p:cNvPr id="31834" name="Object 1234"/>
            <p:cNvGraphicFramePr>
              <a:graphicFrameLocks noChangeAspect="1"/>
            </p:cNvGraphicFramePr>
            <p:nvPr/>
          </p:nvGraphicFramePr>
          <p:xfrm>
            <a:off x="1550" y="2363"/>
            <a:ext cx="878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r:id="rId6" imgW="6480762" imgH="4663607" progId="">
                    <p:embed/>
                  </p:oleObj>
                </mc:Choice>
                <mc:Fallback>
                  <p:oleObj r:id="rId6" imgW="6480762" imgH="466360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0" y="2363"/>
                          <a:ext cx="878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62" name="CaixaDeTexto 3"/>
          <p:cNvSpPr txBox="1">
            <a:spLocks noChangeArrowheads="1"/>
          </p:cNvSpPr>
          <p:nvPr/>
        </p:nvSpPr>
        <p:spPr bwMode="auto">
          <a:xfrm>
            <a:off x="7628516" y="4628262"/>
            <a:ext cx="1987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6" name="Rectangle 1105"/>
          <p:cNvSpPr>
            <a:spLocks noChangeArrowheads="1"/>
          </p:cNvSpPr>
          <p:nvPr/>
        </p:nvSpPr>
        <p:spPr bwMode="auto">
          <a:xfrm>
            <a:off x="622301" y="5342731"/>
            <a:ext cx="18415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Oficinas Industriais</a:t>
            </a:r>
            <a:endParaRPr lang="pt-B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icrosoft YaHei" charset="-122"/>
            </a:endParaRPr>
          </a:p>
          <a:p>
            <a:pPr algn="ctr" eaLnBrk="1" hangingPunct="1">
              <a:lnSpc>
                <a:spcPct val="8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icrosoft YaHei" charset="-122"/>
            </a:endParaRPr>
          </a:p>
        </p:txBody>
      </p:sp>
      <p:sp>
        <p:nvSpPr>
          <p:cNvPr id="1237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7093745" y="6532171"/>
            <a:ext cx="2051050" cy="322262"/>
          </a:xfrm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1500" b="0" dirty="0" err="1" smtClean="0">
                <a:solidFill>
                  <a:schemeClr val="bg1"/>
                </a:solidFill>
                <a:latin typeface="Rockwell" pitchFamily="18" charset="0"/>
              </a:rPr>
              <a:t>AuPubSen_FM</a:t>
            </a:r>
            <a:endParaRPr lang="pt-BR" altLang="pt-BR" sz="1500" b="0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2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1763689" y="262085"/>
            <a:ext cx="5112568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ESCOPO DO PROSUB</a:t>
            </a:r>
            <a:endParaRPr lang="pt-BR" alt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325" name="Group 6"/>
          <p:cNvGrpSpPr>
            <a:grpSpLocks/>
          </p:cNvGrpSpPr>
          <p:nvPr/>
        </p:nvGrpSpPr>
        <p:grpSpPr bwMode="auto">
          <a:xfrm>
            <a:off x="230188" y="4342606"/>
            <a:ext cx="1427162" cy="608013"/>
            <a:chOff x="193" y="2592"/>
            <a:chExt cx="1199" cy="383"/>
          </a:xfrm>
        </p:grpSpPr>
        <p:pic>
          <p:nvPicPr>
            <p:cNvPr id="5673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2592"/>
              <a:ext cx="119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73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2775"/>
              <a:ext cx="57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740" name="Rectangle 9"/>
            <p:cNvSpPr>
              <a:spLocks noChangeArrowheads="1"/>
            </p:cNvSpPr>
            <p:nvPr/>
          </p:nvSpPr>
          <p:spPr bwMode="auto">
            <a:xfrm>
              <a:off x="254" y="2833"/>
              <a:ext cx="185" cy="4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741" name="Group 10"/>
            <p:cNvGrpSpPr>
              <a:grpSpLocks/>
            </p:cNvGrpSpPr>
            <p:nvPr/>
          </p:nvGrpSpPr>
          <p:grpSpPr bwMode="auto">
            <a:xfrm>
              <a:off x="423" y="2810"/>
              <a:ext cx="141" cy="50"/>
              <a:chOff x="423" y="2810"/>
              <a:chExt cx="141" cy="50"/>
            </a:xfrm>
          </p:grpSpPr>
          <p:sp>
            <p:nvSpPr>
              <p:cNvPr id="56829" name="Rectangle 11"/>
              <p:cNvSpPr>
                <a:spLocks noChangeArrowheads="1"/>
              </p:cNvSpPr>
              <p:nvPr/>
            </p:nvSpPr>
            <p:spPr bwMode="auto">
              <a:xfrm>
                <a:off x="557" y="2831"/>
                <a:ext cx="7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30" name="Rectangle 12"/>
              <p:cNvSpPr>
                <a:spLocks noChangeArrowheads="1"/>
              </p:cNvSpPr>
              <p:nvPr/>
            </p:nvSpPr>
            <p:spPr bwMode="auto">
              <a:xfrm>
                <a:off x="481" y="2827"/>
                <a:ext cx="9" cy="15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31" name="Rectangle 13"/>
              <p:cNvSpPr>
                <a:spLocks noChangeArrowheads="1"/>
              </p:cNvSpPr>
              <p:nvPr/>
            </p:nvSpPr>
            <p:spPr bwMode="auto">
              <a:xfrm>
                <a:off x="481" y="2827"/>
                <a:ext cx="9" cy="1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32" name="Rectangle 14"/>
              <p:cNvSpPr>
                <a:spLocks noChangeArrowheads="1"/>
              </p:cNvSpPr>
              <p:nvPr/>
            </p:nvSpPr>
            <p:spPr bwMode="auto">
              <a:xfrm>
                <a:off x="482" y="2832"/>
                <a:ext cx="7" cy="5"/>
              </a:xfrm>
              <a:prstGeom prst="rect">
                <a:avLst/>
              </a:pr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33" name="Rectangle 15"/>
              <p:cNvSpPr>
                <a:spLocks noChangeArrowheads="1"/>
              </p:cNvSpPr>
              <p:nvPr/>
            </p:nvSpPr>
            <p:spPr bwMode="auto">
              <a:xfrm>
                <a:off x="482" y="2832"/>
                <a:ext cx="7" cy="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34" name="Freeform 16"/>
              <p:cNvSpPr>
                <a:spLocks noChangeArrowheads="1"/>
              </p:cNvSpPr>
              <p:nvPr/>
            </p:nvSpPr>
            <p:spPr bwMode="auto">
              <a:xfrm>
                <a:off x="498" y="2810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0 w 1100"/>
                  <a:gd name="T3" fmla="*/ 50 h 1177"/>
                  <a:gd name="T4" fmla="*/ 0 w 1100"/>
                  <a:gd name="T5" fmla="*/ 0 h 1177"/>
                  <a:gd name="T6" fmla="*/ 50 w 1100"/>
                  <a:gd name="T7" fmla="*/ 0 h 1177"/>
                  <a:gd name="T8" fmla="*/ 50 w 1100"/>
                  <a:gd name="T9" fmla="*/ 50 h 1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35" name="Freeform 17"/>
              <p:cNvSpPr>
                <a:spLocks noChangeArrowheads="1"/>
              </p:cNvSpPr>
              <p:nvPr/>
            </p:nvSpPr>
            <p:spPr bwMode="auto">
              <a:xfrm>
                <a:off x="498" y="2810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50 w 1100"/>
                  <a:gd name="T3" fmla="*/ 50 h 1177"/>
                  <a:gd name="T4" fmla="*/ 0 w 1100"/>
                  <a:gd name="T5" fmla="*/ 50 h 1177"/>
                  <a:gd name="T6" fmla="*/ 0 w 1100"/>
                  <a:gd name="T7" fmla="*/ 0 h 1177"/>
                  <a:gd name="T8" fmla="*/ 50 w 1100"/>
                  <a:gd name="T9" fmla="*/ 0 h 1177"/>
                  <a:gd name="T10" fmla="*/ 50 w 1100"/>
                  <a:gd name="T11" fmla="*/ 50 h 11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1100" y="1177"/>
                    </a:ln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</a:path>
                </a:pathLst>
              </a:custGeom>
              <a:noFill/>
              <a:ln w="3240" cap="sq">
                <a:solidFill>
                  <a:srgbClr val="6156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36" name="Freeform 18"/>
              <p:cNvSpPr>
                <a:spLocks noChangeArrowheads="1"/>
              </p:cNvSpPr>
              <p:nvPr/>
            </p:nvSpPr>
            <p:spPr bwMode="auto">
              <a:xfrm>
                <a:off x="491" y="2810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37" name="Freeform 19"/>
              <p:cNvSpPr>
                <a:spLocks noChangeArrowheads="1"/>
              </p:cNvSpPr>
              <p:nvPr/>
            </p:nvSpPr>
            <p:spPr bwMode="auto">
              <a:xfrm>
                <a:off x="491" y="2810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38" name="Rectangle 20"/>
              <p:cNvSpPr>
                <a:spLocks noChangeArrowheads="1"/>
              </p:cNvSpPr>
              <p:nvPr/>
            </p:nvSpPr>
            <p:spPr bwMode="auto">
              <a:xfrm>
                <a:off x="496" y="2810"/>
                <a:ext cx="0" cy="5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39" name="Line 21"/>
              <p:cNvSpPr>
                <a:spLocks noChangeShapeType="1"/>
              </p:cNvSpPr>
              <p:nvPr/>
            </p:nvSpPr>
            <p:spPr bwMode="auto">
              <a:xfrm>
                <a:off x="496" y="2810"/>
                <a:ext cx="0" cy="5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0" name="Freeform 22"/>
              <p:cNvSpPr>
                <a:spLocks noChangeArrowheads="1"/>
              </p:cNvSpPr>
              <p:nvPr/>
            </p:nvSpPr>
            <p:spPr bwMode="auto">
              <a:xfrm>
                <a:off x="552" y="2810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1" name="Freeform 23"/>
              <p:cNvSpPr>
                <a:spLocks noChangeArrowheads="1"/>
              </p:cNvSpPr>
              <p:nvPr/>
            </p:nvSpPr>
            <p:spPr bwMode="auto">
              <a:xfrm>
                <a:off x="552" y="2810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2" name="Freeform 24"/>
              <p:cNvSpPr>
                <a:spLocks noChangeArrowheads="1"/>
              </p:cNvSpPr>
              <p:nvPr/>
            </p:nvSpPr>
            <p:spPr bwMode="auto">
              <a:xfrm>
                <a:off x="512" y="2832"/>
                <a:ext cx="7" cy="6"/>
              </a:xfrm>
              <a:custGeom>
                <a:avLst/>
                <a:gdLst>
                  <a:gd name="T0" fmla="*/ 0 w 194"/>
                  <a:gd name="T1" fmla="*/ 0 h 172"/>
                  <a:gd name="T2" fmla="*/ 2 w 194"/>
                  <a:gd name="T3" fmla="*/ 0 h 172"/>
                  <a:gd name="T4" fmla="*/ 3 w 194"/>
                  <a:gd name="T5" fmla="*/ 4 h 172"/>
                  <a:gd name="T6" fmla="*/ 4 w 194"/>
                  <a:gd name="T7" fmla="*/ 0 h 172"/>
                  <a:gd name="T8" fmla="*/ 7 w 194"/>
                  <a:gd name="T9" fmla="*/ 0 h 172"/>
                  <a:gd name="T10" fmla="*/ 7 w 194"/>
                  <a:gd name="T11" fmla="*/ 6 h 172"/>
                  <a:gd name="T12" fmla="*/ 5 w 194"/>
                  <a:gd name="T13" fmla="*/ 6 h 172"/>
                  <a:gd name="T14" fmla="*/ 5 w 194"/>
                  <a:gd name="T15" fmla="*/ 1 h 172"/>
                  <a:gd name="T16" fmla="*/ 4 w 194"/>
                  <a:gd name="T17" fmla="*/ 6 h 172"/>
                  <a:gd name="T18" fmla="*/ 3 w 194"/>
                  <a:gd name="T19" fmla="*/ 6 h 172"/>
                  <a:gd name="T20" fmla="*/ 2 w 194"/>
                  <a:gd name="T21" fmla="*/ 1 h 172"/>
                  <a:gd name="T22" fmla="*/ 2 w 194"/>
                  <a:gd name="T23" fmla="*/ 6 h 172"/>
                  <a:gd name="T24" fmla="*/ 0 w 194"/>
                  <a:gd name="T25" fmla="*/ 6 h 172"/>
                  <a:gd name="T26" fmla="*/ 0 w 194"/>
                  <a:gd name="T27" fmla="*/ 0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" h="172">
                    <a:moveTo>
                      <a:pt x="0" y="0"/>
                    </a:moveTo>
                    <a:lnTo>
                      <a:pt x="69" y="0"/>
                    </a:lnTo>
                    <a:lnTo>
                      <a:pt x="97" y="105"/>
                    </a:lnTo>
                    <a:lnTo>
                      <a:pt x="124" y="0"/>
                    </a:lnTo>
                    <a:lnTo>
                      <a:pt x="194" y="0"/>
                    </a:lnTo>
                    <a:lnTo>
                      <a:pt x="194" y="172"/>
                    </a:lnTo>
                    <a:lnTo>
                      <a:pt x="150" y="172"/>
                    </a:lnTo>
                    <a:lnTo>
                      <a:pt x="150" y="41"/>
                    </a:lnTo>
                    <a:lnTo>
                      <a:pt x="116" y="172"/>
                    </a:lnTo>
                    <a:lnTo>
                      <a:pt x="76" y="172"/>
                    </a:lnTo>
                    <a:lnTo>
                      <a:pt x="43" y="41"/>
                    </a:lnTo>
                    <a:lnTo>
                      <a:pt x="43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3" name="Freeform 25"/>
              <p:cNvSpPr>
                <a:spLocks noChangeArrowheads="1"/>
              </p:cNvSpPr>
              <p:nvPr/>
            </p:nvSpPr>
            <p:spPr bwMode="auto">
              <a:xfrm>
                <a:off x="522" y="2832"/>
                <a:ext cx="5" cy="6"/>
              </a:xfrm>
              <a:custGeom>
                <a:avLst/>
                <a:gdLst>
                  <a:gd name="T0" fmla="*/ 0 w 145"/>
                  <a:gd name="T1" fmla="*/ 0 h 172"/>
                  <a:gd name="T2" fmla="*/ 5 w 145"/>
                  <a:gd name="T3" fmla="*/ 0 h 172"/>
                  <a:gd name="T4" fmla="*/ 5 w 145"/>
                  <a:gd name="T5" fmla="*/ 1 h 172"/>
                  <a:gd name="T6" fmla="*/ 2 w 145"/>
                  <a:gd name="T7" fmla="*/ 1 h 172"/>
                  <a:gd name="T8" fmla="*/ 2 w 145"/>
                  <a:gd name="T9" fmla="*/ 2 h 172"/>
                  <a:gd name="T10" fmla="*/ 5 w 145"/>
                  <a:gd name="T11" fmla="*/ 2 h 172"/>
                  <a:gd name="T12" fmla="*/ 5 w 145"/>
                  <a:gd name="T13" fmla="*/ 3 h 172"/>
                  <a:gd name="T14" fmla="*/ 2 w 145"/>
                  <a:gd name="T15" fmla="*/ 3 h 172"/>
                  <a:gd name="T16" fmla="*/ 2 w 145"/>
                  <a:gd name="T17" fmla="*/ 5 h 172"/>
                  <a:gd name="T18" fmla="*/ 5 w 145"/>
                  <a:gd name="T19" fmla="*/ 5 h 172"/>
                  <a:gd name="T20" fmla="*/ 5 w 145"/>
                  <a:gd name="T21" fmla="*/ 6 h 172"/>
                  <a:gd name="T22" fmla="*/ 0 w 145"/>
                  <a:gd name="T23" fmla="*/ 6 h 172"/>
                  <a:gd name="T24" fmla="*/ 0 w 145"/>
                  <a:gd name="T25" fmla="*/ 0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72">
                    <a:moveTo>
                      <a:pt x="0" y="0"/>
                    </a:moveTo>
                    <a:lnTo>
                      <a:pt x="143" y="0"/>
                    </a:lnTo>
                    <a:lnTo>
                      <a:pt x="143" y="36"/>
                    </a:lnTo>
                    <a:lnTo>
                      <a:pt x="53" y="36"/>
                    </a:lnTo>
                    <a:lnTo>
                      <a:pt x="53" y="64"/>
                    </a:lnTo>
                    <a:lnTo>
                      <a:pt x="136" y="64"/>
                    </a:lnTo>
                    <a:lnTo>
                      <a:pt x="136" y="100"/>
                    </a:lnTo>
                    <a:lnTo>
                      <a:pt x="53" y="100"/>
                    </a:lnTo>
                    <a:lnTo>
                      <a:pt x="53" y="134"/>
                    </a:lnTo>
                    <a:lnTo>
                      <a:pt x="145" y="134"/>
                    </a:lnTo>
                    <a:lnTo>
                      <a:pt x="145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4" name="Freeform 26"/>
              <p:cNvSpPr>
                <a:spLocks noChangeArrowheads="1"/>
              </p:cNvSpPr>
              <p:nvPr/>
            </p:nvSpPr>
            <p:spPr bwMode="auto">
              <a:xfrm>
                <a:off x="530" y="2832"/>
                <a:ext cx="5" cy="6"/>
              </a:xfrm>
              <a:custGeom>
                <a:avLst/>
                <a:gdLst>
                  <a:gd name="T0" fmla="*/ 3 w 147"/>
                  <a:gd name="T1" fmla="*/ 0 h 172"/>
                  <a:gd name="T2" fmla="*/ 3 w 147"/>
                  <a:gd name="T3" fmla="*/ 0 h 172"/>
                  <a:gd name="T4" fmla="*/ 4 w 147"/>
                  <a:gd name="T5" fmla="*/ 0 h 172"/>
                  <a:gd name="T6" fmla="*/ 4 w 147"/>
                  <a:gd name="T7" fmla="*/ 0 h 172"/>
                  <a:gd name="T8" fmla="*/ 4 w 147"/>
                  <a:gd name="T9" fmla="*/ 0 h 172"/>
                  <a:gd name="T10" fmla="*/ 5 w 147"/>
                  <a:gd name="T11" fmla="*/ 1 h 172"/>
                  <a:gd name="T12" fmla="*/ 5 w 147"/>
                  <a:gd name="T13" fmla="*/ 1 h 172"/>
                  <a:gd name="T14" fmla="*/ 5 w 147"/>
                  <a:gd name="T15" fmla="*/ 1 h 172"/>
                  <a:gd name="T16" fmla="*/ 5 w 147"/>
                  <a:gd name="T17" fmla="*/ 2 h 172"/>
                  <a:gd name="T18" fmla="*/ 5 w 147"/>
                  <a:gd name="T19" fmla="*/ 2 h 172"/>
                  <a:gd name="T20" fmla="*/ 5 w 147"/>
                  <a:gd name="T21" fmla="*/ 3 h 172"/>
                  <a:gd name="T22" fmla="*/ 5 w 147"/>
                  <a:gd name="T23" fmla="*/ 3 h 172"/>
                  <a:gd name="T24" fmla="*/ 4 w 147"/>
                  <a:gd name="T25" fmla="*/ 3 h 172"/>
                  <a:gd name="T26" fmla="*/ 4 w 147"/>
                  <a:gd name="T27" fmla="*/ 3 h 172"/>
                  <a:gd name="T28" fmla="*/ 4 w 147"/>
                  <a:gd name="T29" fmla="*/ 4 h 172"/>
                  <a:gd name="T30" fmla="*/ 3 w 147"/>
                  <a:gd name="T31" fmla="*/ 4 h 172"/>
                  <a:gd name="T32" fmla="*/ 3 w 147"/>
                  <a:gd name="T33" fmla="*/ 4 h 172"/>
                  <a:gd name="T34" fmla="*/ 2 w 147"/>
                  <a:gd name="T35" fmla="*/ 6 h 172"/>
                  <a:gd name="T36" fmla="*/ 0 w 147"/>
                  <a:gd name="T37" fmla="*/ 0 h 172"/>
                  <a:gd name="T38" fmla="*/ 2 w 147"/>
                  <a:gd name="T39" fmla="*/ 3 h 172"/>
                  <a:gd name="T40" fmla="*/ 2 w 147"/>
                  <a:gd name="T41" fmla="*/ 3 h 172"/>
                  <a:gd name="T42" fmla="*/ 3 w 147"/>
                  <a:gd name="T43" fmla="*/ 3 h 172"/>
                  <a:gd name="T44" fmla="*/ 3 w 147"/>
                  <a:gd name="T45" fmla="*/ 2 h 172"/>
                  <a:gd name="T46" fmla="*/ 3 w 147"/>
                  <a:gd name="T47" fmla="*/ 2 h 172"/>
                  <a:gd name="T48" fmla="*/ 3 w 147"/>
                  <a:gd name="T49" fmla="*/ 2 h 172"/>
                  <a:gd name="T50" fmla="*/ 3 w 147"/>
                  <a:gd name="T51" fmla="*/ 2 h 172"/>
                  <a:gd name="T52" fmla="*/ 3 w 147"/>
                  <a:gd name="T53" fmla="*/ 2 h 172"/>
                  <a:gd name="T54" fmla="*/ 3 w 147"/>
                  <a:gd name="T55" fmla="*/ 2 h 172"/>
                  <a:gd name="T56" fmla="*/ 3 w 147"/>
                  <a:gd name="T57" fmla="*/ 2 h 172"/>
                  <a:gd name="T58" fmla="*/ 3 w 147"/>
                  <a:gd name="T59" fmla="*/ 2 h 172"/>
                  <a:gd name="T60" fmla="*/ 3 w 147"/>
                  <a:gd name="T61" fmla="*/ 2 h 172"/>
                  <a:gd name="T62" fmla="*/ 3 w 147"/>
                  <a:gd name="T63" fmla="*/ 1 h 172"/>
                  <a:gd name="T64" fmla="*/ 3 w 147"/>
                  <a:gd name="T65" fmla="*/ 1 h 172"/>
                  <a:gd name="T66" fmla="*/ 3 w 147"/>
                  <a:gd name="T67" fmla="*/ 1 h 172"/>
                  <a:gd name="T68" fmla="*/ 3 w 147"/>
                  <a:gd name="T69" fmla="*/ 1 h 172"/>
                  <a:gd name="T70" fmla="*/ 2 w 147"/>
                  <a:gd name="T71" fmla="*/ 1 h 172"/>
                  <a:gd name="T72" fmla="*/ 2 w 147"/>
                  <a:gd name="T73" fmla="*/ 3 h 1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7" h="172">
                    <a:moveTo>
                      <a:pt x="0" y="0"/>
                    </a:move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19" y="5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6" y="17"/>
                    </a:lnTo>
                    <a:lnTo>
                      <a:pt x="139" y="21"/>
                    </a:lnTo>
                    <a:lnTo>
                      <a:pt x="141" y="25"/>
                    </a:lnTo>
                    <a:lnTo>
                      <a:pt x="143" y="30"/>
                    </a:lnTo>
                    <a:lnTo>
                      <a:pt x="145" y="35"/>
                    </a:lnTo>
                    <a:lnTo>
                      <a:pt x="146" y="41"/>
                    </a:lnTo>
                    <a:lnTo>
                      <a:pt x="146" y="47"/>
                    </a:lnTo>
                    <a:lnTo>
                      <a:pt x="147" y="53"/>
                    </a:lnTo>
                    <a:lnTo>
                      <a:pt x="146" y="59"/>
                    </a:lnTo>
                    <a:lnTo>
                      <a:pt x="146" y="65"/>
                    </a:lnTo>
                    <a:lnTo>
                      <a:pt x="144" y="71"/>
                    </a:lnTo>
                    <a:lnTo>
                      <a:pt x="143" y="76"/>
                    </a:lnTo>
                    <a:lnTo>
                      <a:pt x="141" y="81"/>
                    </a:lnTo>
                    <a:lnTo>
                      <a:pt x="138" y="86"/>
                    </a:lnTo>
                    <a:lnTo>
                      <a:pt x="135" y="90"/>
                    </a:lnTo>
                    <a:lnTo>
                      <a:pt x="131" y="94"/>
                    </a:lnTo>
                    <a:lnTo>
                      <a:pt x="126" y="97"/>
                    </a:lnTo>
                    <a:lnTo>
                      <a:pt x="122" y="100"/>
                    </a:lnTo>
                    <a:lnTo>
                      <a:pt x="116" y="103"/>
                    </a:lnTo>
                    <a:lnTo>
                      <a:pt x="111" y="105"/>
                    </a:lnTo>
                    <a:lnTo>
                      <a:pt x="105" y="106"/>
                    </a:lnTo>
                    <a:lnTo>
                      <a:pt x="98" y="108"/>
                    </a:lnTo>
                    <a:lnTo>
                      <a:pt x="91" y="108"/>
                    </a:lnTo>
                    <a:lnTo>
                      <a:pt x="83" y="108"/>
                    </a:lnTo>
                    <a:lnTo>
                      <a:pt x="54" y="108"/>
                    </a:lnTo>
                    <a:lnTo>
                      <a:pt x="54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  <a:moveTo>
                      <a:pt x="54" y="73"/>
                    </a:moveTo>
                    <a:lnTo>
                      <a:pt x="66" y="73"/>
                    </a:lnTo>
                    <a:lnTo>
                      <a:pt x="70" y="73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79" y="72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7" y="69"/>
                    </a:lnTo>
                    <a:lnTo>
                      <a:pt x="89" y="68"/>
                    </a:lnTo>
                    <a:lnTo>
                      <a:pt x="90" y="67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3" y="62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5" y="57"/>
                    </a:lnTo>
                    <a:lnTo>
                      <a:pt x="95" y="55"/>
                    </a:lnTo>
                    <a:lnTo>
                      <a:pt x="95" y="53"/>
                    </a:lnTo>
                    <a:lnTo>
                      <a:pt x="94" y="51"/>
                    </a:lnTo>
                    <a:lnTo>
                      <a:pt x="94" y="49"/>
                    </a:lnTo>
                    <a:lnTo>
                      <a:pt x="93" y="47"/>
                    </a:lnTo>
                    <a:lnTo>
                      <a:pt x="93" y="46"/>
                    </a:lnTo>
                    <a:lnTo>
                      <a:pt x="92" y="44"/>
                    </a:lnTo>
                    <a:lnTo>
                      <a:pt x="91" y="43"/>
                    </a:lnTo>
                    <a:lnTo>
                      <a:pt x="89" y="41"/>
                    </a:lnTo>
                    <a:lnTo>
                      <a:pt x="88" y="40"/>
                    </a:lnTo>
                    <a:lnTo>
                      <a:pt x="86" y="39"/>
                    </a:lnTo>
                    <a:lnTo>
                      <a:pt x="84" y="38"/>
                    </a:lnTo>
                    <a:lnTo>
                      <a:pt x="81" y="36"/>
                    </a:lnTo>
                    <a:lnTo>
                      <a:pt x="78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69" y="35"/>
                    </a:lnTo>
                    <a:lnTo>
                      <a:pt x="54" y="35"/>
                    </a:lnTo>
                    <a:lnTo>
                      <a:pt x="54" y="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5" name="Line 27"/>
              <p:cNvSpPr>
                <a:spLocks noChangeShapeType="1"/>
              </p:cNvSpPr>
              <p:nvPr/>
            </p:nvSpPr>
            <p:spPr bwMode="auto">
              <a:xfrm>
                <a:off x="472" y="2843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6" name="Line 28"/>
              <p:cNvSpPr>
                <a:spLocks noChangeShapeType="1"/>
              </p:cNvSpPr>
              <p:nvPr/>
            </p:nvSpPr>
            <p:spPr bwMode="auto">
              <a:xfrm>
                <a:off x="472" y="2828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7" name="Line 29"/>
              <p:cNvSpPr>
                <a:spLocks noChangeShapeType="1"/>
              </p:cNvSpPr>
              <p:nvPr/>
            </p:nvSpPr>
            <p:spPr bwMode="auto">
              <a:xfrm>
                <a:off x="471" y="2827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8" name="Line 30"/>
              <p:cNvSpPr>
                <a:spLocks noChangeShapeType="1"/>
              </p:cNvSpPr>
              <p:nvPr/>
            </p:nvSpPr>
            <p:spPr bwMode="auto">
              <a:xfrm>
                <a:off x="472" y="2827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49" name="Rectangle 31"/>
              <p:cNvSpPr>
                <a:spLocks noChangeArrowheads="1"/>
              </p:cNvSpPr>
              <p:nvPr/>
            </p:nvSpPr>
            <p:spPr bwMode="auto">
              <a:xfrm>
                <a:off x="423" y="2832"/>
                <a:ext cx="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0" name="Rectangle 32"/>
              <p:cNvSpPr>
                <a:spLocks noChangeArrowheads="1"/>
              </p:cNvSpPr>
              <p:nvPr/>
            </p:nvSpPr>
            <p:spPr bwMode="auto">
              <a:xfrm>
                <a:off x="423" y="2832"/>
                <a:ext cx="3" cy="6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1" name="Rectangle 33"/>
              <p:cNvSpPr>
                <a:spLocks noChangeArrowheads="1"/>
              </p:cNvSpPr>
              <p:nvPr/>
            </p:nvSpPr>
            <p:spPr bwMode="auto">
              <a:xfrm>
                <a:off x="449" y="2833"/>
                <a:ext cx="19" cy="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2" name="Rectangle 34"/>
              <p:cNvSpPr>
                <a:spLocks noChangeArrowheads="1"/>
              </p:cNvSpPr>
              <p:nvPr/>
            </p:nvSpPr>
            <p:spPr bwMode="auto">
              <a:xfrm>
                <a:off x="449" y="2833"/>
                <a:ext cx="1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3" name="Rectangle 35"/>
              <p:cNvSpPr>
                <a:spLocks noChangeArrowheads="1"/>
              </p:cNvSpPr>
              <p:nvPr/>
            </p:nvSpPr>
            <p:spPr bwMode="auto">
              <a:xfrm>
                <a:off x="440" y="2830"/>
                <a:ext cx="5" cy="9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4" name="Rectangle 36"/>
              <p:cNvSpPr>
                <a:spLocks noChangeArrowheads="1"/>
              </p:cNvSpPr>
              <p:nvPr/>
            </p:nvSpPr>
            <p:spPr bwMode="auto">
              <a:xfrm>
                <a:off x="440" y="2830"/>
                <a:ext cx="5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5" name="Rectangle 37"/>
              <p:cNvSpPr>
                <a:spLocks noChangeArrowheads="1"/>
              </p:cNvSpPr>
              <p:nvPr/>
            </p:nvSpPr>
            <p:spPr bwMode="auto">
              <a:xfrm>
                <a:off x="449" y="2831"/>
                <a:ext cx="0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6" name="Rectangle 38"/>
              <p:cNvSpPr>
                <a:spLocks noChangeArrowheads="1"/>
              </p:cNvSpPr>
              <p:nvPr/>
            </p:nvSpPr>
            <p:spPr bwMode="auto">
              <a:xfrm>
                <a:off x="449" y="2831"/>
                <a:ext cx="0" cy="7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7" name="Rectangle 39"/>
              <p:cNvSpPr>
                <a:spLocks noChangeArrowheads="1"/>
              </p:cNvSpPr>
              <p:nvPr/>
            </p:nvSpPr>
            <p:spPr bwMode="auto">
              <a:xfrm>
                <a:off x="447" y="2829"/>
                <a:ext cx="0" cy="1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58" name="Line 40"/>
              <p:cNvSpPr>
                <a:spLocks noChangeShapeType="1"/>
              </p:cNvSpPr>
              <p:nvPr/>
            </p:nvSpPr>
            <p:spPr bwMode="auto">
              <a:xfrm flipV="1">
                <a:off x="448" y="2828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59" name="Rectangle 41"/>
              <p:cNvSpPr>
                <a:spLocks noChangeArrowheads="1"/>
              </p:cNvSpPr>
              <p:nvPr/>
            </p:nvSpPr>
            <p:spPr bwMode="auto">
              <a:xfrm>
                <a:off x="451" y="2830"/>
                <a:ext cx="13" cy="10"/>
              </a:xfrm>
              <a:prstGeom prst="rect">
                <a:avLst/>
              </a:prstGeom>
              <a:solidFill>
                <a:srgbClr val="6E5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0" name="Rectangle 42"/>
              <p:cNvSpPr>
                <a:spLocks noChangeArrowheads="1"/>
              </p:cNvSpPr>
              <p:nvPr/>
            </p:nvSpPr>
            <p:spPr bwMode="auto">
              <a:xfrm>
                <a:off x="451" y="2830"/>
                <a:ext cx="1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1" name="Rectangle 43"/>
              <p:cNvSpPr>
                <a:spLocks noChangeArrowheads="1"/>
              </p:cNvSpPr>
              <p:nvPr/>
            </p:nvSpPr>
            <p:spPr bwMode="auto">
              <a:xfrm>
                <a:off x="453" y="2829"/>
                <a:ext cx="10" cy="12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2" name="Rectangle 44"/>
              <p:cNvSpPr>
                <a:spLocks noChangeArrowheads="1"/>
              </p:cNvSpPr>
              <p:nvPr/>
            </p:nvSpPr>
            <p:spPr bwMode="auto">
              <a:xfrm>
                <a:off x="453" y="2829"/>
                <a:ext cx="10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3" name="Rectangle 45"/>
              <p:cNvSpPr>
                <a:spLocks noChangeArrowheads="1"/>
              </p:cNvSpPr>
              <p:nvPr/>
            </p:nvSpPr>
            <p:spPr bwMode="auto">
              <a:xfrm>
                <a:off x="469" y="2827"/>
                <a:ext cx="0" cy="1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4" name="Rectangle 46"/>
              <p:cNvSpPr>
                <a:spLocks noChangeArrowheads="1"/>
              </p:cNvSpPr>
              <p:nvPr/>
            </p:nvSpPr>
            <p:spPr bwMode="auto">
              <a:xfrm>
                <a:off x="473" y="2817"/>
                <a:ext cx="5" cy="34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5" name="Rectangle 47"/>
              <p:cNvSpPr>
                <a:spLocks noChangeArrowheads="1"/>
              </p:cNvSpPr>
              <p:nvPr/>
            </p:nvSpPr>
            <p:spPr bwMode="auto">
              <a:xfrm>
                <a:off x="473" y="2817"/>
                <a:ext cx="5" cy="3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6" name="Rectangle 48"/>
              <p:cNvSpPr>
                <a:spLocks noChangeArrowheads="1"/>
              </p:cNvSpPr>
              <p:nvPr/>
            </p:nvSpPr>
            <p:spPr bwMode="auto">
              <a:xfrm>
                <a:off x="472" y="2817"/>
                <a:ext cx="0" cy="35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7" name="Rectangle 49"/>
              <p:cNvSpPr>
                <a:spLocks noChangeArrowheads="1"/>
              </p:cNvSpPr>
              <p:nvPr/>
            </p:nvSpPr>
            <p:spPr bwMode="auto">
              <a:xfrm>
                <a:off x="472" y="2817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68" name="Rectangle 50"/>
              <p:cNvSpPr>
                <a:spLocks noChangeArrowheads="1"/>
              </p:cNvSpPr>
              <p:nvPr/>
            </p:nvSpPr>
            <p:spPr bwMode="auto">
              <a:xfrm>
                <a:off x="481" y="2817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6742" name="Rectangle 51"/>
            <p:cNvSpPr>
              <a:spLocks noChangeArrowheads="1"/>
            </p:cNvSpPr>
            <p:nvPr/>
          </p:nvSpPr>
          <p:spPr bwMode="auto">
            <a:xfrm>
              <a:off x="782" y="2850"/>
              <a:ext cx="103" cy="24"/>
            </a:xfrm>
            <a:prstGeom prst="rect">
              <a:avLst/>
            </a:prstGeom>
            <a:solidFill>
              <a:srgbClr val="4D4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43" name="Freeform 52"/>
            <p:cNvSpPr>
              <a:spLocks noChangeArrowheads="1"/>
            </p:cNvSpPr>
            <p:nvPr/>
          </p:nvSpPr>
          <p:spPr bwMode="auto">
            <a:xfrm>
              <a:off x="781" y="2875"/>
              <a:ext cx="104" cy="0"/>
            </a:xfrm>
            <a:custGeom>
              <a:avLst/>
              <a:gdLst>
                <a:gd name="T0" fmla="*/ 0 w 3492"/>
                <a:gd name="T1" fmla="*/ 1 h 54"/>
                <a:gd name="T2" fmla="*/ 1 w 3492"/>
                <a:gd name="T3" fmla="*/ 1 h 54"/>
                <a:gd name="T4" fmla="*/ 104 w 3492"/>
                <a:gd name="T5" fmla="*/ 1 h 54"/>
                <a:gd name="T6" fmla="*/ 104 w 3492"/>
                <a:gd name="T7" fmla="*/ 0 h 54"/>
                <a:gd name="T8" fmla="*/ 1 w 3492"/>
                <a:gd name="T9" fmla="*/ 0 h 54"/>
                <a:gd name="T10" fmla="*/ 2 w 3492"/>
                <a:gd name="T11" fmla="*/ 1 h 54"/>
                <a:gd name="T12" fmla="*/ 0 w 3492"/>
                <a:gd name="T13" fmla="*/ 1 h 54"/>
                <a:gd name="T14" fmla="*/ 0 w 3492"/>
                <a:gd name="T15" fmla="*/ 1 h 54"/>
                <a:gd name="T16" fmla="*/ 1 w 3492"/>
                <a:gd name="T17" fmla="*/ 1 h 54"/>
                <a:gd name="T18" fmla="*/ 0 w 3492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4">
                  <a:moveTo>
                    <a:pt x="0" y="27"/>
                  </a:moveTo>
                  <a:lnTo>
                    <a:pt x="26" y="54"/>
                  </a:lnTo>
                  <a:lnTo>
                    <a:pt x="3492" y="54"/>
                  </a:lnTo>
                  <a:lnTo>
                    <a:pt x="3492" y="0"/>
                  </a:lnTo>
                  <a:lnTo>
                    <a:pt x="26" y="0"/>
                  </a:lnTo>
                  <a:lnTo>
                    <a:pt x="54" y="27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44" name="Freeform 53"/>
            <p:cNvSpPr>
              <a:spLocks noChangeArrowheads="1"/>
            </p:cNvSpPr>
            <p:nvPr/>
          </p:nvSpPr>
          <p:spPr bwMode="auto">
            <a:xfrm>
              <a:off x="781" y="2849"/>
              <a:ext cx="0" cy="25"/>
            </a:xfrm>
            <a:custGeom>
              <a:avLst/>
              <a:gdLst>
                <a:gd name="T0" fmla="*/ 0 w 54"/>
                <a:gd name="T1" fmla="*/ 0 h 1107"/>
                <a:gd name="T2" fmla="*/ 0 w 54"/>
                <a:gd name="T3" fmla="*/ 1 h 1107"/>
                <a:gd name="T4" fmla="*/ 0 w 54"/>
                <a:gd name="T5" fmla="*/ 25 h 1107"/>
                <a:gd name="T6" fmla="*/ 1 w 54"/>
                <a:gd name="T7" fmla="*/ 25 h 1107"/>
                <a:gd name="T8" fmla="*/ 1 w 54"/>
                <a:gd name="T9" fmla="*/ 1 h 1107"/>
                <a:gd name="T10" fmla="*/ 0 w 54"/>
                <a:gd name="T11" fmla="*/ 1 h 1107"/>
                <a:gd name="T12" fmla="*/ 0 w 54"/>
                <a:gd name="T13" fmla="*/ 0 h 1107"/>
                <a:gd name="T14" fmla="*/ 0 w 54"/>
                <a:gd name="T15" fmla="*/ 0 h 1107"/>
                <a:gd name="T16" fmla="*/ 0 w 54"/>
                <a:gd name="T17" fmla="*/ 1 h 1107"/>
                <a:gd name="T18" fmla="*/ 0 w 54"/>
                <a:gd name="T19" fmla="*/ 0 h 1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7">
                  <a:moveTo>
                    <a:pt x="26" y="0"/>
                  </a:moveTo>
                  <a:lnTo>
                    <a:pt x="0" y="28"/>
                  </a:lnTo>
                  <a:lnTo>
                    <a:pt x="0" y="1107"/>
                  </a:lnTo>
                  <a:lnTo>
                    <a:pt x="54" y="1107"/>
                  </a:lnTo>
                  <a:lnTo>
                    <a:pt x="54" y="28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45" name="Freeform 54"/>
            <p:cNvSpPr>
              <a:spLocks noChangeArrowheads="1"/>
            </p:cNvSpPr>
            <p:nvPr/>
          </p:nvSpPr>
          <p:spPr bwMode="auto">
            <a:xfrm>
              <a:off x="782" y="2849"/>
              <a:ext cx="104" cy="0"/>
            </a:xfrm>
            <a:custGeom>
              <a:avLst/>
              <a:gdLst>
                <a:gd name="T0" fmla="*/ 104 w 3492"/>
                <a:gd name="T1" fmla="*/ 1 h 55"/>
                <a:gd name="T2" fmla="*/ 103 w 3492"/>
                <a:gd name="T3" fmla="*/ 0 h 55"/>
                <a:gd name="T4" fmla="*/ 0 w 3492"/>
                <a:gd name="T5" fmla="*/ 0 h 55"/>
                <a:gd name="T6" fmla="*/ 0 w 3492"/>
                <a:gd name="T7" fmla="*/ 1 h 55"/>
                <a:gd name="T8" fmla="*/ 103 w 3492"/>
                <a:gd name="T9" fmla="*/ 1 h 55"/>
                <a:gd name="T10" fmla="*/ 102 w 3492"/>
                <a:gd name="T11" fmla="*/ 1 h 55"/>
                <a:gd name="T12" fmla="*/ 104 w 3492"/>
                <a:gd name="T13" fmla="*/ 1 h 55"/>
                <a:gd name="T14" fmla="*/ 104 w 3492"/>
                <a:gd name="T15" fmla="*/ 0 h 55"/>
                <a:gd name="T16" fmla="*/ 103 w 3492"/>
                <a:gd name="T17" fmla="*/ 0 h 55"/>
                <a:gd name="T18" fmla="*/ 104 w 3492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5">
                  <a:moveTo>
                    <a:pt x="3492" y="28"/>
                  </a:moveTo>
                  <a:lnTo>
                    <a:pt x="3466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3466" y="55"/>
                  </a:lnTo>
                  <a:lnTo>
                    <a:pt x="3438" y="28"/>
                  </a:lnTo>
                  <a:lnTo>
                    <a:pt x="3492" y="28"/>
                  </a:lnTo>
                  <a:lnTo>
                    <a:pt x="3492" y="0"/>
                  </a:lnTo>
                  <a:lnTo>
                    <a:pt x="3466" y="0"/>
                  </a:lnTo>
                  <a:lnTo>
                    <a:pt x="3492" y="28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46" name="Freeform 55"/>
            <p:cNvSpPr>
              <a:spLocks noChangeArrowheads="1"/>
            </p:cNvSpPr>
            <p:nvPr/>
          </p:nvSpPr>
          <p:spPr bwMode="auto">
            <a:xfrm>
              <a:off x="886" y="2850"/>
              <a:ext cx="0" cy="25"/>
            </a:xfrm>
            <a:custGeom>
              <a:avLst/>
              <a:gdLst>
                <a:gd name="T0" fmla="*/ 1 w 54"/>
                <a:gd name="T1" fmla="*/ 25 h 1106"/>
                <a:gd name="T2" fmla="*/ 1 w 54"/>
                <a:gd name="T3" fmla="*/ 24 h 1106"/>
                <a:gd name="T4" fmla="*/ 1 w 54"/>
                <a:gd name="T5" fmla="*/ 0 h 1106"/>
                <a:gd name="T6" fmla="*/ 0 w 54"/>
                <a:gd name="T7" fmla="*/ 0 h 1106"/>
                <a:gd name="T8" fmla="*/ 0 w 54"/>
                <a:gd name="T9" fmla="*/ 24 h 1106"/>
                <a:gd name="T10" fmla="*/ 1 w 54"/>
                <a:gd name="T11" fmla="*/ 24 h 1106"/>
                <a:gd name="T12" fmla="*/ 1 w 54"/>
                <a:gd name="T13" fmla="*/ 25 h 1106"/>
                <a:gd name="T14" fmla="*/ 1 w 54"/>
                <a:gd name="T15" fmla="*/ 25 h 1106"/>
                <a:gd name="T16" fmla="*/ 1 w 54"/>
                <a:gd name="T17" fmla="*/ 24 h 1106"/>
                <a:gd name="T18" fmla="*/ 1 w 54"/>
                <a:gd name="T19" fmla="*/ 25 h 1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6">
                  <a:moveTo>
                    <a:pt x="28" y="1106"/>
                  </a:moveTo>
                  <a:lnTo>
                    <a:pt x="54" y="107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79"/>
                  </a:lnTo>
                  <a:lnTo>
                    <a:pt x="28" y="1052"/>
                  </a:lnTo>
                  <a:lnTo>
                    <a:pt x="28" y="1106"/>
                  </a:lnTo>
                  <a:lnTo>
                    <a:pt x="54" y="1106"/>
                  </a:lnTo>
                  <a:lnTo>
                    <a:pt x="54" y="1079"/>
                  </a:lnTo>
                  <a:lnTo>
                    <a:pt x="28" y="1106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47" name="Freeform 56"/>
            <p:cNvSpPr>
              <a:spLocks noChangeArrowheads="1"/>
            </p:cNvSpPr>
            <p:nvPr/>
          </p:nvSpPr>
          <p:spPr bwMode="auto">
            <a:xfrm>
              <a:off x="792" y="2851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48" name="Freeform 57"/>
            <p:cNvSpPr>
              <a:spLocks noChangeArrowheads="1"/>
            </p:cNvSpPr>
            <p:nvPr/>
          </p:nvSpPr>
          <p:spPr bwMode="auto">
            <a:xfrm>
              <a:off x="804" y="2851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49" name="Freeform 58"/>
            <p:cNvSpPr>
              <a:spLocks noChangeArrowheads="1"/>
            </p:cNvSpPr>
            <p:nvPr/>
          </p:nvSpPr>
          <p:spPr bwMode="auto">
            <a:xfrm>
              <a:off x="816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50" name="Freeform 59"/>
            <p:cNvSpPr>
              <a:spLocks noChangeArrowheads="1"/>
            </p:cNvSpPr>
            <p:nvPr/>
          </p:nvSpPr>
          <p:spPr bwMode="auto">
            <a:xfrm>
              <a:off x="827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51" name="Freeform 60"/>
            <p:cNvSpPr>
              <a:spLocks noChangeArrowheads="1"/>
            </p:cNvSpPr>
            <p:nvPr/>
          </p:nvSpPr>
          <p:spPr bwMode="auto">
            <a:xfrm>
              <a:off x="840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52" name="Freeform 61"/>
            <p:cNvSpPr>
              <a:spLocks noChangeArrowheads="1"/>
            </p:cNvSpPr>
            <p:nvPr/>
          </p:nvSpPr>
          <p:spPr bwMode="auto">
            <a:xfrm>
              <a:off x="851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53" name="Freeform 62"/>
            <p:cNvSpPr>
              <a:spLocks noChangeArrowheads="1"/>
            </p:cNvSpPr>
            <p:nvPr/>
          </p:nvSpPr>
          <p:spPr bwMode="auto">
            <a:xfrm>
              <a:off x="862" y="2851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54" name="Freeform 63"/>
            <p:cNvSpPr>
              <a:spLocks noChangeArrowheads="1"/>
            </p:cNvSpPr>
            <p:nvPr/>
          </p:nvSpPr>
          <p:spPr bwMode="auto">
            <a:xfrm>
              <a:off x="875" y="2851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55" name="Rectangle 64"/>
            <p:cNvSpPr>
              <a:spLocks noChangeArrowheads="1"/>
            </p:cNvSpPr>
            <p:nvPr/>
          </p:nvSpPr>
          <p:spPr bwMode="auto">
            <a:xfrm>
              <a:off x="789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56" name="Rectangle 65"/>
            <p:cNvSpPr>
              <a:spLocks noChangeArrowheads="1"/>
            </p:cNvSpPr>
            <p:nvPr/>
          </p:nvSpPr>
          <p:spPr bwMode="auto">
            <a:xfrm>
              <a:off x="789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57" name="Rectangle 66"/>
            <p:cNvSpPr>
              <a:spLocks noChangeArrowheads="1"/>
            </p:cNvSpPr>
            <p:nvPr/>
          </p:nvSpPr>
          <p:spPr bwMode="auto">
            <a:xfrm>
              <a:off x="801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58" name="Rectangle 67"/>
            <p:cNvSpPr>
              <a:spLocks noChangeArrowheads="1"/>
            </p:cNvSpPr>
            <p:nvPr/>
          </p:nvSpPr>
          <p:spPr bwMode="auto">
            <a:xfrm>
              <a:off x="801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59" name="Rectangle 68"/>
            <p:cNvSpPr>
              <a:spLocks noChangeArrowheads="1"/>
            </p:cNvSpPr>
            <p:nvPr/>
          </p:nvSpPr>
          <p:spPr bwMode="auto">
            <a:xfrm>
              <a:off x="813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0" name="Rectangle 69"/>
            <p:cNvSpPr>
              <a:spLocks noChangeArrowheads="1"/>
            </p:cNvSpPr>
            <p:nvPr/>
          </p:nvSpPr>
          <p:spPr bwMode="auto">
            <a:xfrm>
              <a:off x="813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1" name="Rectangle 70"/>
            <p:cNvSpPr>
              <a:spLocks noChangeArrowheads="1"/>
            </p:cNvSpPr>
            <p:nvPr/>
          </p:nvSpPr>
          <p:spPr bwMode="auto">
            <a:xfrm>
              <a:off x="824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2" name="Rectangle 71"/>
            <p:cNvSpPr>
              <a:spLocks noChangeArrowheads="1"/>
            </p:cNvSpPr>
            <p:nvPr/>
          </p:nvSpPr>
          <p:spPr bwMode="auto">
            <a:xfrm>
              <a:off x="824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3" name="Rectangle 72"/>
            <p:cNvSpPr>
              <a:spLocks noChangeArrowheads="1"/>
            </p:cNvSpPr>
            <p:nvPr/>
          </p:nvSpPr>
          <p:spPr bwMode="auto">
            <a:xfrm>
              <a:off x="835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4" name="Rectangle 73"/>
            <p:cNvSpPr>
              <a:spLocks noChangeArrowheads="1"/>
            </p:cNvSpPr>
            <p:nvPr/>
          </p:nvSpPr>
          <p:spPr bwMode="auto">
            <a:xfrm>
              <a:off x="835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5" name="Rectangle 74"/>
            <p:cNvSpPr>
              <a:spLocks noChangeArrowheads="1"/>
            </p:cNvSpPr>
            <p:nvPr/>
          </p:nvSpPr>
          <p:spPr bwMode="auto">
            <a:xfrm>
              <a:off x="847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6" name="Rectangle 75"/>
            <p:cNvSpPr>
              <a:spLocks noChangeArrowheads="1"/>
            </p:cNvSpPr>
            <p:nvPr/>
          </p:nvSpPr>
          <p:spPr bwMode="auto">
            <a:xfrm>
              <a:off x="847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7" name="Rectangle 76"/>
            <p:cNvSpPr>
              <a:spLocks noChangeArrowheads="1"/>
            </p:cNvSpPr>
            <p:nvPr/>
          </p:nvSpPr>
          <p:spPr bwMode="auto">
            <a:xfrm>
              <a:off x="860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8" name="Rectangle 77"/>
            <p:cNvSpPr>
              <a:spLocks noChangeArrowheads="1"/>
            </p:cNvSpPr>
            <p:nvPr/>
          </p:nvSpPr>
          <p:spPr bwMode="auto">
            <a:xfrm>
              <a:off x="860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69" name="Rectangle 78"/>
            <p:cNvSpPr>
              <a:spLocks noChangeArrowheads="1"/>
            </p:cNvSpPr>
            <p:nvPr/>
          </p:nvSpPr>
          <p:spPr bwMode="auto">
            <a:xfrm>
              <a:off x="871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70" name="Rectangle 79"/>
            <p:cNvSpPr>
              <a:spLocks noChangeArrowheads="1"/>
            </p:cNvSpPr>
            <p:nvPr/>
          </p:nvSpPr>
          <p:spPr bwMode="auto">
            <a:xfrm>
              <a:off x="871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771" name="Group 80"/>
            <p:cNvGrpSpPr>
              <a:grpSpLocks/>
            </p:cNvGrpSpPr>
            <p:nvPr/>
          </p:nvGrpSpPr>
          <p:grpSpPr bwMode="auto">
            <a:xfrm>
              <a:off x="631" y="2839"/>
              <a:ext cx="92" cy="32"/>
              <a:chOff x="631" y="2839"/>
              <a:chExt cx="92" cy="32"/>
            </a:xfrm>
          </p:grpSpPr>
          <p:sp>
            <p:nvSpPr>
              <p:cNvPr id="56815" name="Rectangle 81"/>
              <p:cNvSpPr>
                <a:spLocks noChangeArrowheads="1"/>
              </p:cNvSpPr>
              <p:nvPr/>
            </p:nvSpPr>
            <p:spPr bwMode="auto">
              <a:xfrm>
                <a:off x="645" y="2839"/>
                <a:ext cx="79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6" name="Rectangle 82"/>
              <p:cNvSpPr>
                <a:spLocks noChangeArrowheads="1"/>
              </p:cNvSpPr>
              <p:nvPr/>
            </p:nvSpPr>
            <p:spPr bwMode="auto">
              <a:xfrm>
                <a:off x="645" y="2839"/>
                <a:ext cx="7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7" name="Rectangle 83"/>
              <p:cNvSpPr>
                <a:spLocks noChangeArrowheads="1"/>
              </p:cNvSpPr>
              <p:nvPr/>
            </p:nvSpPr>
            <p:spPr bwMode="auto">
              <a:xfrm>
                <a:off x="631" y="2844"/>
                <a:ext cx="92" cy="28"/>
              </a:xfrm>
              <a:prstGeom prst="rect">
                <a:avLst/>
              </a:pr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8" name="Rectangle 84"/>
              <p:cNvSpPr>
                <a:spLocks noChangeArrowheads="1"/>
              </p:cNvSpPr>
              <p:nvPr/>
            </p:nvSpPr>
            <p:spPr bwMode="auto">
              <a:xfrm>
                <a:off x="631" y="2844"/>
                <a:ext cx="92" cy="2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9" name="Rectangle 85"/>
              <p:cNvSpPr>
                <a:spLocks noChangeArrowheads="1"/>
              </p:cNvSpPr>
              <p:nvPr/>
            </p:nvSpPr>
            <p:spPr bwMode="auto">
              <a:xfrm>
                <a:off x="644" y="2862"/>
                <a:ext cx="66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0" name="Rectangle 86"/>
              <p:cNvSpPr>
                <a:spLocks noChangeArrowheads="1"/>
              </p:cNvSpPr>
              <p:nvPr/>
            </p:nvSpPr>
            <p:spPr bwMode="auto">
              <a:xfrm>
                <a:off x="644" y="2862"/>
                <a:ext cx="66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1" name="Rectangle 87"/>
              <p:cNvSpPr>
                <a:spLocks noChangeArrowheads="1"/>
              </p:cNvSpPr>
              <p:nvPr/>
            </p:nvSpPr>
            <p:spPr bwMode="auto">
              <a:xfrm>
                <a:off x="646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2" name="Rectangle 88"/>
              <p:cNvSpPr>
                <a:spLocks noChangeArrowheads="1"/>
              </p:cNvSpPr>
              <p:nvPr/>
            </p:nvSpPr>
            <p:spPr bwMode="auto">
              <a:xfrm>
                <a:off x="646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3" name="Rectangle 89"/>
              <p:cNvSpPr>
                <a:spLocks noChangeArrowheads="1"/>
              </p:cNvSpPr>
              <p:nvPr/>
            </p:nvSpPr>
            <p:spPr bwMode="auto">
              <a:xfrm>
                <a:off x="663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4" name="Rectangle 90"/>
              <p:cNvSpPr>
                <a:spLocks noChangeArrowheads="1"/>
              </p:cNvSpPr>
              <p:nvPr/>
            </p:nvSpPr>
            <p:spPr bwMode="auto">
              <a:xfrm>
                <a:off x="663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5" name="Rectangle 91"/>
              <p:cNvSpPr>
                <a:spLocks noChangeArrowheads="1"/>
              </p:cNvSpPr>
              <p:nvPr/>
            </p:nvSpPr>
            <p:spPr bwMode="auto">
              <a:xfrm>
                <a:off x="680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6" name="Rectangle 92"/>
              <p:cNvSpPr>
                <a:spLocks noChangeArrowheads="1"/>
              </p:cNvSpPr>
              <p:nvPr/>
            </p:nvSpPr>
            <p:spPr bwMode="auto">
              <a:xfrm>
                <a:off x="680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7" name="Rectangle 93"/>
              <p:cNvSpPr>
                <a:spLocks noChangeArrowheads="1"/>
              </p:cNvSpPr>
              <p:nvPr/>
            </p:nvSpPr>
            <p:spPr bwMode="auto">
              <a:xfrm>
                <a:off x="696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28" name="Rectangle 94"/>
              <p:cNvSpPr>
                <a:spLocks noChangeArrowheads="1"/>
              </p:cNvSpPr>
              <p:nvPr/>
            </p:nvSpPr>
            <p:spPr bwMode="auto">
              <a:xfrm>
                <a:off x="696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56772" name="Group 95"/>
            <p:cNvGrpSpPr>
              <a:grpSpLocks/>
            </p:cNvGrpSpPr>
            <p:nvPr/>
          </p:nvGrpSpPr>
          <p:grpSpPr bwMode="auto">
            <a:xfrm>
              <a:off x="595" y="2841"/>
              <a:ext cx="33" cy="30"/>
              <a:chOff x="595" y="2841"/>
              <a:chExt cx="33" cy="30"/>
            </a:xfrm>
          </p:grpSpPr>
          <p:sp>
            <p:nvSpPr>
              <p:cNvPr id="56788" name="Rectangle 96"/>
              <p:cNvSpPr>
                <a:spLocks noChangeArrowheads="1"/>
              </p:cNvSpPr>
              <p:nvPr/>
            </p:nvSpPr>
            <p:spPr bwMode="auto">
              <a:xfrm>
                <a:off x="602" y="2841"/>
                <a:ext cx="19" cy="12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89" name="Rectangle 97"/>
              <p:cNvSpPr>
                <a:spLocks noChangeArrowheads="1"/>
              </p:cNvSpPr>
              <p:nvPr/>
            </p:nvSpPr>
            <p:spPr bwMode="auto">
              <a:xfrm>
                <a:off x="602" y="2841"/>
                <a:ext cx="19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90" name="Line 98"/>
              <p:cNvSpPr>
                <a:spLocks noChangeShapeType="1"/>
              </p:cNvSpPr>
              <p:nvPr/>
            </p:nvSpPr>
            <p:spPr bwMode="auto">
              <a:xfrm>
                <a:off x="602" y="2841"/>
                <a:ext cx="19" cy="12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91" name="Line 99"/>
              <p:cNvSpPr>
                <a:spLocks noChangeShapeType="1"/>
              </p:cNvSpPr>
              <p:nvPr/>
            </p:nvSpPr>
            <p:spPr bwMode="auto">
              <a:xfrm flipH="1">
                <a:off x="610" y="2844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92" name="Line 100"/>
              <p:cNvSpPr>
                <a:spLocks noChangeShapeType="1"/>
              </p:cNvSpPr>
              <p:nvPr/>
            </p:nvSpPr>
            <p:spPr bwMode="auto">
              <a:xfrm>
                <a:off x="604" y="2851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93" name="Rectangle 101"/>
              <p:cNvSpPr>
                <a:spLocks noChangeArrowheads="1"/>
              </p:cNvSpPr>
              <p:nvPr/>
            </p:nvSpPr>
            <p:spPr bwMode="auto">
              <a:xfrm>
                <a:off x="598" y="2861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94" name="Rectangle 102"/>
              <p:cNvSpPr>
                <a:spLocks noChangeArrowheads="1"/>
              </p:cNvSpPr>
              <p:nvPr/>
            </p:nvSpPr>
            <p:spPr bwMode="auto">
              <a:xfrm>
                <a:off x="624" y="2861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95" name="Freeform 103"/>
              <p:cNvSpPr>
                <a:spLocks noChangeArrowheads="1"/>
              </p:cNvSpPr>
              <p:nvPr/>
            </p:nvSpPr>
            <p:spPr bwMode="auto">
              <a:xfrm>
                <a:off x="599" y="2854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96" name="Freeform 104"/>
              <p:cNvSpPr>
                <a:spLocks noChangeArrowheads="1"/>
              </p:cNvSpPr>
              <p:nvPr/>
            </p:nvSpPr>
            <p:spPr bwMode="auto">
              <a:xfrm>
                <a:off x="599" y="2854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97" name="Freeform 105"/>
              <p:cNvSpPr>
                <a:spLocks noChangeArrowheads="1"/>
              </p:cNvSpPr>
              <p:nvPr/>
            </p:nvSpPr>
            <p:spPr bwMode="auto">
              <a:xfrm>
                <a:off x="615" y="2854"/>
                <a:ext cx="2" cy="0"/>
              </a:xfrm>
              <a:custGeom>
                <a:avLst/>
                <a:gdLst>
                  <a:gd name="T0" fmla="*/ 2 w 86"/>
                  <a:gd name="T1" fmla="*/ 0 h 7"/>
                  <a:gd name="T2" fmla="*/ 1 w 86"/>
                  <a:gd name="T3" fmla="*/ 0 h 7"/>
                  <a:gd name="T4" fmla="*/ 1 w 86"/>
                  <a:gd name="T5" fmla="*/ 0 h 7"/>
                  <a:gd name="T6" fmla="*/ 0 w 86"/>
                  <a:gd name="T7" fmla="*/ 0 h 7"/>
                  <a:gd name="T8" fmla="*/ 0 w 86"/>
                  <a:gd name="T9" fmla="*/ 0 h 7"/>
                  <a:gd name="T10" fmla="*/ 0 w 86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7">
                    <a:moveTo>
                      <a:pt x="86" y="0"/>
                    </a:moveTo>
                    <a:lnTo>
                      <a:pt x="61" y="0"/>
                    </a:lnTo>
                    <a:lnTo>
                      <a:pt x="2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98" name="Line 106"/>
              <p:cNvSpPr>
                <a:spLocks noChangeShapeType="1"/>
              </p:cNvSpPr>
              <p:nvPr/>
            </p:nvSpPr>
            <p:spPr bwMode="auto">
              <a:xfrm>
                <a:off x="619" y="2858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99" name="Rectangle 107"/>
              <p:cNvSpPr>
                <a:spLocks noChangeArrowheads="1"/>
              </p:cNvSpPr>
              <p:nvPr/>
            </p:nvSpPr>
            <p:spPr bwMode="auto">
              <a:xfrm>
                <a:off x="619" y="2858"/>
                <a:ext cx="0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0" name="Rectangle 108"/>
              <p:cNvSpPr>
                <a:spLocks noChangeArrowheads="1"/>
              </p:cNvSpPr>
              <p:nvPr/>
            </p:nvSpPr>
            <p:spPr bwMode="auto">
              <a:xfrm>
                <a:off x="604" y="2858"/>
                <a:ext cx="14" cy="1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1" name="Rectangle 109"/>
              <p:cNvSpPr>
                <a:spLocks noChangeArrowheads="1"/>
              </p:cNvSpPr>
              <p:nvPr/>
            </p:nvSpPr>
            <p:spPr bwMode="auto">
              <a:xfrm>
                <a:off x="604" y="2858"/>
                <a:ext cx="14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2" name="Rectangle 110"/>
              <p:cNvSpPr>
                <a:spLocks noChangeArrowheads="1"/>
              </p:cNvSpPr>
              <p:nvPr/>
            </p:nvSpPr>
            <p:spPr bwMode="auto">
              <a:xfrm>
                <a:off x="604" y="2860"/>
                <a:ext cx="13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3" name="Rectangle 111"/>
              <p:cNvSpPr>
                <a:spLocks noChangeArrowheads="1"/>
              </p:cNvSpPr>
              <p:nvPr/>
            </p:nvSpPr>
            <p:spPr bwMode="auto">
              <a:xfrm>
                <a:off x="604" y="2858"/>
                <a:ext cx="13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4" name="Freeform 112"/>
              <p:cNvSpPr>
                <a:spLocks noChangeArrowheads="1"/>
              </p:cNvSpPr>
              <p:nvPr/>
            </p:nvSpPr>
            <p:spPr bwMode="auto">
              <a:xfrm>
                <a:off x="606" y="2858"/>
                <a:ext cx="0" cy="0"/>
              </a:xfrm>
              <a:custGeom>
                <a:avLst/>
                <a:gdLst>
                  <a:gd name="T0" fmla="*/ 1 w 28"/>
                  <a:gd name="T1" fmla="*/ 0 h 24"/>
                  <a:gd name="T2" fmla="*/ 1 w 28"/>
                  <a:gd name="T3" fmla="*/ 0 h 24"/>
                  <a:gd name="T4" fmla="*/ 1 w 28"/>
                  <a:gd name="T5" fmla="*/ 0 h 24"/>
                  <a:gd name="T6" fmla="*/ 1 w 28"/>
                  <a:gd name="T7" fmla="*/ 0 h 24"/>
                  <a:gd name="T8" fmla="*/ 1 w 28"/>
                  <a:gd name="T9" fmla="*/ 0 h 24"/>
                  <a:gd name="T10" fmla="*/ 1 w 28"/>
                  <a:gd name="T11" fmla="*/ 0 h 24"/>
                  <a:gd name="T12" fmla="*/ 1 w 28"/>
                  <a:gd name="T13" fmla="*/ 0 h 24"/>
                  <a:gd name="T14" fmla="*/ 1 w 28"/>
                  <a:gd name="T15" fmla="*/ 0 h 24"/>
                  <a:gd name="T16" fmla="*/ 1 w 28"/>
                  <a:gd name="T17" fmla="*/ 0 h 24"/>
                  <a:gd name="T18" fmla="*/ 0 w 28"/>
                  <a:gd name="T19" fmla="*/ 0 h 24"/>
                  <a:gd name="T20" fmla="*/ 0 w 28"/>
                  <a:gd name="T21" fmla="*/ 0 h 24"/>
                  <a:gd name="T22" fmla="*/ 0 w 28"/>
                  <a:gd name="T23" fmla="*/ 0 h 24"/>
                  <a:gd name="T24" fmla="*/ 0 w 28"/>
                  <a:gd name="T25" fmla="*/ 0 h 24"/>
                  <a:gd name="T26" fmla="*/ 0 w 28"/>
                  <a:gd name="T27" fmla="*/ 0 h 24"/>
                  <a:gd name="T28" fmla="*/ 0 w 28"/>
                  <a:gd name="T29" fmla="*/ 0 h 24"/>
                  <a:gd name="T30" fmla="*/ 0 w 28"/>
                  <a:gd name="T31" fmla="*/ 0 h 24"/>
                  <a:gd name="T32" fmla="*/ 0 w 28"/>
                  <a:gd name="T33" fmla="*/ 0 h 24"/>
                  <a:gd name="T34" fmla="*/ 0 w 28"/>
                  <a:gd name="T35" fmla="*/ 1 h 24"/>
                  <a:gd name="T36" fmla="*/ 0 w 28"/>
                  <a:gd name="T37" fmla="*/ 1 h 24"/>
                  <a:gd name="T38" fmla="*/ 0 w 28"/>
                  <a:gd name="T39" fmla="*/ 1 h 24"/>
                  <a:gd name="T40" fmla="*/ 0 w 28"/>
                  <a:gd name="T41" fmla="*/ 1 h 24"/>
                  <a:gd name="T42" fmla="*/ 0 w 28"/>
                  <a:gd name="T43" fmla="*/ 1 h 24"/>
                  <a:gd name="T44" fmla="*/ 0 w 28"/>
                  <a:gd name="T45" fmla="*/ 1 h 24"/>
                  <a:gd name="T46" fmla="*/ 0 w 28"/>
                  <a:gd name="T47" fmla="*/ 1 h 24"/>
                  <a:gd name="T48" fmla="*/ 1 w 28"/>
                  <a:gd name="T49" fmla="*/ 1 h 24"/>
                  <a:gd name="T50" fmla="*/ 1 w 28"/>
                  <a:gd name="T51" fmla="*/ 1 h 24"/>
                  <a:gd name="T52" fmla="*/ 1 w 28"/>
                  <a:gd name="T53" fmla="*/ 1 h 24"/>
                  <a:gd name="T54" fmla="*/ 1 w 28"/>
                  <a:gd name="T55" fmla="*/ 1 h 24"/>
                  <a:gd name="T56" fmla="*/ 1 w 28"/>
                  <a:gd name="T57" fmla="*/ 1 h 24"/>
                  <a:gd name="T58" fmla="*/ 1 w 28"/>
                  <a:gd name="T59" fmla="*/ 1 h 24"/>
                  <a:gd name="T60" fmla="*/ 1 w 28"/>
                  <a:gd name="T61" fmla="*/ 1 h 24"/>
                  <a:gd name="T62" fmla="*/ 1 w 28"/>
                  <a:gd name="T63" fmla="*/ 1 h 24"/>
                  <a:gd name="T64" fmla="*/ 1 w 28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" h="24">
                    <a:moveTo>
                      <a:pt x="28" y="11"/>
                    </a:moveTo>
                    <a:lnTo>
                      <a:pt x="27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8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05" name="Freeform 113"/>
              <p:cNvSpPr>
                <a:spLocks noChangeArrowheads="1"/>
              </p:cNvSpPr>
              <p:nvPr/>
            </p:nvSpPr>
            <p:spPr bwMode="auto">
              <a:xfrm>
                <a:off x="617" y="2858"/>
                <a:ext cx="0" cy="0"/>
              </a:xfrm>
              <a:custGeom>
                <a:avLst/>
                <a:gdLst>
                  <a:gd name="T0" fmla="*/ 1 w 25"/>
                  <a:gd name="T1" fmla="*/ 0 h 24"/>
                  <a:gd name="T2" fmla="*/ 1 w 25"/>
                  <a:gd name="T3" fmla="*/ 0 h 24"/>
                  <a:gd name="T4" fmla="*/ 1 w 25"/>
                  <a:gd name="T5" fmla="*/ 0 h 24"/>
                  <a:gd name="T6" fmla="*/ 1 w 25"/>
                  <a:gd name="T7" fmla="*/ 0 h 24"/>
                  <a:gd name="T8" fmla="*/ 1 w 25"/>
                  <a:gd name="T9" fmla="*/ 0 h 24"/>
                  <a:gd name="T10" fmla="*/ 1 w 25"/>
                  <a:gd name="T11" fmla="*/ 0 h 24"/>
                  <a:gd name="T12" fmla="*/ 1 w 25"/>
                  <a:gd name="T13" fmla="*/ 0 h 24"/>
                  <a:gd name="T14" fmla="*/ 1 w 25"/>
                  <a:gd name="T15" fmla="*/ 0 h 24"/>
                  <a:gd name="T16" fmla="*/ 1 w 25"/>
                  <a:gd name="T17" fmla="*/ 0 h 24"/>
                  <a:gd name="T18" fmla="*/ 0 w 25"/>
                  <a:gd name="T19" fmla="*/ 0 h 24"/>
                  <a:gd name="T20" fmla="*/ 0 w 25"/>
                  <a:gd name="T21" fmla="*/ 0 h 24"/>
                  <a:gd name="T22" fmla="*/ 0 w 25"/>
                  <a:gd name="T23" fmla="*/ 0 h 24"/>
                  <a:gd name="T24" fmla="*/ 0 w 25"/>
                  <a:gd name="T25" fmla="*/ 0 h 24"/>
                  <a:gd name="T26" fmla="*/ 0 w 25"/>
                  <a:gd name="T27" fmla="*/ 0 h 24"/>
                  <a:gd name="T28" fmla="*/ 0 w 25"/>
                  <a:gd name="T29" fmla="*/ 0 h 24"/>
                  <a:gd name="T30" fmla="*/ 0 w 25"/>
                  <a:gd name="T31" fmla="*/ 0 h 24"/>
                  <a:gd name="T32" fmla="*/ 0 w 25"/>
                  <a:gd name="T33" fmla="*/ 0 h 24"/>
                  <a:gd name="T34" fmla="*/ 0 w 25"/>
                  <a:gd name="T35" fmla="*/ 1 h 24"/>
                  <a:gd name="T36" fmla="*/ 0 w 25"/>
                  <a:gd name="T37" fmla="*/ 1 h 24"/>
                  <a:gd name="T38" fmla="*/ 0 w 25"/>
                  <a:gd name="T39" fmla="*/ 1 h 24"/>
                  <a:gd name="T40" fmla="*/ 0 w 25"/>
                  <a:gd name="T41" fmla="*/ 1 h 24"/>
                  <a:gd name="T42" fmla="*/ 0 w 25"/>
                  <a:gd name="T43" fmla="*/ 1 h 24"/>
                  <a:gd name="T44" fmla="*/ 0 w 25"/>
                  <a:gd name="T45" fmla="*/ 1 h 24"/>
                  <a:gd name="T46" fmla="*/ 0 w 25"/>
                  <a:gd name="T47" fmla="*/ 1 h 24"/>
                  <a:gd name="T48" fmla="*/ 1 w 25"/>
                  <a:gd name="T49" fmla="*/ 1 h 24"/>
                  <a:gd name="T50" fmla="*/ 1 w 25"/>
                  <a:gd name="T51" fmla="*/ 1 h 24"/>
                  <a:gd name="T52" fmla="*/ 1 w 25"/>
                  <a:gd name="T53" fmla="*/ 1 h 24"/>
                  <a:gd name="T54" fmla="*/ 1 w 25"/>
                  <a:gd name="T55" fmla="*/ 1 h 24"/>
                  <a:gd name="T56" fmla="*/ 1 w 25"/>
                  <a:gd name="T57" fmla="*/ 1 h 24"/>
                  <a:gd name="T58" fmla="*/ 1 w 25"/>
                  <a:gd name="T59" fmla="*/ 1 h 24"/>
                  <a:gd name="T60" fmla="*/ 1 w 25"/>
                  <a:gd name="T61" fmla="*/ 1 h 24"/>
                  <a:gd name="T62" fmla="*/ 1 w 25"/>
                  <a:gd name="T63" fmla="*/ 1 h 24"/>
                  <a:gd name="T64" fmla="*/ 1 w 25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" h="24">
                    <a:moveTo>
                      <a:pt x="25" y="11"/>
                    </a:move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21" y="21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5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06" name="Rectangle 114"/>
              <p:cNvSpPr>
                <a:spLocks noChangeArrowheads="1"/>
              </p:cNvSpPr>
              <p:nvPr/>
            </p:nvSpPr>
            <p:spPr bwMode="auto">
              <a:xfrm>
                <a:off x="599" y="2861"/>
                <a:ext cx="23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7" name="Rectangle 115"/>
              <p:cNvSpPr>
                <a:spLocks noChangeArrowheads="1"/>
              </p:cNvSpPr>
              <p:nvPr/>
            </p:nvSpPr>
            <p:spPr bwMode="auto">
              <a:xfrm>
                <a:off x="599" y="2861"/>
                <a:ext cx="2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8" name="Rectangle 116"/>
              <p:cNvSpPr>
                <a:spLocks noChangeArrowheads="1"/>
              </p:cNvSpPr>
              <p:nvPr/>
            </p:nvSpPr>
            <p:spPr bwMode="auto">
              <a:xfrm>
                <a:off x="605" y="2861"/>
                <a:ext cx="11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09" name="Rectangle 117"/>
              <p:cNvSpPr>
                <a:spLocks noChangeArrowheads="1"/>
              </p:cNvSpPr>
              <p:nvPr/>
            </p:nvSpPr>
            <p:spPr bwMode="auto">
              <a:xfrm>
                <a:off x="605" y="2861"/>
                <a:ext cx="11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0" name="Rectangle 118"/>
              <p:cNvSpPr>
                <a:spLocks noChangeArrowheads="1"/>
              </p:cNvSpPr>
              <p:nvPr/>
            </p:nvSpPr>
            <p:spPr bwMode="auto">
              <a:xfrm>
                <a:off x="606" y="2861"/>
                <a:ext cx="9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1" name="Rectangle 119"/>
              <p:cNvSpPr>
                <a:spLocks noChangeArrowheads="1"/>
              </p:cNvSpPr>
              <p:nvPr/>
            </p:nvSpPr>
            <p:spPr bwMode="auto">
              <a:xfrm>
                <a:off x="595" y="2865"/>
                <a:ext cx="1" cy="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2" name="Rectangle 120"/>
              <p:cNvSpPr>
                <a:spLocks noChangeArrowheads="1"/>
              </p:cNvSpPr>
              <p:nvPr/>
            </p:nvSpPr>
            <p:spPr bwMode="auto">
              <a:xfrm>
                <a:off x="595" y="2865"/>
                <a:ext cx="1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3" name="Rectangle 121"/>
              <p:cNvSpPr>
                <a:spLocks noChangeArrowheads="1"/>
              </p:cNvSpPr>
              <p:nvPr/>
            </p:nvSpPr>
            <p:spPr bwMode="auto">
              <a:xfrm>
                <a:off x="626" y="2864"/>
                <a:ext cx="2" cy="3"/>
              </a:xfrm>
              <a:prstGeom prst="rect">
                <a:avLst/>
              </a:prstGeom>
              <a:solidFill>
                <a:srgbClr val="8F5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814" name="Rectangle 122"/>
              <p:cNvSpPr>
                <a:spLocks noChangeArrowheads="1"/>
              </p:cNvSpPr>
              <p:nvPr/>
            </p:nvSpPr>
            <p:spPr bwMode="auto">
              <a:xfrm>
                <a:off x="626" y="2864"/>
                <a:ext cx="2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cxnSp>
          <p:nvCxnSpPr>
            <p:cNvPr id="56773" name="AutoShape 123"/>
            <p:cNvCxnSpPr>
              <a:cxnSpLocks noChangeShapeType="1"/>
            </p:cNvCxnSpPr>
            <p:nvPr/>
          </p:nvCxnSpPr>
          <p:spPr bwMode="auto">
            <a:xfrm rot="16200000" flipV="1">
              <a:off x="582" y="2814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774" name="AutoShape 124"/>
            <p:cNvCxnSpPr>
              <a:cxnSpLocks noChangeShapeType="1"/>
            </p:cNvCxnSpPr>
            <p:nvPr/>
          </p:nvCxnSpPr>
          <p:spPr bwMode="auto">
            <a:xfrm rot="16200000" flipV="1">
              <a:off x="580" y="2816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775" name="AutoShape 125"/>
            <p:cNvCxnSpPr>
              <a:cxnSpLocks noChangeShapeType="1"/>
            </p:cNvCxnSpPr>
            <p:nvPr/>
          </p:nvCxnSpPr>
          <p:spPr bwMode="auto">
            <a:xfrm flipH="1">
              <a:off x="563" y="2814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776" name="AutoShape 126"/>
            <p:cNvCxnSpPr>
              <a:cxnSpLocks noChangeShapeType="1"/>
            </p:cNvCxnSpPr>
            <p:nvPr/>
          </p:nvCxnSpPr>
          <p:spPr bwMode="auto">
            <a:xfrm flipH="1">
              <a:off x="565" y="2816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6777" name="Group 127"/>
            <p:cNvGrpSpPr>
              <a:grpSpLocks/>
            </p:cNvGrpSpPr>
            <p:nvPr/>
          </p:nvGrpSpPr>
          <p:grpSpPr bwMode="auto">
            <a:xfrm>
              <a:off x="576" y="2797"/>
              <a:ext cx="13" cy="25"/>
              <a:chOff x="576" y="2797"/>
              <a:chExt cx="13" cy="25"/>
            </a:xfrm>
          </p:grpSpPr>
          <p:sp>
            <p:nvSpPr>
              <p:cNvPr id="56785" name="Rectangle 128"/>
              <p:cNvSpPr>
                <a:spLocks noChangeArrowheads="1"/>
              </p:cNvSpPr>
              <p:nvPr/>
            </p:nvSpPr>
            <p:spPr bwMode="auto">
              <a:xfrm>
                <a:off x="576" y="2797"/>
                <a:ext cx="13" cy="25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86" name="Rectangle 129"/>
              <p:cNvSpPr>
                <a:spLocks noChangeArrowheads="1"/>
              </p:cNvSpPr>
              <p:nvPr/>
            </p:nvSpPr>
            <p:spPr bwMode="auto">
              <a:xfrm>
                <a:off x="576" y="2797"/>
                <a:ext cx="13" cy="2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87" name="Line 130"/>
              <p:cNvSpPr>
                <a:spLocks noChangeShapeType="1"/>
              </p:cNvSpPr>
              <p:nvPr/>
            </p:nvSpPr>
            <p:spPr bwMode="auto">
              <a:xfrm>
                <a:off x="576" y="2810"/>
                <a:ext cx="13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6778" name="Line 131"/>
            <p:cNvSpPr>
              <a:spLocks noChangeShapeType="1"/>
            </p:cNvSpPr>
            <p:nvPr/>
          </p:nvSpPr>
          <p:spPr bwMode="auto">
            <a:xfrm flipV="1">
              <a:off x="793" y="2813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79" name="Line 132"/>
            <p:cNvSpPr>
              <a:spLocks noChangeShapeType="1"/>
            </p:cNvSpPr>
            <p:nvPr/>
          </p:nvSpPr>
          <p:spPr bwMode="auto">
            <a:xfrm flipV="1">
              <a:off x="791" y="2814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80" name="Line 133"/>
            <p:cNvSpPr>
              <a:spLocks noChangeShapeType="1"/>
            </p:cNvSpPr>
            <p:nvPr/>
          </p:nvSpPr>
          <p:spPr bwMode="auto">
            <a:xfrm>
              <a:off x="591" y="2815"/>
              <a:ext cx="200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81" name="Line 134"/>
            <p:cNvSpPr>
              <a:spLocks noChangeShapeType="1"/>
            </p:cNvSpPr>
            <p:nvPr/>
          </p:nvSpPr>
          <p:spPr bwMode="auto">
            <a:xfrm>
              <a:off x="591" y="2816"/>
              <a:ext cx="199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82" name="Freeform 135"/>
            <p:cNvSpPr>
              <a:spLocks noChangeArrowheads="1"/>
            </p:cNvSpPr>
            <p:nvPr/>
          </p:nvSpPr>
          <p:spPr bwMode="auto">
            <a:xfrm>
              <a:off x="704" y="2830"/>
              <a:ext cx="16" cy="8"/>
            </a:xfrm>
            <a:custGeom>
              <a:avLst/>
              <a:gdLst>
                <a:gd name="T0" fmla="*/ 2 w 135239"/>
                <a:gd name="T1" fmla="*/ 0 h 76913"/>
                <a:gd name="T2" fmla="*/ 14 w 135239"/>
                <a:gd name="T3" fmla="*/ 0 h 76913"/>
                <a:gd name="T4" fmla="*/ 16 w 135239"/>
                <a:gd name="T5" fmla="*/ 1 h 76913"/>
                <a:gd name="T6" fmla="*/ 16 w 135239"/>
                <a:gd name="T7" fmla="*/ 8 h 76913"/>
                <a:gd name="T8" fmla="*/ 0 w 135239"/>
                <a:gd name="T9" fmla="*/ 8 h 76913"/>
                <a:gd name="T10" fmla="*/ 0 w 135239"/>
                <a:gd name="T11" fmla="*/ 1 h 76913"/>
                <a:gd name="T12" fmla="*/ 2 w 135239"/>
                <a:gd name="T13" fmla="*/ 0 h 769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239" h="76913">
                  <a:moveTo>
                    <a:pt x="12819" y="0"/>
                  </a:moveTo>
                  <a:lnTo>
                    <a:pt x="122420" y="0"/>
                  </a:lnTo>
                  <a:lnTo>
                    <a:pt x="135239" y="12819"/>
                  </a:lnTo>
                  <a:lnTo>
                    <a:pt x="135239" y="76913"/>
                  </a:lnTo>
                  <a:lnTo>
                    <a:pt x="0" y="76913"/>
                  </a:lnTo>
                  <a:lnTo>
                    <a:pt x="0" y="12819"/>
                  </a:lnTo>
                  <a:lnTo>
                    <a:pt x="12819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83" name="Rectangle 136"/>
            <p:cNvSpPr>
              <a:spLocks noChangeArrowheads="1"/>
            </p:cNvSpPr>
            <p:nvPr/>
          </p:nvSpPr>
          <p:spPr bwMode="auto">
            <a:xfrm>
              <a:off x="931" y="2706"/>
              <a:ext cx="33" cy="1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784" name="Rectangle 137"/>
            <p:cNvSpPr>
              <a:spLocks noChangeArrowheads="1"/>
            </p:cNvSpPr>
            <p:nvPr/>
          </p:nvSpPr>
          <p:spPr bwMode="auto">
            <a:xfrm>
              <a:off x="900" y="2709"/>
              <a:ext cx="32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6326" name="Rectangle 138"/>
          <p:cNvSpPr>
            <a:spLocks noChangeArrowheads="1"/>
          </p:cNvSpPr>
          <p:nvPr/>
        </p:nvSpPr>
        <p:spPr bwMode="auto">
          <a:xfrm>
            <a:off x="105247" y="3667409"/>
            <a:ext cx="367888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+mj-lt"/>
              <a:buAutoNum type="arabicPeriod" startAt="2"/>
            </a:pPr>
            <a:r>
              <a:rPr lang="pt-BR" altLang="pt-BR" sz="2000" b="1" u="sng" dirty="0" smtClean="0">
                <a:cs typeface="Arial" charset="0"/>
              </a:rPr>
              <a:t>Construção de 4 </a:t>
            </a:r>
            <a:r>
              <a:rPr lang="pt-BR" altLang="pt-BR" sz="2000" b="1" u="sng" dirty="0">
                <a:cs typeface="Arial" charset="0"/>
              </a:rPr>
              <a:t>Submarinos Convencionais</a:t>
            </a:r>
          </a:p>
        </p:txBody>
      </p:sp>
      <p:grpSp>
        <p:nvGrpSpPr>
          <p:cNvPr id="56327" name="Group 139"/>
          <p:cNvGrpSpPr>
            <a:grpSpLocks/>
          </p:cNvGrpSpPr>
          <p:nvPr/>
        </p:nvGrpSpPr>
        <p:grpSpPr bwMode="auto">
          <a:xfrm>
            <a:off x="1942307" y="4362450"/>
            <a:ext cx="1427162" cy="608013"/>
            <a:chOff x="1633" y="2592"/>
            <a:chExt cx="1199" cy="383"/>
          </a:xfrm>
        </p:grpSpPr>
        <p:pic>
          <p:nvPicPr>
            <p:cNvPr id="56607" name="Picture 1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2592"/>
              <a:ext cx="119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08" name="Picture 14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2775"/>
              <a:ext cx="57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609" name="Rectangle 142"/>
            <p:cNvSpPr>
              <a:spLocks noChangeArrowheads="1"/>
            </p:cNvSpPr>
            <p:nvPr/>
          </p:nvSpPr>
          <p:spPr bwMode="auto">
            <a:xfrm>
              <a:off x="1694" y="2833"/>
              <a:ext cx="185" cy="4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610" name="Group 143"/>
            <p:cNvGrpSpPr>
              <a:grpSpLocks/>
            </p:cNvGrpSpPr>
            <p:nvPr/>
          </p:nvGrpSpPr>
          <p:grpSpPr bwMode="auto">
            <a:xfrm>
              <a:off x="1863" y="2810"/>
              <a:ext cx="141" cy="50"/>
              <a:chOff x="1863" y="2810"/>
              <a:chExt cx="141" cy="50"/>
            </a:xfrm>
          </p:grpSpPr>
          <p:sp>
            <p:nvSpPr>
              <p:cNvPr id="56698" name="Rectangle 144"/>
              <p:cNvSpPr>
                <a:spLocks noChangeArrowheads="1"/>
              </p:cNvSpPr>
              <p:nvPr/>
            </p:nvSpPr>
            <p:spPr bwMode="auto">
              <a:xfrm>
                <a:off x="1997" y="2831"/>
                <a:ext cx="7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9" name="Rectangle 145"/>
              <p:cNvSpPr>
                <a:spLocks noChangeArrowheads="1"/>
              </p:cNvSpPr>
              <p:nvPr/>
            </p:nvSpPr>
            <p:spPr bwMode="auto">
              <a:xfrm>
                <a:off x="1921" y="2827"/>
                <a:ext cx="9" cy="15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00" name="Rectangle 146"/>
              <p:cNvSpPr>
                <a:spLocks noChangeArrowheads="1"/>
              </p:cNvSpPr>
              <p:nvPr/>
            </p:nvSpPr>
            <p:spPr bwMode="auto">
              <a:xfrm>
                <a:off x="1921" y="2827"/>
                <a:ext cx="9" cy="1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01" name="Rectangle 147"/>
              <p:cNvSpPr>
                <a:spLocks noChangeArrowheads="1"/>
              </p:cNvSpPr>
              <p:nvPr/>
            </p:nvSpPr>
            <p:spPr bwMode="auto">
              <a:xfrm>
                <a:off x="1922" y="2832"/>
                <a:ext cx="7" cy="5"/>
              </a:xfrm>
              <a:prstGeom prst="rect">
                <a:avLst/>
              </a:pr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02" name="Rectangle 148"/>
              <p:cNvSpPr>
                <a:spLocks noChangeArrowheads="1"/>
              </p:cNvSpPr>
              <p:nvPr/>
            </p:nvSpPr>
            <p:spPr bwMode="auto">
              <a:xfrm>
                <a:off x="1922" y="2832"/>
                <a:ext cx="7" cy="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03" name="Freeform 149"/>
              <p:cNvSpPr>
                <a:spLocks noChangeArrowheads="1"/>
              </p:cNvSpPr>
              <p:nvPr/>
            </p:nvSpPr>
            <p:spPr bwMode="auto">
              <a:xfrm>
                <a:off x="1938" y="2810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0 w 1100"/>
                  <a:gd name="T3" fmla="*/ 50 h 1177"/>
                  <a:gd name="T4" fmla="*/ 0 w 1100"/>
                  <a:gd name="T5" fmla="*/ 0 h 1177"/>
                  <a:gd name="T6" fmla="*/ 50 w 1100"/>
                  <a:gd name="T7" fmla="*/ 0 h 1177"/>
                  <a:gd name="T8" fmla="*/ 50 w 1100"/>
                  <a:gd name="T9" fmla="*/ 50 h 1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04" name="Freeform 150"/>
              <p:cNvSpPr>
                <a:spLocks noChangeArrowheads="1"/>
              </p:cNvSpPr>
              <p:nvPr/>
            </p:nvSpPr>
            <p:spPr bwMode="auto">
              <a:xfrm>
                <a:off x="1938" y="2810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50 w 1100"/>
                  <a:gd name="T3" fmla="*/ 50 h 1177"/>
                  <a:gd name="T4" fmla="*/ 0 w 1100"/>
                  <a:gd name="T5" fmla="*/ 50 h 1177"/>
                  <a:gd name="T6" fmla="*/ 0 w 1100"/>
                  <a:gd name="T7" fmla="*/ 0 h 1177"/>
                  <a:gd name="T8" fmla="*/ 50 w 1100"/>
                  <a:gd name="T9" fmla="*/ 0 h 1177"/>
                  <a:gd name="T10" fmla="*/ 50 w 1100"/>
                  <a:gd name="T11" fmla="*/ 50 h 11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1100" y="1177"/>
                    </a:ln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</a:path>
                </a:pathLst>
              </a:custGeom>
              <a:noFill/>
              <a:ln w="3240" cap="sq">
                <a:solidFill>
                  <a:srgbClr val="6156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05" name="Freeform 151"/>
              <p:cNvSpPr>
                <a:spLocks noChangeArrowheads="1"/>
              </p:cNvSpPr>
              <p:nvPr/>
            </p:nvSpPr>
            <p:spPr bwMode="auto">
              <a:xfrm>
                <a:off x="1931" y="2810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06" name="Freeform 152"/>
              <p:cNvSpPr>
                <a:spLocks noChangeArrowheads="1"/>
              </p:cNvSpPr>
              <p:nvPr/>
            </p:nvSpPr>
            <p:spPr bwMode="auto">
              <a:xfrm>
                <a:off x="1931" y="2810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07" name="Rectangle 153"/>
              <p:cNvSpPr>
                <a:spLocks noChangeArrowheads="1"/>
              </p:cNvSpPr>
              <p:nvPr/>
            </p:nvSpPr>
            <p:spPr bwMode="auto">
              <a:xfrm>
                <a:off x="1936" y="2810"/>
                <a:ext cx="0" cy="5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08" name="Line 154"/>
              <p:cNvSpPr>
                <a:spLocks noChangeShapeType="1"/>
              </p:cNvSpPr>
              <p:nvPr/>
            </p:nvSpPr>
            <p:spPr bwMode="auto">
              <a:xfrm>
                <a:off x="1936" y="2810"/>
                <a:ext cx="0" cy="5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09" name="Freeform 155"/>
              <p:cNvSpPr>
                <a:spLocks noChangeArrowheads="1"/>
              </p:cNvSpPr>
              <p:nvPr/>
            </p:nvSpPr>
            <p:spPr bwMode="auto">
              <a:xfrm>
                <a:off x="1992" y="2810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0" name="Freeform 156"/>
              <p:cNvSpPr>
                <a:spLocks noChangeArrowheads="1"/>
              </p:cNvSpPr>
              <p:nvPr/>
            </p:nvSpPr>
            <p:spPr bwMode="auto">
              <a:xfrm>
                <a:off x="1992" y="2810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1" name="Freeform 157"/>
              <p:cNvSpPr>
                <a:spLocks noChangeArrowheads="1"/>
              </p:cNvSpPr>
              <p:nvPr/>
            </p:nvSpPr>
            <p:spPr bwMode="auto">
              <a:xfrm>
                <a:off x="1952" y="2832"/>
                <a:ext cx="7" cy="6"/>
              </a:xfrm>
              <a:custGeom>
                <a:avLst/>
                <a:gdLst>
                  <a:gd name="T0" fmla="*/ 0 w 194"/>
                  <a:gd name="T1" fmla="*/ 0 h 172"/>
                  <a:gd name="T2" fmla="*/ 2 w 194"/>
                  <a:gd name="T3" fmla="*/ 0 h 172"/>
                  <a:gd name="T4" fmla="*/ 3 w 194"/>
                  <a:gd name="T5" fmla="*/ 4 h 172"/>
                  <a:gd name="T6" fmla="*/ 4 w 194"/>
                  <a:gd name="T7" fmla="*/ 0 h 172"/>
                  <a:gd name="T8" fmla="*/ 7 w 194"/>
                  <a:gd name="T9" fmla="*/ 0 h 172"/>
                  <a:gd name="T10" fmla="*/ 7 w 194"/>
                  <a:gd name="T11" fmla="*/ 6 h 172"/>
                  <a:gd name="T12" fmla="*/ 5 w 194"/>
                  <a:gd name="T13" fmla="*/ 6 h 172"/>
                  <a:gd name="T14" fmla="*/ 5 w 194"/>
                  <a:gd name="T15" fmla="*/ 1 h 172"/>
                  <a:gd name="T16" fmla="*/ 4 w 194"/>
                  <a:gd name="T17" fmla="*/ 6 h 172"/>
                  <a:gd name="T18" fmla="*/ 3 w 194"/>
                  <a:gd name="T19" fmla="*/ 6 h 172"/>
                  <a:gd name="T20" fmla="*/ 2 w 194"/>
                  <a:gd name="T21" fmla="*/ 1 h 172"/>
                  <a:gd name="T22" fmla="*/ 2 w 194"/>
                  <a:gd name="T23" fmla="*/ 6 h 172"/>
                  <a:gd name="T24" fmla="*/ 0 w 194"/>
                  <a:gd name="T25" fmla="*/ 6 h 172"/>
                  <a:gd name="T26" fmla="*/ 0 w 194"/>
                  <a:gd name="T27" fmla="*/ 0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" h="172">
                    <a:moveTo>
                      <a:pt x="0" y="0"/>
                    </a:moveTo>
                    <a:lnTo>
                      <a:pt x="69" y="0"/>
                    </a:lnTo>
                    <a:lnTo>
                      <a:pt x="97" y="105"/>
                    </a:lnTo>
                    <a:lnTo>
                      <a:pt x="124" y="0"/>
                    </a:lnTo>
                    <a:lnTo>
                      <a:pt x="194" y="0"/>
                    </a:lnTo>
                    <a:lnTo>
                      <a:pt x="194" y="172"/>
                    </a:lnTo>
                    <a:lnTo>
                      <a:pt x="150" y="172"/>
                    </a:lnTo>
                    <a:lnTo>
                      <a:pt x="150" y="41"/>
                    </a:lnTo>
                    <a:lnTo>
                      <a:pt x="116" y="172"/>
                    </a:lnTo>
                    <a:lnTo>
                      <a:pt x="76" y="172"/>
                    </a:lnTo>
                    <a:lnTo>
                      <a:pt x="43" y="41"/>
                    </a:lnTo>
                    <a:lnTo>
                      <a:pt x="43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2" name="Freeform 158"/>
              <p:cNvSpPr>
                <a:spLocks noChangeArrowheads="1"/>
              </p:cNvSpPr>
              <p:nvPr/>
            </p:nvSpPr>
            <p:spPr bwMode="auto">
              <a:xfrm>
                <a:off x="1962" y="2832"/>
                <a:ext cx="5" cy="6"/>
              </a:xfrm>
              <a:custGeom>
                <a:avLst/>
                <a:gdLst>
                  <a:gd name="T0" fmla="*/ 0 w 145"/>
                  <a:gd name="T1" fmla="*/ 0 h 172"/>
                  <a:gd name="T2" fmla="*/ 5 w 145"/>
                  <a:gd name="T3" fmla="*/ 0 h 172"/>
                  <a:gd name="T4" fmla="*/ 5 w 145"/>
                  <a:gd name="T5" fmla="*/ 1 h 172"/>
                  <a:gd name="T6" fmla="*/ 2 w 145"/>
                  <a:gd name="T7" fmla="*/ 1 h 172"/>
                  <a:gd name="T8" fmla="*/ 2 w 145"/>
                  <a:gd name="T9" fmla="*/ 2 h 172"/>
                  <a:gd name="T10" fmla="*/ 5 w 145"/>
                  <a:gd name="T11" fmla="*/ 2 h 172"/>
                  <a:gd name="T12" fmla="*/ 5 w 145"/>
                  <a:gd name="T13" fmla="*/ 3 h 172"/>
                  <a:gd name="T14" fmla="*/ 2 w 145"/>
                  <a:gd name="T15" fmla="*/ 3 h 172"/>
                  <a:gd name="T16" fmla="*/ 2 w 145"/>
                  <a:gd name="T17" fmla="*/ 5 h 172"/>
                  <a:gd name="T18" fmla="*/ 5 w 145"/>
                  <a:gd name="T19" fmla="*/ 5 h 172"/>
                  <a:gd name="T20" fmla="*/ 5 w 145"/>
                  <a:gd name="T21" fmla="*/ 6 h 172"/>
                  <a:gd name="T22" fmla="*/ 0 w 145"/>
                  <a:gd name="T23" fmla="*/ 6 h 172"/>
                  <a:gd name="T24" fmla="*/ 0 w 145"/>
                  <a:gd name="T25" fmla="*/ 0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72">
                    <a:moveTo>
                      <a:pt x="0" y="0"/>
                    </a:moveTo>
                    <a:lnTo>
                      <a:pt x="143" y="0"/>
                    </a:lnTo>
                    <a:lnTo>
                      <a:pt x="143" y="36"/>
                    </a:lnTo>
                    <a:lnTo>
                      <a:pt x="53" y="36"/>
                    </a:lnTo>
                    <a:lnTo>
                      <a:pt x="53" y="64"/>
                    </a:lnTo>
                    <a:lnTo>
                      <a:pt x="136" y="64"/>
                    </a:lnTo>
                    <a:lnTo>
                      <a:pt x="136" y="100"/>
                    </a:lnTo>
                    <a:lnTo>
                      <a:pt x="53" y="100"/>
                    </a:lnTo>
                    <a:lnTo>
                      <a:pt x="53" y="134"/>
                    </a:lnTo>
                    <a:lnTo>
                      <a:pt x="145" y="134"/>
                    </a:lnTo>
                    <a:lnTo>
                      <a:pt x="145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3" name="Freeform 159"/>
              <p:cNvSpPr>
                <a:spLocks noChangeArrowheads="1"/>
              </p:cNvSpPr>
              <p:nvPr/>
            </p:nvSpPr>
            <p:spPr bwMode="auto">
              <a:xfrm>
                <a:off x="1970" y="2832"/>
                <a:ext cx="5" cy="6"/>
              </a:xfrm>
              <a:custGeom>
                <a:avLst/>
                <a:gdLst>
                  <a:gd name="T0" fmla="*/ 3 w 147"/>
                  <a:gd name="T1" fmla="*/ 0 h 172"/>
                  <a:gd name="T2" fmla="*/ 3 w 147"/>
                  <a:gd name="T3" fmla="*/ 0 h 172"/>
                  <a:gd name="T4" fmla="*/ 4 w 147"/>
                  <a:gd name="T5" fmla="*/ 0 h 172"/>
                  <a:gd name="T6" fmla="*/ 4 w 147"/>
                  <a:gd name="T7" fmla="*/ 0 h 172"/>
                  <a:gd name="T8" fmla="*/ 4 w 147"/>
                  <a:gd name="T9" fmla="*/ 0 h 172"/>
                  <a:gd name="T10" fmla="*/ 5 w 147"/>
                  <a:gd name="T11" fmla="*/ 1 h 172"/>
                  <a:gd name="T12" fmla="*/ 5 w 147"/>
                  <a:gd name="T13" fmla="*/ 1 h 172"/>
                  <a:gd name="T14" fmla="*/ 5 w 147"/>
                  <a:gd name="T15" fmla="*/ 1 h 172"/>
                  <a:gd name="T16" fmla="*/ 5 w 147"/>
                  <a:gd name="T17" fmla="*/ 2 h 172"/>
                  <a:gd name="T18" fmla="*/ 5 w 147"/>
                  <a:gd name="T19" fmla="*/ 2 h 172"/>
                  <a:gd name="T20" fmla="*/ 5 w 147"/>
                  <a:gd name="T21" fmla="*/ 3 h 172"/>
                  <a:gd name="T22" fmla="*/ 5 w 147"/>
                  <a:gd name="T23" fmla="*/ 3 h 172"/>
                  <a:gd name="T24" fmla="*/ 4 w 147"/>
                  <a:gd name="T25" fmla="*/ 3 h 172"/>
                  <a:gd name="T26" fmla="*/ 4 w 147"/>
                  <a:gd name="T27" fmla="*/ 3 h 172"/>
                  <a:gd name="T28" fmla="*/ 4 w 147"/>
                  <a:gd name="T29" fmla="*/ 4 h 172"/>
                  <a:gd name="T30" fmla="*/ 3 w 147"/>
                  <a:gd name="T31" fmla="*/ 4 h 172"/>
                  <a:gd name="T32" fmla="*/ 3 w 147"/>
                  <a:gd name="T33" fmla="*/ 4 h 172"/>
                  <a:gd name="T34" fmla="*/ 2 w 147"/>
                  <a:gd name="T35" fmla="*/ 6 h 172"/>
                  <a:gd name="T36" fmla="*/ 0 w 147"/>
                  <a:gd name="T37" fmla="*/ 0 h 172"/>
                  <a:gd name="T38" fmla="*/ 2 w 147"/>
                  <a:gd name="T39" fmla="*/ 3 h 172"/>
                  <a:gd name="T40" fmla="*/ 2 w 147"/>
                  <a:gd name="T41" fmla="*/ 3 h 172"/>
                  <a:gd name="T42" fmla="*/ 3 w 147"/>
                  <a:gd name="T43" fmla="*/ 3 h 172"/>
                  <a:gd name="T44" fmla="*/ 3 w 147"/>
                  <a:gd name="T45" fmla="*/ 2 h 172"/>
                  <a:gd name="T46" fmla="*/ 3 w 147"/>
                  <a:gd name="T47" fmla="*/ 2 h 172"/>
                  <a:gd name="T48" fmla="*/ 3 w 147"/>
                  <a:gd name="T49" fmla="*/ 2 h 172"/>
                  <a:gd name="T50" fmla="*/ 3 w 147"/>
                  <a:gd name="T51" fmla="*/ 2 h 172"/>
                  <a:gd name="T52" fmla="*/ 3 w 147"/>
                  <a:gd name="T53" fmla="*/ 2 h 172"/>
                  <a:gd name="T54" fmla="*/ 3 w 147"/>
                  <a:gd name="T55" fmla="*/ 2 h 172"/>
                  <a:gd name="T56" fmla="*/ 3 w 147"/>
                  <a:gd name="T57" fmla="*/ 2 h 172"/>
                  <a:gd name="T58" fmla="*/ 3 w 147"/>
                  <a:gd name="T59" fmla="*/ 2 h 172"/>
                  <a:gd name="T60" fmla="*/ 3 w 147"/>
                  <a:gd name="T61" fmla="*/ 2 h 172"/>
                  <a:gd name="T62" fmla="*/ 3 w 147"/>
                  <a:gd name="T63" fmla="*/ 1 h 172"/>
                  <a:gd name="T64" fmla="*/ 3 w 147"/>
                  <a:gd name="T65" fmla="*/ 1 h 172"/>
                  <a:gd name="T66" fmla="*/ 3 w 147"/>
                  <a:gd name="T67" fmla="*/ 1 h 172"/>
                  <a:gd name="T68" fmla="*/ 3 w 147"/>
                  <a:gd name="T69" fmla="*/ 1 h 172"/>
                  <a:gd name="T70" fmla="*/ 2 w 147"/>
                  <a:gd name="T71" fmla="*/ 1 h 172"/>
                  <a:gd name="T72" fmla="*/ 2 w 147"/>
                  <a:gd name="T73" fmla="*/ 3 h 1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7" h="172">
                    <a:moveTo>
                      <a:pt x="0" y="0"/>
                    </a:move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19" y="5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6" y="17"/>
                    </a:lnTo>
                    <a:lnTo>
                      <a:pt x="139" y="21"/>
                    </a:lnTo>
                    <a:lnTo>
                      <a:pt x="141" y="25"/>
                    </a:lnTo>
                    <a:lnTo>
                      <a:pt x="143" y="30"/>
                    </a:lnTo>
                    <a:lnTo>
                      <a:pt x="145" y="35"/>
                    </a:lnTo>
                    <a:lnTo>
                      <a:pt x="146" y="41"/>
                    </a:lnTo>
                    <a:lnTo>
                      <a:pt x="146" y="47"/>
                    </a:lnTo>
                    <a:lnTo>
                      <a:pt x="147" y="53"/>
                    </a:lnTo>
                    <a:lnTo>
                      <a:pt x="146" y="59"/>
                    </a:lnTo>
                    <a:lnTo>
                      <a:pt x="146" y="65"/>
                    </a:lnTo>
                    <a:lnTo>
                      <a:pt x="144" y="71"/>
                    </a:lnTo>
                    <a:lnTo>
                      <a:pt x="143" y="76"/>
                    </a:lnTo>
                    <a:lnTo>
                      <a:pt x="141" y="81"/>
                    </a:lnTo>
                    <a:lnTo>
                      <a:pt x="138" y="86"/>
                    </a:lnTo>
                    <a:lnTo>
                      <a:pt x="135" y="90"/>
                    </a:lnTo>
                    <a:lnTo>
                      <a:pt x="131" y="94"/>
                    </a:lnTo>
                    <a:lnTo>
                      <a:pt x="126" y="97"/>
                    </a:lnTo>
                    <a:lnTo>
                      <a:pt x="122" y="100"/>
                    </a:lnTo>
                    <a:lnTo>
                      <a:pt x="116" y="103"/>
                    </a:lnTo>
                    <a:lnTo>
                      <a:pt x="111" y="105"/>
                    </a:lnTo>
                    <a:lnTo>
                      <a:pt x="105" y="106"/>
                    </a:lnTo>
                    <a:lnTo>
                      <a:pt x="98" y="108"/>
                    </a:lnTo>
                    <a:lnTo>
                      <a:pt x="91" y="108"/>
                    </a:lnTo>
                    <a:lnTo>
                      <a:pt x="83" y="108"/>
                    </a:lnTo>
                    <a:lnTo>
                      <a:pt x="54" y="108"/>
                    </a:lnTo>
                    <a:lnTo>
                      <a:pt x="54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  <a:moveTo>
                      <a:pt x="54" y="73"/>
                    </a:moveTo>
                    <a:lnTo>
                      <a:pt x="66" y="73"/>
                    </a:lnTo>
                    <a:lnTo>
                      <a:pt x="70" y="73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79" y="72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7" y="69"/>
                    </a:lnTo>
                    <a:lnTo>
                      <a:pt x="89" y="68"/>
                    </a:lnTo>
                    <a:lnTo>
                      <a:pt x="90" y="67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3" y="62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5" y="57"/>
                    </a:lnTo>
                    <a:lnTo>
                      <a:pt x="95" y="55"/>
                    </a:lnTo>
                    <a:lnTo>
                      <a:pt x="95" y="53"/>
                    </a:lnTo>
                    <a:lnTo>
                      <a:pt x="94" y="51"/>
                    </a:lnTo>
                    <a:lnTo>
                      <a:pt x="94" y="49"/>
                    </a:lnTo>
                    <a:lnTo>
                      <a:pt x="93" y="47"/>
                    </a:lnTo>
                    <a:lnTo>
                      <a:pt x="93" y="46"/>
                    </a:lnTo>
                    <a:lnTo>
                      <a:pt x="92" y="44"/>
                    </a:lnTo>
                    <a:lnTo>
                      <a:pt x="91" y="43"/>
                    </a:lnTo>
                    <a:lnTo>
                      <a:pt x="89" y="41"/>
                    </a:lnTo>
                    <a:lnTo>
                      <a:pt x="88" y="40"/>
                    </a:lnTo>
                    <a:lnTo>
                      <a:pt x="86" y="39"/>
                    </a:lnTo>
                    <a:lnTo>
                      <a:pt x="84" y="38"/>
                    </a:lnTo>
                    <a:lnTo>
                      <a:pt x="81" y="36"/>
                    </a:lnTo>
                    <a:lnTo>
                      <a:pt x="78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69" y="35"/>
                    </a:lnTo>
                    <a:lnTo>
                      <a:pt x="54" y="35"/>
                    </a:lnTo>
                    <a:lnTo>
                      <a:pt x="54" y="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4" name="Line 160"/>
              <p:cNvSpPr>
                <a:spLocks noChangeShapeType="1"/>
              </p:cNvSpPr>
              <p:nvPr/>
            </p:nvSpPr>
            <p:spPr bwMode="auto">
              <a:xfrm>
                <a:off x="1912" y="2843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5" name="Line 161"/>
              <p:cNvSpPr>
                <a:spLocks noChangeShapeType="1"/>
              </p:cNvSpPr>
              <p:nvPr/>
            </p:nvSpPr>
            <p:spPr bwMode="auto">
              <a:xfrm>
                <a:off x="1912" y="2828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6" name="Line 162"/>
              <p:cNvSpPr>
                <a:spLocks noChangeShapeType="1"/>
              </p:cNvSpPr>
              <p:nvPr/>
            </p:nvSpPr>
            <p:spPr bwMode="auto">
              <a:xfrm>
                <a:off x="1911" y="2827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7" name="Line 163"/>
              <p:cNvSpPr>
                <a:spLocks noChangeShapeType="1"/>
              </p:cNvSpPr>
              <p:nvPr/>
            </p:nvSpPr>
            <p:spPr bwMode="auto">
              <a:xfrm>
                <a:off x="1912" y="2827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18" name="Rectangle 164"/>
              <p:cNvSpPr>
                <a:spLocks noChangeArrowheads="1"/>
              </p:cNvSpPr>
              <p:nvPr/>
            </p:nvSpPr>
            <p:spPr bwMode="auto">
              <a:xfrm>
                <a:off x="1863" y="2832"/>
                <a:ext cx="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19" name="Rectangle 165"/>
              <p:cNvSpPr>
                <a:spLocks noChangeArrowheads="1"/>
              </p:cNvSpPr>
              <p:nvPr/>
            </p:nvSpPr>
            <p:spPr bwMode="auto">
              <a:xfrm>
                <a:off x="1863" y="2832"/>
                <a:ext cx="3" cy="6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0" name="Rectangle 166"/>
              <p:cNvSpPr>
                <a:spLocks noChangeArrowheads="1"/>
              </p:cNvSpPr>
              <p:nvPr/>
            </p:nvSpPr>
            <p:spPr bwMode="auto">
              <a:xfrm>
                <a:off x="1889" y="2833"/>
                <a:ext cx="19" cy="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1" name="Rectangle 167"/>
              <p:cNvSpPr>
                <a:spLocks noChangeArrowheads="1"/>
              </p:cNvSpPr>
              <p:nvPr/>
            </p:nvSpPr>
            <p:spPr bwMode="auto">
              <a:xfrm>
                <a:off x="1889" y="2833"/>
                <a:ext cx="1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2" name="Rectangle 168"/>
              <p:cNvSpPr>
                <a:spLocks noChangeArrowheads="1"/>
              </p:cNvSpPr>
              <p:nvPr/>
            </p:nvSpPr>
            <p:spPr bwMode="auto">
              <a:xfrm>
                <a:off x="1880" y="2830"/>
                <a:ext cx="5" cy="9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3" name="Rectangle 169"/>
              <p:cNvSpPr>
                <a:spLocks noChangeArrowheads="1"/>
              </p:cNvSpPr>
              <p:nvPr/>
            </p:nvSpPr>
            <p:spPr bwMode="auto">
              <a:xfrm>
                <a:off x="1880" y="2830"/>
                <a:ext cx="5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4" name="Rectangle 170"/>
              <p:cNvSpPr>
                <a:spLocks noChangeArrowheads="1"/>
              </p:cNvSpPr>
              <p:nvPr/>
            </p:nvSpPr>
            <p:spPr bwMode="auto">
              <a:xfrm>
                <a:off x="1889" y="2831"/>
                <a:ext cx="0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5" name="Rectangle 171"/>
              <p:cNvSpPr>
                <a:spLocks noChangeArrowheads="1"/>
              </p:cNvSpPr>
              <p:nvPr/>
            </p:nvSpPr>
            <p:spPr bwMode="auto">
              <a:xfrm>
                <a:off x="1889" y="2831"/>
                <a:ext cx="0" cy="7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6" name="Rectangle 172"/>
              <p:cNvSpPr>
                <a:spLocks noChangeArrowheads="1"/>
              </p:cNvSpPr>
              <p:nvPr/>
            </p:nvSpPr>
            <p:spPr bwMode="auto">
              <a:xfrm>
                <a:off x="1887" y="2829"/>
                <a:ext cx="0" cy="1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7" name="Line 173"/>
              <p:cNvSpPr>
                <a:spLocks noChangeShapeType="1"/>
              </p:cNvSpPr>
              <p:nvPr/>
            </p:nvSpPr>
            <p:spPr bwMode="auto">
              <a:xfrm flipV="1">
                <a:off x="1888" y="2828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728" name="Rectangle 174"/>
              <p:cNvSpPr>
                <a:spLocks noChangeArrowheads="1"/>
              </p:cNvSpPr>
              <p:nvPr/>
            </p:nvSpPr>
            <p:spPr bwMode="auto">
              <a:xfrm>
                <a:off x="1891" y="2830"/>
                <a:ext cx="13" cy="10"/>
              </a:xfrm>
              <a:prstGeom prst="rect">
                <a:avLst/>
              </a:prstGeom>
              <a:solidFill>
                <a:srgbClr val="6E5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29" name="Rectangle 175"/>
              <p:cNvSpPr>
                <a:spLocks noChangeArrowheads="1"/>
              </p:cNvSpPr>
              <p:nvPr/>
            </p:nvSpPr>
            <p:spPr bwMode="auto">
              <a:xfrm>
                <a:off x="1891" y="2830"/>
                <a:ext cx="1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0" name="Rectangle 176"/>
              <p:cNvSpPr>
                <a:spLocks noChangeArrowheads="1"/>
              </p:cNvSpPr>
              <p:nvPr/>
            </p:nvSpPr>
            <p:spPr bwMode="auto">
              <a:xfrm>
                <a:off x="1893" y="2829"/>
                <a:ext cx="10" cy="12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1" name="Rectangle 177"/>
              <p:cNvSpPr>
                <a:spLocks noChangeArrowheads="1"/>
              </p:cNvSpPr>
              <p:nvPr/>
            </p:nvSpPr>
            <p:spPr bwMode="auto">
              <a:xfrm>
                <a:off x="1893" y="2829"/>
                <a:ext cx="10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2" name="Rectangle 178"/>
              <p:cNvSpPr>
                <a:spLocks noChangeArrowheads="1"/>
              </p:cNvSpPr>
              <p:nvPr/>
            </p:nvSpPr>
            <p:spPr bwMode="auto">
              <a:xfrm>
                <a:off x="1909" y="2827"/>
                <a:ext cx="0" cy="1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3" name="Rectangle 179"/>
              <p:cNvSpPr>
                <a:spLocks noChangeArrowheads="1"/>
              </p:cNvSpPr>
              <p:nvPr/>
            </p:nvSpPr>
            <p:spPr bwMode="auto">
              <a:xfrm>
                <a:off x="1913" y="2817"/>
                <a:ext cx="5" cy="34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4" name="Rectangle 180"/>
              <p:cNvSpPr>
                <a:spLocks noChangeArrowheads="1"/>
              </p:cNvSpPr>
              <p:nvPr/>
            </p:nvSpPr>
            <p:spPr bwMode="auto">
              <a:xfrm>
                <a:off x="1913" y="2817"/>
                <a:ext cx="5" cy="3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5" name="Rectangle 181"/>
              <p:cNvSpPr>
                <a:spLocks noChangeArrowheads="1"/>
              </p:cNvSpPr>
              <p:nvPr/>
            </p:nvSpPr>
            <p:spPr bwMode="auto">
              <a:xfrm>
                <a:off x="1912" y="2817"/>
                <a:ext cx="0" cy="35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6" name="Rectangle 182"/>
              <p:cNvSpPr>
                <a:spLocks noChangeArrowheads="1"/>
              </p:cNvSpPr>
              <p:nvPr/>
            </p:nvSpPr>
            <p:spPr bwMode="auto">
              <a:xfrm>
                <a:off x="1912" y="2817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737" name="Rectangle 183"/>
              <p:cNvSpPr>
                <a:spLocks noChangeArrowheads="1"/>
              </p:cNvSpPr>
              <p:nvPr/>
            </p:nvSpPr>
            <p:spPr bwMode="auto">
              <a:xfrm>
                <a:off x="1921" y="2817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6611" name="Rectangle 184"/>
            <p:cNvSpPr>
              <a:spLocks noChangeArrowheads="1"/>
            </p:cNvSpPr>
            <p:nvPr/>
          </p:nvSpPr>
          <p:spPr bwMode="auto">
            <a:xfrm>
              <a:off x="2222" y="2850"/>
              <a:ext cx="103" cy="24"/>
            </a:xfrm>
            <a:prstGeom prst="rect">
              <a:avLst/>
            </a:prstGeom>
            <a:solidFill>
              <a:srgbClr val="4D4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12" name="Freeform 185"/>
            <p:cNvSpPr>
              <a:spLocks noChangeArrowheads="1"/>
            </p:cNvSpPr>
            <p:nvPr/>
          </p:nvSpPr>
          <p:spPr bwMode="auto">
            <a:xfrm>
              <a:off x="2221" y="2875"/>
              <a:ext cx="104" cy="0"/>
            </a:xfrm>
            <a:custGeom>
              <a:avLst/>
              <a:gdLst>
                <a:gd name="T0" fmla="*/ 0 w 3492"/>
                <a:gd name="T1" fmla="*/ 1 h 54"/>
                <a:gd name="T2" fmla="*/ 1 w 3492"/>
                <a:gd name="T3" fmla="*/ 1 h 54"/>
                <a:gd name="T4" fmla="*/ 104 w 3492"/>
                <a:gd name="T5" fmla="*/ 1 h 54"/>
                <a:gd name="T6" fmla="*/ 104 w 3492"/>
                <a:gd name="T7" fmla="*/ 0 h 54"/>
                <a:gd name="T8" fmla="*/ 1 w 3492"/>
                <a:gd name="T9" fmla="*/ 0 h 54"/>
                <a:gd name="T10" fmla="*/ 2 w 3492"/>
                <a:gd name="T11" fmla="*/ 1 h 54"/>
                <a:gd name="T12" fmla="*/ 0 w 3492"/>
                <a:gd name="T13" fmla="*/ 1 h 54"/>
                <a:gd name="T14" fmla="*/ 0 w 3492"/>
                <a:gd name="T15" fmla="*/ 1 h 54"/>
                <a:gd name="T16" fmla="*/ 1 w 3492"/>
                <a:gd name="T17" fmla="*/ 1 h 54"/>
                <a:gd name="T18" fmla="*/ 0 w 3492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4">
                  <a:moveTo>
                    <a:pt x="0" y="27"/>
                  </a:moveTo>
                  <a:lnTo>
                    <a:pt x="26" y="54"/>
                  </a:lnTo>
                  <a:lnTo>
                    <a:pt x="3492" y="54"/>
                  </a:lnTo>
                  <a:lnTo>
                    <a:pt x="3492" y="0"/>
                  </a:lnTo>
                  <a:lnTo>
                    <a:pt x="26" y="0"/>
                  </a:lnTo>
                  <a:lnTo>
                    <a:pt x="54" y="27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13" name="Freeform 186"/>
            <p:cNvSpPr>
              <a:spLocks noChangeArrowheads="1"/>
            </p:cNvSpPr>
            <p:nvPr/>
          </p:nvSpPr>
          <p:spPr bwMode="auto">
            <a:xfrm>
              <a:off x="2221" y="2849"/>
              <a:ext cx="0" cy="25"/>
            </a:xfrm>
            <a:custGeom>
              <a:avLst/>
              <a:gdLst>
                <a:gd name="T0" fmla="*/ 0 w 54"/>
                <a:gd name="T1" fmla="*/ 0 h 1107"/>
                <a:gd name="T2" fmla="*/ 0 w 54"/>
                <a:gd name="T3" fmla="*/ 1 h 1107"/>
                <a:gd name="T4" fmla="*/ 0 w 54"/>
                <a:gd name="T5" fmla="*/ 25 h 1107"/>
                <a:gd name="T6" fmla="*/ 1 w 54"/>
                <a:gd name="T7" fmla="*/ 25 h 1107"/>
                <a:gd name="T8" fmla="*/ 1 w 54"/>
                <a:gd name="T9" fmla="*/ 1 h 1107"/>
                <a:gd name="T10" fmla="*/ 0 w 54"/>
                <a:gd name="T11" fmla="*/ 1 h 1107"/>
                <a:gd name="T12" fmla="*/ 0 w 54"/>
                <a:gd name="T13" fmla="*/ 0 h 1107"/>
                <a:gd name="T14" fmla="*/ 0 w 54"/>
                <a:gd name="T15" fmla="*/ 0 h 1107"/>
                <a:gd name="T16" fmla="*/ 0 w 54"/>
                <a:gd name="T17" fmla="*/ 1 h 1107"/>
                <a:gd name="T18" fmla="*/ 0 w 54"/>
                <a:gd name="T19" fmla="*/ 0 h 1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7">
                  <a:moveTo>
                    <a:pt x="26" y="0"/>
                  </a:moveTo>
                  <a:lnTo>
                    <a:pt x="0" y="28"/>
                  </a:lnTo>
                  <a:lnTo>
                    <a:pt x="0" y="1107"/>
                  </a:lnTo>
                  <a:lnTo>
                    <a:pt x="54" y="1107"/>
                  </a:lnTo>
                  <a:lnTo>
                    <a:pt x="54" y="28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14" name="Freeform 187"/>
            <p:cNvSpPr>
              <a:spLocks noChangeArrowheads="1"/>
            </p:cNvSpPr>
            <p:nvPr/>
          </p:nvSpPr>
          <p:spPr bwMode="auto">
            <a:xfrm>
              <a:off x="2222" y="2849"/>
              <a:ext cx="104" cy="0"/>
            </a:xfrm>
            <a:custGeom>
              <a:avLst/>
              <a:gdLst>
                <a:gd name="T0" fmla="*/ 104 w 3492"/>
                <a:gd name="T1" fmla="*/ 1 h 55"/>
                <a:gd name="T2" fmla="*/ 103 w 3492"/>
                <a:gd name="T3" fmla="*/ 0 h 55"/>
                <a:gd name="T4" fmla="*/ 0 w 3492"/>
                <a:gd name="T5" fmla="*/ 0 h 55"/>
                <a:gd name="T6" fmla="*/ 0 w 3492"/>
                <a:gd name="T7" fmla="*/ 1 h 55"/>
                <a:gd name="T8" fmla="*/ 103 w 3492"/>
                <a:gd name="T9" fmla="*/ 1 h 55"/>
                <a:gd name="T10" fmla="*/ 102 w 3492"/>
                <a:gd name="T11" fmla="*/ 1 h 55"/>
                <a:gd name="T12" fmla="*/ 104 w 3492"/>
                <a:gd name="T13" fmla="*/ 1 h 55"/>
                <a:gd name="T14" fmla="*/ 104 w 3492"/>
                <a:gd name="T15" fmla="*/ 0 h 55"/>
                <a:gd name="T16" fmla="*/ 103 w 3492"/>
                <a:gd name="T17" fmla="*/ 0 h 55"/>
                <a:gd name="T18" fmla="*/ 104 w 3492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5">
                  <a:moveTo>
                    <a:pt x="3492" y="28"/>
                  </a:moveTo>
                  <a:lnTo>
                    <a:pt x="3466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3466" y="55"/>
                  </a:lnTo>
                  <a:lnTo>
                    <a:pt x="3438" y="28"/>
                  </a:lnTo>
                  <a:lnTo>
                    <a:pt x="3492" y="28"/>
                  </a:lnTo>
                  <a:lnTo>
                    <a:pt x="3492" y="0"/>
                  </a:lnTo>
                  <a:lnTo>
                    <a:pt x="3466" y="0"/>
                  </a:lnTo>
                  <a:lnTo>
                    <a:pt x="3492" y="28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15" name="Freeform 188"/>
            <p:cNvSpPr>
              <a:spLocks noChangeArrowheads="1"/>
            </p:cNvSpPr>
            <p:nvPr/>
          </p:nvSpPr>
          <p:spPr bwMode="auto">
            <a:xfrm>
              <a:off x="2326" y="2850"/>
              <a:ext cx="0" cy="25"/>
            </a:xfrm>
            <a:custGeom>
              <a:avLst/>
              <a:gdLst>
                <a:gd name="T0" fmla="*/ 1 w 54"/>
                <a:gd name="T1" fmla="*/ 25 h 1106"/>
                <a:gd name="T2" fmla="*/ 1 w 54"/>
                <a:gd name="T3" fmla="*/ 24 h 1106"/>
                <a:gd name="T4" fmla="*/ 1 w 54"/>
                <a:gd name="T5" fmla="*/ 0 h 1106"/>
                <a:gd name="T6" fmla="*/ 0 w 54"/>
                <a:gd name="T7" fmla="*/ 0 h 1106"/>
                <a:gd name="T8" fmla="*/ 0 w 54"/>
                <a:gd name="T9" fmla="*/ 24 h 1106"/>
                <a:gd name="T10" fmla="*/ 1 w 54"/>
                <a:gd name="T11" fmla="*/ 24 h 1106"/>
                <a:gd name="T12" fmla="*/ 1 w 54"/>
                <a:gd name="T13" fmla="*/ 25 h 1106"/>
                <a:gd name="T14" fmla="*/ 1 w 54"/>
                <a:gd name="T15" fmla="*/ 25 h 1106"/>
                <a:gd name="T16" fmla="*/ 1 w 54"/>
                <a:gd name="T17" fmla="*/ 24 h 1106"/>
                <a:gd name="T18" fmla="*/ 1 w 54"/>
                <a:gd name="T19" fmla="*/ 25 h 1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6">
                  <a:moveTo>
                    <a:pt x="28" y="1106"/>
                  </a:moveTo>
                  <a:lnTo>
                    <a:pt x="54" y="107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79"/>
                  </a:lnTo>
                  <a:lnTo>
                    <a:pt x="28" y="1052"/>
                  </a:lnTo>
                  <a:lnTo>
                    <a:pt x="28" y="1106"/>
                  </a:lnTo>
                  <a:lnTo>
                    <a:pt x="54" y="1106"/>
                  </a:lnTo>
                  <a:lnTo>
                    <a:pt x="54" y="1079"/>
                  </a:lnTo>
                  <a:lnTo>
                    <a:pt x="28" y="1106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16" name="Freeform 189"/>
            <p:cNvSpPr>
              <a:spLocks noChangeArrowheads="1"/>
            </p:cNvSpPr>
            <p:nvPr/>
          </p:nvSpPr>
          <p:spPr bwMode="auto">
            <a:xfrm>
              <a:off x="2232" y="2851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17" name="Freeform 190"/>
            <p:cNvSpPr>
              <a:spLocks noChangeArrowheads="1"/>
            </p:cNvSpPr>
            <p:nvPr/>
          </p:nvSpPr>
          <p:spPr bwMode="auto">
            <a:xfrm>
              <a:off x="2244" y="2851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18" name="Freeform 191"/>
            <p:cNvSpPr>
              <a:spLocks noChangeArrowheads="1"/>
            </p:cNvSpPr>
            <p:nvPr/>
          </p:nvSpPr>
          <p:spPr bwMode="auto">
            <a:xfrm>
              <a:off x="2256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19" name="Freeform 192"/>
            <p:cNvSpPr>
              <a:spLocks noChangeArrowheads="1"/>
            </p:cNvSpPr>
            <p:nvPr/>
          </p:nvSpPr>
          <p:spPr bwMode="auto">
            <a:xfrm>
              <a:off x="2267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20" name="Freeform 193"/>
            <p:cNvSpPr>
              <a:spLocks noChangeArrowheads="1"/>
            </p:cNvSpPr>
            <p:nvPr/>
          </p:nvSpPr>
          <p:spPr bwMode="auto">
            <a:xfrm>
              <a:off x="2280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21" name="Freeform 194"/>
            <p:cNvSpPr>
              <a:spLocks noChangeArrowheads="1"/>
            </p:cNvSpPr>
            <p:nvPr/>
          </p:nvSpPr>
          <p:spPr bwMode="auto">
            <a:xfrm>
              <a:off x="2291" y="2851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22" name="Freeform 195"/>
            <p:cNvSpPr>
              <a:spLocks noChangeArrowheads="1"/>
            </p:cNvSpPr>
            <p:nvPr/>
          </p:nvSpPr>
          <p:spPr bwMode="auto">
            <a:xfrm>
              <a:off x="2302" y="2851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23" name="Freeform 196"/>
            <p:cNvSpPr>
              <a:spLocks noChangeArrowheads="1"/>
            </p:cNvSpPr>
            <p:nvPr/>
          </p:nvSpPr>
          <p:spPr bwMode="auto">
            <a:xfrm>
              <a:off x="2315" y="2851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24" name="Rectangle 197"/>
            <p:cNvSpPr>
              <a:spLocks noChangeArrowheads="1"/>
            </p:cNvSpPr>
            <p:nvPr/>
          </p:nvSpPr>
          <p:spPr bwMode="auto">
            <a:xfrm>
              <a:off x="2229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25" name="Rectangle 198"/>
            <p:cNvSpPr>
              <a:spLocks noChangeArrowheads="1"/>
            </p:cNvSpPr>
            <p:nvPr/>
          </p:nvSpPr>
          <p:spPr bwMode="auto">
            <a:xfrm>
              <a:off x="2229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26" name="Rectangle 199"/>
            <p:cNvSpPr>
              <a:spLocks noChangeArrowheads="1"/>
            </p:cNvSpPr>
            <p:nvPr/>
          </p:nvSpPr>
          <p:spPr bwMode="auto">
            <a:xfrm>
              <a:off x="2241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27" name="Rectangle 200"/>
            <p:cNvSpPr>
              <a:spLocks noChangeArrowheads="1"/>
            </p:cNvSpPr>
            <p:nvPr/>
          </p:nvSpPr>
          <p:spPr bwMode="auto">
            <a:xfrm>
              <a:off x="2241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28" name="Rectangle 201"/>
            <p:cNvSpPr>
              <a:spLocks noChangeArrowheads="1"/>
            </p:cNvSpPr>
            <p:nvPr/>
          </p:nvSpPr>
          <p:spPr bwMode="auto">
            <a:xfrm>
              <a:off x="2253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29" name="Rectangle 202"/>
            <p:cNvSpPr>
              <a:spLocks noChangeArrowheads="1"/>
            </p:cNvSpPr>
            <p:nvPr/>
          </p:nvSpPr>
          <p:spPr bwMode="auto">
            <a:xfrm>
              <a:off x="2253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0" name="Rectangle 203"/>
            <p:cNvSpPr>
              <a:spLocks noChangeArrowheads="1"/>
            </p:cNvSpPr>
            <p:nvPr/>
          </p:nvSpPr>
          <p:spPr bwMode="auto">
            <a:xfrm>
              <a:off x="2264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1" name="Rectangle 204"/>
            <p:cNvSpPr>
              <a:spLocks noChangeArrowheads="1"/>
            </p:cNvSpPr>
            <p:nvPr/>
          </p:nvSpPr>
          <p:spPr bwMode="auto">
            <a:xfrm>
              <a:off x="2264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2" name="Rectangle 205"/>
            <p:cNvSpPr>
              <a:spLocks noChangeArrowheads="1"/>
            </p:cNvSpPr>
            <p:nvPr/>
          </p:nvSpPr>
          <p:spPr bwMode="auto">
            <a:xfrm>
              <a:off x="2275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3" name="Rectangle 206"/>
            <p:cNvSpPr>
              <a:spLocks noChangeArrowheads="1"/>
            </p:cNvSpPr>
            <p:nvPr/>
          </p:nvSpPr>
          <p:spPr bwMode="auto">
            <a:xfrm>
              <a:off x="2275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4" name="Rectangle 207"/>
            <p:cNvSpPr>
              <a:spLocks noChangeArrowheads="1"/>
            </p:cNvSpPr>
            <p:nvPr/>
          </p:nvSpPr>
          <p:spPr bwMode="auto">
            <a:xfrm>
              <a:off x="2287" y="2847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5" name="Rectangle 208"/>
            <p:cNvSpPr>
              <a:spLocks noChangeArrowheads="1"/>
            </p:cNvSpPr>
            <p:nvPr/>
          </p:nvSpPr>
          <p:spPr bwMode="auto">
            <a:xfrm>
              <a:off x="2287" y="2847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6" name="Rectangle 209"/>
            <p:cNvSpPr>
              <a:spLocks noChangeArrowheads="1"/>
            </p:cNvSpPr>
            <p:nvPr/>
          </p:nvSpPr>
          <p:spPr bwMode="auto">
            <a:xfrm>
              <a:off x="2300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7" name="Rectangle 210"/>
            <p:cNvSpPr>
              <a:spLocks noChangeArrowheads="1"/>
            </p:cNvSpPr>
            <p:nvPr/>
          </p:nvSpPr>
          <p:spPr bwMode="auto">
            <a:xfrm>
              <a:off x="2300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8" name="Rectangle 211"/>
            <p:cNvSpPr>
              <a:spLocks noChangeArrowheads="1"/>
            </p:cNvSpPr>
            <p:nvPr/>
          </p:nvSpPr>
          <p:spPr bwMode="auto">
            <a:xfrm>
              <a:off x="2311" y="2847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39" name="Rectangle 212"/>
            <p:cNvSpPr>
              <a:spLocks noChangeArrowheads="1"/>
            </p:cNvSpPr>
            <p:nvPr/>
          </p:nvSpPr>
          <p:spPr bwMode="auto">
            <a:xfrm>
              <a:off x="2311" y="2847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640" name="Group 213"/>
            <p:cNvGrpSpPr>
              <a:grpSpLocks/>
            </p:cNvGrpSpPr>
            <p:nvPr/>
          </p:nvGrpSpPr>
          <p:grpSpPr bwMode="auto">
            <a:xfrm>
              <a:off x="2071" y="2839"/>
              <a:ext cx="92" cy="32"/>
              <a:chOff x="2071" y="2839"/>
              <a:chExt cx="92" cy="32"/>
            </a:xfrm>
          </p:grpSpPr>
          <p:sp>
            <p:nvSpPr>
              <p:cNvPr id="56684" name="Rectangle 214"/>
              <p:cNvSpPr>
                <a:spLocks noChangeArrowheads="1"/>
              </p:cNvSpPr>
              <p:nvPr/>
            </p:nvSpPr>
            <p:spPr bwMode="auto">
              <a:xfrm>
                <a:off x="2085" y="2839"/>
                <a:ext cx="79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5" name="Rectangle 215"/>
              <p:cNvSpPr>
                <a:spLocks noChangeArrowheads="1"/>
              </p:cNvSpPr>
              <p:nvPr/>
            </p:nvSpPr>
            <p:spPr bwMode="auto">
              <a:xfrm>
                <a:off x="2085" y="2839"/>
                <a:ext cx="7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6" name="Rectangle 216"/>
              <p:cNvSpPr>
                <a:spLocks noChangeArrowheads="1"/>
              </p:cNvSpPr>
              <p:nvPr/>
            </p:nvSpPr>
            <p:spPr bwMode="auto">
              <a:xfrm>
                <a:off x="2071" y="2844"/>
                <a:ext cx="92" cy="28"/>
              </a:xfrm>
              <a:prstGeom prst="rect">
                <a:avLst/>
              </a:pr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7" name="Rectangle 217"/>
              <p:cNvSpPr>
                <a:spLocks noChangeArrowheads="1"/>
              </p:cNvSpPr>
              <p:nvPr/>
            </p:nvSpPr>
            <p:spPr bwMode="auto">
              <a:xfrm>
                <a:off x="2071" y="2844"/>
                <a:ext cx="92" cy="2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8" name="Rectangle 218"/>
              <p:cNvSpPr>
                <a:spLocks noChangeArrowheads="1"/>
              </p:cNvSpPr>
              <p:nvPr/>
            </p:nvSpPr>
            <p:spPr bwMode="auto">
              <a:xfrm>
                <a:off x="2084" y="2862"/>
                <a:ext cx="66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9" name="Rectangle 219"/>
              <p:cNvSpPr>
                <a:spLocks noChangeArrowheads="1"/>
              </p:cNvSpPr>
              <p:nvPr/>
            </p:nvSpPr>
            <p:spPr bwMode="auto">
              <a:xfrm>
                <a:off x="2084" y="2862"/>
                <a:ext cx="66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0" name="Rectangle 220"/>
              <p:cNvSpPr>
                <a:spLocks noChangeArrowheads="1"/>
              </p:cNvSpPr>
              <p:nvPr/>
            </p:nvSpPr>
            <p:spPr bwMode="auto">
              <a:xfrm>
                <a:off x="2086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1" name="Rectangle 221"/>
              <p:cNvSpPr>
                <a:spLocks noChangeArrowheads="1"/>
              </p:cNvSpPr>
              <p:nvPr/>
            </p:nvSpPr>
            <p:spPr bwMode="auto">
              <a:xfrm>
                <a:off x="2086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2" name="Rectangle 222"/>
              <p:cNvSpPr>
                <a:spLocks noChangeArrowheads="1"/>
              </p:cNvSpPr>
              <p:nvPr/>
            </p:nvSpPr>
            <p:spPr bwMode="auto">
              <a:xfrm>
                <a:off x="2103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3" name="Rectangle 223"/>
              <p:cNvSpPr>
                <a:spLocks noChangeArrowheads="1"/>
              </p:cNvSpPr>
              <p:nvPr/>
            </p:nvSpPr>
            <p:spPr bwMode="auto">
              <a:xfrm>
                <a:off x="2103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4" name="Rectangle 224"/>
              <p:cNvSpPr>
                <a:spLocks noChangeArrowheads="1"/>
              </p:cNvSpPr>
              <p:nvPr/>
            </p:nvSpPr>
            <p:spPr bwMode="auto">
              <a:xfrm>
                <a:off x="2120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5" name="Rectangle 225"/>
              <p:cNvSpPr>
                <a:spLocks noChangeArrowheads="1"/>
              </p:cNvSpPr>
              <p:nvPr/>
            </p:nvSpPr>
            <p:spPr bwMode="auto">
              <a:xfrm>
                <a:off x="2120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6" name="Rectangle 226"/>
              <p:cNvSpPr>
                <a:spLocks noChangeArrowheads="1"/>
              </p:cNvSpPr>
              <p:nvPr/>
            </p:nvSpPr>
            <p:spPr bwMode="auto">
              <a:xfrm>
                <a:off x="2136" y="2850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97" name="Rectangle 227"/>
              <p:cNvSpPr>
                <a:spLocks noChangeArrowheads="1"/>
              </p:cNvSpPr>
              <p:nvPr/>
            </p:nvSpPr>
            <p:spPr bwMode="auto">
              <a:xfrm>
                <a:off x="2136" y="2850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56641" name="Group 228"/>
            <p:cNvGrpSpPr>
              <a:grpSpLocks/>
            </p:cNvGrpSpPr>
            <p:nvPr/>
          </p:nvGrpSpPr>
          <p:grpSpPr bwMode="auto">
            <a:xfrm>
              <a:off x="2035" y="2841"/>
              <a:ext cx="33" cy="30"/>
              <a:chOff x="2035" y="2841"/>
              <a:chExt cx="33" cy="30"/>
            </a:xfrm>
          </p:grpSpPr>
          <p:sp>
            <p:nvSpPr>
              <p:cNvPr id="56657" name="Rectangle 229"/>
              <p:cNvSpPr>
                <a:spLocks noChangeArrowheads="1"/>
              </p:cNvSpPr>
              <p:nvPr/>
            </p:nvSpPr>
            <p:spPr bwMode="auto">
              <a:xfrm>
                <a:off x="2042" y="2841"/>
                <a:ext cx="19" cy="12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58" name="Rectangle 230"/>
              <p:cNvSpPr>
                <a:spLocks noChangeArrowheads="1"/>
              </p:cNvSpPr>
              <p:nvPr/>
            </p:nvSpPr>
            <p:spPr bwMode="auto">
              <a:xfrm>
                <a:off x="2042" y="2841"/>
                <a:ext cx="19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59" name="Line 231"/>
              <p:cNvSpPr>
                <a:spLocks noChangeShapeType="1"/>
              </p:cNvSpPr>
              <p:nvPr/>
            </p:nvSpPr>
            <p:spPr bwMode="auto">
              <a:xfrm>
                <a:off x="2042" y="2841"/>
                <a:ext cx="19" cy="12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60" name="Line 232"/>
              <p:cNvSpPr>
                <a:spLocks noChangeShapeType="1"/>
              </p:cNvSpPr>
              <p:nvPr/>
            </p:nvSpPr>
            <p:spPr bwMode="auto">
              <a:xfrm flipH="1">
                <a:off x="2050" y="2844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61" name="Line 233"/>
              <p:cNvSpPr>
                <a:spLocks noChangeShapeType="1"/>
              </p:cNvSpPr>
              <p:nvPr/>
            </p:nvSpPr>
            <p:spPr bwMode="auto">
              <a:xfrm>
                <a:off x="2044" y="2851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62" name="Rectangle 234"/>
              <p:cNvSpPr>
                <a:spLocks noChangeArrowheads="1"/>
              </p:cNvSpPr>
              <p:nvPr/>
            </p:nvSpPr>
            <p:spPr bwMode="auto">
              <a:xfrm>
                <a:off x="2038" y="2861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63" name="Rectangle 235"/>
              <p:cNvSpPr>
                <a:spLocks noChangeArrowheads="1"/>
              </p:cNvSpPr>
              <p:nvPr/>
            </p:nvSpPr>
            <p:spPr bwMode="auto">
              <a:xfrm>
                <a:off x="2064" y="2861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64" name="Freeform 236"/>
              <p:cNvSpPr>
                <a:spLocks noChangeArrowheads="1"/>
              </p:cNvSpPr>
              <p:nvPr/>
            </p:nvSpPr>
            <p:spPr bwMode="auto">
              <a:xfrm>
                <a:off x="2039" y="2854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65" name="Freeform 237"/>
              <p:cNvSpPr>
                <a:spLocks noChangeArrowheads="1"/>
              </p:cNvSpPr>
              <p:nvPr/>
            </p:nvSpPr>
            <p:spPr bwMode="auto">
              <a:xfrm>
                <a:off x="2039" y="2854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66" name="Freeform 238"/>
              <p:cNvSpPr>
                <a:spLocks noChangeArrowheads="1"/>
              </p:cNvSpPr>
              <p:nvPr/>
            </p:nvSpPr>
            <p:spPr bwMode="auto">
              <a:xfrm>
                <a:off x="2055" y="2854"/>
                <a:ext cx="2" cy="0"/>
              </a:xfrm>
              <a:custGeom>
                <a:avLst/>
                <a:gdLst>
                  <a:gd name="T0" fmla="*/ 2 w 86"/>
                  <a:gd name="T1" fmla="*/ 0 h 7"/>
                  <a:gd name="T2" fmla="*/ 1 w 86"/>
                  <a:gd name="T3" fmla="*/ 0 h 7"/>
                  <a:gd name="T4" fmla="*/ 1 w 86"/>
                  <a:gd name="T5" fmla="*/ 0 h 7"/>
                  <a:gd name="T6" fmla="*/ 0 w 86"/>
                  <a:gd name="T7" fmla="*/ 0 h 7"/>
                  <a:gd name="T8" fmla="*/ 0 w 86"/>
                  <a:gd name="T9" fmla="*/ 0 h 7"/>
                  <a:gd name="T10" fmla="*/ 0 w 86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7">
                    <a:moveTo>
                      <a:pt x="86" y="0"/>
                    </a:moveTo>
                    <a:lnTo>
                      <a:pt x="61" y="0"/>
                    </a:lnTo>
                    <a:lnTo>
                      <a:pt x="2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67" name="Line 239"/>
              <p:cNvSpPr>
                <a:spLocks noChangeShapeType="1"/>
              </p:cNvSpPr>
              <p:nvPr/>
            </p:nvSpPr>
            <p:spPr bwMode="auto">
              <a:xfrm>
                <a:off x="2059" y="2858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68" name="Rectangle 240"/>
              <p:cNvSpPr>
                <a:spLocks noChangeArrowheads="1"/>
              </p:cNvSpPr>
              <p:nvPr/>
            </p:nvSpPr>
            <p:spPr bwMode="auto">
              <a:xfrm>
                <a:off x="2059" y="2858"/>
                <a:ext cx="0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69" name="Rectangle 241"/>
              <p:cNvSpPr>
                <a:spLocks noChangeArrowheads="1"/>
              </p:cNvSpPr>
              <p:nvPr/>
            </p:nvSpPr>
            <p:spPr bwMode="auto">
              <a:xfrm>
                <a:off x="2044" y="2858"/>
                <a:ext cx="14" cy="1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0" name="Rectangle 242"/>
              <p:cNvSpPr>
                <a:spLocks noChangeArrowheads="1"/>
              </p:cNvSpPr>
              <p:nvPr/>
            </p:nvSpPr>
            <p:spPr bwMode="auto">
              <a:xfrm>
                <a:off x="2044" y="2858"/>
                <a:ext cx="14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1" name="Rectangle 243"/>
              <p:cNvSpPr>
                <a:spLocks noChangeArrowheads="1"/>
              </p:cNvSpPr>
              <p:nvPr/>
            </p:nvSpPr>
            <p:spPr bwMode="auto">
              <a:xfrm>
                <a:off x="2044" y="2860"/>
                <a:ext cx="13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2" name="Rectangle 244"/>
              <p:cNvSpPr>
                <a:spLocks noChangeArrowheads="1"/>
              </p:cNvSpPr>
              <p:nvPr/>
            </p:nvSpPr>
            <p:spPr bwMode="auto">
              <a:xfrm>
                <a:off x="2044" y="2858"/>
                <a:ext cx="13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3" name="Freeform 245"/>
              <p:cNvSpPr>
                <a:spLocks noChangeArrowheads="1"/>
              </p:cNvSpPr>
              <p:nvPr/>
            </p:nvSpPr>
            <p:spPr bwMode="auto">
              <a:xfrm>
                <a:off x="2046" y="2858"/>
                <a:ext cx="0" cy="0"/>
              </a:xfrm>
              <a:custGeom>
                <a:avLst/>
                <a:gdLst>
                  <a:gd name="T0" fmla="*/ 1 w 28"/>
                  <a:gd name="T1" fmla="*/ 0 h 24"/>
                  <a:gd name="T2" fmla="*/ 1 w 28"/>
                  <a:gd name="T3" fmla="*/ 0 h 24"/>
                  <a:gd name="T4" fmla="*/ 1 w 28"/>
                  <a:gd name="T5" fmla="*/ 0 h 24"/>
                  <a:gd name="T6" fmla="*/ 1 w 28"/>
                  <a:gd name="T7" fmla="*/ 0 h 24"/>
                  <a:gd name="T8" fmla="*/ 1 w 28"/>
                  <a:gd name="T9" fmla="*/ 0 h 24"/>
                  <a:gd name="T10" fmla="*/ 1 w 28"/>
                  <a:gd name="T11" fmla="*/ 0 h 24"/>
                  <a:gd name="T12" fmla="*/ 1 w 28"/>
                  <a:gd name="T13" fmla="*/ 0 h 24"/>
                  <a:gd name="T14" fmla="*/ 1 w 28"/>
                  <a:gd name="T15" fmla="*/ 0 h 24"/>
                  <a:gd name="T16" fmla="*/ 1 w 28"/>
                  <a:gd name="T17" fmla="*/ 0 h 24"/>
                  <a:gd name="T18" fmla="*/ 0 w 28"/>
                  <a:gd name="T19" fmla="*/ 0 h 24"/>
                  <a:gd name="T20" fmla="*/ 0 w 28"/>
                  <a:gd name="T21" fmla="*/ 0 h 24"/>
                  <a:gd name="T22" fmla="*/ 0 w 28"/>
                  <a:gd name="T23" fmla="*/ 0 h 24"/>
                  <a:gd name="T24" fmla="*/ 0 w 28"/>
                  <a:gd name="T25" fmla="*/ 0 h 24"/>
                  <a:gd name="T26" fmla="*/ 0 w 28"/>
                  <a:gd name="T27" fmla="*/ 0 h 24"/>
                  <a:gd name="T28" fmla="*/ 0 w 28"/>
                  <a:gd name="T29" fmla="*/ 0 h 24"/>
                  <a:gd name="T30" fmla="*/ 0 w 28"/>
                  <a:gd name="T31" fmla="*/ 0 h 24"/>
                  <a:gd name="T32" fmla="*/ 0 w 28"/>
                  <a:gd name="T33" fmla="*/ 0 h 24"/>
                  <a:gd name="T34" fmla="*/ 0 w 28"/>
                  <a:gd name="T35" fmla="*/ 1 h 24"/>
                  <a:gd name="T36" fmla="*/ 0 w 28"/>
                  <a:gd name="T37" fmla="*/ 1 h 24"/>
                  <a:gd name="T38" fmla="*/ 0 w 28"/>
                  <a:gd name="T39" fmla="*/ 1 h 24"/>
                  <a:gd name="T40" fmla="*/ 0 w 28"/>
                  <a:gd name="T41" fmla="*/ 1 h 24"/>
                  <a:gd name="T42" fmla="*/ 0 w 28"/>
                  <a:gd name="T43" fmla="*/ 1 h 24"/>
                  <a:gd name="T44" fmla="*/ 0 w 28"/>
                  <a:gd name="T45" fmla="*/ 1 h 24"/>
                  <a:gd name="T46" fmla="*/ 0 w 28"/>
                  <a:gd name="T47" fmla="*/ 1 h 24"/>
                  <a:gd name="T48" fmla="*/ 1 w 28"/>
                  <a:gd name="T49" fmla="*/ 1 h 24"/>
                  <a:gd name="T50" fmla="*/ 1 w 28"/>
                  <a:gd name="T51" fmla="*/ 1 h 24"/>
                  <a:gd name="T52" fmla="*/ 1 w 28"/>
                  <a:gd name="T53" fmla="*/ 1 h 24"/>
                  <a:gd name="T54" fmla="*/ 1 w 28"/>
                  <a:gd name="T55" fmla="*/ 1 h 24"/>
                  <a:gd name="T56" fmla="*/ 1 w 28"/>
                  <a:gd name="T57" fmla="*/ 1 h 24"/>
                  <a:gd name="T58" fmla="*/ 1 w 28"/>
                  <a:gd name="T59" fmla="*/ 1 h 24"/>
                  <a:gd name="T60" fmla="*/ 1 w 28"/>
                  <a:gd name="T61" fmla="*/ 1 h 24"/>
                  <a:gd name="T62" fmla="*/ 1 w 28"/>
                  <a:gd name="T63" fmla="*/ 1 h 24"/>
                  <a:gd name="T64" fmla="*/ 1 w 28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" h="24">
                    <a:moveTo>
                      <a:pt x="28" y="11"/>
                    </a:moveTo>
                    <a:lnTo>
                      <a:pt x="27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8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74" name="Freeform 246"/>
              <p:cNvSpPr>
                <a:spLocks noChangeArrowheads="1"/>
              </p:cNvSpPr>
              <p:nvPr/>
            </p:nvSpPr>
            <p:spPr bwMode="auto">
              <a:xfrm>
                <a:off x="2057" y="2858"/>
                <a:ext cx="0" cy="0"/>
              </a:xfrm>
              <a:custGeom>
                <a:avLst/>
                <a:gdLst>
                  <a:gd name="T0" fmla="*/ 1 w 25"/>
                  <a:gd name="T1" fmla="*/ 0 h 24"/>
                  <a:gd name="T2" fmla="*/ 1 w 25"/>
                  <a:gd name="T3" fmla="*/ 0 h 24"/>
                  <a:gd name="T4" fmla="*/ 1 w 25"/>
                  <a:gd name="T5" fmla="*/ 0 h 24"/>
                  <a:gd name="T6" fmla="*/ 1 w 25"/>
                  <a:gd name="T7" fmla="*/ 0 h 24"/>
                  <a:gd name="T8" fmla="*/ 1 w 25"/>
                  <a:gd name="T9" fmla="*/ 0 h 24"/>
                  <a:gd name="T10" fmla="*/ 1 w 25"/>
                  <a:gd name="T11" fmla="*/ 0 h 24"/>
                  <a:gd name="T12" fmla="*/ 1 w 25"/>
                  <a:gd name="T13" fmla="*/ 0 h 24"/>
                  <a:gd name="T14" fmla="*/ 1 w 25"/>
                  <a:gd name="T15" fmla="*/ 0 h 24"/>
                  <a:gd name="T16" fmla="*/ 1 w 25"/>
                  <a:gd name="T17" fmla="*/ 0 h 24"/>
                  <a:gd name="T18" fmla="*/ 0 w 25"/>
                  <a:gd name="T19" fmla="*/ 0 h 24"/>
                  <a:gd name="T20" fmla="*/ 0 w 25"/>
                  <a:gd name="T21" fmla="*/ 0 h 24"/>
                  <a:gd name="T22" fmla="*/ 0 w 25"/>
                  <a:gd name="T23" fmla="*/ 0 h 24"/>
                  <a:gd name="T24" fmla="*/ 0 w 25"/>
                  <a:gd name="T25" fmla="*/ 0 h 24"/>
                  <a:gd name="T26" fmla="*/ 0 w 25"/>
                  <a:gd name="T27" fmla="*/ 0 h 24"/>
                  <a:gd name="T28" fmla="*/ 0 w 25"/>
                  <a:gd name="T29" fmla="*/ 0 h 24"/>
                  <a:gd name="T30" fmla="*/ 0 w 25"/>
                  <a:gd name="T31" fmla="*/ 0 h 24"/>
                  <a:gd name="T32" fmla="*/ 0 w 25"/>
                  <a:gd name="T33" fmla="*/ 0 h 24"/>
                  <a:gd name="T34" fmla="*/ 0 w 25"/>
                  <a:gd name="T35" fmla="*/ 1 h 24"/>
                  <a:gd name="T36" fmla="*/ 0 w 25"/>
                  <a:gd name="T37" fmla="*/ 1 h 24"/>
                  <a:gd name="T38" fmla="*/ 0 w 25"/>
                  <a:gd name="T39" fmla="*/ 1 h 24"/>
                  <a:gd name="T40" fmla="*/ 0 w 25"/>
                  <a:gd name="T41" fmla="*/ 1 h 24"/>
                  <a:gd name="T42" fmla="*/ 0 w 25"/>
                  <a:gd name="T43" fmla="*/ 1 h 24"/>
                  <a:gd name="T44" fmla="*/ 0 w 25"/>
                  <a:gd name="T45" fmla="*/ 1 h 24"/>
                  <a:gd name="T46" fmla="*/ 0 w 25"/>
                  <a:gd name="T47" fmla="*/ 1 h 24"/>
                  <a:gd name="T48" fmla="*/ 1 w 25"/>
                  <a:gd name="T49" fmla="*/ 1 h 24"/>
                  <a:gd name="T50" fmla="*/ 1 w 25"/>
                  <a:gd name="T51" fmla="*/ 1 h 24"/>
                  <a:gd name="T52" fmla="*/ 1 w 25"/>
                  <a:gd name="T53" fmla="*/ 1 h 24"/>
                  <a:gd name="T54" fmla="*/ 1 w 25"/>
                  <a:gd name="T55" fmla="*/ 1 h 24"/>
                  <a:gd name="T56" fmla="*/ 1 w 25"/>
                  <a:gd name="T57" fmla="*/ 1 h 24"/>
                  <a:gd name="T58" fmla="*/ 1 w 25"/>
                  <a:gd name="T59" fmla="*/ 1 h 24"/>
                  <a:gd name="T60" fmla="*/ 1 w 25"/>
                  <a:gd name="T61" fmla="*/ 1 h 24"/>
                  <a:gd name="T62" fmla="*/ 1 w 25"/>
                  <a:gd name="T63" fmla="*/ 1 h 24"/>
                  <a:gd name="T64" fmla="*/ 1 w 25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" h="24">
                    <a:moveTo>
                      <a:pt x="25" y="11"/>
                    </a:move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21" y="21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5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75" name="Rectangle 247"/>
              <p:cNvSpPr>
                <a:spLocks noChangeArrowheads="1"/>
              </p:cNvSpPr>
              <p:nvPr/>
            </p:nvSpPr>
            <p:spPr bwMode="auto">
              <a:xfrm>
                <a:off x="2039" y="2861"/>
                <a:ext cx="23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6" name="Rectangle 248"/>
              <p:cNvSpPr>
                <a:spLocks noChangeArrowheads="1"/>
              </p:cNvSpPr>
              <p:nvPr/>
            </p:nvSpPr>
            <p:spPr bwMode="auto">
              <a:xfrm>
                <a:off x="2039" y="2861"/>
                <a:ext cx="2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7" name="Rectangle 249"/>
              <p:cNvSpPr>
                <a:spLocks noChangeArrowheads="1"/>
              </p:cNvSpPr>
              <p:nvPr/>
            </p:nvSpPr>
            <p:spPr bwMode="auto">
              <a:xfrm>
                <a:off x="2045" y="2861"/>
                <a:ext cx="11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8" name="Rectangle 250"/>
              <p:cNvSpPr>
                <a:spLocks noChangeArrowheads="1"/>
              </p:cNvSpPr>
              <p:nvPr/>
            </p:nvSpPr>
            <p:spPr bwMode="auto">
              <a:xfrm>
                <a:off x="2045" y="2861"/>
                <a:ext cx="11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79" name="Rectangle 251"/>
              <p:cNvSpPr>
                <a:spLocks noChangeArrowheads="1"/>
              </p:cNvSpPr>
              <p:nvPr/>
            </p:nvSpPr>
            <p:spPr bwMode="auto">
              <a:xfrm>
                <a:off x="2046" y="2861"/>
                <a:ext cx="9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0" name="Rectangle 252"/>
              <p:cNvSpPr>
                <a:spLocks noChangeArrowheads="1"/>
              </p:cNvSpPr>
              <p:nvPr/>
            </p:nvSpPr>
            <p:spPr bwMode="auto">
              <a:xfrm>
                <a:off x="2035" y="2865"/>
                <a:ext cx="1" cy="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1" name="Rectangle 253"/>
              <p:cNvSpPr>
                <a:spLocks noChangeArrowheads="1"/>
              </p:cNvSpPr>
              <p:nvPr/>
            </p:nvSpPr>
            <p:spPr bwMode="auto">
              <a:xfrm>
                <a:off x="2035" y="2865"/>
                <a:ext cx="1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2" name="Rectangle 254"/>
              <p:cNvSpPr>
                <a:spLocks noChangeArrowheads="1"/>
              </p:cNvSpPr>
              <p:nvPr/>
            </p:nvSpPr>
            <p:spPr bwMode="auto">
              <a:xfrm>
                <a:off x="2066" y="2864"/>
                <a:ext cx="2" cy="3"/>
              </a:xfrm>
              <a:prstGeom prst="rect">
                <a:avLst/>
              </a:prstGeom>
              <a:solidFill>
                <a:srgbClr val="8F5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83" name="Rectangle 255"/>
              <p:cNvSpPr>
                <a:spLocks noChangeArrowheads="1"/>
              </p:cNvSpPr>
              <p:nvPr/>
            </p:nvSpPr>
            <p:spPr bwMode="auto">
              <a:xfrm>
                <a:off x="2066" y="2864"/>
                <a:ext cx="2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cxnSp>
          <p:nvCxnSpPr>
            <p:cNvPr id="56642" name="AutoShape 256"/>
            <p:cNvCxnSpPr>
              <a:cxnSpLocks noChangeShapeType="1"/>
            </p:cNvCxnSpPr>
            <p:nvPr/>
          </p:nvCxnSpPr>
          <p:spPr bwMode="auto">
            <a:xfrm rot="16200000" flipV="1">
              <a:off x="2022" y="2814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643" name="AutoShape 257"/>
            <p:cNvCxnSpPr>
              <a:cxnSpLocks noChangeShapeType="1"/>
            </p:cNvCxnSpPr>
            <p:nvPr/>
          </p:nvCxnSpPr>
          <p:spPr bwMode="auto">
            <a:xfrm rot="16200000" flipV="1">
              <a:off x="2020" y="2816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644" name="AutoShape 258"/>
            <p:cNvCxnSpPr>
              <a:cxnSpLocks noChangeShapeType="1"/>
            </p:cNvCxnSpPr>
            <p:nvPr/>
          </p:nvCxnSpPr>
          <p:spPr bwMode="auto">
            <a:xfrm flipH="1">
              <a:off x="2003" y="2814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645" name="AutoShape 259"/>
            <p:cNvCxnSpPr>
              <a:cxnSpLocks noChangeShapeType="1"/>
            </p:cNvCxnSpPr>
            <p:nvPr/>
          </p:nvCxnSpPr>
          <p:spPr bwMode="auto">
            <a:xfrm flipH="1">
              <a:off x="2005" y="2816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6646" name="Group 260"/>
            <p:cNvGrpSpPr>
              <a:grpSpLocks/>
            </p:cNvGrpSpPr>
            <p:nvPr/>
          </p:nvGrpSpPr>
          <p:grpSpPr bwMode="auto">
            <a:xfrm>
              <a:off x="2016" y="2797"/>
              <a:ext cx="13" cy="25"/>
              <a:chOff x="2016" y="2797"/>
              <a:chExt cx="13" cy="25"/>
            </a:xfrm>
          </p:grpSpPr>
          <p:sp>
            <p:nvSpPr>
              <p:cNvPr id="56654" name="Rectangle 261"/>
              <p:cNvSpPr>
                <a:spLocks noChangeArrowheads="1"/>
              </p:cNvSpPr>
              <p:nvPr/>
            </p:nvSpPr>
            <p:spPr bwMode="auto">
              <a:xfrm>
                <a:off x="2016" y="2797"/>
                <a:ext cx="13" cy="25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55" name="Rectangle 262"/>
              <p:cNvSpPr>
                <a:spLocks noChangeArrowheads="1"/>
              </p:cNvSpPr>
              <p:nvPr/>
            </p:nvSpPr>
            <p:spPr bwMode="auto">
              <a:xfrm>
                <a:off x="2016" y="2797"/>
                <a:ext cx="13" cy="2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56" name="Line 263"/>
              <p:cNvSpPr>
                <a:spLocks noChangeShapeType="1"/>
              </p:cNvSpPr>
              <p:nvPr/>
            </p:nvSpPr>
            <p:spPr bwMode="auto">
              <a:xfrm>
                <a:off x="2016" y="2810"/>
                <a:ext cx="13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6647" name="Line 264"/>
            <p:cNvSpPr>
              <a:spLocks noChangeShapeType="1"/>
            </p:cNvSpPr>
            <p:nvPr/>
          </p:nvSpPr>
          <p:spPr bwMode="auto">
            <a:xfrm flipV="1">
              <a:off x="2233" y="2813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48" name="Line 265"/>
            <p:cNvSpPr>
              <a:spLocks noChangeShapeType="1"/>
            </p:cNvSpPr>
            <p:nvPr/>
          </p:nvSpPr>
          <p:spPr bwMode="auto">
            <a:xfrm flipV="1">
              <a:off x="2231" y="2814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49" name="Line 266"/>
            <p:cNvSpPr>
              <a:spLocks noChangeShapeType="1"/>
            </p:cNvSpPr>
            <p:nvPr/>
          </p:nvSpPr>
          <p:spPr bwMode="auto">
            <a:xfrm>
              <a:off x="2031" y="2815"/>
              <a:ext cx="200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50" name="Line 267"/>
            <p:cNvSpPr>
              <a:spLocks noChangeShapeType="1"/>
            </p:cNvSpPr>
            <p:nvPr/>
          </p:nvSpPr>
          <p:spPr bwMode="auto">
            <a:xfrm>
              <a:off x="2031" y="2816"/>
              <a:ext cx="199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51" name="Freeform 268"/>
            <p:cNvSpPr>
              <a:spLocks noChangeArrowheads="1"/>
            </p:cNvSpPr>
            <p:nvPr/>
          </p:nvSpPr>
          <p:spPr bwMode="auto">
            <a:xfrm>
              <a:off x="2144" y="2830"/>
              <a:ext cx="16" cy="8"/>
            </a:xfrm>
            <a:custGeom>
              <a:avLst/>
              <a:gdLst>
                <a:gd name="T0" fmla="*/ 2 w 135239"/>
                <a:gd name="T1" fmla="*/ 0 h 76913"/>
                <a:gd name="T2" fmla="*/ 14 w 135239"/>
                <a:gd name="T3" fmla="*/ 0 h 76913"/>
                <a:gd name="T4" fmla="*/ 16 w 135239"/>
                <a:gd name="T5" fmla="*/ 1 h 76913"/>
                <a:gd name="T6" fmla="*/ 16 w 135239"/>
                <a:gd name="T7" fmla="*/ 8 h 76913"/>
                <a:gd name="T8" fmla="*/ 0 w 135239"/>
                <a:gd name="T9" fmla="*/ 8 h 76913"/>
                <a:gd name="T10" fmla="*/ 0 w 135239"/>
                <a:gd name="T11" fmla="*/ 1 h 76913"/>
                <a:gd name="T12" fmla="*/ 2 w 135239"/>
                <a:gd name="T13" fmla="*/ 0 h 769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239" h="76913">
                  <a:moveTo>
                    <a:pt x="12819" y="0"/>
                  </a:moveTo>
                  <a:lnTo>
                    <a:pt x="122420" y="0"/>
                  </a:lnTo>
                  <a:lnTo>
                    <a:pt x="135239" y="12819"/>
                  </a:lnTo>
                  <a:lnTo>
                    <a:pt x="135239" y="76913"/>
                  </a:lnTo>
                  <a:lnTo>
                    <a:pt x="0" y="76913"/>
                  </a:lnTo>
                  <a:lnTo>
                    <a:pt x="0" y="12819"/>
                  </a:lnTo>
                  <a:lnTo>
                    <a:pt x="12819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52" name="Rectangle 269"/>
            <p:cNvSpPr>
              <a:spLocks noChangeArrowheads="1"/>
            </p:cNvSpPr>
            <p:nvPr/>
          </p:nvSpPr>
          <p:spPr bwMode="auto">
            <a:xfrm>
              <a:off x="2371" y="2706"/>
              <a:ext cx="33" cy="1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653" name="Rectangle 270"/>
            <p:cNvSpPr>
              <a:spLocks noChangeArrowheads="1"/>
            </p:cNvSpPr>
            <p:nvPr/>
          </p:nvSpPr>
          <p:spPr bwMode="auto">
            <a:xfrm>
              <a:off x="2340" y="2709"/>
              <a:ext cx="32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56328" name="Group 271"/>
          <p:cNvGrpSpPr>
            <a:grpSpLocks/>
          </p:cNvGrpSpPr>
          <p:nvPr/>
        </p:nvGrpSpPr>
        <p:grpSpPr bwMode="auto">
          <a:xfrm>
            <a:off x="1954805" y="4950619"/>
            <a:ext cx="1427162" cy="810419"/>
            <a:chOff x="1633" y="3168"/>
            <a:chExt cx="1199" cy="383"/>
          </a:xfrm>
        </p:grpSpPr>
        <p:pic>
          <p:nvPicPr>
            <p:cNvPr id="56476" name="Picture 2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3168"/>
              <a:ext cx="119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477" name="Picture 27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3351"/>
              <a:ext cx="57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8" name="Rectangle 274"/>
            <p:cNvSpPr>
              <a:spLocks noChangeArrowheads="1"/>
            </p:cNvSpPr>
            <p:nvPr/>
          </p:nvSpPr>
          <p:spPr bwMode="auto">
            <a:xfrm>
              <a:off x="1694" y="3409"/>
              <a:ext cx="185" cy="4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479" name="Group 275"/>
            <p:cNvGrpSpPr>
              <a:grpSpLocks/>
            </p:cNvGrpSpPr>
            <p:nvPr/>
          </p:nvGrpSpPr>
          <p:grpSpPr bwMode="auto">
            <a:xfrm>
              <a:off x="1863" y="3386"/>
              <a:ext cx="141" cy="50"/>
              <a:chOff x="1863" y="3386"/>
              <a:chExt cx="141" cy="50"/>
            </a:xfrm>
          </p:grpSpPr>
          <p:sp>
            <p:nvSpPr>
              <p:cNvPr id="56567" name="Rectangle 276"/>
              <p:cNvSpPr>
                <a:spLocks noChangeArrowheads="1"/>
              </p:cNvSpPr>
              <p:nvPr/>
            </p:nvSpPr>
            <p:spPr bwMode="auto">
              <a:xfrm>
                <a:off x="1997" y="3407"/>
                <a:ext cx="7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8" name="Rectangle 277"/>
              <p:cNvSpPr>
                <a:spLocks noChangeArrowheads="1"/>
              </p:cNvSpPr>
              <p:nvPr/>
            </p:nvSpPr>
            <p:spPr bwMode="auto">
              <a:xfrm>
                <a:off x="1921" y="3403"/>
                <a:ext cx="9" cy="15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9" name="Rectangle 278"/>
              <p:cNvSpPr>
                <a:spLocks noChangeArrowheads="1"/>
              </p:cNvSpPr>
              <p:nvPr/>
            </p:nvSpPr>
            <p:spPr bwMode="auto">
              <a:xfrm>
                <a:off x="1921" y="3403"/>
                <a:ext cx="9" cy="1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70" name="Rectangle 279"/>
              <p:cNvSpPr>
                <a:spLocks noChangeArrowheads="1"/>
              </p:cNvSpPr>
              <p:nvPr/>
            </p:nvSpPr>
            <p:spPr bwMode="auto">
              <a:xfrm>
                <a:off x="1922" y="3408"/>
                <a:ext cx="7" cy="5"/>
              </a:xfrm>
              <a:prstGeom prst="rect">
                <a:avLst/>
              </a:pr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71" name="Rectangle 280"/>
              <p:cNvSpPr>
                <a:spLocks noChangeArrowheads="1"/>
              </p:cNvSpPr>
              <p:nvPr/>
            </p:nvSpPr>
            <p:spPr bwMode="auto">
              <a:xfrm>
                <a:off x="1922" y="3408"/>
                <a:ext cx="7" cy="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72" name="Freeform 281"/>
              <p:cNvSpPr>
                <a:spLocks noChangeArrowheads="1"/>
              </p:cNvSpPr>
              <p:nvPr/>
            </p:nvSpPr>
            <p:spPr bwMode="auto">
              <a:xfrm>
                <a:off x="1938" y="3386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0 w 1100"/>
                  <a:gd name="T3" fmla="*/ 50 h 1177"/>
                  <a:gd name="T4" fmla="*/ 0 w 1100"/>
                  <a:gd name="T5" fmla="*/ 0 h 1177"/>
                  <a:gd name="T6" fmla="*/ 50 w 1100"/>
                  <a:gd name="T7" fmla="*/ 0 h 1177"/>
                  <a:gd name="T8" fmla="*/ 50 w 1100"/>
                  <a:gd name="T9" fmla="*/ 50 h 1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73" name="Freeform 282"/>
              <p:cNvSpPr>
                <a:spLocks noChangeArrowheads="1"/>
              </p:cNvSpPr>
              <p:nvPr/>
            </p:nvSpPr>
            <p:spPr bwMode="auto">
              <a:xfrm>
                <a:off x="1938" y="3386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50 w 1100"/>
                  <a:gd name="T3" fmla="*/ 50 h 1177"/>
                  <a:gd name="T4" fmla="*/ 0 w 1100"/>
                  <a:gd name="T5" fmla="*/ 50 h 1177"/>
                  <a:gd name="T6" fmla="*/ 0 w 1100"/>
                  <a:gd name="T7" fmla="*/ 0 h 1177"/>
                  <a:gd name="T8" fmla="*/ 50 w 1100"/>
                  <a:gd name="T9" fmla="*/ 0 h 1177"/>
                  <a:gd name="T10" fmla="*/ 50 w 1100"/>
                  <a:gd name="T11" fmla="*/ 50 h 11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1100" y="1177"/>
                    </a:ln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</a:path>
                </a:pathLst>
              </a:custGeom>
              <a:noFill/>
              <a:ln w="3240" cap="sq">
                <a:solidFill>
                  <a:srgbClr val="6156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74" name="Freeform 283"/>
              <p:cNvSpPr>
                <a:spLocks noChangeArrowheads="1"/>
              </p:cNvSpPr>
              <p:nvPr/>
            </p:nvSpPr>
            <p:spPr bwMode="auto">
              <a:xfrm>
                <a:off x="1931" y="3386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75" name="Freeform 284"/>
              <p:cNvSpPr>
                <a:spLocks noChangeArrowheads="1"/>
              </p:cNvSpPr>
              <p:nvPr/>
            </p:nvSpPr>
            <p:spPr bwMode="auto">
              <a:xfrm>
                <a:off x="1931" y="3386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76" name="Rectangle 285"/>
              <p:cNvSpPr>
                <a:spLocks noChangeArrowheads="1"/>
              </p:cNvSpPr>
              <p:nvPr/>
            </p:nvSpPr>
            <p:spPr bwMode="auto">
              <a:xfrm>
                <a:off x="1936" y="3386"/>
                <a:ext cx="0" cy="5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77" name="Line 286"/>
              <p:cNvSpPr>
                <a:spLocks noChangeShapeType="1"/>
              </p:cNvSpPr>
              <p:nvPr/>
            </p:nvSpPr>
            <p:spPr bwMode="auto">
              <a:xfrm>
                <a:off x="1936" y="3386"/>
                <a:ext cx="0" cy="5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78" name="Freeform 287"/>
              <p:cNvSpPr>
                <a:spLocks noChangeArrowheads="1"/>
              </p:cNvSpPr>
              <p:nvPr/>
            </p:nvSpPr>
            <p:spPr bwMode="auto">
              <a:xfrm>
                <a:off x="1992" y="3386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79" name="Freeform 288"/>
              <p:cNvSpPr>
                <a:spLocks noChangeArrowheads="1"/>
              </p:cNvSpPr>
              <p:nvPr/>
            </p:nvSpPr>
            <p:spPr bwMode="auto">
              <a:xfrm>
                <a:off x="1992" y="3386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0" name="Freeform 289"/>
              <p:cNvSpPr>
                <a:spLocks noChangeArrowheads="1"/>
              </p:cNvSpPr>
              <p:nvPr/>
            </p:nvSpPr>
            <p:spPr bwMode="auto">
              <a:xfrm>
                <a:off x="1952" y="3408"/>
                <a:ext cx="7" cy="6"/>
              </a:xfrm>
              <a:custGeom>
                <a:avLst/>
                <a:gdLst>
                  <a:gd name="T0" fmla="*/ 0 w 194"/>
                  <a:gd name="T1" fmla="*/ 0 h 172"/>
                  <a:gd name="T2" fmla="*/ 2 w 194"/>
                  <a:gd name="T3" fmla="*/ 0 h 172"/>
                  <a:gd name="T4" fmla="*/ 3 w 194"/>
                  <a:gd name="T5" fmla="*/ 4 h 172"/>
                  <a:gd name="T6" fmla="*/ 4 w 194"/>
                  <a:gd name="T7" fmla="*/ 0 h 172"/>
                  <a:gd name="T8" fmla="*/ 7 w 194"/>
                  <a:gd name="T9" fmla="*/ 0 h 172"/>
                  <a:gd name="T10" fmla="*/ 7 w 194"/>
                  <a:gd name="T11" fmla="*/ 6 h 172"/>
                  <a:gd name="T12" fmla="*/ 5 w 194"/>
                  <a:gd name="T13" fmla="*/ 6 h 172"/>
                  <a:gd name="T14" fmla="*/ 5 w 194"/>
                  <a:gd name="T15" fmla="*/ 1 h 172"/>
                  <a:gd name="T16" fmla="*/ 4 w 194"/>
                  <a:gd name="T17" fmla="*/ 6 h 172"/>
                  <a:gd name="T18" fmla="*/ 3 w 194"/>
                  <a:gd name="T19" fmla="*/ 6 h 172"/>
                  <a:gd name="T20" fmla="*/ 2 w 194"/>
                  <a:gd name="T21" fmla="*/ 1 h 172"/>
                  <a:gd name="T22" fmla="*/ 2 w 194"/>
                  <a:gd name="T23" fmla="*/ 6 h 172"/>
                  <a:gd name="T24" fmla="*/ 0 w 194"/>
                  <a:gd name="T25" fmla="*/ 6 h 172"/>
                  <a:gd name="T26" fmla="*/ 0 w 194"/>
                  <a:gd name="T27" fmla="*/ 0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" h="172">
                    <a:moveTo>
                      <a:pt x="0" y="0"/>
                    </a:moveTo>
                    <a:lnTo>
                      <a:pt x="69" y="0"/>
                    </a:lnTo>
                    <a:lnTo>
                      <a:pt x="97" y="105"/>
                    </a:lnTo>
                    <a:lnTo>
                      <a:pt x="124" y="0"/>
                    </a:lnTo>
                    <a:lnTo>
                      <a:pt x="194" y="0"/>
                    </a:lnTo>
                    <a:lnTo>
                      <a:pt x="194" y="172"/>
                    </a:lnTo>
                    <a:lnTo>
                      <a:pt x="150" y="172"/>
                    </a:lnTo>
                    <a:lnTo>
                      <a:pt x="150" y="41"/>
                    </a:lnTo>
                    <a:lnTo>
                      <a:pt x="116" y="172"/>
                    </a:lnTo>
                    <a:lnTo>
                      <a:pt x="76" y="172"/>
                    </a:lnTo>
                    <a:lnTo>
                      <a:pt x="43" y="41"/>
                    </a:lnTo>
                    <a:lnTo>
                      <a:pt x="43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1" name="Freeform 290"/>
              <p:cNvSpPr>
                <a:spLocks noChangeArrowheads="1"/>
              </p:cNvSpPr>
              <p:nvPr/>
            </p:nvSpPr>
            <p:spPr bwMode="auto">
              <a:xfrm>
                <a:off x="1962" y="3408"/>
                <a:ext cx="5" cy="6"/>
              </a:xfrm>
              <a:custGeom>
                <a:avLst/>
                <a:gdLst>
                  <a:gd name="T0" fmla="*/ 0 w 145"/>
                  <a:gd name="T1" fmla="*/ 0 h 172"/>
                  <a:gd name="T2" fmla="*/ 5 w 145"/>
                  <a:gd name="T3" fmla="*/ 0 h 172"/>
                  <a:gd name="T4" fmla="*/ 5 w 145"/>
                  <a:gd name="T5" fmla="*/ 1 h 172"/>
                  <a:gd name="T6" fmla="*/ 2 w 145"/>
                  <a:gd name="T7" fmla="*/ 1 h 172"/>
                  <a:gd name="T8" fmla="*/ 2 w 145"/>
                  <a:gd name="T9" fmla="*/ 2 h 172"/>
                  <a:gd name="T10" fmla="*/ 5 w 145"/>
                  <a:gd name="T11" fmla="*/ 2 h 172"/>
                  <a:gd name="T12" fmla="*/ 5 w 145"/>
                  <a:gd name="T13" fmla="*/ 3 h 172"/>
                  <a:gd name="T14" fmla="*/ 2 w 145"/>
                  <a:gd name="T15" fmla="*/ 3 h 172"/>
                  <a:gd name="T16" fmla="*/ 2 w 145"/>
                  <a:gd name="T17" fmla="*/ 5 h 172"/>
                  <a:gd name="T18" fmla="*/ 5 w 145"/>
                  <a:gd name="T19" fmla="*/ 5 h 172"/>
                  <a:gd name="T20" fmla="*/ 5 w 145"/>
                  <a:gd name="T21" fmla="*/ 6 h 172"/>
                  <a:gd name="T22" fmla="*/ 0 w 145"/>
                  <a:gd name="T23" fmla="*/ 6 h 172"/>
                  <a:gd name="T24" fmla="*/ 0 w 145"/>
                  <a:gd name="T25" fmla="*/ 0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72">
                    <a:moveTo>
                      <a:pt x="0" y="0"/>
                    </a:moveTo>
                    <a:lnTo>
                      <a:pt x="143" y="0"/>
                    </a:lnTo>
                    <a:lnTo>
                      <a:pt x="143" y="36"/>
                    </a:lnTo>
                    <a:lnTo>
                      <a:pt x="53" y="36"/>
                    </a:lnTo>
                    <a:lnTo>
                      <a:pt x="53" y="64"/>
                    </a:lnTo>
                    <a:lnTo>
                      <a:pt x="136" y="64"/>
                    </a:lnTo>
                    <a:lnTo>
                      <a:pt x="136" y="100"/>
                    </a:lnTo>
                    <a:lnTo>
                      <a:pt x="53" y="100"/>
                    </a:lnTo>
                    <a:lnTo>
                      <a:pt x="53" y="134"/>
                    </a:lnTo>
                    <a:lnTo>
                      <a:pt x="145" y="134"/>
                    </a:lnTo>
                    <a:lnTo>
                      <a:pt x="145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2" name="Freeform 291"/>
              <p:cNvSpPr>
                <a:spLocks noChangeArrowheads="1"/>
              </p:cNvSpPr>
              <p:nvPr/>
            </p:nvSpPr>
            <p:spPr bwMode="auto">
              <a:xfrm>
                <a:off x="1970" y="3408"/>
                <a:ext cx="5" cy="6"/>
              </a:xfrm>
              <a:custGeom>
                <a:avLst/>
                <a:gdLst>
                  <a:gd name="T0" fmla="*/ 3 w 147"/>
                  <a:gd name="T1" fmla="*/ 0 h 172"/>
                  <a:gd name="T2" fmla="*/ 3 w 147"/>
                  <a:gd name="T3" fmla="*/ 0 h 172"/>
                  <a:gd name="T4" fmla="*/ 4 w 147"/>
                  <a:gd name="T5" fmla="*/ 0 h 172"/>
                  <a:gd name="T6" fmla="*/ 4 w 147"/>
                  <a:gd name="T7" fmla="*/ 0 h 172"/>
                  <a:gd name="T8" fmla="*/ 4 w 147"/>
                  <a:gd name="T9" fmla="*/ 0 h 172"/>
                  <a:gd name="T10" fmla="*/ 5 w 147"/>
                  <a:gd name="T11" fmla="*/ 1 h 172"/>
                  <a:gd name="T12" fmla="*/ 5 w 147"/>
                  <a:gd name="T13" fmla="*/ 1 h 172"/>
                  <a:gd name="T14" fmla="*/ 5 w 147"/>
                  <a:gd name="T15" fmla="*/ 1 h 172"/>
                  <a:gd name="T16" fmla="*/ 5 w 147"/>
                  <a:gd name="T17" fmla="*/ 2 h 172"/>
                  <a:gd name="T18" fmla="*/ 5 w 147"/>
                  <a:gd name="T19" fmla="*/ 2 h 172"/>
                  <a:gd name="T20" fmla="*/ 5 w 147"/>
                  <a:gd name="T21" fmla="*/ 3 h 172"/>
                  <a:gd name="T22" fmla="*/ 5 w 147"/>
                  <a:gd name="T23" fmla="*/ 3 h 172"/>
                  <a:gd name="T24" fmla="*/ 4 w 147"/>
                  <a:gd name="T25" fmla="*/ 3 h 172"/>
                  <a:gd name="T26" fmla="*/ 4 w 147"/>
                  <a:gd name="T27" fmla="*/ 3 h 172"/>
                  <a:gd name="T28" fmla="*/ 4 w 147"/>
                  <a:gd name="T29" fmla="*/ 4 h 172"/>
                  <a:gd name="T30" fmla="*/ 3 w 147"/>
                  <a:gd name="T31" fmla="*/ 4 h 172"/>
                  <a:gd name="T32" fmla="*/ 3 w 147"/>
                  <a:gd name="T33" fmla="*/ 4 h 172"/>
                  <a:gd name="T34" fmla="*/ 2 w 147"/>
                  <a:gd name="T35" fmla="*/ 6 h 172"/>
                  <a:gd name="T36" fmla="*/ 0 w 147"/>
                  <a:gd name="T37" fmla="*/ 0 h 172"/>
                  <a:gd name="T38" fmla="*/ 2 w 147"/>
                  <a:gd name="T39" fmla="*/ 3 h 172"/>
                  <a:gd name="T40" fmla="*/ 2 w 147"/>
                  <a:gd name="T41" fmla="*/ 3 h 172"/>
                  <a:gd name="T42" fmla="*/ 3 w 147"/>
                  <a:gd name="T43" fmla="*/ 3 h 172"/>
                  <a:gd name="T44" fmla="*/ 3 w 147"/>
                  <a:gd name="T45" fmla="*/ 2 h 172"/>
                  <a:gd name="T46" fmla="*/ 3 w 147"/>
                  <a:gd name="T47" fmla="*/ 2 h 172"/>
                  <a:gd name="T48" fmla="*/ 3 w 147"/>
                  <a:gd name="T49" fmla="*/ 2 h 172"/>
                  <a:gd name="T50" fmla="*/ 3 w 147"/>
                  <a:gd name="T51" fmla="*/ 2 h 172"/>
                  <a:gd name="T52" fmla="*/ 3 w 147"/>
                  <a:gd name="T53" fmla="*/ 2 h 172"/>
                  <a:gd name="T54" fmla="*/ 3 w 147"/>
                  <a:gd name="T55" fmla="*/ 2 h 172"/>
                  <a:gd name="T56" fmla="*/ 3 w 147"/>
                  <a:gd name="T57" fmla="*/ 2 h 172"/>
                  <a:gd name="T58" fmla="*/ 3 w 147"/>
                  <a:gd name="T59" fmla="*/ 2 h 172"/>
                  <a:gd name="T60" fmla="*/ 3 w 147"/>
                  <a:gd name="T61" fmla="*/ 2 h 172"/>
                  <a:gd name="T62" fmla="*/ 3 w 147"/>
                  <a:gd name="T63" fmla="*/ 1 h 172"/>
                  <a:gd name="T64" fmla="*/ 3 w 147"/>
                  <a:gd name="T65" fmla="*/ 1 h 172"/>
                  <a:gd name="T66" fmla="*/ 3 w 147"/>
                  <a:gd name="T67" fmla="*/ 1 h 172"/>
                  <a:gd name="T68" fmla="*/ 3 w 147"/>
                  <a:gd name="T69" fmla="*/ 1 h 172"/>
                  <a:gd name="T70" fmla="*/ 2 w 147"/>
                  <a:gd name="T71" fmla="*/ 1 h 172"/>
                  <a:gd name="T72" fmla="*/ 2 w 147"/>
                  <a:gd name="T73" fmla="*/ 3 h 1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7" h="172">
                    <a:moveTo>
                      <a:pt x="0" y="0"/>
                    </a:move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19" y="5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6" y="17"/>
                    </a:lnTo>
                    <a:lnTo>
                      <a:pt x="139" y="21"/>
                    </a:lnTo>
                    <a:lnTo>
                      <a:pt x="141" y="25"/>
                    </a:lnTo>
                    <a:lnTo>
                      <a:pt x="143" y="30"/>
                    </a:lnTo>
                    <a:lnTo>
                      <a:pt x="145" y="35"/>
                    </a:lnTo>
                    <a:lnTo>
                      <a:pt x="146" y="41"/>
                    </a:lnTo>
                    <a:lnTo>
                      <a:pt x="146" y="47"/>
                    </a:lnTo>
                    <a:lnTo>
                      <a:pt x="147" y="53"/>
                    </a:lnTo>
                    <a:lnTo>
                      <a:pt x="146" y="59"/>
                    </a:lnTo>
                    <a:lnTo>
                      <a:pt x="146" y="65"/>
                    </a:lnTo>
                    <a:lnTo>
                      <a:pt x="144" y="71"/>
                    </a:lnTo>
                    <a:lnTo>
                      <a:pt x="143" y="76"/>
                    </a:lnTo>
                    <a:lnTo>
                      <a:pt x="141" y="81"/>
                    </a:lnTo>
                    <a:lnTo>
                      <a:pt x="138" y="86"/>
                    </a:lnTo>
                    <a:lnTo>
                      <a:pt x="135" y="90"/>
                    </a:lnTo>
                    <a:lnTo>
                      <a:pt x="131" y="94"/>
                    </a:lnTo>
                    <a:lnTo>
                      <a:pt x="126" y="97"/>
                    </a:lnTo>
                    <a:lnTo>
                      <a:pt x="122" y="100"/>
                    </a:lnTo>
                    <a:lnTo>
                      <a:pt x="116" y="103"/>
                    </a:lnTo>
                    <a:lnTo>
                      <a:pt x="111" y="105"/>
                    </a:lnTo>
                    <a:lnTo>
                      <a:pt x="105" y="106"/>
                    </a:lnTo>
                    <a:lnTo>
                      <a:pt x="98" y="108"/>
                    </a:lnTo>
                    <a:lnTo>
                      <a:pt x="91" y="108"/>
                    </a:lnTo>
                    <a:lnTo>
                      <a:pt x="83" y="108"/>
                    </a:lnTo>
                    <a:lnTo>
                      <a:pt x="54" y="108"/>
                    </a:lnTo>
                    <a:lnTo>
                      <a:pt x="54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  <a:moveTo>
                      <a:pt x="54" y="73"/>
                    </a:moveTo>
                    <a:lnTo>
                      <a:pt x="66" y="73"/>
                    </a:lnTo>
                    <a:lnTo>
                      <a:pt x="70" y="73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79" y="72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7" y="69"/>
                    </a:lnTo>
                    <a:lnTo>
                      <a:pt x="89" y="68"/>
                    </a:lnTo>
                    <a:lnTo>
                      <a:pt x="90" y="67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3" y="62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5" y="57"/>
                    </a:lnTo>
                    <a:lnTo>
                      <a:pt x="95" y="55"/>
                    </a:lnTo>
                    <a:lnTo>
                      <a:pt x="95" y="53"/>
                    </a:lnTo>
                    <a:lnTo>
                      <a:pt x="94" y="51"/>
                    </a:lnTo>
                    <a:lnTo>
                      <a:pt x="94" y="49"/>
                    </a:lnTo>
                    <a:lnTo>
                      <a:pt x="93" y="47"/>
                    </a:lnTo>
                    <a:lnTo>
                      <a:pt x="93" y="46"/>
                    </a:lnTo>
                    <a:lnTo>
                      <a:pt x="92" y="44"/>
                    </a:lnTo>
                    <a:lnTo>
                      <a:pt x="91" y="43"/>
                    </a:lnTo>
                    <a:lnTo>
                      <a:pt x="89" y="41"/>
                    </a:lnTo>
                    <a:lnTo>
                      <a:pt x="88" y="40"/>
                    </a:lnTo>
                    <a:lnTo>
                      <a:pt x="86" y="39"/>
                    </a:lnTo>
                    <a:lnTo>
                      <a:pt x="84" y="38"/>
                    </a:lnTo>
                    <a:lnTo>
                      <a:pt x="81" y="36"/>
                    </a:lnTo>
                    <a:lnTo>
                      <a:pt x="78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69" y="35"/>
                    </a:lnTo>
                    <a:lnTo>
                      <a:pt x="54" y="35"/>
                    </a:lnTo>
                    <a:lnTo>
                      <a:pt x="54" y="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3" name="Line 292"/>
              <p:cNvSpPr>
                <a:spLocks noChangeShapeType="1"/>
              </p:cNvSpPr>
              <p:nvPr/>
            </p:nvSpPr>
            <p:spPr bwMode="auto">
              <a:xfrm>
                <a:off x="1912" y="3419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4" name="Line 293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5" name="Line 294"/>
              <p:cNvSpPr>
                <a:spLocks noChangeShapeType="1"/>
              </p:cNvSpPr>
              <p:nvPr/>
            </p:nvSpPr>
            <p:spPr bwMode="auto">
              <a:xfrm>
                <a:off x="1911" y="3403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6" name="Line 295"/>
              <p:cNvSpPr>
                <a:spLocks noChangeShapeType="1"/>
              </p:cNvSpPr>
              <p:nvPr/>
            </p:nvSpPr>
            <p:spPr bwMode="auto">
              <a:xfrm>
                <a:off x="1912" y="3403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87" name="Rectangle 296"/>
              <p:cNvSpPr>
                <a:spLocks noChangeArrowheads="1"/>
              </p:cNvSpPr>
              <p:nvPr/>
            </p:nvSpPr>
            <p:spPr bwMode="auto">
              <a:xfrm>
                <a:off x="1863" y="3408"/>
                <a:ext cx="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88" name="Rectangle 297"/>
              <p:cNvSpPr>
                <a:spLocks noChangeArrowheads="1"/>
              </p:cNvSpPr>
              <p:nvPr/>
            </p:nvSpPr>
            <p:spPr bwMode="auto">
              <a:xfrm>
                <a:off x="1863" y="3408"/>
                <a:ext cx="3" cy="6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89" name="Rectangle 298"/>
              <p:cNvSpPr>
                <a:spLocks noChangeArrowheads="1"/>
              </p:cNvSpPr>
              <p:nvPr/>
            </p:nvSpPr>
            <p:spPr bwMode="auto">
              <a:xfrm>
                <a:off x="1889" y="3409"/>
                <a:ext cx="19" cy="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0" name="Rectangle 299"/>
              <p:cNvSpPr>
                <a:spLocks noChangeArrowheads="1"/>
              </p:cNvSpPr>
              <p:nvPr/>
            </p:nvSpPr>
            <p:spPr bwMode="auto">
              <a:xfrm>
                <a:off x="1889" y="3409"/>
                <a:ext cx="1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1" name="Rectangle 300"/>
              <p:cNvSpPr>
                <a:spLocks noChangeArrowheads="1"/>
              </p:cNvSpPr>
              <p:nvPr/>
            </p:nvSpPr>
            <p:spPr bwMode="auto">
              <a:xfrm>
                <a:off x="1880" y="3406"/>
                <a:ext cx="5" cy="9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2" name="Rectangle 301"/>
              <p:cNvSpPr>
                <a:spLocks noChangeArrowheads="1"/>
              </p:cNvSpPr>
              <p:nvPr/>
            </p:nvSpPr>
            <p:spPr bwMode="auto">
              <a:xfrm>
                <a:off x="1880" y="3406"/>
                <a:ext cx="5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3" name="Rectangle 302"/>
              <p:cNvSpPr>
                <a:spLocks noChangeArrowheads="1"/>
              </p:cNvSpPr>
              <p:nvPr/>
            </p:nvSpPr>
            <p:spPr bwMode="auto">
              <a:xfrm>
                <a:off x="1889" y="3407"/>
                <a:ext cx="0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4" name="Rectangle 303"/>
              <p:cNvSpPr>
                <a:spLocks noChangeArrowheads="1"/>
              </p:cNvSpPr>
              <p:nvPr/>
            </p:nvSpPr>
            <p:spPr bwMode="auto">
              <a:xfrm>
                <a:off x="1889" y="3407"/>
                <a:ext cx="0" cy="7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5" name="Rectangle 304"/>
              <p:cNvSpPr>
                <a:spLocks noChangeArrowheads="1"/>
              </p:cNvSpPr>
              <p:nvPr/>
            </p:nvSpPr>
            <p:spPr bwMode="auto">
              <a:xfrm>
                <a:off x="1887" y="3405"/>
                <a:ext cx="0" cy="1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6" name="Line 305"/>
              <p:cNvSpPr>
                <a:spLocks noChangeShapeType="1"/>
              </p:cNvSpPr>
              <p:nvPr/>
            </p:nvSpPr>
            <p:spPr bwMode="auto">
              <a:xfrm flipV="1">
                <a:off x="1888" y="3404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97" name="Rectangle 306"/>
              <p:cNvSpPr>
                <a:spLocks noChangeArrowheads="1"/>
              </p:cNvSpPr>
              <p:nvPr/>
            </p:nvSpPr>
            <p:spPr bwMode="auto">
              <a:xfrm>
                <a:off x="1891" y="3406"/>
                <a:ext cx="13" cy="10"/>
              </a:xfrm>
              <a:prstGeom prst="rect">
                <a:avLst/>
              </a:prstGeom>
              <a:solidFill>
                <a:srgbClr val="6E5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8" name="Rectangle 307"/>
              <p:cNvSpPr>
                <a:spLocks noChangeArrowheads="1"/>
              </p:cNvSpPr>
              <p:nvPr/>
            </p:nvSpPr>
            <p:spPr bwMode="auto">
              <a:xfrm>
                <a:off x="1891" y="3406"/>
                <a:ext cx="1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99" name="Rectangle 308"/>
              <p:cNvSpPr>
                <a:spLocks noChangeArrowheads="1"/>
              </p:cNvSpPr>
              <p:nvPr/>
            </p:nvSpPr>
            <p:spPr bwMode="auto">
              <a:xfrm>
                <a:off x="1893" y="3405"/>
                <a:ext cx="10" cy="12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00" name="Rectangle 309"/>
              <p:cNvSpPr>
                <a:spLocks noChangeArrowheads="1"/>
              </p:cNvSpPr>
              <p:nvPr/>
            </p:nvSpPr>
            <p:spPr bwMode="auto">
              <a:xfrm>
                <a:off x="1893" y="3405"/>
                <a:ext cx="10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01" name="Rectangle 310"/>
              <p:cNvSpPr>
                <a:spLocks noChangeArrowheads="1"/>
              </p:cNvSpPr>
              <p:nvPr/>
            </p:nvSpPr>
            <p:spPr bwMode="auto">
              <a:xfrm>
                <a:off x="1909" y="3403"/>
                <a:ext cx="0" cy="1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02" name="Rectangle 311"/>
              <p:cNvSpPr>
                <a:spLocks noChangeArrowheads="1"/>
              </p:cNvSpPr>
              <p:nvPr/>
            </p:nvSpPr>
            <p:spPr bwMode="auto">
              <a:xfrm>
                <a:off x="1913" y="3393"/>
                <a:ext cx="5" cy="34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03" name="Rectangle 312"/>
              <p:cNvSpPr>
                <a:spLocks noChangeArrowheads="1"/>
              </p:cNvSpPr>
              <p:nvPr/>
            </p:nvSpPr>
            <p:spPr bwMode="auto">
              <a:xfrm>
                <a:off x="1913" y="3393"/>
                <a:ext cx="5" cy="3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04" name="Rectangle 313"/>
              <p:cNvSpPr>
                <a:spLocks noChangeArrowheads="1"/>
              </p:cNvSpPr>
              <p:nvPr/>
            </p:nvSpPr>
            <p:spPr bwMode="auto">
              <a:xfrm>
                <a:off x="1912" y="3393"/>
                <a:ext cx="0" cy="35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05" name="Rectangle 314"/>
              <p:cNvSpPr>
                <a:spLocks noChangeArrowheads="1"/>
              </p:cNvSpPr>
              <p:nvPr/>
            </p:nvSpPr>
            <p:spPr bwMode="auto">
              <a:xfrm>
                <a:off x="1912" y="3393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606" name="Rectangle 315"/>
              <p:cNvSpPr>
                <a:spLocks noChangeArrowheads="1"/>
              </p:cNvSpPr>
              <p:nvPr/>
            </p:nvSpPr>
            <p:spPr bwMode="auto">
              <a:xfrm>
                <a:off x="1921" y="3393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6480" name="Rectangle 316"/>
            <p:cNvSpPr>
              <a:spLocks noChangeArrowheads="1"/>
            </p:cNvSpPr>
            <p:nvPr/>
          </p:nvSpPr>
          <p:spPr bwMode="auto">
            <a:xfrm>
              <a:off x="2222" y="3426"/>
              <a:ext cx="103" cy="24"/>
            </a:xfrm>
            <a:prstGeom prst="rect">
              <a:avLst/>
            </a:prstGeom>
            <a:solidFill>
              <a:srgbClr val="4D4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481" name="Freeform 317"/>
            <p:cNvSpPr>
              <a:spLocks noChangeArrowheads="1"/>
            </p:cNvSpPr>
            <p:nvPr/>
          </p:nvSpPr>
          <p:spPr bwMode="auto">
            <a:xfrm>
              <a:off x="2221" y="3451"/>
              <a:ext cx="104" cy="0"/>
            </a:xfrm>
            <a:custGeom>
              <a:avLst/>
              <a:gdLst>
                <a:gd name="T0" fmla="*/ 0 w 3492"/>
                <a:gd name="T1" fmla="*/ 1 h 54"/>
                <a:gd name="T2" fmla="*/ 1 w 3492"/>
                <a:gd name="T3" fmla="*/ 1 h 54"/>
                <a:gd name="T4" fmla="*/ 104 w 3492"/>
                <a:gd name="T5" fmla="*/ 1 h 54"/>
                <a:gd name="T6" fmla="*/ 104 w 3492"/>
                <a:gd name="T7" fmla="*/ 0 h 54"/>
                <a:gd name="T8" fmla="*/ 1 w 3492"/>
                <a:gd name="T9" fmla="*/ 0 h 54"/>
                <a:gd name="T10" fmla="*/ 2 w 3492"/>
                <a:gd name="T11" fmla="*/ 1 h 54"/>
                <a:gd name="T12" fmla="*/ 0 w 3492"/>
                <a:gd name="T13" fmla="*/ 1 h 54"/>
                <a:gd name="T14" fmla="*/ 0 w 3492"/>
                <a:gd name="T15" fmla="*/ 1 h 54"/>
                <a:gd name="T16" fmla="*/ 1 w 3492"/>
                <a:gd name="T17" fmla="*/ 1 h 54"/>
                <a:gd name="T18" fmla="*/ 0 w 3492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4">
                  <a:moveTo>
                    <a:pt x="0" y="27"/>
                  </a:moveTo>
                  <a:lnTo>
                    <a:pt x="26" y="54"/>
                  </a:lnTo>
                  <a:lnTo>
                    <a:pt x="3492" y="54"/>
                  </a:lnTo>
                  <a:lnTo>
                    <a:pt x="3492" y="0"/>
                  </a:lnTo>
                  <a:lnTo>
                    <a:pt x="26" y="0"/>
                  </a:lnTo>
                  <a:lnTo>
                    <a:pt x="54" y="27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2" name="Freeform 318"/>
            <p:cNvSpPr>
              <a:spLocks noChangeArrowheads="1"/>
            </p:cNvSpPr>
            <p:nvPr/>
          </p:nvSpPr>
          <p:spPr bwMode="auto">
            <a:xfrm>
              <a:off x="2221" y="3425"/>
              <a:ext cx="0" cy="25"/>
            </a:xfrm>
            <a:custGeom>
              <a:avLst/>
              <a:gdLst>
                <a:gd name="T0" fmla="*/ 0 w 54"/>
                <a:gd name="T1" fmla="*/ 0 h 1107"/>
                <a:gd name="T2" fmla="*/ 0 w 54"/>
                <a:gd name="T3" fmla="*/ 1 h 1107"/>
                <a:gd name="T4" fmla="*/ 0 w 54"/>
                <a:gd name="T5" fmla="*/ 25 h 1107"/>
                <a:gd name="T6" fmla="*/ 1 w 54"/>
                <a:gd name="T7" fmla="*/ 25 h 1107"/>
                <a:gd name="T8" fmla="*/ 1 w 54"/>
                <a:gd name="T9" fmla="*/ 1 h 1107"/>
                <a:gd name="T10" fmla="*/ 0 w 54"/>
                <a:gd name="T11" fmla="*/ 1 h 1107"/>
                <a:gd name="T12" fmla="*/ 0 w 54"/>
                <a:gd name="T13" fmla="*/ 0 h 1107"/>
                <a:gd name="T14" fmla="*/ 0 w 54"/>
                <a:gd name="T15" fmla="*/ 0 h 1107"/>
                <a:gd name="T16" fmla="*/ 0 w 54"/>
                <a:gd name="T17" fmla="*/ 1 h 1107"/>
                <a:gd name="T18" fmla="*/ 0 w 54"/>
                <a:gd name="T19" fmla="*/ 0 h 1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7">
                  <a:moveTo>
                    <a:pt x="26" y="0"/>
                  </a:moveTo>
                  <a:lnTo>
                    <a:pt x="0" y="28"/>
                  </a:lnTo>
                  <a:lnTo>
                    <a:pt x="0" y="1107"/>
                  </a:lnTo>
                  <a:lnTo>
                    <a:pt x="54" y="1107"/>
                  </a:lnTo>
                  <a:lnTo>
                    <a:pt x="54" y="28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3" name="Freeform 319"/>
            <p:cNvSpPr>
              <a:spLocks noChangeArrowheads="1"/>
            </p:cNvSpPr>
            <p:nvPr/>
          </p:nvSpPr>
          <p:spPr bwMode="auto">
            <a:xfrm>
              <a:off x="2222" y="3425"/>
              <a:ext cx="104" cy="0"/>
            </a:xfrm>
            <a:custGeom>
              <a:avLst/>
              <a:gdLst>
                <a:gd name="T0" fmla="*/ 104 w 3492"/>
                <a:gd name="T1" fmla="*/ 1 h 55"/>
                <a:gd name="T2" fmla="*/ 103 w 3492"/>
                <a:gd name="T3" fmla="*/ 0 h 55"/>
                <a:gd name="T4" fmla="*/ 0 w 3492"/>
                <a:gd name="T5" fmla="*/ 0 h 55"/>
                <a:gd name="T6" fmla="*/ 0 w 3492"/>
                <a:gd name="T7" fmla="*/ 1 h 55"/>
                <a:gd name="T8" fmla="*/ 103 w 3492"/>
                <a:gd name="T9" fmla="*/ 1 h 55"/>
                <a:gd name="T10" fmla="*/ 102 w 3492"/>
                <a:gd name="T11" fmla="*/ 1 h 55"/>
                <a:gd name="T12" fmla="*/ 104 w 3492"/>
                <a:gd name="T13" fmla="*/ 1 h 55"/>
                <a:gd name="T14" fmla="*/ 104 w 3492"/>
                <a:gd name="T15" fmla="*/ 0 h 55"/>
                <a:gd name="T16" fmla="*/ 103 w 3492"/>
                <a:gd name="T17" fmla="*/ 0 h 55"/>
                <a:gd name="T18" fmla="*/ 104 w 3492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5">
                  <a:moveTo>
                    <a:pt x="3492" y="28"/>
                  </a:moveTo>
                  <a:lnTo>
                    <a:pt x="3466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3466" y="55"/>
                  </a:lnTo>
                  <a:lnTo>
                    <a:pt x="3438" y="28"/>
                  </a:lnTo>
                  <a:lnTo>
                    <a:pt x="3492" y="28"/>
                  </a:lnTo>
                  <a:lnTo>
                    <a:pt x="3492" y="0"/>
                  </a:lnTo>
                  <a:lnTo>
                    <a:pt x="3466" y="0"/>
                  </a:lnTo>
                  <a:lnTo>
                    <a:pt x="3492" y="28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4" name="Freeform 320"/>
            <p:cNvSpPr>
              <a:spLocks noChangeArrowheads="1"/>
            </p:cNvSpPr>
            <p:nvPr/>
          </p:nvSpPr>
          <p:spPr bwMode="auto">
            <a:xfrm>
              <a:off x="2326" y="3426"/>
              <a:ext cx="0" cy="25"/>
            </a:xfrm>
            <a:custGeom>
              <a:avLst/>
              <a:gdLst>
                <a:gd name="T0" fmla="*/ 1 w 54"/>
                <a:gd name="T1" fmla="*/ 25 h 1106"/>
                <a:gd name="T2" fmla="*/ 1 w 54"/>
                <a:gd name="T3" fmla="*/ 24 h 1106"/>
                <a:gd name="T4" fmla="*/ 1 w 54"/>
                <a:gd name="T5" fmla="*/ 0 h 1106"/>
                <a:gd name="T6" fmla="*/ 0 w 54"/>
                <a:gd name="T7" fmla="*/ 0 h 1106"/>
                <a:gd name="T8" fmla="*/ 0 w 54"/>
                <a:gd name="T9" fmla="*/ 24 h 1106"/>
                <a:gd name="T10" fmla="*/ 1 w 54"/>
                <a:gd name="T11" fmla="*/ 24 h 1106"/>
                <a:gd name="T12" fmla="*/ 1 w 54"/>
                <a:gd name="T13" fmla="*/ 25 h 1106"/>
                <a:gd name="T14" fmla="*/ 1 w 54"/>
                <a:gd name="T15" fmla="*/ 25 h 1106"/>
                <a:gd name="T16" fmla="*/ 1 w 54"/>
                <a:gd name="T17" fmla="*/ 24 h 1106"/>
                <a:gd name="T18" fmla="*/ 1 w 54"/>
                <a:gd name="T19" fmla="*/ 25 h 1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6">
                  <a:moveTo>
                    <a:pt x="28" y="1106"/>
                  </a:moveTo>
                  <a:lnTo>
                    <a:pt x="54" y="107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79"/>
                  </a:lnTo>
                  <a:lnTo>
                    <a:pt x="28" y="1052"/>
                  </a:lnTo>
                  <a:lnTo>
                    <a:pt x="28" y="1106"/>
                  </a:lnTo>
                  <a:lnTo>
                    <a:pt x="54" y="1106"/>
                  </a:lnTo>
                  <a:lnTo>
                    <a:pt x="54" y="1079"/>
                  </a:lnTo>
                  <a:lnTo>
                    <a:pt x="28" y="1106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5" name="Freeform 321"/>
            <p:cNvSpPr>
              <a:spLocks noChangeArrowheads="1"/>
            </p:cNvSpPr>
            <p:nvPr/>
          </p:nvSpPr>
          <p:spPr bwMode="auto">
            <a:xfrm>
              <a:off x="2232" y="3427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6" name="Freeform 322"/>
            <p:cNvSpPr>
              <a:spLocks noChangeArrowheads="1"/>
            </p:cNvSpPr>
            <p:nvPr/>
          </p:nvSpPr>
          <p:spPr bwMode="auto">
            <a:xfrm>
              <a:off x="2244" y="3427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7" name="Freeform 323"/>
            <p:cNvSpPr>
              <a:spLocks noChangeArrowheads="1"/>
            </p:cNvSpPr>
            <p:nvPr/>
          </p:nvSpPr>
          <p:spPr bwMode="auto">
            <a:xfrm>
              <a:off x="2256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8" name="Freeform 324"/>
            <p:cNvSpPr>
              <a:spLocks noChangeArrowheads="1"/>
            </p:cNvSpPr>
            <p:nvPr/>
          </p:nvSpPr>
          <p:spPr bwMode="auto">
            <a:xfrm>
              <a:off x="2267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89" name="Freeform 325"/>
            <p:cNvSpPr>
              <a:spLocks noChangeArrowheads="1"/>
            </p:cNvSpPr>
            <p:nvPr/>
          </p:nvSpPr>
          <p:spPr bwMode="auto">
            <a:xfrm>
              <a:off x="2280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90" name="Freeform 326"/>
            <p:cNvSpPr>
              <a:spLocks noChangeArrowheads="1"/>
            </p:cNvSpPr>
            <p:nvPr/>
          </p:nvSpPr>
          <p:spPr bwMode="auto">
            <a:xfrm>
              <a:off x="2291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91" name="Freeform 327"/>
            <p:cNvSpPr>
              <a:spLocks noChangeArrowheads="1"/>
            </p:cNvSpPr>
            <p:nvPr/>
          </p:nvSpPr>
          <p:spPr bwMode="auto">
            <a:xfrm>
              <a:off x="2302" y="3427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92" name="Freeform 328"/>
            <p:cNvSpPr>
              <a:spLocks noChangeArrowheads="1"/>
            </p:cNvSpPr>
            <p:nvPr/>
          </p:nvSpPr>
          <p:spPr bwMode="auto">
            <a:xfrm>
              <a:off x="2315" y="3427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93" name="Rectangle 329"/>
            <p:cNvSpPr>
              <a:spLocks noChangeArrowheads="1"/>
            </p:cNvSpPr>
            <p:nvPr/>
          </p:nvSpPr>
          <p:spPr bwMode="auto">
            <a:xfrm>
              <a:off x="2229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494" name="Rectangle 330"/>
            <p:cNvSpPr>
              <a:spLocks noChangeArrowheads="1"/>
            </p:cNvSpPr>
            <p:nvPr/>
          </p:nvSpPr>
          <p:spPr bwMode="auto">
            <a:xfrm>
              <a:off x="2229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495" name="Rectangle 331"/>
            <p:cNvSpPr>
              <a:spLocks noChangeArrowheads="1"/>
            </p:cNvSpPr>
            <p:nvPr/>
          </p:nvSpPr>
          <p:spPr bwMode="auto">
            <a:xfrm>
              <a:off x="2241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496" name="Rectangle 332"/>
            <p:cNvSpPr>
              <a:spLocks noChangeArrowheads="1"/>
            </p:cNvSpPr>
            <p:nvPr/>
          </p:nvSpPr>
          <p:spPr bwMode="auto">
            <a:xfrm>
              <a:off x="2241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497" name="Rectangle 333"/>
            <p:cNvSpPr>
              <a:spLocks noChangeArrowheads="1"/>
            </p:cNvSpPr>
            <p:nvPr/>
          </p:nvSpPr>
          <p:spPr bwMode="auto">
            <a:xfrm>
              <a:off x="2253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498" name="Rectangle 334"/>
            <p:cNvSpPr>
              <a:spLocks noChangeArrowheads="1"/>
            </p:cNvSpPr>
            <p:nvPr/>
          </p:nvSpPr>
          <p:spPr bwMode="auto">
            <a:xfrm>
              <a:off x="2253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499" name="Rectangle 335"/>
            <p:cNvSpPr>
              <a:spLocks noChangeArrowheads="1"/>
            </p:cNvSpPr>
            <p:nvPr/>
          </p:nvSpPr>
          <p:spPr bwMode="auto">
            <a:xfrm>
              <a:off x="2264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0" name="Rectangle 336"/>
            <p:cNvSpPr>
              <a:spLocks noChangeArrowheads="1"/>
            </p:cNvSpPr>
            <p:nvPr/>
          </p:nvSpPr>
          <p:spPr bwMode="auto">
            <a:xfrm>
              <a:off x="2264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1" name="Rectangle 337"/>
            <p:cNvSpPr>
              <a:spLocks noChangeArrowheads="1"/>
            </p:cNvSpPr>
            <p:nvPr/>
          </p:nvSpPr>
          <p:spPr bwMode="auto">
            <a:xfrm>
              <a:off x="2275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2" name="Rectangle 338"/>
            <p:cNvSpPr>
              <a:spLocks noChangeArrowheads="1"/>
            </p:cNvSpPr>
            <p:nvPr/>
          </p:nvSpPr>
          <p:spPr bwMode="auto">
            <a:xfrm>
              <a:off x="2275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3" name="Rectangle 339"/>
            <p:cNvSpPr>
              <a:spLocks noChangeArrowheads="1"/>
            </p:cNvSpPr>
            <p:nvPr/>
          </p:nvSpPr>
          <p:spPr bwMode="auto">
            <a:xfrm>
              <a:off x="2287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4" name="Rectangle 340"/>
            <p:cNvSpPr>
              <a:spLocks noChangeArrowheads="1"/>
            </p:cNvSpPr>
            <p:nvPr/>
          </p:nvSpPr>
          <p:spPr bwMode="auto">
            <a:xfrm>
              <a:off x="2287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5" name="Rectangle 341"/>
            <p:cNvSpPr>
              <a:spLocks noChangeArrowheads="1"/>
            </p:cNvSpPr>
            <p:nvPr/>
          </p:nvSpPr>
          <p:spPr bwMode="auto">
            <a:xfrm>
              <a:off x="2300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6" name="Rectangle 342"/>
            <p:cNvSpPr>
              <a:spLocks noChangeArrowheads="1"/>
            </p:cNvSpPr>
            <p:nvPr/>
          </p:nvSpPr>
          <p:spPr bwMode="auto">
            <a:xfrm>
              <a:off x="2300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7" name="Rectangle 343"/>
            <p:cNvSpPr>
              <a:spLocks noChangeArrowheads="1"/>
            </p:cNvSpPr>
            <p:nvPr/>
          </p:nvSpPr>
          <p:spPr bwMode="auto">
            <a:xfrm>
              <a:off x="2311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08" name="Rectangle 344"/>
            <p:cNvSpPr>
              <a:spLocks noChangeArrowheads="1"/>
            </p:cNvSpPr>
            <p:nvPr/>
          </p:nvSpPr>
          <p:spPr bwMode="auto">
            <a:xfrm>
              <a:off x="2311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509" name="Group 345"/>
            <p:cNvGrpSpPr>
              <a:grpSpLocks/>
            </p:cNvGrpSpPr>
            <p:nvPr/>
          </p:nvGrpSpPr>
          <p:grpSpPr bwMode="auto">
            <a:xfrm>
              <a:off x="2071" y="3415"/>
              <a:ext cx="92" cy="32"/>
              <a:chOff x="2071" y="3415"/>
              <a:chExt cx="92" cy="32"/>
            </a:xfrm>
          </p:grpSpPr>
          <p:sp>
            <p:nvSpPr>
              <p:cNvPr id="56553" name="Rectangle 346"/>
              <p:cNvSpPr>
                <a:spLocks noChangeArrowheads="1"/>
              </p:cNvSpPr>
              <p:nvPr/>
            </p:nvSpPr>
            <p:spPr bwMode="auto">
              <a:xfrm>
                <a:off x="2085" y="3415"/>
                <a:ext cx="79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4" name="Rectangle 347"/>
              <p:cNvSpPr>
                <a:spLocks noChangeArrowheads="1"/>
              </p:cNvSpPr>
              <p:nvPr/>
            </p:nvSpPr>
            <p:spPr bwMode="auto">
              <a:xfrm>
                <a:off x="2085" y="3415"/>
                <a:ext cx="7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5" name="Rectangle 348"/>
              <p:cNvSpPr>
                <a:spLocks noChangeArrowheads="1"/>
              </p:cNvSpPr>
              <p:nvPr/>
            </p:nvSpPr>
            <p:spPr bwMode="auto">
              <a:xfrm>
                <a:off x="2071" y="3420"/>
                <a:ext cx="92" cy="28"/>
              </a:xfrm>
              <a:prstGeom prst="rect">
                <a:avLst/>
              </a:pr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6" name="Rectangle 349"/>
              <p:cNvSpPr>
                <a:spLocks noChangeArrowheads="1"/>
              </p:cNvSpPr>
              <p:nvPr/>
            </p:nvSpPr>
            <p:spPr bwMode="auto">
              <a:xfrm>
                <a:off x="2071" y="3420"/>
                <a:ext cx="92" cy="2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7" name="Rectangle 350"/>
              <p:cNvSpPr>
                <a:spLocks noChangeArrowheads="1"/>
              </p:cNvSpPr>
              <p:nvPr/>
            </p:nvSpPr>
            <p:spPr bwMode="auto">
              <a:xfrm>
                <a:off x="2084" y="3438"/>
                <a:ext cx="66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8" name="Rectangle 351"/>
              <p:cNvSpPr>
                <a:spLocks noChangeArrowheads="1"/>
              </p:cNvSpPr>
              <p:nvPr/>
            </p:nvSpPr>
            <p:spPr bwMode="auto">
              <a:xfrm>
                <a:off x="2084" y="3438"/>
                <a:ext cx="66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9" name="Rectangle 352"/>
              <p:cNvSpPr>
                <a:spLocks noChangeArrowheads="1"/>
              </p:cNvSpPr>
              <p:nvPr/>
            </p:nvSpPr>
            <p:spPr bwMode="auto">
              <a:xfrm>
                <a:off x="2086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0" name="Rectangle 353"/>
              <p:cNvSpPr>
                <a:spLocks noChangeArrowheads="1"/>
              </p:cNvSpPr>
              <p:nvPr/>
            </p:nvSpPr>
            <p:spPr bwMode="auto">
              <a:xfrm>
                <a:off x="2086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1" name="Rectangle 354"/>
              <p:cNvSpPr>
                <a:spLocks noChangeArrowheads="1"/>
              </p:cNvSpPr>
              <p:nvPr/>
            </p:nvSpPr>
            <p:spPr bwMode="auto">
              <a:xfrm>
                <a:off x="2103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2" name="Rectangle 355"/>
              <p:cNvSpPr>
                <a:spLocks noChangeArrowheads="1"/>
              </p:cNvSpPr>
              <p:nvPr/>
            </p:nvSpPr>
            <p:spPr bwMode="auto">
              <a:xfrm>
                <a:off x="2103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3" name="Rectangle 356"/>
              <p:cNvSpPr>
                <a:spLocks noChangeArrowheads="1"/>
              </p:cNvSpPr>
              <p:nvPr/>
            </p:nvSpPr>
            <p:spPr bwMode="auto">
              <a:xfrm>
                <a:off x="2120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4" name="Rectangle 357"/>
              <p:cNvSpPr>
                <a:spLocks noChangeArrowheads="1"/>
              </p:cNvSpPr>
              <p:nvPr/>
            </p:nvSpPr>
            <p:spPr bwMode="auto">
              <a:xfrm>
                <a:off x="2120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5" name="Rectangle 358"/>
              <p:cNvSpPr>
                <a:spLocks noChangeArrowheads="1"/>
              </p:cNvSpPr>
              <p:nvPr/>
            </p:nvSpPr>
            <p:spPr bwMode="auto">
              <a:xfrm>
                <a:off x="2136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66" name="Rectangle 359"/>
              <p:cNvSpPr>
                <a:spLocks noChangeArrowheads="1"/>
              </p:cNvSpPr>
              <p:nvPr/>
            </p:nvSpPr>
            <p:spPr bwMode="auto">
              <a:xfrm>
                <a:off x="2136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56510" name="Group 360"/>
            <p:cNvGrpSpPr>
              <a:grpSpLocks/>
            </p:cNvGrpSpPr>
            <p:nvPr/>
          </p:nvGrpSpPr>
          <p:grpSpPr bwMode="auto">
            <a:xfrm>
              <a:off x="2035" y="3417"/>
              <a:ext cx="33" cy="30"/>
              <a:chOff x="2035" y="3417"/>
              <a:chExt cx="33" cy="30"/>
            </a:xfrm>
          </p:grpSpPr>
          <p:sp>
            <p:nvSpPr>
              <p:cNvPr id="56526" name="Rectangle 361"/>
              <p:cNvSpPr>
                <a:spLocks noChangeArrowheads="1"/>
              </p:cNvSpPr>
              <p:nvPr/>
            </p:nvSpPr>
            <p:spPr bwMode="auto">
              <a:xfrm>
                <a:off x="2042" y="3417"/>
                <a:ext cx="19" cy="12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27" name="Rectangle 362"/>
              <p:cNvSpPr>
                <a:spLocks noChangeArrowheads="1"/>
              </p:cNvSpPr>
              <p:nvPr/>
            </p:nvSpPr>
            <p:spPr bwMode="auto">
              <a:xfrm>
                <a:off x="2042" y="3417"/>
                <a:ext cx="19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28" name="Line 363"/>
              <p:cNvSpPr>
                <a:spLocks noChangeShapeType="1"/>
              </p:cNvSpPr>
              <p:nvPr/>
            </p:nvSpPr>
            <p:spPr bwMode="auto">
              <a:xfrm>
                <a:off x="2042" y="3417"/>
                <a:ext cx="19" cy="12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29" name="Line 364"/>
              <p:cNvSpPr>
                <a:spLocks noChangeShapeType="1"/>
              </p:cNvSpPr>
              <p:nvPr/>
            </p:nvSpPr>
            <p:spPr bwMode="auto">
              <a:xfrm flipH="1">
                <a:off x="2050" y="3420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30" name="Line 365"/>
              <p:cNvSpPr>
                <a:spLocks noChangeShapeType="1"/>
              </p:cNvSpPr>
              <p:nvPr/>
            </p:nvSpPr>
            <p:spPr bwMode="auto">
              <a:xfrm>
                <a:off x="2044" y="3427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31" name="Rectangle 366"/>
              <p:cNvSpPr>
                <a:spLocks noChangeArrowheads="1"/>
              </p:cNvSpPr>
              <p:nvPr/>
            </p:nvSpPr>
            <p:spPr bwMode="auto">
              <a:xfrm>
                <a:off x="2038" y="3437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32" name="Rectangle 367"/>
              <p:cNvSpPr>
                <a:spLocks noChangeArrowheads="1"/>
              </p:cNvSpPr>
              <p:nvPr/>
            </p:nvSpPr>
            <p:spPr bwMode="auto">
              <a:xfrm>
                <a:off x="2064" y="3437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33" name="Freeform 368"/>
              <p:cNvSpPr>
                <a:spLocks noChangeArrowheads="1"/>
              </p:cNvSpPr>
              <p:nvPr/>
            </p:nvSpPr>
            <p:spPr bwMode="auto">
              <a:xfrm>
                <a:off x="2039" y="3430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34" name="Freeform 369"/>
              <p:cNvSpPr>
                <a:spLocks noChangeArrowheads="1"/>
              </p:cNvSpPr>
              <p:nvPr/>
            </p:nvSpPr>
            <p:spPr bwMode="auto">
              <a:xfrm>
                <a:off x="2039" y="3430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35" name="Freeform 370"/>
              <p:cNvSpPr>
                <a:spLocks noChangeArrowheads="1"/>
              </p:cNvSpPr>
              <p:nvPr/>
            </p:nvSpPr>
            <p:spPr bwMode="auto">
              <a:xfrm>
                <a:off x="2055" y="3430"/>
                <a:ext cx="2" cy="0"/>
              </a:xfrm>
              <a:custGeom>
                <a:avLst/>
                <a:gdLst>
                  <a:gd name="T0" fmla="*/ 2 w 86"/>
                  <a:gd name="T1" fmla="*/ 0 h 7"/>
                  <a:gd name="T2" fmla="*/ 1 w 86"/>
                  <a:gd name="T3" fmla="*/ 0 h 7"/>
                  <a:gd name="T4" fmla="*/ 1 w 86"/>
                  <a:gd name="T5" fmla="*/ 0 h 7"/>
                  <a:gd name="T6" fmla="*/ 0 w 86"/>
                  <a:gd name="T7" fmla="*/ 0 h 7"/>
                  <a:gd name="T8" fmla="*/ 0 w 86"/>
                  <a:gd name="T9" fmla="*/ 0 h 7"/>
                  <a:gd name="T10" fmla="*/ 0 w 86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7">
                    <a:moveTo>
                      <a:pt x="86" y="0"/>
                    </a:moveTo>
                    <a:lnTo>
                      <a:pt x="61" y="0"/>
                    </a:lnTo>
                    <a:lnTo>
                      <a:pt x="2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36" name="Line 371"/>
              <p:cNvSpPr>
                <a:spLocks noChangeShapeType="1"/>
              </p:cNvSpPr>
              <p:nvPr/>
            </p:nvSpPr>
            <p:spPr bwMode="auto">
              <a:xfrm>
                <a:off x="2059" y="3434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37" name="Rectangle 372"/>
              <p:cNvSpPr>
                <a:spLocks noChangeArrowheads="1"/>
              </p:cNvSpPr>
              <p:nvPr/>
            </p:nvSpPr>
            <p:spPr bwMode="auto">
              <a:xfrm>
                <a:off x="2059" y="3434"/>
                <a:ext cx="0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38" name="Rectangle 373"/>
              <p:cNvSpPr>
                <a:spLocks noChangeArrowheads="1"/>
              </p:cNvSpPr>
              <p:nvPr/>
            </p:nvSpPr>
            <p:spPr bwMode="auto">
              <a:xfrm>
                <a:off x="2044" y="3434"/>
                <a:ext cx="14" cy="1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39" name="Rectangle 374"/>
              <p:cNvSpPr>
                <a:spLocks noChangeArrowheads="1"/>
              </p:cNvSpPr>
              <p:nvPr/>
            </p:nvSpPr>
            <p:spPr bwMode="auto">
              <a:xfrm>
                <a:off x="2044" y="3434"/>
                <a:ext cx="14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0" name="Rectangle 375"/>
              <p:cNvSpPr>
                <a:spLocks noChangeArrowheads="1"/>
              </p:cNvSpPr>
              <p:nvPr/>
            </p:nvSpPr>
            <p:spPr bwMode="auto">
              <a:xfrm>
                <a:off x="2044" y="3436"/>
                <a:ext cx="13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1" name="Rectangle 376"/>
              <p:cNvSpPr>
                <a:spLocks noChangeArrowheads="1"/>
              </p:cNvSpPr>
              <p:nvPr/>
            </p:nvSpPr>
            <p:spPr bwMode="auto">
              <a:xfrm>
                <a:off x="2044" y="3434"/>
                <a:ext cx="13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2" name="Freeform 377"/>
              <p:cNvSpPr>
                <a:spLocks noChangeArrowheads="1"/>
              </p:cNvSpPr>
              <p:nvPr/>
            </p:nvSpPr>
            <p:spPr bwMode="auto">
              <a:xfrm>
                <a:off x="2046" y="3434"/>
                <a:ext cx="0" cy="0"/>
              </a:xfrm>
              <a:custGeom>
                <a:avLst/>
                <a:gdLst>
                  <a:gd name="T0" fmla="*/ 1 w 28"/>
                  <a:gd name="T1" fmla="*/ 0 h 24"/>
                  <a:gd name="T2" fmla="*/ 1 w 28"/>
                  <a:gd name="T3" fmla="*/ 0 h 24"/>
                  <a:gd name="T4" fmla="*/ 1 w 28"/>
                  <a:gd name="T5" fmla="*/ 0 h 24"/>
                  <a:gd name="T6" fmla="*/ 1 w 28"/>
                  <a:gd name="T7" fmla="*/ 0 h 24"/>
                  <a:gd name="T8" fmla="*/ 1 w 28"/>
                  <a:gd name="T9" fmla="*/ 0 h 24"/>
                  <a:gd name="T10" fmla="*/ 1 w 28"/>
                  <a:gd name="T11" fmla="*/ 0 h 24"/>
                  <a:gd name="T12" fmla="*/ 1 w 28"/>
                  <a:gd name="T13" fmla="*/ 0 h 24"/>
                  <a:gd name="T14" fmla="*/ 1 w 28"/>
                  <a:gd name="T15" fmla="*/ 0 h 24"/>
                  <a:gd name="T16" fmla="*/ 1 w 28"/>
                  <a:gd name="T17" fmla="*/ 0 h 24"/>
                  <a:gd name="T18" fmla="*/ 0 w 28"/>
                  <a:gd name="T19" fmla="*/ 0 h 24"/>
                  <a:gd name="T20" fmla="*/ 0 w 28"/>
                  <a:gd name="T21" fmla="*/ 0 h 24"/>
                  <a:gd name="T22" fmla="*/ 0 w 28"/>
                  <a:gd name="T23" fmla="*/ 0 h 24"/>
                  <a:gd name="T24" fmla="*/ 0 w 28"/>
                  <a:gd name="T25" fmla="*/ 0 h 24"/>
                  <a:gd name="T26" fmla="*/ 0 w 28"/>
                  <a:gd name="T27" fmla="*/ 0 h 24"/>
                  <a:gd name="T28" fmla="*/ 0 w 28"/>
                  <a:gd name="T29" fmla="*/ 0 h 24"/>
                  <a:gd name="T30" fmla="*/ 0 w 28"/>
                  <a:gd name="T31" fmla="*/ 0 h 24"/>
                  <a:gd name="T32" fmla="*/ 0 w 28"/>
                  <a:gd name="T33" fmla="*/ 0 h 24"/>
                  <a:gd name="T34" fmla="*/ 0 w 28"/>
                  <a:gd name="T35" fmla="*/ 1 h 24"/>
                  <a:gd name="T36" fmla="*/ 0 w 28"/>
                  <a:gd name="T37" fmla="*/ 1 h 24"/>
                  <a:gd name="T38" fmla="*/ 0 w 28"/>
                  <a:gd name="T39" fmla="*/ 1 h 24"/>
                  <a:gd name="T40" fmla="*/ 0 w 28"/>
                  <a:gd name="T41" fmla="*/ 1 h 24"/>
                  <a:gd name="T42" fmla="*/ 0 w 28"/>
                  <a:gd name="T43" fmla="*/ 1 h 24"/>
                  <a:gd name="T44" fmla="*/ 0 w 28"/>
                  <a:gd name="T45" fmla="*/ 1 h 24"/>
                  <a:gd name="T46" fmla="*/ 0 w 28"/>
                  <a:gd name="T47" fmla="*/ 1 h 24"/>
                  <a:gd name="T48" fmla="*/ 1 w 28"/>
                  <a:gd name="T49" fmla="*/ 1 h 24"/>
                  <a:gd name="T50" fmla="*/ 1 w 28"/>
                  <a:gd name="T51" fmla="*/ 1 h 24"/>
                  <a:gd name="T52" fmla="*/ 1 w 28"/>
                  <a:gd name="T53" fmla="*/ 1 h 24"/>
                  <a:gd name="T54" fmla="*/ 1 w 28"/>
                  <a:gd name="T55" fmla="*/ 1 h 24"/>
                  <a:gd name="T56" fmla="*/ 1 w 28"/>
                  <a:gd name="T57" fmla="*/ 1 h 24"/>
                  <a:gd name="T58" fmla="*/ 1 w 28"/>
                  <a:gd name="T59" fmla="*/ 1 h 24"/>
                  <a:gd name="T60" fmla="*/ 1 w 28"/>
                  <a:gd name="T61" fmla="*/ 1 h 24"/>
                  <a:gd name="T62" fmla="*/ 1 w 28"/>
                  <a:gd name="T63" fmla="*/ 1 h 24"/>
                  <a:gd name="T64" fmla="*/ 1 w 28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" h="24">
                    <a:moveTo>
                      <a:pt x="28" y="11"/>
                    </a:moveTo>
                    <a:lnTo>
                      <a:pt x="27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8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43" name="Freeform 378"/>
              <p:cNvSpPr>
                <a:spLocks noChangeArrowheads="1"/>
              </p:cNvSpPr>
              <p:nvPr/>
            </p:nvSpPr>
            <p:spPr bwMode="auto">
              <a:xfrm>
                <a:off x="2057" y="3434"/>
                <a:ext cx="0" cy="0"/>
              </a:xfrm>
              <a:custGeom>
                <a:avLst/>
                <a:gdLst>
                  <a:gd name="T0" fmla="*/ 1 w 25"/>
                  <a:gd name="T1" fmla="*/ 0 h 24"/>
                  <a:gd name="T2" fmla="*/ 1 w 25"/>
                  <a:gd name="T3" fmla="*/ 0 h 24"/>
                  <a:gd name="T4" fmla="*/ 1 w 25"/>
                  <a:gd name="T5" fmla="*/ 0 h 24"/>
                  <a:gd name="T6" fmla="*/ 1 w 25"/>
                  <a:gd name="T7" fmla="*/ 0 h 24"/>
                  <a:gd name="T8" fmla="*/ 1 w 25"/>
                  <a:gd name="T9" fmla="*/ 0 h 24"/>
                  <a:gd name="T10" fmla="*/ 1 w 25"/>
                  <a:gd name="T11" fmla="*/ 0 h 24"/>
                  <a:gd name="T12" fmla="*/ 1 w 25"/>
                  <a:gd name="T13" fmla="*/ 0 h 24"/>
                  <a:gd name="T14" fmla="*/ 1 w 25"/>
                  <a:gd name="T15" fmla="*/ 0 h 24"/>
                  <a:gd name="T16" fmla="*/ 1 w 25"/>
                  <a:gd name="T17" fmla="*/ 0 h 24"/>
                  <a:gd name="T18" fmla="*/ 0 w 25"/>
                  <a:gd name="T19" fmla="*/ 0 h 24"/>
                  <a:gd name="T20" fmla="*/ 0 w 25"/>
                  <a:gd name="T21" fmla="*/ 0 h 24"/>
                  <a:gd name="T22" fmla="*/ 0 w 25"/>
                  <a:gd name="T23" fmla="*/ 0 h 24"/>
                  <a:gd name="T24" fmla="*/ 0 w 25"/>
                  <a:gd name="T25" fmla="*/ 0 h 24"/>
                  <a:gd name="T26" fmla="*/ 0 w 25"/>
                  <a:gd name="T27" fmla="*/ 0 h 24"/>
                  <a:gd name="T28" fmla="*/ 0 w 25"/>
                  <a:gd name="T29" fmla="*/ 0 h 24"/>
                  <a:gd name="T30" fmla="*/ 0 w 25"/>
                  <a:gd name="T31" fmla="*/ 0 h 24"/>
                  <a:gd name="T32" fmla="*/ 0 w 25"/>
                  <a:gd name="T33" fmla="*/ 0 h 24"/>
                  <a:gd name="T34" fmla="*/ 0 w 25"/>
                  <a:gd name="T35" fmla="*/ 1 h 24"/>
                  <a:gd name="T36" fmla="*/ 0 w 25"/>
                  <a:gd name="T37" fmla="*/ 1 h 24"/>
                  <a:gd name="T38" fmla="*/ 0 w 25"/>
                  <a:gd name="T39" fmla="*/ 1 h 24"/>
                  <a:gd name="T40" fmla="*/ 0 w 25"/>
                  <a:gd name="T41" fmla="*/ 1 h 24"/>
                  <a:gd name="T42" fmla="*/ 0 w 25"/>
                  <a:gd name="T43" fmla="*/ 1 h 24"/>
                  <a:gd name="T44" fmla="*/ 0 w 25"/>
                  <a:gd name="T45" fmla="*/ 1 h 24"/>
                  <a:gd name="T46" fmla="*/ 0 w 25"/>
                  <a:gd name="T47" fmla="*/ 1 h 24"/>
                  <a:gd name="T48" fmla="*/ 1 w 25"/>
                  <a:gd name="T49" fmla="*/ 1 h 24"/>
                  <a:gd name="T50" fmla="*/ 1 w 25"/>
                  <a:gd name="T51" fmla="*/ 1 h 24"/>
                  <a:gd name="T52" fmla="*/ 1 w 25"/>
                  <a:gd name="T53" fmla="*/ 1 h 24"/>
                  <a:gd name="T54" fmla="*/ 1 w 25"/>
                  <a:gd name="T55" fmla="*/ 1 h 24"/>
                  <a:gd name="T56" fmla="*/ 1 w 25"/>
                  <a:gd name="T57" fmla="*/ 1 h 24"/>
                  <a:gd name="T58" fmla="*/ 1 w 25"/>
                  <a:gd name="T59" fmla="*/ 1 h 24"/>
                  <a:gd name="T60" fmla="*/ 1 w 25"/>
                  <a:gd name="T61" fmla="*/ 1 h 24"/>
                  <a:gd name="T62" fmla="*/ 1 w 25"/>
                  <a:gd name="T63" fmla="*/ 1 h 24"/>
                  <a:gd name="T64" fmla="*/ 1 w 25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" h="24">
                    <a:moveTo>
                      <a:pt x="25" y="11"/>
                    </a:move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21" y="21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5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544" name="Rectangle 379"/>
              <p:cNvSpPr>
                <a:spLocks noChangeArrowheads="1"/>
              </p:cNvSpPr>
              <p:nvPr/>
            </p:nvSpPr>
            <p:spPr bwMode="auto">
              <a:xfrm>
                <a:off x="2039" y="3437"/>
                <a:ext cx="23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5" name="Rectangle 380"/>
              <p:cNvSpPr>
                <a:spLocks noChangeArrowheads="1"/>
              </p:cNvSpPr>
              <p:nvPr/>
            </p:nvSpPr>
            <p:spPr bwMode="auto">
              <a:xfrm>
                <a:off x="2039" y="3437"/>
                <a:ext cx="2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6" name="Rectangle 381"/>
              <p:cNvSpPr>
                <a:spLocks noChangeArrowheads="1"/>
              </p:cNvSpPr>
              <p:nvPr/>
            </p:nvSpPr>
            <p:spPr bwMode="auto">
              <a:xfrm>
                <a:off x="2045" y="3437"/>
                <a:ext cx="11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7" name="Rectangle 382"/>
              <p:cNvSpPr>
                <a:spLocks noChangeArrowheads="1"/>
              </p:cNvSpPr>
              <p:nvPr/>
            </p:nvSpPr>
            <p:spPr bwMode="auto">
              <a:xfrm>
                <a:off x="2045" y="3437"/>
                <a:ext cx="11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8" name="Rectangle 383"/>
              <p:cNvSpPr>
                <a:spLocks noChangeArrowheads="1"/>
              </p:cNvSpPr>
              <p:nvPr/>
            </p:nvSpPr>
            <p:spPr bwMode="auto">
              <a:xfrm>
                <a:off x="2046" y="3437"/>
                <a:ext cx="9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49" name="Rectangle 384"/>
              <p:cNvSpPr>
                <a:spLocks noChangeArrowheads="1"/>
              </p:cNvSpPr>
              <p:nvPr/>
            </p:nvSpPr>
            <p:spPr bwMode="auto">
              <a:xfrm>
                <a:off x="2035" y="3441"/>
                <a:ext cx="1" cy="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0" name="Rectangle 385"/>
              <p:cNvSpPr>
                <a:spLocks noChangeArrowheads="1"/>
              </p:cNvSpPr>
              <p:nvPr/>
            </p:nvSpPr>
            <p:spPr bwMode="auto">
              <a:xfrm>
                <a:off x="2035" y="3441"/>
                <a:ext cx="1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1" name="Rectangle 386"/>
              <p:cNvSpPr>
                <a:spLocks noChangeArrowheads="1"/>
              </p:cNvSpPr>
              <p:nvPr/>
            </p:nvSpPr>
            <p:spPr bwMode="auto">
              <a:xfrm>
                <a:off x="2066" y="3440"/>
                <a:ext cx="2" cy="3"/>
              </a:xfrm>
              <a:prstGeom prst="rect">
                <a:avLst/>
              </a:prstGeom>
              <a:solidFill>
                <a:srgbClr val="8F5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52" name="Rectangle 387"/>
              <p:cNvSpPr>
                <a:spLocks noChangeArrowheads="1"/>
              </p:cNvSpPr>
              <p:nvPr/>
            </p:nvSpPr>
            <p:spPr bwMode="auto">
              <a:xfrm>
                <a:off x="2066" y="3440"/>
                <a:ext cx="2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cxnSp>
          <p:nvCxnSpPr>
            <p:cNvPr id="56511" name="AutoShape 388"/>
            <p:cNvCxnSpPr>
              <a:cxnSpLocks noChangeShapeType="1"/>
            </p:cNvCxnSpPr>
            <p:nvPr/>
          </p:nvCxnSpPr>
          <p:spPr bwMode="auto">
            <a:xfrm rot="16200000" flipV="1">
              <a:off x="2022" y="3390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512" name="AutoShape 389"/>
            <p:cNvCxnSpPr>
              <a:cxnSpLocks noChangeShapeType="1"/>
            </p:cNvCxnSpPr>
            <p:nvPr/>
          </p:nvCxnSpPr>
          <p:spPr bwMode="auto">
            <a:xfrm rot="16200000" flipV="1">
              <a:off x="2020" y="3392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513" name="AutoShape 390"/>
            <p:cNvCxnSpPr>
              <a:cxnSpLocks noChangeShapeType="1"/>
            </p:cNvCxnSpPr>
            <p:nvPr/>
          </p:nvCxnSpPr>
          <p:spPr bwMode="auto">
            <a:xfrm flipH="1">
              <a:off x="2003" y="3390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514" name="AutoShape 391"/>
            <p:cNvCxnSpPr>
              <a:cxnSpLocks noChangeShapeType="1"/>
            </p:cNvCxnSpPr>
            <p:nvPr/>
          </p:nvCxnSpPr>
          <p:spPr bwMode="auto">
            <a:xfrm flipH="1">
              <a:off x="2005" y="3392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6515" name="Group 392"/>
            <p:cNvGrpSpPr>
              <a:grpSpLocks/>
            </p:cNvGrpSpPr>
            <p:nvPr/>
          </p:nvGrpSpPr>
          <p:grpSpPr bwMode="auto">
            <a:xfrm>
              <a:off x="2016" y="3373"/>
              <a:ext cx="13" cy="25"/>
              <a:chOff x="2016" y="3373"/>
              <a:chExt cx="13" cy="25"/>
            </a:xfrm>
          </p:grpSpPr>
          <p:sp>
            <p:nvSpPr>
              <p:cNvPr id="56523" name="Rectangle 393"/>
              <p:cNvSpPr>
                <a:spLocks noChangeArrowheads="1"/>
              </p:cNvSpPr>
              <p:nvPr/>
            </p:nvSpPr>
            <p:spPr bwMode="auto">
              <a:xfrm>
                <a:off x="2016" y="3373"/>
                <a:ext cx="13" cy="25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24" name="Rectangle 394"/>
              <p:cNvSpPr>
                <a:spLocks noChangeArrowheads="1"/>
              </p:cNvSpPr>
              <p:nvPr/>
            </p:nvSpPr>
            <p:spPr bwMode="auto">
              <a:xfrm>
                <a:off x="2016" y="3373"/>
                <a:ext cx="13" cy="2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525" name="Line 395"/>
              <p:cNvSpPr>
                <a:spLocks noChangeShapeType="1"/>
              </p:cNvSpPr>
              <p:nvPr/>
            </p:nvSpPr>
            <p:spPr bwMode="auto">
              <a:xfrm>
                <a:off x="2016" y="3386"/>
                <a:ext cx="13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6516" name="Line 396"/>
            <p:cNvSpPr>
              <a:spLocks noChangeShapeType="1"/>
            </p:cNvSpPr>
            <p:nvPr/>
          </p:nvSpPr>
          <p:spPr bwMode="auto">
            <a:xfrm flipV="1">
              <a:off x="2233" y="3389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517" name="Line 397"/>
            <p:cNvSpPr>
              <a:spLocks noChangeShapeType="1"/>
            </p:cNvSpPr>
            <p:nvPr/>
          </p:nvSpPr>
          <p:spPr bwMode="auto">
            <a:xfrm flipV="1">
              <a:off x="2231" y="3390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518" name="Line 398"/>
            <p:cNvSpPr>
              <a:spLocks noChangeShapeType="1"/>
            </p:cNvSpPr>
            <p:nvPr/>
          </p:nvSpPr>
          <p:spPr bwMode="auto">
            <a:xfrm>
              <a:off x="2031" y="3391"/>
              <a:ext cx="200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519" name="Line 399"/>
            <p:cNvSpPr>
              <a:spLocks noChangeShapeType="1"/>
            </p:cNvSpPr>
            <p:nvPr/>
          </p:nvSpPr>
          <p:spPr bwMode="auto">
            <a:xfrm>
              <a:off x="2031" y="3392"/>
              <a:ext cx="199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520" name="Freeform 400"/>
            <p:cNvSpPr>
              <a:spLocks noChangeArrowheads="1"/>
            </p:cNvSpPr>
            <p:nvPr/>
          </p:nvSpPr>
          <p:spPr bwMode="auto">
            <a:xfrm>
              <a:off x="2144" y="3406"/>
              <a:ext cx="16" cy="8"/>
            </a:xfrm>
            <a:custGeom>
              <a:avLst/>
              <a:gdLst>
                <a:gd name="T0" fmla="*/ 2 w 135239"/>
                <a:gd name="T1" fmla="*/ 0 h 76913"/>
                <a:gd name="T2" fmla="*/ 14 w 135239"/>
                <a:gd name="T3" fmla="*/ 0 h 76913"/>
                <a:gd name="T4" fmla="*/ 16 w 135239"/>
                <a:gd name="T5" fmla="*/ 1 h 76913"/>
                <a:gd name="T6" fmla="*/ 16 w 135239"/>
                <a:gd name="T7" fmla="*/ 8 h 76913"/>
                <a:gd name="T8" fmla="*/ 0 w 135239"/>
                <a:gd name="T9" fmla="*/ 8 h 76913"/>
                <a:gd name="T10" fmla="*/ 0 w 135239"/>
                <a:gd name="T11" fmla="*/ 1 h 76913"/>
                <a:gd name="T12" fmla="*/ 2 w 135239"/>
                <a:gd name="T13" fmla="*/ 0 h 769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239" h="76913">
                  <a:moveTo>
                    <a:pt x="12819" y="0"/>
                  </a:moveTo>
                  <a:lnTo>
                    <a:pt x="122420" y="0"/>
                  </a:lnTo>
                  <a:lnTo>
                    <a:pt x="135239" y="12819"/>
                  </a:lnTo>
                  <a:lnTo>
                    <a:pt x="135239" y="76913"/>
                  </a:lnTo>
                  <a:lnTo>
                    <a:pt x="0" y="76913"/>
                  </a:lnTo>
                  <a:lnTo>
                    <a:pt x="0" y="12819"/>
                  </a:lnTo>
                  <a:lnTo>
                    <a:pt x="12819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521" name="Rectangle 401"/>
            <p:cNvSpPr>
              <a:spLocks noChangeArrowheads="1"/>
            </p:cNvSpPr>
            <p:nvPr/>
          </p:nvSpPr>
          <p:spPr bwMode="auto">
            <a:xfrm>
              <a:off x="2371" y="3282"/>
              <a:ext cx="33" cy="1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522" name="Rectangle 402"/>
            <p:cNvSpPr>
              <a:spLocks noChangeArrowheads="1"/>
            </p:cNvSpPr>
            <p:nvPr/>
          </p:nvSpPr>
          <p:spPr bwMode="auto">
            <a:xfrm>
              <a:off x="2340" y="3285"/>
              <a:ext cx="32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56329" name="Group 403"/>
          <p:cNvGrpSpPr>
            <a:grpSpLocks/>
          </p:cNvGrpSpPr>
          <p:nvPr/>
        </p:nvGrpSpPr>
        <p:grpSpPr bwMode="auto">
          <a:xfrm>
            <a:off x="239615" y="5080387"/>
            <a:ext cx="1427162" cy="608013"/>
            <a:chOff x="193" y="3168"/>
            <a:chExt cx="1199" cy="383"/>
          </a:xfrm>
        </p:grpSpPr>
        <p:pic>
          <p:nvPicPr>
            <p:cNvPr id="56345" name="Picture 4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3168"/>
              <a:ext cx="119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6" name="Picture 4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3351"/>
              <a:ext cx="57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Rectangle 406"/>
            <p:cNvSpPr>
              <a:spLocks noChangeArrowheads="1"/>
            </p:cNvSpPr>
            <p:nvPr/>
          </p:nvSpPr>
          <p:spPr bwMode="auto">
            <a:xfrm>
              <a:off x="254" y="3409"/>
              <a:ext cx="185" cy="4"/>
            </a:xfrm>
            <a:prstGeom prst="rect">
              <a:avLst/>
            </a:prstGeom>
            <a:gradFill rotWithShape="0">
              <a:gsLst>
                <a:gs pos="0">
                  <a:srgbClr val="7F7F7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348" name="Group 407"/>
            <p:cNvGrpSpPr>
              <a:grpSpLocks/>
            </p:cNvGrpSpPr>
            <p:nvPr/>
          </p:nvGrpSpPr>
          <p:grpSpPr bwMode="auto">
            <a:xfrm>
              <a:off x="423" y="3386"/>
              <a:ext cx="141" cy="50"/>
              <a:chOff x="423" y="3386"/>
              <a:chExt cx="141" cy="50"/>
            </a:xfrm>
          </p:grpSpPr>
          <p:sp>
            <p:nvSpPr>
              <p:cNvPr id="56436" name="Rectangle 408"/>
              <p:cNvSpPr>
                <a:spLocks noChangeArrowheads="1"/>
              </p:cNvSpPr>
              <p:nvPr/>
            </p:nvSpPr>
            <p:spPr bwMode="auto">
              <a:xfrm>
                <a:off x="557" y="3407"/>
                <a:ext cx="7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7" name="Rectangle 409"/>
              <p:cNvSpPr>
                <a:spLocks noChangeArrowheads="1"/>
              </p:cNvSpPr>
              <p:nvPr/>
            </p:nvSpPr>
            <p:spPr bwMode="auto">
              <a:xfrm>
                <a:off x="481" y="3403"/>
                <a:ext cx="9" cy="15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8" name="Rectangle 410"/>
              <p:cNvSpPr>
                <a:spLocks noChangeArrowheads="1"/>
              </p:cNvSpPr>
              <p:nvPr/>
            </p:nvSpPr>
            <p:spPr bwMode="auto">
              <a:xfrm>
                <a:off x="481" y="3403"/>
                <a:ext cx="9" cy="1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9" name="Rectangle 411"/>
              <p:cNvSpPr>
                <a:spLocks noChangeArrowheads="1"/>
              </p:cNvSpPr>
              <p:nvPr/>
            </p:nvSpPr>
            <p:spPr bwMode="auto">
              <a:xfrm>
                <a:off x="482" y="3408"/>
                <a:ext cx="7" cy="5"/>
              </a:xfrm>
              <a:prstGeom prst="rect">
                <a:avLst/>
              </a:prstGeom>
              <a:solidFill>
                <a:srgbClr val="007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40" name="Rectangle 412"/>
              <p:cNvSpPr>
                <a:spLocks noChangeArrowheads="1"/>
              </p:cNvSpPr>
              <p:nvPr/>
            </p:nvSpPr>
            <p:spPr bwMode="auto">
              <a:xfrm>
                <a:off x="482" y="3408"/>
                <a:ext cx="7" cy="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41" name="Freeform 413"/>
              <p:cNvSpPr>
                <a:spLocks noChangeArrowheads="1"/>
              </p:cNvSpPr>
              <p:nvPr/>
            </p:nvSpPr>
            <p:spPr bwMode="auto">
              <a:xfrm>
                <a:off x="498" y="3386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0 w 1100"/>
                  <a:gd name="T3" fmla="*/ 50 h 1177"/>
                  <a:gd name="T4" fmla="*/ 0 w 1100"/>
                  <a:gd name="T5" fmla="*/ 0 h 1177"/>
                  <a:gd name="T6" fmla="*/ 50 w 1100"/>
                  <a:gd name="T7" fmla="*/ 0 h 1177"/>
                  <a:gd name="T8" fmla="*/ 50 w 1100"/>
                  <a:gd name="T9" fmla="*/ 50 h 1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42" name="Freeform 414"/>
              <p:cNvSpPr>
                <a:spLocks noChangeArrowheads="1"/>
              </p:cNvSpPr>
              <p:nvPr/>
            </p:nvSpPr>
            <p:spPr bwMode="auto">
              <a:xfrm>
                <a:off x="498" y="3386"/>
                <a:ext cx="50" cy="50"/>
              </a:xfrm>
              <a:custGeom>
                <a:avLst/>
                <a:gdLst>
                  <a:gd name="T0" fmla="*/ 50 w 1100"/>
                  <a:gd name="T1" fmla="*/ 50 h 1177"/>
                  <a:gd name="T2" fmla="*/ 50 w 1100"/>
                  <a:gd name="T3" fmla="*/ 50 h 1177"/>
                  <a:gd name="T4" fmla="*/ 0 w 1100"/>
                  <a:gd name="T5" fmla="*/ 50 h 1177"/>
                  <a:gd name="T6" fmla="*/ 0 w 1100"/>
                  <a:gd name="T7" fmla="*/ 0 h 1177"/>
                  <a:gd name="T8" fmla="*/ 50 w 1100"/>
                  <a:gd name="T9" fmla="*/ 0 h 1177"/>
                  <a:gd name="T10" fmla="*/ 50 w 1100"/>
                  <a:gd name="T11" fmla="*/ 50 h 11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0" h="1177">
                    <a:moveTo>
                      <a:pt x="1100" y="1177"/>
                    </a:moveTo>
                    <a:lnTo>
                      <a:pt x="1100" y="1177"/>
                    </a:lnTo>
                    <a:lnTo>
                      <a:pt x="4" y="1176"/>
                    </a:lnTo>
                    <a:lnTo>
                      <a:pt x="0" y="0"/>
                    </a:lnTo>
                    <a:lnTo>
                      <a:pt x="1100" y="0"/>
                    </a:lnTo>
                    <a:lnTo>
                      <a:pt x="1100" y="1177"/>
                    </a:lnTo>
                  </a:path>
                </a:pathLst>
              </a:custGeom>
              <a:noFill/>
              <a:ln w="3240" cap="sq">
                <a:solidFill>
                  <a:srgbClr val="6156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43" name="Freeform 415"/>
              <p:cNvSpPr>
                <a:spLocks noChangeArrowheads="1"/>
              </p:cNvSpPr>
              <p:nvPr/>
            </p:nvSpPr>
            <p:spPr bwMode="auto">
              <a:xfrm>
                <a:off x="491" y="3386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44" name="Freeform 416"/>
              <p:cNvSpPr>
                <a:spLocks noChangeArrowheads="1"/>
              </p:cNvSpPr>
              <p:nvPr/>
            </p:nvSpPr>
            <p:spPr bwMode="auto">
              <a:xfrm>
                <a:off x="491" y="3386"/>
                <a:ext cx="4" cy="50"/>
              </a:xfrm>
              <a:custGeom>
                <a:avLst/>
                <a:gdLst>
                  <a:gd name="T0" fmla="*/ 4 w 108"/>
                  <a:gd name="T1" fmla="*/ 50 h 1173"/>
                  <a:gd name="T2" fmla="*/ 4 w 108"/>
                  <a:gd name="T3" fmla="*/ 0 h 1173"/>
                  <a:gd name="T4" fmla="*/ 3 w 108"/>
                  <a:gd name="T5" fmla="*/ 0 h 1173"/>
                  <a:gd name="T6" fmla="*/ 3 w 108"/>
                  <a:gd name="T7" fmla="*/ 1 h 1173"/>
                  <a:gd name="T8" fmla="*/ 3 w 108"/>
                  <a:gd name="T9" fmla="*/ 1 h 1173"/>
                  <a:gd name="T10" fmla="*/ 2 w 108"/>
                  <a:gd name="T11" fmla="*/ 2 h 1173"/>
                  <a:gd name="T12" fmla="*/ 2 w 108"/>
                  <a:gd name="T13" fmla="*/ 2 h 1173"/>
                  <a:gd name="T14" fmla="*/ 2 w 108"/>
                  <a:gd name="T15" fmla="*/ 3 h 1173"/>
                  <a:gd name="T16" fmla="*/ 1 w 108"/>
                  <a:gd name="T17" fmla="*/ 3 h 1173"/>
                  <a:gd name="T18" fmla="*/ 1 w 108"/>
                  <a:gd name="T19" fmla="*/ 4 h 1173"/>
                  <a:gd name="T20" fmla="*/ 1 w 108"/>
                  <a:gd name="T21" fmla="*/ 4 h 1173"/>
                  <a:gd name="T22" fmla="*/ 1 w 108"/>
                  <a:gd name="T23" fmla="*/ 5 h 1173"/>
                  <a:gd name="T24" fmla="*/ 1 w 108"/>
                  <a:gd name="T25" fmla="*/ 5 h 1173"/>
                  <a:gd name="T26" fmla="*/ 0 w 108"/>
                  <a:gd name="T27" fmla="*/ 6 h 1173"/>
                  <a:gd name="T28" fmla="*/ 0 w 108"/>
                  <a:gd name="T29" fmla="*/ 7 h 1173"/>
                  <a:gd name="T30" fmla="*/ 0 w 108"/>
                  <a:gd name="T31" fmla="*/ 8 h 1173"/>
                  <a:gd name="T32" fmla="*/ 0 w 108"/>
                  <a:gd name="T33" fmla="*/ 8 h 1173"/>
                  <a:gd name="T34" fmla="*/ 0 w 108"/>
                  <a:gd name="T35" fmla="*/ 9 h 1173"/>
                  <a:gd name="T36" fmla="*/ 0 w 108"/>
                  <a:gd name="T37" fmla="*/ 41 h 1173"/>
                  <a:gd name="T38" fmla="*/ 0 w 108"/>
                  <a:gd name="T39" fmla="*/ 42 h 1173"/>
                  <a:gd name="T40" fmla="*/ 0 w 108"/>
                  <a:gd name="T41" fmla="*/ 43 h 1173"/>
                  <a:gd name="T42" fmla="*/ 0 w 108"/>
                  <a:gd name="T43" fmla="*/ 43 h 1173"/>
                  <a:gd name="T44" fmla="*/ 0 w 108"/>
                  <a:gd name="T45" fmla="*/ 44 h 1173"/>
                  <a:gd name="T46" fmla="*/ 1 w 108"/>
                  <a:gd name="T47" fmla="*/ 45 h 1173"/>
                  <a:gd name="T48" fmla="*/ 1 w 108"/>
                  <a:gd name="T49" fmla="*/ 45 h 1173"/>
                  <a:gd name="T50" fmla="*/ 1 w 108"/>
                  <a:gd name="T51" fmla="*/ 46 h 1173"/>
                  <a:gd name="T52" fmla="*/ 1 w 108"/>
                  <a:gd name="T53" fmla="*/ 47 h 1173"/>
                  <a:gd name="T54" fmla="*/ 1 w 108"/>
                  <a:gd name="T55" fmla="*/ 47 h 1173"/>
                  <a:gd name="T56" fmla="*/ 2 w 108"/>
                  <a:gd name="T57" fmla="*/ 48 h 1173"/>
                  <a:gd name="T58" fmla="*/ 2 w 108"/>
                  <a:gd name="T59" fmla="*/ 48 h 1173"/>
                  <a:gd name="T60" fmla="*/ 2 w 108"/>
                  <a:gd name="T61" fmla="*/ 49 h 1173"/>
                  <a:gd name="T62" fmla="*/ 3 w 108"/>
                  <a:gd name="T63" fmla="*/ 49 h 1173"/>
                  <a:gd name="T64" fmla="*/ 3 w 108"/>
                  <a:gd name="T65" fmla="*/ 49 h 1173"/>
                  <a:gd name="T66" fmla="*/ 3 w 108"/>
                  <a:gd name="T67" fmla="*/ 50 h 1173"/>
                  <a:gd name="T68" fmla="*/ 4 w 108"/>
                  <a:gd name="T69" fmla="*/ 50 h 1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8" h="1173">
                    <a:moveTo>
                      <a:pt x="103" y="1173"/>
                    </a:moveTo>
                    <a:lnTo>
                      <a:pt x="108" y="0"/>
                    </a:lnTo>
                    <a:lnTo>
                      <a:pt x="93" y="9"/>
                    </a:lnTo>
                    <a:lnTo>
                      <a:pt x="81" y="18"/>
                    </a:lnTo>
                    <a:lnTo>
                      <a:pt x="70" y="29"/>
                    </a:lnTo>
                    <a:lnTo>
                      <a:pt x="59" y="39"/>
                    </a:lnTo>
                    <a:lnTo>
                      <a:pt x="50" y="50"/>
                    </a:lnTo>
                    <a:lnTo>
                      <a:pt x="42" y="61"/>
                    </a:lnTo>
                    <a:lnTo>
                      <a:pt x="35" y="74"/>
                    </a:lnTo>
                    <a:lnTo>
                      <a:pt x="29" y="86"/>
                    </a:lnTo>
                    <a:lnTo>
                      <a:pt x="24" y="99"/>
                    </a:lnTo>
                    <a:lnTo>
                      <a:pt x="19" y="113"/>
                    </a:lnTo>
                    <a:lnTo>
                      <a:pt x="15" y="128"/>
                    </a:lnTo>
                    <a:lnTo>
                      <a:pt x="12" y="143"/>
                    </a:lnTo>
                    <a:lnTo>
                      <a:pt x="9" y="158"/>
                    </a:lnTo>
                    <a:lnTo>
                      <a:pt x="7" y="176"/>
                    </a:lnTo>
                    <a:lnTo>
                      <a:pt x="6" y="194"/>
                    </a:lnTo>
                    <a:lnTo>
                      <a:pt x="5" y="213"/>
                    </a:lnTo>
                    <a:lnTo>
                      <a:pt x="0" y="964"/>
                    </a:lnTo>
                    <a:lnTo>
                      <a:pt x="1" y="982"/>
                    </a:lnTo>
                    <a:lnTo>
                      <a:pt x="3" y="998"/>
                    </a:lnTo>
                    <a:lnTo>
                      <a:pt x="6" y="1016"/>
                    </a:lnTo>
                    <a:lnTo>
                      <a:pt x="10" y="1032"/>
                    </a:lnTo>
                    <a:lnTo>
                      <a:pt x="15" y="1048"/>
                    </a:lnTo>
                    <a:lnTo>
                      <a:pt x="21" y="1064"/>
                    </a:lnTo>
                    <a:lnTo>
                      <a:pt x="27" y="1078"/>
                    </a:lnTo>
                    <a:lnTo>
                      <a:pt x="33" y="1093"/>
                    </a:lnTo>
                    <a:lnTo>
                      <a:pt x="40" y="1106"/>
                    </a:lnTo>
                    <a:lnTo>
                      <a:pt x="48" y="1118"/>
                    </a:lnTo>
                    <a:lnTo>
                      <a:pt x="56" y="1130"/>
                    </a:lnTo>
                    <a:lnTo>
                      <a:pt x="66" y="1141"/>
                    </a:lnTo>
                    <a:lnTo>
                      <a:pt x="75" y="1151"/>
                    </a:lnTo>
                    <a:lnTo>
                      <a:pt x="84" y="1160"/>
                    </a:lnTo>
                    <a:lnTo>
                      <a:pt x="94" y="1167"/>
                    </a:lnTo>
                    <a:lnTo>
                      <a:pt x="103" y="1173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45" name="Rectangle 417"/>
              <p:cNvSpPr>
                <a:spLocks noChangeArrowheads="1"/>
              </p:cNvSpPr>
              <p:nvPr/>
            </p:nvSpPr>
            <p:spPr bwMode="auto">
              <a:xfrm>
                <a:off x="496" y="3386"/>
                <a:ext cx="0" cy="5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46" name="Line 418"/>
              <p:cNvSpPr>
                <a:spLocks noChangeShapeType="1"/>
              </p:cNvSpPr>
              <p:nvPr/>
            </p:nvSpPr>
            <p:spPr bwMode="auto">
              <a:xfrm>
                <a:off x="496" y="3386"/>
                <a:ext cx="0" cy="5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47" name="Freeform 419"/>
              <p:cNvSpPr>
                <a:spLocks noChangeArrowheads="1"/>
              </p:cNvSpPr>
              <p:nvPr/>
            </p:nvSpPr>
            <p:spPr bwMode="auto">
              <a:xfrm>
                <a:off x="552" y="3386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48" name="Freeform 420"/>
              <p:cNvSpPr>
                <a:spLocks noChangeArrowheads="1"/>
              </p:cNvSpPr>
              <p:nvPr/>
            </p:nvSpPr>
            <p:spPr bwMode="auto">
              <a:xfrm>
                <a:off x="552" y="3386"/>
                <a:ext cx="3" cy="50"/>
              </a:xfrm>
              <a:custGeom>
                <a:avLst/>
                <a:gdLst>
                  <a:gd name="T0" fmla="*/ 0 w 112"/>
                  <a:gd name="T1" fmla="*/ 0 h 1174"/>
                  <a:gd name="T2" fmla="*/ 0 w 112"/>
                  <a:gd name="T3" fmla="*/ 50 h 1174"/>
                  <a:gd name="T4" fmla="*/ 0 w 112"/>
                  <a:gd name="T5" fmla="*/ 50 h 1174"/>
                  <a:gd name="T6" fmla="*/ 1 w 112"/>
                  <a:gd name="T7" fmla="*/ 49 h 1174"/>
                  <a:gd name="T8" fmla="*/ 1 w 112"/>
                  <a:gd name="T9" fmla="*/ 49 h 1174"/>
                  <a:gd name="T10" fmla="*/ 1 w 112"/>
                  <a:gd name="T11" fmla="*/ 48 h 1174"/>
                  <a:gd name="T12" fmla="*/ 2 w 112"/>
                  <a:gd name="T13" fmla="*/ 48 h 1174"/>
                  <a:gd name="T14" fmla="*/ 2 w 112"/>
                  <a:gd name="T15" fmla="*/ 47 h 1174"/>
                  <a:gd name="T16" fmla="*/ 2 w 112"/>
                  <a:gd name="T17" fmla="*/ 47 h 1174"/>
                  <a:gd name="T18" fmla="*/ 2 w 112"/>
                  <a:gd name="T19" fmla="*/ 46 h 1174"/>
                  <a:gd name="T20" fmla="*/ 2 w 112"/>
                  <a:gd name="T21" fmla="*/ 46 h 1174"/>
                  <a:gd name="T22" fmla="*/ 3 w 112"/>
                  <a:gd name="T23" fmla="*/ 45 h 1174"/>
                  <a:gd name="T24" fmla="*/ 3 w 112"/>
                  <a:gd name="T25" fmla="*/ 44 h 1174"/>
                  <a:gd name="T26" fmla="*/ 3 w 112"/>
                  <a:gd name="T27" fmla="*/ 44 h 1174"/>
                  <a:gd name="T28" fmla="*/ 3 w 112"/>
                  <a:gd name="T29" fmla="*/ 43 h 1174"/>
                  <a:gd name="T30" fmla="*/ 3 w 112"/>
                  <a:gd name="T31" fmla="*/ 42 h 1174"/>
                  <a:gd name="T32" fmla="*/ 3 w 112"/>
                  <a:gd name="T33" fmla="*/ 41 h 1174"/>
                  <a:gd name="T34" fmla="*/ 3 w 112"/>
                  <a:gd name="T35" fmla="*/ 41 h 1174"/>
                  <a:gd name="T36" fmla="*/ 3 w 112"/>
                  <a:gd name="T37" fmla="*/ 9 h 1174"/>
                  <a:gd name="T38" fmla="*/ 3 w 112"/>
                  <a:gd name="T39" fmla="*/ 8 h 1174"/>
                  <a:gd name="T40" fmla="*/ 3 w 112"/>
                  <a:gd name="T41" fmla="*/ 7 h 1174"/>
                  <a:gd name="T42" fmla="*/ 3 w 112"/>
                  <a:gd name="T43" fmla="*/ 7 h 1174"/>
                  <a:gd name="T44" fmla="*/ 3 w 112"/>
                  <a:gd name="T45" fmla="*/ 6 h 1174"/>
                  <a:gd name="T46" fmla="*/ 3 w 112"/>
                  <a:gd name="T47" fmla="*/ 5 h 1174"/>
                  <a:gd name="T48" fmla="*/ 2 w 112"/>
                  <a:gd name="T49" fmla="*/ 5 h 1174"/>
                  <a:gd name="T50" fmla="*/ 2 w 112"/>
                  <a:gd name="T51" fmla="*/ 4 h 1174"/>
                  <a:gd name="T52" fmla="*/ 2 w 112"/>
                  <a:gd name="T53" fmla="*/ 3 h 1174"/>
                  <a:gd name="T54" fmla="*/ 2 w 112"/>
                  <a:gd name="T55" fmla="*/ 3 h 1174"/>
                  <a:gd name="T56" fmla="*/ 2 w 112"/>
                  <a:gd name="T57" fmla="*/ 2 h 1174"/>
                  <a:gd name="T58" fmla="*/ 1 w 112"/>
                  <a:gd name="T59" fmla="*/ 2 h 1174"/>
                  <a:gd name="T60" fmla="*/ 1 w 112"/>
                  <a:gd name="T61" fmla="*/ 1 h 1174"/>
                  <a:gd name="T62" fmla="*/ 1 w 112"/>
                  <a:gd name="T63" fmla="*/ 1 h 1174"/>
                  <a:gd name="T64" fmla="*/ 1 w 112"/>
                  <a:gd name="T65" fmla="*/ 1 h 1174"/>
                  <a:gd name="T66" fmla="*/ 0 w 112"/>
                  <a:gd name="T67" fmla="*/ 0 h 1174"/>
                  <a:gd name="T68" fmla="*/ 0 w 112"/>
                  <a:gd name="T69" fmla="*/ 0 h 11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2" h="1174">
                    <a:moveTo>
                      <a:pt x="0" y="0"/>
                    </a:moveTo>
                    <a:lnTo>
                      <a:pt x="3" y="1174"/>
                    </a:lnTo>
                    <a:lnTo>
                      <a:pt x="17" y="1165"/>
                    </a:lnTo>
                    <a:lnTo>
                      <a:pt x="30" y="1155"/>
                    </a:lnTo>
                    <a:lnTo>
                      <a:pt x="41" y="1145"/>
                    </a:lnTo>
                    <a:lnTo>
                      <a:pt x="53" y="1133"/>
                    </a:lnTo>
                    <a:lnTo>
                      <a:pt x="62" y="1122"/>
                    </a:lnTo>
                    <a:lnTo>
                      <a:pt x="70" y="1110"/>
                    </a:lnTo>
                    <a:lnTo>
                      <a:pt x="78" y="1098"/>
                    </a:lnTo>
                    <a:lnTo>
                      <a:pt x="85" y="1084"/>
                    </a:lnTo>
                    <a:lnTo>
                      <a:pt x="91" y="1070"/>
                    </a:lnTo>
                    <a:lnTo>
                      <a:pt x="96" y="1056"/>
                    </a:lnTo>
                    <a:lnTo>
                      <a:pt x="101" y="1041"/>
                    </a:lnTo>
                    <a:lnTo>
                      <a:pt x="104" y="1025"/>
                    </a:lnTo>
                    <a:lnTo>
                      <a:pt x="107" y="1009"/>
                    </a:lnTo>
                    <a:lnTo>
                      <a:pt x="109" y="991"/>
                    </a:lnTo>
                    <a:lnTo>
                      <a:pt x="111" y="973"/>
                    </a:lnTo>
                    <a:lnTo>
                      <a:pt x="112" y="955"/>
                    </a:lnTo>
                    <a:lnTo>
                      <a:pt x="110" y="209"/>
                    </a:lnTo>
                    <a:lnTo>
                      <a:pt x="109" y="192"/>
                    </a:lnTo>
                    <a:lnTo>
                      <a:pt x="106" y="175"/>
                    </a:lnTo>
                    <a:lnTo>
                      <a:pt x="103" y="158"/>
                    </a:lnTo>
                    <a:lnTo>
                      <a:pt x="99" y="142"/>
                    </a:lnTo>
                    <a:lnTo>
                      <a:pt x="94" y="126"/>
                    </a:lnTo>
                    <a:lnTo>
                      <a:pt x="87" y="110"/>
                    </a:lnTo>
                    <a:lnTo>
                      <a:pt x="81" y="95"/>
                    </a:lnTo>
                    <a:lnTo>
                      <a:pt x="74" y="82"/>
                    </a:lnTo>
                    <a:lnTo>
                      <a:pt x="66" y="67"/>
                    </a:lnTo>
                    <a:lnTo>
                      <a:pt x="58" y="55"/>
                    </a:lnTo>
                    <a:lnTo>
                      <a:pt x="49" y="44"/>
                    </a:lnTo>
                    <a:lnTo>
                      <a:pt x="39" y="33"/>
                    </a:lnTo>
                    <a:lnTo>
                      <a:pt x="30" y="22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49" name="Freeform 421"/>
              <p:cNvSpPr>
                <a:spLocks noChangeArrowheads="1"/>
              </p:cNvSpPr>
              <p:nvPr/>
            </p:nvSpPr>
            <p:spPr bwMode="auto">
              <a:xfrm>
                <a:off x="512" y="3408"/>
                <a:ext cx="7" cy="6"/>
              </a:xfrm>
              <a:custGeom>
                <a:avLst/>
                <a:gdLst>
                  <a:gd name="T0" fmla="*/ 0 w 194"/>
                  <a:gd name="T1" fmla="*/ 0 h 172"/>
                  <a:gd name="T2" fmla="*/ 2 w 194"/>
                  <a:gd name="T3" fmla="*/ 0 h 172"/>
                  <a:gd name="T4" fmla="*/ 3 w 194"/>
                  <a:gd name="T5" fmla="*/ 4 h 172"/>
                  <a:gd name="T6" fmla="*/ 4 w 194"/>
                  <a:gd name="T7" fmla="*/ 0 h 172"/>
                  <a:gd name="T8" fmla="*/ 7 w 194"/>
                  <a:gd name="T9" fmla="*/ 0 h 172"/>
                  <a:gd name="T10" fmla="*/ 7 w 194"/>
                  <a:gd name="T11" fmla="*/ 6 h 172"/>
                  <a:gd name="T12" fmla="*/ 5 w 194"/>
                  <a:gd name="T13" fmla="*/ 6 h 172"/>
                  <a:gd name="T14" fmla="*/ 5 w 194"/>
                  <a:gd name="T15" fmla="*/ 1 h 172"/>
                  <a:gd name="T16" fmla="*/ 4 w 194"/>
                  <a:gd name="T17" fmla="*/ 6 h 172"/>
                  <a:gd name="T18" fmla="*/ 3 w 194"/>
                  <a:gd name="T19" fmla="*/ 6 h 172"/>
                  <a:gd name="T20" fmla="*/ 2 w 194"/>
                  <a:gd name="T21" fmla="*/ 1 h 172"/>
                  <a:gd name="T22" fmla="*/ 2 w 194"/>
                  <a:gd name="T23" fmla="*/ 6 h 172"/>
                  <a:gd name="T24" fmla="*/ 0 w 194"/>
                  <a:gd name="T25" fmla="*/ 6 h 172"/>
                  <a:gd name="T26" fmla="*/ 0 w 194"/>
                  <a:gd name="T27" fmla="*/ 0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" h="172">
                    <a:moveTo>
                      <a:pt x="0" y="0"/>
                    </a:moveTo>
                    <a:lnTo>
                      <a:pt x="69" y="0"/>
                    </a:lnTo>
                    <a:lnTo>
                      <a:pt x="97" y="105"/>
                    </a:lnTo>
                    <a:lnTo>
                      <a:pt x="124" y="0"/>
                    </a:lnTo>
                    <a:lnTo>
                      <a:pt x="194" y="0"/>
                    </a:lnTo>
                    <a:lnTo>
                      <a:pt x="194" y="172"/>
                    </a:lnTo>
                    <a:lnTo>
                      <a:pt x="150" y="172"/>
                    </a:lnTo>
                    <a:lnTo>
                      <a:pt x="150" y="41"/>
                    </a:lnTo>
                    <a:lnTo>
                      <a:pt x="116" y="172"/>
                    </a:lnTo>
                    <a:lnTo>
                      <a:pt x="76" y="172"/>
                    </a:lnTo>
                    <a:lnTo>
                      <a:pt x="43" y="41"/>
                    </a:lnTo>
                    <a:lnTo>
                      <a:pt x="43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50" name="Freeform 422"/>
              <p:cNvSpPr>
                <a:spLocks noChangeArrowheads="1"/>
              </p:cNvSpPr>
              <p:nvPr/>
            </p:nvSpPr>
            <p:spPr bwMode="auto">
              <a:xfrm>
                <a:off x="522" y="3408"/>
                <a:ext cx="5" cy="6"/>
              </a:xfrm>
              <a:custGeom>
                <a:avLst/>
                <a:gdLst>
                  <a:gd name="T0" fmla="*/ 0 w 145"/>
                  <a:gd name="T1" fmla="*/ 0 h 172"/>
                  <a:gd name="T2" fmla="*/ 5 w 145"/>
                  <a:gd name="T3" fmla="*/ 0 h 172"/>
                  <a:gd name="T4" fmla="*/ 5 w 145"/>
                  <a:gd name="T5" fmla="*/ 1 h 172"/>
                  <a:gd name="T6" fmla="*/ 2 w 145"/>
                  <a:gd name="T7" fmla="*/ 1 h 172"/>
                  <a:gd name="T8" fmla="*/ 2 w 145"/>
                  <a:gd name="T9" fmla="*/ 2 h 172"/>
                  <a:gd name="T10" fmla="*/ 5 w 145"/>
                  <a:gd name="T11" fmla="*/ 2 h 172"/>
                  <a:gd name="T12" fmla="*/ 5 w 145"/>
                  <a:gd name="T13" fmla="*/ 3 h 172"/>
                  <a:gd name="T14" fmla="*/ 2 w 145"/>
                  <a:gd name="T15" fmla="*/ 3 h 172"/>
                  <a:gd name="T16" fmla="*/ 2 w 145"/>
                  <a:gd name="T17" fmla="*/ 5 h 172"/>
                  <a:gd name="T18" fmla="*/ 5 w 145"/>
                  <a:gd name="T19" fmla="*/ 5 h 172"/>
                  <a:gd name="T20" fmla="*/ 5 w 145"/>
                  <a:gd name="T21" fmla="*/ 6 h 172"/>
                  <a:gd name="T22" fmla="*/ 0 w 145"/>
                  <a:gd name="T23" fmla="*/ 6 h 172"/>
                  <a:gd name="T24" fmla="*/ 0 w 145"/>
                  <a:gd name="T25" fmla="*/ 0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72">
                    <a:moveTo>
                      <a:pt x="0" y="0"/>
                    </a:moveTo>
                    <a:lnTo>
                      <a:pt x="143" y="0"/>
                    </a:lnTo>
                    <a:lnTo>
                      <a:pt x="143" y="36"/>
                    </a:lnTo>
                    <a:lnTo>
                      <a:pt x="53" y="36"/>
                    </a:lnTo>
                    <a:lnTo>
                      <a:pt x="53" y="64"/>
                    </a:lnTo>
                    <a:lnTo>
                      <a:pt x="136" y="64"/>
                    </a:lnTo>
                    <a:lnTo>
                      <a:pt x="136" y="100"/>
                    </a:lnTo>
                    <a:lnTo>
                      <a:pt x="53" y="100"/>
                    </a:lnTo>
                    <a:lnTo>
                      <a:pt x="53" y="134"/>
                    </a:lnTo>
                    <a:lnTo>
                      <a:pt x="145" y="134"/>
                    </a:lnTo>
                    <a:lnTo>
                      <a:pt x="145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51" name="Freeform 423"/>
              <p:cNvSpPr>
                <a:spLocks noChangeArrowheads="1"/>
              </p:cNvSpPr>
              <p:nvPr/>
            </p:nvSpPr>
            <p:spPr bwMode="auto">
              <a:xfrm>
                <a:off x="530" y="3408"/>
                <a:ext cx="5" cy="6"/>
              </a:xfrm>
              <a:custGeom>
                <a:avLst/>
                <a:gdLst>
                  <a:gd name="T0" fmla="*/ 3 w 147"/>
                  <a:gd name="T1" fmla="*/ 0 h 172"/>
                  <a:gd name="T2" fmla="*/ 3 w 147"/>
                  <a:gd name="T3" fmla="*/ 0 h 172"/>
                  <a:gd name="T4" fmla="*/ 4 w 147"/>
                  <a:gd name="T5" fmla="*/ 0 h 172"/>
                  <a:gd name="T6" fmla="*/ 4 w 147"/>
                  <a:gd name="T7" fmla="*/ 0 h 172"/>
                  <a:gd name="T8" fmla="*/ 4 w 147"/>
                  <a:gd name="T9" fmla="*/ 0 h 172"/>
                  <a:gd name="T10" fmla="*/ 5 w 147"/>
                  <a:gd name="T11" fmla="*/ 1 h 172"/>
                  <a:gd name="T12" fmla="*/ 5 w 147"/>
                  <a:gd name="T13" fmla="*/ 1 h 172"/>
                  <a:gd name="T14" fmla="*/ 5 w 147"/>
                  <a:gd name="T15" fmla="*/ 1 h 172"/>
                  <a:gd name="T16" fmla="*/ 5 w 147"/>
                  <a:gd name="T17" fmla="*/ 2 h 172"/>
                  <a:gd name="T18" fmla="*/ 5 w 147"/>
                  <a:gd name="T19" fmla="*/ 2 h 172"/>
                  <a:gd name="T20" fmla="*/ 5 w 147"/>
                  <a:gd name="T21" fmla="*/ 3 h 172"/>
                  <a:gd name="T22" fmla="*/ 5 w 147"/>
                  <a:gd name="T23" fmla="*/ 3 h 172"/>
                  <a:gd name="T24" fmla="*/ 4 w 147"/>
                  <a:gd name="T25" fmla="*/ 3 h 172"/>
                  <a:gd name="T26" fmla="*/ 4 w 147"/>
                  <a:gd name="T27" fmla="*/ 3 h 172"/>
                  <a:gd name="T28" fmla="*/ 4 w 147"/>
                  <a:gd name="T29" fmla="*/ 4 h 172"/>
                  <a:gd name="T30" fmla="*/ 3 w 147"/>
                  <a:gd name="T31" fmla="*/ 4 h 172"/>
                  <a:gd name="T32" fmla="*/ 3 w 147"/>
                  <a:gd name="T33" fmla="*/ 4 h 172"/>
                  <a:gd name="T34" fmla="*/ 2 w 147"/>
                  <a:gd name="T35" fmla="*/ 6 h 172"/>
                  <a:gd name="T36" fmla="*/ 0 w 147"/>
                  <a:gd name="T37" fmla="*/ 0 h 172"/>
                  <a:gd name="T38" fmla="*/ 2 w 147"/>
                  <a:gd name="T39" fmla="*/ 3 h 172"/>
                  <a:gd name="T40" fmla="*/ 2 w 147"/>
                  <a:gd name="T41" fmla="*/ 3 h 172"/>
                  <a:gd name="T42" fmla="*/ 3 w 147"/>
                  <a:gd name="T43" fmla="*/ 3 h 172"/>
                  <a:gd name="T44" fmla="*/ 3 w 147"/>
                  <a:gd name="T45" fmla="*/ 2 h 172"/>
                  <a:gd name="T46" fmla="*/ 3 w 147"/>
                  <a:gd name="T47" fmla="*/ 2 h 172"/>
                  <a:gd name="T48" fmla="*/ 3 w 147"/>
                  <a:gd name="T49" fmla="*/ 2 h 172"/>
                  <a:gd name="T50" fmla="*/ 3 w 147"/>
                  <a:gd name="T51" fmla="*/ 2 h 172"/>
                  <a:gd name="T52" fmla="*/ 3 w 147"/>
                  <a:gd name="T53" fmla="*/ 2 h 172"/>
                  <a:gd name="T54" fmla="*/ 3 w 147"/>
                  <a:gd name="T55" fmla="*/ 2 h 172"/>
                  <a:gd name="T56" fmla="*/ 3 w 147"/>
                  <a:gd name="T57" fmla="*/ 2 h 172"/>
                  <a:gd name="T58" fmla="*/ 3 w 147"/>
                  <a:gd name="T59" fmla="*/ 2 h 172"/>
                  <a:gd name="T60" fmla="*/ 3 w 147"/>
                  <a:gd name="T61" fmla="*/ 2 h 172"/>
                  <a:gd name="T62" fmla="*/ 3 w 147"/>
                  <a:gd name="T63" fmla="*/ 1 h 172"/>
                  <a:gd name="T64" fmla="*/ 3 w 147"/>
                  <a:gd name="T65" fmla="*/ 1 h 172"/>
                  <a:gd name="T66" fmla="*/ 3 w 147"/>
                  <a:gd name="T67" fmla="*/ 1 h 172"/>
                  <a:gd name="T68" fmla="*/ 3 w 147"/>
                  <a:gd name="T69" fmla="*/ 1 h 172"/>
                  <a:gd name="T70" fmla="*/ 2 w 147"/>
                  <a:gd name="T71" fmla="*/ 1 h 172"/>
                  <a:gd name="T72" fmla="*/ 2 w 147"/>
                  <a:gd name="T73" fmla="*/ 3 h 1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7" h="172">
                    <a:moveTo>
                      <a:pt x="0" y="0"/>
                    </a:move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19" y="5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6" y="17"/>
                    </a:lnTo>
                    <a:lnTo>
                      <a:pt x="139" y="21"/>
                    </a:lnTo>
                    <a:lnTo>
                      <a:pt x="141" y="25"/>
                    </a:lnTo>
                    <a:lnTo>
                      <a:pt x="143" y="30"/>
                    </a:lnTo>
                    <a:lnTo>
                      <a:pt x="145" y="35"/>
                    </a:lnTo>
                    <a:lnTo>
                      <a:pt x="146" y="41"/>
                    </a:lnTo>
                    <a:lnTo>
                      <a:pt x="146" y="47"/>
                    </a:lnTo>
                    <a:lnTo>
                      <a:pt x="147" y="53"/>
                    </a:lnTo>
                    <a:lnTo>
                      <a:pt x="146" y="59"/>
                    </a:lnTo>
                    <a:lnTo>
                      <a:pt x="146" y="65"/>
                    </a:lnTo>
                    <a:lnTo>
                      <a:pt x="144" y="71"/>
                    </a:lnTo>
                    <a:lnTo>
                      <a:pt x="143" y="76"/>
                    </a:lnTo>
                    <a:lnTo>
                      <a:pt x="141" y="81"/>
                    </a:lnTo>
                    <a:lnTo>
                      <a:pt x="138" y="86"/>
                    </a:lnTo>
                    <a:lnTo>
                      <a:pt x="135" y="90"/>
                    </a:lnTo>
                    <a:lnTo>
                      <a:pt x="131" y="94"/>
                    </a:lnTo>
                    <a:lnTo>
                      <a:pt x="126" y="97"/>
                    </a:lnTo>
                    <a:lnTo>
                      <a:pt x="122" y="100"/>
                    </a:lnTo>
                    <a:lnTo>
                      <a:pt x="116" y="103"/>
                    </a:lnTo>
                    <a:lnTo>
                      <a:pt x="111" y="105"/>
                    </a:lnTo>
                    <a:lnTo>
                      <a:pt x="105" y="106"/>
                    </a:lnTo>
                    <a:lnTo>
                      <a:pt x="98" y="108"/>
                    </a:lnTo>
                    <a:lnTo>
                      <a:pt x="91" y="108"/>
                    </a:lnTo>
                    <a:lnTo>
                      <a:pt x="83" y="108"/>
                    </a:lnTo>
                    <a:lnTo>
                      <a:pt x="54" y="108"/>
                    </a:lnTo>
                    <a:lnTo>
                      <a:pt x="54" y="172"/>
                    </a:lnTo>
                    <a:lnTo>
                      <a:pt x="0" y="172"/>
                    </a:lnTo>
                    <a:lnTo>
                      <a:pt x="0" y="0"/>
                    </a:lnTo>
                    <a:close/>
                    <a:moveTo>
                      <a:pt x="54" y="73"/>
                    </a:moveTo>
                    <a:lnTo>
                      <a:pt x="66" y="73"/>
                    </a:lnTo>
                    <a:lnTo>
                      <a:pt x="70" y="73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79" y="72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7" y="69"/>
                    </a:lnTo>
                    <a:lnTo>
                      <a:pt x="89" y="68"/>
                    </a:lnTo>
                    <a:lnTo>
                      <a:pt x="90" y="67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3" y="62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5" y="57"/>
                    </a:lnTo>
                    <a:lnTo>
                      <a:pt x="95" y="55"/>
                    </a:lnTo>
                    <a:lnTo>
                      <a:pt x="95" y="53"/>
                    </a:lnTo>
                    <a:lnTo>
                      <a:pt x="94" y="51"/>
                    </a:lnTo>
                    <a:lnTo>
                      <a:pt x="94" y="49"/>
                    </a:lnTo>
                    <a:lnTo>
                      <a:pt x="93" y="47"/>
                    </a:lnTo>
                    <a:lnTo>
                      <a:pt x="93" y="46"/>
                    </a:lnTo>
                    <a:lnTo>
                      <a:pt x="92" y="44"/>
                    </a:lnTo>
                    <a:lnTo>
                      <a:pt x="91" y="43"/>
                    </a:lnTo>
                    <a:lnTo>
                      <a:pt x="89" y="41"/>
                    </a:lnTo>
                    <a:lnTo>
                      <a:pt x="88" y="40"/>
                    </a:lnTo>
                    <a:lnTo>
                      <a:pt x="86" y="39"/>
                    </a:lnTo>
                    <a:lnTo>
                      <a:pt x="84" y="38"/>
                    </a:lnTo>
                    <a:lnTo>
                      <a:pt x="81" y="36"/>
                    </a:lnTo>
                    <a:lnTo>
                      <a:pt x="78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69" y="35"/>
                    </a:lnTo>
                    <a:lnTo>
                      <a:pt x="54" y="35"/>
                    </a:lnTo>
                    <a:lnTo>
                      <a:pt x="54" y="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52" name="Line 424"/>
              <p:cNvSpPr>
                <a:spLocks noChangeShapeType="1"/>
              </p:cNvSpPr>
              <p:nvPr/>
            </p:nvSpPr>
            <p:spPr bwMode="auto">
              <a:xfrm>
                <a:off x="472" y="3419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53" name="Line 425"/>
              <p:cNvSpPr>
                <a:spLocks noChangeShapeType="1"/>
              </p:cNvSpPr>
              <p:nvPr/>
            </p:nvSpPr>
            <p:spPr bwMode="auto">
              <a:xfrm>
                <a:off x="472" y="3404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54" name="Line 426"/>
              <p:cNvSpPr>
                <a:spLocks noChangeShapeType="1"/>
              </p:cNvSpPr>
              <p:nvPr/>
            </p:nvSpPr>
            <p:spPr bwMode="auto">
              <a:xfrm>
                <a:off x="471" y="3403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55" name="Line 427"/>
              <p:cNvSpPr>
                <a:spLocks noChangeShapeType="1"/>
              </p:cNvSpPr>
              <p:nvPr/>
            </p:nvSpPr>
            <p:spPr bwMode="auto">
              <a:xfrm>
                <a:off x="472" y="3403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56" name="Rectangle 428"/>
              <p:cNvSpPr>
                <a:spLocks noChangeArrowheads="1"/>
              </p:cNvSpPr>
              <p:nvPr/>
            </p:nvSpPr>
            <p:spPr bwMode="auto">
              <a:xfrm>
                <a:off x="423" y="3408"/>
                <a:ext cx="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57" name="Rectangle 429"/>
              <p:cNvSpPr>
                <a:spLocks noChangeArrowheads="1"/>
              </p:cNvSpPr>
              <p:nvPr/>
            </p:nvSpPr>
            <p:spPr bwMode="auto">
              <a:xfrm>
                <a:off x="423" y="3408"/>
                <a:ext cx="3" cy="6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58" name="Rectangle 430"/>
              <p:cNvSpPr>
                <a:spLocks noChangeArrowheads="1"/>
              </p:cNvSpPr>
              <p:nvPr/>
            </p:nvSpPr>
            <p:spPr bwMode="auto">
              <a:xfrm>
                <a:off x="449" y="3409"/>
                <a:ext cx="19" cy="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59" name="Rectangle 431"/>
              <p:cNvSpPr>
                <a:spLocks noChangeArrowheads="1"/>
              </p:cNvSpPr>
              <p:nvPr/>
            </p:nvSpPr>
            <p:spPr bwMode="auto">
              <a:xfrm>
                <a:off x="449" y="3409"/>
                <a:ext cx="1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0" name="Rectangle 432"/>
              <p:cNvSpPr>
                <a:spLocks noChangeArrowheads="1"/>
              </p:cNvSpPr>
              <p:nvPr/>
            </p:nvSpPr>
            <p:spPr bwMode="auto">
              <a:xfrm>
                <a:off x="440" y="3406"/>
                <a:ext cx="5" cy="9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1" name="Rectangle 433"/>
              <p:cNvSpPr>
                <a:spLocks noChangeArrowheads="1"/>
              </p:cNvSpPr>
              <p:nvPr/>
            </p:nvSpPr>
            <p:spPr bwMode="auto">
              <a:xfrm>
                <a:off x="440" y="3406"/>
                <a:ext cx="5" cy="9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2" name="Rectangle 434"/>
              <p:cNvSpPr>
                <a:spLocks noChangeArrowheads="1"/>
              </p:cNvSpPr>
              <p:nvPr/>
            </p:nvSpPr>
            <p:spPr bwMode="auto">
              <a:xfrm>
                <a:off x="449" y="3407"/>
                <a:ext cx="0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3" name="Rectangle 435"/>
              <p:cNvSpPr>
                <a:spLocks noChangeArrowheads="1"/>
              </p:cNvSpPr>
              <p:nvPr/>
            </p:nvSpPr>
            <p:spPr bwMode="auto">
              <a:xfrm>
                <a:off x="449" y="3407"/>
                <a:ext cx="0" cy="7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4" name="Rectangle 436"/>
              <p:cNvSpPr>
                <a:spLocks noChangeArrowheads="1"/>
              </p:cNvSpPr>
              <p:nvPr/>
            </p:nvSpPr>
            <p:spPr bwMode="auto">
              <a:xfrm>
                <a:off x="447" y="3405"/>
                <a:ext cx="0" cy="1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5" name="Line 437"/>
              <p:cNvSpPr>
                <a:spLocks noChangeShapeType="1"/>
              </p:cNvSpPr>
              <p:nvPr/>
            </p:nvSpPr>
            <p:spPr bwMode="auto">
              <a:xfrm flipV="1">
                <a:off x="448" y="3404"/>
                <a:ext cx="0" cy="14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66" name="Rectangle 438"/>
              <p:cNvSpPr>
                <a:spLocks noChangeArrowheads="1"/>
              </p:cNvSpPr>
              <p:nvPr/>
            </p:nvSpPr>
            <p:spPr bwMode="auto">
              <a:xfrm>
                <a:off x="451" y="3406"/>
                <a:ext cx="13" cy="10"/>
              </a:xfrm>
              <a:prstGeom prst="rect">
                <a:avLst/>
              </a:prstGeom>
              <a:solidFill>
                <a:srgbClr val="6E5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7" name="Rectangle 439"/>
              <p:cNvSpPr>
                <a:spLocks noChangeArrowheads="1"/>
              </p:cNvSpPr>
              <p:nvPr/>
            </p:nvSpPr>
            <p:spPr bwMode="auto">
              <a:xfrm>
                <a:off x="451" y="3406"/>
                <a:ext cx="1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8" name="Rectangle 440"/>
              <p:cNvSpPr>
                <a:spLocks noChangeArrowheads="1"/>
              </p:cNvSpPr>
              <p:nvPr/>
            </p:nvSpPr>
            <p:spPr bwMode="auto">
              <a:xfrm>
                <a:off x="453" y="3405"/>
                <a:ext cx="10" cy="12"/>
              </a:xfrm>
              <a:prstGeom prst="rect">
                <a:avLst/>
              </a:prstGeom>
              <a:solidFill>
                <a:srgbClr val="74C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69" name="Rectangle 441"/>
              <p:cNvSpPr>
                <a:spLocks noChangeArrowheads="1"/>
              </p:cNvSpPr>
              <p:nvPr/>
            </p:nvSpPr>
            <p:spPr bwMode="auto">
              <a:xfrm>
                <a:off x="453" y="3405"/>
                <a:ext cx="10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70" name="Rectangle 442"/>
              <p:cNvSpPr>
                <a:spLocks noChangeArrowheads="1"/>
              </p:cNvSpPr>
              <p:nvPr/>
            </p:nvSpPr>
            <p:spPr bwMode="auto">
              <a:xfrm>
                <a:off x="469" y="3403"/>
                <a:ext cx="0" cy="1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71" name="Rectangle 443"/>
              <p:cNvSpPr>
                <a:spLocks noChangeArrowheads="1"/>
              </p:cNvSpPr>
              <p:nvPr/>
            </p:nvSpPr>
            <p:spPr bwMode="auto">
              <a:xfrm>
                <a:off x="473" y="3393"/>
                <a:ext cx="5" cy="34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72" name="Rectangle 444"/>
              <p:cNvSpPr>
                <a:spLocks noChangeArrowheads="1"/>
              </p:cNvSpPr>
              <p:nvPr/>
            </p:nvSpPr>
            <p:spPr bwMode="auto">
              <a:xfrm>
                <a:off x="473" y="3393"/>
                <a:ext cx="5" cy="34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73" name="Rectangle 445"/>
              <p:cNvSpPr>
                <a:spLocks noChangeArrowheads="1"/>
              </p:cNvSpPr>
              <p:nvPr/>
            </p:nvSpPr>
            <p:spPr bwMode="auto">
              <a:xfrm>
                <a:off x="472" y="3393"/>
                <a:ext cx="0" cy="35"/>
              </a:xfrm>
              <a:prstGeom prst="rect">
                <a:avLst/>
              </a:pr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74" name="Rectangle 446"/>
              <p:cNvSpPr>
                <a:spLocks noChangeArrowheads="1"/>
              </p:cNvSpPr>
              <p:nvPr/>
            </p:nvSpPr>
            <p:spPr bwMode="auto">
              <a:xfrm>
                <a:off x="472" y="3393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75" name="Rectangle 447"/>
              <p:cNvSpPr>
                <a:spLocks noChangeArrowheads="1"/>
              </p:cNvSpPr>
              <p:nvPr/>
            </p:nvSpPr>
            <p:spPr bwMode="auto">
              <a:xfrm>
                <a:off x="481" y="3393"/>
                <a:ext cx="0" cy="3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6349" name="Rectangle 448"/>
            <p:cNvSpPr>
              <a:spLocks noChangeArrowheads="1"/>
            </p:cNvSpPr>
            <p:nvPr/>
          </p:nvSpPr>
          <p:spPr bwMode="auto">
            <a:xfrm>
              <a:off x="782" y="3426"/>
              <a:ext cx="103" cy="24"/>
            </a:xfrm>
            <a:prstGeom prst="rect">
              <a:avLst/>
            </a:prstGeom>
            <a:solidFill>
              <a:srgbClr val="4D4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50" name="Freeform 449"/>
            <p:cNvSpPr>
              <a:spLocks noChangeArrowheads="1"/>
            </p:cNvSpPr>
            <p:nvPr/>
          </p:nvSpPr>
          <p:spPr bwMode="auto">
            <a:xfrm>
              <a:off x="781" y="3451"/>
              <a:ext cx="104" cy="0"/>
            </a:xfrm>
            <a:custGeom>
              <a:avLst/>
              <a:gdLst>
                <a:gd name="T0" fmla="*/ 0 w 3492"/>
                <a:gd name="T1" fmla="*/ 1 h 54"/>
                <a:gd name="T2" fmla="*/ 1 w 3492"/>
                <a:gd name="T3" fmla="*/ 1 h 54"/>
                <a:gd name="T4" fmla="*/ 104 w 3492"/>
                <a:gd name="T5" fmla="*/ 1 h 54"/>
                <a:gd name="T6" fmla="*/ 104 w 3492"/>
                <a:gd name="T7" fmla="*/ 0 h 54"/>
                <a:gd name="T8" fmla="*/ 1 w 3492"/>
                <a:gd name="T9" fmla="*/ 0 h 54"/>
                <a:gd name="T10" fmla="*/ 2 w 3492"/>
                <a:gd name="T11" fmla="*/ 1 h 54"/>
                <a:gd name="T12" fmla="*/ 0 w 3492"/>
                <a:gd name="T13" fmla="*/ 1 h 54"/>
                <a:gd name="T14" fmla="*/ 0 w 3492"/>
                <a:gd name="T15" fmla="*/ 1 h 54"/>
                <a:gd name="T16" fmla="*/ 1 w 3492"/>
                <a:gd name="T17" fmla="*/ 1 h 54"/>
                <a:gd name="T18" fmla="*/ 0 w 3492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4">
                  <a:moveTo>
                    <a:pt x="0" y="27"/>
                  </a:moveTo>
                  <a:lnTo>
                    <a:pt x="26" y="54"/>
                  </a:lnTo>
                  <a:lnTo>
                    <a:pt x="3492" y="54"/>
                  </a:lnTo>
                  <a:lnTo>
                    <a:pt x="3492" y="0"/>
                  </a:lnTo>
                  <a:lnTo>
                    <a:pt x="26" y="0"/>
                  </a:lnTo>
                  <a:lnTo>
                    <a:pt x="54" y="27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1" name="Freeform 450"/>
            <p:cNvSpPr>
              <a:spLocks noChangeArrowheads="1"/>
            </p:cNvSpPr>
            <p:nvPr/>
          </p:nvSpPr>
          <p:spPr bwMode="auto">
            <a:xfrm>
              <a:off x="781" y="3425"/>
              <a:ext cx="0" cy="25"/>
            </a:xfrm>
            <a:custGeom>
              <a:avLst/>
              <a:gdLst>
                <a:gd name="T0" fmla="*/ 0 w 54"/>
                <a:gd name="T1" fmla="*/ 0 h 1107"/>
                <a:gd name="T2" fmla="*/ 0 w 54"/>
                <a:gd name="T3" fmla="*/ 1 h 1107"/>
                <a:gd name="T4" fmla="*/ 0 w 54"/>
                <a:gd name="T5" fmla="*/ 25 h 1107"/>
                <a:gd name="T6" fmla="*/ 1 w 54"/>
                <a:gd name="T7" fmla="*/ 25 h 1107"/>
                <a:gd name="T8" fmla="*/ 1 w 54"/>
                <a:gd name="T9" fmla="*/ 1 h 1107"/>
                <a:gd name="T10" fmla="*/ 0 w 54"/>
                <a:gd name="T11" fmla="*/ 1 h 1107"/>
                <a:gd name="T12" fmla="*/ 0 w 54"/>
                <a:gd name="T13" fmla="*/ 0 h 1107"/>
                <a:gd name="T14" fmla="*/ 0 w 54"/>
                <a:gd name="T15" fmla="*/ 0 h 1107"/>
                <a:gd name="T16" fmla="*/ 0 w 54"/>
                <a:gd name="T17" fmla="*/ 1 h 1107"/>
                <a:gd name="T18" fmla="*/ 0 w 54"/>
                <a:gd name="T19" fmla="*/ 0 h 1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7">
                  <a:moveTo>
                    <a:pt x="26" y="0"/>
                  </a:moveTo>
                  <a:lnTo>
                    <a:pt x="0" y="28"/>
                  </a:lnTo>
                  <a:lnTo>
                    <a:pt x="0" y="1107"/>
                  </a:lnTo>
                  <a:lnTo>
                    <a:pt x="54" y="1107"/>
                  </a:lnTo>
                  <a:lnTo>
                    <a:pt x="54" y="28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2" name="Freeform 451"/>
            <p:cNvSpPr>
              <a:spLocks noChangeArrowheads="1"/>
            </p:cNvSpPr>
            <p:nvPr/>
          </p:nvSpPr>
          <p:spPr bwMode="auto">
            <a:xfrm>
              <a:off x="782" y="3425"/>
              <a:ext cx="104" cy="0"/>
            </a:xfrm>
            <a:custGeom>
              <a:avLst/>
              <a:gdLst>
                <a:gd name="T0" fmla="*/ 104 w 3492"/>
                <a:gd name="T1" fmla="*/ 1 h 55"/>
                <a:gd name="T2" fmla="*/ 103 w 3492"/>
                <a:gd name="T3" fmla="*/ 0 h 55"/>
                <a:gd name="T4" fmla="*/ 0 w 3492"/>
                <a:gd name="T5" fmla="*/ 0 h 55"/>
                <a:gd name="T6" fmla="*/ 0 w 3492"/>
                <a:gd name="T7" fmla="*/ 1 h 55"/>
                <a:gd name="T8" fmla="*/ 103 w 3492"/>
                <a:gd name="T9" fmla="*/ 1 h 55"/>
                <a:gd name="T10" fmla="*/ 102 w 3492"/>
                <a:gd name="T11" fmla="*/ 1 h 55"/>
                <a:gd name="T12" fmla="*/ 104 w 3492"/>
                <a:gd name="T13" fmla="*/ 1 h 55"/>
                <a:gd name="T14" fmla="*/ 104 w 3492"/>
                <a:gd name="T15" fmla="*/ 0 h 55"/>
                <a:gd name="T16" fmla="*/ 103 w 3492"/>
                <a:gd name="T17" fmla="*/ 0 h 55"/>
                <a:gd name="T18" fmla="*/ 104 w 3492"/>
                <a:gd name="T19" fmla="*/ 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92" h="55">
                  <a:moveTo>
                    <a:pt x="3492" y="28"/>
                  </a:moveTo>
                  <a:lnTo>
                    <a:pt x="3466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3466" y="55"/>
                  </a:lnTo>
                  <a:lnTo>
                    <a:pt x="3438" y="28"/>
                  </a:lnTo>
                  <a:lnTo>
                    <a:pt x="3492" y="28"/>
                  </a:lnTo>
                  <a:lnTo>
                    <a:pt x="3492" y="0"/>
                  </a:lnTo>
                  <a:lnTo>
                    <a:pt x="3466" y="0"/>
                  </a:lnTo>
                  <a:lnTo>
                    <a:pt x="3492" y="28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3" name="Freeform 452"/>
            <p:cNvSpPr>
              <a:spLocks noChangeArrowheads="1"/>
            </p:cNvSpPr>
            <p:nvPr/>
          </p:nvSpPr>
          <p:spPr bwMode="auto">
            <a:xfrm>
              <a:off x="886" y="3426"/>
              <a:ext cx="0" cy="25"/>
            </a:xfrm>
            <a:custGeom>
              <a:avLst/>
              <a:gdLst>
                <a:gd name="T0" fmla="*/ 1 w 54"/>
                <a:gd name="T1" fmla="*/ 25 h 1106"/>
                <a:gd name="T2" fmla="*/ 1 w 54"/>
                <a:gd name="T3" fmla="*/ 24 h 1106"/>
                <a:gd name="T4" fmla="*/ 1 w 54"/>
                <a:gd name="T5" fmla="*/ 0 h 1106"/>
                <a:gd name="T6" fmla="*/ 0 w 54"/>
                <a:gd name="T7" fmla="*/ 0 h 1106"/>
                <a:gd name="T8" fmla="*/ 0 w 54"/>
                <a:gd name="T9" fmla="*/ 24 h 1106"/>
                <a:gd name="T10" fmla="*/ 1 w 54"/>
                <a:gd name="T11" fmla="*/ 24 h 1106"/>
                <a:gd name="T12" fmla="*/ 1 w 54"/>
                <a:gd name="T13" fmla="*/ 25 h 1106"/>
                <a:gd name="T14" fmla="*/ 1 w 54"/>
                <a:gd name="T15" fmla="*/ 25 h 1106"/>
                <a:gd name="T16" fmla="*/ 1 w 54"/>
                <a:gd name="T17" fmla="*/ 24 h 1106"/>
                <a:gd name="T18" fmla="*/ 1 w 54"/>
                <a:gd name="T19" fmla="*/ 25 h 1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106">
                  <a:moveTo>
                    <a:pt x="28" y="1106"/>
                  </a:moveTo>
                  <a:lnTo>
                    <a:pt x="54" y="107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79"/>
                  </a:lnTo>
                  <a:lnTo>
                    <a:pt x="28" y="1052"/>
                  </a:lnTo>
                  <a:lnTo>
                    <a:pt x="28" y="1106"/>
                  </a:lnTo>
                  <a:lnTo>
                    <a:pt x="54" y="1106"/>
                  </a:lnTo>
                  <a:lnTo>
                    <a:pt x="54" y="1079"/>
                  </a:lnTo>
                  <a:lnTo>
                    <a:pt x="28" y="1106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4" name="Freeform 453"/>
            <p:cNvSpPr>
              <a:spLocks noChangeArrowheads="1"/>
            </p:cNvSpPr>
            <p:nvPr/>
          </p:nvSpPr>
          <p:spPr bwMode="auto">
            <a:xfrm>
              <a:off x="792" y="3427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5" name="Freeform 454"/>
            <p:cNvSpPr>
              <a:spLocks noChangeArrowheads="1"/>
            </p:cNvSpPr>
            <p:nvPr/>
          </p:nvSpPr>
          <p:spPr bwMode="auto">
            <a:xfrm>
              <a:off x="804" y="3427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6" name="Freeform 455"/>
            <p:cNvSpPr>
              <a:spLocks noChangeArrowheads="1"/>
            </p:cNvSpPr>
            <p:nvPr/>
          </p:nvSpPr>
          <p:spPr bwMode="auto">
            <a:xfrm>
              <a:off x="816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7" name="Freeform 456"/>
            <p:cNvSpPr>
              <a:spLocks noChangeArrowheads="1"/>
            </p:cNvSpPr>
            <p:nvPr/>
          </p:nvSpPr>
          <p:spPr bwMode="auto">
            <a:xfrm>
              <a:off x="827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8" name="Freeform 457"/>
            <p:cNvSpPr>
              <a:spLocks noChangeArrowheads="1"/>
            </p:cNvSpPr>
            <p:nvPr/>
          </p:nvSpPr>
          <p:spPr bwMode="auto">
            <a:xfrm>
              <a:off x="840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59" name="Freeform 458"/>
            <p:cNvSpPr>
              <a:spLocks noChangeArrowheads="1"/>
            </p:cNvSpPr>
            <p:nvPr/>
          </p:nvSpPr>
          <p:spPr bwMode="auto">
            <a:xfrm>
              <a:off x="851" y="3427"/>
              <a:ext cx="0" cy="23"/>
            </a:xfrm>
            <a:custGeom>
              <a:avLst/>
              <a:gdLst>
                <a:gd name="T0" fmla="*/ 1 w 54"/>
                <a:gd name="T1" fmla="*/ 23 h 1042"/>
                <a:gd name="T2" fmla="*/ 1 w 54"/>
                <a:gd name="T3" fmla="*/ 23 h 1042"/>
                <a:gd name="T4" fmla="*/ 1 w 54"/>
                <a:gd name="T5" fmla="*/ 0 h 1042"/>
                <a:gd name="T6" fmla="*/ 0 w 54"/>
                <a:gd name="T7" fmla="*/ 0 h 1042"/>
                <a:gd name="T8" fmla="*/ 0 w 54"/>
                <a:gd name="T9" fmla="*/ 23 h 1042"/>
                <a:gd name="T10" fmla="*/ 1 w 54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42">
                  <a:moveTo>
                    <a:pt x="27" y="1042"/>
                  </a:moveTo>
                  <a:lnTo>
                    <a:pt x="54" y="104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60" name="Freeform 459"/>
            <p:cNvSpPr>
              <a:spLocks noChangeArrowheads="1"/>
            </p:cNvSpPr>
            <p:nvPr/>
          </p:nvSpPr>
          <p:spPr bwMode="auto">
            <a:xfrm>
              <a:off x="862" y="3427"/>
              <a:ext cx="0" cy="23"/>
            </a:xfrm>
            <a:custGeom>
              <a:avLst/>
              <a:gdLst>
                <a:gd name="T0" fmla="*/ 0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0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7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7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61" name="Freeform 460"/>
            <p:cNvSpPr>
              <a:spLocks noChangeArrowheads="1"/>
            </p:cNvSpPr>
            <p:nvPr/>
          </p:nvSpPr>
          <p:spPr bwMode="auto">
            <a:xfrm>
              <a:off x="875" y="3427"/>
              <a:ext cx="0" cy="23"/>
            </a:xfrm>
            <a:custGeom>
              <a:avLst/>
              <a:gdLst>
                <a:gd name="T0" fmla="*/ 1 w 55"/>
                <a:gd name="T1" fmla="*/ 23 h 1042"/>
                <a:gd name="T2" fmla="*/ 1 w 55"/>
                <a:gd name="T3" fmla="*/ 23 h 1042"/>
                <a:gd name="T4" fmla="*/ 1 w 55"/>
                <a:gd name="T5" fmla="*/ 0 h 1042"/>
                <a:gd name="T6" fmla="*/ 0 w 55"/>
                <a:gd name="T7" fmla="*/ 0 h 1042"/>
                <a:gd name="T8" fmla="*/ 0 w 55"/>
                <a:gd name="T9" fmla="*/ 23 h 1042"/>
                <a:gd name="T10" fmla="*/ 1 w 55"/>
                <a:gd name="T11" fmla="*/ 23 h 10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42">
                  <a:moveTo>
                    <a:pt x="28" y="1042"/>
                  </a:moveTo>
                  <a:lnTo>
                    <a:pt x="55" y="104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042"/>
                  </a:lnTo>
                  <a:lnTo>
                    <a:pt x="28" y="1042"/>
                  </a:lnTo>
                  <a:close/>
                </a:path>
              </a:pathLst>
            </a:cu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62" name="Rectangle 461"/>
            <p:cNvSpPr>
              <a:spLocks noChangeArrowheads="1"/>
            </p:cNvSpPr>
            <p:nvPr/>
          </p:nvSpPr>
          <p:spPr bwMode="auto">
            <a:xfrm>
              <a:off x="789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63" name="Rectangle 462"/>
            <p:cNvSpPr>
              <a:spLocks noChangeArrowheads="1"/>
            </p:cNvSpPr>
            <p:nvPr/>
          </p:nvSpPr>
          <p:spPr bwMode="auto">
            <a:xfrm>
              <a:off x="789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64" name="Rectangle 463"/>
            <p:cNvSpPr>
              <a:spLocks noChangeArrowheads="1"/>
            </p:cNvSpPr>
            <p:nvPr/>
          </p:nvSpPr>
          <p:spPr bwMode="auto">
            <a:xfrm>
              <a:off x="801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65" name="Rectangle 464"/>
            <p:cNvSpPr>
              <a:spLocks noChangeArrowheads="1"/>
            </p:cNvSpPr>
            <p:nvPr/>
          </p:nvSpPr>
          <p:spPr bwMode="auto">
            <a:xfrm>
              <a:off x="801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66" name="Rectangle 465"/>
            <p:cNvSpPr>
              <a:spLocks noChangeArrowheads="1"/>
            </p:cNvSpPr>
            <p:nvPr/>
          </p:nvSpPr>
          <p:spPr bwMode="auto">
            <a:xfrm>
              <a:off x="813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67" name="Rectangle 466"/>
            <p:cNvSpPr>
              <a:spLocks noChangeArrowheads="1"/>
            </p:cNvSpPr>
            <p:nvPr/>
          </p:nvSpPr>
          <p:spPr bwMode="auto">
            <a:xfrm>
              <a:off x="813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68" name="Rectangle 467"/>
            <p:cNvSpPr>
              <a:spLocks noChangeArrowheads="1"/>
            </p:cNvSpPr>
            <p:nvPr/>
          </p:nvSpPr>
          <p:spPr bwMode="auto">
            <a:xfrm>
              <a:off x="824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69" name="Rectangle 468"/>
            <p:cNvSpPr>
              <a:spLocks noChangeArrowheads="1"/>
            </p:cNvSpPr>
            <p:nvPr/>
          </p:nvSpPr>
          <p:spPr bwMode="auto">
            <a:xfrm>
              <a:off x="824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0" name="Rectangle 469"/>
            <p:cNvSpPr>
              <a:spLocks noChangeArrowheads="1"/>
            </p:cNvSpPr>
            <p:nvPr/>
          </p:nvSpPr>
          <p:spPr bwMode="auto">
            <a:xfrm>
              <a:off x="835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1" name="Rectangle 470"/>
            <p:cNvSpPr>
              <a:spLocks noChangeArrowheads="1"/>
            </p:cNvSpPr>
            <p:nvPr/>
          </p:nvSpPr>
          <p:spPr bwMode="auto">
            <a:xfrm>
              <a:off x="835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2" name="Rectangle 471"/>
            <p:cNvSpPr>
              <a:spLocks noChangeArrowheads="1"/>
            </p:cNvSpPr>
            <p:nvPr/>
          </p:nvSpPr>
          <p:spPr bwMode="auto">
            <a:xfrm>
              <a:off x="847" y="3423"/>
              <a:ext cx="6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3" name="Rectangle 472"/>
            <p:cNvSpPr>
              <a:spLocks noChangeArrowheads="1"/>
            </p:cNvSpPr>
            <p:nvPr/>
          </p:nvSpPr>
          <p:spPr bwMode="auto">
            <a:xfrm>
              <a:off x="847" y="3423"/>
              <a:ext cx="6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4" name="Rectangle 473"/>
            <p:cNvSpPr>
              <a:spLocks noChangeArrowheads="1"/>
            </p:cNvSpPr>
            <p:nvPr/>
          </p:nvSpPr>
          <p:spPr bwMode="auto">
            <a:xfrm>
              <a:off x="860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5" name="Rectangle 474"/>
            <p:cNvSpPr>
              <a:spLocks noChangeArrowheads="1"/>
            </p:cNvSpPr>
            <p:nvPr/>
          </p:nvSpPr>
          <p:spPr bwMode="auto">
            <a:xfrm>
              <a:off x="860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6" name="Rectangle 475"/>
            <p:cNvSpPr>
              <a:spLocks noChangeArrowheads="1"/>
            </p:cNvSpPr>
            <p:nvPr/>
          </p:nvSpPr>
          <p:spPr bwMode="auto">
            <a:xfrm>
              <a:off x="871" y="3423"/>
              <a:ext cx="5" cy="0"/>
            </a:xfrm>
            <a:prstGeom prst="rect">
              <a:avLst/>
            </a:prstGeom>
            <a:solidFill>
              <a:srgbClr val="714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77" name="Rectangle 476"/>
            <p:cNvSpPr>
              <a:spLocks noChangeArrowheads="1"/>
            </p:cNvSpPr>
            <p:nvPr/>
          </p:nvSpPr>
          <p:spPr bwMode="auto">
            <a:xfrm>
              <a:off x="871" y="3423"/>
              <a:ext cx="5" cy="0"/>
            </a:xfrm>
            <a:prstGeom prst="rect">
              <a:avLst/>
            </a:prstGeom>
            <a:noFill/>
            <a:ln w="3240" cap="sq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6378" name="Group 477"/>
            <p:cNvGrpSpPr>
              <a:grpSpLocks/>
            </p:cNvGrpSpPr>
            <p:nvPr/>
          </p:nvGrpSpPr>
          <p:grpSpPr bwMode="auto">
            <a:xfrm>
              <a:off x="631" y="3415"/>
              <a:ext cx="92" cy="32"/>
              <a:chOff x="631" y="3415"/>
              <a:chExt cx="92" cy="32"/>
            </a:xfrm>
          </p:grpSpPr>
          <p:sp>
            <p:nvSpPr>
              <p:cNvPr id="56422" name="Rectangle 478"/>
              <p:cNvSpPr>
                <a:spLocks noChangeArrowheads="1"/>
              </p:cNvSpPr>
              <p:nvPr/>
            </p:nvSpPr>
            <p:spPr bwMode="auto">
              <a:xfrm>
                <a:off x="645" y="3415"/>
                <a:ext cx="79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3" name="Rectangle 479"/>
              <p:cNvSpPr>
                <a:spLocks noChangeArrowheads="1"/>
              </p:cNvSpPr>
              <p:nvPr/>
            </p:nvSpPr>
            <p:spPr bwMode="auto">
              <a:xfrm>
                <a:off x="645" y="3415"/>
                <a:ext cx="79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4" name="Rectangle 480"/>
              <p:cNvSpPr>
                <a:spLocks noChangeArrowheads="1"/>
              </p:cNvSpPr>
              <p:nvPr/>
            </p:nvSpPr>
            <p:spPr bwMode="auto">
              <a:xfrm>
                <a:off x="631" y="3420"/>
                <a:ext cx="92" cy="28"/>
              </a:xfrm>
              <a:prstGeom prst="rect">
                <a:avLst/>
              </a:pr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5" name="Rectangle 481"/>
              <p:cNvSpPr>
                <a:spLocks noChangeArrowheads="1"/>
              </p:cNvSpPr>
              <p:nvPr/>
            </p:nvSpPr>
            <p:spPr bwMode="auto">
              <a:xfrm>
                <a:off x="631" y="3420"/>
                <a:ext cx="92" cy="2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6" name="Rectangle 482"/>
              <p:cNvSpPr>
                <a:spLocks noChangeArrowheads="1"/>
              </p:cNvSpPr>
              <p:nvPr/>
            </p:nvSpPr>
            <p:spPr bwMode="auto">
              <a:xfrm>
                <a:off x="644" y="3438"/>
                <a:ext cx="66" cy="3"/>
              </a:xfrm>
              <a:prstGeom prst="rect">
                <a:avLst/>
              </a:prstGeom>
              <a:solidFill>
                <a:srgbClr val="71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7" name="Rectangle 483"/>
              <p:cNvSpPr>
                <a:spLocks noChangeArrowheads="1"/>
              </p:cNvSpPr>
              <p:nvPr/>
            </p:nvSpPr>
            <p:spPr bwMode="auto">
              <a:xfrm>
                <a:off x="644" y="3438"/>
                <a:ext cx="66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8" name="Rectangle 484"/>
              <p:cNvSpPr>
                <a:spLocks noChangeArrowheads="1"/>
              </p:cNvSpPr>
              <p:nvPr/>
            </p:nvSpPr>
            <p:spPr bwMode="auto">
              <a:xfrm>
                <a:off x="646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9" name="Rectangle 485"/>
              <p:cNvSpPr>
                <a:spLocks noChangeArrowheads="1"/>
              </p:cNvSpPr>
              <p:nvPr/>
            </p:nvSpPr>
            <p:spPr bwMode="auto">
              <a:xfrm>
                <a:off x="646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0" name="Rectangle 486"/>
              <p:cNvSpPr>
                <a:spLocks noChangeArrowheads="1"/>
              </p:cNvSpPr>
              <p:nvPr/>
            </p:nvSpPr>
            <p:spPr bwMode="auto">
              <a:xfrm>
                <a:off x="663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1" name="Rectangle 487"/>
              <p:cNvSpPr>
                <a:spLocks noChangeArrowheads="1"/>
              </p:cNvSpPr>
              <p:nvPr/>
            </p:nvSpPr>
            <p:spPr bwMode="auto">
              <a:xfrm>
                <a:off x="663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2" name="Rectangle 488"/>
              <p:cNvSpPr>
                <a:spLocks noChangeArrowheads="1"/>
              </p:cNvSpPr>
              <p:nvPr/>
            </p:nvSpPr>
            <p:spPr bwMode="auto">
              <a:xfrm>
                <a:off x="680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3" name="Rectangle 489"/>
              <p:cNvSpPr>
                <a:spLocks noChangeArrowheads="1"/>
              </p:cNvSpPr>
              <p:nvPr/>
            </p:nvSpPr>
            <p:spPr bwMode="auto">
              <a:xfrm>
                <a:off x="680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4" name="Rectangle 490"/>
              <p:cNvSpPr>
                <a:spLocks noChangeArrowheads="1"/>
              </p:cNvSpPr>
              <p:nvPr/>
            </p:nvSpPr>
            <p:spPr bwMode="auto">
              <a:xfrm>
                <a:off x="696" y="3426"/>
                <a:ext cx="13" cy="8"/>
              </a:xfrm>
              <a:prstGeom prst="rect">
                <a:avLst/>
              </a:prstGeom>
              <a:solidFill>
                <a:srgbClr val="3F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35" name="Rectangle 491"/>
              <p:cNvSpPr>
                <a:spLocks noChangeArrowheads="1"/>
              </p:cNvSpPr>
              <p:nvPr/>
            </p:nvSpPr>
            <p:spPr bwMode="auto">
              <a:xfrm>
                <a:off x="696" y="3426"/>
                <a:ext cx="13" cy="8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56379" name="Group 492"/>
            <p:cNvGrpSpPr>
              <a:grpSpLocks/>
            </p:cNvGrpSpPr>
            <p:nvPr/>
          </p:nvGrpSpPr>
          <p:grpSpPr bwMode="auto">
            <a:xfrm>
              <a:off x="595" y="3417"/>
              <a:ext cx="33" cy="30"/>
              <a:chOff x="595" y="3417"/>
              <a:chExt cx="33" cy="30"/>
            </a:xfrm>
          </p:grpSpPr>
          <p:sp>
            <p:nvSpPr>
              <p:cNvPr id="56395" name="Rectangle 493"/>
              <p:cNvSpPr>
                <a:spLocks noChangeArrowheads="1"/>
              </p:cNvSpPr>
              <p:nvPr/>
            </p:nvSpPr>
            <p:spPr bwMode="auto">
              <a:xfrm>
                <a:off x="602" y="3417"/>
                <a:ext cx="19" cy="12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396" name="Rectangle 494"/>
              <p:cNvSpPr>
                <a:spLocks noChangeArrowheads="1"/>
              </p:cNvSpPr>
              <p:nvPr/>
            </p:nvSpPr>
            <p:spPr bwMode="auto">
              <a:xfrm>
                <a:off x="602" y="3417"/>
                <a:ext cx="19" cy="12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397" name="Line 495"/>
              <p:cNvSpPr>
                <a:spLocks noChangeShapeType="1"/>
              </p:cNvSpPr>
              <p:nvPr/>
            </p:nvSpPr>
            <p:spPr bwMode="auto">
              <a:xfrm>
                <a:off x="602" y="3417"/>
                <a:ext cx="19" cy="12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398" name="Line 496"/>
              <p:cNvSpPr>
                <a:spLocks noChangeShapeType="1"/>
              </p:cNvSpPr>
              <p:nvPr/>
            </p:nvSpPr>
            <p:spPr bwMode="auto">
              <a:xfrm flipH="1">
                <a:off x="610" y="3420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399" name="Line 497"/>
              <p:cNvSpPr>
                <a:spLocks noChangeShapeType="1"/>
              </p:cNvSpPr>
              <p:nvPr/>
            </p:nvSpPr>
            <p:spPr bwMode="auto">
              <a:xfrm>
                <a:off x="604" y="3427"/>
                <a:ext cx="5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00" name="Rectangle 498"/>
              <p:cNvSpPr>
                <a:spLocks noChangeArrowheads="1"/>
              </p:cNvSpPr>
              <p:nvPr/>
            </p:nvSpPr>
            <p:spPr bwMode="auto">
              <a:xfrm>
                <a:off x="598" y="3437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01" name="Rectangle 499"/>
              <p:cNvSpPr>
                <a:spLocks noChangeArrowheads="1"/>
              </p:cNvSpPr>
              <p:nvPr/>
            </p:nvSpPr>
            <p:spPr bwMode="auto">
              <a:xfrm>
                <a:off x="624" y="3437"/>
                <a:ext cx="0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02" name="Freeform 500"/>
              <p:cNvSpPr>
                <a:spLocks noChangeArrowheads="1"/>
              </p:cNvSpPr>
              <p:nvPr/>
            </p:nvSpPr>
            <p:spPr bwMode="auto">
              <a:xfrm>
                <a:off x="599" y="3430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03" name="Freeform 501"/>
              <p:cNvSpPr>
                <a:spLocks noChangeArrowheads="1"/>
              </p:cNvSpPr>
              <p:nvPr/>
            </p:nvSpPr>
            <p:spPr bwMode="auto">
              <a:xfrm>
                <a:off x="599" y="3430"/>
                <a:ext cx="24" cy="5"/>
              </a:xfrm>
              <a:custGeom>
                <a:avLst/>
                <a:gdLst>
                  <a:gd name="T0" fmla="*/ 3 w 627"/>
                  <a:gd name="T1" fmla="*/ 0 h 257"/>
                  <a:gd name="T2" fmla="*/ 0 w 627"/>
                  <a:gd name="T3" fmla="*/ 1 h 257"/>
                  <a:gd name="T4" fmla="*/ 0 w 627"/>
                  <a:gd name="T5" fmla="*/ 5 h 257"/>
                  <a:gd name="T6" fmla="*/ 24 w 627"/>
                  <a:gd name="T7" fmla="*/ 5 h 257"/>
                  <a:gd name="T8" fmla="*/ 24 w 627"/>
                  <a:gd name="T9" fmla="*/ 1 h 257"/>
                  <a:gd name="T10" fmla="*/ 21 w 627"/>
                  <a:gd name="T11" fmla="*/ 0 h 257"/>
                  <a:gd name="T12" fmla="*/ 3 w 627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7" h="257">
                    <a:moveTo>
                      <a:pt x="70" y="2"/>
                    </a:moveTo>
                    <a:lnTo>
                      <a:pt x="0" y="75"/>
                    </a:lnTo>
                    <a:lnTo>
                      <a:pt x="0" y="256"/>
                    </a:lnTo>
                    <a:lnTo>
                      <a:pt x="627" y="257"/>
                    </a:lnTo>
                    <a:lnTo>
                      <a:pt x="627" y="75"/>
                    </a:lnTo>
                    <a:lnTo>
                      <a:pt x="553" y="0"/>
                    </a:lnTo>
                    <a:lnTo>
                      <a:pt x="70" y="2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04" name="Freeform 502"/>
              <p:cNvSpPr>
                <a:spLocks noChangeArrowheads="1"/>
              </p:cNvSpPr>
              <p:nvPr/>
            </p:nvSpPr>
            <p:spPr bwMode="auto">
              <a:xfrm>
                <a:off x="615" y="3430"/>
                <a:ext cx="2" cy="0"/>
              </a:xfrm>
              <a:custGeom>
                <a:avLst/>
                <a:gdLst>
                  <a:gd name="T0" fmla="*/ 2 w 86"/>
                  <a:gd name="T1" fmla="*/ 0 h 7"/>
                  <a:gd name="T2" fmla="*/ 1 w 86"/>
                  <a:gd name="T3" fmla="*/ 0 h 7"/>
                  <a:gd name="T4" fmla="*/ 1 w 86"/>
                  <a:gd name="T5" fmla="*/ 0 h 7"/>
                  <a:gd name="T6" fmla="*/ 0 w 86"/>
                  <a:gd name="T7" fmla="*/ 0 h 7"/>
                  <a:gd name="T8" fmla="*/ 0 w 86"/>
                  <a:gd name="T9" fmla="*/ 0 h 7"/>
                  <a:gd name="T10" fmla="*/ 0 w 86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7">
                    <a:moveTo>
                      <a:pt x="86" y="0"/>
                    </a:moveTo>
                    <a:lnTo>
                      <a:pt x="61" y="0"/>
                    </a:lnTo>
                    <a:lnTo>
                      <a:pt x="2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05" name="Line 503"/>
              <p:cNvSpPr>
                <a:spLocks noChangeShapeType="1"/>
              </p:cNvSpPr>
              <p:nvPr/>
            </p:nvSpPr>
            <p:spPr bwMode="auto">
              <a:xfrm>
                <a:off x="619" y="3434"/>
                <a:ext cx="0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06" name="Rectangle 504"/>
              <p:cNvSpPr>
                <a:spLocks noChangeArrowheads="1"/>
              </p:cNvSpPr>
              <p:nvPr/>
            </p:nvSpPr>
            <p:spPr bwMode="auto">
              <a:xfrm>
                <a:off x="619" y="3434"/>
                <a:ext cx="0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07" name="Rectangle 505"/>
              <p:cNvSpPr>
                <a:spLocks noChangeArrowheads="1"/>
              </p:cNvSpPr>
              <p:nvPr/>
            </p:nvSpPr>
            <p:spPr bwMode="auto">
              <a:xfrm>
                <a:off x="604" y="3434"/>
                <a:ext cx="14" cy="1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08" name="Rectangle 506"/>
              <p:cNvSpPr>
                <a:spLocks noChangeArrowheads="1"/>
              </p:cNvSpPr>
              <p:nvPr/>
            </p:nvSpPr>
            <p:spPr bwMode="auto">
              <a:xfrm>
                <a:off x="604" y="3434"/>
                <a:ext cx="14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09" name="Rectangle 507"/>
              <p:cNvSpPr>
                <a:spLocks noChangeArrowheads="1"/>
              </p:cNvSpPr>
              <p:nvPr/>
            </p:nvSpPr>
            <p:spPr bwMode="auto">
              <a:xfrm>
                <a:off x="604" y="3436"/>
                <a:ext cx="13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0" name="Rectangle 508"/>
              <p:cNvSpPr>
                <a:spLocks noChangeArrowheads="1"/>
              </p:cNvSpPr>
              <p:nvPr/>
            </p:nvSpPr>
            <p:spPr bwMode="auto">
              <a:xfrm>
                <a:off x="604" y="3434"/>
                <a:ext cx="13" cy="1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1" name="Freeform 509"/>
              <p:cNvSpPr>
                <a:spLocks noChangeArrowheads="1"/>
              </p:cNvSpPr>
              <p:nvPr/>
            </p:nvSpPr>
            <p:spPr bwMode="auto">
              <a:xfrm>
                <a:off x="606" y="3434"/>
                <a:ext cx="0" cy="0"/>
              </a:xfrm>
              <a:custGeom>
                <a:avLst/>
                <a:gdLst>
                  <a:gd name="T0" fmla="*/ 1 w 28"/>
                  <a:gd name="T1" fmla="*/ 0 h 24"/>
                  <a:gd name="T2" fmla="*/ 1 w 28"/>
                  <a:gd name="T3" fmla="*/ 0 h 24"/>
                  <a:gd name="T4" fmla="*/ 1 w 28"/>
                  <a:gd name="T5" fmla="*/ 0 h 24"/>
                  <a:gd name="T6" fmla="*/ 1 w 28"/>
                  <a:gd name="T7" fmla="*/ 0 h 24"/>
                  <a:gd name="T8" fmla="*/ 1 w 28"/>
                  <a:gd name="T9" fmla="*/ 0 h 24"/>
                  <a:gd name="T10" fmla="*/ 1 w 28"/>
                  <a:gd name="T11" fmla="*/ 0 h 24"/>
                  <a:gd name="T12" fmla="*/ 1 w 28"/>
                  <a:gd name="T13" fmla="*/ 0 h 24"/>
                  <a:gd name="T14" fmla="*/ 1 w 28"/>
                  <a:gd name="T15" fmla="*/ 0 h 24"/>
                  <a:gd name="T16" fmla="*/ 1 w 28"/>
                  <a:gd name="T17" fmla="*/ 0 h 24"/>
                  <a:gd name="T18" fmla="*/ 0 w 28"/>
                  <a:gd name="T19" fmla="*/ 0 h 24"/>
                  <a:gd name="T20" fmla="*/ 0 w 28"/>
                  <a:gd name="T21" fmla="*/ 0 h 24"/>
                  <a:gd name="T22" fmla="*/ 0 w 28"/>
                  <a:gd name="T23" fmla="*/ 0 h 24"/>
                  <a:gd name="T24" fmla="*/ 0 w 28"/>
                  <a:gd name="T25" fmla="*/ 0 h 24"/>
                  <a:gd name="T26" fmla="*/ 0 w 28"/>
                  <a:gd name="T27" fmla="*/ 0 h 24"/>
                  <a:gd name="T28" fmla="*/ 0 w 28"/>
                  <a:gd name="T29" fmla="*/ 0 h 24"/>
                  <a:gd name="T30" fmla="*/ 0 w 28"/>
                  <a:gd name="T31" fmla="*/ 0 h 24"/>
                  <a:gd name="T32" fmla="*/ 0 w 28"/>
                  <a:gd name="T33" fmla="*/ 0 h 24"/>
                  <a:gd name="T34" fmla="*/ 0 w 28"/>
                  <a:gd name="T35" fmla="*/ 1 h 24"/>
                  <a:gd name="T36" fmla="*/ 0 w 28"/>
                  <a:gd name="T37" fmla="*/ 1 h 24"/>
                  <a:gd name="T38" fmla="*/ 0 w 28"/>
                  <a:gd name="T39" fmla="*/ 1 h 24"/>
                  <a:gd name="T40" fmla="*/ 0 w 28"/>
                  <a:gd name="T41" fmla="*/ 1 h 24"/>
                  <a:gd name="T42" fmla="*/ 0 w 28"/>
                  <a:gd name="T43" fmla="*/ 1 h 24"/>
                  <a:gd name="T44" fmla="*/ 0 w 28"/>
                  <a:gd name="T45" fmla="*/ 1 h 24"/>
                  <a:gd name="T46" fmla="*/ 0 w 28"/>
                  <a:gd name="T47" fmla="*/ 1 h 24"/>
                  <a:gd name="T48" fmla="*/ 1 w 28"/>
                  <a:gd name="T49" fmla="*/ 1 h 24"/>
                  <a:gd name="T50" fmla="*/ 1 w 28"/>
                  <a:gd name="T51" fmla="*/ 1 h 24"/>
                  <a:gd name="T52" fmla="*/ 1 w 28"/>
                  <a:gd name="T53" fmla="*/ 1 h 24"/>
                  <a:gd name="T54" fmla="*/ 1 w 28"/>
                  <a:gd name="T55" fmla="*/ 1 h 24"/>
                  <a:gd name="T56" fmla="*/ 1 w 28"/>
                  <a:gd name="T57" fmla="*/ 1 h 24"/>
                  <a:gd name="T58" fmla="*/ 1 w 28"/>
                  <a:gd name="T59" fmla="*/ 1 h 24"/>
                  <a:gd name="T60" fmla="*/ 1 w 28"/>
                  <a:gd name="T61" fmla="*/ 1 h 24"/>
                  <a:gd name="T62" fmla="*/ 1 w 28"/>
                  <a:gd name="T63" fmla="*/ 1 h 24"/>
                  <a:gd name="T64" fmla="*/ 1 w 28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" h="24">
                    <a:moveTo>
                      <a:pt x="28" y="11"/>
                    </a:moveTo>
                    <a:lnTo>
                      <a:pt x="27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8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12" name="Freeform 510"/>
              <p:cNvSpPr>
                <a:spLocks noChangeArrowheads="1"/>
              </p:cNvSpPr>
              <p:nvPr/>
            </p:nvSpPr>
            <p:spPr bwMode="auto">
              <a:xfrm>
                <a:off x="617" y="3434"/>
                <a:ext cx="0" cy="0"/>
              </a:xfrm>
              <a:custGeom>
                <a:avLst/>
                <a:gdLst>
                  <a:gd name="T0" fmla="*/ 1 w 25"/>
                  <a:gd name="T1" fmla="*/ 0 h 24"/>
                  <a:gd name="T2" fmla="*/ 1 w 25"/>
                  <a:gd name="T3" fmla="*/ 0 h 24"/>
                  <a:gd name="T4" fmla="*/ 1 w 25"/>
                  <a:gd name="T5" fmla="*/ 0 h 24"/>
                  <a:gd name="T6" fmla="*/ 1 w 25"/>
                  <a:gd name="T7" fmla="*/ 0 h 24"/>
                  <a:gd name="T8" fmla="*/ 1 w 25"/>
                  <a:gd name="T9" fmla="*/ 0 h 24"/>
                  <a:gd name="T10" fmla="*/ 1 w 25"/>
                  <a:gd name="T11" fmla="*/ 0 h 24"/>
                  <a:gd name="T12" fmla="*/ 1 w 25"/>
                  <a:gd name="T13" fmla="*/ 0 h 24"/>
                  <a:gd name="T14" fmla="*/ 1 w 25"/>
                  <a:gd name="T15" fmla="*/ 0 h 24"/>
                  <a:gd name="T16" fmla="*/ 1 w 25"/>
                  <a:gd name="T17" fmla="*/ 0 h 24"/>
                  <a:gd name="T18" fmla="*/ 0 w 25"/>
                  <a:gd name="T19" fmla="*/ 0 h 24"/>
                  <a:gd name="T20" fmla="*/ 0 w 25"/>
                  <a:gd name="T21" fmla="*/ 0 h 24"/>
                  <a:gd name="T22" fmla="*/ 0 w 25"/>
                  <a:gd name="T23" fmla="*/ 0 h 24"/>
                  <a:gd name="T24" fmla="*/ 0 w 25"/>
                  <a:gd name="T25" fmla="*/ 0 h 24"/>
                  <a:gd name="T26" fmla="*/ 0 w 25"/>
                  <a:gd name="T27" fmla="*/ 0 h 24"/>
                  <a:gd name="T28" fmla="*/ 0 w 25"/>
                  <a:gd name="T29" fmla="*/ 0 h 24"/>
                  <a:gd name="T30" fmla="*/ 0 w 25"/>
                  <a:gd name="T31" fmla="*/ 0 h 24"/>
                  <a:gd name="T32" fmla="*/ 0 w 25"/>
                  <a:gd name="T33" fmla="*/ 0 h 24"/>
                  <a:gd name="T34" fmla="*/ 0 w 25"/>
                  <a:gd name="T35" fmla="*/ 1 h 24"/>
                  <a:gd name="T36" fmla="*/ 0 w 25"/>
                  <a:gd name="T37" fmla="*/ 1 h 24"/>
                  <a:gd name="T38" fmla="*/ 0 w 25"/>
                  <a:gd name="T39" fmla="*/ 1 h 24"/>
                  <a:gd name="T40" fmla="*/ 0 w 25"/>
                  <a:gd name="T41" fmla="*/ 1 h 24"/>
                  <a:gd name="T42" fmla="*/ 0 w 25"/>
                  <a:gd name="T43" fmla="*/ 1 h 24"/>
                  <a:gd name="T44" fmla="*/ 0 w 25"/>
                  <a:gd name="T45" fmla="*/ 1 h 24"/>
                  <a:gd name="T46" fmla="*/ 0 w 25"/>
                  <a:gd name="T47" fmla="*/ 1 h 24"/>
                  <a:gd name="T48" fmla="*/ 1 w 25"/>
                  <a:gd name="T49" fmla="*/ 1 h 24"/>
                  <a:gd name="T50" fmla="*/ 1 w 25"/>
                  <a:gd name="T51" fmla="*/ 1 h 24"/>
                  <a:gd name="T52" fmla="*/ 1 w 25"/>
                  <a:gd name="T53" fmla="*/ 1 h 24"/>
                  <a:gd name="T54" fmla="*/ 1 w 25"/>
                  <a:gd name="T55" fmla="*/ 1 h 24"/>
                  <a:gd name="T56" fmla="*/ 1 w 25"/>
                  <a:gd name="T57" fmla="*/ 1 h 24"/>
                  <a:gd name="T58" fmla="*/ 1 w 25"/>
                  <a:gd name="T59" fmla="*/ 1 h 24"/>
                  <a:gd name="T60" fmla="*/ 1 w 25"/>
                  <a:gd name="T61" fmla="*/ 1 h 24"/>
                  <a:gd name="T62" fmla="*/ 1 w 25"/>
                  <a:gd name="T63" fmla="*/ 1 h 24"/>
                  <a:gd name="T64" fmla="*/ 1 w 25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" h="24">
                    <a:moveTo>
                      <a:pt x="25" y="11"/>
                    </a:move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21" y="21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5" y="11"/>
                    </a:lnTo>
                  </a:path>
                </a:pathLst>
              </a:custGeom>
              <a:noFill/>
              <a:ln w="3240" cap="sq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13" name="Rectangle 511"/>
              <p:cNvSpPr>
                <a:spLocks noChangeArrowheads="1"/>
              </p:cNvSpPr>
              <p:nvPr/>
            </p:nvSpPr>
            <p:spPr bwMode="auto">
              <a:xfrm>
                <a:off x="599" y="3437"/>
                <a:ext cx="23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4" name="Rectangle 512"/>
              <p:cNvSpPr>
                <a:spLocks noChangeArrowheads="1"/>
              </p:cNvSpPr>
              <p:nvPr/>
            </p:nvSpPr>
            <p:spPr bwMode="auto">
              <a:xfrm>
                <a:off x="599" y="3437"/>
                <a:ext cx="23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5" name="Rectangle 513"/>
              <p:cNvSpPr>
                <a:spLocks noChangeArrowheads="1"/>
              </p:cNvSpPr>
              <p:nvPr/>
            </p:nvSpPr>
            <p:spPr bwMode="auto">
              <a:xfrm>
                <a:off x="605" y="3437"/>
                <a:ext cx="11" cy="1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6" name="Rectangle 514"/>
              <p:cNvSpPr>
                <a:spLocks noChangeArrowheads="1"/>
              </p:cNvSpPr>
              <p:nvPr/>
            </p:nvSpPr>
            <p:spPr bwMode="auto">
              <a:xfrm>
                <a:off x="605" y="3437"/>
                <a:ext cx="11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7" name="Rectangle 515"/>
              <p:cNvSpPr>
                <a:spLocks noChangeArrowheads="1"/>
              </p:cNvSpPr>
              <p:nvPr/>
            </p:nvSpPr>
            <p:spPr bwMode="auto">
              <a:xfrm>
                <a:off x="606" y="3437"/>
                <a:ext cx="9" cy="1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8" name="Rectangle 516"/>
              <p:cNvSpPr>
                <a:spLocks noChangeArrowheads="1"/>
              </p:cNvSpPr>
              <p:nvPr/>
            </p:nvSpPr>
            <p:spPr bwMode="auto">
              <a:xfrm>
                <a:off x="595" y="3441"/>
                <a:ext cx="1" cy="0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19" name="Rectangle 517"/>
              <p:cNvSpPr>
                <a:spLocks noChangeArrowheads="1"/>
              </p:cNvSpPr>
              <p:nvPr/>
            </p:nvSpPr>
            <p:spPr bwMode="auto">
              <a:xfrm>
                <a:off x="595" y="3441"/>
                <a:ext cx="1" cy="0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0" name="Rectangle 518"/>
              <p:cNvSpPr>
                <a:spLocks noChangeArrowheads="1"/>
              </p:cNvSpPr>
              <p:nvPr/>
            </p:nvSpPr>
            <p:spPr bwMode="auto">
              <a:xfrm>
                <a:off x="626" y="3440"/>
                <a:ext cx="2" cy="3"/>
              </a:xfrm>
              <a:prstGeom prst="rect">
                <a:avLst/>
              </a:prstGeom>
              <a:solidFill>
                <a:srgbClr val="8F5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421" name="Rectangle 519"/>
              <p:cNvSpPr>
                <a:spLocks noChangeArrowheads="1"/>
              </p:cNvSpPr>
              <p:nvPr/>
            </p:nvSpPr>
            <p:spPr bwMode="auto">
              <a:xfrm>
                <a:off x="626" y="3440"/>
                <a:ext cx="2" cy="3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cxnSp>
          <p:nvCxnSpPr>
            <p:cNvPr id="56380" name="AutoShape 520"/>
            <p:cNvCxnSpPr>
              <a:cxnSpLocks noChangeShapeType="1"/>
            </p:cNvCxnSpPr>
            <p:nvPr/>
          </p:nvCxnSpPr>
          <p:spPr bwMode="auto">
            <a:xfrm rot="16200000" flipV="1">
              <a:off x="582" y="3390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81" name="AutoShape 521"/>
            <p:cNvCxnSpPr>
              <a:cxnSpLocks noChangeShapeType="1"/>
            </p:cNvCxnSpPr>
            <p:nvPr/>
          </p:nvCxnSpPr>
          <p:spPr bwMode="auto">
            <a:xfrm rot="16200000" flipV="1">
              <a:off x="580" y="3392"/>
              <a:ext cx="22" cy="25"/>
            </a:xfrm>
            <a:prstGeom prst="bentConnector3">
              <a:avLst>
                <a:gd name="adj1" fmla="val 50000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82" name="AutoShape 522"/>
            <p:cNvCxnSpPr>
              <a:cxnSpLocks noChangeShapeType="1"/>
            </p:cNvCxnSpPr>
            <p:nvPr/>
          </p:nvCxnSpPr>
          <p:spPr bwMode="auto">
            <a:xfrm flipH="1">
              <a:off x="563" y="3390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83" name="AutoShape 523"/>
            <p:cNvCxnSpPr>
              <a:cxnSpLocks noChangeShapeType="1"/>
            </p:cNvCxnSpPr>
            <p:nvPr/>
          </p:nvCxnSpPr>
          <p:spPr bwMode="auto">
            <a:xfrm flipH="1">
              <a:off x="565" y="3392"/>
              <a:ext cx="13" cy="20"/>
            </a:xfrm>
            <a:prstGeom prst="bentConnector3">
              <a:avLst>
                <a:gd name="adj1" fmla="val 49088"/>
              </a:avLst>
            </a:prstGeom>
            <a:noFill/>
            <a:ln w="6480" cap="sq">
              <a:solidFill>
                <a:srgbClr val="1F21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6384" name="Group 524"/>
            <p:cNvGrpSpPr>
              <a:grpSpLocks/>
            </p:cNvGrpSpPr>
            <p:nvPr/>
          </p:nvGrpSpPr>
          <p:grpSpPr bwMode="auto">
            <a:xfrm>
              <a:off x="576" y="3373"/>
              <a:ext cx="13" cy="25"/>
              <a:chOff x="576" y="3373"/>
              <a:chExt cx="13" cy="25"/>
            </a:xfrm>
          </p:grpSpPr>
          <p:sp>
            <p:nvSpPr>
              <p:cNvPr id="56392" name="Rectangle 525"/>
              <p:cNvSpPr>
                <a:spLocks noChangeArrowheads="1"/>
              </p:cNvSpPr>
              <p:nvPr/>
            </p:nvSpPr>
            <p:spPr bwMode="auto">
              <a:xfrm>
                <a:off x="576" y="3373"/>
                <a:ext cx="13" cy="25"/>
              </a:xfrm>
              <a:prstGeom prst="rect">
                <a:avLst/>
              </a:prstGeom>
              <a:solidFill>
                <a:srgbClr val="FEF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393" name="Rectangle 526"/>
              <p:cNvSpPr>
                <a:spLocks noChangeArrowheads="1"/>
              </p:cNvSpPr>
              <p:nvPr/>
            </p:nvSpPr>
            <p:spPr bwMode="auto">
              <a:xfrm>
                <a:off x="576" y="3373"/>
                <a:ext cx="13" cy="25"/>
              </a:xfrm>
              <a:prstGeom prst="rect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pt-BR" altLang="pt-BR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394" name="Line 527"/>
              <p:cNvSpPr>
                <a:spLocks noChangeShapeType="1"/>
              </p:cNvSpPr>
              <p:nvPr/>
            </p:nvSpPr>
            <p:spPr bwMode="auto">
              <a:xfrm>
                <a:off x="576" y="3386"/>
                <a:ext cx="13" cy="0"/>
              </a:xfrm>
              <a:prstGeom prst="line">
                <a:avLst/>
              </a:prstGeom>
              <a:noFill/>
              <a:ln w="3240" cap="sq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6385" name="Line 528"/>
            <p:cNvSpPr>
              <a:spLocks noChangeShapeType="1"/>
            </p:cNvSpPr>
            <p:nvPr/>
          </p:nvSpPr>
          <p:spPr bwMode="auto">
            <a:xfrm flipV="1">
              <a:off x="793" y="3389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86" name="Line 529"/>
            <p:cNvSpPr>
              <a:spLocks noChangeShapeType="1"/>
            </p:cNvSpPr>
            <p:nvPr/>
          </p:nvSpPr>
          <p:spPr bwMode="auto">
            <a:xfrm flipV="1">
              <a:off x="791" y="3390"/>
              <a:ext cx="0" cy="35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87" name="Line 530"/>
            <p:cNvSpPr>
              <a:spLocks noChangeShapeType="1"/>
            </p:cNvSpPr>
            <p:nvPr/>
          </p:nvSpPr>
          <p:spPr bwMode="auto">
            <a:xfrm>
              <a:off x="591" y="3391"/>
              <a:ext cx="200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88" name="Line 531"/>
            <p:cNvSpPr>
              <a:spLocks noChangeShapeType="1"/>
            </p:cNvSpPr>
            <p:nvPr/>
          </p:nvSpPr>
          <p:spPr bwMode="auto">
            <a:xfrm>
              <a:off x="591" y="3392"/>
              <a:ext cx="199" cy="0"/>
            </a:xfrm>
            <a:prstGeom prst="line">
              <a:avLst/>
            </a:prstGeom>
            <a:noFill/>
            <a:ln w="6480" cap="sq">
              <a:solidFill>
                <a:srgbClr val="1F2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89" name="Freeform 532"/>
            <p:cNvSpPr>
              <a:spLocks noChangeArrowheads="1"/>
            </p:cNvSpPr>
            <p:nvPr/>
          </p:nvSpPr>
          <p:spPr bwMode="auto">
            <a:xfrm>
              <a:off x="704" y="3406"/>
              <a:ext cx="16" cy="8"/>
            </a:xfrm>
            <a:custGeom>
              <a:avLst/>
              <a:gdLst>
                <a:gd name="T0" fmla="*/ 2 w 135239"/>
                <a:gd name="T1" fmla="*/ 0 h 76913"/>
                <a:gd name="T2" fmla="*/ 14 w 135239"/>
                <a:gd name="T3" fmla="*/ 0 h 76913"/>
                <a:gd name="T4" fmla="*/ 16 w 135239"/>
                <a:gd name="T5" fmla="*/ 1 h 76913"/>
                <a:gd name="T6" fmla="*/ 16 w 135239"/>
                <a:gd name="T7" fmla="*/ 8 h 76913"/>
                <a:gd name="T8" fmla="*/ 0 w 135239"/>
                <a:gd name="T9" fmla="*/ 8 h 76913"/>
                <a:gd name="T10" fmla="*/ 0 w 135239"/>
                <a:gd name="T11" fmla="*/ 1 h 76913"/>
                <a:gd name="T12" fmla="*/ 2 w 135239"/>
                <a:gd name="T13" fmla="*/ 0 h 769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239" h="76913">
                  <a:moveTo>
                    <a:pt x="12819" y="0"/>
                  </a:moveTo>
                  <a:lnTo>
                    <a:pt x="122420" y="0"/>
                  </a:lnTo>
                  <a:lnTo>
                    <a:pt x="135239" y="12819"/>
                  </a:lnTo>
                  <a:lnTo>
                    <a:pt x="135239" y="76913"/>
                  </a:lnTo>
                  <a:lnTo>
                    <a:pt x="0" y="76913"/>
                  </a:lnTo>
                  <a:lnTo>
                    <a:pt x="0" y="12819"/>
                  </a:lnTo>
                  <a:lnTo>
                    <a:pt x="12819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390" name="Rectangle 533"/>
            <p:cNvSpPr>
              <a:spLocks noChangeArrowheads="1"/>
            </p:cNvSpPr>
            <p:nvPr/>
          </p:nvSpPr>
          <p:spPr bwMode="auto">
            <a:xfrm>
              <a:off x="931" y="3282"/>
              <a:ext cx="33" cy="1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391" name="Rectangle 534"/>
            <p:cNvSpPr>
              <a:spLocks noChangeArrowheads="1"/>
            </p:cNvSpPr>
            <p:nvPr/>
          </p:nvSpPr>
          <p:spPr bwMode="auto">
            <a:xfrm>
              <a:off x="900" y="3285"/>
              <a:ext cx="32" cy="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6330" name="Rectangle 535"/>
          <p:cNvSpPr>
            <a:spLocks noChangeArrowheads="1"/>
          </p:cNvSpPr>
          <p:nvPr/>
        </p:nvSpPr>
        <p:spPr bwMode="auto">
          <a:xfrm>
            <a:off x="4120390" y="3950038"/>
            <a:ext cx="460394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+mj-lt"/>
              <a:buAutoNum type="arabicPeriod" startAt="3"/>
            </a:pPr>
            <a:r>
              <a:rPr lang="pt-BR" altLang="pt-BR" sz="2000" b="1" u="sng" dirty="0" smtClean="0"/>
              <a:t>Projeto e Construção de 1 </a:t>
            </a:r>
            <a:r>
              <a:rPr lang="pt-BR" altLang="pt-BR" sz="2000" b="1" u="sng" dirty="0"/>
              <a:t>Submarino </a:t>
            </a:r>
            <a:r>
              <a:rPr lang="pt-BR" altLang="pt-BR" sz="2000" b="1" u="sng" dirty="0" smtClean="0"/>
              <a:t>com </a:t>
            </a:r>
            <a:r>
              <a:rPr lang="pt-BR" altLang="pt-BR" sz="2000" b="1" u="sng" dirty="0"/>
              <a:t>Propulsão Nuclear  </a:t>
            </a:r>
          </a:p>
        </p:txBody>
      </p:sp>
      <p:pic>
        <p:nvPicPr>
          <p:cNvPr id="56331" name="Picture 5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88" y="4821349"/>
            <a:ext cx="2900362" cy="127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5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1" y="1719191"/>
            <a:ext cx="2341562" cy="15621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5" name="Text Box 540"/>
          <p:cNvSpPr txBox="1">
            <a:spLocks noChangeArrowheads="1"/>
          </p:cNvSpPr>
          <p:nvPr/>
        </p:nvSpPr>
        <p:spPr bwMode="auto">
          <a:xfrm>
            <a:off x="1030866" y="3356597"/>
            <a:ext cx="1712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1600" b="1" dirty="0" smtClean="0">
                <a:cs typeface="Arial" charset="0"/>
              </a:rPr>
              <a:t>UFEM E </a:t>
            </a:r>
            <a:r>
              <a:rPr lang="en-US" altLang="pt-BR" sz="1600" b="1" dirty="0" smtClean="0">
                <a:solidFill>
                  <a:srgbClr val="0070C0"/>
                </a:solidFill>
                <a:cs typeface="Arial" charset="0"/>
              </a:rPr>
              <a:t>NUCLEP</a:t>
            </a:r>
            <a:endParaRPr lang="en-US" altLang="pt-BR" sz="16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6336" name="Text Box 541"/>
          <p:cNvSpPr txBox="1">
            <a:spLocks noChangeArrowheads="1"/>
          </p:cNvSpPr>
          <p:nvPr/>
        </p:nvSpPr>
        <p:spPr bwMode="auto">
          <a:xfrm>
            <a:off x="4405892" y="3281291"/>
            <a:ext cx="4536504" cy="5869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pt-BR" sz="1600" b="1" dirty="0" smtClean="0">
                <a:cs typeface="Arial" charset="0"/>
              </a:rPr>
              <a:t>ESTALEIROS DE </a:t>
            </a:r>
            <a:r>
              <a:rPr lang="en-US" altLang="pt-BR" sz="1600" b="1" dirty="0" smtClean="0">
                <a:solidFill>
                  <a:srgbClr val="00B050"/>
                </a:solidFill>
              </a:rPr>
              <a:t>MANUTENÇÃO</a:t>
            </a:r>
            <a:r>
              <a:rPr lang="en-US" altLang="pt-BR" sz="1600" b="1" dirty="0" smtClean="0">
                <a:solidFill>
                  <a:srgbClr val="002060"/>
                </a:solidFill>
              </a:rPr>
              <a:t> E</a:t>
            </a:r>
            <a:r>
              <a:rPr lang="en-US" altLang="pt-BR" sz="1600" b="1" dirty="0" smtClean="0">
                <a:solidFill>
                  <a:srgbClr val="FFFFFF"/>
                </a:solidFill>
              </a:rPr>
              <a:t> </a:t>
            </a:r>
            <a:r>
              <a:rPr lang="en-US" altLang="pt-BR" sz="1600" b="1" dirty="0" smtClean="0">
                <a:solidFill>
                  <a:schemeClr val="accent2"/>
                </a:solidFill>
              </a:rPr>
              <a:t>CONSTRUÇÃO, </a:t>
            </a:r>
            <a:r>
              <a:rPr lang="en-US" altLang="pt-BR" sz="1600" b="1" dirty="0">
                <a:solidFill>
                  <a:srgbClr val="FF781D"/>
                </a:solidFill>
              </a:rPr>
              <a:t>BASE </a:t>
            </a:r>
            <a:r>
              <a:rPr lang="en-US" altLang="pt-BR" sz="1600" b="1" dirty="0" smtClean="0">
                <a:solidFill>
                  <a:srgbClr val="FF781D"/>
                </a:solidFill>
              </a:rPr>
              <a:t>NAVAL </a:t>
            </a:r>
            <a:r>
              <a:rPr lang="en-US" altLang="pt-BR" sz="1600" b="1" dirty="0" smtClean="0"/>
              <a:t>E </a:t>
            </a:r>
            <a:r>
              <a:rPr lang="en-US" altLang="pt-BR" sz="1600" b="1" dirty="0" smtClean="0">
                <a:solidFill>
                  <a:srgbClr val="FF0000"/>
                </a:solidFill>
                <a:cs typeface="Arial" charset="0"/>
              </a:rPr>
              <a:t>COMPLEXO RADIOLÓGICO </a:t>
            </a:r>
            <a:endParaRPr lang="en-US" altLang="pt-BR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6337" name="Text Box 542"/>
          <p:cNvSpPr txBox="1">
            <a:spLocks noChangeArrowheads="1"/>
          </p:cNvSpPr>
          <p:nvPr/>
        </p:nvSpPr>
        <p:spPr bwMode="auto">
          <a:xfrm>
            <a:off x="402233" y="4756150"/>
            <a:ext cx="10842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pt-BR" sz="1600" dirty="0">
                <a:cs typeface="Arial" charset="0"/>
              </a:rPr>
              <a:t>S-BR1</a:t>
            </a:r>
          </a:p>
        </p:txBody>
      </p:sp>
      <p:sp>
        <p:nvSpPr>
          <p:cNvPr id="56338" name="Text Box 543"/>
          <p:cNvSpPr txBox="1">
            <a:spLocks noChangeArrowheads="1"/>
          </p:cNvSpPr>
          <p:nvPr/>
        </p:nvSpPr>
        <p:spPr bwMode="auto">
          <a:xfrm>
            <a:off x="2191126" y="4803775"/>
            <a:ext cx="10842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pt-BR" sz="1600" dirty="0">
                <a:cs typeface="Arial" charset="0"/>
              </a:rPr>
              <a:t>S-BR2</a:t>
            </a:r>
          </a:p>
        </p:txBody>
      </p:sp>
      <p:sp>
        <p:nvSpPr>
          <p:cNvPr id="56339" name="Text Box 544"/>
          <p:cNvSpPr txBox="1">
            <a:spLocks noChangeArrowheads="1"/>
          </p:cNvSpPr>
          <p:nvPr/>
        </p:nvSpPr>
        <p:spPr bwMode="auto">
          <a:xfrm>
            <a:off x="459867" y="5527270"/>
            <a:ext cx="10842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pt-BR" sz="1600" dirty="0">
                <a:cs typeface="Arial" charset="0"/>
              </a:rPr>
              <a:t>S-BR3</a:t>
            </a:r>
          </a:p>
        </p:txBody>
      </p:sp>
      <p:sp>
        <p:nvSpPr>
          <p:cNvPr id="56340" name="Text Box 545"/>
          <p:cNvSpPr txBox="1">
            <a:spLocks noChangeArrowheads="1"/>
          </p:cNvSpPr>
          <p:nvPr/>
        </p:nvSpPr>
        <p:spPr bwMode="auto">
          <a:xfrm>
            <a:off x="2109591" y="5534934"/>
            <a:ext cx="10842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pt-BR" sz="1600" dirty="0">
                <a:cs typeface="Arial" charset="0"/>
              </a:rPr>
              <a:t>S-BR4</a:t>
            </a:r>
          </a:p>
        </p:txBody>
      </p:sp>
      <p:sp>
        <p:nvSpPr>
          <p:cNvPr id="56341" name="Text Box 546"/>
          <p:cNvSpPr txBox="1">
            <a:spLocks noChangeArrowheads="1"/>
          </p:cNvSpPr>
          <p:nvPr/>
        </p:nvSpPr>
        <p:spPr bwMode="auto">
          <a:xfrm>
            <a:off x="6097269" y="5576889"/>
            <a:ext cx="13017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pt-BR" sz="1600" dirty="0">
                <a:cs typeface="Arial" charset="0"/>
              </a:rPr>
              <a:t>SN-BR</a:t>
            </a:r>
          </a:p>
        </p:txBody>
      </p:sp>
      <p:sp>
        <p:nvSpPr>
          <p:cNvPr id="56343" name="AutoShape 50"/>
          <p:cNvSpPr>
            <a:spLocks noChangeArrowheads="1"/>
          </p:cNvSpPr>
          <p:nvPr/>
        </p:nvSpPr>
        <p:spPr bwMode="auto">
          <a:xfrm>
            <a:off x="245345" y="5982381"/>
            <a:ext cx="8723313" cy="6048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endParaRPr lang="de-DE" altLang="pt-BR" sz="180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8675" y="6100134"/>
            <a:ext cx="894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pt-BR" altLang="en-US" sz="1600" b="1" noProof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+mn-ea"/>
              </a:rPr>
              <a:t>TRANSFERÊNCIA DE TECNOLOGIA + </a:t>
            </a:r>
            <a:r>
              <a:rPr lang="pt-BR" altLang="en-US" sz="1600" b="1" noProof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+mn-ea"/>
              </a:rPr>
              <a:t>NACIONALIZAÇÃO </a:t>
            </a:r>
            <a:r>
              <a:rPr lang="pt-BR" altLang="en-US" sz="1600" b="1" noProof="1" smtClean="0">
                <a:solidFill>
                  <a:schemeClr val="accent2">
                    <a:lumMod val="75000"/>
                  </a:schemeClr>
                </a:solidFill>
                <a:ea typeface="Arial" charset="0"/>
                <a:cs typeface="+mn-ea"/>
              </a:rPr>
              <a:t>+</a:t>
            </a:r>
            <a:r>
              <a:rPr lang="pt-BR" altLang="en-US" sz="1600" b="1" noProof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+mn-ea"/>
              </a:rPr>
              <a:t> </a:t>
            </a:r>
            <a:r>
              <a:rPr lang="pt-BR" altLang="en-US" sz="1600" b="1" noProof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+mn-ea"/>
              </a:rPr>
              <a:t>CAPACITAÇÃO </a:t>
            </a:r>
            <a:r>
              <a:rPr lang="pt-BR" altLang="en-US" sz="1600" b="1" noProof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+mn-ea"/>
              </a:rPr>
              <a:t>DE PESSOAL </a:t>
            </a:r>
            <a:r>
              <a:rPr lang="pt-BR" altLang="en-US" sz="1800" b="1" noProof="1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Arial" charset="0"/>
                <a:cs typeface="+mn-ea"/>
              </a:rPr>
              <a:t>-</a:t>
            </a:r>
            <a:endParaRPr lang="pt-BR" altLang="en-US" sz="1800" b="1" noProof="1">
              <a:solidFill>
                <a:srgbClr val="00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charset="0"/>
              <a:ea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0875" y="1124744"/>
            <a:ext cx="858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b="1" u="sng" dirty="0" smtClean="0"/>
              <a:t>Adaptação, Projeto e Construção de uma Infraestrutura Industrial</a:t>
            </a:r>
            <a:endParaRPr lang="pt-BR" sz="2000" b="1" u="sng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403648" y="2637097"/>
            <a:ext cx="0" cy="7920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166677" y="2325480"/>
            <a:ext cx="72608" cy="108006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0" name="Picture 1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040" y="1600861"/>
            <a:ext cx="3395409" cy="166216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1" name="Conector de seta reta 550"/>
          <p:cNvCxnSpPr/>
          <p:nvPr/>
        </p:nvCxnSpPr>
        <p:spPr>
          <a:xfrm flipV="1">
            <a:off x="5332505" y="2637097"/>
            <a:ext cx="540060" cy="99140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Conector de seta reta 553"/>
          <p:cNvCxnSpPr/>
          <p:nvPr/>
        </p:nvCxnSpPr>
        <p:spPr>
          <a:xfrm flipH="1" flipV="1">
            <a:off x="7524328" y="2548898"/>
            <a:ext cx="434584" cy="85045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Conector de seta reta 558"/>
          <p:cNvCxnSpPr/>
          <p:nvPr/>
        </p:nvCxnSpPr>
        <p:spPr>
          <a:xfrm flipV="1">
            <a:off x="7014821" y="2637097"/>
            <a:ext cx="146741" cy="71979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Conector de seta reta 563"/>
          <p:cNvCxnSpPr/>
          <p:nvPr/>
        </p:nvCxnSpPr>
        <p:spPr>
          <a:xfrm flipV="1">
            <a:off x="6422361" y="2431945"/>
            <a:ext cx="739201" cy="11965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7092950" y="0"/>
            <a:ext cx="2051050" cy="322262"/>
          </a:xfrm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1500" b="0" dirty="0" err="1" smtClean="0">
                <a:solidFill>
                  <a:schemeClr val="bg1"/>
                </a:solidFill>
                <a:latin typeface="Rockwell" pitchFamily="18" charset="0"/>
              </a:rPr>
              <a:t>AuPubSen_FM</a:t>
            </a:r>
            <a:endParaRPr lang="pt-BR" altLang="pt-BR" sz="1500" b="0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29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34924" y="71438"/>
            <a:ext cx="91090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algn="ctr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pt-BR" altLang="pt-B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DejaVu Sans" pitchFamily="34" charset="0"/>
              </a:rPr>
              <a:t>Evolução da Construção dos Submarinos Convencionais S-BR1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5015321" y="6432785"/>
            <a:ext cx="3816424" cy="3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700"/>
              </a:spcBef>
            </a:pPr>
            <a:r>
              <a:rPr lang="pt-BR" altLang="pt-BR" sz="1400" b="1" dirty="0">
                <a:solidFill>
                  <a:schemeClr val="bg1"/>
                </a:solidFill>
              </a:rPr>
              <a:t>Aproximação para união Seção 2B com a 3</a:t>
            </a:r>
            <a:endParaRPr lang="pt-BR" altLang="pt-BR" sz="1400" b="1" dirty="0">
              <a:solidFill>
                <a:schemeClr val="bg1"/>
              </a:solidFill>
            </a:endParaRPr>
          </a:p>
        </p:txBody>
      </p:sp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107277"/>
            <a:ext cx="3937891" cy="2455073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4859338" y="3573463"/>
            <a:ext cx="3821112" cy="3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pt-BR" altLang="pt-BR" sz="1400" b="1" dirty="0" err="1">
                <a:solidFill>
                  <a:schemeClr val="bg1"/>
                </a:solidFill>
              </a:rPr>
              <a:t>Prontificação</a:t>
            </a:r>
            <a:r>
              <a:rPr lang="pt-BR" altLang="pt-BR" sz="1400" b="1" dirty="0">
                <a:solidFill>
                  <a:schemeClr val="bg1"/>
                </a:solidFill>
              </a:rPr>
              <a:t> da Seção 2B </a:t>
            </a:r>
          </a:p>
        </p:txBody>
      </p:sp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34925" y="3585081"/>
            <a:ext cx="4448175" cy="3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700"/>
              </a:spcBef>
            </a:pPr>
            <a:r>
              <a:rPr lang="pt-BR" altLang="pt-BR" sz="1400" b="1" dirty="0">
                <a:solidFill>
                  <a:schemeClr val="bg1"/>
                </a:solidFill>
              </a:rPr>
              <a:t>Embarque do </a:t>
            </a:r>
            <a:r>
              <a:rPr lang="pt-BR" altLang="pt-BR" sz="1400" b="1" dirty="0" err="1">
                <a:solidFill>
                  <a:schemeClr val="bg1"/>
                </a:solidFill>
              </a:rPr>
              <a:t>Cradle</a:t>
            </a:r>
            <a:r>
              <a:rPr lang="pt-BR" altLang="pt-BR" sz="1400" b="1" dirty="0">
                <a:solidFill>
                  <a:schemeClr val="bg1"/>
                </a:solidFill>
              </a:rPr>
              <a:t> de </a:t>
            </a:r>
            <a:r>
              <a:rPr lang="pt-BR" altLang="pt-BR" sz="1400" b="1" dirty="0" err="1">
                <a:solidFill>
                  <a:schemeClr val="bg1"/>
                </a:solidFill>
              </a:rPr>
              <a:t>Vante</a:t>
            </a:r>
            <a:r>
              <a:rPr lang="pt-BR" altLang="pt-BR" sz="1400" b="1" dirty="0">
                <a:solidFill>
                  <a:schemeClr val="bg1"/>
                </a:solidFill>
              </a:rPr>
              <a:t> na Seção 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2" y="1216597"/>
            <a:ext cx="3981318" cy="2239491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6" y="4058617"/>
            <a:ext cx="4113081" cy="2313608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24" y="4047380"/>
            <a:ext cx="4229155" cy="2378900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0" y="6535738"/>
            <a:ext cx="2051050" cy="322262"/>
          </a:xfrm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1500" b="0" dirty="0" err="1" smtClean="0">
                <a:solidFill>
                  <a:schemeClr val="bg1"/>
                </a:solidFill>
                <a:latin typeface="Rockwell" pitchFamily="18" charset="0"/>
              </a:rPr>
              <a:t>AuPubSen_FM</a:t>
            </a:r>
            <a:endParaRPr lang="pt-BR" altLang="pt-BR" sz="1500" b="0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5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501" y="56888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Nacionalização de equipamentos e sistemas: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Baterias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Tubos Lançadores de Torpedo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Geradores Elétricos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Motores Elétricos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Bombas Hidráulicas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Turbinas a vapor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Condensadores de vapor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Controle</a:t>
            </a:r>
          </a:p>
          <a:p>
            <a:pPr marL="342900" indent="-342900">
              <a:buAutoNum type="alphaLcParenR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 Reator Nuclear Naval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63689" y="12703"/>
            <a:ext cx="5112568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ESCOPO DO PROSUB</a:t>
            </a:r>
            <a:endParaRPr lang="pt-BR" alt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268760"/>
            <a:ext cx="3490913" cy="2619375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44" y="4221088"/>
            <a:ext cx="1877464" cy="2376414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0" y="6535738"/>
            <a:ext cx="2051050" cy="322262"/>
          </a:xfrm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99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pt-BR" altLang="pt-BR" sz="1500" b="0" dirty="0" err="1" smtClean="0">
                <a:solidFill>
                  <a:schemeClr val="bg1"/>
                </a:solidFill>
                <a:latin typeface="Rockwell" pitchFamily="18" charset="0"/>
              </a:rPr>
              <a:t>AuPubSen_FM</a:t>
            </a:r>
            <a:endParaRPr lang="pt-BR" altLang="pt-BR" sz="1500" b="0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3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fesanet.com.br/photo/sisgaaz/sisgaaz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174"/>
            <a:ext cx="8640960" cy="66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515719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em avaliação, após a conclusão da fase de concepção.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Reavaliação de custos e cronogramas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919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361</Words>
  <Application>Microsoft Office PowerPoint</Application>
  <PresentationFormat>Apresentação na tela (4:3)</PresentationFormat>
  <Paragraphs>114</Paragraphs>
  <Slides>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Audiência Pública – Senado Federal – 04Dez2017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– Senado Federal – 04Dez2017</dc:title>
  <dc:creator>CTMSPFMARQUES</dc:creator>
  <cp:lastModifiedBy>CTMSPFMARQUES</cp:lastModifiedBy>
  <cp:revision>7</cp:revision>
  <dcterms:created xsi:type="dcterms:W3CDTF">2017-12-03T17:30:00Z</dcterms:created>
  <dcterms:modified xsi:type="dcterms:W3CDTF">2017-12-03T18:35:03Z</dcterms:modified>
</cp:coreProperties>
</file>