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98" r:id="rId2"/>
    <p:sldId id="300" r:id="rId3"/>
    <p:sldId id="301" r:id="rId4"/>
    <p:sldId id="302" r:id="rId5"/>
    <p:sldId id="386" r:id="rId6"/>
    <p:sldId id="397" r:id="rId7"/>
    <p:sldId id="403" r:id="rId8"/>
    <p:sldId id="399" r:id="rId9"/>
    <p:sldId id="387" r:id="rId10"/>
    <p:sldId id="402" r:id="rId11"/>
    <p:sldId id="406" r:id="rId12"/>
    <p:sldId id="389" r:id="rId13"/>
    <p:sldId id="390" r:id="rId14"/>
    <p:sldId id="391" r:id="rId15"/>
    <p:sldId id="392" r:id="rId16"/>
    <p:sldId id="395" r:id="rId17"/>
    <p:sldId id="400" r:id="rId18"/>
    <p:sldId id="394" r:id="rId19"/>
    <p:sldId id="401" r:id="rId20"/>
    <p:sldId id="425" r:id="rId21"/>
    <p:sldId id="416" r:id="rId22"/>
    <p:sldId id="419" r:id="rId23"/>
    <p:sldId id="417" r:id="rId24"/>
    <p:sldId id="424" r:id="rId25"/>
    <p:sldId id="411" r:id="rId26"/>
    <p:sldId id="408" r:id="rId27"/>
    <p:sldId id="412" r:id="rId28"/>
    <p:sldId id="422" r:id="rId29"/>
    <p:sldId id="423" r:id="rId30"/>
    <p:sldId id="413" r:id="rId31"/>
    <p:sldId id="410" r:id="rId32"/>
    <p:sldId id="418" r:id="rId33"/>
    <p:sldId id="373" r:id="rId34"/>
    <p:sldId id="374" r:id="rId35"/>
    <p:sldId id="375" r:id="rId36"/>
    <p:sldId id="338" r:id="rId37"/>
    <p:sldId id="340" r:id="rId38"/>
    <p:sldId id="385" r:id="rId39"/>
    <p:sldId id="339" r:id="rId40"/>
    <p:sldId id="341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1B12"/>
    <a:srgbClr val="452103"/>
    <a:srgbClr val="803D06"/>
    <a:srgbClr val="FCD5B5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5" autoAdjust="0"/>
    <p:restoredTop sz="91408" autoAdjust="0"/>
  </p:normalViewPr>
  <p:slideViewPr>
    <p:cSldViewPr showGuides="1">
      <p:cViewPr>
        <p:scale>
          <a:sx n="60" d="100"/>
          <a:sy n="60" d="100"/>
        </p:scale>
        <p:origin x="-2250" y="-588"/>
      </p:cViewPr>
      <p:guideLst>
        <p:guide orient="horz" pos="4319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7267A-9376-4327-A6F8-461957DDA747}" type="datetimeFigureOut">
              <a:rPr lang="pt-BR" smtClean="0"/>
              <a:pPr/>
              <a:t>25/08/2014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17B35-2B4C-40A4-A3C8-ED247E4485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70396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6175" y="685800"/>
            <a:ext cx="4549775" cy="34131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E0A050C-EBB5-4562-AB66-D9FEA73566BF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symptoms of ASDs are typically present before age 3 years, but frequently a formal diagnosis take longer to be established, which may compromises the efficacy of developmental- and life quality-improving strategies</a:t>
            </a:r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17B35-2B4C-40A4-A3C8-ED247E448520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26730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6175" y="685800"/>
            <a:ext cx="4549775" cy="34131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E0A050C-EBB5-4562-AB66-D9FEA73566BF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6175" y="685800"/>
            <a:ext cx="4549775" cy="34131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E0A050C-EBB5-4562-AB66-D9FEA73566BF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17B35-2B4C-40A4-A3C8-ED247E448520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61558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17B35-2B4C-40A4-A3C8-ED247E448520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61558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symptoms of ASDs are typically present before age 3 years, but frequently a formal diagnosis take longer to be established, which may compromises the efficacy of developmental- and life quality-improving strategies</a:t>
            </a:r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17B35-2B4C-40A4-A3C8-ED247E448520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26730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symptoms of ASDs are typically present before age 3 years, but frequently a formal diagnosis take longer to be established, which may compromises the efficacy of developmental- and life quality-improving strategies</a:t>
            </a:r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17B35-2B4C-40A4-A3C8-ED247E448520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26730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symptoms of ASDs are typically present before age 3 years, but frequently a formal diagnosis take longer to be established, which may compromises the efficacy of developmental- and life quality-improving strategies</a:t>
            </a:r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17B35-2B4C-40A4-A3C8-ED247E448520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26730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symptoms of ASDs are typically present before age 3 years, but frequently a formal diagnosis take longer to be established, which may compromises the efficacy of developmental- and life quality-improving strategies</a:t>
            </a:r>
            <a:endParaRPr lang="pt-B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17B35-2B4C-40A4-A3C8-ED247E448520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2673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17EB-B0A8-44AA-8F28-32BDD1E8A81D}" type="datetimeFigureOut">
              <a:rPr lang="pt-BR" smtClean="0"/>
              <a:pPr/>
              <a:t>25/08/2014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CA24-8E1A-4FE3-AC59-5834E2E2E2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8725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17EB-B0A8-44AA-8F28-32BDD1E8A81D}" type="datetimeFigureOut">
              <a:rPr lang="pt-BR" smtClean="0"/>
              <a:pPr/>
              <a:t>25/08/2014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CA24-8E1A-4FE3-AC59-5834E2E2E2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5568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17EB-B0A8-44AA-8F28-32BDD1E8A81D}" type="datetimeFigureOut">
              <a:rPr lang="pt-BR" smtClean="0"/>
              <a:pPr/>
              <a:t>25/08/2014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CA24-8E1A-4FE3-AC59-5834E2E2E2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8470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17EB-B0A8-44AA-8F28-32BDD1E8A81D}" type="datetimeFigureOut">
              <a:rPr lang="pt-BR" smtClean="0"/>
              <a:pPr/>
              <a:t>25/08/2014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CA24-8E1A-4FE3-AC59-5834E2E2E2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34617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17EB-B0A8-44AA-8F28-32BDD1E8A81D}" type="datetimeFigureOut">
              <a:rPr lang="pt-BR" smtClean="0"/>
              <a:pPr/>
              <a:t>25/08/2014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CA24-8E1A-4FE3-AC59-5834E2E2E2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3524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17EB-B0A8-44AA-8F28-32BDD1E8A81D}" type="datetimeFigureOut">
              <a:rPr lang="pt-BR" smtClean="0"/>
              <a:pPr/>
              <a:t>25/08/2014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CA24-8E1A-4FE3-AC59-5834E2E2E2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1021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17EB-B0A8-44AA-8F28-32BDD1E8A81D}" type="datetimeFigureOut">
              <a:rPr lang="pt-BR" smtClean="0"/>
              <a:pPr/>
              <a:t>25/08/2014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CA24-8E1A-4FE3-AC59-5834E2E2E2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0428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17EB-B0A8-44AA-8F28-32BDD1E8A81D}" type="datetimeFigureOut">
              <a:rPr lang="pt-BR" smtClean="0"/>
              <a:pPr/>
              <a:t>25/08/2014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CA24-8E1A-4FE3-AC59-5834E2E2E2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2518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17EB-B0A8-44AA-8F28-32BDD1E8A81D}" type="datetimeFigureOut">
              <a:rPr lang="pt-BR" smtClean="0"/>
              <a:pPr/>
              <a:t>25/08/2014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CA24-8E1A-4FE3-AC59-5834E2E2E2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11415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17EB-B0A8-44AA-8F28-32BDD1E8A81D}" type="datetimeFigureOut">
              <a:rPr lang="pt-BR" smtClean="0"/>
              <a:pPr/>
              <a:t>25/08/2014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CA24-8E1A-4FE3-AC59-5834E2E2E2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8358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17EB-B0A8-44AA-8F28-32BDD1E8A81D}" type="datetimeFigureOut">
              <a:rPr lang="pt-BR" smtClean="0"/>
              <a:pPr/>
              <a:t>25/08/2014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CA24-8E1A-4FE3-AC59-5834E2E2E2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4714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B17EB-B0A8-44AA-8F28-32BDD1E8A81D}" type="datetimeFigureOut">
              <a:rPr lang="pt-BR" smtClean="0"/>
              <a:pPr/>
              <a:t>25/08/2014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BCA24-8E1A-4FE3-AC59-5834E2E2E2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0243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390" y="188640"/>
            <a:ext cx="5056793" cy="640871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etângulo 2"/>
          <p:cNvSpPr/>
          <p:nvPr/>
        </p:nvSpPr>
        <p:spPr>
          <a:xfrm>
            <a:off x="5365999" y="188640"/>
            <a:ext cx="3528392" cy="2862322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i="1" dirty="0" err="1" smtClean="0">
                <a:solidFill>
                  <a:schemeClr val="bg2">
                    <a:lumMod val="90000"/>
                  </a:schemeClr>
                </a:solidFill>
              </a:rPr>
              <a:t>Cannabis</a:t>
            </a:r>
            <a:r>
              <a:rPr lang="pt-BR" sz="3600" i="1" dirty="0" smtClean="0">
                <a:solidFill>
                  <a:schemeClr val="bg2">
                    <a:lumMod val="90000"/>
                  </a:schemeClr>
                </a:solidFill>
              </a:rPr>
              <a:t> sativa</a:t>
            </a:r>
            <a:r>
              <a:rPr lang="pt-BR" sz="3600" dirty="0" smtClean="0">
                <a:solidFill>
                  <a:schemeClr val="bg2">
                    <a:lumMod val="90000"/>
                  </a:schemeClr>
                </a:solidFill>
              </a:rPr>
              <a:t>: </a:t>
            </a:r>
          </a:p>
          <a:p>
            <a:pPr algn="ctr"/>
            <a:endParaRPr lang="pt-BR" sz="3600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pt-BR" sz="3600" dirty="0" smtClean="0">
                <a:solidFill>
                  <a:schemeClr val="bg2">
                    <a:lumMod val="90000"/>
                  </a:schemeClr>
                </a:solidFill>
              </a:rPr>
              <a:t>A Mais </a:t>
            </a:r>
            <a:r>
              <a:rPr lang="pt-BR" sz="3600" dirty="0">
                <a:solidFill>
                  <a:schemeClr val="bg2">
                    <a:lumMod val="90000"/>
                  </a:schemeClr>
                </a:solidFill>
              </a:rPr>
              <a:t>A</a:t>
            </a:r>
            <a:r>
              <a:rPr lang="pt-BR" sz="3600" dirty="0" smtClean="0">
                <a:solidFill>
                  <a:schemeClr val="bg2">
                    <a:lumMod val="90000"/>
                  </a:schemeClr>
                </a:solidFill>
              </a:rPr>
              <a:t>ntiga </a:t>
            </a:r>
            <a:r>
              <a:rPr lang="pt-BR" sz="3600" dirty="0">
                <a:solidFill>
                  <a:schemeClr val="bg2">
                    <a:lumMod val="90000"/>
                  </a:schemeClr>
                </a:solidFill>
              </a:rPr>
              <a:t>R</a:t>
            </a:r>
            <a:r>
              <a:rPr lang="pt-BR" sz="3600" dirty="0" smtClean="0">
                <a:solidFill>
                  <a:schemeClr val="bg2">
                    <a:lumMod val="90000"/>
                  </a:schemeClr>
                </a:solidFill>
              </a:rPr>
              <a:t>evolução da Medicina</a:t>
            </a:r>
            <a:endParaRPr lang="pt-BR" sz="3600" dirty="0">
              <a:solidFill>
                <a:srgbClr val="9BBB59">
                  <a:lumMod val="75000"/>
                </a:srgbClr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12" b="100000" l="0" r="100000">
                        <a14:backgroundMark x1="17000" y1="8951" x2="17000" y2="8951"/>
                        <a14:backgroundMark x1="2250" y1="30435" x2="2250" y2="30435"/>
                        <a14:backgroundMark x1="2250" y1="30435" x2="2250" y2="30435"/>
                        <a14:backgroundMark x1="2250" y1="30435" x2="30500" y2="48593"/>
                        <a14:backgroundMark x1="30750" y1="48849" x2="30750" y2="48849"/>
                        <a14:backgroundMark x1="31000" y1="48082" x2="42500" y2="256"/>
                        <a14:backgroundMark x1="42500" y1="256" x2="42500" y2="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8130" y="4005064"/>
            <a:ext cx="2684131" cy="2592287"/>
          </a:xfrm>
          <a:prstGeom prst="rect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3275637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21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parceirodasaude.com.br/wp-content/uploads/2014/03/katiele-e-any-fisch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92" b="3322"/>
          <a:stretch/>
        </p:blipFill>
        <p:spPr bwMode="auto">
          <a:xfrm>
            <a:off x="76198" y="116633"/>
            <a:ext cx="8992489" cy="396044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7172" y="4149080"/>
            <a:ext cx="8981516" cy="2664296"/>
          </a:xfrm>
          <a:prstGeom prst="rect">
            <a:avLst/>
          </a:prstGeom>
          <a:gradFill>
            <a:gsLst>
              <a:gs pos="0">
                <a:srgbClr val="341B12">
                  <a:alpha val="48000"/>
                </a:srgb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noAutofit/>
          </a:bodyPr>
          <a:lstStyle>
            <a:defPPr>
              <a:defRPr lang="pt-BR"/>
            </a:defPPr>
            <a:lvl1pPr algn="ctr">
              <a:lnSpc>
                <a:spcPct val="125000"/>
              </a:lnSpc>
              <a:defRPr sz="3200" i="1">
                <a:solidFill>
                  <a:schemeClr val="bg2">
                    <a:lumMod val="75000"/>
                  </a:schemeClr>
                </a:solidFill>
                <a:latin typeface="Adobe Garamond Pro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pt-BR" sz="24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“Aos </a:t>
            </a:r>
            <a:r>
              <a:rPr lang="pt-BR" sz="2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 dias de vida, teve sua primeira convulsão, e aí começou nossa luta. Tentamos tudo que nos foi recomendado pelos médicos, mas nada adiantava. Ela tinha de 60 a 80 crises por semana, pesava menos de 12 kg e era uma boneca em cima de uma </a:t>
            </a:r>
            <a:r>
              <a:rPr lang="pt-BR" sz="240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cama</a:t>
            </a:r>
            <a:r>
              <a:rPr lang="pt-BR" sz="24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  <a:endParaRPr lang="en-US" sz="24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1509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21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parceirodasaude.com.br/wp-content/uploads/2014/03/katiele-e-any-fisch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92" b="3322"/>
          <a:stretch/>
        </p:blipFill>
        <p:spPr bwMode="auto">
          <a:xfrm>
            <a:off x="76198" y="116633"/>
            <a:ext cx="899248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7172" y="4077072"/>
            <a:ext cx="8981516" cy="2736304"/>
          </a:xfrm>
          <a:prstGeom prst="rect">
            <a:avLst/>
          </a:prstGeom>
          <a:gradFill>
            <a:gsLst>
              <a:gs pos="0">
                <a:srgbClr val="341B12">
                  <a:alpha val="48000"/>
                </a:srgb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noAutofit/>
          </a:bodyPr>
          <a:lstStyle>
            <a:defPPr>
              <a:defRPr lang="pt-BR"/>
            </a:defPPr>
            <a:lvl1pPr algn="ctr">
              <a:lnSpc>
                <a:spcPct val="125000"/>
              </a:lnSpc>
              <a:defRPr sz="2400" i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pt-BR" dirty="0"/>
              <a:t>“... Até que, no dia 11 de novembro nós demos a primeira dose do </a:t>
            </a:r>
            <a:r>
              <a:rPr lang="pt-BR"/>
              <a:t>canabidiol</a:t>
            </a:r>
            <a:r>
              <a:rPr lang="pt-BR" smtClean="0"/>
              <a:t>(...). Na </a:t>
            </a:r>
            <a:r>
              <a:rPr lang="pt-BR" dirty="0"/>
              <a:t>segunda semana de Janeiro, praticamente zerou </a:t>
            </a:r>
            <a:r>
              <a:rPr lang="pt-BR"/>
              <a:t>as </a:t>
            </a:r>
            <a:r>
              <a:rPr lang="pt-BR" smtClean="0"/>
              <a:t>crises. </a:t>
            </a:r>
            <a:r>
              <a:rPr lang="pt-BR"/>
              <a:t>Agora, (depois de dez meses tomando o remédio), ela está ótima, com 17 kg, alegre, não teve mais crises”. </a:t>
            </a:r>
            <a:r>
              <a:rPr lang="pt-BR" smtClean="0"/>
              <a:t> </a:t>
            </a:r>
            <a:endParaRPr lang="en-US" dirty="0"/>
          </a:p>
        </p:txBody>
      </p:sp>
      <p:pic>
        <p:nvPicPr>
          <p:cNvPr id="4" name="Picture 2" descr="kil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589240"/>
            <a:ext cx="1532464" cy="93610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2786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8505523"/>
              </p:ext>
            </p:extLst>
          </p:nvPr>
        </p:nvGraphicFramePr>
        <p:xfrm>
          <a:off x="251520" y="275249"/>
          <a:ext cx="5958201" cy="6498308"/>
        </p:xfrm>
        <a:graphic>
          <a:graphicData uri="http://schemas.openxmlformats.org/drawingml/2006/table">
            <a:tbl>
              <a:tblPr firstRow="1" firstCol="1" bandCol="1">
                <a:tableStyleId>{69C7853C-536D-4A76-A0AE-DD22124D55A5}</a:tableStyleId>
              </a:tblPr>
              <a:tblGrid>
                <a:gridCol w="2096405"/>
                <a:gridCol w="772360"/>
                <a:gridCol w="662022"/>
                <a:gridCol w="662022"/>
                <a:gridCol w="551685"/>
                <a:gridCol w="551685"/>
                <a:gridCol w="662022"/>
              </a:tblGrid>
              <a:tr h="2284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Bioatividade</a:t>
                      </a:r>
                      <a:endParaRPr lang="pt-BR" sz="105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THC</a:t>
                      </a:r>
                      <a:endParaRPr lang="pt-BR" sz="11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pt-BR" sz="1100" b="1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pt-BR" sz="11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-THC</a:t>
                      </a:r>
                      <a:endParaRPr lang="pt-BR" sz="11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CBC</a:t>
                      </a:r>
                      <a:endParaRPr lang="pt-BR" sz="11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CBD</a:t>
                      </a:r>
                      <a:endParaRPr lang="pt-BR" sz="11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CBG</a:t>
                      </a:r>
                      <a:endParaRPr lang="pt-BR" sz="11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CBN</a:t>
                      </a:r>
                      <a:endParaRPr lang="pt-BR" sz="11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</a:tr>
              <a:tr h="2666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Psicotrópico</a:t>
                      </a:r>
                      <a:endParaRPr lang="pt-BR" sz="11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</a:tr>
              <a:tr h="2666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Ansiolítico</a:t>
                      </a:r>
                      <a:endParaRPr lang="pt-BR" sz="11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</a:tr>
              <a:tr h="2666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Imunossupressor</a:t>
                      </a:r>
                      <a:endParaRPr lang="pt-BR" sz="11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</a:tr>
              <a:tr h="2666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Antinflamatório</a:t>
                      </a:r>
                      <a:endParaRPr lang="pt-BR" sz="11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</a:tr>
              <a:tr h="2666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Bactericida</a:t>
                      </a:r>
                      <a:endParaRPr lang="pt-BR" sz="11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</a:tr>
              <a:tr h="2666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Fungicida</a:t>
                      </a:r>
                      <a:endParaRPr lang="pt-BR" sz="11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</a:tr>
              <a:tr h="2666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Antiviral</a:t>
                      </a:r>
                      <a:endParaRPr lang="pt-BR" sz="11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</a:tr>
              <a:tr h="2666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Hipotensor</a:t>
                      </a:r>
                      <a:endParaRPr lang="pt-BR" sz="11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</a:tr>
              <a:tr h="2666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Broncodilatador</a:t>
                      </a:r>
                      <a:endParaRPr lang="pt-BR" sz="11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</a:tr>
              <a:tr h="2666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Neuroprotetor</a:t>
                      </a:r>
                      <a:endParaRPr lang="pt-BR" sz="11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</a:tr>
              <a:tr h="2666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Estimulador do apetite</a:t>
                      </a:r>
                      <a:endParaRPr lang="pt-BR" sz="11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</a:tr>
              <a:tr h="2666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Antiemético</a:t>
                      </a:r>
                      <a:endParaRPr lang="pt-BR" sz="11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</a:tr>
              <a:tr h="2666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Analgésico</a:t>
                      </a:r>
                      <a:endParaRPr lang="pt-BR" sz="11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</a:tr>
              <a:tr h="2666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Sedativo</a:t>
                      </a:r>
                      <a:endParaRPr lang="pt-BR" sz="11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</a:tr>
              <a:tr h="2666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Anticonvulsivo</a:t>
                      </a:r>
                      <a:endParaRPr lang="pt-BR" sz="11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</a:tr>
              <a:tr h="2666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Antitumorígeno</a:t>
                      </a:r>
                      <a:endParaRPr lang="pt-BR" sz="11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</a:tr>
              <a:tr h="3295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Redutor de pressão intra-ocular</a:t>
                      </a:r>
                      <a:endParaRPr lang="pt-BR" sz="11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</a:tr>
              <a:tr h="2666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Modulador Neuroendócrino</a:t>
                      </a:r>
                      <a:endParaRPr lang="pt-BR" sz="11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</a:tr>
              <a:tr h="2666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Antipirético</a:t>
                      </a:r>
                      <a:endParaRPr lang="pt-BR" sz="11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</a:tr>
              <a:tr h="2666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Antiespasmódico</a:t>
                      </a:r>
                      <a:endParaRPr lang="pt-BR" sz="11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</a:tr>
              <a:tr h="2666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Antioxidante</a:t>
                      </a:r>
                      <a:endParaRPr lang="pt-BR" sz="11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</a:tr>
              <a:tr h="4309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Antipsicótico</a:t>
                      </a:r>
                      <a:endParaRPr lang="pt-BR" sz="11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47516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2" y="4980"/>
            <a:ext cx="9197903" cy="685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26531"/>
            <a:ext cx="2601272" cy="39314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516216" y="128821"/>
            <a:ext cx="2644122" cy="4524315"/>
          </a:xfrm>
          <a:prstGeom prst="rect">
            <a:avLst/>
          </a:prstGeom>
          <a:gradFill>
            <a:gsLst>
              <a:gs pos="40000">
                <a:schemeClr val="bg2">
                  <a:lumMod val="75000"/>
                  <a:alpha val="82000"/>
                </a:schemeClr>
              </a:gs>
              <a:gs pos="97000">
                <a:schemeClr val="bg2">
                  <a:lumMod val="75000"/>
                </a:schemeClr>
              </a:gs>
              <a:gs pos="100000">
                <a:schemeClr val="bg2">
                  <a:lumMod val="50000"/>
                  <a:alpha val="22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>
            <a:bevelT w="190500" h="25400"/>
          </a:sp3d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</a:rPr>
              <a:t>Áustria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</a:rPr>
              <a:t>Bélgica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</a:rPr>
              <a:t>Canadá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</a:rPr>
              <a:t>Espanha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</a:rPr>
              <a:t>Estados Unidos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</a:rPr>
              <a:t>Finlândia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</a:rPr>
              <a:t>Holanda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</a:rPr>
              <a:t>Israel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</a:rPr>
              <a:t>Itália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</a:rPr>
              <a:t>Reino Unido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</a:rPr>
              <a:t>República Tcheca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</a:rPr>
              <a:t>Uruguai</a:t>
            </a:r>
            <a:endParaRPr lang="pt-BR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232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8784976" cy="626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6278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15071"/>
            <a:ext cx="4612609" cy="5632311"/>
          </a:xfrm>
          <a:prstGeom prst="rect">
            <a:avLst/>
          </a:prstGeom>
          <a:solidFill>
            <a:srgbClr val="00B050">
              <a:alpha val="61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</a:rPr>
              <a:t>Dores severas;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</a:rPr>
              <a:t>Náuseas;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</a:rPr>
              <a:t>Anorexia;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</a:rPr>
              <a:t>Parkinson;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</a:rPr>
              <a:t>Ansiedade;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</a:rPr>
              <a:t>Depressão;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</a:rPr>
              <a:t>Insônia;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</a:rPr>
              <a:t>Epilepsia;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</a:rPr>
              <a:t>Sintomas do autismo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err="1" smtClean="0">
                <a:solidFill>
                  <a:schemeClr val="bg1"/>
                </a:solidFill>
              </a:rPr>
              <a:t>Neuroproteção</a:t>
            </a:r>
            <a:r>
              <a:rPr lang="pt-BR" sz="2400" dirty="0" smtClean="0">
                <a:solidFill>
                  <a:schemeClr val="bg1"/>
                </a:solidFill>
              </a:rPr>
              <a:t> (AVC, Alzheimer);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</a:rPr>
              <a:t>Esclerose Múltipla;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</a:rPr>
              <a:t>Esquizofrenia / Psicose;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</a:rPr>
              <a:t>Síndrome de </a:t>
            </a:r>
            <a:r>
              <a:rPr lang="pt-BR" sz="2400" dirty="0" err="1" smtClean="0">
                <a:solidFill>
                  <a:schemeClr val="bg1"/>
                </a:solidFill>
              </a:rPr>
              <a:t>Tourette</a:t>
            </a:r>
            <a:r>
              <a:rPr lang="pt-BR" sz="2400" dirty="0" smtClean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</a:rPr>
              <a:t>Câncer</a:t>
            </a:r>
            <a:r>
              <a:rPr lang="pt-BR" sz="2400" dirty="0">
                <a:solidFill>
                  <a:schemeClr val="bg1"/>
                </a:solidFill>
              </a:rPr>
              <a:t> </a:t>
            </a:r>
            <a:endParaRPr lang="pt-BR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</a:rPr>
              <a:t>Dependência química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698074" y="5088005"/>
            <a:ext cx="5184575" cy="1631216"/>
          </a:xfrm>
          <a:prstGeom prst="rect">
            <a:avLst/>
          </a:prstGeom>
          <a:solidFill>
            <a:srgbClr val="00B050">
              <a:alpha val="61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smtClean="0">
                <a:solidFill>
                  <a:schemeClr val="bg1"/>
                </a:solidFill>
              </a:rPr>
              <a:t>Redução  passageira / reversível  da memória de curto prazo;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smtClean="0">
                <a:solidFill>
                  <a:schemeClr val="bg1"/>
                </a:solidFill>
              </a:rPr>
              <a:t>Dependência psicológica  ~ 9%;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smtClean="0">
                <a:solidFill>
                  <a:schemeClr val="bg1"/>
                </a:solidFill>
              </a:rPr>
              <a:t>Contra-indicado para psicóticos, jovens em crescimento e gestantes.</a:t>
            </a:r>
            <a:endParaRPr lang="pt-BR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90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21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464496" cy="40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0226" y="260648"/>
            <a:ext cx="362902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505" y="4797152"/>
            <a:ext cx="6005719" cy="180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43608" y="5772893"/>
            <a:ext cx="648072" cy="320403"/>
          </a:xfrm>
          <a:prstGeom prst="rect">
            <a:avLst/>
          </a:prstGeom>
          <a:solidFill>
            <a:srgbClr val="AA9F6A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62477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i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617" y="260648"/>
            <a:ext cx="8908767" cy="544191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971600" y="5949280"/>
            <a:ext cx="7200800" cy="678519"/>
          </a:xfrm>
          <a:prstGeom prst="rect">
            <a:avLst/>
          </a:prstGeom>
          <a:solidFill>
            <a:srgbClr val="996633">
              <a:alpha val="3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Extrato Oleoso</a:t>
            </a:r>
          </a:p>
        </p:txBody>
      </p:sp>
    </p:spTree>
    <p:extLst>
      <p:ext uri="{BB962C8B-B14F-4D97-AF65-F5344CB8AC3E}">
        <p14:creationId xmlns:p14="http://schemas.microsoft.com/office/powerpoint/2010/main" xmlns="" val="341108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514" y="188640"/>
            <a:ext cx="8748972" cy="64807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971600" y="5949280"/>
            <a:ext cx="7200800" cy="678519"/>
          </a:xfrm>
          <a:prstGeom prst="rect">
            <a:avLst/>
          </a:prstGeom>
          <a:solidFill>
            <a:srgbClr val="996633">
              <a:alpha val="3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Princípios Isolados</a:t>
            </a:r>
          </a:p>
        </p:txBody>
      </p:sp>
    </p:spTree>
    <p:extLst>
      <p:ext uri="{BB962C8B-B14F-4D97-AF65-F5344CB8AC3E}">
        <p14:creationId xmlns:p14="http://schemas.microsoft.com/office/powerpoint/2010/main" xmlns="" val="1745863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3.bp.blogspot.com/-UrjRFs0dS9U/Us-qDxAE4zI/AAAAAAAABqQ/Td1AkgqrAMg/s1600/bediol_bedro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09" y="117001"/>
            <a:ext cx="8928000" cy="65871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rue89.nouvelobs.com/sites/news/files/assets/image/2009/05/RTR2E1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41168"/>
            <a:ext cx="2232248" cy="14862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2172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farm9.staticflickr.com/8314/8040009741_0fb6cdc80a_z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73" t="1772" b="1425"/>
          <a:stretch/>
        </p:blipFill>
        <p:spPr bwMode="auto">
          <a:xfrm>
            <a:off x="0" y="0"/>
            <a:ext cx="745232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lum/>
            <a:alphaModFix/>
          </a:blip>
          <a:srcRect l="36571" r="19418"/>
          <a:stretch/>
        </p:blipFill>
        <p:spPr>
          <a:xfrm>
            <a:off x="4608512" y="0"/>
            <a:ext cx="4860032" cy="688538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CaixaDeTexto 28"/>
          <p:cNvSpPr txBox="1"/>
          <p:nvPr/>
        </p:nvSpPr>
        <p:spPr>
          <a:xfrm>
            <a:off x="2846135" y="3272698"/>
            <a:ext cx="1221809" cy="369332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b="1" dirty="0" smtClean="0">
                <a:solidFill>
                  <a:srgbClr val="FF0066"/>
                </a:solidFill>
              </a:rPr>
              <a:t>Mal-estar</a:t>
            </a:r>
            <a:endParaRPr lang="pt-BR" b="1" dirty="0">
              <a:solidFill>
                <a:srgbClr val="FF0066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5004048" y="3272698"/>
            <a:ext cx="130035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b="1" dirty="0" smtClean="0">
                <a:solidFill>
                  <a:srgbClr val="00B0F0"/>
                </a:solidFill>
              </a:rPr>
              <a:t>Bem-estar</a:t>
            </a:r>
            <a:endParaRPr lang="pt-BR" b="1" dirty="0">
              <a:solidFill>
                <a:srgbClr val="00B0F0"/>
              </a:solidFill>
            </a:endParaRPr>
          </a:p>
        </p:txBody>
      </p:sp>
      <p:grpSp>
        <p:nvGrpSpPr>
          <p:cNvPr id="3" name="Grupo 43"/>
          <p:cNvGrpSpPr/>
          <p:nvPr/>
        </p:nvGrpSpPr>
        <p:grpSpPr>
          <a:xfrm>
            <a:off x="3016124" y="1736812"/>
            <a:ext cx="3100536" cy="3384377"/>
            <a:chOff x="3016124" y="1736812"/>
            <a:chExt cx="3100536" cy="3384377"/>
          </a:xfrm>
        </p:grpSpPr>
        <p:sp>
          <p:nvSpPr>
            <p:cNvPr id="2" name="Seta circular 1"/>
            <p:cNvSpPr/>
            <p:nvPr/>
          </p:nvSpPr>
          <p:spPr bwMode="auto">
            <a:xfrm>
              <a:off x="3016124" y="1736812"/>
              <a:ext cx="3017594" cy="3042136"/>
            </a:xfrm>
            <a:prstGeom prst="circularArrow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Gothic" charset="-128"/>
              </a:endParaRPr>
            </a:p>
          </p:txBody>
        </p:sp>
        <p:sp>
          <p:nvSpPr>
            <p:cNvPr id="5" name="Seta circular 4"/>
            <p:cNvSpPr/>
            <p:nvPr/>
          </p:nvSpPr>
          <p:spPr bwMode="auto">
            <a:xfrm flipH="1" flipV="1">
              <a:off x="3099066" y="2079053"/>
              <a:ext cx="3017594" cy="3042136"/>
            </a:xfrm>
            <a:prstGeom prst="circularArrow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08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mtClean="0"/>
            </a:p>
          </p:txBody>
        </p:sp>
      </p:grpSp>
      <p:sp>
        <p:nvSpPr>
          <p:cNvPr id="53" name="CaixaDeTexto 52"/>
          <p:cNvSpPr txBox="1"/>
          <p:nvPr/>
        </p:nvSpPr>
        <p:spPr>
          <a:xfrm>
            <a:off x="169914" y="3066055"/>
            <a:ext cx="1305742" cy="738664"/>
          </a:xfrm>
          <a:prstGeom prst="rect">
            <a:avLst/>
          </a:prstGeom>
          <a:solidFill>
            <a:srgbClr val="FF0066">
              <a:alpha val="33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400" dirty="0" smtClean="0">
                <a:solidFill>
                  <a:schemeClr val="bg1"/>
                </a:solidFill>
                <a:latin typeface="+mn-lt"/>
              </a:rPr>
              <a:t>Desfavorece </a:t>
            </a:r>
          </a:p>
          <a:p>
            <a:pPr algn="ctr">
              <a:lnSpc>
                <a:spcPct val="100000"/>
              </a:lnSpc>
            </a:pPr>
            <a:r>
              <a:rPr lang="pt-BR" sz="1400" dirty="0" smtClean="0">
                <a:solidFill>
                  <a:schemeClr val="bg1"/>
                </a:solidFill>
                <a:latin typeface="+mn-lt"/>
              </a:rPr>
              <a:t>Homeostase e </a:t>
            </a:r>
          </a:p>
          <a:p>
            <a:pPr algn="ctr">
              <a:lnSpc>
                <a:spcPct val="100000"/>
              </a:lnSpc>
            </a:pPr>
            <a:r>
              <a:rPr lang="pt-BR" sz="1400" dirty="0" smtClean="0">
                <a:solidFill>
                  <a:schemeClr val="bg1"/>
                </a:solidFill>
                <a:latin typeface="+mn-lt"/>
              </a:rPr>
              <a:t>Reprodução</a:t>
            </a:r>
            <a:endParaRPr lang="pt-B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7658746" y="3066055"/>
            <a:ext cx="1305742" cy="738664"/>
          </a:xfrm>
          <a:prstGeom prst="rect">
            <a:avLst/>
          </a:prstGeom>
          <a:solidFill>
            <a:srgbClr val="00B0F0">
              <a:alpha val="33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400" dirty="0" smtClean="0">
                <a:solidFill>
                  <a:schemeClr val="bg1"/>
                </a:solidFill>
                <a:latin typeface="+mn-lt"/>
              </a:rPr>
              <a:t>Favorece </a:t>
            </a:r>
          </a:p>
          <a:p>
            <a:pPr algn="ctr">
              <a:lnSpc>
                <a:spcPct val="100000"/>
              </a:lnSpc>
            </a:pPr>
            <a:r>
              <a:rPr lang="pt-BR" sz="1400" dirty="0" smtClean="0">
                <a:solidFill>
                  <a:schemeClr val="bg1"/>
                </a:solidFill>
                <a:latin typeface="+mn-lt"/>
              </a:rPr>
              <a:t>Homeostase e </a:t>
            </a:r>
          </a:p>
          <a:p>
            <a:pPr algn="ctr">
              <a:lnSpc>
                <a:spcPct val="100000"/>
              </a:lnSpc>
            </a:pPr>
            <a:r>
              <a:rPr lang="pt-BR" sz="1400" dirty="0" smtClean="0">
                <a:solidFill>
                  <a:schemeClr val="bg1"/>
                </a:solidFill>
                <a:latin typeface="+mn-lt"/>
              </a:rPr>
              <a:t>Reprodução</a:t>
            </a:r>
            <a:endParaRPr lang="pt-B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843807" y="3272698"/>
            <a:ext cx="1220400" cy="369332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b="1" dirty="0" smtClean="0">
                <a:solidFill>
                  <a:srgbClr val="FF0066"/>
                </a:solidFill>
              </a:rPr>
              <a:t>Estresse  </a:t>
            </a:r>
            <a:endParaRPr lang="pt-BR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64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aporizers.net/media/catalog/product/cache/3/image/9df78eab33525d08d6e5fb8d27136e95/i/o/iolite-vaporizer_3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09" r="3438"/>
          <a:stretch/>
        </p:blipFill>
        <p:spPr bwMode="auto">
          <a:xfrm>
            <a:off x="174552" y="224605"/>
            <a:ext cx="2693951" cy="27003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aporizers.net/media/catalog/product/cache/3/image/9df78eab33525d08d6e5fb8d27136e95/v/a/vapiron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9" b="3334"/>
          <a:stretch/>
        </p:blipFill>
        <p:spPr bwMode="auto">
          <a:xfrm>
            <a:off x="6163351" y="3216770"/>
            <a:ext cx="2566314" cy="252027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3.tradeee.com/up/szskyda/692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9" r="4386" b="1828"/>
          <a:stretch/>
        </p:blipFill>
        <p:spPr bwMode="auto">
          <a:xfrm>
            <a:off x="414337" y="3212976"/>
            <a:ext cx="1712245" cy="252786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valuevaporizer.com/image/cache/data/Volcano-Vaporizers-500x5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36" t="14848" r="3768" b="13116"/>
          <a:stretch/>
        </p:blipFill>
        <p:spPr bwMode="auto">
          <a:xfrm>
            <a:off x="2540919" y="3216769"/>
            <a:ext cx="3208095" cy="252028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edripping.com/wp-content/uploads/2012/03/Tobacco-Vaporizer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01" t="6513" b="5059"/>
          <a:stretch/>
        </p:blipFill>
        <p:spPr bwMode="auto">
          <a:xfrm>
            <a:off x="3043055" y="224605"/>
            <a:ext cx="3519593" cy="27003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3.bp.blogspot.com/-2G1iIpmtTn0/UATLhScB40I/AAAAAAAAAFM/WtpMq16KM8s/s640/Inhalater+Vaporizer+4+WATERMARK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39" t="14515" b="16066"/>
          <a:stretch/>
        </p:blipFill>
        <p:spPr bwMode="auto">
          <a:xfrm>
            <a:off x="6737200" y="224605"/>
            <a:ext cx="2232248" cy="15672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www.fortmyersvapor.com/wp-content/uploads/2014/01/firefly-vaporizer-dry-herb-gray-at-Fort-Myers-Vapor-near-FTMYERS-BEACH-Sanibel-Florid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12775"/>
            <a:ext cx="2298033" cy="16869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971600" y="5919208"/>
            <a:ext cx="7200800" cy="738664"/>
          </a:xfrm>
          <a:prstGeom prst="rect">
            <a:avLst/>
          </a:prstGeom>
          <a:solidFill>
            <a:srgbClr val="996633">
              <a:alpha val="3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Vaporizadores: extrato gasoso sem fumaça</a:t>
            </a:r>
            <a:endParaRPr lang="en-US" sz="2800" dirty="0" smtClean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745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163" r="-1"/>
          <a:stretch/>
        </p:blipFill>
        <p:spPr bwMode="auto">
          <a:xfrm>
            <a:off x="-5203" y="-27384"/>
            <a:ext cx="9154407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  <a:bevelB w="190500" h="38100"/>
          </a:sp3d>
        </p:spPr>
      </p:pic>
      <p:sp>
        <p:nvSpPr>
          <p:cNvPr id="5" name="Retângulo 4"/>
          <p:cNvSpPr/>
          <p:nvPr/>
        </p:nvSpPr>
        <p:spPr>
          <a:xfrm>
            <a:off x="287524" y="188640"/>
            <a:ext cx="8568952" cy="584775"/>
          </a:xfrm>
          <a:prstGeom prst="rect">
            <a:avLst/>
          </a:prstGeom>
          <a:solidFill>
            <a:srgbClr val="996633">
              <a:alpha val="3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Sistema Endocanabinoide e </a:t>
            </a:r>
            <a:r>
              <a:rPr lang="en-US" sz="3200" dirty="0" err="1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S</a:t>
            </a:r>
            <a:r>
              <a:rPr lang="en-US" sz="3200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intomas</a:t>
            </a:r>
            <a:r>
              <a:rPr lang="en-US" sz="32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do </a:t>
            </a:r>
            <a:r>
              <a:rPr lang="en-US" sz="3200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Autismo</a:t>
            </a:r>
            <a:r>
              <a:rPr lang="en-US" sz="32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</a:p>
        </p:txBody>
      </p:sp>
      <p:sp>
        <p:nvSpPr>
          <p:cNvPr id="6" name="Retângulo 5"/>
          <p:cNvSpPr/>
          <p:nvPr/>
        </p:nvSpPr>
        <p:spPr>
          <a:xfrm>
            <a:off x="287524" y="1628800"/>
            <a:ext cx="4284476" cy="3970318"/>
          </a:xfrm>
          <a:prstGeom prst="rect">
            <a:avLst/>
          </a:prstGeom>
          <a:solidFill>
            <a:srgbClr val="996633">
              <a:alpha val="3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Limita ativação sináptica;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Percepção sensorial;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Atenção;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Cognição;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Interação social;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Emoções 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Adaptação ao estresse.</a:t>
            </a:r>
          </a:p>
        </p:txBody>
      </p:sp>
    </p:spTree>
    <p:extLst>
      <p:ext uri="{BB962C8B-B14F-4D97-AF65-F5344CB8AC3E}">
        <p14:creationId xmlns:p14="http://schemas.microsoft.com/office/powerpoint/2010/main" xmlns="" val="4148859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163" r="-1"/>
          <a:stretch/>
        </p:blipFill>
        <p:spPr bwMode="auto">
          <a:xfrm>
            <a:off x="-5203" y="-27384"/>
            <a:ext cx="9154407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  <a:bevelB w="190500" h="38100"/>
          </a:sp3d>
        </p:spPr>
      </p:pic>
      <p:sp>
        <p:nvSpPr>
          <p:cNvPr id="5" name="Retângulo 4"/>
          <p:cNvSpPr/>
          <p:nvPr/>
        </p:nvSpPr>
        <p:spPr>
          <a:xfrm>
            <a:off x="287524" y="188640"/>
            <a:ext cx="8568952" cy="584775"/>
          </a:xfrm>
          <a:prstGeom prst="rect">
            <a:avLst/>
          </a:prstGeom>
          <a:solidFill>
            <a:srgbClr val="996633">
              <a:alpha val="3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Mecanismo</a:t>
            </a:r>
            <a:r>
              <a:rPr lang="en-US" sz="32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subjascentes</a:t>
            </a:r>
            <a:r>
              <a:rPr lang="en-US" sz="32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a TDA</a:t>
            </a:r>
            <a:r>
              <a:rPr lang="en-US" sz="32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</a:p>
        </p:txBody>
      </p:sp>
      <p:sp>
        <p:nvSpPr>
          <p:cNvPr id="7" name="Retângulo 6"/>
          <p:cNvSpPr/>
          <p:nvPr/>
        </p:nvSpPr>
        <p:spPr>
          <a:xfrm>
            <a:off x="287524" y="836712"/>
            <a:ext cx="4284476" cy="738664"/>
          </a:xfrm>
          <a:prstGeom prst="rect">
            <a:avLst/>
          </a:prstGeom>
          <a:solidFill>
            <a:srgbClr val="996633">
              <a:alpha val="3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“Hidden Seizures”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287524" y="1624732"/>
            <a:ext cx="8568952" cy="4396556"/>
            <a:chOff x="287524" y="1624732"/>
            <a:chExt cx="8568952" cy="4396556"/>
          </a:xfrm>
        </p:grpSpPr>
        <p:sp>
          <p:nvSpPr>
            <p:cNvPr id="6" name="Retângulo 5"/>
            <p:cNvSpPr/>
            <p:nvPr/>
          </p:nvSpPr>
          <p:spPr>
            <a:xfrm>
              <a:off x="287524" y="1624732"/>
              <a:ext cx="8568952" cy="1148776"/>
            </a:xfrm>
            <a:prstGeom prst="rect">
              <a:avLst/>
            </a:prstGeom>
            <a:solidFill>
              <a:srgbClr val="996633">
                <a:alpha val="35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2400" smtClean="0">
                  <a:solidFill>
                    <a:schemeClr val="bg2">
                      <a:lumMod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itchFamily="18" charset="0"/>
                </a:rPr>
                <a:t>Cerca </a:t>
              </a:r>
              <a:r>
                <a:rPr lang="en-US" sz="2400" dirty="0" smtClean="0">
                  <a:solidFill>
                    <a:schemeClr val="bg2">
                      <a:lumMod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itchFamily="18" charset="0"/>
                </a:rPr>
                <a:t>de 50% das </a:t>
              </a:r>
              <a:r>
                <a:rPr lang="en-US" sz="2400" dirty="0" err="1" smtClean="0">
                  <a:solidFill>
                    <a:schemeClr val="bg2">
                      <a:lumMod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itchFamily="18" charset="0"/>
                </a:rPr>
                <a:t>crianças</a:t>
              </a:r>
              <a:r>
                <a:rPr lang="en-US" sz="2400" dirty="0" smtClean="0">
                  <a:solidFill>
                    <a:schemeClr val="bg2">
                      <a:lumMod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itchFamily="18" charset="0"/>
                </a:rPr>
                <a:t> </a:t>
              </a:r>
              <a:r>
                <a:rPr lang="en-US" sz="2400" dirty="0" err="1" smtClean="0">
                  <a:solidFill>
                    <a:schemeClr val="bg2">
                      <a:lumMod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itchFamily="18" charset="0"/>
                </a:rPr>
                <a:t>diagnostcadas</a:t>
              </a:r>
              <a:r>
                <a:rPr lang="en-US" sz="2400" dirty="0" smtClean="0">
                  <a:solidFill>
                    <a:schemeClr val="bg2">
                      <a:lumMod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itchFamily="18" charset="0"/>
                </a:rPr>
                <a:t> </a:t>
              </a:r>
              <a:r>
                <a:rPr lang="en-US" sz="2400" dirty="0" err="1" smtClean="0">
                  <a:solidFill>
                    <a:schemeClr val="bg2">
                      <a:lumMod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itchFamily="18" charset="0"/>
                </a:rPr>
                <a:t>como</a:t>
              </a:r>
              <a:r>
                <a:rPr lang="en-US" sz="2400" dirty="0" smtClean="0">
                  <a:solidFill>
                    <a:schemeClr val="bg2">
                      <a:lumMod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itchFamily="18" charset="0"/>
                </a:rPr>
                <a:t> </a:t>
              </a:r>
              <a:r>
                <a:rPr lang="en-US" sz="2400" dirty="0" err="1" smtClean="0">
                  <a:solidFill>
                    <a:schemeClr val="bg2">
                      <a:lumMod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itchFamily="18" charset="0"/>
                </a:rPr>
                <a:t>autistas</a:t>
              </a:r>
              <a:r>
                <a:rPr lang="en-US" sz="2400" dirty="0" smtClean="0">
                  <a:solidFill>
                    <a:schemeClr val="bg2">
                      <a:lumMod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itchFamily="18" charset="0"/>
                </a:rPr>
                <a:t> </a:t>
              </a:r>
              <a:r>
                <a:rPr lang="en-US" sz="2400" dirty="0" err="1" smtClean="0">
                  <a:solidFill>
                    <a:schemeClr val="bg2">
                      <a:lumMod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itchFamily="18" charset="0"/>
                </a:rPr>
                <a:t>exibem</a:t>
              </a:r>
              <a:r>
                <a:rPr lang="en-US" sz="2400" dirty="0" smtClean="0">
                  <a:solidFill>
                    <a:schemeClr val="bg2">
                      <a:lumMod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itchFamily="18" charset="0"/>
                </a:rPr>
                <a:t> “treatable localized </a:t>
              </a:r>
              <a:r>
                <a:rPr lang="en-US" sz="2400" b="1" dirty="0" smtClean="0">
                  <a:solidFill>
                    <a:schemeClr val="bg2">
                      <a:lumMod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itchFamily="18" charset="0"/>
                </a:rPr>
                <a:t>Hidden Seizures</a:t>
              </a:r>
              <a:r>
                <a:rPr lang="en-US" sz="2400" dirty="0" smtClean="0">
                  <a:solidFill>
                    <a:schemeClr val="bg2">
                      <a:lumMod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itchFamily="18" charset="0"/>
                </a:rPr>
                <a:t>”.</a:t>
              </a:r>
            </a:p>
          </p:txBody>
        </p:sp>
        <p:pic>
          <p:nvPicPr>
            <p:cNvPr id="8" name="Picture 2" descr="http://i1.ytimg.com/vi/9fXYTE4qhRg/hqdefault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339" t="17716" r="15359" b="24300"/>
            <a:stretch/>
          </p:blipFill>
          <p:spPr bwMode="auto">
            <a:xfrm>
              <a:off x="323528" y="4032999"/>
              <a:ext cx="3168502" cy="198828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299187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21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685" y="1"/>
            <a:ext cx="8180630" cy="332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81685" y="3501008"/>
            <a:ext cx="8180630" cy="2585323"/>
          </a:xfrm>
          <a:prstGeom prst="rect">
            <a:avLst/>
          </a:prstGeom>
          <a:solidFill>
            <a:srgbClr val="996633">
              <a:alpha val="3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pt-BR"/>
            </a:defPPr>
            <a:lvl1pPr marL="342900" indent="-342900">
              <a:lnSpc>
                <a:spcPct val="150000"/>
              </a:lnSpc>
              <a:buFont typeface="Arial" pitchFamily="34" charset="0"/>
              <a:buChar char="•"/>
              <a:defRPr sz="240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indent="457200" algn="just">
              <a:buNone/>
            </a:pPr>
            <a:r>
              <a:rPr lang="pt-BR" sz="1800"/>
              <a:t>D</a:t>
            </a:r>
            <a:r>
              <a:rPr lang="pt-BR" sz="1800" smtClean="0"/>
              <a:t>iversas </a:t>
            </a:r>
            <a:r>
              <a:rPr lang="pt-BR" sz="1800" dirty="0"/>
              <a:t>síndromes que apresentam simultaneamente convulsões </a:t>
            </a:r>
            <a:r>
              <a:rPr lang="pt-BR" sz="1800"/>
              <a:t>e </a:t>
            </a:r>
            <a:r>
              <a:rPr lang="pt-BR" sz="1800" smtClean="0"/>
              <a:t>autismo:</a:t>
            </a:r>
          </a:p>
          <a:p>
            <a:pPr algn="just"/>
            <a:r>
              <a:rPr lang="pt-BR" sz="1800" smtClean="0">
                <a:effectLst/>
              </a:rPr>
              <a:t>Esclerose </a:t>
            </a:r>
            <a:r>
              <a:rPr lang="pt-BR" sz="1800" dirty="0">
                <a:effectLst/>
              </a:rPr>
              <a:t>T</a:t>
            </a:r>
            <a:r>
              <a:rPr lang="pt-BR" sz="1800" smtClean="0">
                <a:effectLst/>
              </a:rPr>
              <a:t>uberosa</a:t>
            </a:r>
            <a:r>
              <a:rPr lang="pt-BR" sz="1800">
                <a:effectLst/>
              </a:rPr>
              <a:t>, </a:t>
            </a:r>
            <a:endParaRPr lang="pt-BR" sz="1800" smtClean="0">
              <a:effectLst/>
            </a:endParaRPr>
          </a:p>
          <a:p>
            <a:pPr algn="just"/>
            <a:r>
              <a:rPr lang="pt-BR" sz="1800" smtClean="0">
                <a:effectLst/>
              </a:rPr>
              <a:t>Síndrome </a:t>
            </a:r>
            <a:r>
              <a:rPr lang="pt-BR" sz="1800" dirty="0">
                <a:effectLst/>
              </a:rPr>
              <a:t>de </a:t>
            </a:r>
            <a:r>
              <a:rPr lang="pt-BR" sz="1800" dirty="0" err="1">
                <a:effectLst/>
              </a:rPr>
              <a:t>Rett</a:t>
            </a:r>
            <a:r>
              <a:rPr lang="pt-BR" sz="1800">
                <a:effectLst/>
              </a:rPr>
              <a:t>, </a:t>
            </a:r>
            <a:endParaRPr lang="pt-BR" sz="1800" smtClean="0">
              <a:effectLst/>
            </a:endParaRPr>
          </a:p>
          <a:p>
            <a:pPr algn="just"/>
            <a:r>
              <a:rPr lang="pt-BR" sz="1800" smtClean="0">
                <a:effectLst/>
              </a:rPr>
              <a:t>Síndrome </a:t>
            </a:r>
            <a:r>
              <a:rPr lang="pt-BR" sz="1800" dirty="0">
                <a:effectLst/>
              </a:rPr>
              <a:t>do </a:t>
            </a:r>
            <a:r>
              <a:rPr lang="pt-BR" sz="1800">
                <a:effectLst/>
              </a:rPr>
              <a:t>X </a:t>
            </a:r>
            <a:r>
              <a:rPr lang="pt-BR" sz="1800" smtClean="0">
                <a:effectLst/>
              </a:rPr>
              <a:t>frágil, </a:t>
            </a:r>
          </a:p>
          <a:p>
            <a:pPr algn="just"/>
            <a:r>
              <a:rPr lang="pt-BR" sz="1800" smtClean="0"/>
              <a:t>Síndrome </a:t>
            </a:r>
            <a:r>
              <a:rPr lang="pt-BR" sz="1800"/>
              <a:t>de </a:t>
            </a:r>
            <a:r>
              <a:rPr lang="pt-BR" sz="1800" smtClean="0"/>
              <a:t>CDKL5 e </a:t>
            </a:r>
          </a:p>
          <a:p>
            <a:pPr algn="just"/>
            <a:r>
              <a:rPr lang="pt-BR" sz="1800" smtClean="0"/>
              <a:t>Síndrome de Dravet.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xmlns="" val="2013478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21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1685" y="4327985"/>
            <a:ext cx="8180630" cy="923330"/>
          </a:xfrm>
          <a:prstGeom prst="rect">
            <a:avLst/>
          </a:prstGeom>
          <a:solidFill>
            <a:srgbClr val="996633">
              <a:alpha val="3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pt-BR"/>
            </a:defPPr>
            <a:lvl1pPr marL="342900" indent="-342900">
              <a:lnSpc>
                <a:spcPct val="150000"/>
              </a:lnSpc>
              <a:buFont typeface="Arial" pitchFamily="34" charset="0"/>
              <a:buChar char="•"/>
              <a:defRPr sz="240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indent="457200" algn="just">
              <a:buNone/>
            </a:pPr>
            <a:r>
              <a:rPr lang="pt-BR" sz="1800" dirty="0" smtClean="0"/>
              <a:t>Modelo animal com mutação semelhante à que causa síndrome do X frágil, possui deficiência </a:t>
            </a:r>
            <a:r>
              <a:rPr lang="pt-BR" sz="1800" smtClean="0"/>
              <a:t>na produção </a:t>
            </a:r>
            <a:r>
              <a:rPr lang="pt-BR" sz="1800" dirty="0" smtClean="0"/>
              <a:t>de </a:t>
            </a:r>
            <a:r>
              <a:rPr lang="pt-BR" sz="1800" dirty="0" err="1" smtClean="0"/>
              <a:t>endocanabinoides</a:t>
            </a:r>
            <a:r>
              <a:rPr lang="pt-BR" sz="1800" dirty="0" smtClean="0"/>
              <a:t>.</a:t>
            </a:r>
            <a:endParaRPr lang="pt-BR" sz="1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685" y="1"/>
            <a:ext cx="8180630" cy="332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24"/>
            <a:ext cx="8122763" cy="423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1648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21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oglobo.globo.com/blogs/arquivos_upload/2013/08/102_1228-alt-blog-charlot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4959" y="340212"/>
            <a:ext cx="5774082" cy="324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89189" y="3740547"/>
            <a:ext cx="8165622" cy="2131161"/>
          </a:xfrm>
          <a:prstGeom prst="rect">
            <a:avLst/>
          </a:prstGeom>
          <a:solidFill>
            <a:srgbClr val="996633">
              <a:alpha val="3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pt-BR"/>
            </a:defPPr>
            <a:lvl1pPr indent="0" algn="just">
              <a:lnSpc>
                <a:spcPct val="150000"/>
              </a:lnSpc>
              <a:buFont typeface="Arial" pitchFamily="34" charset="0"/>
              <a:buNone/>
              <a:defRPr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defRPr>
            </a:lvl1pPr>
          </a:lstStyle>
          <a:p>
            <a:r>
              <a:rPr lang="pt-BR" dirty="0"/>
              <a:t>“ Com oito meses de tratamento com maconha rica em </a:t>
            </a:r>
            <a:r>
              <a:rPr lang="pt-BR" dirty="0" err="1"/>
              <a:t>cannabidiol</a:t>
            </a:r>
            <a:r>
              <a:rPr lang="pt-BR" dirty="0"/>
              <a:t>, as convulsões semanais de Charlotte foram reduzidos de 300 para </a:t>
            </a:r>
            <a:r>
              <a:rPr lang="pt-BR"/>
              <a:t>três</a:t>
            </a:r>
            <a:r>
              <a:rPr lang="pt-BR" smtClean="0"/>
              <a:t>. </a:t>
            </a:r>
            <a:r>
              <a:rPr lang="pt-BR" dirty="0"/>
              <a:t>O seu comportamento de automutilação, choro, movimentos repetitivos, violência, fuga do contato olho no olho, insônia, falta de contato social é coisa do passado</a:t>
            </a:r>
            <a:r>
              <a:rPr lang="pt-BR"/>
              <a:t>. </a:t>
            </a:r>
            <a:r>
              <a:rPr lang="pt-BR" smtClean="0"/>
              <a:t>Pela </a:t>
            </a:r>
            <a:r>
              <a:rPr lang="pt-BR" dirty="0"/>
              <a:t>primeira vez ela fez amigos.”</a:t>
            </a:r>
          </a:p>
        </p:txBody>
      </p:sp>
    </p:spTree>
    <p:extLst>
      <p:ext uri="{BB962C8B-B14F-4D97-AF65-F5344CB8AC3E}">
        <p14:creationId xmlns:p14="http://schemas.microsoft.com/office/powerpoint/2010/main" xmlns="" val="691644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21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granderiopublicidade.com.br/wp-content/uploads/2014/04/Katiele-Fischer-e-Anny-604x3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4825" y="340212"/>
            <a:ext cx="5754216" cy="324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17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21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granderiopublicidade.com.br/wp-content/uploads/2014/04/Katiele-Fischer-e-Anny-604x3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4825" y="340212"/>
            <a:ext cx="5754216" cy="324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s://scontent-a-mia.xx.fbcdn.net/hphotos-xaf1/t1.0-9/10540844_723855361021690_4838999983569573881_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https://scontent-a-mia.xx.fbcdn.net/hphotos-xaf1/t1.0-9/10540844_723855361021690_4838999983569573881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39" r="216"/>
          <a:stretch/>
        </p:blipFill>
        <p:spPr bwMode="auto">
          <a:xfrm>
            <a:off x="1707777" y="332656"/>
            <a:ext cx="575126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1978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163" r="-1"/>
          <a:stretch/>
        </p:blipFill>
        <p:spPr bwMode="auto">
          <a:xfrm>
            <a:off x="-5203" y="-27384"/>
            <a:ext cx="9154407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  <a:bevelB w="190500" h="38100"/>
          </a:sp3d>
        </p:spPr>
      </p:pic>
      <p:pic>
        <p:nvPicPr>
          <p:cNvPr id="10242" name="Picture 2" descr="http://nhne-pulse.org/wp-content/uploads/2010/11/carly_fleischmann_autistic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945" y="2296782"/>
            <a:ext cx="8581527" cy="451659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87524" y="221739"/>
            <a:ext cx="8496082" cy="830997"/>
          </a:xfrm>
          <a:prstGeom prst="rect">
            <a:avLst/>
          </a:prstGeom>
          <a:solidFill>
            <a:srgbClr val="996633">
              <a:alpha val="5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Carly Fleischmann </a:t>
            </a:r>
            <a:r>
              <a:rPr lang="en-US" sz="2400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comunicou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-se co  o </a:t>
            </a:r>
            <a:r>
              <a:rPr lang="en-US" sz="2400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mundo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pela </a:t>
            </a:r>
            <a:r>
              <a:rPr lang="en-US" sz="2400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primeir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vez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aos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11 </a:t>
            </a:r>
            <a:r>
              <a:rPr lang="en-US" sz="2400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anos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.</a:t>
            </a:r>
            <a:endParaRPr lang="en-US" sz="3200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7767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163" r="-1"/>
          <a:stretch/>
        </p:blipFill>
        <p:spPr bwMode="auto">
          <a:xfrm>
            <a:off x="-5203" y="-27384"/>
            <a:ext cx="9154407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  <a:bevelB w="190500" h="38100"/>
          </a:sp3d>
        </p:spPr>
      </p:pic>
      <p:pic>
        <p:nvPicPr>
          <p:cNvPr id="10242" name="Picture 2" descr="http://nhne-pulse.org/wp-content/uploads/2010/11/carly_fleischmann_autistic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945" y="2296782"/>
            <a:ext cx="8581527" cy="451659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87524" y="221739"/>
            <a:ext cx="8496082" cy="1569660"/>
          </a:xfrm>
          <a:prstGeom prst="rect">
            <a:avLst/>
          </a:prstGeom>
          <a:solidFill>
            <a:srgbClr val="996633">
              <a:alpha val="5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“</a:t>
            </a:r>
            <a:r>
              <a:rPr lang="pt-BR" sz="24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Vocês nunca saberão como é quando não consigo me manter quieta porque minhas pernas ardem como se estivessem em chamas, ou quando eu sinto como se centenas de formigas subissem pelo meu corpo.”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78986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034000" y="332656"/>
            <a:ext cx="507600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dirty="0" smtClean="0"/>
              <a:t>Sistema Nervoso Autônomo</a:t>
            </a:r>
            <a:endParaRPr lang="pt-BR" sz="24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2846135" y="3272698"/>
            <a:ext cx="1221809" cy="369332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b="1" dirty="0" smtClean="0">
                <a:solidFill>
                  <a:srgbClr val="FF0066"/>
                </a:solidFill>
              </a:rPr>
              <a:t>Mal-estar</a:t>
            </a:r>
            <a:endParaRPr lang="pt-BR" b="1" dirty="0">
              <a:solidFill>
                <a:srgbClr val="FF0066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5004048" y="3272698"/>
            <a:ext cx="130035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b="1" dirty="0" smtClean="0">
                <a:solidFill>
                  <a:srgbClr val="00B0F0"/>
                </a:solidFill>
              </a:rPr>
              <a:t>Bem-estar</a:t>
            </a:r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843807" y="3272698"/>
            <a:ext cx="1220400" cy="369332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b="1" dirty="0" smtClean="0">
                <a:solidFill>
                  <a:srgbClr val="FF0066"/>
                </a:solidFill>
              </a:rPr>
              <a:t>Estresse  </a:t>
            </a:r>
            <a:endParaRPr lang="pt-BR" b="1" dirty="0">
              <a:solidFill>
                <a:srgbClr val="FF0066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34748" y="332656"/>
            <a:ext cx="1105559" cy="646331"/>
          </a:xfrm>
          <a:prstGeom prst="rect">
            <a:avLst/>
          </a:prstGeom>
          <a:solidFill>
            <a:srgbClr val="FF0066">
              <a:alpha val="33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dirty="0" smtClean="0">
                <a:solidFill>
                  <a:schemeClr val="bg1"/>
                </a:solidFill>
                <a:latin typeface="+mn-lt"/>
              </a:rPr>
              <a:t>Sistema</a:t>
            </a:r>
          </a:p>
          <a:p>
            <a:pPr algn="ctr">
              <a:lnSpc>
                <a:spcPct val="100000"/>
              </a:lnSpc>
            </a:pPr>
            <a:r>
              <a:rPr lang="pt-BR" dirty="0" smtClean="0">
                <a:solidFill>
                  <a:schemeClr val="bg1"/>
                </a:solidFill>
                <a:latin typeface="+mn-lt"/>
              </a:rPr>
              <a:t>Simpático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33" name="Grupo 32"/>
          <p:cNvGrpSpPr/>
          <p:nvPr/>
        </p:nvGrpSpPr>
        <p:grpSpPr>
          <a:xfrm>
            <a:off x="350674" y="1111384"/>
            <a:ext cx="1728000" cy="4729013"/>
            <a:chOff x="350674" y="1111384"/>
            <a:chExt cx="1728000" cy="4729013"/>
          </a:xfrm>
        </p:grpSpPr>
        <p:sp>
          <p:nvSpPr>
            <p:cNvPr id="53" name="CaixaDeTexto 52"/>
            <p:cNvSpPr txBox="1"/>
            <p:nvPr/>
          </p:nvSpPr>
          <p:spPr>
            <a:xfrm>
              <a:off x="350674" y="4132237"/>
              <a:ext cx="1728000" cy="1708160"/>
            </a:xfrm>
            <a:prstGeom prst="rect">
              <a:avLst/>
            </a:prstGeom>
            <a:solidFill>
              <a:srgbClr val="FF0066">
                <a:alpha val="33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400" dirty="0" smtClean="0">
                  <a:solidFill>
                    <a:schemeClr val="bg1"/>
                  </a:solidFill>
                  <a:latin typeface="+mn-lt"/>
                </a:rPr>
                <a:t>Favorece</a:t>
              </a:r>
            </a:p>
            <a:p>
              <a:pPr algn="ctr">
                <a:lnSpc>
                  <a:spcPct val="150000"/>
                </a:lnSpc>
              </a:pPr>
              <a:r>
                <a:rPr lang="pt-BR" sz="1400" dirty="0" smtClean="0">
                  <a:solidFill>
                    <a:schemeClr val="bg1"/>
                  </a:solidFill>
                  <a:latin typeface="+mn-lt"/>
                </a:rPr>
                <a:t>Fuga e Luta;</a:t>
              </a:r>
            </a:p>
            <a:p>
              <a:pPr algn="ctr">
                <a:lnSpc>
                  <a:spcPct val="150000"/>
                </a:lnSpc>
              </a:pPr>
              <a:r>
                <a:rPr lang="pt-BR" sz="1400" dirty="0" smtClean="0">
                  <a:solidFill>
                    <a:schemeClr val="bg1"/>
                  </a:solidFill>
                  <a:latin typeface="+mn-lt"/>
                </a:rPr>
                <a:t>Atividade Física; Vigilância;</a:t>
              </a:r>
            </a:p>
            <a:p>
              <a:pPr algn="ctr">
                <a:lnSpc>
                  <a:spcPct val="150000"/>
                </a:lnSpc>
              </a:pPr>
              <a:r>
                <a:rPr lang="pt-BR" sz="1400" dirty="0" smtClean="0">
                  <a:solidFill>
                    <a:schemeClr val="bg1"/>
                  </a:solidFill>
                  <a:latin typeface="+mn-lt"/>
                </a:rPr>
                <a:t>Inibe Reprodução</a:t>
              </a:r>
              <a:endParaRPr lang="pt-BR" sz="1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350674" y="1111384"/>
              <a:ext cx="1728000" cy="1708160"/>
            </a:xfrm>
            <a:prstGeom prst="rect">
              <a:avLst/>
            </a:prstGeom>
            <a:solidFill>
              <a:srgbClr val="FF0066">
                <a:alpha val="33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1400" dirty="0" smtClean="0">
                  <a:solidFill>
                    <a:schemeClr val="bg1"/>
                  </a:solidFill>
                  <a:cs typeface="Arial" charset="0"/>
                </a:rPr>
                <a:t>↑ </a:t>
              </a:r>
              <a:r>
                <a:rPr lang="pt-BR" sz="1400" dirty="0" smtClean="0">
                  <a:solidFill>
                    <a:schemeClr val="bg1"/>
                  </a:solidFill>
                  <a:latin typeface="+mn-lt"/>
                </a:rPr>
                <a:t>Pupilas;</a:t>
              </a:r>
            </a:p>
            <a:p>
              <a:pPr algn="ctr">
                <a:lnSpc>
                  <a:spcPct val="150000"/>
                </a:lnSpc>
              </a:pPr>
              <a:r>
                <a:rPr lang="en-GB" sz="1400" dirty="0" smtClean="0">
                  <a:solidFill>
                    <a:schemeClr val="bg1"/>
                  </a:solidFill>
                  <a:cs typeface="Arial" charset="0"/>
                </a:rPr>
                <a:t>↑ </a:t>
              </a:r>
              <a:r>
                <a:rPr lang="pt-BR" sz="1400" dirty="0" smtClean="0">
                  <a:solidFill>
                    <a:schemeClr val="bg1"/>
                  </a:solidFill>
                  <a:latin typeface="+mn-lt"/>
                </a:rPr>
                <a:t>Coração;</a:t>
              </a:r>
            </a:p>
            <a:p>
              <a:pPr algn="ctr">
                <a:lnSpc>
                  <a:spcPct val="150000"/>
                </a:lnSpc>
              </a:pPr>
              <a:r>
                <a:rPr lang="en-GB" sz="1400" dirty="0" smtClean="0">
                  <a:solidFill>
                    <a:schemeClr val="bg1"/>
                  </a:solidFill>
                  <a:latin typeface="+mn-lt"/>
                </a:rPr>
                <a:t>↓ </a:t>
              </a:r>
              <a:r>
                <a:rPr lang="en-GB" sz="1400" smtClean="0">
                  <a:solidFill>
                    <a:schemeClr val="bg1"/>
                  </a:solidFill>
                  <a:latin typeface="+mn-lt"/>
                </a:rPr>
                <a:t>Apetite</a:t>
              </a:r>
              <a:r>
                <a:rPr lang="pt-BR" sz="1400" smtClean="0">
                  <a:solidFill>
                    <a:schemeClr val="bg1"/>
                  </a:solidFill>
                  <a:latin typeface="+mn-lt"/>
                </a:rPr>
                <a:t>;</a:t>
              </a:r>
              <a:endParaRPr lang="pt-BR" sz="1400" dirty="0" smtClean="0">
                <a:solidFill>
                  <a:schemeClr val="bg1"/>
                </a:solidFill>
                <a:latin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pt-BR" sz="1400" dirty="0" smtClean="0">
                  <a:solidFill>
                    <a:schemeClr val="bg1"/>
                  </a:solidFill>
                  <a:latin typeface="+mn-lt"/>
                </a:rPr>
                <a:t>↑ Catabolismo;</a:t>
              </a:r>
            </a:p>
            <a:p>
              <a:pPr algn="ctr">
                <a:lnSpc>
                  <a:spcPct val="150000"/>
                </a:lnSpc>
              </a:pPr>
              <a:r>
                <a:rPr lang="pt-BR" sz="1400" dirty="0" smtClean="0">
                  <a:solidFill>
                    <a:schemeClr val="bg1"/>
                  </a:solidFill>
                  <a:latin typeface="+mn-lt"/>
                </a:rPr>
                <a:t> ↑ Resposta </a:t>
              </a:r>
              <a:r>
                <a:rPr lang="pt-BR" sz="1400" smtClean="0">
                  <a:solidFill>
                    <a:schemeClr val="bg1"/>
                  </a:solidFill>
                  <a:latin typeface="+mn-lt"/>
                </a:rPr>
                <a:t>Imune ; </a:t>
              </a:r>
              <a:endParaRPr lang="pt-BR" sz="1400" dirty="0" smtClean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4" name="Grupo 19"/>
          <p:cNvGrpSpPr/>
          <p:nvPr/>
        </p:nvGrpSpPr>
        <p:grpSpPr>
          <a:xfrm>
            <a:off x="7092280" y="332656"/>
            <a:ext cx="1728192" cy="6480720"/>
            <a:chOff x="7092280" y="332656"/>
            <a:chExt cx="1728192" cy="6480720"/>
          </a:xfrm>
        </p:grpSpPr>
        <p:sp>
          <p:nvSpPr>
            <p:cNvPr id="54" name="CaixaDeTexto 53"/>
            <p:cNvSpPr txBox="1"/>
            <p:nvPr/>
          </p:nvSpPr>
          <p:spPr>
            <a:xfrm>
              <a:off x="7092472" y="4135720"/>
              <a:ext cx="1728000" cy="2677656"/>
            </a:xfrm>
            <a:prstGeom prst="rect">
              <a:avLst/>
            </a:prstGeom>
            <a:solidFill>
              <a:srgbClr val="00B0F0">
                <a:alpha val="33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400" b="1" dirty="0" smtClean="0">
                  <a:solidFill>
                    <a:schemeClr val="bg1"/>
                  </a:solidFill>
                  <a:latin typeface="+mn-lt"/>
                </a:rPr>
                <a:t>Favorece</a:t>
              </a:r>
            </a:p>
            <a:p>
              <a:pPr algn="ctr">
                <a:lnSpc>
                  <a:spcPct val="150000"/>
                </a:lnSpc>
              </a:pPr>
              <a:r>
                <a:rPr lang="pt-BR" sz="1400" dirty="0" smtClean="0">
                  <a:solidFill>
                    <a:schemeClr val="bg1"/>
                  </a:solidFill>
                  <a:latin typeface="+mn-lt"/>
                </a:rPr>
                <a:t>Conexão Social,</a:t>
              </a:r>
            </a:p>
            <a:p>
              <a:pPr algn="ctr">
                <a:lnSpc>
                  <a:spcPct val="150000"/>
                </a:lnSpc>
              </a:pPr>
              <a:r>
                <a:rPr lang="pt-BR" sz="1400" dirty="0" smtClean="0">
                  <a:solidFill>
                    <a:schemeClr val="bg1"/>
                  </a:solidFill>
                  <a:latin typeface="+mn-lt"/>
                </a:rPr>
                <a:t>Curiosidade,</a:t>
              </a:r>
            </a:p>
            <a:p>
              <a:pPr algn="ctr">
                <a:lnSpc>
                  <a:spcPct val="150000"/>
                </a:lnSpc>
              </a:pPr>
              <a:r>
                <a:rPr lang="pt-BR" sz="1400" dirty="0" smtClean="0">
                  <a:solidFill>
                    <a:schemeClr val="bg1"/>
                  </a:solidFill>
                  <a:latin typeface="+mn-lt"/>
                </a:rPr>
                <a:t>Criatividade,</a:t>
              </a:r>
            </a:p>
            <a:p>
              <a:pPr algn="ctr">
                <a:lnSpc>
                  <a:spcPct val="150000"/>
                </a:lnSpc>
              </a:pPr>
              <a:r>
                <a:rPr lang="pt-BR" sz="1400" dirty="0" smtClean="0">
                  <a:solidFill>
                    <a:schemeClr val="bg1"/>
                  </a:solidFill>
                  <a:latin typeface="+mn-lt"/>
                </a:rPr>
                <a:t>Reprodução,</a:t>
              </a:r>
            </a:p>
            <a:p>
              <a:pPr algn="ctr">
                <a:lnSpc>
                  <a:spcPct val="150000"/>
                </a:lnSpc>
              </a:pPr>
              <a:r>
                <a:rPr lang="pt-BR" sz="1400" dirty="0" smtClean="0">
                  <a:solidFill>
                    <a:schemeClr val="bg1"/>
                  </a:solidFill>
                  <a:latin typeface="+mn-lt"/>
                </a:rPr>
                <a:t>Crescimento , </a:t>
              </a:r>
            </a:p>
            <a:p>
              <a:pPr algn="ctr">
                <a:lnSpc>
                  <a:spcPct val="150000"/>
                </a:lnSpc>
              </a:pPr>
              <a:r>
                <a:rPr lang="pt-BR" sz="1400" dirty="0" smtClean="0">
                  <a:solidFill>
                    <a:schemeClr val="bg1"/>
                  </a:solidFill>
                  <a:latin typeface="+mn-lt"/>
                </a:rPr>
                <a:t>Descanso e</a:t>
              </a:r>
            </a:p>
            <a:p>
              <a:pPr algn="ctr">
                <a:lnSpc>
                  <a:spcPct val="150000"/>
                </a:lnSpc>
              </a:pPr>
              <a:r>
                <a:rPr lang="pt-BR" sz="1400" dirty="0" smtClean="0">
                  <a:solidFill>
                    <a:schemeClr val="bg1"/>
                  </a:solidFill>
                  <a:latin typeface="+mn-lt"/>
                </a:rPr>
                <a:t>Cura. 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7112170" y="332656"/>
              <a:ext cx="1688219" cy="646331"/>
            </a:xfrm>
            <a:prstGeom prst="rect">
              <a:avLst/>
            </a:prstGeom>
            <a:solidFill>
              <a:srgbClr val="00B0F0">
                <a:alpha val="33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dirty="0" smtClean="0">
                  <a:solidFill>
                    <a:schemeClr val="bg1"/>
                  </a:solidFill>
                  <a:latin typeface="+mn-lt"/>
                </a:rPr>
                <a:t>Sistema</a:t>
              </a:r>
            </a:p>
            <a:p>
              <a:pPr algn="ctr">
                <a:lnSpc>
                  <a:spcPct val="100000"/>
                </a:lnSpc>
              </a:pPr>
              <a:r>
                <a:rPr lang="pt-BR" dirty="0" smtClean="0">
                  <a:solidFill>
                    <a:schemeClr val="bg1"/>
                  </a:solidFill>
                  <a:latin typeface="+mn-lt"/>
                </a:rPr>
                <a:t>Parassimpático</a:t>
              </a:r>
              <a:endParaRPr lang="pt-BR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7092280" y="1111384"/>
              <a:ext cx="1728000" cy="2677656"/>
            </a:xfrm>
            <a:prstGeom prst="rect">
              <a:avLst/>
            </a:prstGeom>
            <a:solidFill>
              <a:srgbClr val="00B0F0">
                <a:alpha val="33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400" dirty="0" smtClean="0">
                  <a:solidFill>
                    <a:schemeClr val="bg1"/>
                  </a:solidFill>
                  <a:cs typeface="Arial" charset="0"/>
                </a:rPr>
                <a:t>↓ </a:t>
              </a:r>
              <a:r>
                <a:rPr lang="pt-BR" sz="1400" dirty="0" smtClean="0">
                  <a:solidFill>
                    <a:schemeClr val="bg1"/>
                  </a:solidFill>
                </a:rPr>
                <a:t>Pupilas;</a:t>
              </a:r>
            </a:p>
            <a:p>
              <a:pPr algn="ctr">
                <a:lnSpc>
                  <a:spcPct val="150000"/>
                </a:lnSpc>
              </a:pPr>
              <a:r>
                <a:rPr lang="pt-BR" sz="1400" dirty="0" smtClean="0">
                  <a:solidFill>
                    <a:schemeClr val="bg1"/>
                  </a:solidFill>
                  <a:cs typeface="Arial" charset="0"/>
                </a:rPr>
                <a:t>↓ </a:t>
              </a:r>
              <a:r>
                <a:rPr lang="pt-BR" sz="1400" dirty="0" smtClean="0">
                  <a:solidFill>
                    <a:schemeClr val="bg1"/>
                  </a:solidFill>
                </a:rPr>
                <a:t>Coração;</a:t>
              </a:r>
            </a:p>
            <a:p>
              <a:pPr algn="ctr">
                <a:lnSpc>
                  <a:spcPct val="150000"/>
                </a:lnSpc>
              </a:pPr>
              <a:r>
                <a:rPr lang="pt-BR" sz="1400" dirty="0" smtClean="0">
                  <a:solidFill>
                    <a:schemeClr val="bg1"/>
                  </a:solidFill>
                  <a:cs typeface="Arial" charset="0"/>
                </a:rPr>
                <a:t>↑</a:t>
              </a:r>
              <a:r>
                <a:rPr lang="en-GB" sz="1400" dirty="0" smtClean="0">
                  <a:solidFill>
                    <a:schemeClr val="bg1"/>
                  </a:solidFill>
                </a:rPr>
                <a:t> Apetite</a:t>
              </a:r>
              <a:r>
                <a:rPr lang="pt-BR" sz="1400" dirty="0" smtClean="0">
                  <a:solidFill>
                    <a:schemeClr val="bg1"/>
                  </a:solidFill>
                </a:rPr>
                <a:t>;</a:t>
              </a:r>
            </a:p>
            <a:p>
              <a:pPr algn="ctr">
                <a:lnSpc>
                  <a:spcPct val="150000"/>
                </a:lnSpc>
              </a:pPr>
              <a:r>
                <a:rPr lang="pt-BR" sz="1400" dirty="0" smtClean="0">
                  <a:solidFill>
                    <a:schemeClr val="bg1"/>
                  </a:solidFill>
                </a:rPr>
                <a:t> ↑ Anabolismo;</a:t>
              </a:r>
            </a:p>
            <a:p>
              <a:pPr algn="ctr">
                <a:lnSpc>
                  <a:spcPct val="150000"/>
                </a:lnSpc>
              </a:pPr>
              <a:r>
                <a:rPr lang="pt-BR" sz="1400" dirty="0" smtClean="0">
                  <a:solidFill>
                    <a:schemeClr val="bg1"/>
                  </a:solidFill>
                  <a:cs typeface="Arial" charset="0"/>
                </a:rPr>
                <a:t>↓ </a:t>
              </a:r>
              <a:r>
                <a:rPr lang="pt-BR" sz="1400" dirty="0" smtClean="0">
                  <a:solidFill>
                    <a:schemeClr val="bg1"/>
                  </a:solidFill>
                </a:rPr>
                <a:t>Resposta imune;</a:t>
              </a:r>
            </a:p>
            <a:p>
              <a:pPr algn="ctr">
                <a:lnSpc>
                  <a:spcPct val="150000"/>
                </a:lnSpc>
              </a:pPr>
              <a:r>
                <a:rPr lang="pt-BR" sz="1400" dirty="0" smtClean="0">
                  <a:solidFill>
                    <a:schemeClr val="bg1"/>
                  </a:solidFill>
                  <a:cs typeface="Arial" charset="0"/>
                </a:rPr>
                <a:t>↓ Diminuição da dor</a:t>
              </a:r>
            </a:p>
            <a:p>
              <a:pPr algn="ctr">
                <a:lnSpc>
                  <a:spcPct val="150000"/>
                </a:lnSpc>
              </a:pPr>
              <a:r>
                <a:rPr lang="pt-BR" sz="1400" dirty="0" smtClean="0">
                  <a:solidFill>
                    <a:schemeClr val="bg1"/>
                  </a:solidFill>
                  <a:cs typeface="Arial" charset="0"/>
                </a:rPr>
                <a:t>Relaxamento muscular </a:t>
              </a:r>
            </a:p>
            <a:p>
              <a:pPr algn="ctr">
                <a:lnSpc>
                  <a:spcPct val="150000"/>
                </a:lnSpc>
              </a:pPr>
              <a:r>
                <a:rPr lang="pt-BR" sz="1400" dirty="0" smtClean="0">
                  <a:solidFill>
                    <a:schemeClr val="bg1"/>
                  </a:solidFill>
                  <a:cs typeface="Arial" charset="0"/>
                </a:rPr>
                <a:t>e psicológico</a:t>
              </a:r>
              <a:endParaRPr lang="pt-BR" sz="1400" dirty="0" smtClean="0">
                <a:solidFill>
                  <a:schemeClr val="bg1"/>
                </a:solidFill>
              </a:endParaRPr>
            </a:p>
            <a:p>
              <a:pPr algn="ctr">
                <a:lnSpc>
                  <a:spcPct val="150000"/>
                </a:lnSpc>
              </a:pPr>
              <a:endParaRPr lang="pt-BR" sz="1400" dirty="0" smtClean="0">
                <a:solidFill>
                  <a:schemeClr val="bg1"/>
                </a:solidFill>
              </a:endParaRPr>
            </a:p>
            <a:p>
              <a:pPr algn="ctr">
                <a:lnSpc>
                  <a:spcPct val="150000"/>
                </a:lnSpc>
              </a:pPr>
              <a:endParaRPr lang="pt-BR" sz="14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7" name="CaixaDeTexto 16"/>
          <p:cNvSpPr txBox="1"/>
          <p:nvPr/>
        </p:nvSpPr>
        <p:spPr>
          <a:xfrm>
            <a:off x="4082507" y="5157192"/>
            <a:ext cx="978987" cy="307777"/>
          </a:xfrm>
          <a:prstGeom prst="rect">
            <a:avLst/>
          </a:prstGeom>
          <a:solidFill>
            <a:srgbClr val="FF0066">
              <a:alpha val="33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400" smtClean="0">
                <a:solidFill>
                  <a:schemeClr val="bg1"/>
                </a:solidFill>
                <a:latin typeface="+mn-lt"/>
              </a:rPr>
              <a:t>Adrenalina</a:t>
            </a:r>
            <a:endParaRPr lang="pt-B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897584" y="1393031"/>
            <a:ext cx="1348831" cy="523220"/>
          </a:xfrm>
          <a:prstGeom prst="rect">
            <a:avLst/>
          </a:prstGeom>
          <a:solidFill>
            <a:srgbClr val="FF0066">
              <a:alpha val="33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400" smtClean="0">
                <a:solidFill>
                  <a:schemeClr val="bg1"/>
                </a:solidFill>
                <a:latin typeface="+mn-lt"/>
              </a:rPr>
              <a:t>Glicocorticóides</a:t>
            </a:r>
          </a:p>
          <a:p>
            <a:pPr algn="ctr">
              <a:lnSpc>
                <a:spcPct val="100000"/>
              </a:lnSpc>
            </a:pPr>
            <a:r>
              <a:rPr lang="pt-BR" sz="1400" smtClean="0">
                <a:solidFill>
                  <a:schemeClr val="bg1"/>
                </a:solidFill>
              </a:rPr>
              <a:t>(cortisol)</a:t>
            </a:r>
            <a:endParaRPr lang="pt-BR" sz="1400" dirty="0" smtClean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6" name="Grupo 43"/>
          <p:cNvGrpSpPr/>
          <p:nvPr/>
        </p:nvGrpSpPr>
        <p:grpSpPr>
          <a:xfrm>
            <a:off x="3016124" y="1736812"/>
            <a:ext cx="3100536" cy="3384377"/>
            <a:chOff x="3016124" y="1736812"/>
            <a:chExt cx="3100536" cy="3384377"/>
          </a:xfrm>
        </p:grpSpPr>
        <p:sp>
          <p:nvSpPr>
            <p:cNvPr id="2" name="Seta circular 1"/>
            <p:cNvSpPr/>
            <p:nvPr/>
          </p:nvSpPr>
          <p:spPr bwMode="auto">
            <a:xfrm>
              <a:off x="3016124" y="1736812"/>
              <a:ext cx="3017594" cy="3042136"/>
            </a:xfrm>
            <a:prstGeom prst="circularArrow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Gothic" charset="-128"/>
              </a:endParaRPr>
            </a:p>
          </p:txBody>
        </p:sp>
        <p:sp>
          <p:nvSpPr>
            <p:cNvPr id="5" name="Seta circular 4"/>
            <p:cNvSpPr/>
            <p:nvPr/>
          </p:nvSpPr>
          <p:spPr bwMode="auto">
            <a:xfrm flipH="1" flipV="1">
              <a:off x="3099066" y="2079053"/>
              <a:ext cx="3017594" cy="3042136"/>
            </a:xfrm>
            <a:prstGeom prst="circularArrow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08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mtClean="0"/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2051720" y="836712"/>
            <a:ext cx="1728192" cy="738664"/>
            <a:chOff x="2051720" y="836712"/>
            <a:chExt cx="1728192" cy="738664"/>
          </a:xfrm>
        </p:grpSpPr>
        <p:cxnSp>
          <p:nvCxnSpPr>
            <p:cNvPr id="21" name="Conector angulado 20"/>
            <p:cNvCxnSpPr/>
            <p:nvPr/>
          </p:nvCxnSpPr>
          <p:spPr bwMode="auto">
            <a:xfrm>
              <a:off x="2051720" y="836712"/>
              <a:ext cx="1728192" cy="720080"/>
            </a:xfrm>
            <a:prstGeom prst="bentConnector3">
              <a:avLst>
                <a:gd name="adj1" fmla="val 15461"/>
              </a:avLst>
            </a:prstGeom>
            <a:solidFill>
              <a:srgbClr val="00B8FF"/>
            </a:solidFill>
            <a:ln w="57150" cap="flat" cmpd="sng" algn="ctr">
              <a:solidFill>
                <a:srgbClr val="FF996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CaixaDeTexto 18"/>
            <p:cNvSpPr txBox="1"/>
            <p:nvPr/>
          </p:nvSpPr>
          <p:spPr>
            <a:xfrm>
              <a:off x="2267744" y="836712"/>
              <a:ext cx="1152128" cy="738664"/>
            </a:xfrm>
            <a:prstGeom prst="rect">
              <a:avLst/>
            </a:prstGeom>
            <a:solidFill>
              <a:srgbClr val="FF0066">
                <a:alpha val="33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sz="1400" dirty="0" smtClean="0">
                  <a:solidFill>
                    <a:schemeClr val="bg1"/>
                  </a:solidFill>
                  <a:latin typeface="+mj-lt"/>
                  <a:cs typeface="Arial" charset="0"/>
                </a:rPr>
                <a:t>Hipotálamo</a:t>
              </a:r>
            </a:p>
            <a:p>
              <a:pPr algn="ctr">
                <a:lnSpc>
                  <a:spcPct val="100000"/>
                </a:lnSpc>
              </a:pPr>
              <a:r>
                <a:rPr lang="pt-BR" sz="1400" dirty="0" smtClean="0">
                  <a:solidFill>
                    <a:schemeClr val="bg1"/>
                  </a:solidFill>
                  <a:latin typeface="+mj-lt"/>
                  <a:cs typeface="Arial" charset="0"/>
                </a:rPr>
                <a:t>Pituitária</a:t>
              </a:r>
            </a:p>
            <a:p>
              <a:pPr algn="ctr">
                <a:lnSpc>
                  <a:spcPct val="100000"/>
                </a:lnSpc>
              </a:pPr>
              <a:r>
                <a:rPr lang="pt-BR" sz="1400" dirty="0" smtClean="0">
                  <a:solidFill>
                    <a:schemeClr val="bg1"/>
                  </a:solidFill>
                  <a:latin typeface="+mj-lt"/>
                  <a:cs typeface="Arial" charset="0"/>
                </a:rPr>
                <a:t>Adrenal</a:t>
              </a:r>
              <a:endParaRPr lang="pt-BR" sz="1400" dirty="0">
                <a:solidFill>
                  <a:schemeClr val="bg1"/>
                </a:solidFill>
                <a:latin typeface="+mj-lt"/>
                <a:cs typeface="Arial" charset="0"/>
              </a:endParaRPr>
            </a:p>
          </p:txBody>
        </p:sp>
      </p:grpSp>
      <p:cxnSp>
        <p:nvCxnSpPr>
          <p:cNvPr id="47" name="Conector angulado 46"/>
          <p:cNvCxnSpPr/>
          <p:nvPr/>
        </p:nvCxnSpPr>
        <p:spPr bwMode="auto">
          <a:xfrm>
            <a:off x="2051720" y="836712"/>
            <a:ext cx="1728192" cy="720080"/>
          </a:xfrm>
          <a:prstGeom prst="bentConnector3">
            <a:avLst>
              <a:gd name="adj1" fmla="val 15461"/>
            </a:avLst>
          </a:prstGeom>
          <a:solidFill>
            <a:srgbClr val="00B8FF"/>
          </a:solidFill>
          <a:ln w="57150" cap="flat" cmpd="sng" algn="ctr">
            <a:solidFill>
              <a:srgbClr val="01EF78"/>
            </a:solidFill>
            <a:prstDash val="solid"/>
            <a:round/>
            <a:headEnd type="oval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541491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21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scontent-a-mia.xx.fbcdn.net/hphotos-xaf1/t1.0-9/10540844_723855361021690_4838999983569573881_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Menino autista durante ataque de auto-agrecividade (esquerda) e depois sob o efeito de medicação à base de Cannabis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Menino autista durante ataque de auto-agrecividade (esquerda) e depois sob o efeito de medicação à base de Cannabi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702" y="346346"/>
            <a:ext cx="8424597" cy="473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87524" y="5373216"/>
            <a:ext cx="8496082" cy="461665"/>
          </a:xfrm>
          <a:prstGeom prst="rect">
            <a:avLst/>
          </a:prstGeom>
          <a:solidFill>
            <a:srgbClr val="996633">
              <a:alpha val="5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Alex Echols: </a:t>
            </a:r>
            <a:r>
              <a:rPr lang="en-US" sz="2400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Esclerose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Tuberosa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causa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epilepsia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e </a:t>
            </a:r>
            <a:r>
              <a:rPr lang="en-US" sz="2400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autismo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.</a:t>
            </a:r>
            <a:endParaRPr lang="en-US" sz="3200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03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21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fbcdn-sphotos-d-a.akamaihd.net/hphotos-ak-ash4/1040542_291077074367995_1697117921_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590" y="94320"/>
            <a:ext cx="778282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6449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197514" y="1337855"/>
            <a:ext cx="6444716" cy="5259497"/>
          </a:xfrm>
          <a:prstGeom prst="rect">
            <a:avLst/>
          </a:pr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smtClean="0"/>
              <a:t> 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pt-BR" smtClean="0">
              <a:latin typeface="Sylfaen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mtClean="0">
                <a:latin typeface="Sylfaen" pitchFamily="18" charset="0"/>
              </a:rPr>
              <a:t>Almeida </a:t>
            </a:r>
            <a:r>
              <a:rPr lang="pt-BR" i="1" smtClean="0">
                <a:latin typeface="Sylfaen" pitchFamily="18" charset="0"/>
              </a:rPr>
              <a:t>et al</a:t>
            </a:r>
            <a:r>
              <a:rPr lang="pt-BR" smtClean="0">
                <a:latin typeface="Sylfaen" pitchFamily="18" charset="0"/>
              </a:rPr>
              <a:t>; </a:t>
            </a:r>
            <a:r>
              <a:rPr lang="pt-BR">
                <a:latin typeface="Sylfaen" pitchFamily="18" charset="0"/>
              </a:rPr>
              <a:t>2012 (revisão): </a:t>
            </a:r>
            <a:r>
              <a:rPr lang="pt-BR" b="1" smtClean="0">
                <a:latin typeface="Sylfaen" pitchFamily="18" charset="0"/>
              </a:rPr>
              <a:t>Ansiolítico</a:t>
            </a:r>
            <a:r>
              <a:rPr lang="pt-BR" smtClean="0">
                <a:latin typeface="Sylfaen" pitchFamily="18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pt-BR" smtClean="0">
              <a:latin typeface="Sylfaen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mtClean="0">
                <a:latin typeface="Sylfaen" pitchFamily="18" charset="0"/>
              </a:rPr>
              <a:t>Shubart </a:t>
            </a:r>
            <a:r>
              <a:rPr lang="pt-BR" i="1" smtClean="0">
                <a:latin typeface="Sylfaen" pitchFamily="18" charset="0"/>
              </a:rPr>
              <a:t>et al</a:t>
            </a:r>
            <a:r>
              <a:rPr lang="pt-BR" smtClean="0">
                <a:latin typeface="Sylfaen" pitchFamily="18" charset="0"/>
              </a:rPr>
              <a:t>; 2013 (revisão): </a:t>
            </a:r>
            <a:r>
              <a:rPr lang="pt-BR" b="1" smtClean="0">
                <a:latin typeface="Sylfaen" pitchFamily="18" charset="0"/>
              </a:rPr>
              <a:t>Antipsicótico</a:t>
            </a:r>
            <a:r>
              <a:rPr lang="pt-BR" smtClean="0">
                <a:latin typeface="Sylfaen" pitchFamily="18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pt-BR" smtClean="0">
              <a:latin typeface="Sylfaen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mtClean="0">
                <a:latin typeface="Sylfaen" pitchFamily="18" charset="0"/>
              </a:rPr>
              <a:t>Pazos et al; 2012: Canabidiol é </a:t>
            </a:r>
            <a:r>
              <a:rPr lang="pt-BR" b="1" smtClean="0">
                <a:latin typeface="Sylfaen" pitchFamily="18" charset="0"/>
              </a:rPr>
              <a:t>Neuroprotetor</a:t>
            </a:r>
            <a:r>
              <a:rPr lang="pt-BR" smtClean="0">
                <a:latin typeface="Sylfaen" pitchFamily="18" charset="0"/>
              </a:rPr>
              <a:t> (reduz dano e estimula recuperação neuronal após hipóxia, por exemplo);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pt-BR" smtClean="0">
              <a:latin typeface="Sylfaen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mtClean="0">
                <a:latin typeface="Sylfaen" pitchFamily="18" charset="0"/>
              </a:rPr>
              <a:t>Zanelati </a:t>
            </a:r>
            <a:r>
              <a:rPr lang="pt-BR" i="1" smtClean="0">
                <a:latin typeface="Sylfaen" pitchFamily="18" charset="0"/>
              </a:rPr>
              <a:t>et al</a:t>
            </a:r>
            <a:r>
              <a:rPr lang="pt-BR" smtClean="0">
                <a:latin typeface="Sylfaen" pitchFamily="18" charset="0"/>
              </a:rPr>
              <a:t>; 2010: “</a:t>
            </a:r>
            <a:r>
              <a:rPr lang="pt-BR" b="1" smtClean="0">
                <a:latin typeface="Sylfaen" pitchFamily="18" charset="0"/>
              </a:rPr>
              <a:t>Antidepresivo”</a:t>
            </a:r>
            <a:r>
              <a:rPr lang="pt-BR" smtClean="0">
                <a:latin typeface="Sylfaen" pitchFamily="18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pt-BR" smtClean="0">
              <a:latin typeface="Sylfaen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mtClean="0">
                <a:latin typeface="Sylfaen" pitchFamily="18" charset="0"/>
              </a:rPr>
              <a:t>Parker </a:t>
            </a:r>
            <a:r>
              <a:rPr lang="pt-BR" i="1" smtClean="0">
                <a:latin typeface="Sylfaen" pitchFamily="18" charset="0"/>
              </a:rPr>
              <a:t>et al</a:t>
            </a:r>
            <a:r>
              <a:rPr lang="pt-BR" smtClean="0">
                <a:latin typeface="Sylfaen" pitchFamily="18" charset="0"/>
              </a:rPr>
              <a:t>; 2004 : Tanto THC quanto Canabidiol em aceleram a </a:t>
            </a:r>
            <a:r>
              <a:rPr lang="pt-BR" b="1" smtClean="0">
                <a:latin typeface="Sylfaen" pitchFamily="18" charset="0"/>
              </a:rPr>
              <a:t>Extinção de </a:t>
            </a:r>
            <a:r>
              <a:rPr lang="pt-BR" b="1" i="1" smtClean="0">
                <a:latin typeface="Sylfaen" pitchFamily="18" charset="0"/>
              </a:rPr>
              <a:t>Place Preference</a:t>
            </a:r>
            <a:r>
              <a:rPr lang="pt-BR" smtClean="0">
                <a:latin typeface="Sylfaen" pitchFamily="18" charset="0"/>
              </a:rPr>
              <a:t> induzida por cocaína ou anfetamina.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pt-BR" smtClean="0">
              <a:latin typeface="Sylfaen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pt-BR" smtClean="0">
                <a:latin typeface="Sylfaen" pitchFamily="18" charset="0"/>
              </a:rPr>
              <a:t>Bergamaschi </a:t>
            </a:r>
            <a:r>
              <a:rPr lang="pt-BR" i="1" smtClean="0">
                <a:latin typeface="Sylfaen" pitchFamily="18" charset="0"/>
              </a:rPr>
              <a:t>et al</a:t>
            </a:r>
            <a:r>
              <a:rPr lang="pt-BR" smtClean="0">
                <a:latin typeface="Sylfaen" pitchFamily="18" charset="0"/>
              </a:rPr>
              <a:t>; 2011 (revisão) : Cannabidiol não é tóxico, não afeta funções fisiológicas e é bem tolerado por humanos em doses de até 1,5 gramas /dia.</a:t>
            </a:r>
            <a:endParaRPr lang="pt-BR">
              <a:latin typeface="Sylfaen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12" b="100000" l="0" r="100000">
                        <a14:backgroundMark x1="17000" y1="8951" x2="17000" y2="8951"/>
                        <a14:backgroundMark x1="2250" y1="30435" x2="2250" y2="30435"/>
                        <a14:backgroundMark x1="2250" y1="30435" x2="2250" y2="30435"/>
                        <a14:backgroundMark x1="2250" y1="30435" x2="30500" y2="48593"/>
                        <a14:backgroundMark x1="30750" y1="48849" x2="30750" y2="48849"/>
                        <a14:backgroundMark x1="31000" y1="48082" x2="42500" y2="256"/>
                        <a14:backgroundMark x1="42500" y1="256" x2="42500" y2="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081" y="3918272"/>
            <a:ext cx="2699439" cy="260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287524" y="154271"/>
            <a:ext cx="3924436" cy="830997"/>
          </a:xfrm>
          <a:prstGeom prst="rect">
            <a:avLst/>
          </a:prstGeom>
          <a:solidFill>
            <a:srgbClr val="996633">
              <a:alpha val="6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FitoCanabinoides</a:t>
            </a:r>
          </a:p>
        </p:txBody>
      </p:sp>
    </p:spTree>
    <p:extLst>
      <p:ext uri="{BB962C8B-B14F-4D97-AF65-F5344CB8AC3E}">
        <p14:creationId xmlns:p14="http://schemas.microsoft.com/office/powerpoint/2010/main" xmlns="" val="3472404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548680"/>
            <a:ext cx="79928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smtClean="0">
                <a:solidFill>
                  <a:schemeClr val="bg1"/>
                </a:solidFill>
              </a:rPr>
              <a:t>Estudos publicados no </a:t>
            </a:r>
            <a:r>
              <a:rPr lang="pt-BR" sz="2400" i="1">
                <a:solidFill>
                  <a:schemeClr val="bg1"/>
                </a:solidFill>
              </a:rPr>
              <a:t>British Medical </a:t>
            </a:r>
            <a:r>
              <a:rPr lang="pt-BR" sz="2400" i="1" smtClean="0">
                <a:solidFill>
                  <a:schemeClr val="bg1"/>
                </a:solidFill>
              </a:rPr>
              <a:t>Journal (</a:t>
            </a:r>
            <a:r>
              <a:rPr lang="pt-BR" sz="2400">
                <a:solidFill>
                  <a:schemeClr val="bg1"/>
                </a:solidFill>
              </a:rPr>
              <a:t>Arseneault et al. 2002) </a:t>
            </a:r>
            <a:r>
              <a:rPr lang="pt-BR" sz="2400" smtClean="0">
                <a:solidFill>
                  <a:schemeClr val="bg1"/>
                </a:solidFill>
              </a:rPr>
              <a:t>mostraram que entre pessoas que usaram maconha antes dos 15 anos, a proporção delas que apresentam </a:t>
            </a:r>
            <a:r>
              <a:rPr lang="en-US" sz="2400" smtClean="0">
                <a:solidFill>
                  <a:srgbClr val="FFFFCC"/>
                </a:solidFill>
              </a:rPr>
              <a:t>sintomas psicóticos </a:t>
            </a:r>
            <a:r>
              <a:rPr lang="pt-BR" sz="2400" smtClean="0">
                <a:solidFill>
                  <a:schemeClr val="bg1"/>
                </a:solidFill>
              </a:rPr>
              <a:t>aos 26 foi de cerca de </a:t>
            </a:r>
            <a:r>
              <a:rPr lang="pt-BR" sz="2400" smtClean="0">
                <a:solidFill>
                  <a:srgbClr val="FF0000"/>
                </a:solidFill>
              </a:rPr>
              <a:t>12%</a:t>
            </a:r>
            <a:r>
              <a:rPr lang="pt-BR" sz="2400" smtClean="0">
                <a:solidFill>
                  <a:schemeClr val="bg1"/>
                </a:solidFill>
              </a:rPr>
              <a:t> , enquanto esse valor cai para </a:t>
            </a:r>
            <a:r>
              <a:rPr lang="pt-BR" sz="24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3%</a:t>
            </a:r>
            <a:r>
              <a:rPr lang="pt-BR" sz="2400" smtClean="0">
                <a:solidFill>
                  <a:schemeClr val="bg1"/>
                </a:solidFill>
              </a:rPr>
              <a:t> entre as pessoas que não usaram. </a:t>
            </a:r>
          </a:p>
          <a:p>
            <a:pPr algn="just"/>
            <a:endParaRPr lang="pt-BR" sz="2400" smtClean="0">
              <a:solidFill>
                <a:schemeClr val="bg1"/>
              </a:solidFill>
            </a:endParaRPr>
          </a:p>
          <a:p>
            <a:pPr algn="just"/>
            <a:endParaRPr lang="pt-BR" sz="2400">
              <a:solidFill>
                <a:schemeClr val="bg1"/>
              </a:solidFill>
            </a:endParaRPr>
          </a:p>
          <a:p>
            <a:pPr algn="just"/>
            <a:r>
              <a:rPr lang="pt-BR" sz="2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Hipótese 1: </a:t>
            </a:r>
            <a:r>
              <a:rPr lang="pt-BR" sz="2400" smtClean="0">
                <a:solidFill>
                  <a:schemeClr val="bg1"/>
                </a:solidFill>
              </a:rPr>
              <a:t>maconha causa esquizofrenia em cerca de 10% das pessoas que usam maconha antes dos 15.</a:t>
            </a:r>
          </a:p>
          <a:p>
            <a:pPr algn="just"/>
            <a:endParaRPr lang="pt-BR" sz="2400">
              <a:solidFill>
                <a:schemeClr val="bg1"/>
              </a:solidFill>
            </a:endParaRPr>
          </a:p>
          <a:p>
            <a:pPr algn="just"/>
            <a:r>
              <a:rPr lang="pt-BR" sz="2400" smtClean="0">
                <a:solidFill>
                  <a:srgbClr val="FF0000"/>
                </a:solidFill>
              </a:rPr>
              <a:t>Hipótese 2: </a:t>
            </a:r>
            <a:r>
              <a:rPr lang="pt-BR" sz="2400" smtClean="0">
                <a:solidFill>
                  <a:schemeClr val="bg1"/>
                </a:solidFill>
              </a:rPr>
              <a:t>cerca de 10% dos adolescentes que usam maconha o fazem por estarem aliviando sintomas prodrômicos da esquizofrenia.</a:t>
            </a:r>
            <a:endParaRPr lang="pt-BR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5886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404664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“After </a:t>
            </a:r>
            <a:r>
              <a:rPr lang="en-US" sz="2800" dirty="0">
                <a:solidFill>
                  <a:srgbClr val="FF0000"/>
                </a:solidFill>
              </a:rPr>
              <a:t>psychotic symptoms at </a:t>
            </a:r>
            <a:r>
              <a:rPr lang="en-US" sz="2800" dirty="0" smtClean="0">
                <a:solidFill>
                  <a:srgbClr val="FF0000"/>
                </a:solidFill>
              </a:rPr>
              <a:t>age 11 </a:t>
            </a:r>
            <a:r>
              <a:rPr lang="en-US" sz="2800" dirty="0">
                <a:solidFill>
                  <a:srgbClr val="FF0000"/>
                </a:solidFill>
              </a:rPr>
              <a:t>were controlled </a:t>
            </a:r>
            <a:r>
              <a:rPr lang="en-US" sz="2800" dirty="0" smtClean="0">
                <a:solidFill>
                  <a:srgbClr val="FF0000"/>
                </a:solidFill>
              </a:rPr>
              <a:t>for (…)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>
                <a:solidFill>
                  <a:schemeClr val="bg1"/>
                </a:solidFill>
              </a:rPr>
              <a:t>the risk for adult </a:t>
            </a:r>
            <a:r>
              <a:rPr lang="en-US" sz="2800" dirty="0" err="1" smtClean="0">
                <a:solidFill>
                  <a:srgbClr val="FFFFCC"/>
                </a:solidFill>
              </a:rPr>
              <a:t>schizophreniform</a:t>
            </a:r>
            <a:r>
              <a:rPr lang="en-US" sz="2800" dirty="0" smtClean="0">
                <a:solidFill>
                  <a:srgbClr val="FFFFCC"/>
                </a:solidFill>
              </a:rPr>
              <a:t> disorder </a:t>
            </a:r>
            <a:r>
              <a:rPr lang="en-US" sz="2800" dirty="0">
                <a:solidFill>
                  <a:schemeClr val="bg1"/>
                </a:solidFill>
              </a:rPr>
              <a:t>remained higher among those who </a:t>
            </a:r>
            <a:r>
              <a:rPr lang="en-US" sz="2800" dirty="0" smtClean="0">
                <a:solidFill>
                  <a:schemeClr val="bg1"/>
                </a:solidFill>
              </a:rPr>
              <a:t>used cannabis </a:t>
            </a:r>
            <a:r>
              <a:rPr lang="en-US" sz="2800" dirty="0">
                <a:solidFill>
                  <a:schemeClr val="bg1"/>
                </a:solidFill>
              </a:rPr>
              <a:t>at age 15; however, this </a:t>
            </a: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risk</a:t>
            </a:r>
            <a:r>
              <a:rPr lang="en-US" sz="2800" dirty="0">
                <a:solidFill>
                  <a:schemeClr val="bg1"/>
                </a:solidFill>
              </a:rPr>
              <a:t> was reduced </a:t>
            </a:r>
            <a:r>
              <a:rPr lang="en-US" sz="2800" dirty="0" smtClean="0">
                <a:solidFill>
                  <a:schemeClr val="bg1"/>
                </a:solidFill>
              </a:rPr>
              <a:t>by 31</a:t>
            </a:r>
            <a:r>
              <a:rPr lang="en-US" sz="2800" dirty="0">
                <a:solidFill>
                  <a:schemeClr val="bg1"/>
                </a:solidFill>
              </a:rPr>
              <a:t>% </a:t>
            </a:r>
            <a:r>
              <a:rPr lang="en-US" sz="2800" dirty="0" smtClean="0">
                <a:solidFill>
                  <a:schemeClr val="bg1"/>
                </a:solidFill>
              </a:rPr>
              <a:t>and </a:t>
            </a:r>
            <a:r>
              <a:rPr lang="en-US" sz="2800" dirty="0">
                <a:solidFill>
                  <a:srgbClr val="FF0000"/>
                </a:solidFill>
              </a:rPr>
              <a:t>was no longer significant</a:t>
            </a:r>
            <a:r>
              <a:rPr lang="en-US" sz="2800" dirty="0" smtClean="0">
                <a:solidFill>
                  <a:srgbClr val="FF0000"/>
                </a:solidFill>
              </a:rPr>
              <a:t>.”</a:t>
            </a:r>
          </a:p>
          <a:p>
            <a:r>
              <a:rPr lang="pt-BR" sz="2800" dirty="0">
                <a:solidFill>
                  <a:schemeClr val="bg1"/>
                </a:solidFill>
              </a:rPr>
              <a:t>(</a:t>
            </a:r>
            <a:r>
              <a:rPr lang="pt-BR" sz="2800" dirty="0" err="1">
                <a:solidFill>
                  <a:schemeClr val="bg1"/>
                </a:solidFill>
              </a:rPr>
              <a:t>Arseneault</a:t>
            </a:r>
            <a:r>
              <a:rPr lang="pt-BR" sz="2800" dirty="0">
                <a:solidFill>
                  <a:schemeClr val="bg1"/>
                </a:solidFill>
              </a:rPr>
              <a:t> et al. 2002)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484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589" y="116632"/>
            <a:ext cx="7392822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80379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68" y="809399"/>
            <a:ext cx="8937464" cy="523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7504" y="1916832"/>
            <a:ext cx="8933228" cy="28803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7524328" y="1556792"/>
            <a:ext cx="1516404" cy="36004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6012160" y="2708920"/>
            <a:ext cx="3028572" cy="36004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07504" y="2996952"/>
            <a:ext cx="2448272" cy="36004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08307" y="2204864"/>
            <a:ext cx="6268129" cy="36004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3477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/>
        </p:blipFill>
        <p:spPr bwMode="auto">
          <a:xfrm>
            <a:off x="1043608" y="188640"/>
            <a:ext cx="6624736" cy="325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39"/>
            <a:ext cx="6624736" cy="650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043608" y="1700809"/>
            <a:ext cx="6624736" cy="173942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427984" y="1412777"/>
            <a:ext cx="3240360" cy="28803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547664" y="5733256"/>
            <a:ext cx="4500500" cy="28803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72521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18" r="5403" b="85494"/>
          <a:stretch/>
        </p:blipFill>
        <p:spPr bwMode="auto">
          <a:xfrm>
            <a:off x="1376515" y="206735"/>
            <a:ext cx="5994344" cy="75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368" r="5403" b="61159"/>
          <a:stretch/>
        </p:blipFill>
        <p:spPr bwMode="auto">
          <a:xfrm>
            <a:off x="1376515" y="1052736"/>
            <a:ext cx="5994344" cy="42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982"/>
          <a:stretch/>
        </p:blipFill>
        <p:spPr bwMode="auto">
          <a:xfrm>
            <a:off x="675831" y="2888054"/>
            <a:ext cx="7792338" cy="378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75831" y="4725144"/>
            <a:ext cx="7792338" cy="216024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923928" y="4437112"/>
            <a:ext cx="4551978" cy="288032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683568" y="5157192"/>
            <a:ext cx="7792338" cy="504056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0445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009" y="1350566"/>
            <a:ext cx="8815982" cy="415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8469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ixaDeTexto 28"/>
          <p:cNvSpPr txBox="1"/>
          <p:nvPr/>
        </p:nvSpPr>
        <p:spPr>
          <a:xfrm>
            <a:off x="2846135" y="3272698"/>
            <a:ext cx="1221809" cy="369332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b="1" dirty="0" smtClean="0">
                <a:solidFill>
                  <a:srgbClr val="FF0066"/>
                </a:solidFill>
              </a:rPr>
              <a:t>Mal-estar</a:t>
            </a:r>
            <a:endParaRPr lang="pt-BR" b="1" dirty="0">
              <a:solidFill>
                <a:srgbClr val="FF0066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5004048" y="3272698"/>
            <a:ext cx="1165704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b="1" dirty="0" smtClean="0">
                <a:solidFill>
                  <a:srgbClr val="92D050"/>
                </a:solidFill>
              </a:rPr>
              <a:t>Bem-estar</a:t>
            </a:r>
            <a:endParaRPr lang="pt-BR" b="1" dirty="0">
              <a:solidFill>
                <a:srgbClr val="92D05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843807" y="3272698"/>
            <a:ext cx="1220400" cy="369332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b="1" dirty="0" smtClean="0">
                <a:solidFill>
                  <a:srgbClr val="FF0066"/>
                </a:solidFill>
              </a:rPr>
              <a:t>Estresse  </a:t>
            </a:r>
            <a:endParaRPr lang="pt-BR" b="1" dirty="0">
              <a:solidFill>
                <a:srgbClr val="FF0066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799707" y="1124744"/>
            <a:ext cx="1544590" cy="738664"/>
          </a:xfrm>
          <a:prstGeom prst="rect">
            <a:avLst/>
          </a:prstGeom>
          <a:solidFill>
            <a:srgbClr val="FF0066">
              <a:alpha val="33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400" dirty="0" smtClean="0">
                <a:solidFill>
                  <a:schemeClr val="bg1"/>
                </a:solidFill>
                <a:latin typeface="+mn-lt"/>
              </a:rPr>
              <a:t>Glicocorticóides</a:t>
            </a:r>
          </a:p>
          <a:p>
            <a:pPr algn="ctr">
              <a:lnSpc>
                <a:spcPct val="100000"/>
              </a:lnSpc>
            </a:pPr>
            <a:r>
              <a:rPr lang="pt-BR" sz="1400" i="1" dirty="0" smtClean="0">
                <a:solidFill>
                  <a:schemeClr val="bg1"/>
                </a:solidFill>
                <a:latin typeface="+mn-lt"/>
              </a:rPr>
              <a:t>via</a:t>
            </a:r>
            <a:r>
              <a:rPr lang="pt-BR" sz="1400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pt-BR" sz="1400" b="1" smtClean="0">
                <a:solidFill>
                  <a:srgbClr val="00B050"/>
                </a:solidFill>
                <a:latin typeface="+mn-lt"/>
              </a:rPr>
              <a:t>Endocanabinóides</a:t>
            </a:r>
            <a:endParaRPr lang="pt-BR" sz="1400" b="1" dirty="0" smtClean="0">
              <a:solidFill>
                <a:srgbClr val="00B050"/>
              </a:solidFill>
              <a:latin typeface="+mn-lt"/>
            </a:endParaRPr>
          </a:p>
        </p:txBody>
      </p:sp>
      <p:grpSp>
        <p:nvGrpSpPr>
          <p:cNvPr id="6" name="Grupo 43"/>
          <p:cNvGrpSpPr/>
          <p:nvPr/>
        </p:nvGrpSpPr>
        <p:grpSpPr>
          <a:xfrm>
            <a:off x="3016124" y="1736812"/>
            <a:ext cx="3100536" cy="3384377"/>
            <a:chOff x="3016124" y="1736812"/>
            <a:chExt cx="3100536" cy="3384377"/>
          </a:xfrm>
        </p:grpSpPr>
        <p:sp>
          <p:nvSpPr>
            <p:cNvPr id="2" name="Seta circular 1"/>
            <p:cNvSpPr/>
            <p:nvPr/>
          </p:nvSpPr>
          <p:spPr bwMode="auto">
            <a:xfrm>
              <a:off x="3016124" y="1736812"/>
              <a:ext cx="3017594" cy="3042136"/>
            </a:xfrm>
            <a:prstGeom prst="circularArrow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Gothic" charset="-128"/>
              </a:endParaRPr>
            </a:p>
          </p:txBody>
        </p:sp>
        <p:sp>
          <p:nvSpPr>
            <p:cNvPr id="5" name="Seta circular 4"/>
            <p:cNvSpPr/>
            <p:nvPr/>
          </p:nvSpPr>
          <p:spPr bwMode="auto">
            <a:xfrm flipH="1" flipV="1">
              <a:off x="3099066" y="2079053"/>
              <a:ext cx="3017594" cy="3042136"/>
            </a:xfrm>
            <a:prstGeom prst="circularArrow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08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smtClean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634748" y="332656"/>
            <a:ext cx="1105559" cy="646331"/>
          </a:xfrm>
          <a:prstGeom prst="rect">
            <a:avLst/>
          </a:prstGeom>
          <a:solidFill>
            <a:srgbClr val="FF0066">
              <a:alpha val="33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dirty="0" smtClean="0">
                <a:solidFill>
                  <a:schemeClr val="bg1"/>
                </a:solidFill>
                <a:latin typeface="+mn-lt"/>
              </a:rPr>
              <a:t>Sistema</a:t>
            </a:r>
          </a:p>
          <a:p>
            <a:pPr algn="ctr">
              <a:lnSpc>
                <a:spcPct val="100000"/>
              </a:lnSpc>
            </a:pPr>
            <a:r>
              <a:rPr lang="pt-BR" dirty="0" smtClean="0">
                <a:solidFill>
                  <a:schemeClr val="bg1"/>
                </a:solidFill>
                <a:latin typeface="+mn-lt"/>
              </a:rPr>
              <a:t>Simpático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7" name="Grupo 19"/>
          <p:cNvGrpSpPr/>
          <p:nvPr/>
        </p:nvGrpSpPr>
        <p:grpSpPr>
          <a:xfrm>
            <a:off x="7092472" y="332656"/>
            <a:ext cx="1728000" cy="6480720"/>
            <a:chOff x="7092472" y="332656"/>
            <a:chExt cx="1728000" cy="6480720"/>
          </a:xfrm>
        </p:grpSpPr>
        <p:sp>
          <p:nvSpPr>
            <p:cNvPr id="19" name="CaixaDeTexto 18"/>
            <p:cNvSpPr txBox="1"/>
            <p:nvPr/>
          </p:nvSpPr>
          <p:spPr>
            <a:xfrm>
              <a:off x="7092472" y="4135720"/>
              <a:ext cx="1728000" cy="2677656"/>
            </a:xfrm>
            <a:prstGeom prst="rect">
              <a:avLst/>
            </a:prstGeom>
            <a:solidFill>
              <a:srgbClr val="00B0F0">
                <a:alpha val="33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400" b="1" dirty="0" smtClean="0">
                  <a:solidFill>
                    <a:schemeClr val="bg1"/>
                  </a:solidFill>
                  <a:latin typeface="+mn-lt"/>
                </a:rPr>
                <a:t>Favorece</a:t>
              </a:r>
            </a:p>
            <a:p>
              <a:pPr algn="ctr">
                <a:lnSpc>
                  <a:spcPct val="150000"/>
                </a:lnSpc>
              </a:pPr>
              <a:r>
                <a:rPr lang="pt-BR" sz="1400" b="1" dirty="0" smtClean="0">
                  <a:solidFill>
                    <a:srgbClr val="92D050"/>
                  </a:solidFill>
                  <a:latin typeface="+mn-lt"/>
                </a:rPr>
                <a:t>Conexão Social,</a:t>
              </a:r>
            </a:p>
            <a:p>
              <a:pPr algn="ctr">
                <a:lnSpc>
                  <a:spcPct val="150000"/>
                </a:lnSpc>
              </a:pPr>
              <a:r>
                <a:rPr lang="pt-BR" sz="1400" b="1" dirty="0" smtClean="0">
                  <a:solidFill>
                    <a:srgbClr val="92D050"/>
                  </a:solidFill>
                  <a:latin typeface="+mn-lt"/>
                </a:rPr>
                <a:t>Curiosidade,</a:t>
              </a:r>
            </a:p>
            <a:p>
              <a:pPr algn="ctr">
                <a:lnSpc>
                  <a:spcPct val="150000"/>
                </a:lnSpc>
              </a:pPr>
              <a:r>
                <a:rPr lang="pt-BR" sz="1400" b="1" dirty="0" smtClean="0">
                  <a:solidFill>
                    <a:srgbClr val="92D050"/>
                  </a:solidFill>
                  <a:latin typeface="+mn-lt"/>
                </a:rPr>
                <a:t>Criatividade,</a:t>
              </a:r>
            </a:p>
            <a:p>
              <a:pPr algn="ctr">
                <a:lnSpc>
                  <a:spcPct val="150000"/>
                </a:lnSpc>
              </a:pPr>
              <a:r>
                <a:rPr lang="pt-BR" sz="1400" b="1" dirty="0" smtClean="0">
                  <a:solidFill>
                    <a:srgbClr val="92D050"/>
                  </a:solidFill>
                  <a:latin typeface="+mn-lt"/>
                </a:rPr>
                <a:t>Reprodução,</a:t>
              </a:r>
            </a:p>
            <a:p>
              <a:pPr algn="ctr">
                <a:lnSpc>
                  <a:spcPct val="150000"/>
                </a:lnSpc>
              </a:pPr>
              <a:r>
                <a:rPr lang="pt-BR" sz="1400" b="1" dirty="0" smtClean="0">
                  <a:solidFill>
                    <a:srgbClr val="92D050"/>
                  </a:solidFill>
                  <a:latin typeface="+mn-lt"/>
                </a:rPr>
                <a:t>Descanso e</a:t>
              </a:r>
            </a:p>
            <a:p>
              <a:pPr algn="ctr">
                <a:lnSpc>
                  <a:spcPct val="150000"/>
                </a:lnSpc>
              </a:pPr>
              <a:r>
                <a:rPr lang="pt-BR" sz="1400" b="1" dirty="0" smtClean="0">
                  <a:solidFill>
                    <a:srgbClr val="92D050"/>
                  </a:solidFill>
                </a:rPr>
                <a:t>Fim de inflamações</a:t>
              </a:r>
              <a:r>
                <a:rPr lang="pt-BR" sz="1400" b="1" dirty="0" smtClean="0">
                  <a:solidFill>
                    <a:srgbClr val="92D050"/>
                  </a:solidFill>
                  <a:latin typeface="+mn-lt"/>
                </a:rPr>
                <a:t>. 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7112170" y="332656"/>
              <a:ext cx="1688219" cy="646331"/>
            </a:xfrm>
            <a:prstGeom prst="rect">
              <a:avLst/>
            </a:prstGeom>
            <a:solidFill>
              <a:srgbClr val="00B0F0">
                <a:alpha val="33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dirty="0" smtClean="0">
                  <a:solidFill>
                    <a:schemeClr val="bg1"/>
                  </a:solidFill>
                  <a:latin typeface="+mn-lt"/>
                </a:rPr>
                <a:t>Sistema</a:t>
              </a:r>
            </a:p>
            <a:p>
              <a:pPr algn="ctr">
                <a:lnSpc>
                  <a:spcPct val="100000"/>
                </a:lnSpc>
              </a:pPr>
              <a:r>
                <a:rPr lang="pt-BR" dirty="0" smtClean="0">
                  <a:solidFill>
                    <a:schemeClr val="bg1"/>
                  </a:solidFill>
                  <a:latin typeface="+mn-lt"/>
                </a:rPr>
                <a:t>Parassimpático</a:t>
              </a:r>
              <a:endParaRPr lang="pt-BR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7154907" y="1111384"/>
              <a:ext cx="1665565" cy="2677656"/>
            </a:xfrm>
            <a:prstGeom prst="rect">
              <a:avLst/>
            </a:prstGeom>
            <a:solidFill>
              <a:srgbClr val="00B0F0">
                <a:alpha val="33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400" dirty="0" smtClean="0">
                  <a:solidFill>
                    <a:schemeClr val="bg1"/>
                  </a:solidFill>
                  <a:cs typeface="Arial" charset="0"/>
                </a:rPr>
                <a:t>↓ </a:t>
              </a:r>
              <a:r>
                <a:rPr lang="pt-BR" sz="1400" dirty="0" smtClean="0">
                  <a:solidFill>
                    <a:schemeClr val="bg1"/>
                  </a:solidFill>
                  <a:latin typeface="+mn-lt"/>
                </a:rPr>
                <a:t>Pupilas;</a:t>
              </a:r>
            </a:p>
            <a:p>
              <a:pPr algn="ctr">
                <a:lnSpc>
                  <a:spcPct val="150000"/>
                </a:lnSpc>
              </a:pPr>
              <a:r>
                <a:rPr lang="pt-BR" sz="1400" b="1" dirty="0" smtClean="0">
                  <a:solidFill>
                    <a:srgbClr val="92D050"/>
                  </a:solidFill>
                </a:rPr>
                <a:t>↓ Coração;</a:t>
              </a:r>
            </a:p>
            <a:p>
              <a:pPr algn="ctr">
                <a:lnSpc>
                  <a:spcPct val="150000"/>
                </a:lnSpc>
              </a:pPr>
              <a:r>
                <a:rPr lang="pt-BR" sz="1400" b="1" dirty="0" smtClean="0">
                  <a:solidFill>
                    <a:srgbClr val="92D050"/>
                  </a:solidFill>
                </a:rPr>
                <a:t>↑</a:t>
              </a:r>
              <a:r>
                <a:rPr lang="en-GB" sz="1400" b="1" dirty="0" smtClean="0">
                  <a:solidFill>
                    <a:srgbClr val="92D050"/>
                  </a:solidFill>
                </a:rPr>
                <a:t> Apetite</a:t>
              </a:r>
              <a:r>
                <a:rPr lang="pt-BR" sz="1400" b="1" dirty="0" smtClean="0">
                  <a:solidFill>
                    <a:srgbClr val="92D050"/>
                  </a:solidFill>
                </a:rPr>
                <a:t>;</a:t>
              </a:r>
            </a:p>
            <a:p>
              <a:pPr algn="ctr">
                <a:lnSpc>
                  <a:spcPct val="150000"/>
                </a:lnSpc>
              </a:pPr>
              <a:r>
                <a:rPr lang="pt-BR" sz="1400" b="1" dirty="0" smtClean="0">
                  <a:solidFill>
                    <a:srgbClr val="92D050"/>
                  </a:solidFill>
                </a:rPr>
                <a:t> ↑ Anabolismo;</a:t>
              </a:r>
            </a:p>
            <a:p>
              <a:pPr algn="ctr">
                <a:lnSpc>
                  <a:spcPct val="150000"/>
                </a:lnSpc>
              </a:pPr>
              <a:r>
                <a:rPr lang="pt-BR" sz="1400" b="1" dirty="0" smtClean="0">
                  <a:solidFill>
                    <a:srgbClr val="92D050"/>
                  </a:solidFill>
                  <a:cs typeface="Arial" charset="0"/>
                </a:rPr>
                <a:t>↓ </a:t>
              </a:r>
              <a:r>
                <a:rPr lang="pt-BR" sz="1400" b="1" dirty="0" smtClean="0">
                  <a:solidFill>
                    <a:srgbClr val="92D050"/>
                  </a:solidFill>
                </a:rPr>
                <a:t>Resposta imune;</a:t>
              </a:r>
            </a:p>
            <a:p>
              <a:pPr algn="ctr">
                <a:lnSpc>
                  <a:spcPct val="150000"/>
                </a:lnSpc>
              </a:pPr>
              <a:r>
                <a:rPr lang="pt-BR" sz="1400" b="1" dirty="0" smtClean="0">
                  <a:solidFill>
                    <a:srgbClr val="92D050"/>
                  </a:solidFill>
                  <a:cs typeface="Arial" charset="0"/>
                </a:rPr>
                <a:t>↓ Dor</a:t>
              </a:r>
            </a:p>
            <a:p>
              <a:pPr algn="ctr">
                <a:lnSpc>
                  <a:spcPct val="150000"/>
                </a:lnSpc>
              </a:pPr>
              <a:r>
                <a:rPr lang="pt-BR" sz="1400" b="1" dirty="0" smtClean="0">
                  <a:solidFill>
                    <a:srgbClr val="92D050"/>
                  </a:solidFill>
                  <a:cs typeface="Arial" charset="0"/>
                </a:rPr>
                <a:t>Relaxamento</a:t>
              </a:r>
              <a:endParaRPr lang="pt-BR" sz="1400" b="1" dirty="0" smtClean="0">
                <a:solidFill>
                  <a:srgbClr val="92D050"/>
                </a:solidFill>
              </a:endParaRPr>
            </a:p>
            <a:p>
              <a:pPr algn="ctr">
                <a:lnSpc>
                  <a:spcPct val="150000"/>
                </a:lnSpc>
              </a:pPr>
              <a:endParaRPr lang="pt-BR" sz="1400" dirty="0" smtClean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2034000" y="332656"/>
            <a:ext cx="507600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dirty="0" smtClean="0"/>
              <a:t>Sistema Nervoso Autônomo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3989844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125" y="165681"/>
            <a:ext cx="8041750" cy="652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95656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1B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775904" cy="3074665"/>
          </a:xfrm>
          <a:prstGeom prst="rect">
            <a:avLst/>
          </a:prstGeom>
          <a:noFill/>
          <a:ln>
            <a:noFill/>
          </a:ln>
          <a:effectLst>
            <a:outerShdw dist="88900" dir="2700000" algn="ctr" rotWithShape="0">
              <a:schemeClr val="tx1"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3284" y="476672"/>
            <a:ext cx="4286250" cy="5010150"/>
          </a:xfrm>
          <a:prstGeom prst="rect">
            <a:avLst/>
          </a:prstGeom>
          <a:noFill/>
          <a:ln>
            <a:noFill/>
          </a:ln>
          <a:effectLst>
            <a:outerShdw dist="114300" dir="2700000" algn="ctr" rotWithShape="0">
              <a:schemeClr val="tx1">
                <a:alpha val="23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3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03" y="4122760"/>
            <a:ext cx="1619594" cy="2777603"/>
          </a:xfrm>
          <a:prstGeom prst="rect">
            <a:avLst/>
          </a:prstGeom>
          <a:noFill/>
          <a:ln>
            <a:noFill/>
          </a:ln>
          <a:effectLst>
            <a:outerShdw dist="127000" dir="2700000" algn="ctr" rotWithShape="0">
              <a:schemeClr val="tx1">
                <a:alpha val="49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785572" y="5589240"/>
            <a:ext cx="1901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smtClean="0">
                <a:solidFill>
                  <a:schemeClr val="bg2">
                    <a:lumMod val="75000"/>
                  </a:schemeClr>
                </a:solidFill>
              </a:rPr>
              <a:t>Egito 3500 aC</a:t>
            </a:r>
            <a:endParaRPr lang="pt-BR" sz="2400" b="1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161683" y="3573016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smtClean="0">
                <a:solidFill>
                  <a:schemeClr val="bg2">
                    <a:lumMod val="75000"/>
                  </a:schemeClr>
                </a:solidFill>
              </a:rPr>
              <a:t>China 100 aC</a:t>
            </a:r>
            <a:endParaRPr lang="pt-BR" sz="2400" b="1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102764" y="6279632"/>
            <a:ext cx="3201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smtClean="0">
                <a:solidFill>
                  <a:schemeClr val="bg2">
                    <a:lumMod val="75000"/>
                  </a:schemeClr>
                </a:solidFill>
              </a:rPr>
              <a:t>Mesopotâmia - 4000 aC</a:t>
            </a:r>
            <a:endParaRPr lang="pt-BR" sz="2400" b="1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325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1B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99" y="116632"/>
            <a:ext cx="898473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27954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1B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99" y="116632"/>
            <a:ext cx="898473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911" y="2352674"/>
            <a:ext cx="5665248" cy="36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8690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1B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99" y="116632"/>
            <a:ext cx="898473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72" y="2636912"/>
            <a:ext cx="898151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3124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backgroundMark x1="72889" y1="18806" x2="72889" y2="18806"/>
                        <a14:backgroundMark x1="73778" y1="35821" x2="73778" y2="35821"/>
                        <a14:backgroundMark x1="97333" y1="48657" x2="97333" y2="48657"/>
                        <a14:backgroundMark x1="96444" y1="60597" x2="96444" y2="60597"/>
                        <a14:backgroundMark x1="97778" y1="57612" x2="97778" y2="57612"/>
                        <a14:backgroundMark x1="7111" y1="61791" x2="7111" y2="61791"/>
                        <a14:backgroundMark x1="6222" y1="54328" x2="6222" y2="54328"/>
                        <a14:backgroundMark x1="4889" y1="65373" x2="4889" y2="65373"/>
                        <a14:backgroundMark x1="6222" y1="73731" x2="6222" y2="73731"/>
                        <a14:backgroundMark x1="7111" y1="70746" x2="7111" y2="70746"/>
                        <a14:backgroundMark x1="97333" y1="52239" x2="97333" y2="52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36912"/>
            <a:ext cx="2654796" cy="395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26150"/>
            <a:ext cx="2376264" cy="515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58" r="17861" b="2384"/>
          <a:stretch/>
        </p:blipFill>
        <p:spPr bwMode="auto">
          <a:xfrm>
            <a:off x="611560" y="353392"/>
            <a:ext cx="2202323" cy="637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860032" y="188640"/>
            <a:ext cx="4034359" cy="2323713"/>
          </a:xfrm>
          <a:prstGeom prst="rect">
            <a:avLst/>
          </a:prstGeom>
          <a:gradFill>
            <a:gsLst>
              <a:gs pos="0">
                <a:srgbClr val="341B12">
                  <a:alpha val="48000"/>
                </a:srgb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pt-BR" sz="3200" i="1" smtClean="0">
                <a:solidFill>
                  <a:schemeClr val="bg2">
                    <a:lumMod val="75000"/>
                  </a:schemeClr>
                </a:solidFill>
                <a:latin typeface="Adobe Garamond Pro" pitchFamily="18" charset="0"/>
              </a:rPr>
              <a:t>Cannabis </a:t>
            </a:r>
            <a:r>
              <a:rPr lang="pt-BR" sz="3200" i="1" dirty="0" smtClean="0">
                <a:solidFill>
                  <a:schemeClr val="bg2">
                    <a:lumMod val="75000"/>
                  </a:schemeClr>
                </a:solidFill>
                <a:latin typeface="Adobe Garamond Pro" pitchFamily="18" charset="0"/>
              </a:rPr>
              <a:t>indica </a:t>
            </a:r>
          </a:p>
          <a:p>
            <a:pPr algn="ctr">
              <a:lnSpc>
                <a:spcPct val="125000"/>
              </a:lnSpc>
            </a:pPr>
            <a:r>
              <a:rPr lang="pt-BR" sz="2800">
                <a:solidFill>
                  <a:schemeClr val="bg2">
                    <a:lumMod val="75000"/>
                  </a:schemeClr>
                </a:solidFill>
                <a:latin typeface="Adobe Garamond Pro" pitchFamily="18" charset="0"/>
              </a:rPr>
              <a:t>P</a:t>
            </a:r>
            <a:r>
              <a:rPr lang="pt-BR" sz="2800" smtClean="0">
                <a:solidFill>
                  <a:schemeClr val="bg2">
                    <a:lumMod val="75000"/>
                  </a:schemeClr>
                </a:solidFill>
                <a:latin typeface="Adobe Garamond Pro" pitchFamily="18" charset="0"/>
              </a:rPr>
              <a:t>rotagonista da indústria farmacêutica do final do século XIX até </a:t>
            </a:r>
            <a:r>
              <a:rPr lang="pt-BR" sz="2800" dirty="0" smtClean="0">
                <a:solidFill>
                  <a:schemeClr val="bg2">
                    <a:lumMod val="75000"/>
                  </a:schemeClr>
                </a:solidFill>
                <a:latin typeface="Adobe Garamond Pro" pitchFamily="18" charset="0"/>
              </a:rPr>
              <a:t>1937</a:t>
            </a:r>
            <a:endParaRPr lang="pt-BR" sz="2800" dirty="0">
              <a:solidFill>
                <a:schemeClr val="bg2">
                  <a:lumMod val="75000"/>
                </a:schemeClr>
              </a:solidFill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2440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2632</TotalTime>
  <Words>1115</Words>
  <Application>Microsoft Office PowerPoint</Application>
  <PresentationFormat>Apresentação na tela (4:3)</PresentationFormat>
  <Paragraphs>332</Paragraphs>
  <Slides>40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Renato</dc:creator>
  <cp:lastModifiedBy>colive</cp:lastModifiedBy>
  <cp:revision>399</cp:revision>
  <dcterms:created xsi:type="dcterms:W3CDTF">2011-11-16T16:02:53Z</dcterms:created>
  <dcterms:modified xsi:type="dcterms:W3CDTF">2014-08-25T12:06:51Z</dcterms:modified>
</cp:coreProperties>
</file>