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62" autoAdjust="0"/>
    <p:restoredTop sz="94660"/>
  </p:normalViewPr>
  <p:slideViewPr>
    <p:cSldViewPr>
      <p:cViewPr>
        <p:scale>
          <a:sx n="100" d="100"/>
          <a:sy n="100" d="100"/>
        </p:scale>
        <p:origin x="-270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52D3-5BC3-43A0-9EE9-2B7DB25D56E8}" type="datetimeFigureOut">
              <a:rPr lang="fr-FR" smtClean="0"/>
              <a:pPr/>
              <a:t>06/12/2016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93FC-4065-4328-AA20-DB8A81EEAB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52D3-5BC3-43A0-9EE9-2B7DB25D56E8}" type="datetimeFigureOut">
              <a:rPr lang="fr-FR" smtClean="0"/>
              <a:pPr/>
              <a:t>06/12/2016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93FC-4065-4328-AA20-DB8A81EEAB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52D3-5BC3-43A0-9EE9-2B7DB25D56E8}" type="datetimeFigureOut">
              <a:rPr lang="fr-FR" smtClean="0"/>
              <a:pPr/>
              <a:t>06/12/2016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93FC-4065-4328-AA20-DB8A81EEAB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52D3-5BC3-43A0-9EE9-2B7DB25D56E8}" type="datetimeFigureOut">
              <a:rPr lang="fr-FR" smtClean="0"/>
              <a:pPr/>
              <a:t>06/12/2016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93FC-4065-4328-AA20-DB8A81EEAB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52D3-5BC3-43A0-9EE9-2B7DB25D56E8}" type="datetimeFigureOut">
              <a:rPr lang="fr-FR" smtClean="0"/>
              <a:pPr/>
              <a:t>06/12/2016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93FC-4065-4328-AA20-DB8A81EEAB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52D3-5BC3-43A0-9EE9-2B7DB25D56E8}" type="datetimeFigureOut">
              <a:rPr lang="fr-FR" smtClean="0"/>
              <a:pPr/>
              <a:t>06/12/2016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93FC-4065-4328-AA20-DB8A81EEAB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52D3-5BC3-43A0-9EE9-2B7DB25D56E8}" type="datetimeFigureOut">
              <a:rPr lang="fr-FR" smtClean="0"/>
              <a:pPr/>
              <a:t>06/12/2016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93FC-4065-4328-AA20-DB8A81EEAB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52D3-5BC3-43A0-9EE9-2B7DB25D56E8}" type="datetimeFigureOut">
              <a:rPr lang="fr-FR" smtClean="0"/>
              <a:pPr/>
              <a:t>06/12/2016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93FC-4065-4328-AA20-DB8A81EEAB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52D3-5BC3-43A0-9EE9-2B7DB25D56E8}" type="datetimeFigureOut">
              <a:rPr lang="fr-FR" smtClean="0"/>
              <a:pPr/>
              <a:t>06/12/2016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93FC-4065-4328-AA20-DB8A81EEAB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52D3-5BC3-43A0-9EE9-2B7DB25D56E8}" type="datetimeFigureOut">
              <a:rPr lang="fr-FR" smtClean="0"/>
              <a:pPr/>
              <a:t>06/12/2016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93FC-4065-4328-AA20-DB8A81EEAB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52D3-5BC3-43A0-9EE9-2B7DB25D56E8}" type="datetimeFigureOut">
              <a:rPr lang="fr-FR" smtClean="0"/>
              <a:pPr/>
              <a:t>06/12/2016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593FC-4065-4328-AA20-DB8A81EEAB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652D3-5BC3-43A0-9EE9-2B7DB25D56E8}" type="datetimeFigureOut">
              <a:rPr lang="fr-FR" smtClean="0"/>
              <a:pPr/>
              <a:t>06/12/2016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593FC-4065-4328-AA20-DB8A81EEAB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elpais.com/elpais/2016/09/29/ciencia/1475139653_107446.html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c479107.ssl.cf2.rackcdn.com/files/30148/area14mp/5swrkct8-1377737131.jpg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bbvaopenmind.com/wp-content/uploads/2016/05/bbva-openmind-barrado-universo-1.jpg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javascript:void(0)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520281"/>
          </a:xfrm>
        </p:spPr>
        <p:txBody>
          <a:bodyPr>
            <a:normAutofit/>
          </a:bodyPr>
          <a:lstStyle/>
          <a:p>
            <a:r>
              <a:rPr lang="pt-PT" dirty="0" smtClean="0"/>
              <a:t>Despertar as consciências por um "Planeta Vivo“</a:t>
            </a:r>
            <a:br>
              <a:rPr lang="pt-PT" dirty="0" smtClean="0"/>
            </a:br>
            <a:r>
              <a:rPr lang="pt-PT" sz="2700" dirty="0" smtClean="0"/>
              <a:t>Os desafios de um modo diferente de desenvolvimento sustentável</a:t>
            </a:r>
            <a:endParaRPr lang="fr-FR" sz="27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79104"/>
          </a:xfrm>
        </p:spPr>
        <p:txBody>
          <a:bodyPr>
            <a:normAutofit fontScale="92500" lnSpcReduction="10000"/>
          </a:bodyPr>
          <a:lstStyle/>
          <a:p>
            <a:r>
              <a:rPr lang="fr-FR" sz="2600" dirty="0" smtClean="0">
                <a:solidFill>
                  <a:schemeClr val="accent1">
                    <a:lumMod val="75000"/>
                  </a:schemeClr>
                </a:solidFill>
              </a:rPr>
              <a:t>1ero </a:t>
            </a:r>
            <a:r>
              <a:rPr lang="fr-FR" sz="2600" dirty="0" err="1" smtClean="0">
                <a:solidFill>
                  <a:schemeClr val="accent1">
                    <a:lumMod val="75000"/>
                  </a:schemeClr>
                </a:solidFill>
              </a:rPr>
              <a:t>Congresso</a:t>
            </a:r>
            <a:r>
              <a:rPr lang="fr-FR" sz="2600" dirty="0" smtClean="0">
                <a:solidFill>
                  <a:schemeClr val="accent1">
                    <a:lumMod val="75000"/>
                  </a:schemeClr>
                </a:solidFill>
              </a:rPr>
              <a:t> do </a:t>
            </a:r>
            <a:r>
              <a:rPr lang="fr-FR" sz="2600" dirty="0" err="1" smtClean="0">
                <a:solidFill>
                  <a:schemeClr val="accent1">
                    <a:lumMod val="75000"/>
                  </a:schemeClr>
                </a:solidFill>
              </a:rPr>
              <a:t>Futuro</a:t>
            </a:r>
            <a:endParaRPr lang="fr-FR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600" dirty="0" smtClean="0">
                <a:solidFill>
                  <a:schemeClr val="accent1">
                    <a:lumMod val="75000"/>
                  </a:schemeClr>
                </a:solidFill>
              </a:rPr>
              <a:t>Brasilia </a:t>
            </a:r>
          </a:p>
          <a:p>
            <a:r>
              <a:rPr lang="fr-FR" sz="2600" dirty="0" err="1" smtClean="0">
                <a:solidFill>
                  <a:schemeClr val="accent1">
                    <a:lumMod val="75000"/>
                  </a:schemeClr>
                </a:solidFill>
              </a:rPr>
              <a:t>décembro</a:t>
            </a:r>
            <a:r>
              <a:rPr lang="fr-FR" sz="2600" dirty="0" smtClean="0">
                <a:solidFill>
                  <a:schemeClr val="accent1">
                    <a:lumMod val="75000"/>
                  </a:schemeClr>
                </a:solidFill>
              </a:rPr>
              <a:t> 2016</a:t>
            </a:r>
          </a:p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Alfredo </a:t>
            </a:r>
            <a:r>
              <a:rPr lang="fr-FR" sz="2800" dirty="0" err="1" smtClean="0">
                <a:solidFill>
                  <a:schemeClr val="accent1">
                    <a:lumMod val="75000"/>
                  </a:schemeClr>
                </a:solidFill>
              </a:rPr>
              <a:t>Pena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-Vega</a:t>
            </a:r>
          </a:p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Centre Edgar Morin/EHESS-CNRS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 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pt-PT" dirty="0" smtClean="0"/>
              <a:t>O desafio educacional: os problemas básicos são globais</a:t>
            </a:r>
            <a:r>
              <a:rPr lang="fr-FR" dirty="0" smtClean="0"/>
              <a:t> 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sz="1600" b="1" dirty="0" smtClean="0"/>
              <a:t> </a:t>
            </a:r>
            <a:r>
              <a:rPr lang="pt-BR" sz="1600" dirty="0" smtClean="0"/>
              <a:t>A educação é a base para uma política de civilização. São a nossas crianças que irão moldar o mundo de que a civilização cidadão século. É a eles que devemos dar a bagagem de conhecimentos, habilidades para a vida, know-how e as chaves para a compreensão da complexidade do mundo. A nossa missão coletiva foi afirmado por Jean-Jacques Rousseau em Emile: "Quero ensiná-lo a viver." Devemos dar aos nossos filhos os meios para enfrentar os problemas fundamentais e globais são os de cada indivíduo, de cada sociedade e de toda a humanidade.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Espace réservé du contenu 4" descr="http://www.cnajep.asso.fr/i/top/visuel-actualite-membr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1087" y="620688"/>
            <a:ext cx="501967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268760"/>
          </a:xfrm>
        </p:spPr>
        <p:txBody>
          <a:bodyPr/>
          <a:lstStyle/>
          <a:p>
            <a:r>
              <a:rPr lang="pt-PT" dirty="0" smtClean="0"/>
              <a:t>Em conclusão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9552" y="1556792"/>
            <a:ext cx="3168353" cy="4752529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pt-PT" sz="1800" dirty="0" smtClean="0"/>
              <a:t>A nova e timida utopia recore o mundo, é o surgimento de uma consciência ecológica que invade as pessoas, instituições, política e cultura em geral. Isto é imperativo e também uma resposta à crise global e do grande dano que o conceito bárbara de desenvolvimento no efeito causado à natureza e ao planeta.</a:t>
            </a:r>
            <a:r>
              <a:rPr lang="fr-FR" sz="1800" dirty="0" smtClean="0"/>
              <a:t> vigueur a causé à la nature et à la planète. </a:t>
            </a:r>
          </a:p>
          <a:p>
            <a:endParaRPr lang="fr-FR" sz="1800" dirty="0"/>
          </a:p>
        </p:txBody>
      </p:sp>
      <p:pic>
        <p:nvPicPr>
          <p:cNvPr id="5" name="Espace réservé du contenu 4" descr="https://62e528761d0685343e1c-f3d1b99a743ffa4142d9d7f1978d9686.ssl.cf2.rackcdn.com/files/49688/width668/bmkbyzmw-140132024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51920" y="620688"/>
            <a:ext cx="511175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908720"/>
            <a:ext cx="3008313" cy="5217443"/>
          </a:xfrm>
        </p:spPr>
        <p:txBody>
          <a:bodyPr>
            <a:noAutofit/>
          </a:bodyPr>
          <a:lstStyle/>
          <a:p>
            <a:r>
              <a:rPr lang="pt-PT" sz="1600" dirty="0" smtClean="0"/>
              <a:t>Vemos com preocupação que, embora não haja evidências sobre o grave problema à frente, o capital financeiro dos líderes políticos </a:t>
            </a:r>
            <a:r>
              <a:rPr lang="pt-PT" sz="1600" dirty="0" smtClean="0"/>
              <a:t> </a:t>
            </a:r>
            <a:r>
              <a:rPr lang="pt-PT" sz="1600" dirty="0" smtClean="0"/>
              <a:t>não fazem gestos significativos que implicam uma mudança de comportamentos responsáveis ​​em relação à crise atual. Eles agem como se nada tivesse acontecido e lançou dúvidas sobre a veracidade do problema, ou apenas discutir sobre o fato de que os custos da mudança de modo de desenvolvimento são muito altos. </a:t>
            </a:r>
          </a:p>
          <a:p>
            <a:r>
              <a:rPr lang="pt-PT" sz="1600" dirty="0" smtClean="0"/>
              <a:t>A a décima primeira edição do relatório "Planeta Vivo",  faz uma ampla avaliação da saúde da Terra e da sua biodiversidade, publicado pelo Fundo Mundial para a Natureza (WWF).</a:t>
            </a:r>
            <a:endParaRPr lang="fr-FR" sz="1600" dirty="0"/>
          </a:p>
        </p:txBody>
      </p:sp>
      <p:pic>
        <p:nvPicPr>
          <p:cNvPr id="5" name="Espace réservé du contenu 4" descr="bbva-openmind-1-Genes-felicidad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836712"/>
            <a:ext cx="511175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UM DESAFIO COM  </a:t>
            </a:r>
            <a:r>
              <a:rPr lang="fr-FR" dirty="0" smtClean="0"/>
              <a:t>AMOUR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fr-FR" sz="3600" b="1" dirty="0" smtClean="0">
                <a:solidFill>
                  <a:srgbClr val="C00000"/>
                </a:solidFill>
              </a:rPr>
              <a:t>A</a:t>
            </a:r>
            <a:r>
              <a:rPr lang="fr-FR" sz="3600" dirty="0" smtClean="0"/>
              <a:t> </a:t>
            </a:r>
            <a:r>
              <a:rPr lang="fr-FR" sz="3200" dirty="0" smtClean="0"/>
              <a:t>=   </a:t>
            </a:r>
            <a:r>
              <a:rPr lang="fr-FR" sz="3200" b="1" dirty="0" smtClean="0"/>
              <a:t>Auto- durabilité</a:t>
            </a:r>
          </a:p>
          <a:p>
            <a:pPr lvl="1"/>
            <a:r>
              <a:rPr lang="fr-FR" sz="3600" b="1" dirty="0" smtClean="0">
                <a:solidFill>
                  <a:srgbClr val="C00000"/>
                </a:solidFill>
              </a:rPr>
              <a:t>M</a:t>
            </a:r>
            <a:r>
              <a:rPr lang="fr-FR" sz="3600" dirty="0" smtClean="0"/>
              <a:t> = </a:t>
            </a:r>
            <a:r>
              <a:rPr lang="fr-FR" sz="3600" b="1" dirty="0" smtClean="0"/>
              <a:t>Mobilisation citoyenne</a:t>
            </a:r>
          </a:p>
          <a:p>
            <a:pPr lvl="1"/>
            <a:r>
              <a:rPr lang="fr-FR" sz="3600" b="1" dirty="0" smtClean="0">
                <a:solidFill>
                  <a:srgbClr val="C00000"/>
                </a:solidFill>
              </a:rPr>
              <a:t>O </a:t>
            </a:r>
            <a:r>
              <a:rPr lang="fr-FR" sz="3600" dirty="0" smtClean="0"/>
              <a:t> = </a:t>
            </a:r>
            <a:r>
              <a:rPr lang="fr-FR" sz="3600" b="1" dirty="0" smtClean="0"/>
              <a:t>Organisation des ressources</a:t>
            </a:r>
          </a:p>
          <a:p>
            <a:pPr lvl="1"/>
            <a:r>
              <a:rPr lang="fr-FR" sz="3600" b="1" dirty="0" smtClean="0">
                <a:solidFill>
                  <a:srgbClr val="C00000"/>
                </a:solidFill>
              </a:rPr>
              <a:t>U</a:t>
            </a:r>
            <a:r>
              <a:rPr lang="fr-FR" sz="3600" dirty="0" smtClean="0"/>
              <a:t> = </a:t>
            </a:r>
            <a:r>
              <a:rPr lang="fr-FR" sz="3600" b="1" dirty="0" smtClean="0"/>
              <a:t>Utopie</a:t>
            </a:r>
          </a:p>
          <a:p>
            <a:pPr lvl="1"/>
            <a:r>
              <a:rPr lang="fr-FR" sz="3600" b="1" dirty="0" smtClean="0">
                <a:solidFill>
                  <a:srgbClr val="C00000"/>
                </a:solidFill>
              </a:rPr>
              <a:t>R </a:t>
            </a:r>
            <a:r>
              <a:rPr lang="fr-FR" sz="3600" dirty="0" smtClean="0"/>
              <a:t> = R</a:t>
            </a:r>
            <a:r>
              <a:rPr lang="fr-FR" sz="3600" b="1" dirty="0" smtClean="0"/>
              <a:t>esponsabilité éthique</a:t>
            </a:r>
          </a:p>
          <a:p>
            <a:endParaRPr lang="fr-FR" dirty="0"/>
          </a:p>
        </p:txBody>
      </p:sp>
      <p:pic>
        <p:nvPicPr>
          <p:cNvPr id="7" name="Espace réservé du contenu 6" descr="Los límites de la imaginación">
            <a:hlinkClick r:id="rId2" tooltip="&quot;Ampliar foto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1124744"/>
            <a:ext cx="5111750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400" dirty="0" smtClean="0"/>
              <a:t>Existem soluções para a crise atual?</a:t>
            </a: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90244"/>
          </a:xfrm>
        </p:spPr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r>
              <a:rPr lang="pt-BR" sz="2000" dirty="0" smtClean="0"/>
              <a:t>Nós precisamos de um novo impulso para uma política político e / ou global da humanidade para salvar o melhor da política de desenvolvimento e o melhor de cada civilização.</a:t>
            </a:r>
          </a:p>
          <a:p>
            <a:endParaRPr lang="pt-BR" dirty="0"/>
          </a:p>
          <a:p>
            <a:r>
              <a:rPr lang="pt-PT" sz="2000" dirty="0" smtClean="0"/>
              <a:t>Estamos em uma situação de cegueira, nenhum debate real que está sendo envolvido na extremidade do modelo de produção, a resposta de emergência ao esgotamento de recursos e sufocação do meio ambiente.</a:t>
            </a:r>
            <a:endParaRPr lang="pt-BR" sz="2000" dirty="0" smtClean="0"/>
          </a:p>
          <a:p>
            <a:endParaRPr lang="fr-FR" dirty="0"/>
          </a:p>
        </p:txBody>
      </p:sp>
      <p:pic>
        <p:nvPicPr>
          <p:cNvPr id="5" name="Espace réservé du contenu 4" descr="https://c479107.ssl.cf2.rackcdn.com/files/30148/width668/5swrkct8-137773713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1187046"/>
            <a:ext cx="5111750" cy="402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764705"/>
            <a:ext cx="3008313" cy="5184576"/>
          </a:xfrm>
        </p:spPr>
        <p:txBody>
          <a:bodyPr>
            <a:normAutofit fontScale="92500" lnSpcReduction="10000"/>
          </a:bodyPr>
          <a:lstStyle/>
          <a:p>
            <a:endParaRPr lang="pt-PT" dirty="0" smtClean="0"/>
          </a:p>
          <a:p>
            <a:endParaRPr lang="pt-PT" dirty="0"/>
          </a:p>
          <a:p>
            <a:r>
              <a:rPr lang="pt-PT" sz="1800" dirty="0" smtClean="0"/>
              <a:t>Os decisores políticos estão na imagem da ciência compartimentada, espalhados cada um lidar com o seu próprio jardim.</a:t>
            </a:r>
          </a:p>
          <a:p>
            <a:endParaRPr lang="pt-PT" sz="1800" dirty="0"/>
          </a:p>
          <a:p>
            <a:endParaRPr lang="pt-PT" sz="1800" dirty="0" smtClean="0"/>
          </a:p>
          <a:p>
            <a:r>
              <a:rPr lang="pt-PT" sz="1800" dirty="0" smtClean="0"/>
              <a:t>Como garantir que o desenvolvimento, o que é dito ser sustentável, é ao mesmo tempo uma garantia para a consideração conjunta de imperativos de crescimento económico de redução da pobreza, proteção ambiental, participação e equidade social e os de bem-estar e desenvolvimento das pessoas hoje e para as gerações futuras?</a:t>
            </a:r>
            <a:endParaRPr lang="fr-FR" sz="180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476672"/>
            <a:ext cx="511175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O desafio de pensar: compreensão da nossa relação com a natureza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PT" sz="1800" dirty="0" smtClean="0"/>
              <a:t>significa manter juntos e fazer pensamentos coerentes da democracia, economia, meio ambiente, relações sociais, pois, não moralizar o capitalismo, mas teorizar a alternativa ao capitalismo. modelos microeconômicos que estão na origem da crise financeira e económica está baseada na suposição irrealista de uma racionalidade totalmente individualizado, isolado, desencarnado e instrumental</a:t>
            </a:r>
            <a:endParaRPr lang="fr-FR" sz="1800" dirty="0"/>
          </a:p>
        </p:txBody>
      </p:sp>
      <p:pic>
        <p:nvPicPr>
          <p:cNvPr id="7" name="Picture 3" descr="CNdeft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675" y="620688"/>
            <a:ext cx="4762500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435100"/>
          </a:xfrm>
        </p:spPr>
        <p:txBody>
          <a:bodyPr>
            <a:normAutofit fontScale="90000"/>
          </a:bodyPr>
          <a:lstStyle/>
          <a:p>
            <a:r>
              <a:rPr lang="fr-FR" sz="2200" dirty="0" smtClean="0"/>
              <a:t> </a:t>
            </a:r>
            <a:r>
              <a:rPr lang="pt-PT" sz="2400" dirty="0" smtClean="0"/>
              <a:t>O desafio ético: o presente e o futuro da "Terra-Pátria”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PT" sz="2000" dirty="0" smtClean="0"/>
              <a:t>Se trata de ir criando no nosso tempo, em nossos vastos territórios e dentro de nossas populações, as condições de renovação da </a:t>
            </a:r>
            <a:r>
              <a:rPr lang="pt-PT" sz="2000" dirty="0" smtClean="0"/>
              <a:t>Solidaridade, na amizade </a:t>
            </a:r>
            <a:r>
              <a:rPr lang="pt-PT" sz="2000" dirty="0" smtClean="0"/>
              <a:t>grego, no sentimento cívico, ao mesmo tempo </a:t>
            </a:r>
            <a:r>
              <a:rPr lang="pt-PT" sz="2000" dirty="0" smtClean="0"/>
              <a:t>a política ética</a:t>
            </a:r>
            <a:r>
              <a:rPr lang="pt-PT" sz="2000" dirty="0" smtClean="0"/>
              <a:t>, que manteve </a:t>
            </a:r>
            <a:r>
              <a:rPr lang="pt-PT" sz="2000" dirty="0" smtClean="0"/>
              <a:t>a </a:t>
            </a:r>
            <a:r>
              <a:rPr lang="pt-PT" sz="2000" dirty="0" smtClean="0"/>
              <a:t>unidade da </a:t>
            </a:r>
            <a:r>
              <a:rPr lang="pt-PT" sz="2000" dirty="0" smtClean="0"/>
              <a:t>Cité : a </a:t>
            </a:r>
            <a:r>
              <a:rPr lang="pt-PT" sz="2000" dirty="0" smtClean="0"/>
              <a:t>fraternidade é a convivialisme.</a:t>
            </a:r>
            <a:endParaRPr lang="fr-FR" sz="2000" dirty="0"/>
          </a:p>
        </p:txBody>
      </p:sp>
      <p:pic>
        <p:nvPicPr>
          <p:cNvPr id="7" name="Espace réservé du contenu 4" descr="iramuteq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548680"/>
            <a:ext cx="4896544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 </a:t>
            </a:r>
            <a:r>
              <a:rPr lang="pt-PT" dirty="0" smtClean="0"/>
              <a:t> O desafio da política e da governação global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3008313" cy="5001419"/>
          </a:xfrm>
        </p:spPr>
        <p:txBody>
          <a:bodyPr>
            <a:noAutofit/>
          </a:bodyPr>
          <a:lstStyle/>
          <a:p>
            <a:r>
              <a:rPr lang="fr-FR" sz="1600" b="1" dirty="0" smtClean="0"/>
              <a:t> </a:t>
            </a:r>
            <a:r>
              <a:rPr lang="pt-PT" sz="1600" dirty="0" smtClean="0"/>
              <a:t>Nos devemos democratizar a globalização, nos devemos a </a:t>
            </a:r>
            <a:r>
              <a:rPr lang="pt-PT" sz="1600" dirty="0" smtClean="0"/>
              <a:t>humanizar a </a:t>
            </a:r>
            <a:r>
              <a:rPr lang="pt-PT" sz="1600" dirty="0" smtClean="0"/>
              <a:t>mondialização econômica </a:t>
            </a:r>
            <a:r>
              <a:rPr lang="pt-PT" sz="1600" dirty="0" smtClean="0"/>
              <a:t>e a mondialização </a:t>
            </a:r>
            <a:r>
              <a:rPr lang="pt-PT" sz="1600" dirty="0" smtClean="0"/>
              <a:t>política. Isto implica uma maior integração dos processos de decisões globais.</a:t>
            </a:r>
            <a:endParaRPr lang="fr-FR" sz="1600" dirty="0" smtClean="0"/>
          </a:p>
          <a:p>
            <a:r>
              <a:rPr lang="pt-PT" sz="1600" dirty="0" smtClean="0"/>
              <a:t>Significa, também, fazer viver, do local ao global, uma democracia participativa vibrante, capacidade de expertice dos  cidadãos e reviver essa ambição democrática originais : o direito de todos para cuidar de assuntos comuns. Em todos os continentes, esse retorno dos cidadãos no coração de deliberação e decisão política cria práticas inovadoras que indicam o caminho de uma "democratização da democracia" necessária</a:t>
            </a:r>
            <a:endParaRPr lang="fr-FR" sz="1600" dirty="0" smtClean="0"/>
          </a:p>
        </p:txBody>
      </p:sp>
      <p:pic>
        <p:nvPicPr>
          <p:cNvPr id="5" name="Espace réservé du contenu 4" descr="bbva-openmind-barrado-universo-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404664"/>
            <a:ext cx="511175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  </a:t>
            </a:r>
            <a:br>
              <a:rPr lang="fr-FR" dirty="0" smtClean="0"/>
            </a:br>
            <a:r>
              <a:rPr lang="pt-PT" dirty="0" smtClean="0"/>
              <a:t>O desafio social: a essência da ação humana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1521" y="1435100"/>
            <a:ext cx="2880319" cy="4691063"/>
          </a:xfrm>
        </p:spPr>
        <p:txBody>
          <a:bodyPr/>
          <a:lstStyle/>
          <a:p>
            <a:endParaRPr lang="fr-FR" dirty="0" smtClean="0"/>
          </a:p>
          <a:p>
            <a:r>
              <a:rPr lang="pt-PT" sz="1800" dirty="0" smtClean="0"/>
              <a:t>Nós acabamos esquecendo que uma socidedade é mais do que a soma dos indivíduos que a compõem.  O desenvolvimento capitalista generalizou mercantilização, erradicando o don e contra-don, o serviço gratuito, o bem commun não monetários, destruindo muitos tecidos  do convivialismo.</a:t>
            </a:r>
            <a:endParaRPr lang="fr-FR" sz="1800" dirty="0"/>
          </a:p>
        </p:txBody>
      </p:sp>
      <p:pic>
        <p:nvPicPr>
          <p:cNvPr id="5" name="caratula_5f09252748b767edd11ec855fc084772-1" descr="http://ep02.epimg.net/elpais/videos/2016/01/11/planeta_futuro/1452536004_523770_32086800_fotograma_0.jpg">
            <a:hlinkClick r:id="rId2" tooltip="&quot;Ver vídeo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0648"/>
            <a:ext cx="5472608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O desafio ecológico: o despertar da consciência</a:t>
            </a:r>
            <a:r>
              <a:rPr lang="fr-FR" dirty="0" smtClean="0"/>
              <a:t> 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PT" sz="1600" dirty="0" smtClean="0"/>
              <a:t>Se trata de criar uma nova consciência ecologica  mondial. Isto não só é justificada pelos limites da natureza, a estreita inter-relação entre os países e as mudanças significativas nos parâmetros que sustentam a vida na Terra, mas também porque temos sido submetidos a uma ordem económica internacional dominante impôs sua maneira particular de ver o mundo, com indicadores e metodologias que favoreceram a acumulação injusta da riqueza por poucos, a fragilidade social da maioria e depredação ambiental</a:t>
            </a:r>
            <a:endParaRPr lang="fr-FR" sz="1600" dirty="0"/>
          </a:p>
        </p:txBody>
      </p:sp>
      <p:pic>
        <p:nvPicPr>
          <p:cNvPr id="5" name="Espace réservé du contenu 4" descr="Los datos de temperaturas medias globales indican que llevamos once meses seguidos batiendo récords con temperaturas cada vez más altas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836712"/>
            <a:ext cx="531743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28" y="0"/>
            <a:ext cx="7200552" cy="34589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7395" y="3646261"/>
            <a:ext cx="6806605" cy="321173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3615</TotalTime>
  <Words>632</Words>
  <Application>Microsoft Office PowerPoint</Application>
  <PresentationFormat>Affichage à l'écran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Despertar as consciências por um "Planeta Vivo“ Os desafios de um modo diferente de desenvolvimento sustentável</vt:lpstr>
      <vt:lpstr>Existem soluções para a crise atual?</vt:lpstr>
      <vt:lpstr>Diapositive 3</vt:lpstr>
      <vt:lpstr>O desafio de pensar: compreensão da nossa relação com a natureza</vt:lpstr>
      <vt:lpstr> O desafio ético: o presente e o futuro da "Terra-Pátria” </vt:lpstr>
      <vt:lpstr>  O desafio da política e da governação global  </vt:lpstr>
      <vt:lpstr>   O desafio social: a essência da ação humana </vt:lpstr>
      <vt:lpstr>O desafio ecológico: o despertar da consciência  </vt:lpstr>
      <vt:lpstr>Diapositive 9</vt:lpstr>
      <vt:lpstr>      O desafio educacional: os problemas básicos são globais  </vt:lpstr>
      <vt:lpstr>Em conclusão</vt:lpstr>
      <vt:lpstr>Diapositive 12</vt:lpstr>
      <vt:lpstr>UM DESAFIO COM  AMOUR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Despertar as consciências por um "Planeta Vivo“ Os desafios de um modo diferente de desenvolvimento sustentável</dc:title>
  <dc:creator>Alfredo</dc:creator>
  <cp:lastModifiedBy>Alfredo</cp:lastModifiedBy>
  <cp:revision>14</cp:revision>
  <dcterms:created xsi:type="dcterms:W3CDTF">2016-12-04T11:07:16Z</dcterms:created>
  <dcterms:modified xsi:type="dcterms:W3CDTF">2016-12-08T13:25:21Z</dcterms:modified>
</cp:coreProperties>
</file>