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7" r:id="rId6"/>
    <p:sldId id="3458" r:id="rId7"/>
    <p:sldId id="310" r:id="rId8"/>
    <p:sldId id="3432" r:id="rId9"/>
    <p:sldId id="3433" r:id="rId10"/>
    <p:sldId id="3577" r:id="rId11"/>
    <p:sldId id="3459" r:id="rId12"/>
    <p:sldId id="3449" r:id="rId13"/>
    <p:sldId id="3452" r:id="rId14"/>
    <p:sldId id="3455" r:id="rId15"/>
    <p:sldId id="3578" r:id="rId16"/>
    <p:sldId id="3579" r:id="rId17"/>
    <p:sldId id="3583" r:id="rId18"/>
    <p:sldId id="3581" r:id="rId19"/>
    <p:sldId id="3582" r:id="rId20"/>
    <p:sldId id="3580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0000"/>
    <a:srgbClr val="FBE5D6"/>
    <a:srgbClr val="26D11F"/>
    <a:srgbClr val="9A0000"/>
    <a:srgbClr val="183EFF"/>
    <a:srgbClr val="00008B"/>
    <a:srgbClr val="5B9BD5"/>
    <a:srgbClr val="A34646"/>
    <a:srgbClr val="E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38529-05C8-4113-959E-9506FFB57748}" v="96" dt="2025-03-31T21:28:03.620"/>
    <p1510:client id="{D67CAD66-B182-1499-AFF3-DD464E407B20}" v="159" dt="2025-03-31T22:02:29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me\SPG\DCDP\RAM\Item04\Forma&#231;&#227;o%20de%20Pre&#231;os%20Gasol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me\SPG\DCDP\RAM\Item04\Forma&#231;&#227;o%20de%20Pre&#231;os%20GLP%20P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me\SPG\DCDP\RAM\Item04\Forma&#231;&#227;o%20de%20Pre&#231;os%20Dies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86917020805477E-2"/>
          <c:y val="2.831402257541674E-2"/>
          <c:w val="0.97692289521359044"/>
          <c:h val="0.8452135013095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Gasolina!$A$6</c:f>
              <c:strCache>
                <c:ptCount val="1"/>
                <c:pt idx="0">
                  <c:v>Gasolina A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CA6CAD6-DA4E-407B-BE6A-51F3EA01DBC5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399921558373647"/>
                      <c:h val="0.1836807864528853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185-4368-AE39-D27D1B122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Gasolina!$B$5:$G$5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Gasolina!$B$6:$G$6</c:f>
              <c:numCache>
                <c:formatCode>0.000</c:formatCode>
                <c:ptCount val="1"/>
                <c:pt idx="0">
                  <c:v>2.1986869999999996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Gasolina!$B$13:$G$13</c15:f>
                <c15:dlblRangeCache>
                  <c:ptCount val="1"/>
                  <c:pt idx="0">
                    <c:v>R$ 2,2 (34,8%)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185-4368-AE39-D27D1B1221BC}"/>
            </c:ext>
          </c:extLst>
        </c:ser>
        <c:ser>
          <c:idx val="1"/>
          <c:order val="1"/>
          <c:tx>
            <c:strRef>
              <c:f>Gasolina!$A$7</c:f>
              <c:strCache>
                <c:ptCount val="1"/>
                <c:pt idx="0">
                  <c:v>Etanol Anidro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2FA296B-C74D-44EC-800A-93ACBF1C1496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015346003261526"/>
                      <c:h val="0.1836807864528853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185-4368-AE39-D27D1B122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Gasolina!$B$5:$G$5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Gasolina!$B$7:$G$7</c:f>
              <c:numCache>
                <c:formatCode>0.000</c:formatCode>
                <c:ptCount val="1"/>
                <c:pt idx="0">
                  <c:v>0.86768812962895991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Gasolina!$B$14:$G$14</c15:f>
                <c15:dlblRangeCache>
                  <c:ptCount val="1"/>
                  <c:pt idx="0">
                    <c:v>R$ 0,87 (13,7%)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185-4368-AE39-D27D1B1221BC}"/>
            </c:ext>
          </c:extLst>
        </c:ser>
        <c:ser>
          <c:idx val="2"/>
          <c:order val="2"/>
          <c:tx>
            <c:strRef>
              <c:f>Gasolina!$A$8</c:f>
              <c:strCache>
                <c:ptCount val="1"/>
                <c:pt idx="0">
                  <c:v>Tributos Federais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F0B9D9D-0783-4653-A9F3-477C2465402A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70323262070721315"/>
                      <c:h val="0.1836807864528853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185-4368-AE39-D27D1B122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Gasolina!$B$5:$G$5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Gasolina!$B$8:$G$8</c:f>
              <c:numCache>
                <c:formatCode>0.000</c:formatCode>
                <c:ptCount val="1"/>
                <c:pt idx="0">
                  <c:v>0.68686799999999992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Gasolina!$B$15:$G$15</c15:f>
                <c15:dlblRangeCache>
                  <c:ptCount val="1"/>
                  <c:pt idx="0">
                    <c:v>R$ 0,69 (10,9%)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5185-4368-AE39-D27D1B1221BC}"/>
            </c:ext>
          </c:extLst>
        </c:ser>
        <c:ser>
          <c:idx val="3"/>
          <c:order val="3"/>
          <c:tx>
            <c:strRef>
              <c:f>Gasolina!$A$9</c:f>
              <c:strCache>
                <c:ptCount val="1"/>
                <c:pt idx="0">
                  <c:v>Tributo Estadual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3613FEF-9246-4A9D-9E6B-B27D444067EA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399921558373647"/>
                      <c:h val="0.1836807864528853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85-4368-AE39-D27D1B122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Gasolina!$B$5:$G$5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Gasolina!$B$9:$G$9</c:f>
              <c:numCache>
                <c:formatCode>0.000</c:formatCode>
                <c:ptCount val="1"/>
                <c:pt idx="0">
                  <c:v>1.4782289497913865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Gasolina!$B$16:$G$16</c15:f>
                <c15:dlblRangeCache>
                  <c:ptCount val="1"/>
                  <c:pt idx="0">
                    <c:v>R$ 1,48 (23,4%)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185-4368-AE39-D27D1B1221BC}"/>
            </c:ext>
          </c:extLst>
        </c:ser>
        <c:ser>
          <c:idx val="4"/>
          <c:order val="4"/>
          <c:tx>
            <c:strRef>
              <c:f>Gasolina!$A$10</c:f>
              <c:strCache>
                <c:ptCount val="1"/>
                <c:pt idx="0">
                  <c:v>Margem Distribuição + Revenda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417BD33-1CA3-499B-AF7E-1792C7642CBF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084168209122618"/>
                      <c:h val="0.1836807864528853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185-4368-AE39-D27D1B122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Gasolina!$B$5:$G$5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Gasolina!$B$10:$G$10</c:f>
              <c:numCache>
                <c:formatCode>0.000</c:formatCode>
                <c:ptCount val="1"/>
                <c:pt idx="0">
                  <c:v>1.0885279205796543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Gasolina!$B$17:$G$17</c15:f>
                <c15:dlblRangeCache>
                  <c:ptCount val="1"/>
                  <c:pt idx="0">
                    <c:v>R$ 1,09 (17,2%)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5185-4368-AE39-D27D1B1221BC}"/>
            </c:ext>
          </c:extLst>
        </c:ser>
        <c:ser>
          <c:idx val="5"/>
          <c:order val="5"/>
          <c:tx>
            <c:strRef>
              <c:f>Gasolina!$A$11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AD11C9-61A2-4FDD-972B-4B8A32C5CC34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185-4368-AE39-D27D1B122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Gasolina!$B$5:$G$5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Gasolina!$B$11:$G$11</c:f>
              <c:numCache>
                <c:formatCode>0.000</c:formatCode>
                <c:ptCount val="1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Gasolina!$B$18:$G$18</c15:f>
                <c15:dlblRangeCache>
                  <c:ptCount val="1"/>
                  <c:pt idx="0">
                    <c:v>R$ 0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5185-4368-AE39-D27D1B1221BC}"/>
            </c:ext>
          </c:extLst>
        </c:ser>
        <c:ser>
          <c:idx val="6"/>
          <c:order val="6"/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fld id="{D6062C91-F6E4-412D-B433-E81781742EFD}" type="CELLRANG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pt-BR"/>
                  </a:p>
                </c:rich>
              </c:tx>
              <c:numFmt formatCode="General" sourceLinked="0"/>
              <c:spPr>
                <a:solidFill>
                  <a:prstClr val="black"/>
                </a:solidFill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5768362393432922"/>
                      <c:h val="8.989712301561161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185-4368-AE39-D27D1B1221BC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  <c15:showLeaderLines val="0"/>
              </c:ext>
            </c:extLst>
          </c:dLbls>
          <c:val>
            <c:numRef>
              <c:f>Gasolina!$B$12:$G$12</c:f>
              <c:numCache>
                <c:formatCode>0.000</c:formatCode>
                <c:ptCount val="1"/>
                <c:pt idx="0">
                  <c:v>6.32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Gasolina!$B$19:$G$19</c15:f>
                <c15:dlblRangeCache>
                  <c:ptCount val="1"/>
                  <c:pt idx="0">
                    <c:v>R$ 6,32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185-4368-AE39-D27D1B122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0621056"/>
        <c:axId val="78626112"/>
      </c:barChart>
      <c:catAx>
        <c:axId val="80621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626112"/>
        <c:crosses val="autoZero"/>
        <c:auto val="1"/>
        <c:lblAlgn val="ctr"/>
        <c:lblOffset val="100"/>
        <c:noMultiLvlLbl val="0"/>
      </c:catAx>
      <c:valAx>
        <c:axId val="78626112"/>
        <c:scaling>
          <c:orientation val="minMax"/>
          <c:max val="7"/>
          <c:min val="0"/>
        </c:scaling>
        <c:delete val="1"/>
        <c:axPos val="l"/>
        <c:numFmt formatCode="0.000" sourceLinked="1"/>
        <c:majorTickMark val="out"/>
        <c:minorTickMark val="none"/>
        <c:tickLblPos val="nextTo"/>
        <c:crossAx val="8062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'GLP P13'!$A$6</c:f>
              <c:strCache>
                <c:ptCount val="1"/>
                <c:pt idx="0">
                  <c:v>Produtor/Importador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A9E0D00-CF9A-4AB2-B911-B977FC09E2B4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8918386850729"/>
                      <c:h val="0.1416046966731898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F71-4AD8-B0E6-221EB4580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'GLP P13'!$B$5:$G$5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'GLP P13'!$B$6:$G$6</c:f>
              <c:numCache>
                <c:formatCode>0.00</c:formatCode>
                <c:ptCount val="1"/>
                <c:pt idx="0">
                  <c:v>36.643229999999996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'GLP P13'!$B$13:$G$13</c15:f>
                <c15:dlblRangeCache>
                  <c:ptCount val="1"/>
                  <c:pt idx="0">
                    <c:v>R$ 36,64 (34%)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0F71-4AD8-B0E6-221EB4580341}"/>
            </c:ext>
          </c:extLst>
        </c:ser>
        <c:ser>
          <c:idx val="1"/>
          <c:order val="1"/>
          <c:tx>
            <c:strRef>
              <c:f>'GLP P13'!$A$7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'GLP P13'!$B$5:$G$5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'GLP P13'!$B$7:$G$7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71-4AD8-B0E6-221EB4580341}"/>
            </c:ext>
          </c:extLst>
        </c:ser>
        <c:ser>
          <c:idx val="2"/>
          <c:order val="2"/>
          <c:tx>
            <c:strRef>
              <c:f>'GLP P13'!$A$8</c:f>
              <c:strCache>
                <c:ptCount val="1"/>
                <c:pt idx="0">
                  <c:v>Tributos Federais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9395954-28A9-4778-B5C9-67694C7699EC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50715558382753"/>
                      <c:h val="9.701239399869536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F71-4AD8-B0E6-221EB4580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'GLP P13'!$B$5:$G$5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'GLP P13'!$B$8:$G$8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'GLP P13'!$B$15:$G$15</c15:f>
                <c15:dlblRangeCache>
                  <c:ptCount val="1"/>
                  <c:pt idx="0">
                    <c:v>R$ 0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0F71-4AD8-B0E6-221EB4580341}"/>
            </c:ext>
          </c:extLst>
        </c:ser>
        <c:ser>
          <c:idx val="3"/>
          <c:order val="3"/>
          <c:tx>
            <c:strRef>
              <c:f>'GLP P13'!$A$9</c:f>
              <c:strCache>
                <c:ptCount val="1"/>
                <c:pt idx="0">
                  <c:v>Tributo Estadual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5DE25BD-2DDB-447C-9D29-2445DE7F2A29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729640427013652"/>
                      <c:h val="0.1861969993476842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0F71-4AD8-B0E6-221EB458034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'GLP P13'!$B$5:$G$5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'GLP P13'!$B$9:$G$9</c:f>
              <c:numCache>
                <c:formatCode>0.00</c:formatCode>
                <c:ptCount val="1"/>
                <c:pt idx="0">
                  <c:v>18.07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'GLP P13'!$B$16:$G$16</c15:f>
                <c15:dlblRangeCache>
                  <c:ptCount val="1"/>
                  <c:pt idx="0">
                    <c:v>R$ 18,07 (16,8%)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0F71-4AD8-B0E6-221EB4580341}"/>
            </c:ext>
          </c:extLst>
        </c:ser>
        <c:ser>
          <c:idx val="4"/>
          <c:order val="4"/>
          <c:tx>
            <c:strRef>
              <c:f>'GLP P13'!$A$10</c:f>
              <c:strCache>
                <c:ptCount val="1"/>
                <c:pt idx="0">
                  <c:v>Margem Distribuição + Revenda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0D9159D-EA8C-4475-A3D6-1C6D0A28D109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99108830596414"/>
                      <c:h val="0.1861969993476842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0F71-4AD8-B0E6-221EB4580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'GLP P13'!$B$5:$G$5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'GLP P13'!$B$10:$G$10</c:f>
              <c:numCache>
                <c:formatCode>0.00</c:formatCode>
                <c:ptCount val="1"/>
                <c:pt idx="0">
                  <c:v>53.036770000000004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'GLP P13'!$B$17:$G$17</c15:f>
                <c15:dlblRangeCache>
                  <c:ptCount val="1"/>
                  <c:pt idx="0">
                    <c:v>R$ 53,04 (49,2%)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0F71-4AD8-B0E6-221EB4580341}"/>
            </c:ext>
          </c:extLst>
        </c:ser>
        <c:ser>
          <c:idx val="5"/>
          <c:order val="5"/>
          <c:tx>
            <c:strRef>
              <c:f>'GLP P13'!$A$11</c:f>
              <c:strCache>
                <c:ptCount val="1"/>
                <c:pt idx="0">
                  <c:v>Margem Revenda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BBD97E-A070-4D40-8D2F-C64BB6ACD146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0F71-4AD8-B0E6-221EB4580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'GLP P13'!$B$5:$G$5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'GLP P13'!$B$11:$G$11</c:f>
              <c:numCache>
                <c:formatCode>0.00</c:formatCode>
                <c:ptCount val="1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'GLP P13'!$B$18:$G$18</c15:f>
                <c15:dlblRangeCache>
                  <c:ptCount val="1"/>
                  <c:pt idx="0">
                    <c:v>R$ 0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0F71-4AD8-B0E6-221EB4580341}"/>
            </c:ext>
          </c:extLst>
        </c:ser>
        <c:ser>
          <c:idx val="6"/>
          <c:order val="6"/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fld id="{85ED8D73-F405-477E-B45B-C1E223E4E8BA}" type="CELLRANG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pt-BR"/>
                  </a:p>
                </c:rich>
              </c:tx>
              <c:numFmt formatCode="General" sourceLinked="0"/>
              <c:spPr>
                <a:solidFill>
                  <a:prstClr val="black"/>
                </a:solidFill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52581029789055744"/>
                      <c:h val="9.89563975735909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0F71-4AD8-B0E6-221EB4580341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  <c15:showLeaderLines val="0"/>
              </c:ext>
            </c:extLst>
          </c:dLbls>
          <c:val>
            <c:numRef>
              <c:f>'GLP P13'!$B$12:$G$12</c:f>
              <c:numCache>
                <c:formatCode>0.00</c:formatCode>
                <c:ptCount val="1"/>
                <c:pt idx="0">
                  <c:v>107.75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'GLP P13'!$B$19:$G$19</c15:f>
                <c15:dlblRangeCache>
                  <c:ptCount val="1"/>
                  <c:pt idx="0">
                    <c:v>R$ 107,75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0F71-4AD8-B0E6-221EB4580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7481728"/>
        <c:axId val="147090240"/>
      </c:barChart>
      <c:catAx>
        <c:axId val="9748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090240"/>
        <c:crosses val="autoZero"/>
        <c:auto val="1"/>
        <c:lblAlgn val="ctr"/>
        <c:lblOffset val="100"/>
        <c:noMultiLvlLbl val="0"/>
      </c:catAx>
      <c:valAx>
        <c:axId val="147090240"/>
        <c:scaling>
          <c:orientation val="minMax"/>
          <c:max val="130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9748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02094045254608E-2"/>
          <c:y val="2.8314103439496592E-2"/>
          <c:w val="0.42485913711549528"/>
          <c:h val="0.835650779669275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Diesel_S10!$A$6</c:f>
              <c:strCache>
                <c:ptCount val="1"/>
                <c:pt idx="0">
                  <c:v>Derivado de Petróleo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1A4D282-C232-4841-84D3-C9F758CC72D6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643-4941-9AB0-0A809E32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Diesel_S10!$B$5:$G$5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Diesel_S10!$B$6:$G$6</c:f>
              <c:numCache>
                <c:formatCode>0.000</c:formatCode>
                <c:ptCount val="1"/>
                <c:pt idx="0">
                  <c:v>3.2021154000000003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Diesel_S10!$B$13:$G$13</c15:f>
                <c15:dlblRangeCache>
                  <c:ptCount val="1"/>
                  <c:pt idx="0">
                    <c:v>R$ 3,2 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5643-4941-9AB0-0A809E328B16}"/>
            </c:ext>
          </c:extLst>
        </c:ser>
        <c:ser>
          <c:idx val="1"/>
          <c:order val="1"/>
          <c:tx>
            <c:strRef>
              <c:f>Diesel_S10!$A$7</c:f>
              <c:strCache>
                <c:ptCount val="1"/>
                <c:pt idx="0">
                  <c:v>Biocombustível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23B2E44-9272-48B7-BF57-B25DE8206724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4850033541448"/>
                      <c:h val="9.40670274336431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643-4941-9AB0-0A809E32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Diesel_S10!$B$5:$G$5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Diesel_S10!$B$7:$G$7</c:f>
              <c:numCache>
                <c:formatCode>0.000</c:formatCode>
                <c:ptCount val="1"/>
                <c:pt idx="0">
                  <c:v>0.78315440000000003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Diesel_S10!$B$14:$G$14</c15:f>
                <c15:dlblRangeCache>
                  <c:ptCount val="1"/>
                  <c:pt idx="0">
                    <c:v>R$ 0,78 (12,2%)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5643-4941-9AB0-0A809E328B16}"/>
            </c:ext>
          </c:extLst>
        </c:ser>
        <c:ser>
          <c:idx val="2"/>
          <c:order val="2"/>
          <c:tx>
            <c:strRef>
              <c:f>Diesel_S10!$A$8</c:f>
              <c:strCache>
                <c:ptCount val="1"/>
                <c:pt idx="0">
                  <c:v>Tributos Federais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177BEB0-222A-478B-B9ED-31F7DC157B3A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643-4941-9AB0-0A809E32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Diesel_S10!$B$5:$G$5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Diesel_S10!$B$8:$G$8</c:f>
              <c:numCache>
                <c:formatCode>0.000</c:formatCode>
                <c:ptCount val="1"/>
                <c:pt idx="0">
                  <c:v>0.32301000000000002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Diesel_S10!$B$15:$G$15</c15:f>
                <c15:dlblRangeCache>
                  <c:ptCount val="1"/>
                  <c:pt idx="0">
                    <c:v>R$ 0,32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643-4941-9AB0-0A809E328B16}"/>
            </c:ext>
          </c:extLst>
        </c:ser>
        <c:ser>
          <c:idx val="3"/>
          <c:order val="3"/>
          <c:tx>
            <c:strRef>
              <c:f>Diesel_S10!$A$9</c:f>
              <c:strCache>
                <c:ptCount val="1"/>
                <c:pt idx="0">
                  <c:v>Tributo Estadual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CD45FE1-9B05-486A-B405-40FCC5C9B536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785143713348"/>
                      <c:h val="9.40670274336431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643-4941-9AB0-0A809E328B1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Diesel_S10!$B$5:$G$5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Diesel_S10!$B$9:$G$9</c:f>
              <c:numCache>
                <c:formatCode>0.000</c:formatCode>
                <c:ptCount val="1"/>
                <c:pt idx="0">
                  <c:v>1.1247751169139772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Diesel_S10!$B$16:$G$16</c15:f>
                <c15:dlblRangeCache>
                  <c:ptCount val="1"/>
                  <c:pt idx="0">
                    <c:v>R$ 1,12 (17,6%)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643-4941-9AB0-0A809E328B16}"/>
            </c:ext>
          </c:extLst>
        </c:ser>
        <c:ser>
          <c:idx val="4"/>
          <c:order val="4"/>
          <c:tx>
            <c:strRef>
              <c:f>Diesel_S10!$A$10</c:f>
              <c:strCache>
                <c:ptCount val="1"/>
                <c:pt idx="0">
                  <c:v>Margem Distribuição + Revenda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CE010FC-13C7-4E97-AE97-3DADA7FB3C9D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785143713348"/>
                      <c:h val="9.40670274336431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5643-4941-9AB0-0A809E32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Diesel_S10!$B$5:$G$5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Diesel_S10!$B$10:$G$10</c:f>
              <c:numCache>
                <c:formatCode>0.000</c:formatCode>
                <c:ptCount val="1"/>
                <c:pt idx="0">
                  <c:v>0.96694508308602245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Diesel_S10!$B$17:$G$17</c15:f>
                <c15:dlblRangeCache>
                  <c:ptCount val="1"/>
                  <c:pt idx="0">
                    <c:v>R$ 0,97 (15,1%)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2-5643-4941-9AB0-0A809E328B16}"/>
            </c:ext>
          </c:extLst>
        </c:ser>
        <c:ser>
          <c:idx val="5"/>
          <c:order val="5"/>
          <c:tx>
            <c:strRef>
              <c:f>Diesel_S10!$A$11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2BB970-025E-493C-8CA0-BB5B019D7002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5643-4941-9AB0-0A809E32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Diesel_S10!$B$5:$G$5</c:f>
              <c:strCache>
                <c:ptCount val="1"/>
                <c:pt idx="0">
                  <c:v>BRASIL</c:v>
                </c:pt>
              </c:strCache>
            </c:strRef>
          </c:cat>
          <c:val>
            <c:numRef>
              <c:f>Diesel_S10!$B$11:$G$11</c:f>
              <c:numCache>
                <c:formatCode>0.000</c:formatCode>
                <c:ptCount val="1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Diesel_S10!$B$18:$G$18</c15:f>
                <c15:dlblRangeCache>
                  <c:ptCount val="1"/>
                  <c:pt idx="0">
                    <c:v>R$ 0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5643-4941-9AB0-0A809E328B16}"/>
            </c:ext>
          </c:extLst>
        </c:ser>
        <c:ser>
          <c:idx val="6"/>
          <c:order val="6"/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fld id="{F43961B2-CBFB-42D2-A81A-9858E61E60CA}" type="CELLRANG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numFmt formatCode="General" sourceLinked="0"/>
              <c:spPr>
                <a:solidFill>
                  <a:prstClr val="black"/>
                </a:solidFill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5643-4941-9AB0-0A809E328B16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  <c15:showLeaderLines val="0"/>
              </c:ext>
            </c:extLst>
          </c:dLbls>
          <c:val>
            <c:numRef>
              <c:f>Diesel_S10!$B$12:$G$12</c:f>
              <c:numCache>
                <c:formatCode>0.000</c:formatCode>
                <c:ptCount val="1"/>
                <c:pt idx="0">
                  <c:v>6.4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Diesel_S10!$B$19:$G$19</c15:f>
                <c15:dlblRangeCache>
                  <c:ptCount val="1"/>
                  <c:pt idx="0">
                    <c:v>R$ 6,4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0-5643-4941-9AB0-0A809E328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3085184"/>
        <c:axId val="212252864"/>
      </c:barChart>
      <c:catAx>
        <c:axId val="21308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252864"/>
        <c:crosses val="autoZero"/>
        <c:auto val="1"/>
        <c:lblAlgn val="ctr"/>
        <c:lblOffset val="100"/>
        <c:noMultiLvlLbl val="0"/>
      </c:catAx>
      <c:valAx>
        <c:axId val="212252864"/>
        <c:scaling>
          <c:orientation val="minMax"/>
          <c:max val="7"/>
          <c:min val="0"/>
        </c:scaling>
        <c:delete val="1"/>
        <c:axPos val="l"/>
        <c:numFmt formatCode="0.000" sourceLinked="1"/>
        <c:majorTickMark val="out"/>
        <c:minorTickMark val="none"/>
        <c:tickLblPos val="nextTo"/>
        <c:crossAx val="2130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9280052800729479"/>
          <c:y val="0.29146589581223281"/>
          <c:w val="0.50719947199270532"/>
          <c:h val="0.419583931147639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360D-6416-4BF0-ADF9-8D2CFEA8BD8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3640F-5FA1-4ACB-AC8E-55E4B46AB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3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8T20:41:30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0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8658-175B-4D83-BF08-519BFB99AF11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3D18F-0449-44EF-913A-82A67D72C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dp.anp.gov.br/ords/r/cdp_apex/consulta-dados-publicos-cdp/consulta-de-empresas-autorizadas-sdl-lista" TargetMode="External"/><Relationship Id="rId3" Type="http://schemas.openxmlformats.org/officeDocument/2006/relationships/hyperlink" Target="https://www.gov.br/mme/pt-br/assuntos/secretarias/petroleo-gas-natural-e-biocombustiveis/publicacoes-1/boletim-mensal-de-acompanhamento-da-industria-de-gas-natural/anexos/informacoes-complementares-ao-boletim-mensal-de-acompanhamento-da-industria-do-gas-natural.pdf/view" TargetMode="External"/><Relationship Id="rId7" Type="http://schemas.openxmlformats.org/officeDocument/2006/relationships/hyperlink" Target="https://www.gov.br/anp/pt-br/assuntos/distribuicao-e-revenda/lubrificantes/relacao-de-agentes-autorizados" TargetMode="External"/><Relationship Id="rId12" Type="http://schemas.openxmlformats.org/officeDocument/2006/relationships/hyperlink" Target="https://cdp.anp.gov.br/ords/r/cdp_apex/consulta-dados-publicos-cdp/consulta-de-postos-lista?clear=7&amp;session=2327497754707&amp;cs=35bzbc5Dngkjy1deEP812bYAXLSZAC2W6bGt_UBZUyqlgddKhjvAFq_FYBXR_9h0oYeikiYIm51t0i3-_L24My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pp.powerbi.com/view?r=eyJrIjoiM2MwZWQ0ZjAtYTRjNy00MWUyLThiYzgtYjI4Y2JmMjA3YzNhIiwidCI6IjQ0OTlmNGZmLTI0YTYtNGI0Mi1iN2VmLTEyNGFmY2FkYzkxMyJ9" TargetMode="External"/><Relationship Id="rId11" Type="http://schemas.openxmlformats.org/officeDocument/2006/relationships/hyperlink" Target="https://www.gov.br/anp/pt-br/centrais-de-conteudo/dados-abertos/dados-cadastrais-das-revendas-de-gas-liquefeito-de-petroleo" TargetMode="External"/><Relationship Id="rId5" Type="http://schemas.openxmlformats.org/officeDocument/2006/relationships/hyperlink" Target="https://app.powerbi.com/view?r=eyJrIjoiOTlkODYyODctMGJjNS00MGIyLWJmMWItNGJlNDg0ZTg5NjBlIiwidCI6IjQ0OTlmNGZmLTI0YTYtNGI0Mi1iN2VmLTEyNGFmY2FkYzkxMyJ9&amp;pageName=ReportSection8aa0cee5b2b8a941e5e0%22" TargetMode="External"/><Relationship Id="rId10" Type="http://schemas.openxmlformats.org/officeDocument/2006/relationships/hyperlink" Target="https://www.gov.br/anp/pt-br/assuntos/armazenamento-e-movimentacao-de-produtos-liquidos/oleodutos-de-transporte-e-transferencia/oleodutos-de-transporte-e-transferencia/autorizacoes-para-construcao-e-operacao-de-oleodutos" TargetMode="External"/><Relationship Id="rId4" Type="http://schemas.openxmlformats.org/officeDocument/2006/relationships/hyperlink" Target="https://app.powerbi.com/view?r=eyJrIjoiMmRhZWU2NDUtZWE2Yi00NzI5LWJjMGQtNjIwNjE0MjM0MjEzIiwidCI6IjQ0OTlmNGZmLTI0YTYtNGI0Mi1iN2VmLTEyNGFmY2FkYzkxMyJ9" TargetMode="External"/><Relationship Id="rId9" Type="http://schemas.openxmlformats.org/officeDocument/2006/relationships/hyperlink" Target="https://www.gov.br/anp/pt-br/assuntos/armazenamento-e-movimentacao-de-produtos-liquidos/terminais-de-petroleo-e-combustiveis-liquidos/autorizacoes-outorgada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S1 - </a:t>
            </a:r>
            <a:r>
              <a:rPr lang="en-US" err="1">
                <a:ea typeface="Calibri"/>
                <a:cs typeface="Calibri"/>
              </a:rPr>
              <a:t>Refinarias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S2 – UPGNs - </a:t>
            </a:r>
            <a:r>
              <a:rPr lang="en-US" err="1">
                <a:hlinkClick r:id="rId3"/>
              </a:rPr>
              <a:t>Informações</a:t>
            </a:r>
            <a:r>
              <a:rPr lang="en-US">
                <a:hlinkClick r:id="rId3"/>
              </a:rPr>
              <a:t> </a:t>
            </a:r>
            <a:r>
              <a:rPr lang="en-US" err="1">
                <a:hlinkClick r:id="rId3"/>
              </a:rPr>
              <a:t>Complementares</a:t>
            </a:r>
            <a:r>
              <a:rPr lang="en-US">
                <a:hlinkClick r:id="rId3"/>
              </a:rPr>
              <a:t> </a:t>
            </a:r>
            <a:r>
              <a:rPr lang="en-US" err="1">
                <a:hlinkClick r:id="rId3"/>
              </a:rPr>
              <a:t>ao</a:t>
            </a:r>
            <a:r>
              <a:rPr lang="en-US">
                <a:hlinkClick r:id="rId3"/>
              </a:rPr>
              <a:t> Boletim Mensal de </a:t>
            </a:r>
            <a:r>
              <a:rPr lang="en-US" err="1">
                <a:hlinkClick r:id="rId3"/>
              </a:rPr>
              <a:t>Acompanhamento</a:t>
            </a:r>
            <a:r>
              <a:rPr lang="en-US">
                <a:hlinkClick r:id="rId3"/>
              </a:rPr>
              <a:t> da Indústria do </a:t>
            </a:r>
            <a:r>
              <a:rPr lang="en-US" err="1">
                <a:hlinkClick r:id="rId3"/>
              </a:rPr>
              <a:t>Gás</a:t>
            </a:r>
            <a:r>
              <a:rPr lang="en-US">
                <a:hlinkClick r:id="rId3"/>
              </a:rPr>
              <a:t> Natural.pdf — </a:t>
            </a:r>
            <a:r>
              <a:rPr lang="en-US" err="1">
                <a:hlinkClick r:id="rId3"/>
              </a:rPr>
              <a:t>Ministério</a:t>
            </a:r>
            <a:r>
              <a:rPr lang="en-US">
                <a:hlinkClick r:id="rId3"/>
              </a:rPr>
              <a:t> de Minas e Energia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S3 - </a:t>
            </a:r>
            <a:r>
              <a:rPr lang="en-US" err="1">
                <a:ea typeface="Calibri"/>
                <a:cs typeface="Calibri"/>
              </a:rPr>
              <a:t>Produção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etanol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4"/>
              </a:rPr>
              <a:t>Microsoft Power BI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S4 - </a:t>
            </a:r>
            <a:r>
              <a:rPr lang="en-US" err="1">
                <a:ea typeface="Calibri"/>
                <a:cs typeface="Calibri"/>
              </a:rPr>
              <a:t>Produção</a:t>
            </a:r>
            <a:r>
              <a:rPr lang="en-US">
                <a:ea typeface="Calibri"/>
                <a:cs typeface="Calibri"/>
              </a:rPr>
              <a:t> de biodiesel - </a:t>
            </a:r>
            <a:r>
              <a:rPr lang="en-US">
                <a:hlinkClick r:id="rId5"/>
              </a:rPr>
              <a:t>Microsoft Power BI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S5 - </a:t>
            </a:r>
            <a:r>
              <a:rPr lang="en-US" err="1">
                <a:ea typeface="Calibri"/>
                <a:cs typeface="Calibri"/>
              </a:rPr>
              <a:t>Produção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biometano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>
                <a:hlinkClick r:id="rId6"/>
              </a:rPr>
              <a:t>Microsoft Power BI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S6 - </a:t>
            </a:r>
            <a:r>
              <a:rPr lang="en-US" err="1">
                <a:ea typeface="Calibri"/>
                <a:cs typeface="Calibri"/>
              </a:rPr>
              <a:t>Produção</a:t>
            </a:r>
            <a:r>
              <a:rPr lang="en-US">
                <a:ea typeface="Calibri"/>
                <a:cs typeface="Calibri"/>
              </a:rPr>
              <a:t> de lubes - </a:t>
            </a:r>
            <a:r>
              <a:rPr lang="en-US" err="1">
                <a:hlinkClick r:id="rId7"/>
              </a:rPr>
              <a:t>Relação</a:t>
            </a:r>
            <a:r>
              <a:rPr lang="en-US">
                <a:hlinkClick r:id="rId7"/>
              </a:rPr>
              <a:t> de </a:t>
            </a:r>
            <a:r>
              <a:rPr lang="en-US" err="1">
                <a:hlinkClick r:id="rId7"/>
              </a:rPr>
              <a:t>agentes</a:t>
            </a:r>
            <a:r>
              <a:rPr lang="en-US">
                <a:hlinkClick r:id="rId7"/>
              </a:rPr>
              <a:t> </a:t>
            </a:r>
            <a:r>
              <a:rPr lang="en-US" err="1">
                <a:hlinkClick r:id="rId7"/>
              </a:rPr>
              <a:t>autorizados</a:t>
            </a:r>
            <a:r>
              <a:rPr lang="en-US">
                <a:hlinkClick r:id="rId7"/>
              </a:rPr>
              <a:t> — </a:t>
            </a:r>
            <a:r>
              <a:rPr lang="en-US" err="1">
                <a:hlinkClick r:id="rId7"/>
              </a:rPr>
              <a:t>Agência</a:t>
            </a:r>
            <a:r>
              <a:rPr lang="en-US">
                <a:hlinkClick r:id="rId7"/>
              </a:rPr>
              <a:t> Nacional do Petróleo, </a:t>
            </a:r>
            <a:r>
              <a:rPr lang="en-US" err="1">
                <a:hlinkClick r:id="rId7"/>
              </a:rPr>
              <a:t>Gás</a:t>
            </a:r>
            <a:r>
              <a:rPr lang="en-US">
                <a:hlinkClick r:id="rId7"/>
              </a:rPr>
              <a:t> Natural e </a:t>
            </a:r>
            <a:r>
              <a:rPr lang="en-US" err="1">
                <a:hlinkClick r:id="rId7"/>
              </a:rPr>
              <a:t>Biocombustíveis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S7 – </a:t>
            </a:r>
            <a:r>
              <a:rPr lang="en-US" err="1">
                <a:ea typeface="Calibri"/>
                <a:cs typeface="Calibri"/>
              </a:rPr>
              <a:t>Rerrefinadores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S8 – </a:t>
            </a:r>
            <a:r>
              <a:rPr lang="en-US" err="1">
                <a:ea typeface="Calibri"/>
                <a:cs typeface="Calibri"/>
              </a:rPr>
              <a:t>Agentes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comércio</a:t>
            </a:r>
            <a:r>
              <a:rPr lang="en-US">
                <a:ea typeface="Calibri"/>
                <a:cs typeface="Calibri"/>
              </a:rPr>
              <a:t> exterior –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</a:p>
          <a:p>
            <a:endParaRPr lang="en-US"/>
          </a:p>
          <a:p>
            <a:r>
              <a:rPr lang="en-US"/>
              <a:t>*L1 – </a:t>
            </a:r>
            <a:r>
              <a:rPr lang="en-US" err="1"/>
              <a:t>Terminais</a:t>
            </a:r>
            <a:r>
              <a:rPr lang="en-US"/>
              <a:t> - </a:t>
            </a:r>
            <a:r>
              <a:rPr lang="en-US" err="1"/>
              <a:t>númeroes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estão</a:t>
            </a:r>
            <a:r>
              <a:rPr lang="en-US"/>
              <a:t> </a:t>
            </a:r>
            <a:r>
              <a:rPr lang="en-US" err="1"/>
              <a:t>batendo</a:t>
            </a:r>
            <a:r>
              <a:rPr lang="en-US"/>
              <a:t> </a:t>
            </a:r>
            <a:r>
              <a:rPr lang="en-US" err="1">
                <a:hlinkClick r:id="rId9"/>
              </a:rPr>
              <a:t>Autorizações</a:t>
            </a:r>
            <a:r>
              <a:rPr lang="en-US">
                <a:hlinkClick r:id="rId9"/>
              </a:rPr>
              <a:t> </a:t>
            </a:r>
            <a:r>
              <a:rPr lang="en-US" err="1">
                <a:hlinkClick r:id="rId9"/>
              </a:rPr>
              <a:t>Outorgadas</a:t>
            </a:r>
            <a:r>
              <a:rPr lang="en-US">
                <a:hlinkClick r:id="rId9"/>
              </a:rPr>
              <a:t> — </a:t>
            </a:r>
            <a:r>
              <a:rPr lang="en-US" err="1">
                <a:hlinkClick r:id="rId9"/>
              </a:rPr>
              <a:t>Agência</a:t>
            </a:r>
            <a:r>
              <a:rPr lang="en-US">
                <a:hlinkClick r:id="rId9"/>
              </a:rPr>
              <a:t> Nacional do Petróleo, </a:t>
            </a:r>
            <a:r>
              <a:rPr lang="en-US" err="1">
                <a:hlinkClick r:id="rId9"/>
              </a:rPr>
              <a:t>Gás</a:t>
            </a:r>
            <a:r>
              <a:rPr lang="en-US">
                <a:hlinkClick r:id="rId9"/>
              </a:rPr>
              <a:t> Natural e </a:t>
            </a:r>
            <a:r>
              <a:rPr lang="en-US" err="1">
                <a:hlinkClick r:id="rId9"/>
              </a:rPr>
              <a:t>Biocombustíveis</a:t>
            </a:r>
            <a:endParaRPr lang="en-US"/>
          </a:p>
          <a:p>
            <a:r>
              <a:rPr lang="en-US"/>
              <a:t>*L2 – </a:t>
            </a:r>
            <a:r>
              <a:rPr lang="en-US" err="1"/>
              <a:t>Transportadores</a:t>
            </a:r>
            <a:r>
              <a:rPr lang="en-US"/>
              <a:t> </a:t>
            </a:r>
            <a:r>
              <a:rPr lang="en-US" err="1"/>
              <a:t>dutoviários</a:t>
            </a:r>
            <a:r>
              <a:rPr lang="en-US"/>
              <a:t> - site com </a:t>
            </a:r>
            <a:r>
              <a:rPr lang="en-US" err="1"/>
              <a:t>erro</a:t>
            </a:r>
            <a:r>
              <a:rPr lang="en-US"/>
              <a:t> </a:t>
            </a:r>
            <a:r>
              <a:rPr lang="en-US" err="1">
                <a:hlinkClick r:id="rId10"/>
              </a:rPr>
              <a:t>Autorizações</a:t>
            </a:r>
            <a:r>
              <a:rPr lang="en-US">
                <a:hlinkClick r:id="rId10"/>
              </a:rPr>
              <a:t> para </a:t>
            </a:r>
            <a:r>
              <a:rPr lang="en-US" err="1">
                <a:hlinkClick r:id="rId10"/>
              </a:rPr>
              <a:t>construção</a:t>
            </a:r>
            <a:r>
              <a:rPr lang="en-US">
                <a:hlinkClick r:id="rId10"/>
              </a:rPr>
              <a:t> e </a:t>
            </a:r>
            <a:r>
              <a:rPr lang="en-US" err="1">
                <a:hlinkClick r:id="rId10"/>
              </a:rPr>
              <a:t>operação</a:t>
            </a:r>
            <a:r>
              <a:rPr lang="en-US">
                <a:hlinkClick r:id="rId10"/>
              </a:rPr>
              <a:t> de </a:t>
            </a:r>
            <a:r>
              <a:rPr lang="en-US" err="1">
                <a:hlinkClick r:id="rId10"/>
              </a:rPr>
              <a:t>oleodutos</a:t>
            </a:r>
            <a:r>
              <a:rPr lang="en-US">
                <a:hlinkClick r:id="rId10"/>
              </a:rPr>
              <a:t> — </a:t>
            </a:r>
            <a:r>
              <a:rPr lang="en-US" err="1">
                <a:hlinkClick r:id="rId10"/>
              </a:rPr>
              <a:t>Agência</a:t>
            </a:r>
            <a:r>
              <a:rPr lang="en-US">
                <a:hlinkClick r:id="rId10"/>
              </a:rPr>
              <a:t> Nacional do Petróleo, </a:t>
            </a:r>
            <a:r>
              <a:rPr lang="en-US" err="1">
                <a:hlinkClick r:id="rId10"/>
              </a:rPr>
              <a:t>Gás</a:t>
            </a:r>
            <a:r>
              <a:rPr lang="en-US">
                <a:hlinkClick r:id="rId10"/>
              </a:rPr>
              <a:t> Natural e </a:t>
            </a:r>
            <a:r>
              <a:rPr lang="en-US" err="1">
                <a:hlinkClick r:id="rId10"/>
              </a:rPr>
              <a:t>Biocombustíveis</a:t>
            </a:r>
            <a:endParaRPr lang="en-US"/>
          </a:p>
          <a:p>
            <a:r>
              <a:rPr lang="en-US"/>
              <a:t>*L3 – </a:t>
            </a:r>
            <a:r>
              <a:rPr lang="en-US" err="1"/>
              <a:t>Oleodutos</a:t>
            </a:r>
            <a:r>
              <a:rPr lang="en-US"/>
              <a:t> – site com </a:t>
            </a:r>
            <a:r>
              <a:rPr lang="en-US" err="1"/>
              <a:t>erro</a:t>
            </a:r>
            <a:r>
              <a:rPr lang="en-US"/>
              <a:t> </a:t>
            </a:r>
            <a:r>
              <a:rPr lang="en-US" err="1">
                <a:hlinkClick r:id="rId10"/>
              </a:rPr>
              <a:t>Autorizações</a:t>
            </a:r>
            <a:r>
              <a:rPr lang="en-US">
                <a:hlinkClick r:id="rId10"/>
              </a:rPr>
              <a:t> para </a:t>
            </a:r>
            <a:r>
              <a:rPr lang="en-US" err="1">
                <a:hlinkClick r:id="rId10"/>
              </a:rPr>
              <a:t>construção</a:t>
            </a:r>
            <a:r>
              <a:rPr lang="en-US">
                <a:hlinkClick r:id="rId10"/>
              </a:rPr>
              <a:t> e </a:t>
            </a:r>
            <a:r>
              <a:rPr lang="en-US" err="1">
                <a:hlinkClick r:id="rId10"/>
              </a:rPr>
              <a:t>operação</a:t>
            </a:r>
            <a:r>
              <a:rPr lang="en-US">
                <a:hlinkClick r:id="rId10"/>
              </a:rPr>
              <a:t> de </a:t>
            </a:r>
            <a:r>
              <a:rPr lang="en-US" err="1">
                <a:hlinkClick r:id="rId10"/>
              </a:rPr>
              <a:t>oleodutos</a:t>
            </a:r>
            <a:r>
              <a:rPr lang="en-US">
                <a:hlinkClick r:id="rId10"/>
              </a:rPr>
              <a:t> — </a:t>
            </a:r>
            <a:r>
              <a:rPr lang="en-US" err="1">
                <a:hlinkClick r:id="rId10"/>
              </a:rPr>
              <a:t>Agência</a:t>
            </a:r>
            <a:r>
              <a:rPr lang="en-US">
                <a:hlinkClick r:id="rId10"/>
              </a:rPr>
              <a:t> Nacional do Petróleo, </a:t>
            </a:r>
            <a:r>
              <a:rPr lang="en-US" err="1">
                <a:hlinkClick r:id="rId10"/>
              </a:rPr>
              <a:t>Gás</a:t>
            </a:r>
            <a:r>
              <a:rPr lang="en-US">
                <a:hlinkClick r:id="rId10"/>
              </a:rPr>
              <a:t> Natural e </a:t>
            </a:r>
            <a:r>
              <a:rPr lang="en-US" err="1">
                <a:hlinkClick r:id="rId10"/>
              </a:rPr>
              <a:t>Biocombustíveis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D1 – </a:t>
            </a:r>
            <a:r>
              <a:rPr lang="en-US" err="1"/>
              <a:t>Distribuidores</a:t>
            </a:r>
            <a:r>
              <a:rPr lang="en-US"/>
              <a:t> de </a:t>
            </a:r>
            <a:r>
              <a:rPr lang="en-US" err="1"/>
              <a:t>combustíveis</a:t>
            </a:r>
            <a:r>
              <a:rPr lang="en-US"/>
              <a:t>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D2 – </a:t>
            </a:r>
            <a:r>
              <a:rPr lang="en-US" err="1">
                <a:ea typeface="Calibri"/>
                <a:cs typeface="Calibri"/>
              </a:rPr>
              <a:t>Distribuidores</a:t>
            </a:r>
            <a:r>
              <a:rPr lang="en-US">
                <a:ea typeface="Calibri"/>
                <a:cs typeface="Calibri"/>
              </a:rPr>
              <a:t> de GLP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D3 – </a:t>
            </a:r>
            <a:r>
              <a:rPr lang="en-US" err="1">
                <a:ea typeface="Calibri"/>
                <a:cs typeface="Calibri"/>
              </a:rPr>
              <a:t>Distribuidores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combustíveis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aviação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/>
          </a:p>
          <a:p>
            <a:r>
              <a:rPr lang="en-US"/>
              <a:t>D4 – </a:t>
            </a:r>
            <a:r>
              <a:rPr lang="en-US" err="1"/>
              <a:t>Distribudores</a:t>
            </a:r>
            <a:r>
              <a:rPr lang="en-US"/>
              <a:t> de </a:t>
            </a:r>
            <a:r>
              <a:rPr lang="en-US" err="1"/>
              <a:t>solventes</a:t>
            </a:r>
            <a:r>
              <a:rPr lang="en-US"/>
              <a:t>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/>
          </a:p>
          <a:p>
            <a:r>
              <a:rPr lang="en-US"/>
              <a:t>D5 – </a:t>
            </a:r>
            <a:r>
              <a:rPr lang="en-US" err="1"/>
              <a:t>Distribuidores</a:t>
            </a:r>
            <a:r>
              <a:rPr lang="en-US"/>
              <a:t> de </a:t>
            </a:r>
            <a:r>
              <a:rPr lang="en-US" err="1"/>
              <a:t>asfalto</a:t>
            </a:r>
            <a:r>
              <a:rPr lang="en-US"/>
              <a:t>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/>
          </a:p>
          <a:p>
            <a:endParaRPr lang="en-US"/>
          </a:p>
          <a:p>
            <a:r>
              <a:rPr lang="en-US">
                <a:ea typeface="Calibri"/>
                <a:cs typeface="Calibri"/>
              </a:rPr>
              <a:t>R1 – TRR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R2 – TRR-NI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R3 – </a:t>
            </a:r>
            <a:r>
              <a:rPr lang="en-US" err="1">
                <a:ea typeface="Calibri"/>
                <a:cs typeface="Calibri"/>
              </a:rPr>
              <a:t>Coletores</a:t>
            </a:r>
            <a:r>
              <a:rPr lang="en-US">
                <a:ea typeface="Calibri"/>
                <a:cs typeface="Calibri"/>
              </a:rPr>
              <a:t> OLUC - </a:t>
            </a:r>
            <a:r>
              <a:rPr lang="en-US">
                <a:hlinkClick r:id="rId8"/>
              </a:rPr>
              <a:t>Consulta de </a:t>
            </a:r>
            <a:r>
              <a:rPr lang="en-US" err="1">
                <a:hlinkClick r:id="rId8"/>
              </a:rPr>
              <a:t>Empresas</a:t>
            </a:r>
            <a:r>
              <a:rPr lang="en-US">
                <a:hlinkClick r:id="rId8"/>
              </a:rPr>
              <a:t> </a:t>
            </a:r>
            <a:r>
              <a:rPr lang="en-US" err="1">
                <a:hlinkClick r:id="rId8"/>
              </a:rPr>
              <a:t>Autorizadas</a:t>
            </a:r>
            <a:r>
              <a:rPr lang="en-US">
                <a:hlinkClick r:id="rId8"/>
              </a:rPr>
              <a:t> - SDL</a:t>
            </a:r>
          </a:p>
          <a:p>
            <a:r>
              <a:rPr lang="en-US">
                <a:ea typeface="Calibri"/>
                <a:cs typeface="Calibri"/>
              </a:rPr>
              <a:t>*R4 - </a:t>
            </a:r>
            <a:r>
              <a:rPr lang="en-US" err="1">
                <a:ea typeface="Calibri"/>
                <a:cs typeface="Calibri"/>
              </a:rPr>
              <a:t>Não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encontrado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*R5 - </a:t>
            </a:r>
            <a:r>
              <a:rPr lang="en-US" err="1">
                <a:ea typeface="Calibri"/>
                <a:cs typeface="Calibri"/>
              </a:rPr>
              <a:t>Não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encontrado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R6 – Rev. De GLP - </a:t>
            </a:r>
            <a:r>
              <a:rPr lang="en-US">
                <a:hlinkClick r:id="rId11"/>
              </a:rPr>
              <a:t>Dados </a:t>
            </a:r>
            <a:r>
              <a:rPr lang="en-US" err="1">
                <a:hlinkClick r:id="rId11"/>
              </a:rPr>
              <a:t>Cadastrais</a:t>
            </a:r>
            <a:r>
              <a:rPr lang="en-US">
                <a:hlinkClick r:id="rId11"/>
              </a:rPr>
              <a:t> das </a:t>
            </a:r>
            <a:r>
              <a:rPr lang="en-US" err="1">
                <a:hlinkClick r:id="rId11"/>
              </a:rPr>
              <a:t>Revendas</a:t>
            </a:r>
            <a:r>
              <a:rPr lang="en-US">
                <a:hlinkClick r:id="rId11"/>
              </a:rPr>
              <a:t> de </a:t>
            </a:r>
            <a:r>
              <a:rPr lang="en-US" err="1">
                <a:hlinkClick r:id="rId11"/>
              </a:rPr>
              <a:t>Gás</a:t>
            </a:r>
            <a:r>
              <a:rPr lang="en-US">
                <a:hlinkClick r:id="rId11"/>
              </a:rPr>
              <a:t> </a:t>
            </a:r>
            <a:r>
              <a:rPr lang="en-US" err="1">
                <a:hlinkClick r:id="rId11"/>
              </a:rPr>
              <a:t>Liquefeito</a:t>
            </a:r>
            <a:r>
              <a:rPr lang="en-US">
                <a:hlinkClick r:id="rId11"/>
              </a:rPr>
              <a:t> de Petróleo (GLP) — </a:t>
            </a:r>
            <a:r>
              <a:rPr lang="en-US" err="1">
                <a:hlinkClick r:id="rId11"/>
              </a:rPr>
              <a:t>Agência</a:t>
            </a:r>
            <a:r>
              <a:rPr lang="en-US">
                <a:hlinkClick r:id="rId11"/>
              </a:rPr>
              <a:t> Nacional do Petróleo, </a:t>
            </a:r>
            <a:r>
              <a:rPr lang="en-US" err="1">
                <a:hlinkClick r:id="rId11"/>
              </a:rPr>
              <a:t>Gás</a:t>
            </a:r>
            <a:r>
              <a:rPr lang="en-US">
                <a:hlinkClick r:id="rId11"/>
              </a:rPr>
              <a:t> Natural e </a:t>
            </a:r>
            <a:r>
              <a:rPr lang="en-US" err="1">
                <a:hlinkClick r:id="rId11"/>
              </a:rPr>
              <a:t>Biocombustíveis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R7 – </a:t>
            </a:r>
            <a:r>
              <a:rPr lang="en-US" err="1">
                <a:ea typeface="Calibri"/>
                <a:cs typeface="Calibri"/>
              </a:rPr>
              <a:t>Postos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revendedores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>
                <a:hlinkClick r:id="rId12"/>
              </a:rPr>
              <a:t>Consulta de </a:t>
            </a:r>
            <a:r>
              <a:rPr lang="en-US" err="1">
                <a:hlinkClick r:id="rId12"/>
              </a:rPr>
              <a:t>Postos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D18F-0449-44EF-913A-82A67D72C87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7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7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1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62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3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1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1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4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2FA0-BAE5-48AD-A347-7485168E0376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22" y="5446733"/>
            <a:ext cx="2231178" cy="67115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1" y="3237491"/>
            <a:ext cx="5495827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2400" b="1">
                <a:solidFill>
                  <a:schemeClr val="bg1"/>
                </a:solidFill>
              </a:rPr>
              <a:t>Renato Cabral Dias Dutra</a:t>
            </a:r>
          </a:p>
          <a:p>
            <a:r>
              <a:rPr lang="pt-BR" sz="1400" i="1"/>
              <a:t>Diretor do Departamento de Combustíveis Derivados de Petróleo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9" y="5374848"/>
            <a:ext cx="3157464" cy="8149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" y="750008"/>
            <a:ext cx="720207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 Interativa</a:t>
            </a:r>
          </a:p>
          <a:p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PLP nº 164/2022 e PLS nº 284/2017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BF61727-3F3D-2190-1B1E-0B459A34493D}"/>
                  </a:ext>
                </a:extLst>
              </p14:cNvPr>
              <p14:cNvContentPartPr/>
              <p14:nvPr/>
            </p14:nvContentPartPr>
            <p14:xfrm>
              <a:off x="156072" y="2504207"/>
              <a:ext cx="9180" cy="91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BF61727-3F3D-2190-1B1E-0B459A344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02928" y="2045207"/>
                <a:ext cx="918000" cy="9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tângulo 7"/>
          <p:cNvSpPr/>
          <p:nvPr/>
        </p:nvSpPr>
        <p:spPr>
          <a:xfrm>
            <a:off x="0" y="4239419"/>
            <a:ext cx="434326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</a:pPr>
            <a:r>
              <a:rPr lang="pt-BR" sz="2000" b="1">
                <a:cs typeface="Arial"/>
              </a:rPr>
              <a:t>Brasília, 1º de abril de 2025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235564"/>
            <a:ext cx="62720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i="1">
                <a:solidFill>
                  <a:srgbClr val="C00000"/>
                </a:solidFill>
                <a:ea typeface="+mn-lt"/>
                <a:cs typeface="+mn-lt"/>
              </a:rPr>
              <a:t>Comissão de Constituição e Justiça</a:t>
            </a:r>
          </a:p>
          <a:p>
            <a:r>
              <a:rPr lang="pt-BR" sz="2400" b="1" i="1">
                <a:solidFill>
                  <a:srgbClr val="C00000"/>
                </a:solidFill>
                <a:ea typeface="+mn-lt"/>
                <a:cs typeface="+mn-lt"/>
              </a:rPr>
              <a:t>Senado Federal</a:t>
            </a:r>
            <a:endParaRPr lang="pt-BR" b="1" i="1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26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C8F02-4EBD-8410-5A20-ADFFC42B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26D2CA-995B-BA6D-D1DE-635D80AD7231}"/>
              </a:ext>
            </a:extLst>
          </p:cNvPr>
          <p:cNvSpPr txBox="1"/>
          <p:nvPr/>
        </p:nvSpPr>
        <p:spPr>
          <a:xfrm>
            <a:off x="263102" y="81015"/>
            <a:ext cx="359585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9A0000"/>
                </a:solidFill>
                <a:latin typeface="Arial Black"/>
                <a:cs typeface="Arial"/>
              </a:rPr>
              <a:t>Saiu na mídia</a:t>
            </a:r>
            <a:endParaRPr lang="pt-BR" sz="2000" b="1" dirty="0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BC30325-0D23-1FDF-03E5-7A7F2CA7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7" y="4150929"/>
            <a:ext cx="5793721" cy="1294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D568C29-A512-DFAE-DAD7-F877613F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30" y="5090348"/>
            <a:ext cx="5841937" cy="1272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CD4F657-BB23-65EB-E674-27D92C88E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56" y="950252"/>
            <a:ext cx="4607587" cy="2665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47C34C-B2EF-16FA-4908-C128539AF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851" y="3554528"/>
            <a:ext cx="5202894" cy="1300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A0542ED-EEDC-88A6-CD4C-A8D53EE73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778" y="950252"/>
            <a:ext cx="2943165" cy="215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F524EC2-4CDC-0F2A-FA16-5D39A52D495A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899D09-7A32-C4C8-7CB3-E9C2E3997DA2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</a:rPr>
              <a:t>2</a:t>
            </a:r>
            <a:endParaRPr lang="pt-BR" sz="3200" b="1" dirty="0">
              <a:solidFill>
                <a:srgbClr val="00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8CBC75-F144-EED7-2704-2BA9A04B3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252" y="1166413"/>
            <a:ext cx="3611917" cy="1795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1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F6EB-56D9-24CA-E7CB-10F7F74CA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98F9D16E-5890-CD0E-DC76-2A4CC9E6889E}"/>
              </a:ext>
            </a:extLst>
          </p:cNvPr>
          <p:cNvSpPr txBox="1"/>
          <p:nvPr/>
        </p:nvSpPr>
        <p:spPr>
          <a:xfrm>
            <a:off x="263102" y="81015"/>
            <a:ext cx="359585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>
                <a:solidFill>
                  <a:srgbClr val="9A0000"/>
                </a:solidFill>
                <a:latin typeface="Arial Black"/>
                <a:cs typeface="Arial"/>
              </a:rPr>
              <a:t>Saiu na mídia</a:t>
            </a:r>
            <a:endParaRPr lang="pt-BR" sz="2000" b="1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EDE489A-66AA-BBFA-43E3-8603A263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" t="-100" r="683" b="18707"/>
          <a:stretch/>
        </p:blipFill>
        <p:spPr>
          <a:xfrm>
            <a:off x="366669" y="933450"/>
            <a:ext cx="3451588" cy="410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ECE9C5C-BDC3-17F3-39E0-A4D45CAE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709" b="-1911"/>
          <a:stretch/>
        </p:blipFill>
        <p:spPr>
          <a:xfrm>
            <a:off x="8163143" y="847033"/>
            <a:ext cx="3675776" cy="3470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2E8E36-8CD0-4C89-7841-9B924A008C2C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58152C-4290-06AC-907D-A1447E676762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</a:rPr>
              <a:t>2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330B214-3E0C-5D01-87CF-DF872DF4B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754" y="1856771"/>
            <a:ext cx="3335891" cy="4542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21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9AB87-ED94-B75A-AC76-7FD0A500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8DA3FB-2BAB-D88F-7505-47853DFDF16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63A655-4C48-0443-9E03-3C8E72C41698}"/>
              </a:ext>
            </a:extLst>
          </p:cNvPr>
          <p:cNvSpPr/>
          <p:nvPr/>
        </p:nvSpPr>
        <p:spPr>
          <a:xfrm>
            <a:off x="0" y="3105835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Devedor Contumaz</a:t>
            </a:r>
            <a:endParaRPr lang="pt-BR" sz="20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912B1C-636A-14E7-E7E0-0CFCD06D8396}"/>
              </a:ext>
            </a:extLst>
          </p:cNvPr>
          <p:cNvSpPr/>
          <p:nvPr/>
        </p:nvSpPr>
        <p:spPr>
          <a:xfrm>
            <a:off x="5305425" y="1581835"/>
            <a:ext cx="158115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600" b="1">
                <a:solidFill>
                  <a:schemeClr val="tx1"/>
                </a:solidFill>
              </a:rPr>
              <a:t>3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59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CD4D7-BE46-9261-AED4-2D5438F1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ABEA5A1-18F8-B521-4BDE-CEBC184C70C0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5EB221-AA6F-C47A-15A0-2BA1ECC8C01D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</a:rPr>
              <a:t>3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8E073FD-8C02-70CD-27AC-C37BF4CD8F8E}"/>
              </a:ext>
            </a:extLst>
          </p:cNvPr>
          <p:cNvSpPr txBox="1"/>
          <p:nvPr/>
        </p:nvSpPr>
        <p:spPr>
          <a:xfrm>
            <a:off x="263102" y="81015"/>
            <a:ext cx="1033231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Diagnósticos sobre o </a:t>
            </a:r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Devedor Contumaz</a:t>
            </a:r>
            <a:endParaRPr lang="pt-BR" sz="3600" b="1" dirty="0">
              <a:solidFill>
                <a:srgbClr val="9A0000"/>
              </a:solidFill>
              <a:latin typeface="Arial Black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150F36-E219-85FF-0ECC-94B8E708F8B0}"/>
              </a:ext>
            </a:extLst>
          </p:cNvPr>
          <p:cNvSpPr txBox="1"/>
          <p:nvPr/>
        </p:nvSpPr>
        <p:spPr>
          <a:xfrm>
            <a:off x="763571" y="727346"/>
            <a:ext cx="11428429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u="sng" dirty="0"/>
              <a:t>Os volumes envolvidos, sua capilaridade e a carga tributária que supera as margens de comercialização</a:t>
            </a:r>
            <a:r>
              <a:rPr lang="pt-BR" sz="2800" dirty="0"/>
              <a:t> fazem do setor de combustíveis um dos preferidos para a prática da inadimplência reiterada, substancial e injustificada, de tributos.</a:t>
            </a:r>
          </a:p>
          <a:p>
            <a:endParaRPr lang="pt-BR" sz="1000" dirty="0"/>
          </a:p>
          <a:p>
            <a:r>
              <a:rPr lang="pt-BR" sz="2800" dirty="0"/>
              <a:t>O Instituto Combustível Legal </a:t>
            </a:r>
            <a:r>
              <a:rPr lang="pt-BR" sz="2800" b="1" u="sng" dirty="0"/>
              <a:t>estima que mais de R$ 30 bilhões são desviados por ano</a:t>
            </a:r>
            <a:r>
              <a:rPr lang="pt-BR" sz="2800" dirty="0"/>
              <a:t> do setor de combustíveis com a sonegação de tributos, inadimplência e fraudes contra os consumidores. </a:t>
            </a:r>
          </a:p>
          <a:p>
            <a:endParaRPr lang="pt-BR" sz="1000" dirty="0"/>
          </a:p>
          <a:p>
            <a:r>
              <a:rPr lang="pt-BR" sz="2800" dirty="0"/>
              <a:t>No Brasil, devedores contumazes se beneficiam da complexidade do sistema tributário, das limitações de fiscalização do Estado e da morosidade da análise e julgamento dos processos, fato que </a:t>
            </a:r>
            <a:r>
              <a:rPr lang="pt-BR" sz="2800" b="1" u="sng" dirty="0"/>
              <a:t>compromete o ambiente concorrencial</a:t>
            </a:r>
            <a:r>
              <a:rPr lang="pt-BR" sz="2800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5238" y="871323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1</a:t>
            </a:r>
            <a:endParaRPr lang="pt-BR" sz="3200" b="1" dirty="0"/>
          </a:p>
        </p:txBody>
      </p:sp>
      <p:sp>
        <p:nvSpPr>
          <p:cNvPr id="9" name="Retângulo 8"/>
          <p:cNvSpPr/>
          <p:nvPr/>
        </p:nvSpPr>
        <p:spPr>
          <a:xfrm>
            <a:off x="145238" y="2735836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2</a:t>
            </a:r>
            <a:endParaRPr lang="pt-BR" sz="3200" b="1" dirty="0"/>
          </a:p>
        </p:txBody>
      </p:sp>
      <p:sp>
        <p:nvSpPr>
          <p:cNvPr id="10" name="Retângulo 9"/>
          <p:cNvSpPr/>
          <p:nvPr/>
        </p:nvSpPr>
        <p:spPr>
          <a:xfrm>
            <a:off x="145239" y="4121974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3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71610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A8E4-91DE-5840-45ED-C8ABD7B1C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AEF478C-3B63-A1CB-BB0D-1239EAB06456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4F52BA-F819-CD4C-4B10-1ACC73A0D377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</a:rPr>
              <a:t>3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FCE279-F83D-D7DE-E5D8-F9D2DD2BD26C}"/>
              </a:ext>
            </a:extLst>
          </p:cNvPr>
          <p:cNvSpPr txBox="1"/>
          <p:nvPr/>
        </p:nvSpPr>
        <p:spPr>
          <a:xfrm>
            <a:off x="870377" y="1042384"/>
            <a:ext cx="11128798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dirty="0"/>
              <a:t>Tipificar a conduta do devedor contumaz e puni-la é </a:t>
            </a:r>
            <a:r>
              <a:rPr lang="pt-BR" sz="2800" b="1" u="sng" dirty="0"/>
              <a:t>instrumento necessário</a:t>
            </a:r>
            <a:r>
              <a:rPr lang="pt-BR" sz="2800" dirty="0"/>
              <a:t> para o combate à concorrência desleal no setor de combustíveis.</a:t>
            </a:r>
          </a:p>
          <a:p>
            <a:endParaRPr lang="pt-BR" sz="1000" dirty="0"/>
          </a:p>
          <a:p>
            <a:r>
              <a:rPr lang="pt-BR" sz="2800" dirty="0"/>
              <a:t>A regularidade fiscal </a:t>
            </a:r>
            <a:r>
              <a:rPr lang="pt-BR" sz="2800" dirty="0" smtClean="0"/>
              <a:t>e a regularidade </a:t>
            </a:r>
            <a:r>
              <a:rPr lang="pt-BR" sz="2800" dirty="0"/>
              <a:t>junto à ANP são </a:t>
            </a:r>
            <a:r>
              <a:rPr lang="pt-BR" sz="2800" b="1" u="sng" dirty="0"/>
              <a:t>dispositivos importantes para garantir a isonomia competitiva</a:t>
            </a:r>
            <a:r>
              <a:rPr lang="pt-BR" sz="2800" dirty="0"/>
              <a:t> entre os agentes regulados.</a:t>
            </a:r>
          </a:p>
          <a:p>
            <a:endParaRPr lang="pt-BR" sz="1000" dirty="0"/>
          </a:p>
          <a:p>
            <a:r>
              <a:rPr lang="pt-BR" sz="2800" dirty="0"/>
              <a:t>O </a:t>
            </a:r>
            <a:r>
              <a:rPr lang="pt-BR" sz="2800" b="1" u="sng" dirty="0"/>
              <a:t>combate efetivo ao devedor contumaz</a:t>
            </a:r>
            <a:r>
              <a:rPr lang="pt-BR" sz="2800" b="1" dirty="0"/>
              <a:t> </a:t>
            </a:r>
            <a:r>
              <a:rPr lang="pt-BR" sz="2800" dirty="0"/>
              <a:t>faz desse ambiente de negócios atrativo ao investimento em infraestrutura e à promoção da livre concorrência, diretrizes  estratégicas para o desenvolvimento do mercado de combustíveis, demais derivados de petróleo e biocombustíveis no Brasil.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E073FD-8C02-70CD-27AC-C37BF4CD8F8E}"/>
              </a:ext>
            </a:extLst>
          </p:cNvPr>
          <p:cNvSpPr txBox="1"/>
          <p:nvPr/>
        </p:nvSpPr>
        <p:spPr>
          <a:xfrm>
            <a:off x="263102" y="81015"/>
            <a:ext cx="1033231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Diagnósticos sobre o </a:t>
            </a:r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Devedor Contumaz</a:t>
            </a:r>
            <a:endParaRPr lang="pt-BR" sz="3600" b="1" dirty="0">
              <a:solidFill>
                <a:srgbClr val="9A0000"/>
              </a:solidFill>
              <a:latin typeface="Arial Black"/>
              <a:cs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6214" y="1154127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1</a:t>
            </a:r>
            <a:endParaRPr lang="pt-BR" sz="3200" b="1" dirty="0"/>
          </a:p>
        </p:txBody>
      </p:sp>
      <p:sp>
        <p:nvSpPr>
          <p:cNvPr id="10" name="Retângulo 9"/>
          <p:cNvSpPr/>
          <p:nvPr/>
        </p:nvSpPr>
        <p:spPr>
          <a:xfrm>
            <a:off x="196214" y="2585007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2</a:t>
            </a:r>
            <a:endParaRPr lang="pt-BR" sz="3200" b="1" dirty="0"/>
          </a:p>
        </p:txBody>
      </p:sp>
      <p:sp>
        <p:nvSpPr>
          <p:cNvPr id="11" name="Retângulo 10"/>
          <p:cNvSpPr/>
          <p:nvPr/>
        </p:nvSpPr>
        <p:spPr>
          <a:xfrm>
            <a:off x="196213" y="4015887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3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17639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6017D-3E36-CDE4-91F8-667250BD6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7ECBFF-60AB-43D3-6B7D-A545D85D56F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56E970-0394-892D-4CC1-9C90AA36595B}"/>
              </a:ext>
            </a:extLst>
          </p:cNvPr>
          <p:cNvSpPr/>
          <p:nvPr/>
        </p:nvSpPr>
        <p:spPr>
          <a:xfrm>
            <a:off x="0" y="3105835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em resposta</a:t>
            </a:r>
            <a:endParaRPr lang="pt-BR" sz="20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B83D268-A25A-36FE-47CA-0EF8712C815F}"/>
              </a:ext>
            </a:extLst>
          </p:cNvPr>
          <p:cNvSpPr/>
          <p:nvPr/>
        </p:nvSpPr>
        <p:spPr>
          <a:xfrm>
            <a:off x="5305425" y="1581835"/>
            <a:ext cx="158115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600" b="1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126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A652-6399-4EED-AA46-6E42D0CE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F323B9B-3311-3387-B2D2-347BF4CC3F60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F336865-16C9-5EB2-134D-01233C7D9AE9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4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708CFD4-B27F-5B3F-9CD6-46380468BEAB}"/>
              </a:ext>
            </a:extLst>
          </p:cNvPr>
          <p:cNvSpPr txBox="1"/>
          <p:nvPr/>
        </p:nvSpPr>
        <p:spPr>
          <a:xfrm>
            <a:off x="263102" y="81015"/>
            <a:ext cx="517455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Ações em </a:t>
            </a:r>
            <a:r>
              <a:rPr lang="pt-BR" sz="3600" b="1" dirty="0" err="1" smtClean="0">
                <a:solidFill>
                  <a:srgbClr val="9A0000"/>
                </a:solidFill>
                <a:latin typeface="Arial Black"/>
                <a:cs typeface="Arial"/>
              </a:rPr>
              <a:t>Respsota</a:t>
            </a:r>
            <a:endParaRPr lang="pt-BR" sz="3600" b="1" dirty="0">
              <a:solidFill>
                <a:srgbClr val="9A0000"/>
              </a:solidFill>
              <a:latin typeface="Arial Black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1D3DFA-A6AA-3B09-5044-6B66FDFE7113}"/>
              </a:ext>
            </a:extLst>
          </p:cNvPr>
          <p:cNvSpPr txBox="1"/>
          <p:nvPr/>
        </p:nvSpPr>
        <p:spPr>
          <a:xfrm>
            <a:off x="1049917" y="3607991"/>
            <a:ext cx="973873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100" dirty="0" smtClean="0"/>
              <a:t>O CNPE </a:t>
            </a:r>
            <a:r>
              <a:rPr lang="pt-BR" sz="2100" dirty="0"/>
              <a:t>recomenda a </a:t>
            </a:r>
            <a:r>
              <a:rPr lang="pt-BR" sz="2100" b="1" u="sng" dirty="0"/>
              <a:t>articulação permanente </a:t>
            </a:r>
            <a:r>
              <a:rPr lang="pt-BR" sz="2100" dirty="0"/>
              <a:t>com órgãos da Administração Pública Federal, de outros poderes e entes federativos com vistas ao </a:t>
            </a:r>
            <a:r>
              <a:rPr lang="pt-BR" sz="2100" b="1" u="sng" dirty="0"/>
              <a:t>combate à sonegação e à adulteração de combustíveis</a:t>
            </a:r>
            <a:r>
              <a:rPr lang="pt-BR" sz="2100" dirty="0"/>
              <a:t>, entre outras práticas que distorcem a </a:t>
            </a:r>
            <a:r>
              <a:rPr lang="pt-BR" sz="2100" dirty="0" smtClean="0"/>
              <a:t>concorrência (Resoluç</a:t>
            </a:r>
            <a:r>
              <a:rPr lang="pt-BR" sz="2100" dirty="0" smtClean="0"/>
              <a:t>ão CNPE nº 12/2019)</a:t>
            </a:r>
            <a:r>
              <a:rPr lang="pt-BR" sz="2100" dirty="0" smtClean="0"/>
              <a:t>. </a:t>
            </a:r>
            <a:endParaRPr lang="pt-BR" sz="2100" dirty="0"/>
          </a:p>
        </p:txBody>
      </p:sp>
      <p:sp>
        <p:nvSpPr>
          <p:cNvPr id="2" name="Retângulo 1"/>
          <p:cNvSpPr/>
          <p:nvPr/>
        </p:nvSpPr>
        <p:spPr>
          <a:xfrm>
            <a:off x="1040939" y="5105802"/>
            <a:ext cx="104448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ea typeface="Calibri"/>
                <a:cs typeface="Arial"/>
              </a:rPr>
              <a:t>Trabalho conjunto com o </a:t>
            </a:r>
            <a:r>
              <a:rPr lang="pt-BR" sz="2100" b="1" u="sng" dirty="0">
                <a:ea typeface="Calibri"/>
                <a:cs typeface="Arial"/>
              </a:rPr>
              <a:t>Núcleo de Combate ao Crime Organizado</a:t>
            </a:r>
            <a:r>
              <a:rPr lang="pt-BR" sz="2100" dirty="0">
                <a:ea typeface="Calibri"/>
                <a:cs typeface="Arial"/>
              </a:rPr>
              <a:t> (criado pelo MJSP em </a:t>
            </a:r>
            <a:r>
              <a:rPr lang="pt-BR" sz="2100" dirty="0" err="1">
                <a:ea typeface="Calibri"/>
                <a:cs typeface="Arial"/>
              </a:rPr>
              <a:t>jan</a:t>
            </a:r>
            <a:r>
              <a:rPr lang="pt-BR" sz="2100" dirty="0">
                <a:ea typeface="Calibri"/>
                <a:cs typeface="Arial"/>
              </a:rPr>
              <a:t>/2025): aberto inquérito para investigar a atuação do crime organizado no setor de distribuição de combustíveis.</a:t>
            </a:r>
            <a:endParaRPr lang="pt-BR" sz="2100" dirty="0">
              <a:ea typeface="Calibri"/>
              <a:cs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0939" y="871362"/>
            <a:ext cx="6830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u="sng" dirty="0">
                <a:ea typeface="Calibri"/>
                <a:cs typeface="Arial"/>
              </a:rPr>
              <a:t>Simplificação tributária</a:t>
            </a:r>
            <a:r>
              <a:rPr lang="pt-BR" sz="2100" dirty="0">
                <a:ea typeface="Calibri"/>
                <a:cs typeface="Arial"/>
              </a:rPr>
              <a:t> reduz custos do setor e </a:t>
            </a:r>
            <a:r>
              <a:rPr lang="pt-BR" sz="2100" b="1" u="sng" dirty="0">
                <a:ea typeface="Calibri"/>
                <a:cs typeface="Arial"/>
              </a:rPr>
              <a:t>elimina oportunidade para ações inidôneas</a:t>
            </a:r>
            <a:r>
              <a:rPr lang="pt-BR" sz="2100" dirty="0">
                <a:ea typeface="Calibri"/>
                <a:cs typeface="Arial"/>
              </a:rPr>
              <a:t>. </a:t>
            </a:r>
            <a:r>
              <a:rPr lang="pt-BR" sz="2100" dirty="0" smtClean="0">
                <a:ea typeface="Calibri"/>
                <a:cs typeface="Arial"/>
              </a:rPr>
              <a:t>Apoio </a:t>
            </a:r>
            <a:r>
              <a:rPr lang="pt-BR" sz="2100" dirty="0">
                <a:ea typeface="Calibri"/>
                <a:cs typeface="Arial"/>
              </a:rPr>
              <a:t>à </a:t>
            </a:r>
            <a:r>
              <a:rPr lang="pt-BR" sz="2100" dirty="0" err="1">
                <a:ea typeface="Calibri"/>
                <a:cs typeface="Arial"/>
              </a:rPr>
              <a:t>Monofasia</a:t>
            </a:r>
            <a:r>
              <a:rPr lang="pt-BR" sz="2100" dirty="0">
                <a:ea typeface="Calibri"/>
                <a:cs typeface="Arial"/>
              </a:rPr>
              <a:t> do ICMS via LC 192/2022 e sua manutenção na LC 214/2025, assim como à Reforma Tributária sobre o Consumo.</a:t>
            </a:r>
            <a:endParaRPr lang="pt-BR" sz="2100" dirty="0">
              <a:ea typeface="Calibri"/>
              <a:cs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9917" y="2339079"/>
            <a:ext cx="84145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u="sng" dirty="0">
                <a:ea typeface="Calibri"/>
                <a:cs typeface="Arial"/>
              </a:rPr>
              <a:t>Apoio às matérias em tramitação no Congresso Nacional</a:t>
            </a:r>
            <a:r>
              <a:rPr lang="pt-BR" sz="2100" dirty="0">
                <a:ea typeface="Calibri"/>
                <a:cs typeface="Arial"/>
              </a:rPr>
              <a:t>: </a:t>
            </a:r>
          </a:p>
          <a:p>
            <a:pPr lvl="1" algn="just"/>
            <a:r>
              <a:rPr lang="pt-BR" sz="2100" dirty="0">
                <a:ea typeface="Calibri"/>
                <a:cs typeface="Arial"/>
              </a:rPr>
              <a:t>PLP nº 164/2022 + PLS 284/2017 (devedor contumaz)</a:t>
            </a:r>
          </a:p>
          <a:p>
            <a:pPr lvl="1" algn="just"/>
            <a:r>
              <a:rPr lang="pt-BR" sz="2100" dirty="0">
                <a:ea typeface="Calibri"/>
                <a:cs typeface="Arial"/>
              </a:rPr>
              <a:t>PL nº 8.455/2017 (tipifica crime furto e roubo de combustíveis)</a:t>
            </a:r>
            <a:endParaRPr lang="pt-BR" sz="2100" dirty="0">
              <a:ea typeface="Calibri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AB194B6-A8D9-43FC-A159-D86E8DE8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34" y="416090"/>
            <a:ext cx="3184790" cy="184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263102" y="1198273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1</a:t>
            </a:r>
            <a:endParaRPr lang="pt-BR" sz="3200" b="1" dirty="0"/>
          </a:p>
        </p:txBody>
      </p:sp>
      <p:sp>
        <p:nvSpPr>
          <p:cNvPr id="11" name="Retângulo 10"/>
          <p:cNvSpPr/>
          <p:nvPr/>
        </p:nvSpPr>
        <p:spPr>
          <a:xfrm>
            <a:off x="263102" y="2555496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2</a:t>
            </a:r>
            <a:endParaRPr lang="pt-BR" sz="3200" b="1" dirty="0"/>
          </a:p>
        </p:txBody>
      </p:sp>
      <p:sp>
        <p:nvSpPr>
          <p:cNvPr id="12" name="Retângulo 11"/>
          <p:cNvSpPr/>
          <p:nvPr/>
        </p:nvSpPr>
        <p:spPr>
          <a:xfrm>
            <a:off x="263101" y="3961718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3</a:t>
            </a:r>
            <a:endParaRPr lang="pt-BR" sz="3200" b="1" dirty="0"/>
          </a:p>
        </p:txBody>
      </p:sp>
      <p:sp>
        <p:nvSpPr>
          <p:cNvPr id="13" name="Retângulo 12"/>
          <p:cNvSpPr/>
          <p:nvPr/>
        </p:nvSpPr>
        <p:spPr>
          <a:xfrm>
            <a:off x="263101" y="5237915"/>
            <a:ext cx="618331" cy="62899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4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1779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D05EE-9F58-EDE7-6A35-8353BDBA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CE4F7D-7575-D5B1-24DF-123D8848B7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54FA6D-CAB6-F616-E7D0-C5C86143CFAC}"/>
              </a:ext>
            </a:extLst>
          </p:cNvPr>
          <p:cNvSpPr/>
          <p:nvPr/>
        </p:nvSpPr>
        <p:spPr>
          <a:xfrm>
            <a:off x="0" y="2870378"/>
            <a:ext cx="12192000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70268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3102" y="81015"/>
            <a:ext cx="208262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>
                <a:solidFill>
                  <a:srgbClr val="9A0000"/>
                </a:solidFill>
                <a:latin typeface="Arial Black"/>
                <a:cs typeface="Arial" panose="020B0604020202020204" pitchFamily="34" charset="0"/>
              </a:rPr>
              <a:t>Agenda</a:t>
            </a:r>
            <a:endParaRPr lang="pt-BR" sz="2000" b="1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" y="35295"/>
            <a:ext cx="196215" cy="6920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8724" y="882375"/>
            <a:ext cx="706162" cy="465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8724" y="1563117"/>
            <a:ext cx="706162" cy="465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8724" y="2249196"/>
            <a:ext cx="706162" cy="465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24885" y="1521917"/>
            <a:ext cx="102598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Principais 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Atividades Ilícitas no Setor de Combustíveis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8724" y="2935275"/>
            <a:ext cx="706162" cy="465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24886" y="2210358"/>
            <a:ext cx="344042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Devedor Contumaz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24886" y="824781"/>
            <a:ext cx="981201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Grandes 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Números do 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 de Combustíveis</a:t>
            </a:r>
            <a:endParaRPr lang="pt-BR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A1DB9C-142A-6253-4B1E-8A1E717A12C0}"/>
              </a:ext>
            </a:extLst>
          </p:cNvPr>
          <p:cNvSpPr txBox="1"/>
          <p:nvPr/>
        </p:nvSpPr>
        <p:spPr>
          <a:xfrm>
            <a:off x="848323" y="2898799"/>
            <a:ext cx="75865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Ações 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Governamentais em </a:t>
            </a: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Resposta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42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DB7E-FBF0-4FB4-E20A-52237B5B9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5708310-87B8-D8B9-19A4-11E9DEBBF07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105835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Números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5305425" y="1581835"/>
            <a:ext cx="158115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600" b="1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79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9EB1CE92-8CA9-898B-90B4-6F529028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24"/>
          <a:stretch/>
        </p:blipFill>
        <p:spPr>
          <a:xfrm>
            <a:off x="0" y="726649"/>
            <a:ext cx="12192000" cy="50142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A8228F-CB3E-74CC-80FB-75AF7D64B610}"/>
              </a:ext>
            </a:extLst>
          </p:cNvPr>
          <p:cNvSpPr txBox="1"/>
          <p:nvPr/>
        </p:nvSpPr>
        <p:spPr>
          <a:xfrm>
            <a:off x="263102" y="81015"/>
            <a:ext cx="229569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Grandes</a:t>
            </a:r>
            <a:endParaRPr lang="pt-BR" sz="2000" b="1" dirty="0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B01650-8161-5ECC-47F5-2B668554235A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87C4C5-549A-3048-1A0A-4CEF704B7ABE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99BAE3-CD4D-9FB0-7998-52CD6446F594}"/>
              </a:ext>
            </a:extLst>
          </p:cNvPr>
          <p:cNvSpPr txBox="1"/>
          <p:nvPr/>
        </p:nvSpPr>
        <p:spPr>
          <a:xfrm>
            <a:off x="1370306" y="3234641"/>
            <a:ext cx="1584477" cy="830997"/>
          </a:xfrm>
          <a:prstGeom prst="rect">
            <a:avLst/>
          </a:prstGeom>
          <a:solidFill>
            <a:srgbClr val="F4F6F5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chemeClr val="tx1">
                    <a:lumMod val="49000"/>
                    <a:lumOff val="51000"/>
                  </a:schemeClr>
                </a:solidFill>
                <a:latin typeface="Calibri Light"/>
                <a:ea typeface="Calibri"/>
                <a:cs typeface="Calibri"/>
              </a:rPr>
              <a:t>Produção de biodiesel, etanol e biometano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A71B50-0505-D319-9760-36E9078C138B}"/>
              </a:ext>
            </a:extLst>
          </p:cNvPr>
          <p:cNvSpPr txBox="1"/>
          <p:nvPr/>
        </p:nvSpPr>
        <p:spPr>
          <a:xfrm>
            <a:off x="9895167" y="4707291"/>
            <a:ext cx="1681239" cy="892552"/>
          </a:xfrm>
          <a:prstGeom prst="rect">
            <a:avLst/>
          </a:prstGeom>
          <a:solidFill>
            <a:srgbClr val="F4F6F5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300" b="1">
                <a:solidFill>
                  <a:schemeClr val="tx1">
                    <a:lumMod val="49000"/>
                    <a:lumOff val="51000"/>
                  </a:schemeClr>
                </a:solidFill>
                <a:latin typeface="Calibri Light"/>
                <a:ea typeface="Calibri"/>
                <a:cs typeface="Calibri"/>
              </a:rPr>
              <a:t>Fornecimento de diesel, gasolina C e etanol hidratado para grandes consumidores</a:t>
            </a:r>
            <a:endParaRPr lang="pt-BR" sz="130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61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46BFE-6AC5-1543-8B1F-964CF248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3606D2C3-3010-52D6-5E7F-A00F939E8C6B}"/>
              </a:ext>
            </a:extLst>
          </p:cNvPr>
          <p:cNvSpPr txBox="1"/>
          <p:nvPr/>
        </p:nvSpPr>
        <p:spPr>
          <a:xfrm>
            <a:off x="263102" y="81015"/>
            <a:ext cx="1023581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>
                <a:solidFill>
                  <a:srgbClr val="9A0000"/>
                </a:solidFill>
                <a:latin typeface="Arial Black"/>
                <a:cs typeface="Arial"/>
              </a:rPr>
              <a:t>Grandes números - agentes autorizados</a:t>
            </a:r>
            <a:endParaRPr lang="pt-BR" sz="2000" b="1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DB01650-8161-5ECC-47F5-2B668554235A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87C4C5-549A-3048-1A0A-4CEF704B7ABE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DCE617-9DC7-23D8-0459-1EEC7F3EA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6" y="891717"/>
            <a:ext cx="11261188" cy="50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E723-9A14-57A6-2D34-E0A054FA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38ED0992-21AD-EA23-46EB-EAD9A504CB70}"/>
              </a:ext>
            </a:extLst>
          </p:cNvPr>
          <p:cNvSpPr txBox="1"/>
          <p:nvPr/>
        </p:nvSpPr>
        <p:spPr>
          <a:xfrm>
            <a:off x="263102" y="81015"/>
            <a:ext cx="718998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>
                <a:solidFill>
                  <a:srgbClr val="9A0000"/>
                </a:solidFill>
                <a:latin typeface="Arial Black"/>
                <a:cs typeface="Arial"/>
              </a:rPr>
              <a:t>Grandes números - volumes</a:t>
            </a:r>
            <a:endParaRPr lang="pt-BR" sz="2000" b="1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B01650-8161-5ECC-47F5-2B668554235A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787C4C5-549A-3048-1A0A-4CEF704B7ABE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6E6C38-B738-F7DB-6DC8-6E7B2DB9238A}"/>
              </a:ext>
            </a:extLst>
          </p:cNvPr>
          <p:cNvSpPr txBox="1"/>
          <p:nvPr/>
        </p:nvSpPr>
        <p:spPr>
          <a:xfrm>
            <a:off x="263102" y="731301"/>
            <a:ext cx="1122273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Calibri"/>
                <a:ea typeface="Calibri"/>
                <a:cs typeface="Arial"/>
              </a:rPr>
              <a:t>No ano de 2024, a comercialização de combustíveis no Brasil foi de </a:t>
            </a:r>
            <a:r>
              <a:rPr lang="pt-BR" sz="2400" b="1" dirty="0">
                <a:effectLst/>
                <a:latin typeface="Calibri"/>
                <a:ea typeface="Calibri"/>
                <a:cs typeface="Arial"/>
              </a:rPr>
              <a:t>155,6 milhões m³</a:t>
            </a:r>
            <a:r>
              <a:rPr lang="pt-BR" sz="2400" dirty="0">
                <a:effectLst/>
                <a:latin typeface="Calibri"/>
                <a:ea typeface="Calibri"/>
                <a:cs typeface="Arial"/>
              </a:rPr>
              <a:t>, com volumes </a:t>
            </a:r>
            <a:r>
              <a:rPr lang="pt-BR" sz="2400" b="1" dirty="0">
                <a:effectLst/>
                <a:latin typeface="Calibri"/>
                <a:ea typeface="Calibri"/>
                <a:cs typeface="Arial"/>
              </a:rPr>
              <a:t>recordes históricos para óleo diesel B e GLP</a:t>
            </a:r>
            <a:r>
              <a:rPr lang="pt-BR" sz="2400" dirty="0">
                <a:effectLst/>
                <a:latin typeface="Calibri"/>
                <a:ea typeface="Calibri"/>
                <a:cs typeface="Arial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58800F-CE1B-4D98-B007-B8E84099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219" y="1936424"/>
            <a:ext cx="5690700" cy="29851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124A60-E9AE-44E5-2EB5-5AF02AE858CC}"/>
              </a:ext>
            </a:extLst>
          </p:cNvPr>
          <p:cNvSpPr txBox="1"/>
          <p:nvPr/>
        </p:nvSpPr>
        <p:spPr>
          <a:xfrm>
            <a:off x="263102" y="1540828"/>
            <a:ext cx="5722919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/>
                <a:ea typeface="Calibri"/>
                <a:cs typeface="Arial"/>
              </a:rPr>
              <a:t>Crescimento de 3,9% </a:t>
            </a:r>
            <a:r>
              <a:rPr lang="pt-BR" sz="2400" dirty="0">
                <a:latin typeface="Calibri"/>
                <a:ea typeface="Calibri"/>
                <a:cs typeface="Arial"/>
              </a:rPr>
              <a:t>em 2024 no volume total, com destaque para: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/>
                <a:ea typeface="Calibri"/>
                <a:cs typeface="Arial"/>
              </a:rPr>
              <a:t>+1,7% no óleo diesel B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effectLst/>
                <a:latin typeface="Calibri"/>
                <a:ea typeface="Calibri"/>
                <a:cs typeface="Arial"/>
              </a:rPr>
              <a:t>+2,2% no GLP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/>
                <a:ea typeface="Calibri"/>
                <a:cs typeface="Arial"/>
              </a:rPr>
              <a:t>+6,8% no QAV</a:t>
            </a:r>
            <a:endParaRPr lang="pt-BR" sz="2000" dirty="0">
              <a:effectLst/>
              <a:latin typeface="Calibri"/>
              <a:ea typeface="Calibri"/>
              <a:cs typeface="Arial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effectLst/>
                <a:latin typeface="Calibri"/>
                <a:ea typeface="Calibri"/>
                <a:cs typeface="Arial"/>
              </a:rPr>
              <a:t>+33,3% no etanol hidratado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/>
                <a:ea typeface="Calibri"/>
                <a:cs typeface="Arial"/>
              </a:rPr>
              <a:t>-4,0% na gasolina C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Calibri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Calibri"/>
                <a:ea typeface="Calibri"/>
                <a:cs typeface="Arial"/>
              </a:rPr>
              <a:t>A comercialização de combustíveis gerou  arrecadação de tributos: </a:t>
            </a:r>
            <a:r>
              <a:rPr lang="pt-BR" sz="2400" b="1" dirty="0">
                <a:effectLst/>
                <a:latin typeface="Calibri"/>
                <a:ea typeface="Calibri"/>
                <a:cs typeface="Arial"/>
              </a:rPr>
              <a:t>R$ 105,3 bilhões </a:t>
            </a:r>
            <a:r>
              <a:rPr lang="pt-BR" sz="2400" dirty="0">
                <a:latin typeface="Calibri"/>
                <a:ea typeface="Calibri"/>
                <a:cs typeface="Arial"/>
              </a:rPr>
              <a:t>para 2024 em </a:t>
            </a:r>
            <a:r>
              <a:rPr lang="pt-BR" sz="2400" dirty="0">
                <a:effectLst/>
                <a:latin typeface="Calibri"/>
                <a:ea typeface="Calibri"/>
                <a:cs typeface="Arial"/>
              </a:rPr>
              <a:t>receita administrada pela Receita Federal e </a:t>
            </a:r>
            <a:r>
              <a:rPr lang="pt-BR" sz="2400" b="1" dirty="0">
                <a:latin typeface="Calibri"/>
                <a:ea typeface="Calibri"/>
                <a:cs typeface="Arial"/>
              </a:rPr>
              <a:t>R$ 116,0 bilhões </a:t>
            </a:r>
            <a:r>
              <a:rPr lang="pt-BR" sz="2400" dirty="0">
                <a:latin typeface="Calibri"/>
                <a:ea typeface="Calibri"/>
                <a:cs typeface="Arial"/>
              </a:rPr>
              <a:t>para 2023 com ICMS.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56701" y="1121790"/>
            <a:ext cx="5646656" cy="419038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13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0181-DF6F-7394-0317-22D0C69B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8F73EA-8DE5-56A7-29CB-E3DA4891F27F}"/>
              </a:ext>
            </a:extLst>
          </p:cNvPr>
          <p:cNvSpPr txBox="1"/>
          <p:nvPr/>
        </p:nvSpPr>
        <p:spPr>
          <a:xfrm>
            <a:off x="263102" y="81015"/>
            <a:ext cx="1141562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>
                <a:solidFill>
                  <a:srgbClr val="9A0000"/>
                </a:solidFill>
                <a:latin typeface="Arial Black"/>
                <a:cs typeface="Arial"/>
              </a:rPr>
              <a:t>Grandes números - preços (23 a 29/03/2025)</a:t>
            </a:r>
            <a:endParaRPr lang="pt-BR" sz="2000" b="1">
              <a:solidFill>
                <a:srgbClr val="9A0000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DB01650-8161-5ECC-47F5-2B668554235A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87C4C5-549A-3048-1A0A-4CEF704B7ABE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145375"/>
              </p:ext>
            </p:extLst>
          </p:nvPr>
        </p:nvGraphicFramePr>
        <p:xfrm>
          <a:off x="475055" y="962024"/>
          <a:ext cx="2325296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701456"/>
              </p:ext>
            </p:extLst>
          </p:nvPr>
        </p:nvGraphicFramePr>
        <p:xfrm>
          <a:off x="3070934" y="552450"/>
          <a:ext cx="2653592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878394"/>
              </p:ext>
            </p:extLst>
          </p:nvPr>
        </p:nvGraphicFramePr>
        <p:xfrm>
          <a:off x="6059833" y="962024"/>
          <a:ext cx="5360532" cy="501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60A723C-A4B5-0449-C640-E4DECDFDBE73}"/>
              </a:ext>
            </a:extLst>
          </p:cNvPr>
          <p:cNvSpPr txBox="1"/>
          <p:nvPr/>
        </p:nvSpPr>
        <p:spPr>
          <a:xfrm>
            <a:off x="710727" y="5419725"/>
            <a:ext cx="882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   GASOLINA </a:t>
            </a:r>
            <a:r>
              <a:rPr lang="pt-BR" sz="2000" b="1" dirty="0"/>
              <a:t>C		</a:t>
            </a:r>
            <a:r>
              <a:rPr lang="pt-BR" sz="2000" b="1" dirty="0" smtClean="0"/>
              <a:t>      GLP </a:t>
            </a:r>
            <a:r>
              <a:rPr lang="pt-BR" sz="2000" b="1" dirty="0"/>
              <a:t>13KG		</a:t>
            </a:r>
            <a:r>
              <a:rPr lang="pt-BR" sz="2000" b="1" dirty="0" smtClean="0"/>
              <a:t>    </a:t>
            </a:r>
            <a:r>
              <a:rPr lang="pt-BR" sz="2000" b="1" dirty="0" smtClean="0"/>
              <a:t>Ó</a:t>
            </a:r>
            <a:r>
              <a:rPr lang="pt-BR" sz="2000" b="1" dirty="0" smtClean="0"/>
              <a:t>LEO </a:t>
            </a:r>
            <a:r>
              <a:rPr lang="pt-BR" sz="2000" b="1" dirty="0"/>
              <a:t>DIESEL S10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92891" y="552450"/>
            <a:ext cx="669303" cy="40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711831" y="611617"/>
            <a:ext cx="669303" cy="40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92936" y="614713"/>
            <a:ext cx="669303" cy="40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2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DB7E-FBF0-4FB4-E20A-52237B5B9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5708310-87B8-D8B9-19A4-11E9DEBBF07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105835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Ilícitos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305425" y="1581835"/>
            <a:ext cx="158115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600" b="1">
                <a:solidFill>
                  <a:schemeClr val="tx1"/>
                </a:solidFill>
              </a:rPr>
              <a:t>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0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9FB59-9C10-B2AE-5270-6AAEBFA1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D197D86-DD8C-2E12-43A4-35800907FC29}"/>
              </a:ext>
            </a:extLst>
          </p:cNvPr>
          <p:cNvSpPr/>
          <p:nvPr/>
        </p:nvSpPr>
        <p:spPr>
          <a:xfrm>
            <a:off x="-1" y="-917"/>
            <a:ext cx="196215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0F4455-C7F6-2FBB-CECB-1020AF78097A}"/>
              </a:ext>
            </a:extLst>
          </p:cNvPr>
          <p:cNvSpPr/>
          <p:nvPr/>
        </p:nvSpPr>
        <p:spPr>
          <a:xfrm>
            <a:off x="11485838" y="-918"/>
            <a:ext cx="706162" cy="69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 dirty="0">
                <a:solidFill>
                  <a:srgbClr val="000000"/>
                </a:solidFill>
              </a:rPr>
              <a:t>2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257C7EB-6D35-0330-FD86-2D113E518034}"/>
              </a:ext>
            </a:extLst>
          </p:cNvPr>
          <p:cNvSpPr txBox="1"/>
          <p:nvPr/>
        </p:nvSpPr>
        <p:spPr>
          <a:xfrm>
            <a:off x="263102" y="81015"/>
            <a:ext cx="459613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rgbClr val="9A0000"/>
                </a:solidFill>
                <a:latin typeface="Arial Black"/>
                <a:cs typeface="Arial"/>
              </a:rPr>
              <a:t>Principais </a:t>
            </a:r>
            <a:r>
              <a:rPr lang="pt-BR" sz="3600" b="1" dirty="0" smtClean="0">
                <a:solidFill>
                  <a:srgbClr val="9A0000"/>
                </a:solidFill>
                <a:latin typeface="Arial Black"/>
                <a:cs typeface="Arial"/>
              </a:rPr>
              <a:t>Ilícitos</a:t>
            </a:r>
            <a:endParaRPr lang="pt-BR" sz="3600" b="1" dirty="0">
              <a:solidFill>
                <a:srgbClr val="9A0000"/>
              </a:solidFill>
              <a:latin typeface="Arial Black"/>
              <a:cs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7" y="895873"/>
            <a:ext cx="9423918" cy="5768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9973558" y="895872"/>
            <a:ext cx="2036189" cy="5768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t-BR" sz="2300" b="1" dirty="0" smtClean="0"/>
              <a:t>Esses ilícitos comumente são praticados de modo combinado e, além de provocar perdas ao Erário, geram grandes distorções concorrenciais nos mercados e prejuízos aos consumidores</a:t>
            </a:r>
            <a:endParaRPr lang="pt-BR" sz="2300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9304256" y="2922309"/>
            <a:ext cx="820132" cy="1385740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9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d6ce68-b350-467f-b409-867846fde68c">
      <Terms xmlns="http://schemas.microsoft.com/office/infopath/2007/PartnerControls"/>
    </lcf76f155ced4ddcb4097134ff3c332f>
    <TaxCatchAll xmlns="f629b25b-67da-4643-a557-c0ea756a3f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C21DD7EEB6784B95CCA16BAFE6B945" ma:contentTypeVersion="14" ma:contentTypeDescription="Create a new document." ma:contentTypeScope="" ma:versionID="f63f7161380f1827e94bd9d2ec975e7c">
  <xsd:schema xmlns:xsd="http://www.w3.org/2001/XMLSchema" xmlns:xs="http://www.w3.org/2001/XMLSchema" xmlns:p="http://schemas.microsoft.com/office/2006/metadata/properties" xmlns:ns2="80d6ce68-b350-467f-b409-867846fde68c" xmlns:ns3="f629b25b-67da-4643-a557-c0ea756a3f30" targetNamespace="http://schemas.microsoft.com/office/2006/metadata/properties" ma:root="true" ma:fieldsID="dc6dcc45bb64daca679f08cf7b48e4ed" ns2:_="" ns3:_="">
    <xsd:import namespace="80d6ce68-b350-467f-b409-867846fde68c"/>
    <xsd:import namespace="f629b25b-67da-4643-a557-c0ea756a3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6ce68-b350-467f-b409-867846fde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df1ed16-231d-4b45-aabd-8943087d6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9b25b-67da-4643-a557-c0ea756a3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8c13b8-e55f-4986-9647-6f004cb20f37}" ma:internalName="TaxCatchAll" ma:showField="CatchAllData" ma:web="f629b25b-67da-4643-a557-c0ea756a3f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C412D-62A8-4B12-B95F-7C2410F45B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25C89-81F1-4606-9C7C-2FBEAD5DA2D4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80d6ce68-b350-467f-b409-867846fde68c"/>
    <ds:schemaRef ds:uri="http://purl.org/dc/dcmitype/"/>
    <ds:schemaRef ds:uri="f629b25b-67da-4643-a557-c0ea756a3f3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4A19A1D-F41A-4CFA-BB68-C51A8EBD0514}">
  <ds:schemaRefs>
    <ds:schemaRef ds:uri="80d6ce68-b350-467f-b409-867846fde68c"/>
    <ds:schemaRef ds:uri="f629b25b-67da-4643-a557-c0ea756a3f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953</Words>
  <Application>Microsoft Office PowerPoint</Application>
  <PresentationFormat>Widescreen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Bold</vt:lpstr>
      <vt:lpstr>Calibri</vt:lpstr>
      <vt:lpstr>Calibri Light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Rodrigues de Amorim Santana</dc:creator>
  <cp:lastModifiedBy>Renato Cabral Dias Dutra</cp:lastModifiedBy>
  <cp:revision>15</cp:revision>
  <cp:lastPrinted>2024-08-30T19:23:34Z</cp:lastPrinted>
  <dcterms:created xsi:type="dcterms:W3CDTF">2023-08-16T21:08:07Z</dcterms:created>
  <dcterms:modified xsi:type="dcterms:W3CDTF">2025-04-01T11:25:55Z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0x01010068C21DD7EEB6784B95CCA16BAFE6B945</vt:lpwstr>
  </property>
  <property fmtid="{D5CDD505-2E9C-101B-9397-08002B2CF9AE}" pid="3" name="MediaServiceImageTags">
    <vt:lpwstr/>
  </property>
</Properties>
</file>