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71" r:id="rId5"/>
    <p:sldId id="270" r:id="rId6"/>
    <p:sldId id="261" r:id="rId7"/>
    <p:sldId id="258" r:id="rId8"/>
    <p:sldId id="260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inj.df.gov.br/sinj/DetalhesDeNorma.aspx?id_norma=1245eb0073c74bc1a3d1b4d7c5afd43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Audiência Pública – Senado Federal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63040"/>
            <a:ext cx="10058400" cy="3657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/>
            </a:pPr>
            <a:r>
              <a:t>Fortalecimento dos Conselhos Tutelares</a:t>
            </a:r>
            <a:br/>
            <a:r>
              <a:t>Desafios da implementação do ECA Digital</a:t>
            </a:r>
            <a:br/>
            <a:r>
              <a:t/>
            </a:r>
            <a:br/>
            <a:r>
              <a:t>Milena de Farias Azevedo</a:t>
            </a:r>
            <a:br/>
            <a:r>
              <a:t>Representando a SEJUS/DF e o CDCA/DF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ECA Digital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241280" cy="3840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Integração de sistemas</a:t>
            </a:r>
          </a:p>
          <a:p>
            <a:pPr>
              <a:defRPr sz="2200"/>
            </a:pPr>
            <a:r>
              <a:t>• Dados e indicadores</a:t>
            </a:r>
          </a:p>
          <a:p>
            <a:pPr>
              <a:defRPr sz="2200"/>
            </a:pPr>
            <a:r>
              <a:t>• Atendimento mais ágil</a:t>
            </a:r>
          </a:p>
          <a:p>
            <a:pPr>
              <a:defRPr sz="2200"/>
            </a:pPr>
            <a:r>
              <a:t>• Proteção no ambiente digital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Desafios para implementação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241280" cy="3840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Tecnologia</a:t>
            </a:r>
          </a:p>
          <a:p>
            <a:pPr>
              <a:defRPr sz="2200"/>
            </a:pPr>
            <a:r>
              <a:t>• Capacitação</a:t>
            </a:r>
          </a:p>
          <a:p>
            <a:pPr>
              <a:defRPr sz="2200"/>
            </a:pPr>
            <a:r>
              <a:t>• Proteção de dados</a:t>
            </a:r>
          </a:p>
          <a:p>
            <a:pPr>
              <a:defRPr sz="2200"/>
            </a:pPr>
            <a:r>
              <a:t>• Integração entre órgãos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Caminhos para o fortalecimento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241280" cy="3840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Fortalecer a estrutura administrativa</a:t>
            </a:r>
          </a:p>
          <a:p>
            <a:pPr>
              <a:defRPr sz="2200"/>
            </a:pPr>
            <a:r>
              <a:t>• Capacitação continuada</a:t>
            </a:r>
          </a:p>
          <a:p>
            <a:pPr>
              <a:defRPr sz="2200"/>
            </a:pPr>
            <a:r>
              <a:t>• Modernização tecnológica</a:t>
            </a:r>
          </a:p>
          <a:p>
            <a:pPr>
              <a:defRPr sz="2200"/>
            </a:pPr>
            <a:r>
              <a:t>• Atuação em rede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Mensagem Institucional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6150595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b="1" dirty="0"/>
              <a:t>“</a:t>
            </a:r>
            <a:r>
              <a:rPr b="1" dirty="0" err="1"/>
              <a:t>Valorizar</a:t>
            </a:r>
            <a:r>
              <a:rPr b="1" dirty="0"/>
              <a:t> </a:t>
            </a:r>
            <a:r>
              <a:rPr b="1" dirty="0" err="1"/>
              <a:t>os</a:t>
            </a:r>
            <a:r>
              <a:rPr b="1" dirty="0"/>
              <a:t> </a:t>
            </a:r>
            <a:r>
              <a:rPr b="1" dirty="0" err="1"/>
              <a:t>Conselhos</a:t>
            </a:r>
            <a:r>
              <a:rPr b="1" dirty="0"/>
              <a:t> </a:t>
            </a:r>
            <a:r>
              <a:rPr b="1" dirty="0" err="1"/>
              <a:t>Tutelares</a:t>
            </a:r>
            <a:r>
              <a:rPr b="1" dirty="0"/>
              <a:t> é </a:t>
            </a:r>
            <a:r>
              <a:rPr b="1" dirty="0" err="1"/>
              <a:t>fortalecer</a:t>
            </a:r>
            <a:r>
              <a:rPr b="1" dirty="0"/>
              <a:t> </a:t>
            </a:r>
            <a:r>
              <a:rPr b="1" dirty="0" err="1"/>
              <a:t>toda</a:t>
            </a:r>
            <a:r>
              <a:rPr b="1" dirty="0"/>
              <a:t> </a:t>
            </a:r>
            <a:endParaRPr lang="pt-BR" b="1" dirty="0" smtClean="0"/>
          </a:p>
          <a:p>
            <a:pPr>
              <a:defRPr sz="2200"/>
            </a:pPr>
            <a:r>
              <a:rPr b="1" dirty="0" smtClean="0"/>
              <a:t>a </a:t>
            </a:r>
            <a:r>
              <a:rPr b="1" dirty="0" err="1"/>
              <a:t>Rede</a:t>
            </a:r>
            <a:r>
              <a:rPr b="1" dirty="0"/>
              <a:t> de </a:t>
            </a:r>
            <a:r>
              <a:rPr b="1" dirty="0" err="1"/>
              <a:t>Proteção</a:t>
            </a:r>
            <a:r>
              <a:rPr b="1" dirty="0"/>
              <a:t> e </a:t>
            </a:r>
            <a:r>
              <a:rPr b="1" dirty="0" err="1"/>
              <a:t>garantir</a:t>
            </a:r>
            <a:r>
              <a:rPr b="1" dirty="0"/>
              <a:t> a </a:t>
            </a:r>
            <a:r>
              <a:rPr b="1" dirty="0" err="1"/>
              <a:t>prioridade</a:t>
            </a:r>
            <a:r>
              <a:rPr b="1" dirty="0"/>
              <a:t> </a:t>
            </a:r>
            <a:endParaRPr lang="pt-BR" b="1" dirty="0" smtClean="0"/>
          </a:p>
          <a:p>
            <a:pPr>
              <a:defRPr sz="2200"/>
            </a:pPr>
            <a:r>
              <a:rPr b="1" dirty="0" err="1" smtClean="0"/>
              <a:t>absoluta</a:t>
            </a:r>
            <a:r>
              <a:rPr b="1" dirty="0" smtClean="0"/>
              <a:t> </a:t>
            </a:r>
            <a:r>
              <a:rPr b="1" dirty="0" err="1"/>
              <a:t>prevista</a:t>
            </a:r>
            <a:r>
              <a:rPr b="1" dirty="0"/>
              <a:t> </a:t>
            </a:r>
            <a:r>
              <a:rPr b="1" dirty="0" err="1"/>
              <a:t>na</a:t>
            </a:r>
            <a:r>
              <a:rPr b="1" dirty="0"/>
              <a:t> </a:t>
            </a:r>
            <a:r>
              <a:rPr b="1" dirty="0" err="1"/>
              <a:t>Constituição</a:t>
            </a:r>
            <a:r>
              <a:rPr b="1" dirty="0"/>
              <a:t> Federal.”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Obrigado!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480560" y="2516358"/>
            <a:ext cx="2716128" cy="8925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sz="3000" dirty="0" err="1"/>
              <a:t>Muito</a:t>
            </a:r>
            <a:r>
              <a:rPr sz="3000" dirty="0"/>
              <a:t> </a:t>
            </a:r>
            <a:r>
              <a:rPr sz="3000" dirty="0" err="1"/>
              <a:t>obrigada</a:t>
            </a:r>
            <a:r>
              <a:rPr sz="3000" dirty="0"/>
              <a:t>!</a:t>
            </a:r>
          </a:p>
          <a:p>
            <a:pPr>
              <a:defRPr sz="2200"/>
            </a:pPr>
            <a:endParaRPr lang="pt-B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7819833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rPr lang="pt-BR" dirty="0" smtClean="0"/>
              <a:t>Atribuições CDCA </a:t>
            </a:r>
            <a:r>
              <a:rPr lang="pt-BR" sz="2000" b="1" dirty="0">
                <a:solidFill>
                  <a:srgbClr val="0A4780"/>
                </a:solidFill>
                <a:hlinkClick r:id="rId3"/>
              </a:rPr>
              <a:t>RESOLUÇÃO Nº 111, DE 17 DE MARÇO DE </a:t>
            </a:r>
            <a:r>
              <a:rPr lang="pt-BR" sz="2000" b="1" dirty="0" smtClean="0">
                <a:solidFill>
                  <a:srgbClr val="0A4780"/>
                </a:solidFill>
                <a:hlinkClick r:id="rId3"/>
              </a:rPr>
              <a:t>2025</a:t>
            </a:r>
            <a:r>
              <a:rPr lang="pt-BR" sz="2000" b="1" dirty="0" smtClean="0">
                <a:solidFill>
                  <a:srgbClr val="0A4780"/>
                </a:solidFill>
              </a:rPr>
              <a:t>:</a:t>
            </a:r>
            <a:endParaRPr lang="pt-BR" sz="2000" b="1" dirty="0">
              <a:solidFill>
                <a:srgbClr val="0A4780"/>
              </a:solidFill>
            </a:endParaRPr>
          </a:p>
          <a:p>
            <a:pPr>
              <a:defRPr sz="2800" b="1">
                <a:solidFill>
                  <a:srgbClr val="0A4780"/>
                </a:solidFill>
              </a:defRPr>
            </a:pP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548640" y="1574780"/>
            <a:ext cx="10243758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pt-BR" sz="1000" b="1" dirty="0"/>
              <a:t>Conforme o artigo 3º do Regimento Interno compete ao Conselho dos Direitos da Criança e do Adolescente do Distrito Federal:</a:t>
            </a:r>
            <a:endParaRPr lang="pt-BR" sz="1000" dirty="0"/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I. formular a política de proteção, garantia e promoção dos direitos da criança e do adolescente e definir suas prioridades;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II. controlar e acompanhar as ações governamentais e não governamentais na execução da política de atendimento aos direitos da criança e do adolescente;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III. gerir o FDCA-DF, de que trata a Lei Complementar nº 151, de 30 de dezembro de 1998, definindo a política de captação, administração e aplicação dos seus recursos financeiros;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IV. assessorar o Poder Executivo na elaboração do plano plurianual e da proposta orçamentária, no que se refere à destinação de recursos públicos para as áreas relacionadas com a política de atendimento aos direitos da criança e do adolescente;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V. estabelecer critérios e proceder ao registro de entidades não governamentais e à inscrição de programas de entidades governamentais e não governamentais, na forma da legislação vigente;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VI. propor e acompanhar o reordenamento institucional, indicando modificações no atendimento à criança e ao adolescente nas estruturas públicas e privadas;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VII. promover, apoiar e incentivar a realização de estudos, pesquisas e eventos sobre a política e as ações de atendimento aos direitos da criança e do adolescente;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VIII. avaliar a política e as ações de atendimento aos direitos da criança e do adolescente;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IX. regulamentar, organizar e coordenar o processo de escolha de membros dos Conselhos Tutelares;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X. apoiar os Conselhos Tutelares e os órgãos governamentais e não governamentais para tornar efetivos os direitos da criança e do adolescente estabelecidos na Lei federal nº 8.069, de 1990;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XI. convocar, na forma de sua resolução, a Conferência Distrital dos Direitos da Criança e do Adolescente para avaliar a política e as ações de atendimento aos direitos da criança e do adolescente no Distrito Federal e propor diretrizes para o seu aperfeiçoamento;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XII. promover e incentivar a realização de campanhas promocionais e de conscientização dos direitos da criança e do adolescente;</a:t>
            </a:r>
          </a:p>
          <a:p>
            <a:pPr fontAlgn="base"/>
            <a:r>
              <a:rPr lang="pt-BR" sz="1000" dirty="0"/>
              <a:t> </a:t>
            </a:r>
          </a:p>
          <a:p>
            <a:pPr fontAlgn="base"/>
            <a:r>
              <a:rPr lang="pt-BR" sz="1000" dirty="0"/>
              <a:t>XIII. elaborar e cumprir o seu regimento interno.</a:t>
            </a:r>
          </a:p>
        </p:txBody>
      </p:sp>
    </p:spTree>
    <p:extLst>
      <p:ext uri="{BB962C8B-B14F-4D97-AF65-F5344CB8AC3E}">
        <p14:creationId xmlns:p14="http://schemas.microsoft.com/office/powerpoint/2010/main" val="270280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28127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rPr lang="pt-BR" dirty="0" smtClean="0"/>
              <a:t>Atribuições CDCA no processo de Eleição dos Conselheiros Tutelares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548640" y="1689080"/>
            <a:ext cx="10243758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/>
              <a:t>	No </a:t>
            </a:r>
            <a:r>
              <a:rPr lang="pt-BR" sz="2200" dirty="0"/>
              <a:t>Distrito Federal, o CDCA/DF é responsável por editar a resolução que regulamenta o processo de escolha, definir o calendário eleitoral, acompanhar todas as etapas do certame e assegurar que os candidatos atendam aos requisitos legais previstos no ECA.</a:t>
            </a:r>
          </a:p>
          <a:p>
            <a:pPr algn="just"/>
            <a:r>
              <a:rPr lang="pt-BR" sz="2200" dirty="0" smtClean="0"/>
              <a:t>	O </a:t>
            </a:r>
            <a:r>
              <a:rPr lang="pt-BR" sz="2200" dirty="0"/>
              <a:t>processo envolve diversas fases, como inscrições, análise documental, capacitação, prova de conhecimentos específicos, campanha eleitoral, votação popular, apuração dos votos, homologação do resultado e formação inicial dos conselheiros eleitos.</a:t>
            </a:r>
          </a:p>
          <a:p>
            <a:pPr algn="just"/>
            <a:r>
              <a:rPr lang="pt-BR" sz="2200" dirty="0" smtClean="0"/>
              <a:t>	Esse </a:t>
            </a:r>
            <a:r>
              <a:rPr lang="pt-BR" sz="2200" dirty="0"/>
              <a:t>modelo fortalece a participação social e assegura que a escolha dos Conselheiros Tutelares ocorra com transparência, legitimidade e compromisso com a defesa dos direitos das crianças e dos adolescentes</a:t>
            </a:r>
            <a:r>
              <a:rPr lang="pt-BR" sz="2200" dirty="0" smtClean="0"/>
              <a:t>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960238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691721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rPr lang="pt-BR" dirty="0" smtClean="0"/>
              <a:t>Última Eleição dos Conselhos Tutelares no DF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548640" y="1689080"/>
            <a:ext cx="102437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/>
              <a:t>✔ Processo coordenado pelo </a:t>
            </a:r>
            <a:r>
              <a:rPr lang="pt-BR" sz="2400" b="1" dirty="0"/>
              <a:t>CDCA/DF</a:t>
            </a:r>
            <a:r>
              <a:rPr lang="pt-BR" sz="2400" dirty="0"/>
              <a:t>, com apoio da </a:t>
            </a:r>
            <a:r>
              <a:rPr lang="pt-BR" sz="2400" b="1" dirty="0"/>
              <a:t>SEJUS/DF</a:t>
            </a:r>
            <a:r>
              <a:rPr lang="pt-BR" sz="2400" dirty="0"/>
              <a:t>. </a:t>
            </a:r>
          </a:p>
          <a:p>
            <a:pPr algn="just"/>
            <a:r>
              <a:rPr lang="pt-BR" sz="2400" dirty="0"/>
              <a:t>✔ Parceria institucional com o </a:t>
            </a:r>
            <a:r>
              <a:rPr lang="pt-BR" sz="2400" b="1" dirty="0"/>
              <a:t>TRE-DF</a:t>
            </a:r>
            <a:r>
              <a:rPr lang="pt-BR" sz="2400" dirty="0"/>
              <a:t>, utilizando </a:t>
            </a:r>
            <a:r>
              <a:rPr lang="pt-BR" sz="2400" b="1" dirty="0"/>
              <a:t>urnas eletrônicas</a:t>
            </a:r>
            <a:r>
              <a:rPr lang="pt-BR" sz="2400" dirty="0"/>
              <a:t>. </a:t>
            </a:r>
          </a:p>
          <a:p>
            <a:pPr algn="just"/>
            <a:r>
              <a:rPr lang="pt-BR" sz="2400" dirty="0"/>
              <a:t>✔ Apoio do </a:t>
            </a:r>
            <a:r>
              <a:rPr lang="pt-BR" sz="2400" b="1" dirty="0"/>
              <a:t>MPDFT</a:t>
            </a:r>
            <a:r>
              <a:rPr lang="pt-BR" sz="2400" dirty="0"/>
              <a:t> e demais órgãos do Sistema de Garantia de Direitos. </a:t>
            </a:r>
          </a:p>
          <a:p>
            <a:pPr algn="just"/>
            <a:r>
              <a:rPr lang="pt-BR" sz="2400" dirty="0"/>
              <a:t>✔ Processo conduzido com </a:t>
            </a:r>
            <a:r>
              <a:rPr lang="pt-BR" sz="2400" b="1" dirty="0"/>
              <a:t>segurança, transparência e legitimidade</a:t>
            </a:r>
            <a:r>
              <a:rPr lang="pt-BR" sz="2400" dirty="0"/>
              <a:t>. </a:t>
            </a:r>
          </a:p>
          <a:p>
            <a:pPr algn="just"/>
            <a:r>
              <a:rPr lang="pt-BR" sz="2400" dirty="0"/>
              <a:t>✔ </a:t>
            </a:r>
            <a:r>
              <a:rPr lang="pt-BR" sz="2400" b="1" dirty="0"/>
              <a:t>Apuração rápida e confiável</a:t>
            </a:r>
            <a:r>
              <a:rPr lang="pt-BR" sz="2400" dirty="0"/>
              <a:t>, com divulgação dos resultados poucas horas após o encerramento da votação. </a:t>
            </a:r>
          </a:p>
          <a:p>
            <a:pPr algn="just"/>
            <a:r>
              <a:rPr lang="pt-BR" sz="2400" dirty="0"/>
              <a:t>✔ </a:t>
            </a:r>
            <a:r>
              <a:rPr lang="pt-BR" sz="2400" b="1" dirty="0"/>
              <a:t>220 Conselheiros Tutelares titulares</a:t>
            </a:r>
            <a:r>
              <a:rPr lang="pt-BR" sz="2400" dirty="0"/>
              <a:t> eleitos para os </a:t>
            </a:r>
            <a:r>
              <a:rPr lang="pt-BR" sz="2400" b="1" dirty="0"/>
              <a:t>44 Conselhos Tutelares</a:t>
            </a:r>
            <a:r>
              <a:rPr lang="pt-BR" sz="2400" dirty="0"/>
              <a:t> do Distrito Federal. </a:t>
            </a:r>
          </a:p>
          <a:p>
            <a:pPr algn="just"/>
            <a:r>
              <a:rPr lang="pt-BR" sz="2400" dirty="0"/>
              <a:t>✔ Modelo que fortalece a </a:t>
            </a:r>
            <a:r>
              <a:rPr lang="pt-BR" sz="2400" b="1" dirty="0"/>
              <a:t>participação popular</a:t>
            </a:r>
            <a:r>
              <a:rPr lang="pt-BR" sz="2400" dirty="0"/>
              <a:t> e a </a:t>
            </a:r>
            <a:r>
              <a:rPr lang="pt-BR" sz="2400" b="1" dirty="0"/>
              <a:t>credibilidade da instituição Conselho Tutelar</a:t>
            </a:r>
            <a:r>
              <a:rPr lang="pt-B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23102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432990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rPr lang="pt-BR" dirty="0" smtClean="0"/>
              <a:t>CDCA – Escola de Conselhos</a:t>
            </a:r>
            <a:endParaRPr dirty="0"/>
          </a:p>
        </p:txBody>
      </p:sp>
      <p:sp>
        <p:nvSpPr>
          <p:cNvPr id="6" name="TextBox 5"/>
          <p:cNvSpPr txBox="1"/>
          <p:nvPr/>
        </p:nvSpPr>
        <p:spPr>
          <a:xfrm>
            <a:off x="548640" y="1689080"/>
            <a:ext cx="1024375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200" dirty="0" smtClean="0"/>
              <a:t>	</a:t>
            </a:r>
            <a:r>
              <a:rPr lang="pt-BR" sz="2400" dirty="0"/>
              <a:t>No Distrito Federal, o CDCA/DF tem desempenhado papel fundamental na estruturação dessa política de formação. Em 2025, foi instituída uma </a:t>
            </a:r>
            <a:r>
              <a:rPr lang="pt-BR" sz="2400" b="1" dirty="0"/>
              <a:t>Comissão Interinstitucional para a implementação da Escola de Conselhos do Distrito Federal</a:t>
            </a:r>
            <a:r>
              <a:rPr lang="pt-BR" sz="2400" dirty="0"/>
              <a:t>, reunindo representantes da SEJUS/DF, da Universidade de Brasília, do Ministério Público, da Defensoria Pública, do TJDFT, da Associação dos Conselheiros Tutelares, do Ministério dos Direitos Humanos e de outros integrantes do Sistema de Garantia de Direitos. O objetivo é elaborar o projeto político-pedagógico da Escola, definir sua metodologia e viabilizar seu funcionamento com apoio do Fundo dos Direitos da Criança e do Adolescente – FDCA.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198501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Conselhos Tutelares no DF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241280" cy="3840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44 Conselhos Tutelares</a:t>
            </a:r>
          </a:p>
          <a:p>
            <a:pPr>
              <a:defRPr sz="2200"/>
            </a:pPr>
            <a:r>
              <a:t>220 Conselheiros Tutelares</a:t>
            </a:r>
          </a:p>
          <a:p>
            <a:pPr>
              <a:defRPr sz="2200"/>
            </a:pPr>
            <a:endParaRPr/>
          </a:p>
          <a:p>
            <a:pPr>
              <a:defRPr sz="2200"/>
            </a:pPr>
            <a:r>
              <a:t>Desafios:</a:t>
            </a:r>
          </a:p>
          <a:p>
            <a:pPr>
              <a:defRPr sz="2200"/>
            </a:pPr>
            <a:r>
              <a:t>• Violência digital</a:t>
            </a:r>
          </a:p>
          <a:p>
            <a:pPr>
              <a:defRPr sz="2200"/>
            </a:pPr>
            <a:r>
              <a:t>• Saúde mental</a:t>
            </a:r>
          </a:p>
          <a:p>
            <a:pPr>
              <a:defRPr sz="2200"/>
            </a:pPr>
            <a:r>
              <a:t>• Estrutura</a:t>
            </a:r>
          </a:p>
          <a:p>
            <a:pPr>
              <a:defRPr sz="2200"/>
            </a:pPr>
            <a:r>
              <a:t>• Integração da rede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rPr dirty="0"/>
              <a:t>Sistema de </a:t>
            </a:r>
            <a:r>
              <a:rPr dirty="0" err="1"/>
              <a:t>Garantia</a:t>
            </a:r>
            <a:r>
              <a:rPr dirty="0"/>
              <a:t> de </a:t>
            </a:r>
            <a:r>
              <a:rPr dirty="0" err="1"/>
              <a:t>Direitos</a:t>
            </a:r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241280" cy="3840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• Família</a:t>
            </a:r>
          </a:p>
          <a:p>
            <a:pPr>
              <a:defRPr sz="2200"/>
            </a:pPr>
            <a:r>
              <a:t>• Conselho Tutelar</a:t>
            </a:r>
          </a:p>
          <a:p>
            <a:pPr>
              <a:defRPr sz="2200"/>
            </a:pPr>
            <a:r>
              <a:t>• Saúde</a:t>
            </a:r>
          </a:p>
          <a:p>
            <a:pPr>
              <a:defRPr sz="2200"/>
            </a:pPr>
            <a:r>
              <a:t>• Educação</a:t>
            </a:r>
          </a:p>
          <a:p>
            <a:pPr>
              <a:defRPr sz="2200"/>
            </a:pPr>
            <a:r>
              <a:t>• Assistência Social</a:t>
            </a:r>
          </a:p>
          <a:p>
            <a:pPr>
              <a:defRPr sz="2200"/>
            </a:pPr>
            <a:r>
              <a:t>• Ministério Público</a:t>
            </a:r>
          </a:p>
          <a:p>
            <a:pPr>
              <a:defRPr sz="2200"/>
            </a:pPr>
            <a:r>
              <a:t>• Defensoria Pública</a:t>
            </a:r>
          </a:p>
          <a:p>
            <a:pPr>
              <a:defRPr sz="2200"/>
            </a:pPr>
            <a:r>
              <a:t>• Poder Judiciário</a:t>
            </a:r>
          </a:p>
          <a:p>
            <a:pPr>
              <a:defRPr sz="2200"/>
            </a:pPr>
            <a:r>
              <a:t>• CDCA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t>O papel do FDCA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1645920"/>
            <a:ext cx="10241280" cy="3840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t>Pode financiar:</a:t>
            </a:r>
          </a:p>
          <a:p>
            <a:pPr>
              <a:defRPr sz="2200"/>
            </a:pPr>
            <a:r>
              <a:t>• Projetos</a:t>
            </a:r>
          </a:p>
          <a:p>
            <a:pPr>
              <a:defRPr sz="2200"/>
            </a:pPr>
            <a:r>
              <a:t>• Programas</a:t>
            </a:r>
          </a:p>
          <a:p>
            <a:pPr>
              <a:defRPr sz="2200"/>
            </a:pPr>
            <a:r>
              <a:t>• Capacitações</a:t>
            </a:r>
          </a:p>
          <a:p>
            <a:pPr>
              <a:defRPr sz="2200"/>
            </a:pPr>
            <a:r>
              <a:t>• Campanhas</a:t>
            </a:r>
          </a:p>
          <a:p>
            <a:pPr>
              <a:defRPr sz="2200"/>
            </a:pPr>
            <a:r>
              <a:t>• Pesquisas</a:t>
            </a:r>
          </a:p>
          <a:p>
            <a:pPr>
              <a:defRPr sz="2200"/>
            </a:pPr>
            <a:endParaRPr/>
          </a:p>
          <a:p>
            <a:pPr>
              <a:defRPr sz="2200"/>
            </a:pPr>
            <a:r>
              <a:t>Não financia remuneração de Conselheiros Tutelares.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500000"/>
          </a:xfrm>
          <a:prstGeom prst="rect">
            <a:avLst/>
          </a:prstGeom>
          <a:solidFill>
            <a:srgbClr val="0A47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Captur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45720"/>
            <a:ext cx="462552" cy="502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4572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600" b="1">
                <a:solidFill>
                  <a:srgbClr val="FFFFFF"/>
                </a:solidFill>
              </a:defRPr>
            </a:pPr>
            <a:r>
              <a:t>GOVERNO DO DISTRITO FEDERAL</a:t>
            </a:r>
          </a:p>
          <a:p>
            <a:pPr>
              <a:defRPr sz="1100">
                <a:solidFill>
                  <a:srgbClr val="FFFFFF"/>
                </a:solidFill>
              </a:defRPr>
            </a:pPr>
            <a:r>
              <a:t>Secretaria de Estado de Justiça e Cidadania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77724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A4780"/>
                </a:solidFill>
              </a:defRPr>
            </a:pPr>
            <a:r>
              <a:rPr dirty="0" err="1"/>
              <a:t>Valorização</a:t>
            </a:r>
            <a:r>
              <a:rPr dirty="0"/>
              <a:t> dos </a:t>
            </a:r>
            <a:r>
              <a:rPr dirty="0" err="1"/>
              <a:t>Conselhos</a:t>
            </a:r>
            <a:r>
              <a:rPr dirty="0"/>
              <a:t> </a:t>
            </a:r>
            <a:r>
              <a:rPr dirty="0" err="1"/>
              <a:t>Tutelares</a:t>
            </a:r>
            <a:endParaRPr dirty="0"/>
          </a:p>
        </p:txBody>
      </p:sp>
      <p:sp>
        <p:nvSpPr>
          <p:cNvPr id="6" name="Rounded Rectangle 5"/>
          <p:cNvSpPr/>
          <p:nvPr/>
        </p:nvSpPr>
        <p:spPr>
          <a:xfrm>
            <a:off x="731520" y="1371600"/>
            <a:ext cx="10789920" cy="4389120"/>
          </a:xfrm>
          <a:prstGeom prst="roundRect">
            <a:avLst/>
          </a:prstGeom>
          <a:solidFill>
            <a:srgbClr val="F5F8FC"/>
          </a:solidFill>
          <a:ln>
            <a:solidFill>
              <a:srgbClr val="B4C8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70424" y="1681090"/>
            <a:ext cx="10204140" cy="3477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/>
            </a:pPr>
            <a:r>
              <a:rPr dirty="0"/>
              <a:t>• </a:t>
            </a:r>
            <a:r>
              <a:rPr lang="pt-BR" dirty="0"/>
              <a:t>O último reajuste foi concedido pela </a:t>
            </a:r>
            <a:r>
              <a:rPr lang="pt-BR" b="1" dirty="0"/>
              <a:t>Lei nº 7.849, de 27 de março de </a:t>
            </a:r>
            <a:endParaRPr lang="pt-BR" b="1" dirty="0" smtClean="0"/>
          </a:p>
          <a:p>
            <a:pPr>
              <a:defRPr sz="2200"/>
            </a:pPr>
            <a:r>
              <a:rPr lang="pt-BR" b="1" dirty="0" smtClean="0"/>
              <a:t>2026</a:t>
            </a:r>
            <a:r>
              <a:rPr lang="pt-BR" dirty="0"/>
              <a:t>, que promoveu uma </a:t>
            </a:r>
            <a:r>
              <a:rPr lang="pt-BR" b="1" dirty="0"/>
              <a:t>recomposição salarial de 25</a:t>
            </a:r>
            <a:r>
              <a:rPr lang="pt-BR" b="1" dirty="0" smtClean="0"/>
              <a:t>%</a:t>
            </a:r>
            <a:r>
              <a:rPr lang="pt-BR" dirty="0" smtClean="0"/>
              <a:t>.</a:t>
            </a:r>
          </a:p>
          <a:p>
            <a:pPr>
              <a:defRPr sz="2200"/>
            </a:pPr>
            <a:endParaRPr lang="pt-BR" dirty="0"/>
          </a:p>
          <a:p>
            <a:pPr>
              <a:defRPr sz="2200"/>
            </a:pPr>
            <a:endParaRPr lang="pt-BR" dirty="0" smtClean="0"/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2200" b="1" dirty="0">
                <a:latin typeface="Arial" panose="020B0604020202020204" pitchFamily="34" charset="0"/>
              </a:rPr>
              <a:t>Subsídio anterior:</a:t>
            </a:r>
            <a:r>
              <a:rPr lang="pt-BR" altLang="pt-BR" sz="2200" dirty="0">
                <a:latin typeface="Arial" panose="020B0604020202020204" pitchFamily="34" charset="0"/>
              </a:rPr>
              <a:t> R$ </a:t>
            </a:r>
            <a:r>
              <a:rPr lang="pt-BR" altLang="pt-BR" sz="2200" b="1" dirty="0">
                <a:latin typeface="Arial" panose="020B0604020202020204" pitchFamily="34" charset="0"/>
              </a:rPr>
              <a:t>6.510,00</a:t>
            </a:r>
            <a:r>
              <a:rPr lang="pt-BR" altLang="pt-BR" sz="2200" dirty="0">
                <a:latin typeface="Arial" panose="020B0604020202020204" pitchFamily="34" charset="0"/>
              </a:rPr>
              <a:t>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pt-BR" altLang="pt-BR" sz="2200" b="1" dirty="0">
                <a:latin typeface="Arial" panose="020B0604020202020204" pitchFamily="34" charset="0"/>
              </a:rPr>
              <a:t>Subsídio atual:</a:t>
            </a:r>
            <a:r>
              <a:rPr lang="pt-BR" altLang="pt-BR" sz="2200" dirty="0">
                <a:latin typeface="Arial" panose="020B0604020202020204" pitchFamily="34" charset="0"/>
              </a:rPr>
              <a:t> R$ </a:t>
            </a:r>
            <a:r>
              <a:rPr lang="pt-BR" altLang="pt-BR" sz="2200" b="1" dirty="0">
                <a:latin typeface="Arial" panose="020B0604020202020204" pitchFamily="34" charset="0"/>
              </a:rPr>
              <a:t>8.138,00</a:t>
            </a:r>
            <a:r>
              <a:rPr lang="pt-BR" altLang="pt-BR" sz="2200" dirty="0">
                <a:latin typeface="Arial" panose="020B0604020202020204" pitchFamily="34" charset="0"/>
              </a:rPr>
              <a:t> </a:t>
            </a:r>
          </a:p>
          <a:p>
            <a:pPr>
              <a:defRPr sz="2200"/>
            </a:pPr>
            <a:endParaRPr lang="pt-BR" dirty="0" smtClean="0"/>
          </a:p>
          <a:p>
            <a:pPr>
              <a:defRPr sz="2200"/>
            </a:pPr>
            <a:r>
              <a:rPr lang="pt-BR" dirty="0"/>
              <a:t>Contudo, a valorização deve ir além da remuneração, abrangendo estrutura </a:t>
            </a:r>
            <a:endParaRPr lang="pt-BR" dirty="0" smtClean="0"/>
          </a:p>
          <a:p>
            <a:pPr>
              <a:defRPr sz="2200"/>
            </a:pPr>
            <a:r>
              <a:rPr lang="pt-BR" dirty="0" smtClean="0"/>
              <a:t>adequada</a:t>
            </a:r>
            <a:r>
              <a:rPr lang="pt-BR" dirty="0"/>
              <a:t>, capacitação permanente, apoio administrativo e modernização tecnológica, </a:t>
            </a:r>
            <a:endParaRPr lang="pt-BR" dirty="0" smtClean="0"/>
          </a:p>
          <a:p>
            <a:pPr>
              <a:defRPr sz="2200"/>
            </a:pPr>
            <a:r>
              <a:rPr lang="pt-BR" dirty="0" smtClean="0"/>
              <a:t>para </a:t>
            </a:r>
            <a:r>
              <a:rPr lang="pt-BR" dirty="0"/>
              <a:t>que os Conselhos Tutelares possam exercer plenamente sua missão constitucional.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547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ANDRÉ</dc:creator>
  <cp:keywords/>
  <dc:description>generated using python-pptx</dc:description>
  <cp:lastModifiedBy>ANDRÉ</cp:lastModifiedBy>
  <cp:revision>8</cp:revision>
  <dcterms:created xsi:type="dcterms:W3CDTF">2013-01-27T09:14:16Z</dcterms:created>
  <dcterms:modified xsi:type="dcterms:W3CDTF">2026-07-13T15:33:33Z</dcterms:modified>
  <cp:category/>
</cp:coreProperties>
</file>