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652" r:id="rId2"/>
    <p:sldId id="841" r:id="rId3"/>
    <p:sldId id="837" r:id="rId4"/>
    <p:sldId id="774" r:id="rId5"/>
    <p:sldId id="839" r:id="rId6"/>
    <p:sldId id="840" r:id="rId7"/>
    <p:sldId id="836" r:id="rId8"/>
    <p:sldId id="842" r:id="rId9"/>
    <p:sldId id="827" r:id="rId10"/>
  </p:sldIdLst>
  <p:sldSz cx="9144000" cy="5143500" type="screen16x9"/>
  <p:notesSz cx="6819900" cy="9931400"/>
  <p:embeddedFontLs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ＭＳ Ｐゴシック" panose="020B0600070205080204" pitchFamily="34" charset="-128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DD0"/>
    <a:srgbClr val="C83735"/>
    <a:srgbClr val="C94E4B"/>
    <a:srgbClr val="9AB5E4"/>
    <a:srgbClr val="C80000"/>
    <a:srgbClr val="3F581E"/>
    <a:srgbClr val="80D044"/>
    <a:srgbClr val="C6605E"/>
    <a:srgbClr val="FFCCCC"/>
    <a:srgbClr val="2D8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2" autoAdjust="0"/>
    <p:restoredTop sz="92540" autoAdjust="0"/>
  </p:normalViewPr>
  <p:slideViewPr>
    <p:cSldViewPr>
      <p:cViewPr varScale="1">
        <p:scale>
          <a:sx n="91" d="100"/>
          <a:sy n="91" d="100"/>
        </p:scale>
        <p:origin x="1110" y="78"/>
      </p:cViewPr>
      <p:guideLst>
        <p:guide orient="horz" pos="1620"/>
        <p:guide pos="2880"/>
        <p:guide orient="horz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6" d="100"/>
          <a:sy n="56" d="100"/>
        </p:scale>
        <p:origin x="2838" y="-1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5C504-263A-4C50-A28B-34E6288946EC}" type="doc">
      <dgm:prSet loTypeId="urn:microsoft.com/office/officeart/2005/8/layout/StepDownProcess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EEF7A9EB-3B15-4335-AF1A-E3D7560043CF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/>
            <a:t>CURTO PRAZO</a:t>
          </a:r>
        </a:p>
        <a:p>
          <a:r>
            <a:rPr lang="pt-BR" sz="2000" b="1" dirty="0" smtClean="0"/>
            <a:t>*GERA EMPREGOS E DESCONCENTRAÇÃO INDUSTRIAL</a:t>
          </a:r>
          <a:endParaRPr lang="pt-BR" sz="2000" b="1" dirty="0"/>
        </a:p>
      </dgm:t>
    </dgm:pt>
    <dgm:pt modelId="{B401A4AE-77DF-45C2-B3FE-28CC552A836F}" type="parTrans" cxnId="{D3570887-3880-4305-AD72-5B0B9EA1BB68}">
      <dgm:prSet/>
      <dgm:spPr/>
      <dgm:t>
        <a:bodyPr/>
        <a:lstStyle/>
        <a:p>
          <a:endParaRPr lang="pt-BR" sz="2000"/>
        </a:p>
      </dgm:t>
    </dgm:pt>
    <dgm:pt modelId="{21B1AF1B-2F37-4364-9917-CE6BC1E7879C}" type="sibTrans" cxnId="{D3570887-3880-4305-AD72-5B0B9EA1BB68}">
      <dgm:prSet/>
      <dgm:spPr/>
      <dgm:t>
        <a:bodyPr/>
        <a:lstStyle/>
        <a:p>
          <a:endParaRPr lang="pt-BR" sz="2000"/>
        </a:p>
      </dgm:t>
    </dgm:pt>
    <dgm:pt modelId="{4FBA5D70-65C3-4198-9A9B-FB9F920A93E7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/>
            <a:t>MÉDIO PRAZO </a:t>
          </a:r>
        </a:p>
        <a:p>
          <a:r>
            <a:rPr lang="pt-BR" sz="2000" dirty="0" smtClean="0"/>
            <a:t>*DIMINUI O TOTAL DE RECURSOS ARRECADADOS PELOS ESTADOS, DETERIORANDO AS CONTAS PÚBLICAS</a:t>
          </a:r>
          <a:endParaRPr lang="pt-BR" sz="2000" dirty="0"/>
        </a:p>
      </dgm:t>
    </dgm:pt>
    <dgm:pt modelId="{6F380739-CEFF-4199-9D47-D9AD8F9BB031}" type="parTrans" cxnId="{F2587362-0442-44F4-956A-F0887F5681B0}">
      <dgm:prSet/>
      <dgm:spPr/>
      <dgm:t>
        <a:bodyPr/>
        <a:lstStyle/>
        <a:p>
          <a:endParaRPr lang="pt-BR" sz="2000"/>
        </a:p>
      </dgm:t>
    </dgm:pt>
    <dgm:pt modelId="{AF703E54-49B8-467F-8017-1B30009F8F49}" type="sibTrans" cxnId="{F2587362-0442-44F4-956A-F0887F5681B0}">
      <dgm:prSet/>
      <dgm:spPr/>
      <dgm:t>
        <a:bodyPr/>
        <a:lstStyle/>
        <a:p>
          <a:endParaRPr lang="pt-BR" sz="2000"/>
        </a:p>
      </dgm:t>
    </dgm:pt>
    <dgm:pt modelId="{A6825D2E-2198-474D-A12B-3748CADF11BD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/>
            <a:t>LONGO PRAZO</a:t>
          </a:r>
        </a:p>
        <a:p>
          <a:r>
            <a:rPr lang="pt-BR" sz="2000" b="1" dirty="0" smtClean="0"/>
            <a:t>*HÁ O RETORNO DA CONCENTRAÇÃO INDUSTRIAL NOS ESTADOS MAIS DESENVOLVIDOS</a:t>
          </a:r>
        </a:p>
      </dgm:t>
    </dgm:pt>
    <dgm:pt modelId="{30FDE19D-9EF7-45CF-895A-34F7F3F7E9F5}" type="parTrans" cxnId="{34E46DB3-D235-4A99-AB45-1655D54792F7}">
      <dgm:prSet/>
      <dgm:spPr/>
      <dgm:t>
        <a:bodyPr/>
        <a:lstStyle/>
        <a:p>
          <a:endParaRPr lang="pt-BR" sz="2000"/>
        </a:p>
      </dgm:t>
    </dgm:pt>
    <dgm:pt modelId="{A786F62C-3E63-4980-B1FC-03803BD3638D}" type="sibTrans" cxnId="{34E46DB3-D235-4A99-AB45-1655D54792F7}">
      <dgm:prSet/>
      <dgm:spPr/>
      <dgm:t>
        <a:bodyPr/>
        <a:lstStyle/>
        <a:p>
          <a:endParaRPr lang="pt-BR" sz="2000"/>
        </a:p>
      </dgm:t>
    </dgm:pt>
    <dgm:pt modelId="{846BF763-D0F6-417D-9C7F-0C1A3672789B}" type="pres">
      <dgm:prSet presAssocID="{1225C504-263A-4C50-A28B-34E6288946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5ECB9EE-C0F5-4AE1-9635-ECAC4CAB7EA5}" type="pres">
      <dgm:prSet presAssocID="{EEF7A9EB-3B15-4335-AF1A-E3D7560043CF}" presName="composite" presStyleCnt="0"/>
      <dgm:spPr/>
      <dgm:t>
        <a:bodyPr/>
        <a:lstStyle/>
        <a:p>
          <a:endParaRPr lang="pt-BR"/>
        </a:p>
      </dgm:t>
    </dgm:pt>
    <dgm:pt modelId="{DC79EEF9-DAFD-4B79-BC79-7BB13464110A}" type="pres">
      <dgm:prSet presAssocID="{EEF7A9EB-3B15-4335-AF1A-E3D7560043CF}" presName="bentUpArrow1" presStyleLbl="alignImgPlace1" presStyleIdx="0" presStyleCnt="2" custLinFactNeighborX="-88073" custLinFactNeighborY="9909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D7ECA57D-12F8-48AF-80E0-75F0272194E8}" type="pres">
      <dgm:prSet presAssocID="{EEF7A9EB-3B15-4335-AF1A-E3D7560043CF}" presName="ParentText" presStyleLbl="node1" presStyleIdx="0" presStyleCnt="3" custScaleX="256413" custLinFactNeighborX="-3" custLinFactNeighborY="-60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45C111-5675-4C2B-8B61-D33241E7FDAB}" type="pres">
      <dgm:prSet presAssocID="{EEF7A9EB-3B15-4335-AF1A-E3D7560043C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1EFA68-5980-48CC-9712-D716982293F0}" type="pres">
      <dgm:prSet presAssocID="{21B1AF1B-2F37-4364-9917-CE6BC1E7879C}" presName="sibTrans" presStyleCnt="0"/>
      <dgm:spPr/>
      <dgm:t>
        <a:bodyPr/>
        <a:lstStyle/>
        <a:p>
          <a:endParaRPr lang="pt-BR"/>
        </a:p>
      </dgm:t>
    </dgm:pt>
    <dgm:pt modelId="{7B34AB08-CBEC-4448-821F-66C6A2377922}" type="pres">
      <dgm:prSet presAssocID="{4FBA5D70-65C3-4198-9A9B-FB9F920A93E7}" presName="composite" presStyleCnt="0"/>
      <dgm:spPr/>
      <dgm:t>
        <a:bodyPr/>
        <a:lstStyle/>
        <a:p>
          <a:endParaRPr lang="pt-BR"/>
        </a:p>
      </dgm:t>
    </dgm:pt>
    <dgm:pt modelId="{5152471E-721D-4677-B1B5-FBE471910EAE}" type="pres">
      <dgm:prSet presAssocID="{4FBA5D70-65C3-4198-9A9B-FB9F920A93E7}" presName="bentUpArrow1" presStyleLbl="alignImgPlace1" presStyleIdx="1" presStyleCnt="2" custScaleX="96597" custLinFactX="-407" custLinFactNeighborX="-100000" custLinFactNeighborY="19399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CAB308BF-6D6C-436B-8A78-E696A1AB8D62}" type="pres">
      <dgm:prSet presAssocID="{4FBA5D70-65C3-4198-9A9B-FB9F920A93E7}" presName="ParentText" presStyleLbl="node1" presStyleIdx="1" presStyleCnt="3" custScaleX="277169" custScaleY="120593" custLinFactNeighborX="-18671" custLinFactNeighborY="-83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3C9237-4FE3-4F9E-AC87-E17406E7D088}" type="pres">
      <dgm:prSet presAssocID="{4FBA5D70-65C3-4198-9A9B-FB9F920A93E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6D8C96-1F8D-4031-BFED-BB63CC9DF53D}" type="pres">
      <dgm:prSet presAssocID="{AF703E54-49B8-467F-8017-1B30009F8F49}" presName="sibTrans" presStyleCnt="0"/>
      <dgm:spPr/>
      <dgm:t>
        <a:bodyPr/>
        <a:lstStyle/>
        <a:p>
          <a:endParaRPr lang="pt-BR"/>
        </a:p>
      </dgm:t>
    </dgm:pt>
    <dgm:pt modelId="{F91AFEC0-A122-4E6F-8020-DEA95F468DF3}" type="pres">
      <dgm:prSet presAssocID="{A6825D2E-2198-474D-A12B-3748CADF11BD}" presName="composite" presStyleCnt="0"/>
      <dgm:spPr/>
      <dgm:t>
        <a:bodyPr/>
        <a:lstStyle/>
        <a:p>
          <a:endParaRPr lang="pt-BR"/>
        </a:p>
      </dgm:t>
    </dgm:pt>
    <dgm:pt modelId="{885191E8-971A-432F-B615-3A0E28448EEA}" type="pres">
      <dgm:prSet presAssocID="{A6825D2E-2198-474D-A12B-3748CADF11BD}" presName="ParentText" presStyleLbl="node1" presStyleIdx="2" presStyleCnt="3" custScaleX="254135" custScaleY="117859" custLinFactNeighborX="-6887" custLinFactNeighborY="-21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E46DB3-D235-4A99-AB45-1655D54792F7}" srcId="{1225C504-263A-4C50-A28B-34E6288946EC}" destId="{A6825D2E-2198-474D-A12B-3748CADF11BD}" srcOrd="2" destOrd="0" parTransId="{30FDE19D-9EF7-45CF-895A-34F7F3F7E9F5}" sibTransId="{A786F62C-3E63-4980-B1FC-03803BD3638D}"/>
    <dgm:cxn modelId="{F2587362-0442-44F4-956A-F0887F5681B0}" srcId="{1225C504-263A-4C50-A28B-34E6288946EC}" destId="{4FBA5D70-65C3-4198-9A9B-FB9F920A93E7}" srcOrd="1" destOrd="0" parTransId="{6F380739-CEFF-4199-9D47-D9AD8F9BB031}" sibTransId="{AF703E54-49B8-467F-8017-1B30009F8F49}"/>
    <dgm:cxn modelId="{59DA3A72-B543-4594-9808-5EE56E0C5BE0}" type="presOf" srcId="{4FBA5D70-65C3-4198-9A9B-FB9F920A93E7}" destId="{CAB308BF-6D6C-436B-8A78-E696A1AB8D62}" srcOrd="0" destOrd="0" presId="urn:microsoft.com/office/officeart/2005/8/layout/StepDownProcess"/>
    <dgm:cxn modelId="{474EF082-25CE-4711-8103-99F24824C68A}" type="presOf" srcId="{EEF7A9EB-3B15-4335-AF1A-E3D7560043CF}" destId="{D7ECA57D-12F8-48AF-80E0-75F0272194E8}" srcOrd="0" destOrd="0" presId="urn:microsoft.com/office/officeart/2005/8/layout/StepDownProcess"/>
    <dgm:cxn modelId="{3689F0F6-BB79-4AB7-A57C-A7FCB01BC45A}" type="presOf" srcId="{A6825D2E-2198-474D-A12B-3748CADF11BD}" destId="{885191E8-971A-432F-B615-3A0E28448EEA}" srcOrd="0" destOrd="0" presId="urn:microsoft.com/office/officeart/2005/8/layout/StepDownProcess"/>
    <dgm:cxn modelId="{CB70D7E6-A404-4C00-8D5A-977A132DF735}" type="presOf" srcId="{1225C504-263A-4C50-A28B-34E6288946EC}" destId="{846BF763-D0F6-417D-9C7F-0C1A3672789B}" srcOrd="0" destOrd="0" presId="urn:microsoft.com/office/officeart/2005/8/layout/StepDownProcess"/>
    <dgm:cxn modelId="{D3570887-3880-4305-AD72-5B0B9EA1BB68}" srcId="{1225C504-263A-4C50-A28B-34E6288946EC}" destId="{EEF7A9EB-3B15-4335-AF1A-E3D7560043CF}" srcOrd="0" destOrd="0" parTransId="{B401A4AE-77DF-45C2-B3FE-28CC552A836F}" sibTransId="{21B1AF1B-2F37-4364-9917-CE6BC1E7879C}"/>
    <dgm:cxn modelId="{13BDCDA6-20CB-48BB-9F63-89A761884EEA}" type="presParOf" srcId="{846BF763-D0F6-417D-9C7F-0C1A3672789B}" destId="{B5ECB9EE-C0F5-4AE1-9635-ECAC4CAB7EA5}" srcOrd="0" destOrd="0" presId="urn:microsoft.com/office/officeart/2005/8/layout/StepDownProcess"/>
    <dgm:cxn modelId="{515B12D3-66E9-42AF-A30A-1A500437E2D6}" type="presParOf" srcId="{B5ECB9EE-C0F5-4AE1-9635-ECAC4CAB7EA5}" destId="{DC79EEF9-DAFD-4B79-BC79-7BB13464110A}" srcOrd="0" destOrd="0" presId="urn:microsoft.com/office/officeart/2005/8/layout/StepDownProcess"/>
    <dgm:cxn modelId="{FFE85324-DDBC-43A5-87A7-14A23507EB8B}" type="presParOf" srcId="{B5ECB9EE-C0F5-4AE1-9635-ECAC4CAB7EA5}" destId="{D7ECA57D-12F8-48AF-80E0-75F0272194E8}" srcOrd="1" destOrd="0" presId="urn:microsoft.com/office/officeart/2005/8/layout/StepDownProcess"/>
    <dgm:cxn modelId="{B0BA754B-F7F9-4539-83D3-312AC79EBBB5}" type="presParOf" srcId="{B5ECB9EE-C0F5-4AE1-9635-ECAC4CAB7EA5}" destId="{CB45C111-5675-4C2B-8B61-D33241E7FDAB}" srcOrd="2" destOrd="0" presId="urn:microsoft.com/office/officeart/2005/8/layout/StepDownProcess"/>
    <dgm:cxn modelId="{53CE4FC0-178A-4CEE-9FF4-9C944D504E7F}" type="presParOf" srcId="{846BF763-D0F6-417D-9C7F-0C1A3672789B}" destId="{721EFA68-5980-48CC-9712-D716982293F0}" srcOrd="1" destOrd="0" presId="urn:microsoft.com/office/officeart/2005/8/layout/StepDownProcess"/>
    <dgm:cxn modelId="{3AA57003-16F3-45AF-8622-1906D597B888}" type="presParOf" srcId="{846BF763-D0F6-417D-9C7F-0C1A3672789B}" destId="{7B34AB08-CBEC-4448-821F-66C6A2377922}" srcOrd="2" destOrd="0" presId="urn:microsoft.com/office/officeart/2005/8/layout/StepDownProcess"/>
    <dgm:cxn modelId="{62C3B56E-EE88-4C88-81A1-83BFFDEFC7E4}" type="presParOf" srcId="{7B34AB08-CBEC-4448-821F-66C6A2377922}" destId="{5152471E-721D-4677-B1B5-FBE471910EAE}" srcOrd="0" destOrd="0" presId="urn:microsoft.com/office/officeart/2005/8/layout/StepDownProcess"/>
    <dgm:cxn modelId="{0AEA28D7-AECB-46A7-BDC4-9D4DDF892602}" type="presParOf" srcId="{7B34AB08-CBEC-4448-821F-66C6A2377922}" destId="{CAB308BF-6D6C-436B-8A78-E696A1AB8D62}" srcOrd="1" destOrd="0" presId="urn:microsoft.com/office/officeart/2005/8/layout/StepDownProcess"/>
    <dgm:cxn modelId="{3B372596-6F67-4D7A-A55B-FF62E90639B9}" type="presParOf" srcId="{7B34AB08-CBEC-4448-821F-66C6A2377922}" destId="{6C3C9237-4FE3-4F9E-AC87-E17406E7D088}" srcOrd="2" destOrd="0" presId="urn:microsoft.com/office/officeart/2005/8/layout/StepDownProcess"/>
    <dgm:cxn modelId="{0DB9EAA5-66BE-477B-8E23-890C068C8EC8}" type="presParOf" srcId="{846BF763-D0F6-417D-9C7F-0C1A3672789B}" destId="{9F6D8C96-1F8D-4031-BFED-BB63CC9DF53D}" srcOrd="3" destOrd="0" presId="urn:microsoft.com/office/officeart/2005/8/layout/StepDownProcess"/>
    <dgm:cxn modelId="{E3F8E563-01AE-4ACB-BC7A-EEA3FD330CDA}" type="presParOf" srcId="{846BF763-D0F6-417D-9C7F-0C1A3672789B}" destId="{F91AFEC0-A122-4E6F-8020-DEA95F468DF3}" srcOrd="4" destOrd="0" presId="urn:microsoft.com/office/officeart/2005/8/layout/StepDownProcess"/>
    <dgm:cxn modelId="{FE654466-C9D7-4062-86CC-ABF6B373B3B9}" type="presParOf" srcId="{F91AFEC0-A122-4E6F-8020-DEA95F468DF3}" destId="{885191E8-971A-432F-B615-3A0E28448EE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2EDC2-042F-4364-9F93-D2C74C9176A2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CD2CEFD-F1B6-4653-A92A-3CF146541E73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+mj-lt"/>
            </a:rPr>
            <a:t>Reduzir e unificar a alíquota interestadual;</a:t>
          </a:r>
          <a:endParaRPr lang="pt-BR" sz="2000" b="1" dirty="0">
            <a:latin typeface="+mj-lt"/>
          </a:endParaRPr>
        </a:p>
      </dgm:t>
    </dgm:pt>
    <dgm:pt modelId="{ECC89AD0-99F3-4BB5-AEE8-F08F776995A2}" type="parTrans" cxnId="{B49F6C66-292B-4B78-8CE8-8948B2D2C06D}">
      <dgm:prSet/>
      <dgm:spPr/>
      <dgm:t>
        <a:bodyPr/>
        <a:lstStyle/>
        <a:p>
          <a:pPr algn="l"/>
          <a:endParaRPr lang="pt-BR" sz="2000"/>
        </a:p>
      </dgm:t>
    </dgm:pt>
    <dgm:pt modelId="{08DF6283-61CD-45CA-8989-B1F415A6D4A0}" type="sibTrans" cxnId="{B49F6C66-292B-4B78-8CE8-8948B2D2C06D}">
      <dgm:prSet/>
      <dgm:spPr/>
      <dgm:t>
        <a:bodyPr/>
        <a:lstStyle/>
        <a:p>
          <a:pPr algn="l"/>
          <a:endParaRPr lang="pt-BR" sz="2000"/>
        </a:p>
      </dgm:t>
    </dgm:pt>
    <dgm:pt modelId="{EEDFC511-92AF-4E32-9459-B5BDB8A40CA7}">
      <dgm:prSet phldrT="[Texto]" custT="1"/>
      <dgm:spPr/>
      <dgm:t>
        <a:bodyPr/>
        <a:lstStyle/>
        <a:p>
          <a:pPr algn="just"/>
          <a:r>
            <a:rPr lang="pt-BR" sz="2000" b="1" dirty="0" smtClean="0"/>
            <a:t>Compensar os Estados que perderam receita na transição - FCR</a:t>
          </a:r>
          <a:r>
            <a:rPr lang="pt-BR" sz="2000" dirty="0" smtClean="0"/>
            <a:t>;</a:t>
          </a:r>
          <a:endParaRPr lang="pt-BR" sz="2000" dirty="0"/>
        </a:p>
      </dgm:t>
    </dgm:pt>
    <dgm:pt modelId="{D5E6CFA0-BC03-42FE-9138-24AFA5A2AB0D}" type="parTrans" cxnId="{F411E493-1E7D-4D67-B3AF-7962323C548F}">
      <dgm:prSet/>
      <dgm:spPr/>
      <dgm:t>
        <a:bodyPr/>
        <a:lstStyle/>
        <a:p>
          <a:pPr algn="l"/>
          <a:endParaRPr lang="pt-BR" sz="2000"/>
        </a:p>
      </dgm:t>
    </dgm:pt>
    <dgm:pt modelId="{1823EC8E-A0D5-4740-9AC1-1F109368A267}" type="sibTrans" cxnId="{F411E493-1E7D-4D67-B3AF-7962323C548F}">
      <dgm:prSet/>
      <dgm:spPr/>
      <dgm:t>
        <a:bodyPr/>
        <a:lstStyle/>
        <a:p>
          <a:pPr algn="l"/>
          <a:endParaRPr lang="pt-BR" sz="2000"/>
        </a:p>
      </dgm:t>
    </dgm:pt>
    <dgm:pt modelId="{14CBEEA0-1DF7-4FD7-81C0-DF6EE7B3A2EB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+mj-lt"/>
            </a:rPr>
            <a:t>Criar mecanismo de desenvolvimento regional - FDR;</a:t>
          </a:r>
          <a:endParaRPr lang="pt-BR" sz="2000" b="1" dirty="0">
            <a:latin typeface="+mj-lt"/>
          </a:endParaRPr>
        </a:p>
      </dgm:t>
    </dgm:pt>
    <dgm:pt modelId="{84900EA9-4BF3-44B7-B9C4-BF0A67766312}" type="parTrans" cxnId="{B7C66CCE-A651-43DB-910E-9999B255E7CC}">
      <dgm:prSet/>
      <dgm:spPr/>
      <dgm:t>
        <a:bodyPr/>
        <a:lstStyle/>
        <a:p>
          <a:pPr algn="l"/>
          <a:endParaRPr lang="pt-BR" sz="2000"/>
        </a:p>
      </dgm:t>
    </dgm:pt>
    <dgm:pt modelId="{19E9853C-C4EE-4535-AC21-C76D65940EE9}" type="sibTrans" cxnId="{B7C66CCE-A651-43DB-910E-9999B255E7CC}">
      <dgm:prSet/>
      <dgm:spPr/>
      <dgm:t>
        <a:bodyPr/>
        <a:lstStyle/>
        <a:p>
          <a:pPr algn="l"/>
          <a:endParaRPr lang="pt-BR" sz="2000"/>
        </a:p>
      </dgm:t>
    </dgm:pt>
    <dgm:pt modelId="{9D826268-767D-4141-924D-FAA6B58E0736}" type="pres">
      <dgm:prSet presAssocID="{2CF2EDC2-042F-4364-9F93-D2C74C9176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4590255-67F5-4544-B4AF-135350E233F8}" type="pres">
      <dgm:prSet presAssocID="{2CF2EDC2-042F-4364-9F93-D2C74C9176A2}" presName="Name1" presStyleCnt="0"/>
      <dgm:spPr/>
    </dgm:pt>
    <dgm:pt modelId="{AB805BEC-774E-4131-8CB5-5AF30FBFF4AA}" type="pres">
      <dgm:prSet presAssocID="{2CF2EDC2-042F-4364-9F93-D2C74C9176A2}" presName="cycle" presStyleCnt="0"/>
      <dgm:spPr/>
    </dgm:pt>
    <dgm:pt modelId="{65BEBDF3-1D28-4C58-8DC4-FC3FAF6BB426}" type="pres">
      <dgm:prSet presAssocID="{2CF2EDC2-042F-4364-9F93-D2C74C9176A2}" presName="srcNode" presStyleLbl="node1" presStyleIdx="0" presStyleCnt="3"/>
      <dgm:spPr/>
    </dgm:pt>
    <dgm:pt modelId="{F3308479-4CF7-4E4D-A50C-0B1DDE28F6F6}" type="pres">
      <dgm:prSet presAssocID="{2CF2EDC2-042F-4364-9F93-D2C74C9176A2}" presName="conn" presStyleLbl="parChTrans1D2" presStyleIdx="0" presStyleCnt="1"/>
      <dgm:spPr/>
      <dgm:t>
        <a:bodyPr/>
        <a:lstStyle/>
        <a:p>
          <a:endParaRPr lang="pt-BR"/>
        </a:p>
      </dgm:t>
    </dgm:pt>
    <dgm:pt modelId="{1C7973AD-8E39-4CE0-84B4-9EA87A75D568}" type="pres">
      <dgm:prSet presAssocID="{2CF2EDC2-042F-4364-9F93-D2C74C9176A2}" presName="extraNode" presStyleLbl="node1" presStyleIdx="0" presStyleCnt="3"/>
      <dgm:spPr/>
    </dgm:pt>
    <dgm:pt modelId="{100511DE-9E7C-4E74-B399-18C79E1D9DE4}" type="pres">
      <dgm:prSet presAssocID="{2CF2EDC2-042F-4364-9F93-D2C74C9176A2}" presName="dstNode" presStyleLbl="node1" presStyleIdx="0" presStyleCnt="3"/>
      <dgm:spPr/>
    </dgm:pt>
    <dgm:pt modelId="{2EA4257D-8719-4D8D-A3EB-0750A4886FF5}" type="pres">
      <dgm:prSet presAssocID="{6CD2CEFD-F1B6-4653-A92A-3CF146541E73}" presName="text_1" presStyleLbl="node1" presStyleIdx="0" presStyleCnt="3" custScaleY="995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1BFF1C-9AB0-461C-B3E5-962082005BFC}" type="pres">
      <dgm:prSet presAssocID="{6CD2CEFD-F1B6-4653-A92A-3CF146541E73}" presName="accent_1" presStyleCnt="0"/>
      <dgm:spPr/>
    </dgm:pt>
    <dgm:pt modelId="{611E0E6E-0BC3-4170-94DE-FD7DEC3890C4}" type="pres">
      <dgm:prSet presAssocID="{6CD2CEFD-F1B6-4653-A92A-3CF146541E73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76BFE2-02B7-493A-A323-0659C13C4A01}" type="pres">
      <dgm:prSet presAssocID="{EEDFC511-92AF-4E32-9459-B5BDB8A40CA7}" presName="text_2" presStyleLbl="node1" presStyleIdx="1" presStyleCnt="3" custScaleY="1058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FBB032-1B32-4717-8970-27ABD3CAF877}" type="pres">
      <dgm:prSet presAssocID="{EEDFC511-92AF-4E32-9459-B5BDB8A40CA7}" presName="accent_2" presStyleCnt="0"/>
      <dgm:spPr/>
    </dgm:pt>
    <dgm:pt modelId="{4C9C6D8E-A746-4F3F-A8F4-0D0697022FF8}" type="pres">
      <dgm:prSet presAssocID="{EEDFC511-92AF-4E32-9459-B5BDB8A40CA7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3BC4FCA-BA50-49FD-A3FA-DB84ADEC2A61}" type="pres">
      <dgm:prSet presAssocID="{14CBEEA0-1DF7-4FD7-81C0-DF6EE7B3A2E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B1738E-DB40-4C05-B0BD-C31640D73642}" type="pres">
      <dgm:prSet presAssocID="{14CBEEA0-1DF7-4FD7-81C0-DF6EE7B3A2EB}" presName="accent_3" presStyleCnt="0"/>
      <dgm:spPr/>
    </dgm:pt>
    <dgm:pt modelId="{139B783C-20B9-42D1-8D10-28D76A2414FA}" type="pres">
      <dgm:prSet presAssocID="{14CBEEA0-1DF7-4FD7-81C0-DF6EE7B3A2EB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411E493-1E7D-4D67-B3AF-7962323C548F}" srcId="{2CF2EDC2-042F-4364-9F93-D2C74C9176A2}" destId="{EEDFC511-92AF-4E32-9459-B5BDB8A40CA7}" srcOrd="1" destOrd="0" parTransId="{D5E6CFA0-BC03-42FE-9138-24AFA5A2AB0D}" sibTransId="{1823EC8E-A0D5-4740-9AC1-1F109368A267}"/>
    <dgm:cxn modelId="{B7C66CCE-A651-43DB-910E-9999B255E7CC}" srcId="{2CF2EDC2-042F-4364-9F93-D2C74C9176A2}" destId="{14CBEEA0-1DF7-4FD7-81C0-DF6EE7B3A2EB}" srcOrd="2" destOrd="0" parTransId="{84900EA9-4BF3-44B7-B9C4-BF0A67766312}" sibTransId="{19E9853C-C4EE-4535-AC21-C76D65940EE9}"/>
    <dgm:cxn modelId="{E765C85C-08A3-4E90-AFD0-7DFAC8010E6F}" type="presOf" srcId="{2CF2EDC2-042F-4364-9F93-D2C74C9176A2}" destId="{9D826268-767D-4141-924D-FAA6B58E0736}" srcOrd="0" destOrd="0" presId="urn:microsoft.com/office/officeart/2008/layout/VerticalCurvedList"/>
    <dgm:cxn modelId="{FAC32599-6016-403F-8E5D-D85D4A6C23BC}" type="presOf" srcId="{6CD2CEFD-F1B6-4653-A92A-3CF146541E73}" destId="{2EA4257D-8719-4D8D-A3EB-0750A4886FF5}" srcOrd="0" destOrd="0" presId="urn:microsoft.com/office/officeart/2008/layout/VerticalCurvedList"/>
    <dgm:cxn modelId="{05EBA561-502D-40DB-902E-825F9C2DA8BA}" type="presOf" srcId="{14CBEEA0-1DF7-4FD7-81C0-DF6EE7B3A2EB}" destId="{C3BC4FCA-BA50-49FD-A3FA-DB84ADEC2A61}" srcOrd="0" destOrd="0" presId="urn:microsoft.com/office/officeart/2008/layout/VerticalCurvedList"/>
    <dgm:cxn modelId="{CF77C5B1-E7BB-42FE-BDFD-3070DB3CB3F7}" type="presOf" srcId="{08DF6283-61CD-45CA-8989-B1F415A6D4A0}" destId="{F3308479-4CF7-4E4D-A50C-0B1DDE28F6F6}" srcOrd="0" destOrd="0" presId="urn:microsoft.com/office/officeart/2008/layout/VerticalCurvedList"/>
    <dgm:cxn modelId="{24EA62B1-CB4F-413E-AE37-D68082C997DA}" type="presOf" srcId="{EEDFC511-92AF-4E32-9459-B5BDB8A40CA7}" destId="{9E76BFE2-02B7-493A-A323-0659C13C4A01}" srcOrd="0" destOrd="0" presId="urn:microsoft.com/office/officeart/2008/layout/VerticalCurvedList"/>
    <dgm:cxn modelId="{B49F6C66-292B-4B78-8CE8-8948B2D2C06D}" srcId="{2CF2EDC2-042F-4364-9F93-D2C74C9176A2}" destId="{6CD2CEFD-F1B6-4653-A92A-3CF146541E73}" srcOrd="0" destOrd="0" parTransId="{ECC89AD0-99F3-4BB5-AEE8-F08F776995A2}" sibTransId="{08DF6283-61CD-45CA-8989-B1F415A6D4A0}"/>
    <dgm:cxn modelId="{0F2886DA-C940-4E98-A437-EB27609F3B2C}" type="presParOf" srcId="{9D826268-767D-4141-924D-FAA6B58E0736}" destId="{34590255-67F5-4544-B4AF-135350E233F8}" srcOrd="0" destOrd="0" presId="urn:microsoft.com/office/officeart/2008/layout/VerticalCurvedList"/>
    <dgm:cxn modelId="{541FF786-E015-406E-9D32-D14E084CFDC5}" type="presParOf" srcId="{34590255-67F5-4544-B4AF-135350E233F8}" destId="{AB805BEC-774E-4131-8CB5-5AF30FBFF4AA}" srcOrd="0" destOrd="0" presId="urn:microsoft.com/office/officeart/2008/layout/VerticalCurvedList"/>
    <dgm:cxn modelId="{463B22F2-7DF9-4B98-8342-37629F5B4206}" type="presParOf" srcId="{AB805BEC-774E-4131-8CB5-5AF30FBFF4AA}" destId="{65BEBDF3-1D28-4C58-8DC4-FC3FAF6BB426}" srcOrd="0" destOrd="0" presId="urn:microsoft.com/office/officeart/2008/layout/VerticalCurvedList"/>
    <dgm:cxn modelId="{2522AF5A-3991-4858-8E3F-54052A3D3263}" type="presParOf" srcId="{AB805BEC-774E-4131-8CB5-5AF30FBFF4AA}" destId="{F3308479-4CF7-4E4D-A50C-0B1DDE28F6F6}" srcOrd="1" destOrd="0" presId="urn:microsoft.com/office/officeart/2008/layout/VerticalCurvedList"/>
    <dgm:cxn modelId="{1930333B-ED51-42D1-9108-9613500776FD}" type="presParOf" srcId="{AB805BEC-774E-4131-8CB5-5AF30FBFF4AA}" destId="{1C7973AD-8E39-4CE0-84B4-9EA87A75D568}" srcOrd="2" destOrd="0" presId="urn:microsoft.com/office/officeart/2008/layout/VerticalCurvedList"/>
    <dgm:cxn modelId="{B94B5AF6-16EB-44E7-A3F8-4B3D88CBD68F}" type="presParOf" srcId="{AB805BEC-774E-4131-8CB5-5AF30FBFF4AA}" destId="{100511DE-9E7C-4E74-B399-18C79E1D9DE4}" srcOrd="3" destOrd="0" presId="urn:microsoft.com/office/officeart/2008/layout/VerticalCurvedList"/>
    <dgm:cxn modelId="{E91CF97A-1D97-4A3D-9E0D-26952597A7CC}" type="presParOf" srcId="{34590255-67F5-4544-B4AF-135350E233F8}" destId="{2EA4257D-8719-4D8D-A3EB-0750A4886FF5}" srcOrd="1" destOrd="0" presId="urn:microsoft.com/office/officeart/2008/layout/VerticalCurvedList"/>
    <dgm:cxn modelId="{241D3ACE-D50E-4D26-A99A-5758DF4433E3}" type="presParOf" srcId="{34590255-67F5-4544-B4AF-135350E233F8}" destId="{CB1BFF1C-9AB0-461C-B3E5-962082005BFC}" srcOrd="2" destOrd="0" presId="urn:microsoft.com/office/officeart/2008/layout/VerticalCurvedList"/>
    <dgm:cxn modelId="{856A976C-2CE2-4FAA-B174-8BF25AFE6A1F}" type="presParOf" srcId="{CB1BFF1C-9AB0-461C-B3E5-962082005BFC}" destId="{611E0E6E-0BC3-4170-94DE-FD7DEC3890C4}" srcOrd="0" destOrd="0" presId="urn:microsoft.com/office/officeart/2008/layout/VerticalCurvedList"/>
    <dgm:cxn modelId="{9B886329-6946-48F0-905A-5C0408E281A2}" type="presParOf" srcId="{34590255-67F5-4544-B4AF-135350E233F8}" destId="{9E76BFE2-02B7-493A-A323-0659C13C4A01}" srcOrd="3" destOrd="0" presId="urn:microsoft.com/office/officeart/2008/layout/VerticalCurvedList"/>
    <dgm:cxn modelId="{C581B1DB-3BB8-4B51-A63C-96A4C18551AB}" type="presParOf" srcId="{34590255-67F5-4544-B4AF-135350E233F8}" destId="{0EFBB032-1B32-4717-8970-27ABD3CAF877}" srcOrd="4" destOrd="0" presId="urn:microsoft.com/office/officeart/2008/layout/VerticalCurvedList"/>
    <dgm:cxn modelId="{61B0B0C4-2BE9-460E-85D8-C5D67E1A5106}" type="presParOf" srcId="{0EFBB032-1B32-4717-8970-27ABD3CAF877}" destId="{4C9C6D8E-A746-4F3F-A8F4-0D0697022FF8}" srcOrd="0" destOrd="0" presId="urn:microsoft.com/office/officeart/2008/layout/VerticalCurvedList"/>
    <dgm:cxn modelId="{C06B5769-26E0-479B-B3CC-0A3F3A15409C}" type="presParOf" srcId="{34590255-67F5-4544-B4AF-135350E233F8}" destId="{C3BC4FCA-BA50-49FD-A3FA-DB84ADEC2A61}" srcOrd="5" destOrd="0" presId="urn:microsoft.com/office/officeart/2008/layout/VerticalCurvedList"/>
    <dgm:cxn modelId="{FC4F355C-3BC2-4A0A-85B9-201EA462006C}" type="presParOf" srcId="{34590255-67F5-4544-B4AF-135350E233F8}" destId="{FBB1738E-DB40-4C05-B0BD-C31640D73642}" srcOrd="6" destOrd="0" presId="urn:microsoft.com/office/officeart/2008/layout/VerticalCurvedList"/>
    <dgm:cxn modelId="{96F72D09-FA54-4902-BBC4-737784CEF22D}" type="presParOf" srcId="{FBB1738E-DB40-4C05-B0BD-C31640D73642}" destId="{139B783C-20B9-42D1-8D10-28D76A2414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2EDC2-042F-4364-9F93-D2C74C9176A2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B662E4-632B-4C34-8F08-F4AEADD20911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+mj-lt"/>
            </a:rPr>
            <a:t>Realizar acordo “convalidação” para eliminar a incerteza jurídica;</a:t>
          </a:r>
          <a:endParaRPr lang="pt-BR" sz="2000" b="1" dirty="0">
            <a:latin typeface="+mj-lt"/>
          </a:endParaRPr>
        </a:p>
      </dgm:t>
    </dgm:pt>
    <dgm:pt modelId="{17CAD451-59E6-47BC-A3F1-C6B8A8C9BDA8}" type="parTrans" cxnId="{34C3981B-F2CC-40DA-8BF1-DF0B30530FB1}">
      <dgm:prSet/>
      <dgm:spPr/>
      <dgm:t>
        <a:bodyPr/>
        <a:lstStyle/>
        <a:p>
          <a:endParaRPr lang="pt-BR"/>
        </a:p>
      </dgm:t>
    </dgm:pt>
    <dgm:pt modelId="{0AD05D0C-D9C7-42E7-B610-F83A57C57A36}" type="sibTrans" cxnId="{34C3981B-F2CC-40DA-8BF1-DF0B30530FB1}">
      <dgm:prSet/>
      <dgm:spPr/>
      <dgm:t>
        <a:bodyPr/>
        <a:lstStyle/>
        <a:p>
          <a:endParaRPr lang="pt-BR"/>
        </a:p>
      </dgm:t>
    </dgm:pt>
    <dgm:pt modelId="{AA626E6A-12C3-4B4F-99D6-79135D634ADA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+mj-lt"/>
            </a:rPr>
            <a:t>Novo indexador para o cálculo da dívida dos Estados.</a:t>
          </a:r>
          <a:endParaRPr lang="pt-BR" sz="2000" b="1" dirty="0">
            <a:latin typeface="+mj-lt"/>
          </a:endParaRPr>
        </a:p>
      </dgm:t>
    </dgm:pt>
    <dgm:pt modelId="{6FF6DF3B-DA35-4B19-85AC-BFC0934B8AC0}" type="parTrans" cxnId="{27AF8CF0-411F-4AEB-8FFD-372F44D92B7E}">
      <dgm:prSet/>
      <dgm:spPr/>
      <dgm:t>
        <a:bodyPr/>
        <a:lstStyle/>
        <a:p>
          <a:endParaRPr lang="pt-BR"/>
        </a:p>
      </dgm:t>
    </dgm:pt>
    <dgm:pt modelId="{54366B89-3034-4A86-AFD0-50DDE9D629AF}" type="sibTrans" cxnId="{27AF8CF0-411F-4AEB-8FFD-372F44D92B7E}">
      <dgm:prSet/>
      <dgm:spPr/>
      <dgm:t>
        <a:bodyPr/>
        <a:lstStyle/>
        <a:p>
          <a:endParaRPr lang="pt-BR"/>
        </a:p>
      </dgm:t>
    </dgm:pt>
    <dgm:pt modelId="{17CA4315-98E5-4A74-80E8-AD816CC5FB99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+mj-lt"/>
            </a:rPr>
            <a:t>Repartição do ICMS entre o Estado de origem e </a:t>
          </a:r>
          <a:r>
            <a:rPr lang="pt-BR" sz="2000" b="1" dirty="0" smtClean="0">
              <a:latin typeface="+mj-lt"/>
            </a:rPr>
            <a:t>destino sobre operações e prestações destinadas a consumidor final não contribuinte do imposto – </a:t>
          </a:r>
          <a:r>
            <a:rPr lang="pt-BR" sz="2000" b="1" dirty="0" smtClean="0">
              <a:latin typeface="+mj-lt"/>
            </a:rPr>
            <a:t>EC  87/2015;</a:t>
          </a:r>
          <a:endParaRPr lang="pt-BR" sz="2000" b="1" dirty="0">
            <a:latin typeface="+mj-lt"/>
          </a:endParaRPr>
        </a:p>
      </dgm:t>
    </dgm:pt>
    <dgm:pt modelId="{9863BD84-472A-4F83-A9C2-62ACFA3EA5A8}" type="parTrans" cxnId="{24044B79-DEDD-4FA3-9D31-207D59147268}">
      <dgm:prSet/>
      <dgm:spPr/>
      <dgm:t>
        <a:bodyPr/>
        <a:lstStyle/>
        <a:p>
          <a:endParaRPr lang="pt-BR"/>
        </a:p>
      </dgm:t>
    </dgm:pt>
    <dgm:pt modelId="{6EA36CFB-99DB-4250-9BA9-49FF84E2ADB9}" type="sibTrans" cxnId="{24044B79-DEDD-4FA3-9D31-207D59147268}">
      <dgm:prSet/>
      <dgm:spPr/>
      <dgm:t>
        <a:bodyPr/>
        <a:lstStyle/>
        <a:p>
          <a:endParaRPr lang="pt-BR"/>
        </a:p>
      </dgm:t>
    </dgm:pt>
    <dgm:pt modelId="{9D826268-767D-4141-924D-FAA6B58E0736}" type="pres">
      <dgm:prSet presAssocID="{2CF2EDC2-042F-4364-9F93-D2C74C9176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4590255-67F5-4544-B4AF-135350E233F8}" type="pres">
      <dgm:prSet presAssocID="{2CF2EDC2-042F-4364-9F93-D2C74C9176A2}" presName="Name1" presStyleCnt="0"/>
      <dgm:spPr/>
    </dgm:pt>
    <dgm:pt modelId="{AB805BEC-774E-4131-8CB5-5AF30FBFF4AA}" type="pres">
      <dgm:prSet presAssocID="{2CF2EDC2-042F-4364-9F93-D2C74C9176A2}" presName="cycle" presStyleCnt="0"/>
      <dgm:spPr/>
    </dgm:pt>
    <dgm:pt modelId="{65BEBDF3-1D28-4C58-8DC4-FC3FAF6BB426}" type="pres">
      <dgm:prSet presAssocID="{2CF2EDC2-042F-4364-9F93-D2C74C9176A2}" presName="srcNode" presStyleLbl="node1" presStyleIdx="0" presStyleCnt="3"/>
      <dgm:spPr/>
    </dgm:pt>
    <dgm:pt modelId="{F3308479-4CF7-4E4D-A50C-0B1DDE28F6F6}" type="pres">
      <dgm:prSet presAssocID="{2CF2EDC2-042F-4364-9F93-D2C74C9176A2}" presName="conn" presStyleLbl="parChTrans1D2" presStyleIdx="0" presStyleCnt="1"/>
      <dgm:spPr/>
      <dgm:t>
        <a:bodyPr/>
        <a:lstStyle/>
        <a:p>
          <a:endParaRPr lang="pt-BR"/>
        </a:p>
      </dgm:t>
    </dgm:pt>
    <dgm:pt modelId="{1C7973AD-8E39-4CE0-84B4-9EA87A75D568}" type="pres">
      <dgm:prSet presAssocID="{2CF2EDC2-042F-4364-9F93-D2C74C9176A2}" presName="extraNode" presStyleLbl="node1" presStyleIdx="0" presStyleCnt="3"/>
      <dgm:spPr/>
    </dgm:pt>
    <dgm:pt modelId="{100511DE-9E7C-4E74-B399-18C79E1D9DE4}" type="pres">
      <dgm:prSet presAssocID="{2CF2EDC2-042F-4364-9F93-D2C74C9176A2}" presName="dstNode" presStyleLbl="node1" presStyleIdx="0" presStyleCnt="3"/>
      <dgm:spPr/>
    </dgm:pt>
    <dgm:pt modelId="{A68FCA03-B252-470B-AFA6-F3CBF010517A}" type="pres">
      <dgm:prSet presAssocID="{FBB662E4-632B-4C34-8F08-F4AEADD20911}" presName="text_1" presStyleLbl="node1" presStyleIdx="0" presStyleCnt="3" custScaleY="1165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A6696D-790C-4ACC-B3D4-7589CE80C077}" type="pres">
      <dgm:prSet presAssocID="{FBB662E4-632B-4C34-8F08-F4AEADD20911}" presName="accent_1" presStyleCnt="0"/>
      <dgm:spPr/>
    </dgm:pt>
    <dgm:pt modelId="{D0CCA89B-9B7F-43EE-902D-F615B05C85ED}" type="pres">
      <dgm:prSet presAssocID="{FBB662E4-632B-4C34-8F08-F4AEADD20911}" presName="accentRepeatNode" presStyleLbl="solidFgAcc1" presStyleIdx="0" presStyleCnt="3" custLinFactNeighborY="-21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EEA3FCB-E8E0-4EA9-9772-991BA4D4A9D6}" type="pres">
      <dgm:prSet presAssocID="{17CA4315-98E5-4A74-80E8-AD816CC5FB99}" presName="text_2" presStyleLbl="node1" presStyleIdx="1" presStyleCnt="3" custScaleY="1153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6D1DE1-D091-40AA-B16C-04EA800245E4}" type="pres">
      <dgm:prSet presAssocID="{17CA4315-98E5-4A74-80E8-AD816CC5FB99}" presName="accent_2" presStyleCnt="0"/>
      <dgm:spPr/>
    </dgm:pt>
    <dgm:pt modelId="{E9A223E2-762A-4C07-A9EC-5093139575C3}" type="pres">
      <dgm:prSet presAssocID="{17CA4315-98E5-4A74-80E8-AD816CC5FB99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C849D15-61E9-4C09-A424-EE5D00E90D05}" type="pres">
      <dgm:prSet presAssocID="{AA626E6A-12C3-4B4F-99D6-79135D634ADA}" presName="text_3" presStyleLbl="node1" presStyleIdx="2" presStyleCnt="3" custScaleY="112622" custLinFactNeighborX="139" custLinFactNeighborY="-7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25B61-BA13-46FF-8489-BF0B1FA2FFCD}" type="pres">
      <dgm:prSet presAssocID="{AA626E6A-12C3-4B4F-99D6-79135D634ADA}" presName="accent_3" presStyleCnt="0"/>
      <dgm:spPr/>
    </dgm:pt>
    <dgm:pt modelId="{557325CA-8451-4A3C-ADD4-56437DA197DF}" type="pres">
      <dgm:prSet presAssocID="{AA626E6A-12C3-4B4F-99D6-79135D634ADA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24044B79-DEDD-4FA3-9D31-207D59147268}" srcId="{2CF2EDC2-042F-4364-9F93-D2C74C9176A2}" destId="{17CA4315-98E5-4A74-80E8-AD816CC5FB99}" srcOrd="1" destOrd="0" parTransId="{9863BD84-472A-4F83-A9C2-62ACFA3EA5A8}" sibTransId="{6EA36CFB-99DB-4250-9BA9-49FF84E2ADB9}"/>
    <dgm:cxn modelId="{34C3981B-F2CC-40DA-8BF1-DF0B30530FB1}" srcId="{2CF2EDC2-042F-4364-9F93-D2C74C9176A2}" destId="{FBB662E4-632B-4C34-8F08-F4AEADD20911}" srcOrd="0" destOrd="0" parTransId="{17CAD451-59E6-47BC-A3F1-C6B8A8C9BDA8}" sibTransId="{0AD05D0C-D9C7-42E7-B610-F83A57C57A36}"/>
    <dgm:cxn modelId="{27AF8CF0-411F-4AEB-8FFD-372F44D92B7E}" srcId="{2CF2EDC2-042F-4364-9F93-D2C74C9176A2}" destId="{AA626E6A-12C3-4B4F-99D6-79135D634ADA}" srcOrd="2" destOrd="0" parTransId="{6FF6DF3B-DA35-4B19-85AC-BFC0934B8AC0}" sibTransId="{54366B89-3034-4A86-AFD0-50DDE9D629AF}"/>
    <dgm:cxn modelId="{429620D5-6332-4C1B-84AA-F6EDF32E802D}" type="presOf" srcId="{2CF2EDC2-042F-4364-9F93-D2C74C9176A2}" destId="{9D826268-767D-4141-924D-FAA6B58E0736}" srcOrd="0" destOrd="0" presId="urn:microsoft.com/office/officeart/2008/layout/VerticalCurvedList"/>
    <dgm:cxn modelId="{30E7610A-847C-4D0F-896C-D3ABB9AA6D1C}" type="presOf" srcId="{FBB662E4-632B-4C34-8F08-F4AEADD20911}" destId="{A68FCA03-B252-470B-AFA6-F3CBF010517A}" srcOrd="0" destOrd="0" presId="urn:microsoft.com/office/officeart/2008/layout/VerticalCurvedList"/>
    <dgm:cxn modelId="{B501065D-700A-490F-BD7F-67C70622CF85}" type="presOf" srcId="{17CA4315-98E5-4A74-80E8-AD816CC5FB99}" destId="{AEEA3FCB-E8E0-4EA9-9772-991BA4D4A9D6}" srcOrd="0" destOrd="0" presId="urn:microsoft.com/office/officeart/2008/layout/VerticalCurvedList"/>
    <dgm:cxn modelId="{3A79DFF1-8D44-42B2-8459-43E80F36F070}" type="presOf" srcId="{AA626E6A-12C3-4B4F-99D6-79135D634ADA}" destId="{2C849D15-61E9-4C09-A424-EE5D00E90D05}" srcOrd="0" destOrd="0" presId="urn:microsoft.com/office/officeart/2008/layout/VerticalCurvedList"/>
    <dgm:cxn modelId="{6B54B8BF-BD6B-490C-AFDF-196BF744CCA1}" type="presOf" srcId="{0AD05D0C-D9C7-42E7-B610-F83A57C57A36}" destId="{F3308479-4CF7-4E4D-A50C-0B1DDE28F6F6}" srcOrd="0" destOrd="0" presId="urn:microsoft.com/office/officeart/2008/layout/VerticalCurvedList"/>
    <dgm:cxn modelId="{9FDA5375-60A5-458F-BE4C-41C328AF2CAD}" type="presParOf" srcId="{9D826268-767D-4141-924D-FAA6B58E0736}" destId="{34590255-67F5-4544-B4AF-135350E233F8}" srcOrd="0" destOrd="0" presId="urn:microsoft.com/office/officeart/2008/layout/VerticalCurvedList"/>
    <dgm:cxn modelId="{5338F9DB-0165-41CB-A8B7-18ACE6E8E0B0}" type="presParOf" srcId="{34590255-67F5-4544-B4AF-135350E233F8}" destId="{AB805BEC-774E-4131-8CB5-5AF30FBFF4AA}" srcOrd="0" destOrd="0" presId="urn:microsoft.com/office/officeart/2008/layout/VerticalCurvedList"/>
    <dgm:cxn modelId="{BDD572BD-89B4-4818-A63A-4158940CCE45}" type="presParOf" srcId="{AB805BEC-774E-4131-8CB5-5AF30FBFF4AA}" destId="{65BEBDF3-1D28-4C58-8DC4-FC3FAF6BB426}" srcOrd="0" destOrd="0" presId="urn:microsoft.com/office/officeart/2008/layout/VerticalCurvedList"/>
    <dgm:cxn modelId="{9BAD4152-841C-47C4-A061-D2560F216014}" type="presParOf" srcId="{AB805BEC-774E-4131-8CB5-5AF30FBFF4AA}" destId="{F3308479-4CF7-4E4D-A50C-0B1DDE28F6F6}" srcOrd="1" destOrd="0" presId="urn:microsoft.com/office/officeart/2008/layout/VerticalCurvedList"/>
    <dgm:cxn modelId="{24957EC7-8D96-414B-8BED-889F754147AD}" type="presParOf" srcId="{AB805BEC-774E-4131-8CB5-5AF30FBFF4AA}" destId="{1C7973AD-8E39-4CE0-84B4-9EA87A75D568}" srcOrd="2" destOrd="0" presId="urn:microsoft.com/office/officeart/2008/layout/VerticalCurvedList"/>
    <dgm:cxn modelId="{364592E3-516B-4C42-8FA4-417FAA80A1D2}" type="presParOf" srcId="{AB805BEC-774E-4131-8CB5-5AF30FBFF4AA}" destId="{100511DE-9E7C-4E74-B399-18C79E1D9DE4}" srcOrd="3" destOrd="0" presId="urn:microsoft.com/office/officeart/2008/layout/VerticalCurvedList"/>
    <dgm:cxn modelId="{54E43303-2640-4D95-9862-037C2C3D9FD7}" type="presParOf" srcId="{34590255-67F5-4544-B4AF-135350E233F8}" destId="{A68FCA03-B252-470B-AFA6-F3CBF010517A}" srcOrd="1" destOrd="0" presId="urn:microsoft.com/office/officeart/2008/layout/VerticalCurvedList"/>
    <dgm:cxn modelId="{2C1C890A-552A-4695-8D43-59E3BA9BEC19}" type="presParOf" srcId="{34590255-67F5-4544-B4AF-135350E233F8}" destId="{F0A6696D-790C-4ACC-B3D4-7589CE80C077}" srcOrd="2" destOrd="0" presId="urn:microsoft.com/office/officeart/2008/layout/VerticalCurvedList"/>
    <dgm:cxn modelId="{38DCD78C-1077-414B-879E-D5323EA1B06E}" type="presParOf" srcId="{F0A6696D-790C-4ACC-B3D4-7589CE80C077}" destId="{D0CCA89B-9B7F-43EE-902D-F615B05C85ED}" srcOrd="0" destOrd="0" presId="urn:microsoft.com/office/officeart/2008/layout/VerticalCurvedList"/>
    <dgm:cxn modelId="{8898579B-1DFA-4259-8FEE-D32401FCCBEA}" type="presParOf" srcId="{34590255-67F5-4544-B4AF-135350E233F8}" destId="{AEEA3FCB-E8E0-4EA9-9772-991BA4D4A9D6}" srcOrd="3" destOrd="0" presId="urn:microsoft.com/office/officeart/2008/layout/VerticalCurvedList"/>
    <dgm:cxn modelId="{7390F611-3CD1-4BC5-A20F-807A00B8927C}" type="presParOf" srcId="{34590255-67F5-4544-B4AF-135350E233F8}" destId="{416D1DE1-D091-40AA-B16C-04EA800245E4}" srcOrd="4" destOrd="0" presId="urn:microsoft.com/office/officeart/2008/layout/VerticalCurvedList"/>
    <dgm:cxn modelId="{AE3038B7-79AB-40F0-A3D2-286083A69445}" type="presParOf" srcId="{416D1DE1-D091-40AA-B16C-04EA800245E4}" destId="{E9A223E2-762A-4C07-A9EC-5093139575C3}" srcOrd="0" destOrd="0" presId="urn:microsoft.com/office/officeart/2008/layout/VerticalCurvedList"/>
    <dgm:cxn modelId="{1B763D76-F2A5-4673-A149-C31401257C11}" type="presParOf" srcId="{34590255-67F5-4544-B4AF-135350E233F8}" destId="{2C849D15-61E9-4C09-A424-EE5D00E90D05}" srcOrd="5" destOrd="0" presId="urn:microsoft.com/office/officeart/2008/layout/VerticalCurvedList"/>
    <dgm:cxn modelId="{CBC4D4CA-720D-4946-9228-A31099ACE28E}" type="presParOf" srcId="{34590255-67F5-4544-B4AF-135350E233F8}" destId="{92B25B61-BA13-46FF-8489-BF0B1FA2FFCD}" srcOrd="6" destOrd="0" presId="urn:microsoft.com/office/officeart/2008/layout/VerticalCurvedList"/>
    <dgm:cxn modelId="{01B9D9D8-F043-4E03-AD5E-31D775D16407}" type="presParOf" srcId="{92B25B61-BA13-46FF-8489-BF0B1FA2FFCD}" destId="{557325CA-8451-4A3C-ADD4-56437DA197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2EDC2-042F-4364-9F93-D2C74C9176A2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6CD2CEFD-F1B6-4653-A92A-3CF146541E73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+mj-lt"/>
            </a:rPr>
            <a:t>Aumentará </a:t>
          </a:r>
          <a:r>
            <a:rPr lang="pt-BR" sz="2000" b="1" dirty="0" smtClean="0">
              <a:latin typeface="+mj-lt"/>
            </a:rPr>
            <a:t>a segurança jurídica, estimulando a realização de novos </a:t>
          </a:r>
          <a:r>
            <a:rPr lang="pt-BR" sz="2000" b="1" dirty="0" smtClean="0">
              <a:latin typeface="+mj-lt"/>
            </a:rPr>
            <a:t>investimentos; </a:t>
          </a:r>
          <a:endParaRPr lang="pt-BR" sz="2000" dirty="0"/>
        </a:p>
      </dgm:t>
    </dgm:pt>
    <dgm:pt modelId="{ECC89AD0-99F3-4BB5-AEE8-F08F776995A2}" type="parTrans" cxnId="{B49F6C66-292B-4B78-8CE8-8948B2D2C06D}">
      <dgm:prSet/>
      <dgm:spPr/>
      <dgm:t>
        <a:bodyPr/>
        <a:lstStyle/>
        <a:p>
          <a:pPr algn="l"/>
          <a:endParaRPr lang="pt-BR" sz="2000"/>
        </a:p>
      </dgm:t>
    </dgm:pt>
    <dgm:pt modelId="{08DF6283-61CD-45CA-8989-B1F415A6D4A0}" type="sibTrans" cxnId="{B49F6C66-292B-4B78-8CE8-8948B2D2C06D}">
      <dgm:prSet/>
      <dgm:spPr/>
      <dgm:t>
        <a:bodyPr/>
        <a:lstStyle/>
        <a:p>
          <a:pPr algn="l"/>
          <a:endParaRPr lang="pt-BR" sz="2000"/>
        </a:p>
      </dgm:t>
    </dgm:pt>
    <dgm:pt modelId="{EEDFC511-92AF-4E32-9459-B5BDB8A40CA7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+mj-lt"/>
            </a:rPr>
            <a:t>Simplificará </a:t>
          </a:r>
          <a:r>
            <a:rPr lang="pt-BR" sz="2000" b="1" dirty="0" smtClean="0">
              <a:latin typeface="+mj-lt"/>
            </a:rPr>
            <a:t>o sistema do ICMS - unificação das </a:t>
          </a:r>
          <a:r>
            <a:rPr lang="pt-BR" sz="2000" b="1" dirty="0" smtClean="0">
              <a:latin typeface="+mj-lt"/>
            </a:rPr>
            <a:t>alíquotas;</a:t>
          </a:r>
          <a:endParaRPr lang="pt-BR" sz="2000" dirty="0"/>
        </a:p>
      </dgm:t>
    </dgm:pt>
    <dgm:pt modelId="{D5E6CFA0-BC03-42FE-9138-24AFA5A2AB0D}" type="parTrans" cxnId="{F411E493-1E7D-4D67-B3AF-7962323C548F}">
      <dgm:prSet/>
      <dgm:spPr/>
      <dgm:t>
        <a:bodyPr/>
        <a:lstStyle/>
        <a:p>
          <a:pPr algn="l"/>
          <a:endParaRPr lang="pt-BR" sz="2000"/>
        </a:p>
      </dgm:t>
    </dgm:pt>
    <dgm:pt modelId="{1823EC8E-A0D5-4740-9AC1-1F109368A267}" type="sibTrans" cxnId="{F411E493-1E7D-4D67-B3AF-7962323C548F}">
      <dgm:prSet/>
      <dgm:spPr/>
      <dgm:t>
        <a:bodyPr/>
        <a:lstStyle/>
        <a:p>
          <a:pPr algn="l"/>
          <a:endParaRPr lang="pt-BR" sz="2000"/>
        </a:p>
      </dgm:t>
    </dgm:pt>
    <dgm:pt modelId="{14CBEEA0-1DF7-4FD7-81C0-DF6EE7B3A2EB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+mj-lt"/>
            </a:rPr>
            <a:t>Aumentará </a:t>
          </a:r>
          <a:r>
            <a:rPr lang="pt-BR" sz="2000" b="1" dirty="0" smtClean="0">
              <a:latin typeface="+mj-lt"/>
            </a:rPr>
            <a:t>a confiança e o relacionamento entre os entes </a:t>
          </a:r>
          <a:r>
            <a:rPr lang="pt-BR" sz="2000" b="1" dirty="0" smtClean="0">
              <a:latin typeface="+mj-lt"/>
            </a:rPr>
            <a:t>federativos.</a:t>
          </a:r>
          <a:endParaRPr lang="pt-BR" sz="2000" b="1" dirty="0">
            <a:latin typeface="+mj-lt"/>
          </a:endParaRPr>
        </a:p>
      </dgm:t>
    </dgm:pt>
    <dgm:pt modelId="{84900EA9-4BF3-44B7-B9C4-BF0A67766312}" type="parTrans" cxnId="{B7C66CCE-A651-43DB-910E-9999B255E7CC}">
      <dgm:prSet/>
      <dgm:spPr/>
      <dgm:t>
        <a:bodyPr/>
        <a:lstStyle/>
        <a:p>
          <a:pPr algn="l"/>
          <a:endParaRPr lang="pt-BR" sz="2000"/>
        </a:p>
      </dgm:t>
    </dgm:pt>
    <dgm:pt modelId="{19E9853C-C4EE-4535-AC21-C76D65940EE9}" type="sibTrans" cxnId="{B7C66CCE-A651-43DB-910E-9999B255E7CC}">
      <dgm:prSet/>
      <dgm:spPr/>
      <dgm:t>
        <a:bodyPr/>
        <a:lstStyle/>
        <a:p>
          <a:pPr algn="l"/>
          <a:endParaRPr lang="pt-BR" sz="2000"/>
        </a:p>
      </dgm:t>
    </dgm:pt>
    <dgm:pt modelId="{9D826268-767D-4141-924D-FAA6B58E0736}" type="pres">
      <dgm:prSet presAssocID="{2CF2EDC2-042F-4364-9F93-D2C74C9176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4590255-67F5-4544-B4AF-135350E233F8}" type="pres">
      <dgm:prSet presAssocID="{2CF2EDC2-042F-4364-9F93-D2C74C9176A2}" presName="Name1" presStyleCnt="0"/>
      <dgm:spPr/>
      <dgm:t>
        <a:bodyPr/>
        <a:lstStyle/>
        <a:p>
          <a:endParaRPr lang="pt-BR"/>
        </a:p>
      </dgm:t>
    </dgm:pt>
    <dgm:pt modelId="{AB805BEC-774E-4131-8CB5-5AF30FBFF4AA}" type="pres">
      <dgm:prSet presAssocID="{2CF2EDC2-042F-4364-9F93-D2C74C9176A2}" presName="cycle" presStyleCnt="0"/>
      <dgm:spPr/>
      <dgm:t>
        <a:bodyPr/>
        <a:lstStyle/>
        <a:p>
          <a:endParaRPr lang="pt-BR"/>
        </a:p>
      </dgm:t>
    </dgm:pt>
    <dgm:pt modelId="{65BEBDF3-1D28-4C58-8DC4-FC3FAF6BB426}" type="pres">
      <dgm:prSet presAssocID="{2CF2EDC2-042F-4364-9F93-D2C74C9176A2}" presName="srcNode" presStyleLbl="node1" presStyleIdx="0" presStyleCnt="3"/>
      <dgm:spPr/>
      <dgm:t>
        <a:bodyPr/>
        <a:lstStyle/>
        <a:p>
          <a:endParaRPr lang="pt-BR"/>
        </a:p>
      </dgm:t>
    </dgm:pt>
    <dgm:pt modelId="{F3308479-4CF7-4E4D-A50C-0B1DDE28F6F6}" type="pres">
      <dgm:prSet presAssocID="{2CF2EDC2-042F-4364-9F93-D2C74C9176A2}" presName="conn" presStyleLbl="parChTrans1D2" presStyleIdx="0" presStyleCnt="1"/>
      <dgm:spPr/>
      <dgm:t>
        <a:bodyPr/>
        <a:lstStyle/>
        <a:p>
          <a:endParaRPr lang="pt-BR"/>
        </a:p>
      </dgm:t>
    </dgm:pt>
    <dgm:pt modelId="{1C7973AD-8E39-4CE0-84B4-9EA87A75D568}" type="pres">
      <dgm:prSet presAssocID="{2CF2EDC2-042F-4364-9F93-D2C74C9176A2}" presName="extraNode" presStyleLbl="node1" presStyleIdx="0" presStyleCnt="3"/>
      <dgm:spPr/>
      <dgm:t>
        <a:bodyPr/>
        <a:lstStyle/>
        <a:p>
          <a:endParaRPr lang="pt-BR"/>
        </a:p>
      </dgm:t>
    </dgm:pt>
    <dgm:pt modelId="{100511DE-9E7C-4E74-B399-18C79E1D9DE4}" type="pres">
      <dgm:prSet presAssocID="{2CF2EDC2-042F-4364-9F93-D2C74C9176A2}" presName="dstNode" presStyleLbl="node1" presStyleIdx="0" presStyleCnt="3"/>
      <dgm:spPr/>
      <dgm:t>
        <a:bodyPr/>
        <a:lstStyle/>
        <a:p>
          <a:endParaRPr lang="pt-BR"/>
        </a:p>
      </dgm:t>
    </dgm:pt>
    <dgm:pt modelId="{2EA4257D-8719-4D8D-A3EB-0750A4886FF5}" type="pres">
      <dgm:prSet presAssocID="{6CD2CEFD-F1B6-4653-A92A-3CF146541E73}" presName="text_1" presStyleLbl="node1" presStyleIdx="0" presStyleCnt="3" custScaleY="1308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1BFF1C-9AB0-461C-B3E5-962082005BFC}" type="pres">
      <dgm:prSet presAssocID="{6CD2CEFD-F1B6-4653-A92A-3CF146541E73}" presName="accent_1" presStyleCnt="0"/>
      <dgm:spPr/>
      <dgm:t>
        <a:bodyPr/>
        <a:lstStyle/>
        <a:p>
          <a:endParaRPr lang="pt-BR"/>
        </a:p>
      </dgm:t>
    </dgm:pt>
    <dgm:pt modelId="{611E0E6E-0BC3-4170-94DE-FD7DEC3890C4}" type="pres">
      <dgm:prSet presAssocID="{6CD2CEFD-F1B6-4653-A92A-3CF146541E73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E76BFE2-02B7-493A-A323-0659C13C4A01}" type="pres">
      <dgm:prSet presAssocID="{EEDFC511-92AF-4E32-9459-B5BDB8A40CA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FBB032-1B32-4717-8970-27ABD3CAF877}" type="pres">
      <dgm:prSet presAssocID="{EEDFC511-92AF-4E32-9459-B5BDB8A40CA7}" presName="accent_2" presStyleCnt="0"/>
      <dgm:spPr/>
      <dgm:t>
        <a:bodyPr/>
        <a:lstStyle/>
        <a:p>
          <a:endParaRPr lang="pt-BR"/>
        </a:p>
      </dgm:t>
    </dgm:pt>
    <dgm:pt modelId="{4C9C6D8E-A746-4F3F-A8F4-0D0697022FF8}" type="pres">
      <dgm:prSet presAssocID="{EEDFC511-92AF-4E32-9459-B5BDB8A40CA7}" presName="accentRepeatNode" presStyleLbl="solidFgAcc1" presStyleIdx="1" presStyleCnt="3" custLinFactNeighborX="-3197" custLinFactNeighborY="-10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3BC4FCA-BA50-49FD-A3FA-DB84ADEC2A61}" type="pres">
      <dgm:prSet presAssocID="{14CBEEA0-1DF7-4FD7-81C0-DF6EE7B3A2E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B1738E-DB40-4C05-B0BD-C31640D73642}" type="pres">
      <dgm:prSet presAssocID="{14CBEEA0-1DF7-4FD7-81C0-DF6EE7B3A2EB}" presName="accent_3" presStyleCnt="0"/>
      <dgm:spPr/>
      <dgm:t>
        <a:bodyPr/>
        <a:lstStyle/>
        <a:p>
          <a:endParaRPr lang="pt-BR"/>
        </a:p>
      </dgm:t>
    </dgm:pt>
    <dgm:pt modelId="{139B783C-20B9-42D1-8D10-28D76A2414FA}" type="pres">
      <dgm:prSet presAssocID="{14CBEEA0-1DF7-4FD7-81C0-DF6EE7B3A2E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F411E493-1E7D-4D67-B3AF-7962323C548F}" srcId="{2CF2EDC2-042F-4364-9F93-D2C74C9176A2}" destId="{EEDFC511-92AF-4E32-9459-B5BDB8A40CA7}" srcOrd="1" destOrd="0" parTransId="{D5E6CFA0-BC03-42FE-9138-24AFA5A2AB0D}" sibTransId="{1823EC8E-A0D5-4740-9AC1-1F109368A267}"/>
    <dgm:cxn modelId="{A7EA948A-BBFA-400A-BE6E-7751B1C05DFA}" type="presOf" srcId="{2CF2EDC2-042F-4364-9F93-D2C74C9176A2}" destId="{9D826268-767D-4141-924D-FAA6B58E0736}" srcOrd="0" destOrd="0" presId="urn:microsoft.com/office/officeart/2008/layout/VerticalCurvedList"/>
    <dgm:cxn modelId="{B7C66CCE-A651-43DB-910E-9999B255E7CC}" srcId="{2CF2EDC2-042F-4364-9F93-D2C74C9176A2}" destId="{14CBEEA0-1DF7-4FD7-81C0-DF6EE7B3A2EB}" srcOrd="2" destOrd="0" parTransId="{84900EA9-4BF3-44B7-B9C4-BF0A67766312}" sibTransId="{19E9853C-C4EE-4535-AC21-C76D65940EE9}"/>
    <dgm:cxn modelId="{A2C2D70F-63D4-4AF8-A8D1-2095604ACC5B}" type="presOf" srcId="{14CBEEA0-1DF7-4FD7-81C0-DF6EE7B3A2EB}" destId="{C3BC4FCA-BA50-49FD-A3FA-DB84ADEC2A61}" srcOrd="0" destOrd="0" presId="urn:microsoft.com/office/officeart/2008/layout/VerticalCurvedList"/>
    <dgm:cxn modelId="{37DA67AD-522A-4642-B84B-45AD1FBC7DC0}" type="presOf" srcId="{EEDFC511-92AF-4E32-9459-B5BDB8A40CA7}" destId="{9E76BFE2-02B7-493A-A323-0659C13C4A01}" srcOrd="0" destOrd="0" presId="urn:microsoft.com/office/officeart/2008/layout/VerticalCurvedList"/>
    <dgm:cxn modelId="{722F7D63-238C-4F20-8D27-235958F8AC7F}" type="presOf" srcId="{08DF6283-61CD-45CA-8989-B1F415A6D4A0}" destId="{F3308479-4CF7-4E4D-A50C-0B1DDE28F6F6}" srcOrd="0" destOrd="0" presId="urn:microsoft.com/office/officeart/2008/layout/VerticalCurvedList"/>
    <dgm:cxn modelId="{B49F6C66-292B-4B78-8CE8-8948B2D2C06D}" srcId="{2CF2EDC2-042F-4364-9F93-D2C74C9176A2}" destId="{6CD2CEFD-F1B6-4653-A92A-3CF146541E73}" srcOrd="0" destOrd="0" parTransId="{ECC89AD0-99F3-4BB5-AEE8-F08F776995A2}" sibTransId="{08DF6283-61CD-45CA-8989-B1F415A6D4A0}"/>
    <dgm:cxn modelId="{527AFBEB-88AD-4983-92B1-5BCD34A5F353}" type="presOf" srcId="{6CD2CEFD-F1B6-4653-A92A-3CF146541E73}" destId="{2EA4257D-8719-4D8D-A3EB-0750A4886FF5}" srcOrd="0" destOrd="0" presId="urn:microsoft.com/office/officeart/2008/layout/VerticalCurvedList"/>
    <dgm:cxn modelId="{96C47E85-66AD-48F6-B19C-9FF29C35A1C2}" type="presParOf" srcId="{9D826268-767D-4141-924D-FAA6B58E0736}" destId="{34590255-67F5-4544-B4AF-135350E233F8}" srcOrd="0" destOrd="0" presId="urn:microsoft.com/office/officeart/2008/layout/VerticalCurvedList"/>
    <dgm:cxn modelId="{907550A1-1E2D-4D57-921C-A81351AEB44F}" type="presParOf" srcId="{34590255-67F5-4544-B4AF-135350E233F8}" destId="{AB805BEC-774E-4131-8CB5-5AF30FBFF4AA}" srcOrd="0" destOrd="0" presId="urn:microsoft.com/office/officeart/2008/layout/VerticalCurvedList"/>
    <dgm:cxn modelId="{D89361E9-FE9C-4B37-A734-3B0C115C67C8}" type="presParOf" srcId="{AB805BEC-774E-4131-8CB5-5AF30FBFF4AA}" destId="{65BEBDF3-1D28-4C58-8DC4-FC3FAF6BB426}" srcOrd="0" destOrd="0" presId="urn:microsoft.com/office/officeart/2008/layout/VerticalCurvedList"/>
    <dgm:cxn modelId="{5DBF45D1-0467-4DEE-8C29-DBA3F1AA63FD}" type="presParOf" srcId="{AB805BEC-774E-4131-8CB5-5AF30FBFF4AA}" destId="{F3308479-4CF7-4E4D-A50C-0B1DDE28F6F6}" srcOrd="1" destOrd="0" presId="urn:microsoft.com/office/officeart/2008/layout/VerticalCurvedList"/>
    <dgm:cxn modelId="{3F62190A-ADF5-4022-95D2-F84284B04FEF}" type="presParOf" srcId="{AB805BEC-774E-4131-8CB5-5AF30FBFF4AA}" destId="{1C7973AD-8E39-4CE0-84B4-9EA87A75D568}" srcOrd="2" destOrd="0" presId="urn:microsoft.com/office/officeart/2008/layout/VerticalCurvedList"/>
    <dgm:cxn modelId="{DA0761BB-5436-4383-99EC-7B57CDBE339C}" type="presParOf" srcId="{AB805BEC-774E-4131-8CB5-5AF30FBFF4AA}" destId="{100511DE-9E7C-4E74-B399-18C79E1D9DE4}" srcOrd="3" destOrd="0" presId="urn:microsoft.com/office/officeart/2008/layout/VerticalCurvedList"/>
    <dgm:cxn modelId="{875F1097-F5BE-4061-9039-848D68D877CB}" type="presParOf" srcId="{34590255-67F5-4544-B4AF-135350E233F8}" destId="{2EA4257D-8719-4D8D-A3EB-0750A4886FF5}" srcOrd="1" destOrd="0" presId="urn:microsoft.com/office/officeart/2008/layout/VerticalCurvedList"/>
    <dgm:cxn modelId="{1F50F6F4-48A6-4485-8AC8-F48DFAF891A6}" type="presParOf" srcId="{34590255-67F5-4544-B4AF-135350E233F8}" destId="{CB1BFF1C-9AB0-461C-B3E5-962082005BFC}" srcOrd="2" destOrd="0" presId="urn:microsoft.com/office/officeart/2008/layout/VerticalCurvedList"/>
    <dgm:cxn modelId="{EA25FD02-0648-4B8C-8EC8-4D1897B4EF79}" type="presParOf" srcId="{CB1BFF1C-9AB0-461C-B3E5-962082005BFC}" destId="{611E0E6E-0BC3-4170-94DE-FD7DEC3890C4}" srcOrd="0" destOrd="0" presId="urn:microsoft.com/office/officeart/2008/layout/VerticalCurvedList"/>
    <dgm:cxn modelId="{4EFA69E1-171C-492A-9099-7E65B49B516D}" type="presParOf" srcId="{34590255-67F5-4544-B4AF-135350E233F8}" destId="{9E76BFE2-02B7-493A-A323-0659C13C4A01}" srcOrd="3" destOrd="0" presId="urn:microsoft.com/office/officeart/2008/layout/VerticalCurvedList"/>
    <dgm:cxn modelId="{EFA489C2-FFEC-4B9D-A8DD-3472B97BF6D1}" type="presParOf" srcId="{34590255-67F5-4544-B4AF-135350E233F8}" destId="{0EFBB032-1B32-4717-8970-27ABD3CAF877}" srcOrd="4" destOrd="0" presId="urn:microsoft.com/office/officeart/2008/layout/VerticalCurvedList"/>
    <dgm:cxn modelId="{EE433C4B-4319-4035-8797-0C1879A02838}" type="presParOf" srcId="{0EFBB032-1B32-4717-8970-27ABD3CAF877}" destId="{4C9C6D8E-A746-4F3F-A8F4-0D0697022FF8}" srcOrd="0" destOrd="0" presId="urn:microsoft.com/office/officeart/2008/layout/VerticalCurvedList"/>
    <dgm:cxn modelId="{98B51BA3-B555-460F-89D1-358853F18A42}" type="presParOf" srcId="{34590255-67F5-4544-B4AF-135350E233F8}" destId="{C3BC4FCA-BA50-49FD-A3FA-DB84ADEC2A61}" srcOrd="5" destOrd="0" presId="urn:microsoft.com/office/officeart/2008/layout/VerticalCurvedList"/>
    <dgm:cxn modelId="{6AE14C9C-8415-4F04-AD6C-68869D1732AA}" type="presParOf" srcId="{34590255-67F5-4544-B4AF-135350E233F8}" destId="{FBB1738E-DB40-4C05-B0BD-C31640D73642}" srcOrd="6" destOrd="0" presId="urn:microsoft.com/office/officeart/2008/layout/VerticalCurvedList"/>
    <dgm:cxn modelId="{B69B60A9-51E7-4597-B356-898EF4CCC72F}" type="presParOf" srcId="{FBB1738E-DB40-4C05-B0BD-C31640D73642}" destId="{139B783C-20B9-42D1-8D10-28D76A2414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9EEF9-DAFD-4B79-BC79-7BB13464110A}">
      <dsp:nvSpPr>
        <dsp:cNvPr id="0" name=""/>
        <dsp:cNvSpPr/>
      </dsp:nvSpPr>
      <dsp:spPr>
        <a:xfrm rot="5400000">
          <a:off x="569141" y="1257467"/>
          <a:ext cx="983242" cy="1119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D7ECA57D-12F8-48AF-80E0-75F0272194E8}">
      <dsp:nvSpPr>
        <dsp:cNvPr id="0" name=""/>
        <dsp:cNvSpPr/>
      </dsp:nvSpPr>
      <dsp:spPr>
        <a:xfrm>
          <a:off x="0" y="0"/>
          <a:ext cx="4244151" cy="1158587"/>
        </a:xfrm>
        <a:prstGeom prst="roundRect">
          <a:avLst>
            <a:gd name="adj" fmla="val 1667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CURTO PRAZO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*GERA EMPREGOS E DESCONCENTRAÇÃO INDUSTRIAL</a:t>
          </a:r>
          <a:endParaRPr lang="pt-BR" sz="2000" b="1" kern="1200" dirty="0"/>
        </a:p>
      </dsp:txBody>
      <dsp:txXfrm>
        <a:off x="56568" y="56568"/>
        <a:ext cx="4131015" cy="1045451"/>
      </dsp:txXfrm>
    </dsp:sp>
    <dsp:sp modelId="{CB45C111-5675-4C2B-8B61-D33241E7FDAB}">
      <dsp:nvSpPr>
        <dsp:cNvPr id="0" name=""/>
        <dsp:cNvSpPr/>
      </dsp:nvSpPr>
      <dsp:spPr>
        <a:xfrm>
          <a:off x="2949720" y="180592"/>
          <a:ext cx="1203835" cy="93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2471E-721D-4677-B1B5-FBE471910EAE}">
      <dsp:nvSpPr>
        <dsp:cNvPr id="0" name=""/>
        <dsp:cNvSpPr/>
      </dsp:nvSpPr>
      <dsp:spPr>
        <a:xfrm rot="5400000">
          <a:off x="2640045" y="2790593"/>
          <a:ext cx="983242" cy="1081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CAB308BF-6D6C-436B-8A78-E696A1AB8D62}">
      <dsp:nvSpPr>
        <dsp:cNvPr id="0" name=""/>
        <dsp:cNvSpPr/>
      </dsp:nvSpPr>
      <dsp:spPr>
        <a:xfrm>
          <a:off x="1728194" y="1274920"/>
          <a:ext cx="4587705" cy="139717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MÉDIO PRAZO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*DIMINUI O TOTAL DE RECURSOS ARRECADADOS PELOS ESTADOS, DETERIORANDO AS CONTAS PÚBLICAS</a:t>
          </a:r>
          <a:endParaRPr lang="pt-BR" sz="2000" kern="1200" dirty="0"/>
        </a:p>
      </dsp:txBody>
      <dsp:txXfrm>
        <a:off x="1796411" y="1343137"/>
        <a:ext cx="4451271" cy="1260741"/>
      </dsp:txXfrm>
    </dsp:sp>
    <dsp:sp modelId="{6C3C9237-4FE3-4F9E-AC87-E17406E7D088}">
      <dsp:nvSpPr>
        <dsp:cNvPr id="0" name=""/>
        <dsp:cNvSpPr/>
      </dsp:nvSpPr>
      <dsp:spPr>
        <a:xfrm>
          <a:off x="5158690" y="1601361"/>
          <a:ext cx="1203835" cy="93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191E8-971A-432F-B615-3A0E28448EEA}">
      <dsp:nvSpPr>
        <dsp:cNvPr id="0" name=""/>
        <dsp:cNvSpPr/>
      </dsp:nvSpPr>
      <dsp:spPr>
        <a:xfrm>
          <a:off x="3960435" y="2767859"/>
          <a:ext cx="4206446" cy="136549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LONGO PRAZO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*HÁ O RETORNO DA CONCENTRAÇÃO INDUSTRIAL NOS ESTADOS MAIS DESENVOLVIDOS</a:t>
          </a:r>
        </a:p>
      </dsp:txBody>
      <dsp:txXfrm>
        <a:off x="4027105" y="2834529"/>
        <a:ext cx="4073106" cy="1232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08479-4CF7-4E4D-A50C-0B1DDE28F6F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4257D-8719-4D8D-A3EB-0750A4886FF5}">
      <dsp:nvSpPr>
        <dsp:cNvPr id="0" name=""/>
        <dsp:cNvSpPr/>
      </dsp:nvSpPr>
      <dsp:spPr>
        <a:xfrm>
          <a:off x="564979" y="408403"/>
          <a:ext cx="7948785" cy="8087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Reduzir e unificar a alíquota interestadual;</a:t>
          </a:r>
          <a:endParaRPr lang="pt-BR" sz="2000" b="1" kern="1200" dirty="0">
            <a:latin typeface="+mj-lt"/>
          </a:endParaRPr>
        </a:p>
      </dsp:txBody>
      <dsp:txXfrm>
        <a:off x="564979" y="408403"/>
        <a:ext cx="7948785" cy="808792"/>
      </dsp:txXfrm>
    </dsp:sp>
    <dsp:sp modelId="{611E0E6E-0BC3-4170-94DE-FD7DEC3890C4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76BFE2-02B7-493A-A323-0659C13C4A01}">
      <dsp:nvSpPr>
        <dsp:cNvPr id="0" name=""/>
        <dsp:cNvSpPr/>
      </dsp:nvSpPr>
      <dsp:spPr>
        <a:xfrm>
          <a:off x="860432" y="1601719"/>
          <a:ext cx="7653332" cy="860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Compensar os Estados que perderam receita na transição - FCR</a:t>
          </a:r>
          <a:r>
            <a:rPr lang="pt-BR" sz="2000" kern="1200" dirty="0" smtClean="0"/>
            <a:t>;</a:t>
          </a:r>
          <a:endParaRPr lang="pt-BR" sz="2000" kern="1200" dirty="0"/>
        </a:p>
      </dsp:txBody>
      <dsp:txXfrm>
        <a:off x="860432" y="1601719"/>
        <a:ext cx="7653332" cy="860560"/>
      </dsp:txXfrm>
    </dsp:sp>
    <dsp:sp modelId="{4C9C6D8E-A746-4F3F-A8F4-0D0697022FF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C4FCA-BA50-49FD-A3FA-DB84ADEC2A61}">
      <dsp:nvSpPr>
        <dsp:cNvPr id="0" name=""/>
        <dsp:cNvSpPr/>
      </dsp:nvSpPr>
      <dsp:spPr>
        <a:xfrm>
          <a:off x="564979" y="2844800"/>
          <a:ext cx="7948785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Criar mecanismo de desenvolvimento regional - FDR;</a:t>
          </a:r>
          <a:endParaRPr lang="pt-BR" sz="2000" b="1" kern="1200" dirty="0">
            <a:latin typeface="+mj-lt"/>
          </a:endParaRPr>
        </a:p>
      </dsp:txBody>
      <dsp:txXfrm>
        <a:off x="564979" y="2844800"/>
        <a:ext cx="7948785" cy="812800"/>
      </dsp:txXfrm>
    </dsp:sp>
    <dsp:sp modelId="{139B783C-20B9-42D1-8D10-28D76A2414F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08479-4CF7-4E4D-A50C-0B1DDE28F6F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FCA03-B252-470B-AFA6-F3CBF010517A}">
      <dsp:nvSpPr>
        <dsp:cNvPr id="0" name=""/>
        <dsp:cNvSpPr/>
      </dsp:nvSpPr>
      <dsp:spPr>
        <a:xfrm>
          <a:off x="564979" y="338961"/>
          <a:ext cx="7948785" cy="947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Realizar acordo “convalidação” para eliminar a incerteza jurídica;</a:t>
          </a:r>
          <a:endParaRPr lang="pt-BR" sz="2000" b="1" kern="1200" dirty="0">
            <a:latin typeface="+mj-lt"/>
          </a:endParaRPr>
        </a:p>
      </dsp:txBody>
      <dsp:txXfrm>
        <a:off x="564979" y="338961"/>
        <a:ext cx="7948785" cy="947676"/>
      </dsp:txXfrm>
    </dsp:sp>
    <dsp:sp modelId="{D0CCA89B-9B7F-43EE-902D-F615B05C85ED}">
      <dsp:nvSpPr>
        <dsp:cNvPr id="0" name=""/>
        <dsp:cNvSpPr/>
      </dsp:nvSpPr>
      <dsp:spPr>
        <a:xfrm>
          <a:off x="56979" y="282996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EA3FCB-E8E0-4EA9-9772-991BA4D4A9D6}">
      <dsp:nvSpPr>
        <dsp:cNvPr id="0" name=""/>
        <dsp:cNvSpPr/>
      </dsp:nvSpPr>
      <dsp:spPr>
        <a:xfrm>
          <a:off x="860432" y="1563099"/>
          <a:ext cx="7653332" cy="937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Repartição do ICMS entre o Estado de origem e </a:t>
          </a:r>
          <a:r>
            <a:rPr lang="pt-BR" sz="2000" b="1" kern="1200" dirty="0" smtClean="0">
              <a:latin typeface="+mj-lt"/>
            </a:rPr>
            <a:t>destino sobre operações e prestações destinadas a consumidor final não contribuinte do imposto – </a:t>
          </a:r>
          <a:r>
            <a:rPr lang="pt-BR" sz="2000" b="1" kern="1200" dirty="0" smtClean="0">
              <a:latin typeface="+mj-lt"/>
            </a:rPr>
            <a:t>EC  87/2015;</a:t>
          </a:r>
          <a:endParaRPr lang="pt-BR" sz="2000" b="1" kern="1200" dirty="0">
            <a:latin typeface="+mj-lt"/>
          </a:endParaRPr>
        </a:p>
      </dsp:txBody>
      <dsp:txXfrm>
        <a:off x="860432" y="1563099"/>
        <a:ext cx="7653332" cy="937800"/>
      </dsp:txXfrm>
    </dsp:sp>
    <dsp:sp modelId="{E9A223E2-762A-4C07-A9EC-5093139575C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849D15-61E9-4C09-A424-EE5D00E90D05}">
      <dsp:nvSpPr>
        <dsp:cNvPr id="0" name=""/>
        <dsp:cNvSpPr/>
      </dsp:nvSpPr>
      <dsp:spPr>
        <a:xfrm>
          <a:off x="576028" y="2735941"/>
          <a:ext cx="7948785" cy="9153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Novo indexador para o cálculo da dívida dos Estados.</a:t>
          </a:r>
          <a:endParaRPr lang="pt-BR" sz="2000" b="1" kern="1200" dirty="0">
            <a:latin typeface="+mj-lt"/>
          </a:endParaRPr>
        </a:p>
      </dsp:txBody>
      <dsp:txXfrm>
        <a:off x="576028" y="2735941"/>
        <a:ext cx="7948785" cy="915391"/>
      </dsp:txXfrm>
    </dsp:sp>
    <dsp:sp modelId="{557325CA-8451-4A3C-ADD4-56437DA197D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08479-4CF7-4E4D-A50C-0B1DDE28F6F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4257D-8719-4D8D-A3EB-0750A4886FF5}">
      <dsp:nvSpPr>
        <dsp:cNvPr id="0" name=""/>
        <dsp:cNvSpPr/>
      </dsp:nvSpPr>
      <dsp:spPr>
        <a:xfrm>
          <a:off x="564979" y="281078"/>
          <a:ext cx="7948785" cy="1063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Aumentará </a:t>
          </a:r>
          <a:r>
            <a:rPr lang="pt-BR" sz="2000" b="1" kern="1200" dirty="0" smtClean="0">
              <a:latin typeface="+mj-lt"/>
            </a:rPr>
            <a:t>a segurança jurídica, estimulando a realização de novos </a:t>
          </a:r>
          <a:r>
            <a:rPr lang="pt-BR" sz="2000" b="1" kern="1200" dirty="0" smtClean="0">
              <a:latin typeface="+mj-lt"/>
            </a:rPr>
            <a:t>investimentos; </a:t>
          </a:r>
          <a:endParaRPr lang="pt-BR" sz="2000" kern="1200" dirty="0"/>
        </a:p>
      </dsp:txBody>
      <dsp:txXfrm>
        <a:off x="564979" y="281078"/>
        <a:ext cx="7948785" cy="1063443"/>
      </dsp:txXfrm>
    </dsp:sp>
    <dsp:sp modelId="{611E0E6E-0BC3-4170-94DE-FD7DEC3890C4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76BFE2-02B7-493A-A323-0659C13C4A01}">
      <dsp:nvSpPr>
        <dsp:cNvPr id="0" name=""/>
        <dsp:cNvSpPr/>
      </dsp:nvSpPr>
      <dsp:spPr>
        <a:xfrm>
          <a:off x="860432" y="1625599"/>
          <a:ext cx="7653332" cy="81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Simplificará </a:t>
          </a:r>
          <a:r>
            <a:rPr lang="pt-BR" sz="2000" b="1" kern="1200" dirty="0" smtClean="0">
              <a:latin typeface="+mj-lt"/>
            </a:rPr>
            <a:t>o sistema do ICMS - unificação das </a:t>
          </a:r>
          <a:r>
            <a:rPr lang="pt-BR" sz="2000" b="1" kern="1200" dirty="0" smtClean="0">
              <a:latin typeface="+mj-lt"/>
            </a:rPr>
            <a:t>alíquotas;</a:t>
          </a:r>
          <a:endParaRPr lang="pt-BR" sz="2000" kern="1200" dirty="0"/>
        </a:p>
      </dsp:txBody>
      <dsp:txXfrm>
        <a:off x="860432" y="1625599"/>
        <a:ext cx="7653332" cy="812800"/>
      </dsp:txXfrm>
    </dsp:sp>
    <dsp:sp modelId="{4C9C6D8E-A746-4F3F-A8F4-0D0697022FF8}">
      <dsp:nvSpPr>
        <dsp:cNvPr id="0" name=""/>
        <dsp:cNvSpPr/>
      </dsp:nvSpPr>
      <dsp:spPr>
        <a:xfrm>
          <a:off x="319951" y="1513311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C4FCA-BA50-49FD-A3FA-DB84ADEC2A61}">
      <dsp:nvSpPr>
        <dsp:cNvPr id="0" name=""/>
        <dsp:cNvSpPr/>
      </dsp:nvSpPr>
      <dsp:spPr>
        <a:xfrm>
          <a:off x="564979" y="2844800"/>
          <a:ext cx="7948785" cy="81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Aumentará </a:t>
          </a:r>
          <a:r>
            <a:rPr lang="pt-BR" sz="2000" b="1" kern="1200" dirty="0" smtClean="0">
              <a:latin typeface="+mj-lt"/>
            </a:rPr>
            <a:t>a confiança e o relacionamento entre os entes </a:t>
          </a:r>
          <a:r>
            <a:rPr lang="pt-BR" sz="2000" b="1" kern="1200" dirty="0" smtClean="0">
              <a:latin typeface="+mj-lt"/>
            </a:rPr>
            <a:t>federativos.</a:t>
          </a:r>
          <a:endParaRPr lang="pt-BR" sz="2000" b="1" kern="1200" dirty="0">
            <a:latin typeface="+mj-lt"/>
          </a:endParaRPr>
        </a:p>
      </dsp:txBody>
      <dsp:txXfrm>
        <a:off x="564979" y="2844800"/>
        <a:ext cx="7948785" cy="812800"/>
      </dsp:txXfrm>
    </dsp:sp>
    <dsp:sp modelId="{139B783C-20B9-42D1-8D10-28D76A2414F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603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275" y="1"/>
            <a:ext cx="295603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6C3DB54-9031-4245-AA80-13E0D4E00F8B}" type="datetimeFigureOut">
              <a:rPr lang="pt-BR"/>
              <a:pPr>
                <a:defRPr/>
              </a:pPr>
              <a:t>12/05/2015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3235"/>
            <a:ext cx="295603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275" y="9433235"/>
            <a:ext cx="295603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209E196-56CC-4045-B4B7-FE5E817D8C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603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2275" y="1"/>
            <a:ext cx="295603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5725-F2D4-4318-8DC7-0924EF6E2FD5}" type="datetimeFigureOut">
              <a:rPr lang="pt-BR" smtClean="0"/>
              <a:pPr/>
              <a:t>12/05/2015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673" y="4718214"/>
            <a:ext cx="5456556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3235"/>
            <a:ext cx="295603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2275" y="9433235"/>
            <a:ext cx="295603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AF8A-A260-4C2F-B31C-CD11334833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01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2622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84" charset="-128"/>
              </a:rPr>
              <a:t>01</a:t>
            </a:r>
            <a:r>
              <a:rPr lang="en-US" baseline="0" dirty="0" smtClean="0">
                <a:ea typeface="ＭＳ Ｐゴシック" pitchFamily="-84" charset="-128"/>
              </a:rPr>
              <a:t> - </a:t>
            </a:r>
            <a:r>
              <a:rPr lang="en-US" dirty="0" err="1" smtClean="0">
                <a:ea typeface="ＭＳ Ｐゴシック" pitchFamily="-84" charset="-128"/>
              </a:rPr>
              <a:t>Apresentação</a:t>
            </a:r>
            <a:r>
              <a:rPr lang="en-US" dirty="0" smtClean="0">
                <a:ea typeface="ＭＳ Ｐゴシック" pitchFamily="-84" charset="-128"/>
              </a:rPr>
              <a:t> e </a:t>
            </a:r>
            <a:r>
              <a:rPr lang="en-US" dirty="0" err="1" smtClean="0">
                <a:ea typeface="ＭＳ Ｐゴシック" pitchFamily="-84" charset="-128"/>
              </a:rPr>
              <a:t>agradecimentos</a:t>
            </a:r>
            <a:r>
              <a:rPr lang="en-US" dirty="0" smtClean="0">
                <a:ea typeface="ＭＳ Ｐゴシック" pitchFamily="-84" charset="-128"/>
              </a:rPr>
              <a:t>;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79A317EA-ED6B-43B9-BC3F-7C2D6AD802EE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7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2622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84" charset="-128"/>
              </a:rPr>
              <a:t>01</a:t>
            </a:r>
            <a:r>
              <a:rPr lang="en-US" baseline="0" dirty="0" smtClean="0">
                <a:ea typeface="ＭＳ Ｐゴシック" pitchFamily="-84" charset="-128"/>
              </a:rPr>
              <a:t> - </a:t>
            </a:r>
            <a:r>
              <a:rPr lang="en-US" dirty="0" err="1" smtClean="0">
                <a:ea typeface="ＭＳ Ｐゴシック" pitchFamily="-84" charset="-128"/>
              </a:rPr>
              <a:t>Apresentação</a:t>
            </a:r>
            <a:r>
              <a:rPr lang="en-US" dirty="0" smtClean="0">
                <a:ea typeface="ＭＳ Ｐゴシック" pitchFamily="-84" charset="-128"/>
              </a:rPr>
              <a:t> e </a:t>
            </a:r>
            <a:r>
              <a:rPr lang="en-US" dirty="0" err="1" smtClean="0">
                <a:ea typeface="ＭＳ Ｐゴシック" pitchFamily="-84" charset="-128"/>
              </a:rPr>
              <a:t>agradecimentos</a:t>
            </a:r>
            <a:r>
              <a:rPr lang="en-US" dirty="0" smtClean="0">
                <a:ea typeface="ＭＳ Ｐゴシック" pitchFamily="-84" charset="-128"/>
              </a:rPr>
              <a:t>;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79A317EA-ED6B-43B9-BC3F-7C2D6AD802EE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4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Embora a guerra fiscal tenha cumprido seu</a:t>
            </a:r>
            <a:r>
              <a:rPr lang="pt-BR" baseline="0" dirty="0" smtClean="0"/>
              <a:t> </a:t>
            </a:r>
            <a:r>
              <a:rPr lang="pt-BR" dirty="0" smtClean="0"/>
              <a:t>papel de trazer investimentos para os Estados </a:t>
            </a:r>
            <a:r>
              <a:rPr lang="pt-BR" baseline="0" dirty="0" smtClean="0"/>
              <a:t>menos desenvolvidos da Região Norte, Nordeste e Centro-Oeste, por conta da carência de uma política de desenvolvimento regional no país, esse modelo já se esgotou passando a ser prejudicial ao Brasil como um todo.</a:t>
            </a:r>
          </a:p>
          <a:p>
            <a:r>
              <a:rPr lang="pt-BR" baseline="0" dirty="0" smtClean="0"/>
              <a:t>Por quê?</a:t>
            </a:r>
          </a:p>
          <a:p>
            <a:pPr algn="just"/>
            <a:r>
              <a:rPr lang="pt-BR" baseline="0" dirty="0" smtClean="0"/>
              <a:t>1. em um primeiro momento os Estados menos desenvolvidos conseguiram atrair importantes investimentos industriais para seus territórios gerando emprego, renda e até arrecadação, pois esses investimentos ainda não faziam parte da base econômica dos Estados, gerando um circulo virtuoso.</a:t>
            </a:r>
          </a:p>
          <a:p>
            <a:pPr algn="just"/>
            <a:r>
              <a:rPr lang="pt-BR" baseline="0" dirty="0" smtClean="0"/>
              <a:t>2. em um segundo momento, os Estados das Regiões Sul e Sudeste, que vinham registrando perdas de investimentos privados e de arrecadação, reagiram adotando medidas de salvaguarda, como por exemplo: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baseline="0" dirty="0" smtClean="0"/>
              <a:t>glosa de créditos;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baseline="0" dirty="0" smtClean="0"/>
              <a:t>ações judiciais junto ao STF;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baseline="0" dirty="0" smtClean="0"/>
              <a:t>adesão a guerra fiscal.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Como esses estados mais desenvolvidos possuem outras vantagens comparativas como melhor infraestrutura, mão de obra mais qualificada; proximidade do mercado consumidor, a tendência é que no médio e longo prazo haja dois efeitos: </a:t>
            </a:r>
          </a:p>
          <a:p>
            <a:r>
              <a:rPr lang="pt-BR" baseline="0" dirty="0" smtClean="0"/>
              <a:t>1 – A redução da arrecadação global; e </a:t>
            </a:r>
          </a:p>
          <a:p>
            <a:r>
              <a:rPr lang="pt-BR" baseline="0" dirty="0" smtClean="0"/>
              <a:t>2 - o retorno da concentração industrial.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 </a:t>
            </a:r>
          </a:p>
          <a:p>
            <a:endParaRPr lang="pt-BR" baseline="0" dirty="0" smtClean="0"/>
          </a:p>
          <a:p>
            <a:r>
              <a:rPr lang="pt-BR" baseline="0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18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unanimidade os Estados da Região Norte aderiram</a:t>
            </a:r>
            <a:r>
              <a:rPr lang="pt-BR" baseline="0" dirty="0" smtClean="0"/>
              <a:t> às premissas estabelecidas no Convenio ICMS 70/2014 (manifestação dos Secretários Estaduais da Fazenda com o objetivo de reformar o ICMS e, consequentemente, acabar a guerra fiscal.)</a:t>
            </a:r>
          </a:p>
          <a:p>
            <a:r>
              <a:rPr lang="pt-BR" baseline="0" dirty="0" smtClean="0"/>
              <a:t>Quais foram as motivações dos Estados?</a:t>
            </a:r>
          </a:p>
          <a:p>
            <a:r>
              <a:rPr lang="pt-BR" baseline="0" dirty="0" smtClean="0"/>
              <a:t>1. Os Estados perceberam que embora a guerra fiscal tenha exercido seu papel de trazer investimentos para as regiões mais carentes, dada a ausência de uma política de desenvolvimento regional é a que melhor traduz  os anseios dos nossos estados para por fim a guerra fiscal. </a:t>
            </a:r>
          </a:p>
          <a:p>
            <a:r>
              <a:rPr lang="pt-BR" baseline="0" dirty="0" smtClean="0"/>
              <a:t>2. Embora não o </a:t>
            </a:r>
            <a:r>
              <a:rPr lang="pt-BR" baseline="0" dirty="0" err="1" smtClean="0"/>
              <a:t>conv</a:t>
            </a:r>
            <a:r>
              <a:rPr lang="pt-BR" baseline="0" dirty="0" smtClean="0"/>
              <a:t> ICMS 70/2014 não seja o instrumento perfeito, dentre todas as alternativas que já foram discutidas no âmbito do CONFAZ é o que melhor traduz  o anseio dos nossos estados para por fim a guerra fiscal.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- - 3 –  Fruto de uma discussão que remonta ao ano de 2010...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15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Por esta constatação, de prejuízo geral para o País, os Estados, em especial os da Região Norte, </a:t>
            </a:r>
            <a:r>
              <a:rPr lang="pt-BR" baseline="0" dirty="0" smtClean="0"/>
              <a:t>chegaram a um consenso em torno das premissas estabelecidas no Convenio ICMS 70/2014. Neste instante das 27 unidades, 22 estão de acordo com a proposta, que não é perfeita, mas que consegue conciliar a quase totalidade dos interesses. Esse é um tema muito difícil de se chegar a um acordo, haja vista que d</a:t>
            </a:r>
            <a:r>
              <a:rPr lang="pt-BR" dirty="0" smtClean="0"/>
              <a:t>esde meados da década de 90</a:t>
            </a:r>
            <a:r>
              <a:rPr lang="pt-BR" baseline="0" dirty="0" smtClean="0"/>
              <a:t> (PEC 175-A/95) que o assunto está na agenda e não se consegue avançar. Neste instante está se diante de uma oportunidade singular de mudar a realidade.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5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Por esta constatação, de prejuízo geral para o País, os Estados, em especial os da Região Norte, </a:t>
            </a:r>
            <a:r>
              <a:rPr lang="pt-BR" baseline="0" dirty="0" smtClean="0"/>
              <a:t>chegaram a um consenso em torno das premissas estabelecidas no Convenio ICMS 70/2014. Neste instante das 27 unidades, 22 estão de acordo com a proposta, que não é perfeita, mas que consegue conciliar a quase totalidade dos interesses. Esse é um tema muito difícil de se chegar a um acordo, haja vista que d</a:t>
            </a:r>
            <a:r>
              <a:rPr lang="pt-BR" dirty="0" smtClean="0"/>
              <a:t>esde meados da década de 90</a:t>
            </a:r>
            <a:r>
              <a:rPr lang="pt-BR" baseline="0" dirty="0" smtClean="0"/>
              <a:t> (PEC 175-A/95) que o assunto está na agenda e não se consegue avançar. Neste instante está se diante de uma oportunidade singular de mudar a realidade.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5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5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Por esta constatação, de prejuízo geral para o País, os Estados, em especial os da Região Norte, </a:t>
            </a:r>
            <a:r>
              <a:rPr lang="pt-BR" baseline="0" dirty="0" smtClean="0"/>
              <a:t>chegaram a um consenso em torno das premissas estabelecidas no Convenio ICMS 70/2014. Neste instante das 27 unidades, 22 estão de acordo com a proposta, que não é perfeita, mas que consegue conciliar a quase totalidade dos interesses. Esse é um tema muito difícil de se chegar a um acordo, haja vista que d</a:t>
            </a:r>
            <a:r>
              <a:rPr lang="pt-BR" dirty="0" smtClean="0"/>
              <a:t>esde meados da década de 90</a:t>
            </a:r>
            <a:r>
              <a:rPr lang="pt-BR" baseline="0" dirty="0" smtClean="0"/>
              <a:t> (PEC 175-A/95) que o assunto está na agenda e não se consegue avançar. Neste instante está se diante de uma oportunidade singular de mudar a realidade.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279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0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4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7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9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7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2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50000"/>
              </a:schemeClr>
            </a:gs>
            <a:gs pos="50000">
              <a:schemeClr val="accent1">
                <a:tint val="44500"/>
                <a:satMod val="160000"/>
                <a:alpha val="7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12/05/2015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4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99553" y="3167497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PRS 01/2013</a:t>
            </a:r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3952878" y="432514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13/05/2015 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45939" y="1271189"/>
            <a:ext cx="73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Audiência pública na Comissão de Desenvolvimento Regional e Turismo </a:t>
            </a:r>
          </a:p>
        </p:txBody>
      </p:sp>
      <p:sp>
        <p:nvSpPr>
          <p:cNvPr id="6" name="Rounded Rectangle 1"/>
          <p:cNvSpPr/>
          <p:nvPr/>
        </p:nvSpPr>
        <p:spPr>
          <a:xfrm>
            <a:off x="179512" y="123478"/>
            <a:ext cx="8856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REFORMA DO ICMS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804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  <a:alpha val="50000"/>
              </a:schemeClr>
            </a:gs>
            <a:gs pos="50000">
              <a:schemeClr val="accent1">
                <a:tint val="44500"/>
                <a:satMod val="160000"/>
                <a:alpha val="7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mundoeducacao.com/upload/conteudo_legenda/583eacfbaa4710545c2d99795fb830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46654"/>
            <a:ext cx="3367290" cy="27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"/>
          <p:cNvSpPr/>
          <p:nvPr/>
        </p:nvSpPr>
        <p:spPr>
          <a:xfrm>
            <a:off x="179512" y="123478"/>
            <a:ext cx="8856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REGIÃO NORTE</a:t>
            </a:r>
            <a:endParaRPr lang="pt-BR" sz="3200" b="1" dirty="0"/>
          </a:p>
        </p:txBody>
      </p:sp>
      <p:pic>
        <p:nvPicPr>
          <p:cNvPr id="1026" name="Picture 2" descr="http://www.estadosecapitaisdobrasil.com/imagens/mapas-brasil/mapa-politico-bras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6"/>
          <a:stretch/>
        </p:blipFill>
        <p:spPr bwMode="auto">
          <a:xfrm>
            <a:off x="971600" y="1746654"/>
            <a:ext cx="3506886" cy="27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7709260"/>
              </p:ext>
            </p:extLst>
          </p:nvPr>
        </p:nvGraphicFramePr>
        <p:xfrm>
          <a:off x="467544" y="895711"/>
          <a:ext cx="8280920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1"/>
          <p:cNvSpPr/>
          <p:nvPr/>
        </p:nvSpPr>
        <p:spPr>
          <a:xfrm>
            <a:off x="179512" y="123478"/>
            <a:ext cx="8856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A GUERRA FISCAL PREJUDICA O PAÍS!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0707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179512" y="123478"/>
            <a:ext cx="8856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EVOLUÇÃO HISTÓRICA</a:t>
            </a:r>
            <a:endParaRPr lang="pt-BR" sz="3200" b="1" dirty="0"/>
          </a:p>
        </p:txBody>
      </p:sp>
      <p:sp>
        <p:nvSpPr>
          <p:cNvPr id="51" name="Retângulo 50"/>
          <p:cNvSpPr/>
          <p:nvPr/>
        </p:nvSpPr>
        <p:spPr>
          <a:xfrm>
            <a:off x="2843213" y="2572000"/>
            <a:ext cx="5113337" cy="993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52" name="Group 5"/>
          <p:cNvGrpSpPr>
            <a:grpSpLocks/>
          </p:cNvGrpSpPr>
          <p:nvPr/>
        </p:nvGrpSpPr>
        <p:grpSpPr bwMode="auto">
          <a:xfrm>
            <a:off x="184150" y="2572000"/>
            <a:ext cx="8851900" cy="993775"/>
            <a:chOff x="226" y="2029"/>
            <a:chExt cx="5330" cy="576"/>
          </a:xfrm>
        </p:grpSpPr>
        <p:sp>
          <p:nvSpPr>
            <p:cNvPr id="53" name="Rectangle 6"/>
            <p:cNvSpPr>
              <a:spLocks noChangeArrowheads="1"/>
            </p:cNvSpPr>
            <p:nvPr/>
          </p:nvSpPr>
          <p:spPr bwMode="gray">
            <a:xfrm>
              <a:off x="226" y="2185"/>
              <a:ext cx="4797" cy="2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defTabSz="674667" fontAlgn="auto">
                <a:spcBef>
                  <a:spcPts val="0"/>
                </a:spcBef>
                <a:spcAft>
                  <a:spcPts val="0"/>
                </a:spcAft>
                <a:tabLst>
                  <a:tab pos="388445" algn="r"/>
                  <a:tab pos="1155112" algn="r"/>
                  <a:tab pos="1921779" algn="r"/>
                  <a:tab pos="2698669" algn="r"/>
                  <a:tab pos="3465336" algn="r"/>
                  <a:tab pos="4232003" algn="r"/>
                  <a:tab pos="5008893" algn="r"/>
                  <a:tab pos="5775560" algn="r"/>
                  <a:tab pos="6542227" algn="r"/>
                  <a:tab pos="7319117" algn="r"/>
                  <a:tab pos="8085784" algn="r"/>
                </a:tabLst>
                <a:defRPr/>
              </a:pP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Line 24"/>
          <p:cNvSpPr>
            <a:spLocks noChangeShapeType="1"/>
          </p:cNvSpPr>
          <p:nvPr/>
        </p:nvSpPr>
        <p:spPr bwMode="gray">
          <a:xfrm>
            <a:off x="606425" y="2160109"/>
            <a:ext cx="0" cy="681038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pt-BR"/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gray">
          <a:xfrm>
            <a:off x="5196217" y="3314950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pt-BR"/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gray">
          <a:xfrm>
            <a:off x="7812360" y="3314950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pt-BR"/>
          </a:p>
        </p:txBody>
      </p:sp>
      <p:sp>
        <p:nvSpPr>
          <p:cNvPr id="58" name="TextBox 24"/>
          <p:cNvSpPr txBox="1"/>
          <p:nvPr/>
        </p:nvSpPr>
        <p:spPr bwMode="gray">
          <a:xfrm>
            <a:off x="315817" y="2864100"/>
            <a:ext cx="606617" cy="395020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1995</a:t>
            </a:r>
            <a:endParaRPr lang="en-CA" sz="2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TextBox 25"/>
          <p:cNvSpPr txBox="1"/>
          <p:nvPr/>
        </p:nvSpPr>
        <p:spPr bwMode="gray">
          <a:xfrm>
            <a:off x="1800129" y="2864100"/>
            <a:ext cx="606617" cy="395020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1997</a:t>
            </a:r>
            <a:endParaRPr lang="en-CA" sz="2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TextBox 26"/>
          <p:cNvSpPr txBox="1"/>
          <p:nvPr/>
        </p:nvSpPr>
        <p:spPr bwMode="gray">
          <a:xfrm>
            <a:off x="3332066" y="2864100"/>
            <a:ext cx="606617" cy="395020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2003</a:t>
            </a:r>
            <a:endParaRPr lang="en-CA" sz="2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TextBox 27"/>
          <p:cNvSpPr txBox="1"/>
          <p:nvPr/>
        </p:nvSpPr>
        <p:spPr bwMode="gray">
          <a:xfrm>
            <a:off x="4851304" y="2864100"/>
            <a:ext cx="606617" cy="395020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2006</a:t>
            </a:r>
            <a:endParaRPr lang="en-CA" sz="2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TextBox 28"/>
          <p:cNvSpPr txBox="1"/>
          <p:nvPr/>
        </p:nvSpPr>
        <p:spPr bwMode="gray">
          <a:xfrm>
            <a:off x="6419753" y="2864100"/>
            <a:ext cx="606617" cy="395020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2008</a:t>
            </a:r>
            <a:endParaRPr lang="en-CA" sz="2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TextBox 29"/>
          <p:cNvSpPr txBox="1"/>
          <p:nvPr/>
        </p:nvSpPr>
        <p:spPr bwMode="gray">
          <a:xfrm>
            <a:off x="8069167" y="2864100"/>
            <a:ext cx="606617" cy="395020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2015</a:t>
            </a:r>
            <a:endParaRPr lang="en-CA" sz="2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Source"/>
          <p:cNvSpPr>
            <a:spLocks noGrp="1"/>
          </p:cNvSpPr>
          <p:nvPr/>
        </p:nvSpPr>
        <p:spPr bwMode="gray">
          <a:xfrm>
            <a:off x="6635728" y="4301167"/>
            <a:ext cx="235326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defTabSz="9810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47675" indent="-80963" defTabSz="981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00025" defTabSz="9810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84263" indent="-206375" defTabSz="9810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57413" indent="-339725" defTabSz="9810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146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718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290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862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600" dirty="0" err="1">
                <a:latin typeface="+mn-lt"/>
              </a:rPr>
              <a:t>Convênio</a:t>
            </a:r>
            <a:r>
              <a:rPr lang="en-CA" altLang="pt-BR" sz="1600" dirty="0">
                <a:latin typeface="+mn-lt"/>
              </a:rPr>
              <a:t> ICMS 70/2014</a:t>
            </a:r>
          </a:p>
        </p:txBody>
      </p:sp>
      <p:sp>
        <p:nvSpPr>
          <p:cNvPr id="65" name="Source"/>
          <p:cNvSpPr>
            <a:spLocks noGrp="1"/>
          </p:cNvSpPr>
          <p:nvPr/>
        </p:nvSpPr>
        <p:spPr bwMode="gray">
          <a:xfrm>
            <a:off x="4633131" y="4320724"/>
            <a:ext cx="1219290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defTabSz="9810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47675" indent="-80963" defTabSz="981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00025" defTabSz="9810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84263" indent="-206375" defTabSz="9810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57413" indent="-339725" defTabSz="9810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146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718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290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862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600" dirty="0">
                <a:latin typeface="+mn-lt"/>
              </a:rPr>
              <a:t>PC </a:t>
            </a:r>
            <a:r>
              <a:rPr lang="en-CA" altLang="pt-BR" sz="1600" dirty="0" smtClean="0">
                <a:latin typeface="+mn-lt"/>
              </a:rPr>
              <a:t>200/2006</a:t>
            </a:r>
          </a:p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endParaRPr lang="en-CA" altLang="pt-BR" sz="1600" dirty="0">
              <a:latin typeface="+mn-lt"/>
            </a:endParaRPr>
          </a:p>
        </p:txBody>
      </p:sp>
      <p:sp>
        <p:nvSpPr>
          <p:cNvPr id="66" name="Source"/>
          <p:cNvSpPr>
            <a:spLocks noGrp="1"/>
          </p:cNvSpPr>
          <p:nvPr/>
        </p:nvSpPr>
        <p:spPr bwMode="gray">
          <a:xfrm>
            <a:off x="290169" y="1347614"/>
            <a:ext cx="2049239" cy="6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defTabSz="9810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47675" indent="-80963" defTabSz="981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00025" defTabSz="9810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84263" indent="-206375" defTabSz="9810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57413" indent="-339725" defTabSz="9810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146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718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290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862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600" dirty="0">
                <a:latin typeface="+mn-lt"/>
              </a:rPr>
              <a:t>PEC </a:t>
            </a:r>
            <a:r>
              <a:rPr lang="en-CA" altLang="pt-BR" sz="1600" dirty="0" smtClean="0">
                <a:latin typeface="+mn-lt"/>
              </a:rPr>
              <a:t>175/1995</a:t>
            </a:r>
          </a:p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400" dirty="0" smtClean="0">
                <a:latin typeface="+mn-lt"/>
              </a:rPr>
              <a:t>Dep. </a:t>
            </a:r>
            <a:r>
              <a:rPr lang="en-CA" altLang="pt-BR" sz="1400" dirty="0" err="1" smtClean="0">
                <a:latin typeface="+mn-lt"/>
              </a:rPr>
              <a:t>Mussa</a:t>
            </a:r>
            <a:r>
              <a:rPr lang="en-CA" altLang="pt-BR" sz="1400" dirty="0" smtClean="0">
                <a:latin typeface="+mn-lt"/>
              </a:rPr>
              <a:t> </a:t>
            </a:r>
            <a:r>
              <a:rPr lang="en-CA" altLang="pt-BR" sz="1400" dirty="0" smtClean="0">
                <a:latin typeface="+mn-lt"/>
              </a:rPr>
              <a:t>Demes</a:t>
            </a:r>
            <a:endParaRPr lang="en-CA" altLang="pt-BR" sz="1400" dirty="0">
              <a:latin typeface="+mn-lt"/>
            </a:endParaRPr>
          </a:p>
        </p:txBody>
      </p:sp>
      <p:sp>
        <p:nvSpPr>
          <p:cNvPr id="67" name="Source"/>
          <p:cNvSpPr>
            <a:spLocks noGrp="1"/>
          </p:cNvSpPr>
          <p:nvPr/>
        </p:nvSpPr>
        <p:spPr bwMode="gray">
          <a:xfrm>
            <a:off x="1314788" y="4320724"/>
            <a:ext cx="1728192" cy="6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defTabSz="9810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47675" indent="-80963" defTabSz="981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00025" defTabSz="9810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84263" indent="-206375" defTabSz="9810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57413" indent="-339725" defTabSz="9810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146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718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290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862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600" dirty="0">
                <a:latin typeface="+mn-lt"/>
              </a:rPr>
              <a:t>PEC </a:t>
            </a:r>
            <a:r>
              <a:rPr lang="en-CA" altLang="pt-BR" sz="1600" dirty="0" smtClean="0">
                <a:latin typeface="+mn-lt"/>
              </a:rPr>
              <a:t>175-A/1997</a:t>
            </a:r>
          </a:p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400" dirty="0">
                <a:latin typeface="+mn-lt"/>
              </a:rPr>
              <a:t>Sec. Exe. MF </a:t>
            </a:r>
            <a:r>
              <a:rPr lang="en-CA" altLang="pt-BR" sz="1400" dirty="0" err="1">
                <a:latin typeface="+mn-lt"/>
              </a:rPr>
              <a:t>Parente</a:t>
            </a:r>
            <a:endParaRPr lang="en-CA" altLang="pt-BR" sz="1400" dirty="0">
              <a:latin typeface="+mn-lt"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gray">
          <a:xfrm>
            <a:off x="2114392" y="3299498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pt-BR"/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gray">
          <a:xfrm>
            <a:off x="3611204" y="2162381"/>
            <a:ext cx="0" cy="681038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pt-BR"/>
          </a:p>
        </p:txBody>
      </p:sp>
      <p:sp>
        <p:nvSpPr>
          <p:cNvPr id="70" name="Source"/>
          <p:cNvSpPr>
            <a:spLocks noGrp="1"/>
          </p:cNvSpPr>
          <p:nvPr/>
        </p:nvSpPr>
        <p:spPr bwMode="gray">
          <a:xfrm>
            <a:off x="3258440" y="1364245"/>
            <a:ext cx="2952924" cy="6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defTabSz="9810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47675" indent="-80963" defTabSz="981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00025" defTabSz="9810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84263" indent="-206375" defTabSz="9810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57413" indent="-339725" defTabSz="9810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146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718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290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862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600" dirty="0">
                <a:latin typeface="+mn-lt"/>
              </a:rPr>
              <a:t>PEC </a:t>
            </a:r>
            <a:r>
              <a:rPr lang="en-CA" altLang="pt-BR" sz="1600" dirty="0" smtClean="0">
                <a:latin typeface="+mn-lt"/>
              </a:rPr>
              <a:t>41/2003</a:t>
            </a:r>
          </a:p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400" dirty="0">
                <a:latin typeface="+mn-lt"/>
              </a:rPr>
              <a:t>Dep. </a:t>
            </a:r>
            <a:r>
              <a:rPr lang="en-CA" altLang="pt-BR" sz="1400" dirty="0" err="1">
                <a:latin typeface="+mn-lt"/>
              </a:rPr>
              <a:t>Virgilio</a:t>
            </a:r>
            <a:r>
              <a:rPr lang="en-CA" altLang="pt-BR" sz="1400" dirty="0">
                <a:latin typeface="+mn-lt"/>
              </a:rPr>
              <a:t> </a:t>
            </a:r>
            <a:r>
              <a:rPr lang="en-CA" altLang="pt-BR" sz="1400" dirty="0" err="1">
                <a:latin typeface="+mn-lt"/>
              </a:rPr>
              <a:t>Guimarães</a:t>
            </a:r>
            <a:endParaRPr lang="en-CA" altLang="pt-BR" sz="1400" dirty="0">
              <a:latin typeface="+mn-lt"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gray">
          <a:xfrm>
            <a:off x="6682787" y="2158636"/>
            <a:ext cx="0" cy="681038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pt-BR"/>
          </a:p>
        </p:txBody>
      </p:sp>
      <p:sp>
        <p:nvSpPr>
          <p:cNvPr id="72" name="Source"/>
          <p:cNvSpPr>
            <a:spLocks noGrp="1"/>
          </p:cNvSpPr>
          <p:nvPr/>
        </p:nvSpPr>
        <p:spPr bwMode="gray">
          <a:xfrm>
            <a:off x="6330023" y="1360500"/>
            <a:ext cx="2130409" cy="9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defTabSz="9810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47675" indent="-80963" defTabSz="981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00025" defTabSz="9810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84263" indent="-206375" defTabSz="9810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57413" indent="-339725" defTabSz="9810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146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718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290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86213" indent="-339725" defTabSz="9810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altLang="pt-BR" sz="1600" dirty="0">
                <a:latin typeface="+mn-lt"/>
              </a:rPr>
              <a:t>PEC </a:t>
            </a:r>
            <a:r>
              <a:rPr lang="en-CA" altLang="pt-BR" sz="1600" dirty="0" smtClean="0">
                <a:latin typeface="+mn-lt"/>
              </a:rPr>
              <a:t>233/2008</a:t>
            </a:r>
          </a:p>
          <a:p>
            <a:pPr>
              <a:spcBef>
                <a:spcPct val="40000"/>
              </a:spcBef>
              <a:buClr>
                <a:schemeClr val="tx1"/>
              </a:buClr>
              <a:buNone/>
            </a:pPr>
            <a:r>
              <a:rPr lang="en-CA" altLang="pt-BR" sz="1400" dirty="0" smtClean="0">
                <a:latin typeface="+mn-lt"/>
              </a:rPr>
              <a:t>Dep. </a:t>
            </a:r>
            <a:r>
              <a:rPr lang="en-CA" altLang="pt-BR" sz="1400" dirty="0" err="1" smtClean="0">
                <a:latin typeface="+mn-lt"/>
              </a:rPr>
              <a:t>Sandro</a:t>
            </a:r>
            <a:r>
              <a:rPr lang="en-CA" altLang="pt-BR" sz="1400" dirty="0" smtClean="0">
                <a:latin typeface="+mn-lt"/>
              </a:rPr>
              <a:t> Mabel</a:t>
            </a:r>
            <a:r>
              <a:rPr lang="en-CA" altLang="pt-BR" sz="1400" dirty="0" smtClean="0">
                <a:latin typeface="+mn-lt"/>
              </a:rPr>
              <a:t>	</a:t>
            </a:r>
            <a:endParaRPr lang="en-CA" altLang="pt-BR" sz="1400" dirty="0">
              <a:latin typeface="+mn-lt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endParaRPr lang="en-CA" altLang="pt-BR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7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179512" y="123478"/>
            <a:ext cx="8856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PREMISSAS DO CONVÊNIO 70/2014</a:t>
            </a:r>
            <a:endParaRPr lang="pt-BR" sz="32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7654479"/>
              </p:ext>
            </p:extLst>
          </p:nvPr>
        </p:nvGraphicFramePr>
        <p:xfrm>
          <a:off x="251520" y="915566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2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179512" y="123478"/>
            <a:ext cx="8856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PREMISSAS </a:t>
            </a:r>
            <a:r>
              <a:rPr lang="pt-BR" sz="3200" b="1" dirty="0"/>
              <a:t>DO CONVÊNIO 70/2014</a:t>
            </a:r>
            <a:endParaRPr lang="pt-BR" sz="32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59679675"/>
              </p:ext>
            </p:extLst>
          </p:nvPr>
        </p:nvGraphicFramePr>
        <p:xfrm>
          <a:off x="251520" y="936642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179512" y="123478"/>
            <a:ext cx="8856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BENEFÍCIOS </a:t>
            </a:r>
            <a:r>
              <a:rPr lang="pt-BR" sz="3200" b="1" dirty="0" smtClean="0"/>
              <a:t>COM O FIM DA GUERRA FISCAL</a:t>
            </a:r>
            <a:endParaRPr lang="pt-BR" sz="32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4702384"/>
              </p:ext>
            </p:extLst>
          </p:nvPr>
        </p:nvGraphicFramePr>
        <p:xfrm>
          <a:off x="251520" y="915566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8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179512" y="123478"/>
            <a:ext cx="8856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TODOS </a:t>
            </a:r>
            <a:r>
              <a:rPr lang="pt-BR" sz="3000" b="1" dirty="0" smtClean="0"/>
              <a:t>GANHARÃO </a:t>
            </a:r>
            <a:r>
              <a:rPr lang="pt-BR" sz="3000" b="1" dirty="0" smtClean="0"/>
              <a:t>COM O FIM DA GUERRA FISCAL</a:t>
            </a:r>
            <a:endParaRPr lang="pt-BR" sz="3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7" y="1388264"/>
            <a:ext cx="78488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ahoma" panose="020B0604030504040204" pitchFamily="34" charset="0"/>
              </a:rPr>
              <a:t>Ganharão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ahoma" panose="020B0604030504040204" pitchFamily="34" charset="0"/>
              </a:rPr>
              <a:t>as empresas, que ficam mais competitivas e lucrativas. 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ahoma" panose="020B0604030504040204" pitchFamily="34" charset="0"/>
              </a:rPr>
              <a:t>Ganharão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ahoma" panose="020B0604030504040204" pitchFamily="34" charset="0"/>
              </a:rPr>
              <a:t>os governos, com mais recursos para atender as demandas sociais. 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ahoma" panose="020B0604030504040204" pitchFamily="34" charset="0"/>
              </a:rPr>
              <a:t>Ganharão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ahoma" panose="020B0604030504040204" pitchFamily="34" charset="0"/>
              </a:rPr>
              <a:t>os cidadãos, com mais empregos, renda e mais serviços públicos. </a:t>
            </a:r>
          </a:p>
        </p:txBody>
      </p:sp>
    </p:spTree>
    <p:extLst>
      <p:ext uri="{BB962C8B-B14F-4D97-AF65-F5344CB8AC3E}">
        <p14:creationId xmlns:p14="http://schemas.microsoft.com/office/powerpoint/2010/main" val="29083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3688" y="1858054"/>
            <a:ext cx="56886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3F581E"/>
                </a:solidFill>
                <a:latin typeface="+mn-lt"/>
              </a:rPr>
              <a:t>O B R I G A D O !</a:t>
            </a:r>
          </a:p>
          <a:p>
            <a:pPr algn="ctr"/>
            <a:endParaRPr lang="pt-BR" sz="5400" b="1" dirty="0" smtClean="0">
              <a:solidFill>
                <a:srgbClr val="3F581E"/>
              </a:solidFill>
              <a:latin typeface="+mn-lt"/>
            </a:endParaRPr>
          </a:p>
          <a:p>
            <a:pPr algn="ctr"/>
            <a:r>
              <a:rPr lang="pt-BR" sz="2000" b="1" dirty="0" smtClean="0">
                <a:solidFill>
                  <a:srgbClr val="3F581E"/>
                </a:solidFill>
                <a:latin typeface="+mn-lt"/>
              </a:rPr>
              <a:t>Afonso Lobo Moraes</a:t>
            </a:r>
          </a:p>
          <a:p>
            <a:pPr algn="ctr"/>
            <a:r>
              <a:rPr lang="pt-BR" sz="2000" b="1" dirty="0" smtClean="0">
                <a:solidFill>
                  <a:srgbClr val="3F581E"/>
                </a:solidFill>
                <a:latin typeface="+mn-lt"/>
              </a:rPr>
              <a:t>Secretário de Estado da Fazenda do Amazonas  </a:t>
            </a:r>
          </a:p>
        </p:txBody>
      </p:sp>
    </p:spTree>
    <p:extLst>
      <p:ext uri="{BB962C8B-B14F-4D97-AF65-F5344CB8AC3E}">
        <p14:creationId xmlns:p14="http://schemas.microsoft.com/office/powerpoint/2010/main" val="35811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b="1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14403</TotalTime>
  <Words>1014</Words>
  <Application>Microsoft Office PowerPoint</Application>
  <PresentationFormat>Apresentação na tela (16:9)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Wingdings</vt:lpstr>
      <vt:lpstr>Tahoma</vt:lpstr>
      <vt:lpstr>Calibri</vt:lpstr>
      <vt:lpstr>ＭＳ Ｐゴシック</vt:lpstr>
      <vt:lpstr>Verdana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p001264</dc:creator>
  <cp:lastModifiedBy>Suely Aleixo-Lobo</cp:lastModifiedBy>
  <cp:revision>1417</cp:revision>
  <cp:lastPrinted>2015-05-12T21:51:28Z</cp:lastPrinted>
  <dcterms:created xsi:type="dcterms:W3CDTF">2011-10-21T19:46:34Z</dcterms:created>
  <dcterms:modified xsi:type="dcterms:W3CDTF">2015-05-12T21:51:57Z</dcterms:modified>
</cp:coreProperties>
</file>