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57" r:id="rId6"/>
    <p:sldId id="258" r:id="rId7"/>
    <p:sldId id="267" r:id="rId8"/>
    <p:sldId id="262" r:id="rId9"/>
    <p:sldId id="264" r:id="rId10"/>
    <p:sldId id="266" r:id="rId11"/>
    <p:sldId id="279" r:id="rId12"/>
    <p:sldId id="265" r:id="rId13"/>
    <p:sldId id="263" r:id="rId14"/>
    <p:sldId id="274" r:id="rId15"/>
    <p:sldId id="277" r:id="rId16"/>
    <p:sldId id="269" r:id="rId17"/>
    <p:sldId id="273" r:id="rId18"/>
    <p:sldId id="270" r:id="rId19"/>
    <p:sldId id="271" r:id="rId20"/>
    <p:sldId id="272" r:id="rId21"/>
    <p:sldId id="275" r:id="rId22"/>
    <p:sldId id="278" r:id="rId23"/>
    <p:sldId id="280" r:id="rId24"/>
    <p:sldId id="281" r:id="rId25"/>
  </p:sldIdLst>
  <p:sldSz cx="12192000" cy="6858000"/>
  <p:notesSz cx="6858000" cy="9144000"/>
  <p:embeddedFontLs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552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4591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28" name="Shape 28"/>
            <p:cNvCxnSpPr/>
            <p:nvPr/>
          </p:nvCxnSpPr>
          <p:spPr>
            <a:xfrm>
              <a:off x="9371010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flipH="1">
              <a:off x="7425266" y="3681412"/>
              <a:ext cx="4763558" cy="3176585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" name="Shape 30"/>
            <p:cNvSpPr/>
            <p:nvPr/>
          </p:nvSpPr>
          <p:spPr>
            <a:xfrm>
              <a:off x="9181475" y="-8466"/>
              <a:ext cx="3007347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8932332" y="3048000"/>
              <a:ext cx="3259667" cy="3809998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4" name="Shape 34"/>
            <p:cNvSpPr/>
            <p:nvPr/>
          </p:nvSpPr>
          <p:spPr>
            <a:xfrm>
              <a:off x="10898728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5" name="Shape 35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" name="Shape 36"/>
            <p:cNvSpPr/>
            <p:nvPr/>
          </p:nvSpPr>
          <p:spPr>
            <a:xfrm>
              <a:off x="10371664" y="3589867"/>
              <a:ext cx="1817159" cy="326813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507066" y="2404533"/>
            <a:ext cx="7766936" cy="16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5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507066" y="4050832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ção com Legend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366137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o Cartão de Nom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931333" y="609600"/>
            <a:ext cx="8094134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541870" y="7903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893010" y="288655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iro ou Fals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2" cy="3022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7331" y="4013200"/>
            <a:ext cx="8596668" cy="51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5994318" y="2582951"/>
            <a:ext cx="5251449" cy="1304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49" cy="7060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8" cy="1826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4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4184035" cy="3880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5089969" y="2160589"/>
            <a:ext cx="4184032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675745" y="2737243"/>
            <a:ext cx="4185621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5088382" y="2160983"/>
            <a:ext cx="4185616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5088382" y="2737243"/>
            <a:ext cx="4185616" cy="3304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77333" y="1498604"/>
            <a:ext cx="3854527" cy="1278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760460" y="514924"/>
            <a:ext cx="4513540" cy="5526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677333" y="2777067"/>
            <a:ext cx="3854527" cy="258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063" marR="0" lvl="1" indent="-1256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126" marR="0" lvl="2" indent="-12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189" marR="0" lvl="3" indent="-122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251" marR="0" lvl="4" indent="-1215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5314" marR="0" lvl="5" indent="-1201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2377" marR="0" lvl="6" indent="-1187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199440" marR="0" lvl="7" indent="-117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6503" marR="0" lvl="8" indent="-1160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77333" y="4800600"/>
            <a:ext cx="8596667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677333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7333" y="5367337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2352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-8466"/>
            <a:ext cx="12192000" cy="6866467"/>
            <a:chOff x="0" y="-8466"/>
            <a:chExt cx="12192000" cy="6866467"/>
          </a:xfrm>
        </p:grpSpPr>
        <p:cxnSp>
          <p:nvCxnSpPr>
            <p:cNvPr id="11" name="Shape 11"/>
            <p:cNvCxnSpPr/>
            <p:nvPr/>
          </p:nvCxnSpPr>
          <p:spPr>
            <a:xfrm>
              <a:off x="9371010" y="0"/>
              <a:ext cx="1219199" cy="6858000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 flipH="1">
              <a:off x="7425266" y="3681412"/>
              <a:ext cx="4763558" cy="3176585"/>
            </a:xfrm>
            <a:prstGeom prst="straightConnector1">
              <a:avLst/>
            </a:prstGeom>
            <a:noFill/>
            <a:ln w="952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Shape 13"/>
            <p:cNvSpPr/>
            <p:nvPr/>
          </p:nvSpPr>
          <p:spPr>
            <a:xfrm>
              <a:off x="9181475" y="-8466"/>
              <a:ext cx="3007347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9603442" y="-8466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8932332" y="3048000"/>
              <a:ext cx="3259667" cy="3809998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9334500" y="-8466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10898728" y="-8466"/>
              <a:ext cx="1290093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10938999" y="-8466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10371664" y="3589867"/>
              <a:ext cx="1817159" cy="326813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4013200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77333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282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939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683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68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FEFEF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205132" y="6041362"/>
            <a:ext cx="91193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677333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fld id="{00000000-1234-1234-1234-123412341234}" type="slidenum">
              <a:rPr lang="pt-BR" sz="9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Times New Roman"/>
                <a:buNone/>
              </a:pPr>
              <a:t>‹nº›</a:t>
            </a:fld>
            <a:endParaRPr lang="pt-BR" sz="9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baldini@abeama.org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60106" y="2210445"/>
            <a:ext cx="10277442" cy="2882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F5F"/>
              </a:buClr>
              <a:buSzPct val="25000"/>
              <a:buFont typeface="Arial"/>
              <a:buNone/>
            </a:pPr>
            <a: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Audi</a:t>
            </a:r>
            <a:r>
              <a:rPr lang="pt-BR" sz="4000" u="sng" dirty="0" smtClean="0"/>
              <a:t>ê</a:t>
            </a:r>
            <a: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ncia Pública </a:t>
            </a:r>
            <a:r>
              <a:rPr lang="pt-BR" sz="4000" u="sng" dirty="0" smtClean="0"/>
              <a:t>PL 696</a:t>
            </a:r>
            <a: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4000" u="sng" dirty="0" smtClean="0"/>
              <a:t>SENADO FEDERAL</a:t>
            </a:r>
            <a: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Comissão de </a:t>
            </a:r>
            <a:r>
              <a:rPr lang="pt-BR" sz="4000" u="sng" dirty="0" smtClean="0"/>
              <a:t>C</a:t>
            </a:r>
            <a:r>
              <a:rPr lang="pt-BR" sz="40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iência, Tecnologia, Inovação, Comunicação e Informática CCT	  </a:t>
            </a:r>
            <a:r>
              <a:rPr lang="pt-BR" sz="54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5400" b="0" i="0" u="sng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5400" b="0" i="0" u="sng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3928700" y="4445648"/>
            <a:ext cx="394257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Palestrante: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2400" b="1" i="0" u="none" strike="noStrike" cap="none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Celso de Oliveira</a:t>
            </a:r>
            <a:endParaRPr lang="pt-BR" sz="2400" b="1" i="0" u="none" strike="noStrike" cap="none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2400" b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Representante Regional da ABEAMA</a:t>
            </a:r>
            <a:endParaRPr lang="pt-BR" sz="2400" b="1" i="0" u="none" strike="noStrike" cap="none" dirty="0" smtClean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773604" y="5930244"/>
            <a:ext cx="409767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BRASILIA 04 DE OUTUBRO DE</a:t>
            </a:r>
            <a:r>
              <a:rPr lang="pt-BR" sz="1800" b="1" i="0" u="none" strike="noStrike" cap="none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60106" y="2758800"/>
            <a:ext cx="1002026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pt-BR" sz="18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2215368" y="2924623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 descr="abea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26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165582" y="347098"/>
            <a:ext cx="8595299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6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Projeção de crescimento </a:t>
            </a:r>
            <a:br>
              <a:rPr lang="pt-BR" sz="36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6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 mercado PV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00331" y="1303941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2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8" name="Shape 258"/>
          <p:cNvGrpSpPr/>
          <p:nvPr/>
        </p:nvGrpSpPr>
        <p:grpSpPr>
          <a:xfrm>
            <a:off x="1780587" y="1722629"/>
            <a:ext cx="7045720" cy="3960620"/>
            <a:chOff x="1475654" y="1647825"/>
            <a:chExt cx="6144345" cy="3562350"/>
          </a:xfrm>
        </p:grpSpPr>
        <p:pic>
          <p:nvPicPr>
            <p:cNvPr id="259" name="Shape 2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0" y="1647825"/>
              <a:ext cx="6096000" cy="3562350"/>
            </a:xfrm>
            <a:prstGeom prst="rect">
              <a:avLst/>
            </a:prstGeom>
            <a:noFill/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60" name="Shape 260"/>
            <p:cNvSpPr/>
            <p:nvPr/>
          </p:nvSpPr>
          <p:spPr>
            <a:xfrm>
              <a:off x="1475654" y="4869160"/>
              <a:ext cx="864095" cy="28803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marR="0" lvl="0" indent="-34290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Font typeface="Noto Sans Symbols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1" name="Shape 261"/>
          <p:cNvSpPr txBox="1"/>
          <p:nvPr/>
        </p:nvSpPr>
        <p:spPr>
          <a:xfrm>
            <a:off x="4225491" y="5737898"/>
            <a:ext cx="306083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: Solar Power Europe</a:t>
            </a:r>
          </a:p>
        </p:txBody>
      </p:sp>
      <p:pic>
        <p:nvPicPr>
          <p:cNvPr id="262" name="Shape 262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/>
        </p:nvSpPr>
        <p:spPr>
          <a:xfrm>
            <a:off x="4543866" y="6365248"/>
            <a:ext cx="27586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Porto- 2016</a:t>
            </a:r>
          </a:p>
        </p:txBody>
      </p:sp>
      <p:pic>
        <p:nvPicPr>
          <p:cNvPr id="379" name="Shape 379" descr="abea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/>
          <p:nvPr/>
        </p:nvSpPr>
        <p:spPr>
          <a:xfrm>
            <a:off x="1604066" y="487889"/>
            <a:ext cx="8060455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8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Preços Nacionalizados de Equipamentos Fotovoltaicos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83964" y="4508867"/>
            <a:ext cx="75969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Elaborado a partir de (ABINEE, PHOTON, 2015).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l="8966" t="56581" r="10656" b="6968"/>
          <a:stretch/>
        </p:blipFill>
        <p:spPr>
          <a:xfrm>
            <a:off x="683964" y="2001765"/>
            <a:ext cx="8885036" cy="240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 descr="abea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905" y="303409"/>
            <a:ext cx="1714500" cy="12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868004" y="-1"/>
            <a:ext cx="96860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0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Custo Nivelado da Energia Fotovoltaica e </a:t>
            </a:r>
            <a:br>
              <a:rPr lang="pt-BR" sz="30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0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Tarifas de Energia </a:t>
            </a: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4">
            <a:alphaModFix/>
          </a:blip>
          <a:srcRect t="2733"/>
          <a:stretch/>
        </p:blipFill>
        <p:spPr>
          <a:xfrm>
            <a:off x="1768072" y="1056616"/>
            <a:ext cx="7701566" cy="502300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1768072" y="4675030"/>
            <a:ext cx="7701566" cy="141667"/>
          </a:xfrm>
          <a:prstGeom prst="rect">
            <a:avLst/>
          </a:prstGeom>
          <a:noFill/>
          <a:ln w="190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8994319" y="6037769"/>
            <a:ext cx="32117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Abinee Março - 2014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68072" y="6407101"/>
            <a:ext cx="6883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 2016 - + de 5000 sistemas </a:t>
            </a:r>
            <a:r>
              <a:rPr lang="pt-BR" b="1" dirty="0" err="1" smtClean="0">
                <a:solidFill>
                  <a:srgbClr val="FF0000"/>
                </a:solidFill>
              </a:rPr>
              <a:t>GDFV</a:t>
            </a:r>
            <a:r>
              <a:rPr lang="pt-BR" b="1" dirty="0" smtClean="0">
                <a:solidFill>
                  <a:srgbClr val="FF0000"/>
                </a:solidFill>
              </a:rPr>
              <a:t> registrados na ANEEL com </a:t>
            </a:r>
            <a:r>
              <a:rPr lang="pt-BR" b="1" dirty="0" err="1" smtClean="0">
                <a:solidFill>
                  <a:srgbClr val="FF0000"/>
                </a:solidFill>
              </a:rPr>
              <a:t>payback</a:t>
            </a:r>
            <a:r>
              <a:rPr lang="pt-BR" b="1" dirty="0" smtClean="0">
                <a:solidFill>
                  <a:srgbClr val="FF0000"/>
                </a:solidFill>
              </a:rPr>
              <a:t> 5-6 anos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5096316" y="6365248"/>
            <a:ext cx="27586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</a:t>
            </a:r>
            <a:r>
              <a:rPr lang="pt-BR" sz="1800" b="1" i="0" u="none" strike="noStrike" cap="none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t-BR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</a:t>
            </a:r>
          </a:p>
        </p:txBody>
      </p:sp>
      <p:pic>
        <p:nvPicPr>
          <p:cNvPr id="216" name="Shape 216" descr="abea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1616945" y="112809"/>
            <a:ext cx="8568454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8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RESOLUÇÃO NORMATIVA  ANEEL  n. 482 </a:t>
            </a:r>
            <a:br>
              <a:rPr lang="pt-BR" sz="28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2012 - 2015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15900" y="6404732"/>
            <a:ext cx="32117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ANEEL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4076" y="1032282"/>
            <a:ext cx="2499577" cy="1524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613400" y="1086958"/>
            <a:ext cx="443229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 GD -   &lt; 75 kW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Basicamente uso residencial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Fonte  incentivada conectada na D com unidade consumidora                           </a:t>
            </a:r>
          </a:p>
        </p:txBody>
      </p:sp>
      <p:sp>
        <p:nvSpPr>
          <p:cNvPr id="221" name="Shape 221"/>
          <p:cNvSpPr/>
          <p:nvPr/>
        </p:nvSpPr>
        <p:spPr>
          <a:xfrm>
            <a:off x="6032500" y="2831859"/>
            <a:ext cx="364489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 GD - 100 – 1000 kW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Comércio e Indústria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incentivada conectada na D com unidade consumidora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0480" y="2747233"/>
            <a:ext cx="1132243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250" y="4706567"/>
            <a:ext cx="2513149" cy="1536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535649" y="1795598"/>
            <a:ext cx="2779051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 de compensação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 metering –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Crédito em KW/h/ mês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conta do consumidor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compensação válido por 60 meses.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do Consumidor-Gerador 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3394" y="2734568"/>
            <a:ext cx="1133473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1408" y="4357323"/>
            <a:ext cx="11271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04455" y="4331566"/>
            <a:ext cx="11271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67348" y="4331566"/>
            <a:ext cx="11271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184900" y="4400951"/>
            <a:ext cx="364489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GD - 1000 – 5000 kW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Comércio e Indústria e Condomínios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incentivada conectada na D com unidade consumidora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638300" y="342900"/>
            <a:ext cx="8596668" cy="7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GERAÇÃO DISTRIBUÍDA FOTOVOLTAICA</a:t>
            </a:r>
          </a:p>
        </p:txBody>
      </p:sp>
      <p:pic>
        <p:nvPicPr>
          <p:cNvPr id="335" name="Shape 3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18" t="19310" r="29419" b="21376"/>
          <a:stretch/>
        </p:blipFill>
        <p:spPr>
          <a:xfrm>
            <a:off x="548493" y="1119125"/>
            <a:ext cx="9687000" cy="56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7567056" y="6265894"/>
            <a:ext cx="3211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BR SOLAR- 2016</a:t>
            </a:r>
          </a:p>
        </p:txBody>
      </p:sp>
      <p:pic>
        <p:nvPicPr>
          <p:cNvPr id="337" name="Shape 337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7500" y="0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2017558" y="323648"/>
            <a:ext cx="6993900" cy="736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MINIGERAÇÃO DISTRIBUÍDA FOTOVOLTAICA</a:t>
            </a:r>
          </a:p>
        </p:txBody>
      </p:sp>
      <p:pic>
        <p:nvPicPr>
          <p:cNvPr id="361" name="Shape 3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69898" y="1508345"/>
            <a:ext cx="7889099" cy="48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3908573" y="6399550"/>
            <a:ext cx="3211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BR SOLAR- 2016</a:t>
            </a:r>
          </a:p>
        </p:txBody>
      </p:sp>
      <p:pic>
        <p:nvPicPr>
          <p:cNvPr id="363" name="Shape 363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532933" y="596425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GERAÇÃO DISTRIBUÍDA FOTOVOLTAICA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38833" y="1698057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5324"/>
              <a:buFont typeface="Noto Sans Symbols"/>
              <a:buChar char="▶"/>
            </a:pPr>
            <a:r>
              <a:rPr lang="pt-BR" sz="185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Vantagens</a:t>
            </a:r>
            <a:r>
              <a:rPr lang="pt-BR" sz="1850" b="1" i="1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5516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Economia na conta de Energia Elétrica;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5516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Geração no ponto de consumo;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Eficiência Energética; redução de perdas;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Alta confiabilidade;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Economia em investimentos de transmissão;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Utilização de fonte renovável, abundante; 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Geração de empregos especializados;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Baixo impacto ambiental;</a:t>
            </a:r>
          </a:p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6332"/>
              <a:buFont typeface="Noto Sans Symbols"/>
              <a:buChar char="▶"/>
            </a:pPr>
            <a:r>
              <a:rPr lang="pt-BR" sz="166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Backup de energia; etc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665" b="0" i="0" u="none" strike="noStrike" cap="none">
              <a:solidFill>
                <a:srgbClr val="FEFEF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407" y="1819174"/>
            <a:ext cx="4726997" cy="375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860737" y="371776"/>
            <a:ext cx="8596668" cy="7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MICRO GERAÇÃO DISTRIBUÍDA FOTOVOLTAICA E TÉRMICA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77333" y="3014741"/>
            <a:ext cx="4260426" cy="14802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Localização: Visconde de Mauá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Instalação fotovoltaica : 1,5 kWp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Instalação térmica : 1000 L</a:t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071" y="1878958"/>
            <a:ext cx="4234999" cy="36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177533" y="609600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6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USINA SOLAR FOTOVOLTAICA</a:t>
            </a:r>
          </a:p>
        </p:txBody>
      </p:sp>
      <p:pic>
        <p:nvPicPr>
          <p:cNvPr id="295" name="Shape 295" descr="http://info.abril.com.br/aberto/infonews/fotos/usina-solar-no-ceara-2011080416101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8164" y="1826342"/>
            <a:ext cx="5170074" cy="388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847024" y="1811834"/>
            <a:ext cx="2974205" cy="1754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Localização: Tauá, Ceará</a:t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Instalação fotovoltaica 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MWp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7" name="Shape 297" descr="Painéis solares captam energia suficiente para abastecer 1.500 casas. Projeto final da usina prevê ampliação do empreendimento em 50 vezes. (Foto: André Teixeira/G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491" y="3229277"/>
            <a:ext cx="3588650" cy="247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1655546" y="5772753"/>
            <a:ext cx="157854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: Globo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6651057" y="5770346"/>
            <a:ext cx="153125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: ABGD</a:t>
            </a:r>
          </a:p>
        </p:txBody>
      </p:sp>
      <p:pic>
        <p:nvPicPr>
          <p:cNvPr id="300" name="Shape 300" descr="abeam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714500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1532933" y="583275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Projeto Megawatt Solar da Eletrosul em Florianópolis - SC</a:t>
            </a:r>
            <a:b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3240" b="0" i="0" u="sng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510139" y="2160589"/>
            <a:ext cx="2119128" cy="3880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Localização: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Florianópolis, </a:t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Santa Catarina</a:t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Instalação fotovoltaica 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MWp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8" name="Shape 308" descr="Projeto Megawatt Solar da Eletrosul em Florianópolis - 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4206" y="2151797"/>
            <a:ext cx="6862812" cy="3933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5284269" y="6208294"/>
            <a:ext cx="342659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: Portalsolar</a:t>
            </a:r>
          </a:p>
        </p:txBody>
      </p:sp>
      <p:pic>
        <p:nvPicPr>
          <p:cNvPr id="310" name="Shape 310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 descr="C:\Users\Ruberval Baldini\Desktop\zzzsolar\Abeama fren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37" y="0"/>
            <a:ext cx="4743019" cy="6858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411"/>
              </a:srgbClr>
            </a:outerShdw>
          </a:effectLst>
        </p:spPr>
      </p:pic>
      <p:sp>
        <p:nvSpPr>
          <p:cNvPr id="178" name="Shape 178"/>
          <p:cNvSpPr txBox="1"/>
          <p:nvPr/>
        </p:nvSpPr>
        <p:spPr>
          <a:xfrm>
            <a:off x="5575298" y="271272"/>
            <a:ext cx="3924031" cy="5632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ABEAMA iniciou suas atividades no Brasil em 1992 durante a Rio 92 com a Missão de Difundir, Apoiar, Incentivar e Implementar  o uso de Energia Renovável  das fontes       com 98 associados entre empresas, entidades e profissionais liberais que atuam no segmento de Meio Ambiente e Energia Solar, Eólica e outras Renováveis.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545614" y="6400800"/>
            <a:ext cx="2563584" cy="371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</a:t>
            </a:r>
            <a:r>
              <a:rPr lang="pt-BR" sz="1800" b="1" i="0" u="none" strike="noStrike" cap="none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t-BR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1282833" y="622750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6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USINA SOLAR FOTOVOLTAICA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7325" y="3099793"/>
            <a:ext cx="2572500" cy="202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Localização: Cidade Azul, Santa Catarina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Instalação fotovoltaica 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MWp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8" name="Shape 318" descr="http://economiasc.com.br/wp-content/uploads/2014/08/Usina-Solar-Cidade-Azul-foto-Tractebel-Energia.jpg"/>
          <p:cNvPicPr preferRelativeResize="0"/>
          <p:nvPr/>
        </p:nvPicPr>
        <p:blipFill rotWithShape="1">
          <a:blip r:embed="rId3">
            <a:alphaModFix/>
          </a:blip>
          <a:srcRect t="4167" b="8333"/>
          <a:stretch/>
        </p:blipFill>
        <p:spPr>
          <a:xfrm>
            <a:off x="3317078" y="2165682"/>
            <a:ext cx="6115679" cy="389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1638300" y="342900"/>
            <a:ext cx="8596668" cy="7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MICRO GERAÇÃO DISTRIBUÍDA FOTOVOLTAICA</a:t>
            </a:r>
          </a:p>
        </p:txBody>
      </p:sp>
      <p:pic>
        <p:nvPicPr>
          <p:cNvPr id="344" name="Shape 3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8337" t="14765" r="25585" b="13358"/>
          <a:stretch/>
        </p:blipFill>
        <p:spPr>
          <a:xfrm>
            <a:off x="195275" y="1449275"/>
            <a:ext cx="10267800" cy="520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2592759" y="991400"/>
            <a:ext cx="6368358" cy="93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Shape 3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49483" y="1087857"/>
            <a:ext cx="8245285" cy="510390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4625301" y="6258800"/>
            <a:ext cx="3211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BR SOLAR- 2016</a:t>
            </a:r>
          </a:p>
        </p:txBody>
      </p:sp>
      <p:pic>
        <p:nvPicPr>
          <p:cNvPr id="372" name="Shape 372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530416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1687891" y="261753"/>
            <a:ext cx="859666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Geração distribuída fotovoltaica em </a:t>
            </a:r>
            <a:b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324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pátios e coberturas de áreas industriais.</a:t>
            </a:r>
          </a:p>
        </p:txBody>
      </p:sp>
      <p:pic>
        <p:nvPicPr>
          <p:cNvPr id="389" name="Shape 3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913" y="1447800"/>
            <a:ext cx="5792006" cy="302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923" y="3695701"/>
            <a:ext cx="5715798" cy="280449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622300" y="4886900"/>
            <a:ext cx="2333400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imes New Roman"/>
              <a:buNone/>
            </a:pPr>
            <a:r>
              <a:rPr lang="pt-BR" sz="2000" b="0" i="0" u="none" strike="noStrike" cap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 BRSOLAR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5923" y="3808155"/>
            <a:ext cx="5715798" cy="280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 descr="abeam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877" y="2120328"/>
            <a:ext cx="8596668" cy="1320800"/>
          </a:xfrm>
        </p:spPr>
        <p:txBody>
          <a:bodyPr/>
          <a:lstStyle/>
          <a:p>
            <a:r>
              <a:rPr lang="pt-BR" dirty="0" smtClean="0"/>
              <a:t>                       Obrigado! 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7333" y="3101481"/>
            <a:ext cx="8596668" cy="3880773"/>
          </a:xfrm>
        </p:spPr>
        <p:txBody>
          <a:bodyPr/>
          <a:lstStyle/>
          <a:p>
            <a:pPr marL="180339" indent="0" algn="ctr">
              <a:buNone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Contato  :</a:t>
            </a:r>
          </a:p>
          <a:p>
            <a:pPr marL="180339" indent="0" algn="ctr">
              <a:buNone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www.abeama.org.br</a:t>
            </a:r>
            <a:endParaRPr lang="pt-BR" sz="2400" dirty="0">
              <a:solidFill>
                <a:srgbClr val="002060"/>
              </a:solidFill>
              <a:latin typeface="+mj-lt"/>
            </a:endParaRPr>
          </a:p>
          <a:p>
            <a:pPr marL="180339" indent="0" algn="ctr">
              <a:buNone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Ruberval Baldini</a:t>
            </a:r>
          </a:p>
          <a:p>
            <a:pPr marL="180339" indent="0" algn="ctr">
              <a:buNone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Presidente</a:t>
            </a:r>
          </a:p>
          <a:p>
            <a:pPr marL="180339" indent="0" algn="ctr">
              <a:buNone/>
            </a:pPr>
            <a:r>
              <a:rPr lang="pt-BR" sz="2400" dirty="0" smtClean="0">
                <a:solidFill>
                  <a:srgbClr val="002060"/>
                </a:solidFill>
                <a:latin typeface="+mj-lt"/>
                <a:hlinkClick r:id="rId2"/>
              </a:rPr>
              <a:t>rbaldini@abeama.org.br</a:t>
            </a:r>
            <a:endParaRPr lang="pt-BR" sz="2400" dirty="0" smtClean="0">
              <a:solidFill>
                <a:srgbClr val="002060"/>
              </a:solidFill>
              <a:latin typeface="+mj-lt"/>
            </a:endParaRPr>
          </a:p>
          <a:p>
            <a:pPr marL="180339" indent="0" algn="ctr">
              <a:buNone/>
            </a:pPr>
            <a:r>
              <a:rPr lang="pt-BR" sz="2400" dirty="0" smtClean="0">
                <a:solidFill>
                  <a:srgbClr val="002060"/>
                </a:solidFill>
                <a:latin typeface="+mj-lt"/>
              </a:rPr>
              <a:t>Tel.: 21 25121260</a:t>
            </a:r>
            <a:endParaRPr lang="pt-BR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Shape 372" descr="abea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1128" y="225284"/>
            <a:ext cx="1530416" cy="1231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985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 descr="C:\Users\Ruberval Baldini\Desktop\zzzsolar\Abeama vers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40" y="-4424"/>
            <a:ext cx="4691270" cy="687324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52400" dist="12000" dir="900000" sy="98000" kx="110000" ky="110000" algn="tl" rotWithShape="0">
              <a:srgbClr val="000000">
                <a:alpha val="29411"/>
              </a:srgbClr>
            </a:outerShdw>
          </a:effectLst>
        </p:spPr>
      </p:pic>
      <p:sp>
        <p:nvSpPr>
          <p:cNvPr id="187" name="Shape 187"/>
          <p:cNvSpPr txBox="1"/>
          <p:nvPr/>
        </p:nvSpPr>
        <p:spPr>
          <a:xfrm>
            <a:off x="5029200" y="0"/>
            <a:ext cx="4557560" cy="6309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CONVÊNIO :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-"/>
            </a:pPr>
            <a:r>
              <a:rPr lang="pt-B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ABEAMA – SISMAGRAN –RJ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-"/>
            </a:pPr>
            <a:r>
              <a:rPr lang="pt-B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REALIZAÇÃO DE PRÉ-ESTUDOS: 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Em empresas associadas do SISMAGRAN que se inscrevam para avaliação da possibilidade da redução do custo de energia com a implantação de Micro ou Mini Geração Distribuída Fotovoltaica e Sistemas Solar de Aquecimento em suas unidades industriais/ comerciais no Estado do Rio de Janeiro.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-"/>
            </a:pPr>
            <a:r>
              <a:rPr lang="pt-B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Divulgação da Tecnologia de Energia Solar Fotovoltaica e de Aquecimento em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-"/>
            </a:pPr>
            <a:r>
              <a:rPr lang="pt-BR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Cursos e Workshops para associados da SISMAGRAN-RJ</a:t>
            </a:r>
          </a:p>
        </p:txBody>
      </p:sp>
      <p:pic>
        <p:nvPicPr>
          <p:cNvPr id="188" name="Shape 188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4417" y="165375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21332" y="286995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F5F"/>
              </a:buClr>
              <a:buSzPct val="25000"/>
              <a:buFont typeface="Arial"/>
              <a:buNone/>
            </a:pPr>
            <a:r>
              <a:rPr lang="pt-BR" sz="324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Potencial de Energia Solar no território  brasileiro  e as Representações da ABEAMA</a:t>
            </a:r>
            <a:br>
              <a:rPr lang="pt-BR" sz="3240" b="0" i="0" u="sng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3240" b="0" i="0" u="sng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25" y="1709530"/>
            <a:ext cx="4223865" cy="434351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6" name="Shape 196"/>
          <p:cNvSpPr/>
          <p:nvPr/>
        </p:nvSpPr>
        <p:spPr>
          <a:xfrm>
            <a:off x="776437" y="1926502"/>
            <a:ext cx="3843688" cy="4249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Unidades regionais da ABEAMA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Sudeste – Matriz  Rio de Janeiro -B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pt-BR" sz="1800" b="0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Sudeste </a:t>
            </a: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 – São Paulo – C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pt-BR" sz="1800" b="0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Sul – Santa Catarina – D/E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pt-BR" sz="1800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Norte </a:t>
            </a: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/ Nordeste 1 – Bahia – B/A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pt-BR" sz="1800" b="0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Nordeste </a:t>
            </a: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– Pernambuco - A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pt-BR" sz="1800" b="0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Centro- </a:t>
            </a: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Oeste – Goiânia / Brasília A/B</a:t>
            </a:r>
          </a:p>
        </p:txBody>
      </p:sp>
      <p:pic>
        <p:nvPicPr>
          <p:cNvPr id="197" name="Shape 197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6940" y="218780"/>
            <a:ext cx="1580725" cy="113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6035039" y="6265873"/>
            <a:ext cx="207905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Fonte : ABEAMA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677333" y="437324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600" dirty="0">
                <a:solidFill>
                  <a:srgbClr val="90C226"/>
                </a:solidFill>
              </a:rPr>
              <a:t>PL </a:t>
            </a:r>
            <a:r>
              <a:rPr lang="pt-BR" sz="3600" dirty="0" smtClean="0">
                <a:solidFill>
                  <a:srgbClr val="90C226"/>
                </a:solidFill>
              </a:rPr>
              <a:t>696 Senado Federal - </a:t>
            </a:r>
            <a:r>
              <a:rPr lang="pt-BR" sz="3600" dirty="0" err="1" smtClean="0">
                <a:solidFill>
                  <a:srgbClr val="90C226"/>
                </a:solidFill>
              </a:rPr>
              <a:t>CCT</a:t>
            </a:r>
            <a:endParaRPr lang="pt-BR" sz="3600" dirty="0">
              <a:solidFill>
                <a:srgbClr val="90C226"/>
              </a:solidFill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413763" y="1623394"/>
            <a:ext cx="10307247" cy="5234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buNone/>
            </a:pP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Objetivo : O Brasil possui enorme variedade de fontes de energia </a:t>
            </a:r>
            <a:r>
              <a:rPr lang="pt-BR" sz="2400" dirty="0" smtClean="0">
                <a:latin typeface="+mj-lt"/>
                <a:ea typeface="Times New Roman"/>
                <a:cs typeface="Times New Roman"/>
                <a:sym typeface="Times New Roman"/>
              </a:rPr>
              <a:t>limpa </a:t>
            </a: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e renovável. É importante se manter na vanguarda do desenvolvimento sustentável.</a:t>
            </a:r>
          </a:p>
          <a:p>
            <a:pPr lvl="0" rtl="0">
              <a:spcBef>
                <a:spcPts val="1000"/>
              </a:spcBef>
              <a:buNone/>
            </a:pP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Como :</a:t>
            </a:r>
            <a:r>
              <a:rPr lang="pt-BR" sz="2400" dirty="0" smtClean="0">
                <a:latin typeface="+mj-lt"/>
                <a:ea typeface="Times New Roman"/>
                <a:cs typeface="Times New Roman"/>
                <a:sym typeface="Times New Roman"/>
              </a:rPr>
              <a:t> Estimular as </a:t>
            </a: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empresas do setor elétrico e da indústria do petróleo a pesquisar em fontes alternativas de </a:t>
            </a:r>
            <a:r>
              <a:rPr lang="pt-BR" sz="2400" dirty="0" smtClean="0">
                <a:latin typeface="+mj-lt"/>
                <a:ea typeface="Times New Roman"/>
                <a:cs typeface="Times New Roman"/>
                <a:sym typeface="Times New Roman"/>
              </a:rPr>
              <a:t>energia para incentivar ações de sustentabilidade na </a:t>
            </a:r>
            <a:r>
              <a:rPr lang="pt-BR" sz="2400" dirty="0" err="1" smtClean="0">
                <a:latin typeface="+mj-lt"/>
                <a:ea typeface="Times New Roman"/>
                <a:cs typeface="Times New Roman"/>
                <a:sym typeface="Times New Roman"/>
              </a:rPr>
              <a:t>ampliaçção</a:t>
            </a:r>
            <a:r>
              <a:rPr lang="pt-BR" sz="2400" dirty="0" smtClean="0">
                <a:latin typeface="+mj-lt"/>
                <a:ea typeface="Times New Roman"/>
                <a:cs typeface="Times New Roman"/>
                <a:sym typeface="Times New Roman"/>
              </a:rPr>
              <a:t> da matriz </a:t>
            </a:r>
            <a:r>
              <a:rPr lang="pt-BR" sz="2400" dirty="0" err="1" smtClean="0">
                <a:latin typeface="+mj-lt"/>
                <a:ea typeface="Times New Roman"/>
                <a:cs typeface="Times New Roman"/>
                <a:sym typeface="Times New Roman"/>
              </a:rPr>
              <a:t>eletrica</a:t>
            </a:r>
            <a:r>
              <a:rPr lang="pt-BR" sz="2400" dirty="0" smtClean="0">
                <a:latin typeface="+mj-lt"/>
                <a:ea typeface="Times New Roman"/>
                <a:cs typeface="Times New Roman"/>
                <a:sym typeface="Times New Roman"/>
              </a:rPr>
              <a:t> brasileira.</a:t>
            </a:r>
          </a:p>
          <a:p>
            <a:pPr lvl="0" rtl="0">
              <a:spcBef>
                <a:spcPts val="1000"/>
              </a:spcBef>
              <a:buNone/>
            </a:pP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 Na aplicação dos recursos de que tratam os incisos I e II, deverão ser destinados, no mínimo, 62,5% (sessenta e dois inteiros e cinco décimos por cento) para investimentos em pesquisa, desenvolvimento tecnológico e inovação destinados a projetos relacionados a fontes eólica, solar, biomassa, pequenas centrais hidrelétricas, </a:t>
            </a:r>
            <a:r>
              <a:rPr lang="pt-BR" sz="2400" dirty="0" err="1">
                <a:latin typeface="+mj-lt"/>
                <a:ea typeface="Times New Roman"/>
                <a:cs typeface="Times New Roman"/>
                <a:sym typeface="Times New Roman"/>
              </a:rPr>
              <a:t>cogeração</a:t>
            </a: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 qualificada e </a:t>
            </a:r>
            <a:r>
              <a:rPr lang="pt-BR" sz="2400" dirty="0" err="1">
                <a:latin typeface="+mj-lt"/>
                <a:ea typeface="Times New Roman"/>
                <a:cs typeface="Times New Roman"/>
                <a:sym typeface="Times New Roman"/>
              </a:rPr>
              <a:t>maremotriz</a:t>
            </a:r>
            <a:r>
              <a:rPr lang="pt-BR" sz="2400" dirty="0">
                <a:latin typeface="+mj-lt"/>
                <a:ea typeface="Times New Roman"/>
                <a:cs typeface="Times New Roman"/>
                <a:sym typeface="Times New Roman"/>
              </a:rPr>
              <a:t> até 31 de dezembro de 2039.”</a:t>
            </a:r>
          </a:p>
          <a:p>
            <a:pPr lvl="0" rtl="0">
              <a:spcBef>
                <a:spcPts val="100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rtl="0">
              <a:spcBef>
                <a:spcPts val="100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rtl="0">
              <a:spcBef>
                <a:spcPts val="100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51459" rtl="0">
              <a:spcBef>
                <a:spcPts val="100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-159022" y="609600"/>
            <a:ext cx="10230678" cy="9409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600" dirty="0" smtClean="0">
                <a:solidFill>
                  <a:srgbClr val="90C226"/>
                </a:solidFill>
              </a:rPr>
              <a:t>Incentivos na CE para Energias </a:t>
            </a:r>
            <a:r>
              <a:rPr lang="pt-BR" sz="3600" dirty="0" err="1" smtClean="0">
                <a:solidFill>
                  <a:srgbClr val="90C226"/>
                </a:solidFill>
              </a:rPr>
              <a:t>Renov</a:t>
            </a:r>
            <a:r>
              <a:rPr lang="pt-BR" sz="3600" dirty="0" err="1">
                <a:solidFill>
                  <a:srgbClr val="90C226"/>
                </a:solidFill>
              </a:rPr>
              <a:t>a</a:t>
            </a:r>
            <a:r>
              <a:rPr lang="pt-BR" sz="3600" dirty="0" err="1" smtClean="0">
                <a:solidFill>
                  <a:srgbClr val="90C226"/>
                </a:solidFill>
              </a:rPr>
              <a:t>veis</a:t>
            </a:r>
            <a:endParaRPr lang="pt-BR" sz="3600" dirty="0">
              <a:solidFill>
                <a:srgbClr val="90C226"/>
              </a:solidFill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677325" y="1550504"/>
            <a:ext cx="9987600" cy="5045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251459" rtl="0">
              <a:spcBef>
                <a:spcPts val="100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Projeto 20/20/20 em 2020 :</a:t>
            </a:r>
          </a:p>
          <a:p>
            <a:pPr marL="457200" lvl="0" indent="-320040" rtl="0">
              <a:spcBef>
                <a:spcPts val="1000"/>
              </a:spcBef>
              <a:buClr>
                <a:srgbClr val="000000"/>
              </a:buClr>
              <a:buSzPct val="79999"/>
              <a:buFont typeface="Noto Sans Symbols"/>
              <a:buChar char="▶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Reduzir o consumo de energia de 20%</a:t>
            </a:r>
          </a:p>
          <a:p>
            <a:pPr marL="457200" lvl="0" indent="-320040" rtl="0">
              <a:spcBef>
                <a:spcPts val="1000"/>
              </a:spcBef>
              <a:buClr>
                <a:srgbClr val="000000"/>
              </a:buClr>
              <a:buSzPct val="79999"/>
              <a:buFont typeface="Noto Sans Symbols"/>
              <a:buChar char="▶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20 % da energia deve provir de fontes renováveis</a:t>
            </a:r>
          </a:p>
          <a:p>
            <a:pPr marL="457200" lvl="0" indent="-320040" rtl="0">
              <a:spcBef>
                <a:spcPts val="1000"/>
              </a:spcBef>
              <a:buClr>
                <a:srgbClr val="000000"/>
              </a:buClr>
              <a:buSzPct val="79999"/>
              <a:buFont typeface="Noto Sans Symbols"/>
              <a:buChar char="▶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Diminuir de 20% as emissões de gás com efeito de estufa</a:t>
            </a:r>
          </a:p>
          <a:p>
            <a:pPr lvl="0" rtl="0">
              <a:spcBef>
                <a:spcPts val="100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Em 2014, os objetivos mudaram, para 2030:</a:t>
            </a:r>
          </a:p>
          <a:p>
            <a:pPr marL="457200" lvl="0" indent="-320040" rtl="0">
              <a:spcBef>
                <a:spcPts val="1000"/>
              </a:spcBef>
              <a:buClr>
                <a:srgbClr val="000000"/>
              </a:buClr>
              <a:buSzPct val="79999"/>
              <a:buFont typeface="Noto Sans Symbols"/>
              <a:buChar char="▶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Diminuir de 40 % as emissões de gás com efeito de estufa em relação às emissões de 1990.</a:t>
            </a:r>
          </a:p>
          <a:p>
            <a:pPr marL="457200" lvl="0" indent="-320040" rtl="0">
              <a:spcBef>
                <a:spcPts val="1000"/>
              </a:spcBef>
              <a:buClr>
                <a:srgbClr val="000000"/>
              </a:buClr>
              <a:buSzPct val="79999"/>
              <a:buFont typeface="Noto Sans Symbols"/>
              <a:buChar char="▶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27 % deve provir de fontes renováveis</a:t>
            </a:r>
          </a:p>
          <a:p>
            <a:pPr marL="457200" lvl="0" indent="-320040" rtl="0">
              <a:spcBef>
                <a:spcPts val="1000"/>
              </a:spcBef>
              <a:buClr>
                <a:srgbClr val="000000"/>
              </a:buClr>
              <a:buSzPct val="79999"/>
              <a:buFont typeface="Noto Sans Symbols"/>
              <a:buChar char="▶"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Reduzir o consumo de energia de 27 %</a:t>
            </a:r>
          </a:p>
          <a:p>
            <a:pPr lvl="0" rtl="0">
              <a:spcBef>
                <a:spcPts val="100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A Europa incentiva a </a:t>
            </a: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produção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(apoio ao </a:t>
            </a:r>
            <a:r>
              <a:rPr lang="pt-BR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investimento, empréstimo 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com juros bonificados...) e o </a:t>
            </a: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consumo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(assistência financeira para os indivíduos usando energias limpas) de energia renovável e </a:t>
            </a: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financia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a investigação nesta área.</a:t>
            </a:r>
          </a:p>
          <a:p>
            <a:pPr lvl="0" rtl="0">
              <a:spcBef>
                <a:spcPts val="100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Existem também novas obrigações para a construção dos prédios, materiais proibidos, etc. </a:t>
            </a:r>
          </a:p>
          <a:p>
            <a:pPr lvl="0" rtl="0">
              <a:spcBef>
                <a:spcPts val="100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Na França, aumento do orçamento para a pesquisa de fontes renováveis de 1 bilhão de euros.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651986" y="272161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36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Mapa das instalações &gt;1MW na Europa</a:t>
            </a:r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07841" y="1059004"/>
            <a:ext cx="7373100" cy="511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0" name="Shape 270"/>
          <p:cNvSpPr txBox="1"/>
          <p:nvPr/>
        </p:nvSpPr>
        <p:spPr>
          <a:xfrm>
            <a:off x="3667516" y="6316442"/>
            <a:ext cx="3927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: Solar Power Europe </a:t>
            </a:r>
            <a:b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sz="18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1" name="Shape 271" descr="abeam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714500" cy="12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4543866" y="6365248"/>
            <a:ext cx="27586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 de Janeiro - 2015</a:t>
            </a:r>
          </a:p>
        </p:txBody>
      </p:sp>
      <p:pic>
        <p:nvPicPr>
          <p:cNvPr id="205" name="Shape 205" descr="abeam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1687116" y="215841"/>
            <a:ext cx="8010658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8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Potencial Solar no Estado do Rio de Janeiro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3679" y="739066"/>
            <a:ext cx="10410299" cy="119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5178" y="3179041"/>
            <a:ext cx="3261643" cy="49991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7726821" y="4818360"/>
            <a:ext cx="160171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SEDEIS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5132716" y="6365248"/>
            <a:ext cx="27586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RIO </a:t>
            </a:r>
            <a:r>
              <a:rPr lang="pt-BR" sz="1800" b="1" i="0" u="none" strike="noStrike" cap="none" dirty="0" smtClean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t-BR" sz="1800" b="1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2016</a:t>
            </a:r>
          </a:p>
        </p:txBody>
      </p:sp>
      <p:sp>
        <p:nvSpPr>
          <p:cNvPr id="236" name="Shape 236"/>
          <p:cNvSpPr/>
          <p:nvPr/>
        </p:nvSpPr>
        <p:spPr>
          <a:xfrm>
            <a:off x="1604066" y="487889"/>
            <a:ext cx="806045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pt-BR" sz="28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Projeção para o Preço de Módulos Fotovoltaicos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94422" y="5072585"/>
            <a:ext cx="75969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imes New Roman"/>
              <a:buNone/>
            </a:pPr>
            <a:r>
              <a:rPr lang="pt-BR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Adaptado de (DE LA TOUR: GLACHANT; MÉNIÈRE, 2013)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13350"/>
          <a:stretch/>
        </p:blipFill>
        <p:spPr>
          <a:xfrm>
            <a:off x="396022" y="1542329"/>
            <a:ext cx="7094648" cy="3404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1971" y="1498995"/>
            <a:ext cx="4286250" cy="372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 descr="abeam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714500" cy="123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878</Words>
  <Application>Microsoft Office PowerPoint</Application>
  <PresentationFormat>Personalizar</PresentationFormat>
  <Paragraphs>132</Paragraphs>
  <Slides>24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Noto Sans Symbols</vt:lpstr>
      <vt:lpstr>Verdana</vt:lpstr>
      <vt:lpstr>Calibri</vt:lpstr>
      <vt:lpstr>Facetado</vt:lpstr>
      <vt:lpstr>Audiência Pública PL 696  SENADO FEDERAL Comissão de Ciência, Tecnologia, Inovação, Comunicação e Informática CCT    </vt:lpstr>
      <vt:lpstr>Slide 2</vt:lpstr>
      <vt:lpstr>Slide 3</vt:lpstr>
      <vt:lpstr>Potencial de Energia Solar no território  brasileiro  e as Representações da ABEAMA </vt:lpstr>
      <vt:lpstr>Slide 5</vt:lpstr>
      <vt:lpstr>Slide 6</vt:lpstr>
      <vt:lpstr>Mapa das instalações &gt;1MW na Europa</vt:lpstr>
      <vt:lpstr>Slide 8</vt:lpstr>
      <vt:lpstr>Slide 9</vt:lpstr>
      <vt:lpstr>Projeção de crescimento  do mercado PV</vt:lpstr>
      <vt:lpstr>Slide 11</vt:lpstr>
      <vt:lpstr>Slide 12</vt:lpstr>
      <vt:lpstr>Slide 13</vt:lpstr>
      <vt:lpstr>GERAÇÃO DISTRIBUÍDA FOTOVOLTAICA</vt:lpstr>
      <vt:lpstr>MINIGERAÇÃO DISTRIBUÍDA FOTOVOLTAICA</vt:lpstr>
      <vt:lpstr>GERAÇÃO DISTRIBUÍDA FOTOVOLTAICA</vt:lpstr>
      <vt:lpstr>MICRO GERAÇÃO DISTRIBUÍDA FOTOVOLTAICA E TÉRMICA</vt:lpstr>
      <vt:lpstr>USINA SOLAR FOTOVOLTAICA</vt:lpstr>
      <vt:lpstr>Projeto Megawatt Solar da Eletrosul em Florianópolis - SC </vt:lpstr>
      <vt:lpstr>USINA SOLAR FOTOVOLTAICA</vt:lpstr>
      <vt:lpstr>MICRO GERAÇÃO DISTRIBUÍDA FOTOVOLTAICA</vt:lpstr>
      <vt:lpstr>Slide 22</vt:lpstr>
      <vt:lpstr>Geração distribuída fotovoltaica em  pátios e coberturas de áreas industriais.</vt:lpstr>
      <vt:lpstr>                       Obrigado!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PL 696  SENADO FEDERAL Comissão de Ciência, Tecnologia, Inovação, Comunicação e Informática CCT</dc:title>
  <dc:creator>RUBERVAL</dc:creator>
  <cp:lastModifiedBy>amandavs</cp:lastModifiedBy>
  <cp:revision>11</cp:revision>
  <dcterms:created xsi:type="dcterms:W3CDTF">2016-10-03T21:02:05Z</dcterms:created>
  <dcterms:modified xsi:type="dcterms:W3CDTF">2016-10-04T11:49:27Z</dcterms:modified>
</cp:coreProperties>
</file>