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41" r:id="rId1"/>
  </p:sldMasterIdLst>
  <p:notesMasterIdLst>
    <p:notesMasterId r:id="rId21"/>
  </p:notesMasterIdLst>
  <p:sldIdLst>
    <p:sldId id="256" r:id="rId2"/>
    <p:sldId id="277" r:id="rId3"/>
    <p:sldId id="258" r:id="rId4"/>
    <p:sldId id="260" r:id="rId5"/>
    <p:sldId id="261" r:id="rId6"/>
    <p:sldId id="264" r:id="rId7"/>
    <p:sldId id="262" r:id="rId8"/>
    <p:sldId id="266" r:id="rId9"/>
    <p:sldId id="274" r:id="rId10"/>
    <p:sldId id="275" r:id="rId11"/>
    <p:sldId id="276" r:id="rId12"/>
    <p:sldId id="278" r:id="rId13"/>
    <p:sldId id="272" r:id="rId14"/>
    <p:sldId id="279" r:id="rId15"/>
    <p:sldId id="271" r:id="rId16"/>
    <p:sldId id="259" r:id="rId17"/>
    <p:sldId id="265" r:id="rId18"/>
    <p:sldId id="267" r:id="rId19"/>
    <p:sldId id="268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CB0F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3320"/>
    <p:restoredTop sz="36429"/>
  </p:normalViewPr>
  <p:slideViewPr>
    <p:cSldViewPr snapToGrid="0" snapToObjects="1">
      <p:cViewPr varScale="1">
        <p:scale>
          <a:sx n="79" d="100"/>
          <a:sy n="79" d="100"/>
        </p:scale>
        <p:origin x="224" y="560"/>
      </p:cViewPr>
      <p:guideLst/>
    </p:cSldViewPr>
  </p:slideViewPr>
  <p:outlineViewPr>
    <p:cViewPr>
      <p:scale>
        <a:sx n="30" d="100"/>
        <a:sy n="30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70A62C3-EB82-AE45-8011-FA64AA81945C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0F0CF6-20D5-4F4B-8FF9-C2E4697F1C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34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08050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Social</a:t>
            </a:r>
            <a:r>
              <a:rPr lang="en-US" b="0" baseline="0" dirty="0"/>
              <a:t> mobility </a:t>
            </a: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4469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Education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2244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632207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716308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RULE</a:t>
            </a:r>
            <a:r>
              <a:rPr lang="en-US" b="1" baseline="0" dirty="0"/>
              <a:t> OF LAW:</a:t>
            </a:r>
            <a:r>
              <a:rPr lang="en-US" b="0" baseline="0" dirty="0"/>
              <a:t> asymmetry of information, corruption, zero transparency and accountability 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5731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55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New</a:t>
            </a:r>
            <a:r>
              <a:rPr lang="en-US" baseline="0" dirty="0"/>
              <a:t> Forms of Competition in a Collaborative Economy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3733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90406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CONCLUDING</a:t>
            </a:r>
            <a:r>
              <a:rPr lang="en-US" baseline="0" dirty="0"/>
              <a:t> REMARKS: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1243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43618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589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616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2242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118816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05864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687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Now, why</a:t>
            </a:r>
            <a:r>
              <a:rPr lang="en-US" baseline="0" dirty="0"/>
              <a:t> are these 4 challenges global shifts in the economy and society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0F0CF6-20D5-4F4B-8FF9-C2E4697F1CC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4900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1463194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7130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83544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194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5007821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78211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7995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2468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9406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81673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493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80000"/>
            <a:duotone>
              <a:schemeClr val="accent2">
                <a:shade val="45000"/>
                <a:satMod val="135000"/>
              </a:schemeClr>
              <a:prstClr val="white"/>
            </a:duotone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98AB4A37-8AA2-824E-B77D-E262E2B8FFEF}" type="datetimeFigureOut">
              <a:rPr lang="en-US" smtClean="0"/>
              <a:t>12/5/16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860A6180-489D-B545-AE1E-6736212A4E8B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57810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2" r:id="rId1"/>
    <p:sldLayoutId id="2147483943" r:id="rId2"/>
    <p:sldLayoutId id="2147483944" r:id="rId3"/>
    <p:sldLayoutId id="2147483945" r:id="rId4"/>
    <p:sldLayoutId id="2147483946" r:id="rId5"/>
    <p:sldLayoutId id="2147483947" r:id="rId6"/>
    <p:sldLayoutId id="2147483948" r:id="rId7"/>
    <p:sldLayoutId id="2147483949" r:id="rId8"/>
    <p:sldLayoutId id="2147483950" r:id="rId9"/>
    <p:sldLayoutId id="2147483951" r:id="rId10"/>
    <p:sldLayoutId id="2147483952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4048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4" Type="http://schemas.openxmlformats.org/officeDocument/2006/relationships/image" Target="../media/image12.jpg"/><Relationship Id="rId5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7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sz="4400" dirty="0">
                <a:solidFill>
                  <a:srgbClr val="242852"/>
                </a:solidFill>
                <a:latin typeface="Apple Symbols" charset="0"/>
                <a:ea typeface="Apple Symbols" charset="0"/>
                <a:cs typeface="Apple Symbols" charset="0"/>
              </a:rPr>
              <a:t> </a:t>
            </a: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sz="4400" dirty="0">
                <a:latin typeface="Apple Symbols" charset="0"/>
                <a:ea typeface="Apple Symbols" charset="0"/>
                <a:cs typeface="Apple Symbols" charset="0"/>
              </a:rPr>
              <a:t>Challenges to Sustainable Development in Latin </a:t>
            </a: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sz="4400" dirty="0">
                <a:latin typeface="Apple Symbols" charset="0"/>
                <a:ea typeface="Apple Symbols" charset="0"/>
                <a:cs typeface="Apple Symbols" charset="0"/>
              </a:rPr>
              <a:t>America</a:t>
            </a: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  <a:t/>
            </a:r>
            <a:br>
              <a:rPr lang="x-none" dirty="0">
                <a:solidFill>
                  <a:schemeClr val="tx1"/>
                </a:solidFill>
                <a:latin typeface="Apple Symbols" charset="0"/>
                <a:ea typeface="Apple Symbols" charset="0"/>
                <a:cs typeface="Apple Symbols" charset="0"/>
              </a:rPr>
            </a:br>
            <a:r>
              <a:rPr lang="x-none" sz="4400" dirty="0">
                <a:solidFill>
                  <a:srgbClr val="242852"/>
                </a:solidFill>
                <a:latin typeface="Apple Symbols" charset="0"/>
                <a:ea typeface="Apple Symbols" charset="0"/>
                <a:cs typeface="Apple Symbols" charset="0"/>
              </a:rPr>
              <a:t>BY: ALVARO </a:t>
            </a:r>
            <a:r>
              <a:rPr lang="x-none" sz="4400" dirty="0" smtClean="0">
                <a:solidFill>
                  <a:srgbClr val="242852"/>
                </a:solidFill>
                <a:latin typeface="Apple Symbols" charset="0"/>
                <a:ea typeface="Apple Symbols" charset="0"/>
                <a:cs typeface="Apple Symbols" charset="0"/>
              </a:rPr>
              <a:t>SALAS</a:t>
            </a:r>
            <a:endParaRPr lang="x-none" sz="4400" dirty="0">
              <a:solidFill>
                <a:srgbClr val="242852"/>
              </a:solidFill>
              <a:latin typeface="Apple Symbols" charset="0"/>
              <a:ea typeface="Apple Symbols" charset="0"/>
              <a:cs typeface="Apple Symbols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70" b="26294"/>
          <a:stretch/>
        </p:blipFill>
        <p:spPr>
          <a:xfrm>
            <a:off x="3686613" y="5353050"/>
            <a:ext cx="4916129" cy="124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7416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371" y="514350"/>
            <a:ext cx="9231258" cy="582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5217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931" y="1241879"/>
            <a:ext cx="9164138" cy="437424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513931" y="5616122"/>
            <a:ext cx="6293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University of California; Berkeley, 2002.</a:t>
            </a:r>
          </a:p>
        </p:txBody>
      </p:sp>
    </p:spTree>
    <p:extLst>
      <p:ext uri="{BB962C8B-B14F-4D97-AF65-F5344CB8AC3E}">
        <p14:creationId xmlns:p14="http://schemas.microsoft.com/office/powerpoint/2010/main" val="14576095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1191" y="0"/>
            <a:ext cx="4990454" cy="34395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734373" y="6550223"/>
            <a:ext cx="7501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(Times Higher Education, Network World, Patrick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Semansky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/AP)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53" r="7187"/>
          <a:stretch/>
        </p:blipFill>
        <p:spPr>
          <a:xfrm>
            <a:off x="7941073" y="1121529"/>
            <a:ext cx="4022051" cy="511365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77" b="17291"/>
          <a:stretch/>
        </p:blipFill>
        <p:spPr>
          <a:xfrm>
            <a:off x="0" y="3678358"/>
            <a:ext cx="5734373" cy="3179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273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6488668"/>
            <a:ext cx="83141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(Yasuyoshi Chiba/AFP/Getty Images, The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Tico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 Times)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14202"/>
            <a:ext cx="6100147" cy="405306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1338" y="1214202"/>
            <a:ext cx="5960662" cy="40530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618958"/>
            <a:ext cx="442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pple Symbols" charset="0"/>
                <a:ea typeface="Apple Symbols" charset="0"/>
                <a:cs typeface="Apple Symbols" charset="0"/>
              </a:rPr>
              <a:t>Rio de Janeiro, Brazil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31338" y="587171"/>
            <a:ext cx="4425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latin typeface="Apple Symbols" charset="0"/>
                <a:ea typeface="Apple Symbols" charset="0"/>
                <a:cs typeface="Apple Symbols" charset="0"/>
              </a:rPr>
              <a:t>Guanacaste, Costa Rica</a:t>
            </a:r>
          </a:p>
        </p:txBody>
      </p:sp>
    </p:spTree>
    <p:extLst>
      <p:ext uri="{BB962C8B-B14F-4D97-AF65-F5344CB8AC3E}">
        <p14:creationId xmlns:p14="http://schemas.microsoft.com/office/powerpoint/2010/main" val="3683818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" r="8518"/>
          <a:stretch/>
        </p:blipFill>
        <p:spPr>
          <a:xfrm>
            <a:off x="1172936" y="1010060"/>
            <a:ext cx="9846128" cy="483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80856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3352" y="676460"/>
            <a:ext cx="7305296" cy="487019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443352" y="5546657"/>
            <a:ext cx="9396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(Al Jazeera Americas)</a:t>
            </a:r>
          </a:p>
        </p:txBody>
      </p:sp>
    </p:spTree>
    <p:extLst>
      <p:ext uri="{BB962C8B-B14F-4D97-AF65-F5344CB8AC3E}">
        <p14:creationId xmlns:p14="http://schemas.microsoft.com/office/powerpoint/2010/main" val="49755332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4204" y="970732"/>
            <a:ext cx="7323592" cy="491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718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4" y="2789613"/>
            <a:ext cx="7356022" cy="366879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4" r="2306"/>
          <a:stretch/>
        </p:blipFill>
        <p:spPr>
          <a:xfrm>
            <a:off x="7727741" y="250521"/>
            <a:ext cx="4232937" cy="507818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727741" y="5328706"/>
            <a:ext cx="37392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(Point me to the Plane)</a:t>
            </a:r>
          </a:p>
        </p:txBody>
      </p:sp>
    </p:spTree>
    <p:extLst>
      <p:ext uri="{BB962C8B-B14F-4D97-AF65-F5344CB8AC3E}">
        <p14:creationId xmlns:p14="http://schemas.microsoft.com/office/powerpoint/2010/main" val="20075778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87185" y="1415555"/>
            <a:ext cx="10059649" cy="5442445"/>
          </a:xfrm>
        </p:spPr>
        <p:txBody>
          <a:bodyPr>
            <a:normAutofit/>
          </a:bodyPr>
          <a:lstStyle/>
          <a:p>
            <a:r>
              <a:rPr lang="en-US" sz="4400" dirty="0">
                <a:latin typeface="Apple Symbols" charset="0"/>
                <a:ea typeface="Apple Symbols" charset="0"/>
                <a:cs typeface="Apple Symbols" charset="0"/>
              </a:rPr>
              <a:t>Chile: </a:t>
            </a:r>
            <a:r>
              <a:rPr lang="en-US" sz="4400" i="1" dirty="0" err="1">
                <a:latin typeface="Apple Symbols" charset="0"/>
                <a:ea typeface="Apple Symbols" charset="0"/>
                <a:cs typeface="Apple Symbols" charset="0"/>
              </a:rPr>
              <a:t>Ciudadano</a:t>
            </a:r>
            <a:r>
              <a:rPr lang="en-US" sz="4400" i="1" dirty="0">
                <a:latin typeface="Apple Symbols" charset="0"/>
                <a:ea typeface="Apple Symbols" charset="0"/>
                <a:cs typeface="Apple Symbols" charset="0"/>
              </a:rPr>
              <a:t> </a:t>
            </a:r>
            <a:r>
              <a:rPr lang="en-US" sz="4400" i="1" dirty="0" err="1">
                <a:latin typeface="Apple Symbols" charset="0"/>
                <a:ea typeface="Apple Symbols" charset="0"/>
                <a:cs typeface="Apple Symbols" charset="0"/>
              </a:rPr>
              <a:t>Inteligente</a:t>
            </a:r>
            <a:r>
              <a:rPr lang="en-US" sz="4400" i="1" dirty="0">
                <a:latin typeface="Apple Symbols" charset="0"/>
                <a:ea typeface="Apple Symbols" charset="0"/>
                <a:cs typeface="Apple Symbols" charset="0"/>
              </a:rPr>
              <a:t> </a:t>
            </a:r>
            <a:r>
              <a:rPr lang="en-US" sz="4400" dirty="0">
                <a:latin typeface="Apple Symbols" charset="0"/>
                <a:ea typeface="Apple Symbols" charset="0"/>
                <a:cs typeface="Apple Symbols" charset="0"/>
              </a:rPr>
              <a:t>Foundation</a:t>
            </a:r>
          </a:p>
          <a:p>
            <a:r>
              <a:rPr lang="en-US" sz="4400" dirty="0">
                <a:latin typeface="Apple Symbols" charset="0"/>
                <a:ea typeface="Apple Symbols" charset="0"/>
                <a:cs typeface="Apple Symbols" charset="0"/>
              </a:rPr>
              <a:t>Mexico: </a:t>
            </a:r>
            <a:r>
              <a:rPr lang="en-US" sz="4400" i="1" dirty="0" err="1">
                <a:latin typeface="Apple Symbols" charset="0"/>
                <a:ea typeface="Apple Symbols" charset="0"/>
                <a:cs typeface="Apple Symbols" charset="0"/>
              </a:rPr>
              <a:t>Compranet</a:t>
            </a:r>
            <a:r>
              <a:rPr lang="en-US" sz="4400" i="1" dirty="0">
                <a:latin typeface="Apple Symbols" charset="0"/>
                <a:ea typeface="Apple Symbols" charset="0"/>
                <a:cs typeface="Apple Symbols" charset="0"/>
              </a:rPr>
              <a:t> </a:t>
            </a:r>
            <a:r>
              <a:rPr lang="en-US" sz="4400" dirty="0">
                <a:latin typeface="Apple Symbols" charset="0"/>
                <a:ea typeface="Apple Symbols" charset="0"/>
                <a:cs typeface="Apple Symbols" charset="0"/>
              </a:rPr>
              <a:t>e-procurement</a:t>
            </a:r>
          </a:p>
          <a:p>
            <a:r>
              <a:rPr lang="en-US" sz="4400" dirty="0">
                <a:latin typeface="Apple Symbols" charset="0"/>
                <a:ea typeface="Apple Symbols" charset="0"/>
                <a:cs typeface="Apple Symbols" charset="0"/>
              </a:rPr>
              <a:t>Colombia: e-government platform </a:t>
            </a:r>
            <a:endParaRPr lang="en-US" sz="4400" i="1" dirty="0">
              <a:latin typeface="Apple Symbols" charset="0"/>
              <a:ea typeface="Apple Symbols" charset="0"/>
              <a:cs typeface="Apple Symbol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3463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700" y="1302658"/>
            <a:ext cx="8851900" cy="5359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63700" y="299545"/>
            <a:ext cx="86311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/>
              <a:t>A Look into the Future</a:t>
            </a:r>
          </a:p>
        </p:txBody>
      </p:sp>
    </p:spTree>
    <p:extLst>
      <p:ext uri="{BB962C8B-B14F-4D97-AF65-F5344CB8AC3E}">
        <p14:creationId xmlns:p14="http://schemas.microsoft.com/office/powerpoint/2010/main" val="14767587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8899" y="1663907"/>
            <a:ext cx="63858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Social Mobility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Education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Infrastructure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Rule of Law</a:t>
            </a:r>
          </a:p>
        </p:txBody>
      </p:sp>
    </p:spTree>
    <p:extLst>
      <p:ext uri="{BB962C8B-B14F-4D97-AF65-F5344CB8AC3E}">
        <p14:creationId xmlns:p14="http://schemas.microsoft.com/office/powerpoint/2010/main" val="204270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1974" y="948830"/>
            <a:ext cx="7308053" cy="4960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394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5357" y="397208"/>
            <a:ext cx="8961287" cy="5874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254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6655" y="219655"/>
            <a:ext cx="6418690" cy="641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7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259" y="521449"/>
            <a:ext cx="6655633" cy="5976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720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9" t="2600" r="5424" b="6026"/>
          <a:stretch/>
        </p:blipFill>
        <p:spPr>
          <a:xfrm>
            <a:off x="1921240" y="843197"/>
            <a:ext cx="8349521" cy="517160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921240" y="6014804"/>
            <a:ext cx="77349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Web </a:t>
            </a:r>
            <a:r>
              <a:rPr lang="en-US" dirty="0" err="1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Urbanist</a:t>
            </a:r>
            <a:r>
              <a:rPr lang="en-US" dirty="0">
                <a:solidFill>
                  <a:schemeClr val="accent4">
                    <a:lumMod val="75000"/>
                  </a:schemeClr>
                </a:solidFill>
                <a:latin typeface="Apple Symbols" charset="0"/>
                <a:ea typeface="Apple Symbols" charset="0"/>
                <a:cs typeface="Apple Symbols" charset="0"/>
              </a:rPr>
              <a:t>, 2011</a:t>
            </a:r>
          </a:p>
        </p:txBody>
      </p:sp>
    </p:spTree>
    <p:extLst>
      <p:ext uri="{BB962C8B-B14F-4D97-AF65-F5344CB8AC3E}">
        <p14:creationId xmlns:p14="http://schemas.microsoft.com/office/powerpoint/2010/main" val="1587422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8265" y="1321473"/>
            <a:ext cx="8035471" cy="4215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990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8899" y="1663907"/>
            <a:ext cx="63858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Social Mobility</a:t>
            </a:r>
          </a:p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Education</a:t>
            </a:r>
          </a:p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Infrastructure</a:t>
            </a:r>
          </a:p>
          <a:p>
            <a:pPr marL="285750" indent="-285750">
              <a:buFont typeface="Arial" charset="0"/>
              <a:buChar char="•"/>
            </a:pPr>
            <a:r>
              <a:rPr lang="en-US" sz="6000" dirty="0">
                <a:latin typeface="Apple Symbols" charset="0"/>
                <a:ea typeface="Apple Symbols" charset="0"/>
                <a:cs typeface="Apple Symbols" charset="0"/>
              </a:rPr>
              <a:t>Rule of Law</a:t>
            </a:r>
          </a:p>
        </p:txBody>
      </p:sp>
    </p:spTree>
    <p:extLst>
      <p:ext uri="{BB962C8B-B14F-4D97-AF65-F5344CB8AC3E}">
        <p14:creationId xmlns:p14="http://schemas.microsoft.com/office/powerpoint/2010/main" val="196084749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Crop">
      <a:majorFont>
        <a:latin typeface="Franklin Gothic Book" panose="020B0503020102020204"/>
        <a:ea typeface=""/>
        <a:cs typeface=""/>
      </a:majorFont>
      <a:minorFont>
        <a:latin typeface="Franklin Gothic Book" panose="020B0503020102020204"/>
        <a:ea typeface=""/>
        <a:cs typeface="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Frame</Template>
  <TotalTime>1702</TotalTime>
  <Words>145</Words>
  <Application>Microsoft Macintosh PowerPoint</Application>
  <PresentationFormat>Widescreen</PresentationFormat>
  <Paragraphs>45</Paragraphs>
  <Slides>19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Apple Symbols</vt:lpstr>
      <vt:lpstr>Arial</vt:lpstr>
      <vt:lpstr>Calibri</vt:lpstr>
      <vt:lpstr>Franklin Gothic Book</vt:lpstr>
      <vt:lpstr>Crop</vt:lpstr>
      <vt:lpstr>      Challenges to Sustainable Development in Latin  America  BY: ALVARO SALAS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Challenges to Sustainable Development in Latin America</dc:title>
  <dc:creator>Microsoft Office User</dc:creator>
  <cp:lastModifiedBy>Microsoft Office User</cp:lastModifiedBy>
  <cp:revision>95</cp:revision>
  <dcterms:created xsi:type="dcterms:W3CDTF">2016-12-03T20:11:42Z</dcterms:created>
  <dcterms:modified xsi:type="dcterms:W3CDTF">2016-12-05T07:07:32Z</dcterms:modified>
</cp:coreProperties>
</file>