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1" r:id="rId1"/>
  </p:sldMasterIdLst>
  <p:notesMasterIdLst>
    <p:notesMasterId r:id="rId21"/>
  </p:notesMasterIdLst>
  <p:sldIdLst>
    <p:sldId id="256" r:id="rId2"/>
    <p:sldId id="277" r:id="rId3"/>
    <p:sldId id="258" r:id="rId4"/>
    <p:sldId id="260" r:id="rId5"/>
    <p:sldId id="261" r:id="rId6"/>
    <p:sldId id="264" r:id="rId7"/>
    <p:sldId id="262" r:id="rId8"/>
    <p:sldId id="266" r:id="rId9"/>
    <p:sldId id="274" r:id="rId10"/>
    <p:sldId id="275" r:id="rId11"/>
    <p:sldId id="276" r:id="rId12"/>
    <p:sldId id="278" r:id="rId13"/>
    <p:sldId id="272" r:id="rId14"/>
    <p:sldId id="279" r:id="rId15"/>
    <p:sldId id="271" r:id="rId16"/>
    <p:sldId id="259" r:id="rId17"/>
    <p:sldId id="265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320"/>
    <p:restoredTop sz="36429"/>
  </p:normalViewPr>
  <p:slideViewPr>
    <p:cSldViewPr snapToGrid="0" snapToObjects="1">
      <p:cViewPr varScale="1">
        <p:scale>
          <a:sx n="79" d="100"/>
          <a:sy n="79" d="100"/>
        </p:scale>
        <p:origin x="224" y="560"/>
      </p:cViewPr>
      <p:guideLst/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A62C3-EB82-AE45-8011-FA64AA81945C}" type="datetimeFigureOut">
              <a:rPr lang="en-US" smtClean="0"/>
              <a:t>12/5/16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F0CF6-20D5-4F4B-8FF9-C2E4697F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3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80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Social</a:t>
            </a:r>
            <a:r>
              <a:rPr lang="en-US" b="0" baseline="0" dirty="0"/>
              <a:t> mobility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46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24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22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63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RULE</a:t>
            </a:r>
            <a:r>
              <a:rPr lang="en-US" b="1" baseline="0" dirty="0"/>
              <a:t> OF LAW:</a:t>
            </a:r>
            <a:r>
              <a:rPr lang="en-US" b="0" baseline="0" dirty="0"/>
              <a:t> asymmetry of information, corruption, zero transparency and accountability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73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  <a:r>
              <a:rPr lang="en-US" baseline="0" dirty="0"/>
              <a:t> Forms of Competition in a Collaborative Economy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73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04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CONCLUDING</a:t>
            </a:r>
            <a:r>
              <a:rPr lang="en-US" baseline="0" dirty="0"/>
              <a:t> REMARKS: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2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6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8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16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24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88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58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87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why</a:t>
            </a:r>
            <a:r>
              <a:rPr lang="en-US" baseline="0" dirty="0"/>
              <a:t> are these 4 challenges global shifts in the economy and society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0CF6-20D5-4F4B-8FF9-C2E4697F1C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90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8AB4A37-8AA2-824E-B77D-E262E2B8FFEF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60A6180-489D-B545-AE1E-6736212A4E8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46319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A37-8AA2-824E-B77D-E262E2B8FFEF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6180-489D-B545-AE1E-6736212A4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3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A37-8AA2-824E-B77D-E262E2B8FFEF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6180-489D-B545-AE1E-6736212A4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5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A37-8AA2-824E-B77D-E262E2B8FFEF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6180-489D-B545-AE1E-6736212A4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9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AB4A37-8AA2-824E-B77D-E262E2B8FFEF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60A6180-489D-B545-AE1E-6736212A4E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00782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A37-8AA2-824E-B77D-E262E2B8FFEF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6180-489D-B545-AE1E-6736212A4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2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A37-8AA2-824E-B77D-E262E2B8FFEF}" type="datetimeFigureOut">
              <a:rPr lang="en-US" smtClean="0"/>
              <a:t>12/5/16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6180-489D-B545-AE1E-6736212A4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99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A37-8AA2-824E-B77D-E262E2B8FFEF}" type="datetimeFigureOut">
              <a:rPr lang="en-US" smtClean="0"/>
              <a:t>12/5/16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6180-489D-B545-AE1E-6736212A4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46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A37-8AA2-824E-B77D-E262E2B8FFEF}" type="datetimeFigureOut">
              <a:rPr lang="en-US" smtClean="0"/>
              <a:t>12/5/16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6180-489D-B545-AE1E-6736212A4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06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AB4A37-8AA2-824E-B77D-E262E2B8FFEF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60A6180-489D-B545-AE1E-6736212A4E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673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AB4A37-8AA2-824E-B77D-E262E2B8FFEF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60A6180-489D-B545-AE1E-6736212A4E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8493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duotone>
              <a:schemeClr val="accent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8AB4A37-8AA2-824E-B77D-E262E2B8FFEF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60A6180-489D-B545-AE1E-6736212A4E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781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  <a:t/>
            </a:r>
            <a:b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</a:br>
            <a: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  <a:t/>
            </a:r>
            <a:b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</a:br>
            <a: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  <a:t/>
            </a:r>
            <a:b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</a:br>
            <a:r>
              <a:rPr lang="x-none" sz="4400" dirty="0">
                <a:solidFill>
                  <a:srgbClr val="242852"/>
                </a:solidFill>
                <a:latin typeface="Apple Symbols" charset="0"/>
                <a:ea typeface="Apple Symbols" charset="0"/>
                <a:cs typeface="Apple Symbols" charset="0"/>
              </a:rPr>
              <a:t> </a:t>
            </a:r>
            <a: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  <a:t/>
            </a:r>
            <a:b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</a:br>
            <a: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  <a:t/>
            </a:r>
            <a:b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</a:br>
            <a:r>
              <a:rPr lang="x-none" sz="4400" dirty="0">
                <a:latin typeface="Apple Symbols" charset="0"/>
                <a:ea typeface="Apple Symbols" charset="0"/>
                <a:cs typeface="Apple Symbols" charset="0"/>
              </a:rPr>
              <a:t>Challenges to Sustainable Development in Latin </a:t>
            </a:r>
            <a: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  <a:t/>
            </a:r>
            <a:b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</a:br>
            <a:r>
              <a:rPr lang="x-none" sz="4400" dirty="0">
                <a:latin typeface="Apple Symbols" charset="0"/>
                <a:ea typeface="Apple Symbols" charset="0"/>
                <a:cs typeface="Apple Symbols" charset="0"/>
              </a:rPr>
              <a:t>America</a:t>
            </a:r>
            <a: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  <a:t/>
            </a:r>
            <a:b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</a:br>
            <a: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  <a:t/>
            </a:r>
            <a:br>
              <a:rPr lang="x-none" dirty="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rPr>
            </a:br>
            <a:r>
              <a:rPr lang="x-none" sz="4400" dirty="0">
                <a:solidFill>
                  <a:srgbClr val="242852"/>
                </a:solidFill>
                <a:latin typeface="Apple Symbols" charset="0"/>
                <a:ea typeface="Apple Symbols" charset="0"/>
                <a:cs typeface="Apple Symbols" charset="0"/>
              </a:rPr>
              <a:t>BY: ALVARO </a:t>
            </a:r>
            <a:r>
              <a:rPr lang="x-none" sz="4400" dirty="0" smtClean="0">
                <a:solidFill>
                  <a:srgbClr val="242852"/>
                </a:solidFill>
                <a:latin typeface="Apple Symbols" charset="0"/>
                <a:ea typeface="Apple Symbols" charset="0"/>
                <a:cs typeface="Apple Symbols" charset="0"/>
              </a:rPr>
              <a:t>SALAS</a:t>
            </a:r>
            <a:endParaRPr lang="x-none" sz="4400" dirty="0">
              <a:solidFill>
                <a:srgbClr val="242852"/>
              </a:solidFill>
              <a:latin typeface="Apple Symbols" charset="0"/>
              <a:ea typeface="Apple Symbols" charset="0"/>
              <a:cs typeface="Apple Symbol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0" b="26294"/>
          <a:stretch/>
        </p:blipFill>
        <p:spPr>
          <a:xfrm>
            <a:off x="3686613" y="5353050"/>
            <a:ext cx="4916129" cy="124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41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71" y="514350"/>
            <a:ext cx="923125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1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31" y="1241879"/>
            <a:ext cx="9164138" cy="43742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3931" y="5616122"/>
            <a:ext cx="629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pple Symbols" charset="0"/>
                <a:ea typeface="Apple Symbols" charset="0"/>
                <a:cs typeface="Apple Symbols" charset="0"/>
              </a:rPr>
              <a:t>University of California; Berkeley, 2002.</a:t>
            </a:r>
          </a:p>
        </p:txBody>
      </p:sp>
    </p:spTree>
    <p:extLst>
      <p:ext uri="{BB962C8B-B14F-4D97-AF65-F5344CB8AC3E}">
        <p14:creationId xmlns:p14="http://schemas.microsoft.com/office/powerpoint/2010/main" val="1457609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91" y="0"/>
            <a:ext cx="4990454" cy="34395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34373" y="6550223"/>
            <a:ext cx="750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pple Symbols" charset="0"/>
                <a:ea typeface="Apple Symbols" charset="0"/>
                <a:cs typeface="Apple Symbols" charset="0"/>
              </a:rPr>
              <a:t>(Times Higher Education, Network World, Patrick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Apple Symbols" charset="0"/>
                <a:ea typeface="Apple Symbols" charset="0"/>
                <a:cs typeface="Apple Symbols" charset="0"/>
              </a:rPr>
              <a:t>Semansky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pple Symbols" charset="0"/>
                <a:ea typeface="Apple Symbols" charset="0"/>
                <a:cs typeface="Apple Symbols" charset="0"/>
              </a:rPr>
              <a:t>/AP)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3" r="7187"/>
          <a:stretch/>
        </p:blipFill>
        <p:spPr>
          <a:xfrm>
            <a:off x="7941073" y="1121529"/>
            <a:ext cx="4022051" cy="5113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b="17291"/>
          <a:stretch/>
        </p:blipFill>
        <p:spPr>
          <a:xfrm>
            <a:off x="0" y="3678358"/>
            <a:ext cx="5734373" cy="317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73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88668"/>
            <a:ext cx="831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pple Symbols" charset="0"/>
                <a:ea typeface="Apple Symbols" charset="0"/>
                <a:cs typeface="Apple Symbols" charset="0"/>
              </a:rPr>
              <a:t>(Yasuyoshi Chiba/AFP/Getty Images, The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Apple Symbols" charset="0"/>
                <a:ea typeface="Apple Symbols" charset="0"/>
                <a:cs typeface="Apple Symbols" charset="0"/>
              </a:rPr>
              <a:t>Tico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pple Symbols" charset="0"/>
                <a:ea typeface="Apple Symbols" charset="0"/>
                <a:cs typeface="Apple Symbols" charset="0"/>
              </a:rPr>
              <a:t> Times)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202"/>
            <a:ext cx="6100147" cy="4053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38" y="1214202"/>
            <a:ext cx="5960662" cy="40530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8958"/>
            <a:ext cx="442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ple Symbols" charset="0"/>
                <a:ea typeface="Apple Symbols" charset="0"/>
                <a:cs typeface="Apple Symbols" charset="0"/>
              </a:rPr>
              <a:t>Rio de Janeiro, Brazil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1338" y="587171"/>
            <a:ext cx="442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ple Symbols" charset="0"/>
                <a:ea typeface="Apple Symbols" charset="0"/>
                <a:cs typeface="Apple Symbols" charset="0"/>
              </a:rPr>
              <a:t>Guanacaste, Costa Rica</a:t>
            </a:r>
          </a:p>
        </p:txBody>
      </p:sp>
    </p:spTree>
    <p:extLst>
      <p:ext uri="{BB962C8B-B14F-4D97-AF65-F5344CB8AC3E}">
        <p14:creationId xmlns:p14="http://schemas.microsoft.com/office/powerpoint/2010/main" val="368381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r="8518"/>
          <a:stretch/>
        </p:blipFill>
        <p:spPr>
          <a:xfrm>
            <a:off x="1172936" y="1010060"/>
            <a:ext cx="9846128" cy="483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85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352" y="676460"/>
            <a:ext cx="7305296" cy="4870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3352" y="5546657"/>
            <a:ext cx="9396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pple Symbols" charset="0"/>
                <a:ea typeface="Apple Symbols" charset="0"/>
                <a:cs typeface="Apple Symbols" charset="0"/>
              </a:rPr>
              <a:t>(Al Jazeera Americas)</a:t>
            </a:r>
          </a:p>
        </p:txBody>
      </p:sp>
    </p:spTree>
    <p:extLst>
      <p:ext uri="{BB962C8B-B14F-4D97-AF65-F5344CB8AC3E}">
        <p14:creationId xmlns:p14="http://schemas.microsoft.com/office/powerpoint/2010/main" val="497553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04" y="970732"/>
            <a:ext cx="7323592" cy="49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71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" y="2789613"/>
            <a:ext cx="7356022" cy="3668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r="2306"/>
          <a:stretch/>
        </p:blipFill>
        <p:spPr>
          <a:xfrm>
            <a:off x="7727741" y="250521"/>
            <a:ext cx="4232937" cy="50781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27741" y="5328706"/>
            <a:ext cx="373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pple Symbols" charset="0"/>
                <a:ea typeface="Apple Symbols" charset="0"/>
                <a:cs typeface="Apple Symbols" charset="0"/>
              </a:rPr>
              <a:t>(Point me to the Plane)</a:t>
            </a:r>
          </a:p>
        </p:txBody>
      </p:sp>
    </p:spTree>
    <p:extLst>
      <p:ext uri="{BB962C8B-B14F-4D97-AF65-F5344CB8AC3E}">
        <p14:creationId xmlns:p14="http://schemas.microsoft.com/office/powerpoint/2010/main" val="2007577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7185" y="1415555"/>
            <a:ext cx="10059649" cy="544244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pple Symbols" charset="0"/>
                <a:ea typeface="Apple Symbols" charset="0"/>
                <a:cs typeface="Apple Symbols" charset="0"/>
              </a:rPr>
              <a:t>Chile: </a:t>
            </a:r>
            <a:r>
              <a:rPr lang="en-US" sz="4400" i="1" dirty="0" err="1">
                <a:latin typeface="Apple Symbols" charset="0"/>
                <a:ea typeface="Apple Symbols" charset="0"/>
                <a:cs typeface="Apple Symbols" charset="0"/>
              </a:rPr>
              <a:t>Ciudadano</a:t>
            </a:r>
            <a:r>
              <a:rPr lang="en-US" sz="4400" i="1" dirty="0">
                <a:latin typeface="Apple Symbols" charset="0"/>
                <a:ea typeface="Apple Symbols" charset="0"/>
                <a:cs typeface="Apple Symbols" charset="0"/>
              </a:rPr>
              <a:t> </a:t>
            </a:r>
            <a:r>
              <a:rPr lang="en-US" sz="4400" i="1" dirty="0" err="1">
                <a:latin typeface="Apple Symbols" charset="0"/>
                <a:ea typeface="Apple Symbols" charset="0"/>
                <a:cs typeface="Apple Symbols" charset="0"/>
              </a:rPr>
              <a:t>Inteligente</a:t>
            </a:r>
            <a:r>
              <a:rPr lang="en-US" sz="4400" i="1" dirty="0">
                <a:latin typeface="Apple Symbols" charset="0"/>
                <a:ea typeface="Apple Symbols" charset="0"/>
                <a:cs typeface="Apple Symbols" charset="0"/>
              </a:rPr>
              <a:t> </a:t>
            </a:r>
            <a:r>
              <a:rPr lang="en-US" sz="4400" dirty="0">
                <a:latin typeface="Apple Symbols" charset="0"/>
                <a:ea typeface="Apple Symbols" charset="0"/>
                <a:cs typeface="Apple Symbols" charset="0"/>
              </a:rPr>
              <a:t>Foundation</a:t>
            </a:r>
          </a:p>
          <a:p>
            <a:r>
              <a:rPr lang="en-US" sz="4400" dirty="0">
                <a:latin typeface="Apple Symbols" charset="0"/>
                <a:ea typeface="Apple Symbols" charset="0"/>
                <a:cs typeface="Apple Symbols" charset="0"/>
              </a:rPr>
              <a:t>Mexico: </a:t>
            </a:r>
            <a:r>
              <a:rPr lang="en-US" sz="4400" i="1" dirty="0" err="1">
                <a:latin typeface="Apple Symbols" charset="0"/>
                <a:ea typeface="Apple Symbols" charset="0"/>
                <a:cs typeface="Apple Symbols" charset="0"/>
              </a:rPr>
              <a:t>Compranet</a:t>
            </a:r>
            <a:r>
              <a:rPr lang="en-US" sz="4400" i="1" dirty="0">
                <a:latin typeface="Apple Symbols" charset="0"/>
                <a:ea typeface="Apple Symbols" charset="0"/>
                <a:cs typeface="Apple Symbols" charset="0"/>
              </a:rPr>
              <a:t> </a:t>
            </a:r>
            <a:r>
              <a:rPr lang="en-US" sz="4400" dirty="0">
                <a:latin typeface="Apple Symbols" charset="0"/>
                <a:ea typeface="Apple Symbols" charset="0"/>
                <a:cs typeface="Apple Symbols" charset="0"/>
              </a:rPr>
              <a:t>e-procurement</a:t>
            </a:r>
          </a:p>
          <a:p>
            <a:r>
              <a:rPr lang="en-US" sz="4400" dirty="0">
                <a:latin typeface="Apple Symbols" charset="0"/>
                <a:ea typeface="Apple Symbols" charset="0"/>
                <a:cs typeface="Apple Symbols" charset="0"/>
              </a:rPr>
              <a:t>Colombia: e-government platform </a:t>
            </a:r>
            <a:endParaRPr lang="en-US" sz="4400" i="1" dirty="0">
              <a:latin typeface="Apple Symbols" charset="0"/>
              <a:ea typeface="Apple Symbols" charset="0"/>
              <a:cs typeface="Apple Symbol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34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1302658"/>
            <a:ext cx="8851900" cy="535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3700" y="299545"/>
            <a:ext cx="8631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 Look into the Future</a:t>
            </a:r>
          </a:p>
        </p:txBody>
      </p:sp>
    </p:spTree>
    <p:extLst>
      <p:ext uri="{BB962C8B-B14F-4D97-AF65-F5344CB8AC3E}">
        <p14:creationId xmlns:p14="http://schemas.microsoft.com/office/powerpoint/2010/main" val="1476758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8899" y="1663907"/>
            <a:ext cx="63858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6000" dirty="0">
                <a:latin typeface="Apple Symbols" charset="0"/>
                <a:ea typeface="Apple Symbols" charset="0"/>
                <a:cs typeface="Apple Symbols" charset="0"/>
              </a:rPr>
              <a:t>Social Mobility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6000" dirty="0">
                <a:latin typeface="Apple Symbols" charset="0"/>
                <a:ea typeface="Apple Symbols" charset="0"/>
                <a:cs typeface="Apple Symbols" charset="0"/>
              </a:rPr>
              <a:t>Education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6000" dirty="0">
                <a:latin typeface="Apple Symbols" charset="0"/>
                <a:ea typeface="Apple Symbols" charset="0"/>
                <a:cs typeface="Apple Symbols" charset="0"/>
              </a:rPr>
              <a:t>Infrastructure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6000" dirty="0">
                <a:latin typeface="Apple Symbols" charset="0"/>
                <a:ea typeface="Apple Symbols" charset="0"/>
                <a:cs typeface="Apple Symbols" charset="0"/>
              </a:rPr>
              <a:t>Rule of Law</a:t>
            </a:r>
          </a:p>
        </p:txBody>
      </p:sp>
    </p:spTree>
    <p:extLst>
      <p:ext uri="{BB962C8B-B14F-4D97-AF65-F5344CB8AC3E}">
        <p14:creationId xmlns:p14="http://schemas.microsoft.com/office/powerpoint/2010/main" val="2042702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74" y="948830"/>
            <a:ext cx="7308053" cy="49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94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57" y="397208"/>
            <a:ext cx="8961287" cy="587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5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55" y="219655"/>
            <a:ext cx="6418690" cy="64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87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59" y="521449"/>
            <a:ext cx="6655633" cy="597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20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2600" r="5424" b="6026"/>
          <a:stretch/>
        </p:blipFill>
        <p:spPr>
          <a:xfrm>
            <a:off x="1921240" y="843197"/>
            <a:ext cx="8349521" cy="5171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1240" y="6014804"/>
            <a:ext cx="773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pple Symbols" charset="0"/>
                <a:ea typeface="Apple Symbols" charset="0"/>
                <a:cs typeface="Apple Symbols" charset="0"/>
              </a:rPr>
              <a:t>Web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Apple Symbols" charset="0"/>
                <a:ea typeface="Apple Symbols" charset="0"/>
                <a:cs typeface="Apple Symbols" charset="0"/>
              </a:rPr>
              <a:t>Urbanist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pple Symbols" charset="0"/>
                <a:ea typeface="Apple Symbols" charset="0"/>
                <a:cs typeface="Apple Symbols" charset="0"/>
              </a:rPr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1587422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65" y="1321473"/>
            <a:ext cx="8035471" cy="42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99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8899" y="1663907"/>
            <a:ext cx="63858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6000" dirty="0">
                <a:latin typeface="Apple Symbols" charset="0"/>
                <a:ea typeface="Apple Symbols" charset="0"/>
                <a:cs typeface="Apple Symbols" charset="0"/>
              </a:rPr>
              <a:t>Social Mobility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6000" dirty="0">
                <a:latin typeface="Apple Symbols" charset="0"/>
                <a:ea typeface="Apple Symbols" charset="0"/>
                <a:cs typeface="Apple Symbols" charset="0"/>
              </a:rPr>
              <a:t>Education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6000" dirty="0">
                <a:latin typeface="Apple Symbols" charset="0"/>
                <a:ea typeface="Apple Symbols" charset="0"/>
                <a:cs typeface="Apple Symbols" charset="0"/>
              </a:rPr>
              <a:t>Infrastructure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6000" dirty="0">
                <a:latin typeface="Apple Symbols" charset="0"/>
                <a:ea typeface="Apple Symbols" charset="0"/>
                <a:cs typeface="Apple Symbols" charset="0"/>
              </a:rPr>
              <a:t>Rule of Law</a:t>
            </a:r>
          </a:p>
        </p:txBody>
      </p:sp>
    </p:spTree>
    <p:extLst>
      <p:ext uri="{BB962C8B-B14F-4D97-AF65-F5344CB8AC3E}">
        <p14:creationId xmlns:p14="http://schemas.microsoft.com/office/powerpoint/2010/main" val="196084749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1702</TotalTime>
  <Words>145</Words>
  <Application>Microsoft Macintosh PowerPoint</Application>
  <PresentationFormat>Widescreen</PresentationFormat>
  <Paragraphs>45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Apple Symbols</vt:lpstr>
      <vt:lpstr>Arial</vt:lpstr>
      <vt:lpstr>Calibri</vt:lpstr>
      <vt:lpstr>Franklin Gothic Book</vt:lpstr>
      <vt:lpstr>Crop</vt:lpstr>
      <vt:lpstr>      Challenges to Sustainable Development in Latin  America  BY: ALVARO SALAS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to Sustainable Development in Latin America</dc:title>
  <dc:creator>Microsoft Office User</dc:creator>
  <cp:lastModifiedBy>Microsoft Office User</cp:lastModifiedBy>
  <cp:revision>95</cp:revision>
  <dcterms:created xsi:type="dcterms:W3CDTF">2016-12-03T20:11:42Z</dcterms:created>
  <dcterms:modified xsi:type="dcterms:W3CDTF">2016-12-05T07:07:32Z</dcterms:modified>
</cp:coreProperties>
</file>