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56" r:id="rId3"/>
    <p:sldId id="282" r:id="rId4"/>
    <p:sldId id="290" r:id="rId5"/>
    <p:sldId id="291" r:id="rId6"/>
    <p:sldId id="292" r:id="rId7"/>
    <p:sldId id="286" r:id="rId8"/>
    <p:sldId id="267" r:id="rId9"/>
    <p:sldId id="278" r:id="rId10"/>
    <p:sldId id="288" r:id="rId11"/>
    <p:sldId id="263" r:id="rId12"/>
    <p:sldId id="265" r:id="rId13"/>
    <p:sldId id="289" r:id="rId14"/>
    <p:sldId id="270" r:id="rId15"/>
    <p:sldId id="272" r:id="rId16"/>
    <p:sldId id="281" r:id="rId17"/>
    <p:sldId id="280" r:id="rId18"/>
    <p:sldId id="257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41" userDrawn="1">
          <p15:clr>
            <a:srgbClr val="A4A3A4"/>
          </p15:clr>
        </p15:guide>
        <p15:guide id="2" pos="11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022" autoAdjust="0"/>
  </p:normalViewPr>
  <p:slideViewPr>
    <p:cSldViewPr snapToGrid="0">
      <p:cViewPr>
        <p:scale>
          <a:sx n="100" d="100"/>
          <a:sy n="100" d="100"/>
        </p:scale>
        <p:origin x="-72" y="924"/>
      </p:cViewPr>
      <p:guideLst>
        <p:guide orient="horz" pos="2341"/>
        <p:guide pos="11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rfag\AppData\Local\Microsoft\Windows\Temporary%20Internet%20Files\Content.Outlook\EUDSCYWV\Evolu&#231;&#227;o%20gastos%20At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rfag\AppData\Local\Microsoft\Windows\Temporary%20Internet%20Files\Content.Outlook\EUDSCYWV\Evolu&#231;&#227;o%20gastos%20At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en-US"/>
              <a:t>Financeiro Realizado </a:t>
            </a:r>
          </a:p>
          <a:p>
            <a:pPr>
              <a:defRPr/>
            </a:pPr>
            <a:r>
              <a:rPr lang="en-US"/>
              <a:t>(despesas empenhadas)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Plan1!$B$5</c:f>
              <c:strCache>
                <c:ptCount val="1"/>
                <c:pt idx="0">
                  <c:v>Financeiro Realizado (despesas empenhadas)</c:v>
                </c:pt>
              </c:strCache>
            </c:strRef>
          </c:tx>
          <c:dLbls>
            <c:showVal val="1"/>
          </c:dLbls>
          <c:cat>
            <c:numRef>
              <c:f>Plan1!$C$3:$E$4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Plan1!$C$5:$E$5</c:f>
              <c:numCache>
                <c:formatCode>#,##0.00</c:formatCode>
                <c:ptCount val="3"/>
                <c:pt idx="0">
                  <c:v>338044921.60000002</c:v>
                </c:pt>
                <c:pt idx="1">
                  <c:v>251260543.34999999</c:v>
                </c:pt>
                <c:pt idx="2">
                  <c:v>285393340.88999999</c:v>
                </c:pt>
              </c:numCache>
            </c:numRef>
          </c:val>
        </c:ser>
        <c:dLbls/>
        <c:axId val="70230016"/>
        <c:axId val="70231552"/>
      </c:barChart>
      <c:catAx>
        <c:axId val="70230016"/>
        <c:scaling>
          <c:orientation val="minMax"/>
        </c:scaling>
        <c:axPos val="b"/>
        <c:numFmt formatCode="General" sourceLinked="1"/>
        <c:tickLblPos val="nextTo"/>
        <c:crossAx val="70231552"/>
        <c:crosses val="autoZero"/>
        <c:auto val="1"/>
        <c:lblAlgn val="ctr"/>
        <c:lblOffset val="100"/>
      </c:catAx>
      <c:valAx>
        <c:axId val="70231552"/>
        <c:scaling>
          <c:orientation val="minMax"/>
        </c:scaling>
        <c:axPos val="l"/>
        <c:majorGridlines/>
        <c:numFmt formatCode="#,##0.00" sourceLinked="1"/>
        <c:tickLblPos val="nextTo"/>
        <c:crossAx val="70230016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en-US"/>
              <a:t>Físico Realizado</a:t>
            </a:r>
          </a:p>
          <a:p>
            <a:pPr>
              <a:defRPr/>
            </a:pPr>
            <a:r>
              <a:rPr lang="en-US"/>
              <a:t> (agricultores assistidos)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Plan1!$B$30</c:f>
              <c:strCache>
                <c:ptCount val="1"/>
                <c:pt idx="0">
                  <c:v>Financeiro Realizado (despesas empenhadas)</c:v>
                </c:pt>
              </c:strCache>
            </c:strRef>
          </c:tx>
          <c:cat>
            <c:numRef>
              <c:f>Plan1!$C$28:$E$29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Plan1!$C$30:$E$30</c:f>
            </c:numRef>
          </c:val>
        </c:ser>
        <c:ser>
          <c:idx val="1"/>
          <c:order val="1"/>
          <c:tx>
            <c:strRef>
              <c:f>Plan1!$B$31</c:f>
              <c:strCache>
                <c:ptCount val="1"/>
                <c:pt idx="0">
                  <c:v>Físico Realizado (agricultores assistidos)</c:v>
                </c:pt>
              </c:strCache>
            </c:strRef>
          </c:tx>
          <c:dLbls>
            <c:dLbl>
              <c:idx val="0"/>
              <c:layout>
                <c:manualLayout>
                  <c:x val="2.5462668816040007E-17"/>
                  <c:y val="0.10648148148148151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9.7222222222222307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8.3333333333333343E-2"/>
                </c:manualLayout>
              </c:layout>
              <c:showVal val="1"/>
            </c:dLbl>
            <c:showVal val="1"/>
          </c:dLbls>
          <c:cat>
            <c:numRef>
              <c:f>Plan1!$C$28:$E$29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Plan1!$C$31:$E$31</c:f>
              <c:numCache>
                <c:formatCode>#,##0</c:formatCode>
                <c:ptCount val="3"/>
                <c:pt idx="0">
                  <c:v>663266</c:v>
                </c:pt>
                <c:pt idx="1">
                  <c:v>232184</c:v>
                </c:pt>
                <c:pt idx="2">
                  <c:v>279456</c:v>
                </c:pt>
              </c:numCache>
            </c:numRef>
          </c:val>
        </c:ser>
        <c:dLbls/>
        <c:axId val="70244608"/>
        <c:axId val="72482816"/>
      </c:barChart>
      <c:catAx>
        <c:axId val="70244608"/>
        <c:scaling>
          <c:orientation val="minMax"/>
        </c:scaling>
        <c:axPos val="b"/>
        <c:numFmt formatCode="General" sourceLinked="1"/>
        <c:tickLblPos val="nextTo"/>
        <c:crossAx val="72482816"/>
        <c:crosses val="autoZero"/>
        <c:auto val="1"/>
        <c:lblAlgn val="ctr"/>
        <c:lblOffset val="100"/>
      </c:catAx>
      <c:valAx>
        <c:axId val="72482816"/>
        <c:scaling>
          <c:orientation val="minMax"/>
        </c:scaling>
        <c:axPos val="l"/>
        <c:majorGridlines/>
        <c:numFmt formatCode="#,##0" sourceLinked="1"/>
        <c:tickLblPos val="nextTo"/>
        <c:crossAx val="70244608"/>
        <c:crosses val="autoZero"/>
        <c:crossBetween val="between"/>
      </c:valAx>
    </c:plotArea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C47681-4F25-4236-8731-0B908A21FCAF}" type="doc">
      <dgm:prSet loTypeId="urn:microsoft.com/office/officeart/2005/8/layout/chart3" loCatId="relationship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D8884E4D-0830-436C-A6FE-C94DBB32AF20}">
      <dgm:prSet phldrT="[Texto]" custT="1"/>
      <dgm:spPr/>
      <dgm:t>
        <a:bodyPr/>
        <a:lstStyle/>
        <a:p>
          <a:r>
            <a:rPr lang="pt-BR" sz="1600" b="1" dirty="0" smtClean="0"/>
            <a:t>SISTEMA DE CONTROLE INTERNO</a:t>
          </a:r>
        </a:p>
        <a:p>
          <a:r>
            <a:rPr lang="pt-BR" sz="1600" b="1" dirty="0" smtClean="0"/>
            <a:t>(CGU)</a:t>
          </a:r>
          <a:endParaRPr lang="pt-BR" sz="1400" b="1" dirty="0"/>
        </a:p>
      </dgm:t>
    </dgm:pt>
    <dgm:pt modelId="{4CE2DBA9-DA34-4955-B97A-A1B687B39093}" type="parTrans" cxnId="{379FD3A4-259E-4F12-B145-8606622F1CC6}">
      <dgm:prSet/>
      <dgm:spPr/>
      <dgm:t>
        <a:bodyPr/>
        <a:lstStyle/>
        <a:p>
          <a:endParaRPr lang="pt-BR" sz="2400" b="1">
            <a:solidFill>
              <a:schemeClr val="tx1"/>
            </a:solidFill>
          </a:endParaRPr>
        </a:p>
      </dgm:t>
    </dgm:pt>
    <dgm:pt modelId="{F3420ACE-D983-4DDA-8720-10C9F86AF797}" type="sibTrans" cxnId="{379FD3A4-259E-4F12-B145-8606622F1CC6}">
      <dgm:prSet/>
      <dgm:spPr/>
      <dgm:t>
        <a:bodyPr/>
        <a:lstStyle/>
        <a:p>
          <a:endParaRPr lang="pt-BR" sz="2400" b="1">
            <a:solidFill>
              <a:schemeClr val="tx1"/>
            </a:solidFill>
          </a:endParaRPr>
        </a:p>
      </dgm:t>
    </dgm:pt>
    <dgm:pt modelId="{DF3C4D5D-96BD-43E8-B6C0-FA68F01FAFEC}">
      <dgm:prSet phldrT="[Texto]" custT="1"/>
      <dgm:spPr/>
      <dgm:t>
        <a:bodyPr/>
        <a:lstStyle/>
        <a:p>
          <a:r>
            <a:rPr lang="pt-BR" sz="1400" b="1" dirty="0" smtClean="0"/>
            <a:t>CONTROLE INTERNO</a:t>
          </a:r>
        </a:p>
        <a:p>
          <a:r>
            <a:rPr lang="pt-BR" sz="1200" b="1" dirty="0" smtClean="0"/>
            <a:t>Órgãos e Instituições</a:t>
          </a:r>
          <a:endParaRPr lang="pt-BR" sz="1200" b="1" dirty="0"/>
        </a:p>
      </dgm:t>
    </dgm:pt>
    <dgm:pt modelId="{2205E58C-3C71-45DA-A2A1-3C6CA3F049EF}" type="parTrans" cxnId="{F78D0CA8-16EF-40DE-9509-F83EB96C48EC}">
      <dgm:prSet/>
      <dgm:spPr/>
      <dgm:t>
        <a:bodyPr/>
        <a:lstStyle/>
        <a:p>
          <a:endParaRPr lang="pt-BR" sz="2400" b="1">
            <a:solidFill>
              <a:schemeClr val="tx1"/>
            </a:solidFill>
          </a:endParaRPr>
        </a:p>
      </dgm:t>
    </dgm:pt>
    <dgm:pt modelId="{2090A2AE-8F77-477D-A5F0-0667291F34D0}" type="sibTrans" cxnId="{F78D0CA8-16EF-40DE-9509-F83EB96C48EC}">
      <dgm:prSet/>
      <dgm:spPr/>
      <dgm:t>
        <a:bodyPr/>
        <a:lstStyle/>
        <a:p>
          <a:endParaRPr lang="pt-BR" sz="2400" b="1">
            <a:solidFill>
              <a:schemeClr val="tx1"/>
            </a:solidFill>
          </a:endParaRPr>
        </a:p>
      </dgm:t>
    </dgm:pt>
    <dgm:pt modelId="{2E92AF98-736A-4888-8C84-99915A04571B}">
      <dgm:prSet phldrT="[Texto]" custT="1"/>
      <dgm:spPr/>
      <dgm:t>
        <a:bodyPr/>
        <a:lstStyle/>
        <a:p>
          <a:r>
            <a:rPr lang="pt-BR" sz="1400" b="1" dirty="0" smtClean="0"/>
            <a:t>CONTROLE EXTERNO </a:t>
          </a:r>
          <a:r>
            <a:rPr lang="pt-BR" sz="1200" b="0" dirty="0" smtClean="0"/>
            <a:t>(Congresso Nacional, TCU</a:t>
          </a:r>
          <a:r>
            <a:rPr lang="pt-BR" sz="1100" b="0" dirty="0" smtClean="0"/>
            <a:t>)</a:t>
          </a:r>
          <a:endParaRPr lang="pt-BR" sz="1100" b="0" dirty="0"/>
        </a:p>
      </dgm:t>
    </dgm:pt>
    <dgm:pt modelId="{E731B31A-866B-4288-8C45-8DA3BF28E9F7}" type="parTrans" cxnId="{F41716A4-F519-4244-9065-99C20A9A90E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EA2CF90-56FC-4820-A95E-0FC5FD3B64D1}" type="sibTrans" cxnId="{F41716A4-F519-4244-9065-99C20A9A90E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D7F0FCA-E43D-4976-B7C4-972163F1D70F}" type="pres">
      <dgm:prSet presAssocID="{97C47681-4F25-4236-8731-0B908A21FCA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05872B5-6491-44FC-8C60-091659CF4270}" type="pres">
      <dgm:prSet presAssocID="{97C47681-4F25-4236-8731-0B908A21FCAF}" presName="wedge1" presStyleLbl="node1" presStyleIdx="0" presStyleCnt="3"/>
      <dgm:spPr/>
      <dgm:t>
        <a:bodyPr/>
        <a:lstStyle/>
        <a:p>
          <a:endParaRPr lang="pt-BR"/>
        </a:p>
      </dgm:t>
    </dgm:pt>
    <dgm:pt modelId="{8A5F44F2-A1EF-446B-B346-0D2C154FC256}" type="pres">
      <dgm:prSet presAssocID="{97C47681-4F25-4236-8731-0B908A21FCA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46C19F9-15A9-49DA-9047-6511662AA34D}" type="pres">
      <dgm:prSet presAssocID="{97C47681-4F25-4236-8731-0B908A21FCAF}" presName="wedge2" presStyleLbl="node1" presStyleIdx="1" presStyleCnt="3"/>
      <dgm:spPr/>
      <dgm:t>
        <a:bodyPr/>
        <a:lstStyle/>
        <a:p>
          <a:endParaRPr lang="pt-BR"/>
        </a:p>
      </dgm:t>
    </dgm:pt>
    <dgm:pt modelId="{9E7ECAB1-AB67-4D1B-9BAC-54C721BABBAD}" type="pres">
      <dgm:prSet presAssocID="{97C47681-4F25-4236-8731-0B908A21FCA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CAEB14-1FF1-4A1E-B6E5-309A11B5EE2C}" type="pres">
      <dgm:prSet presAssocID="{97C47681-4F25-4236-8731-0B908A21FCAF}" presName="wedge3" presStyleLbl="node1" presStyleIdx="2" presStyleCnt="3"/>
      <dgm:spPr/>
      <dgm:t>
        <a:bodyPr/>
        <a:lstStyle/>
        <a:p>
          <a:endParaRPr lang="pt-BR"/>
        </a:p>
      </dgm:t>
    </dgm:pt>
    <dgm:pt modelId="{237B5793-BE27-4BFD-A622-C944B2182FAC}" type="pres">
      <dgm:prSet presAssocID="{97C47681-4F25-4236-8731-0B908A21FCA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6EE09AC-6ECE-415D-B74A-423ED5163C5A}" type="presOf" srcId="{2E92AF98-736A-4888-8C84-99915A04571B}" destId="{946C19F9-15A9-49DA-9047-6511662AA34D}" srcOrd="0" destOrd="0" presId="urn:microsoft.com/office/officeart/2005/8/layout/chart3"/>
    <dgm:cxn modelId="{F78D0CA8-16EF-40DE-9509-F83EB96C48EC}" srcId="{97C47681-4F25-4236-8731-0B908A21FCAF}" destId="{DF3C4D5D-96BD-43E8-B6C0-FA68F01FAFEC}" srcOrd="2" destOrd="0" parTransId="{2205E58C-3C71-45DA-A2A1-3C6CA3F049EF}" sibTransId="{2090A2AE-8F77-477D-A5F0-0667291F34D0}"/>
    <dgm:cxn modelId="{29CDC48D-94E6-4710-8840-39E497C1D364}" type="presOf" srcId="{2E92AF98-736A-4888-8C84-99915A04571B}" destId="{9E7ECAB1-AB67-4D1B-9BAC-54C721BABBAD}" srcOrd="1" destOrd="0" presId="urn:microsoft.com/office/officeart/2005/8/layout/chart3"/>
    <dgm:cxn modelId="{CF88F7C9-097D-4EE3-9F06-001175822BB1}" type="presOf" srcId="{97C47681-4F25-4236-8731-0B908A21FCAF}" destId="{8D7F0FCA-E43D-4976-B7C4-972163F1D70F}" srcOrd="0" destOrd="0" presId="urn:microsoft.com/office/officeart/2005/8/layout/chart3"/>
    <dgm:cxn modelId="{6499493B-DA42-441A-A5A3-9C81B9435DCD}" type="presOf" srcId="{D8884E4D-0830-436C-A6FE-C94DBB32AF20}" destId="{8A5F44F2-A1EF-446B-B346-0D2C154FC256}" srcOrd="1" destOrd="0" presId="urn:microsoft.com/office/officeart/2005/8/layout/chart3"/>
    <dgm:cxn modelId="{379FD3A4-259E-4F12-B145-8606622F1CC6}" srcId="{97C47681-4F25-4236-8731-0B908A21FCAF}" destId="{D8884E4D-0830-436C-A6FE-C94DBB32AF20}" srcOrd="0" destOrd="0" parTransId="{4CE2DBA9-DA34-4955-B97A-A1B687B39093}" sibTransId="{F3420ACE-D983-4DDA-8720-10C9F86AF797}"/>
    <dgm:cxn modelId="{F41716A4-F519-4244-9065-99C20A9A90EB}" srcId="{97C47681-4F25-4236-8731-0B908A21FCAF}" destId="{2E92AF98-736A-4888-8C84-99915A04571B}" srcOrd="1" destOrd="0" parTransId="{E731B31A-866B-4288-8C45-8DA3BF28E9F7}" sibTransId="{EEA2CF90-56FC-4820-A95E-0FC5FD3B64D1}"/>
    <dgm:cxn modelId="{C8481C19-5A85-44FF-9AAC-5DC3D9BFB23B}" type="presOf" srcId="{D8884E4D-0830-436C-A6FE-C94DBB32AF20}" destId="{905872B5-6491-44FC-8C60-091659CF4270}" srcOrd="0" destOrd="0" presId="urn:microsoft.com/office/officeart/2005/8/layout/chart3"/>
    <dgm:cxn modelId="{93EF1CCE-3B10-4F95-907A-124313059660}" type="presOf" srcId="{DF3C4D5D-96BD-43E8-B6C0-FA68F01FAFEC}" destId="{98CAEB14-1FF1-4A1E-B6E5-309A11B5EE2C}" srcOrd="0" destOrd="0" presId="urn:microsoft.com/office/officeart/2005/8/layout/chart3"/>
    <dgm:cxn modelId="{03FE1184-6D64-43EE-B04B-0784BCE965C8}" type="presOf" srcId="{DF3C4D5D-96BD-43E8-B6C0-FA68F01FAFEC}" destId="{237B5793-BE27-4BFD-A622-C944B2182FAC}" srcOrd="1" destOrd="0" presId="urn:microsoft.com/office/officeart/2005/8/layout/chart3"/>
    <dgm:cxn modelId="{DE538DA2-9879-4144-8F26-9290E7354160}" type="presParOf" srcId="{8D7F0FCA-E43D-4976-B7C4-972163F1D70F}" destId="{905872B5-6491-44FC-8C60-091659CF4270}" srcOrd="0" destOrd="0" presId="urn:microsoft.com/office/officeart/2005/8/layout/chart3"/>
    <dgm:cxn modelId="{E8FB692F-4CE7-43D3-81BD-1F957D79B6C9}" type="presParOf" srcId="{8D7F0FCA-E43D-4976-B7C4-972163F1D70F}" destId="{8A5F44F2-A1EF-446B-B346-0D2C154FC256}" srcOrd="1" destOrd="0" presId="urn:microsoft.com/office/officeart/2005/8/layout/chart3"/>
    <dgm:cxn modelId="{0B47C434-3BD1-41B6-9AD1-AE084FD314D7}" type="presParOf" srcId="{8D7F0FCA-E43D-4976-B7C4-972163F1D70F}" destId="{946C19F9-15A9-49DA-9047-6511662AA34D}" srcOrd="2" destOrd="0" presId="urn:microsoft.com/office/officeart/2005/8/layout/chart3"/>
    <dgm:cxn modelId="{35DDF3CB-6E60-4638-BD1F-5D28893ED234}" type="presParOf" srcId="{8D7F0FCA-E43D-4976-B7C4-972163F1D70F}" destId="{9E7ECAB1-AB67-4D1B-9BAC-54C721BABBAD}" srcOrd="3" destOrd="0" presId="urn:microsoft.com/office/officeart/2005/8/layout/chart3"/>
    <dgm:cxn modelId="{C5F0A8C1-5D2F-42B4-9355-2FCB6380B2F6}" type="presParOf" srcId="{8D7F0FCA-E43D-4976-B7C4-972163F1D70F}" destId="{98CAEB14-1FF1-4A1E-B6E5-309A11B5EE2C}" srcOrd="4" destOrd="0" presId="urn:microsoft.com/office/officeart/2005/8/layout/chart3"/>
    <dgm:cxn modelId="{D70E532C-57BB-4350-A9BD-79CCC4B5D70D}" type="presParOf" srcId="{8D7F0FCA-E43D-4976-B7C4-972163F1D70F}" destId="{237B5793-BE27-4BFD-A622-C944B2182FAC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363603-8F13-45CB-91AD-466567C86672}" type="doc">
      <dgm:prSet loTypeId="urn:microsoft.com/office/officeart/2005/8/layout/cycle6" loCatId="cycle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51E08C5D-339E-44C2-9910-B4B0187C0F1A}">
      <dgm:prSet custT="1"/>
      <dgm:spPr/>
      <dgm:t>
        <a:bodyPr/>
        <a:lstStyle/>
        <a:p>
          <a:r>
            <a:rPr lang="pt-BR" sz="1400" b="1" dirty="0" smtClean="0"/>
            <a:t>Prevenção da Corrupção e Transparência</a:t>
          </a:r>
          <a:endParaRPr lang="pt-BR" sz="1400" b="1" dirty="0"/>
        </a:p>
      </dgm:t>
    </dgm:pt>
    <dgm:pt modelId="{1CF006FA-81C1-484D-88E3-074F4D238983}" type="parTrans" cxnId="{4680007E-9A57-4CCD-AF12-6219185C2D50}">
      <dgm:prSet/>
      <dgm:spPr/>
      <dgm:t>
        <a:bodyPr/>
        <a:lstStyle/>
        <a:p>
          <a:endParaRPr lang="pt-BR" sz="3200" b="1"/>
        </a:p>
      </dgm:t>
    </dgm:pt>
    <dgm:pt modelId="{7E622D8A-DA75-486B-A74E-255E3F9FCAAC}" type="sibTrans" cxnId="{4680007E-9A57-4CCD-AF12-6219185C2D50}">
      <dgm:prSet custT="1"/>
      <dgm:spPr/>
      <dgm:t>
        <a:bodyPr/>
        <a:lstStyle/>
        <a:p>
          <a:endParaRPr lang="pt-BR" sz="1100" b="1"/>
        </a:p>
      </dgm:t>
    </dgm:pt>
    <dgm:pt modelId="{1F23C4C9-7202-4131-B30B-E14FA23C8DB9}">
      <dgm:prSet custT="1"/>
      <dgm:spPr/>
      <dgm:t>
        <a:bodyPr/>
        <a:lstStyle/>
        <a:p>
          <a:r>
            <a:rPr lang="pt-BR" sz="1400" b="1" dirty="0" smtClean="0"/>
            <a:t>Ouvidoria</a:t>
          </a:r>
          <a:endParaRPr lang="pt-BR" sz="1400" b="1" dirty="0"/>
        </a:p>
      </dgm:t>
    </dgm:pt>
    <dgm:pt modelId="{63DDE6BA-831E-4060-B107-C2B83E5F871B}" type="parTrans" cxnId="{E5D8C8A0-1175-4BCE-A49A-82B1462495B9}">
      <dgm:prSet/>
      <dgm:spPr/>
      <dgm:t>
        <a:bodyPr/>
        <a:lstStyle/>
        <a:p>
          <a:endParaRPr lang="pt-BR" sz="3200" b="1"/>
        </a:p>
      </dgm:t>
    </dgm:pt>
    <dgm:pt modelId="{C3EAD932-6B84-43F1-98CD-E3EDD9F80E78}" type="sibTrans" cxnId="{E5D8C8A0-1175-4BCE-A49A-82B1462495B9}">
      <dgm:prSet custT="1"/>
      <dgm:spPr/>
      <dgm:t>
        <a:bodyPr/>
        <a:lstStyle/>
        <a:p>
          <a:endParaRPr lang="pt-BR" sz="1100" b="1"/>
        </a:p>
      </dgm:t>
    </dgm:pt>
    <dgm:pt modelId="{FB803111-1D6C-4377-9FBE-A7321D4BF226}">
      <dgm:prSet custT="1"/>
      <dgm:spPr/>
      <dgm:t>
        <a:bodyPr/>
        <a:lstStyle/>
        <a:p>
          <a:r>
            <a:rPr lang="pt-BR" sz="1400" b="1" dirty="0" smtClean="0"/>
            <a:t>Correição</a:t>
          </a:r>
          <a:endParaRPr lang="pt-BR" sz="1400" b="1" dirty="0"/>
        </a:p>
      </dgm:t>
    </dgm:pt>
    <dgm:pt modelId="{C8189253-101F-4745-9EDB-A309C154EA11}" type="parTrans" cxnId="{A5136074-C263-4B76-A61F-31E6C25A46BF}">
      <dgm:prSet/>
      <dgm:spPr/>
      <dgm:t>
        <a:bodyPr/>
        <a:lstStyle/>
        <a:p>
          <a:endParaRPr lang="pt-BR" sz="3200" b="1"/>
        </a:p>
      </dgm:t>
    </dgm:pt>
    <dgm:pt modelId="{91CE217B-A587-41AF-BC3B-ACFDC8F995EB}" type="sibTrans" cxnId="{A5136074-C263-4B76-A61F-31E6C25A46BF}">
      <dgm:prSet custT="1"/>
      <dgm:spPr/>
      <dgm:t>
        <a:bodyPr/>
        <a:lstStyle/>
        <a:p>
          <a:endParaRPr lang="pt-BR" sz="1100" b="1"/>
        </a:p>
      </dgm:t>
    </dgm:pt>
    <dgm:pt modelId="{DD6548D5-7AEF-43C9-ABA4-E4CFE8BDA916}">
      <dgm:prSet phldrT="[Texto]" custT="1"/>
      <dgm:spPr/>
      <dgm:t>
        <a:bodyPr/>
        <a:lstStyle/>
        <a:p>
          <a:r>
            <a:rPr lang="pt-BR" sz="1400" b="1" dirty="0" smtClean="0"/>
            <a:t>Auditoria</a:t>
          </a:r>
          <a:endParaRPr lang="pt-BR" sz="1400" b="1" dirty="0"/>
        </a:p>
      </dgm:t>
    </dgm:pt>
    <dgm:pt modelId="{F73F2AF0-7AAA-4558-B3B1-E060121C8BF3}" type="parTrans" cxnId="{12FBB680-0FC1-4129-9206-F0854B7B7136}">
      <dgm:prSet/>
      <dgm:spPr/>
      <dgm:t>
        <a:bodyPr/>
        <a:lstStyle/>
        <a:p>
          <a:endParaRPr lang="pt-BR" sz="3200" b="1"/>
        </a:p>
      </dgm:t>
    </dgm:pt>
    <dgm:pt modelId="{F63EDDFC-3018-4CBE-AE2F-CE885D5FC043}" type="sibTrans" cxnId="{12FBB680-0FC1-4129-9206-F0854B7B7136}">
      <dgm:prSet custT="1"/>
      <dgm:spPr/>
      <dgm:t>
        <a:bodyPr/>
        <a:lstStyle/>
        <a:p>
          <a:endParaRPr lang="pt-BR" sz="1100" b="1"/>
        </a:p>
      </dgm:t>
    </dgm:pt>
    <dgm:pt modelId="{4A06FC55-D8E2-4054-81D2-E88CD04FE660}" type="pres">
      <dgm:prSet presAssocID="{08363603-8F13-45CB-91AD-466567C8667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E1B7928-469D-40D3-9ECA-F6259D32AFF1}" type="pres">
      <dgm:prSet presAssocID="{51E08C5D-339E-44C2-9910-B4B0187C0F1A}" presName="node" presStyleLbl="node1" presStyleIdx="0" presStyleCnt="4" custScaleX="1080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21C69A2-2ABC-44B4-915A-CC215D149C4C}" type="pres">
      <dgm:prSet presAssocID="{51E08C5D-339E-44C2-9910-B4B0187C0F1A}" presName="spNode" presStyleCnt="0"/>
      <dgm:spPr/>
    </dgm:pt>
    <dgm:pt modelId="{92F3B044-2630-439F-B41B-D3FEEF1C46D4}" type="pres">
      <dgm:prSet presAssocID="{7E622D8A-DA75-486B-A74E-255E3F9FCAAC}" presName="sibTrans" presStyleLbl="sibTrans1D1" presStyleIdx="0" presStyleCnt="4"/>
      <dgm:spPr/>
      <dgm:t>
        <a:bodyPr/>
        <a:lstStyle/>
        <a:p>
          <a:endParaRPr lang="es-ES"/>
        </a:p>
      </dgm:t>
    </dgm:pt>
    <dgm:pt modelId="{10867786-8FB5-4482-B675-05708791292B}" type="pres">
      <dgm:prSet presAssocID="{1F23C4C9-7202-4131-B30B-E14FA23C8DB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E752A1-1486-44A0-90EA-55E45F23E848}" type="pres">
      <dgm:prSet presAssocID="{1F23C4C9-7202-4131-B30B-E14FA23C8DB9}" presName="spNode" presStyleCnt="0"/>
      <dgm:spPr/>
    </dgm:pt>
    <dgm:pt modelId="{EDFEFCE1-D4B5-473B-AC44-C6C6C179BC5F}" type="pres">
      <dgm:prSet presAssocID="{C3EAD932-6B84-43F1-98CD-E3EDD9F80E78}" presName="sibTrans" presStyleLbl="sibTrans1D1" presStyleIdx="1" presStyleCnt="4"/>
      <dgm:spPr/>
      <dgm:t>
        <a:bodyPr/>
        <a:lstStyle/>
        <a:p>
          <a:endParaRPr lang="es-ES"/>
        </a:p>
      </dgm:t>
    </dgm:pt>
    <dgm:pt modelId="{1142B955-7C90-4502-8659-90D876296C7E}" type="pres">
      <dgm:prSet presAssocID="{FB803111-1D6C-4377-9FBE-A7321D4BF22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6CBD63-A967-4C09-84AF-547457CF45E1}" type="pres">
      <dgm:prSet presAssocID="{FB803111-1D6C-4377-9FBE-A7321D4BF226}" presName="spNode" presStyleCnt="0"/>
      <dgm:spPr/>
    </dgm:pt>
    <dgm:pt modelId="{F85F2EF0-A31E-4774-8543-6481B2E725DF}" type="pres">
      <dgm:prSet presAssocID="{91CE217B-A587-41AF-BC3B-ACFDC8F995EB}" presName="sibTrans" presStyleLbl="sibTrans1D1" presStyleIdx="2" presStyleCnt="4"/>
      <dgm:spPr/>
      <dgm:t>
        <a:bodyPr/>
        <a:lstStyle/>
        <a:p>
          <a:endParaRPr lang="es-ES"/>
        </a:p>
      </dgm:t>
    </dgm:pt>
    <dgm:pt modelId="{5FEAB03D-3947-46E0-9DEA-1D1D19C9AC33}" type="pres">
      <dgm:prSet presAssocID="{DD6548D5-7AEF-43C9-ABA4-E4CFE8BDA91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4CD7AB-F2E6-456C-84CA-E6F8ABEF71D0}" type="pres">
      <dgm:prSet presAssocID="{DD6548D5-7AEF-43C9-ABA4-E4CFE8BDA916}" presName="spNode" presStyleCnt="0"/>
      <dgm:spPr/>
    </dgm:pt>
    <dgm:pt modelId="{7DECBC9F-5520-4606-B2F7-C338D649D9F2}" type="pres">
      <dgm:prSet presAssocID="{F63EDDFC-3018-4CBE-AE2F-CE885D5FC043}" presName="sibTrans" presStyleLbl="sibTrans1D1" presStyleIdx="3" presStyleCnt="4"/>
      <dgm:spPr/>
      <dgm:t>
        <a:bodyPr/>
        <a:lstStyle/>
        <a:p>
          <a:endParaRPr lang="es-ES"/>
        </a:p>
      </dgm:t>
    </dgm:pt>
  </dgm:ptLst>
  <dgm:cxnLst>
    <dgm:cxn modelId="{3B0281BF-6FF0-47B9-A7F8-9098C3BF5815}" type="presOf" srcId="{91CE217B-A587-41AF-BC3B-ACFDC8F995EB}" destId="{F85F2EF0-A31E-4774-8543-6481B2E725DF}" srcOrd="0" destOrd="0" presId="urn:microsoft.com/office/officeart/2005/8/layout/cycle6"/>
    <dgm:cxn modelId="{DE84D2B3-8E78-455C-950A-F4F6C335E528}" type="presOf" srcId="{7E622D8A-DA75-486B-A74E-255E3F9FCAAC}" destId="{92F3B044-2630-439F-B41B-D3FEEF1C46D4}" srcOrd="0" destOrd="0" presId="urn:microsoft.com/office/officeart/2005/8/layout/cycle6"/>
    <dgm:cxn modelId="{B2530187-014B-41DB-82C0-38425C71DBED}" type="presOf" srcId="{51E08C5D-339E-44C2-9910-B4B0187C0F1A}" destId="{5E1B7928-469D-40D3-9ECA-F6259D32AFF1}" srcOrd="0" destOrd="0" presId="urn:microsoft.com/office/officeart/2005/8/layout/cycle6"/>
    <dgm:cxn modelId="{AD9A6E69-335E-49AF-9B28-526FEC707B13}" type="presOf" srcId="{08363603-8F13-45CB-91AD-466567C86672}" destId="{4A06FC55-D8E2-4054-81D2-E88CD04FE660}" srcOrd="0" destOrd="0" presId="urn:microsoft.com/office/officeart/2005/8/layout/cycle6"/>
    <dgm:cxn modelId="{71D7877F-2692-4A87-9385-FB132AF6B579}" type="presOf" srcId="{1F23C4C9-7202-4131-B30B-E14FA23C8DB9}" destId="{10867786-8FB5-4482-B675-05708791292B}" srcOrd="0" destOrd="0" presId="urn:microsoft.com/office/officeart/2005/8/layout/cycle6"/>
    <dgm:cxn modelId="{4680007E-9A57-4CCD-AF12-6219185C2D50}" srcId="{08363603-8F13-45CB-91AD-466567C86672}" destId="{51E08C5D-339E-44C2-9910-B4B0187C0F1A}" srcOrd="0" destOrd="0" parTransId="{1CF006FA-81C1-484D-88E3-074F4D238983}" sibTransId="{7E622D8A-DA75-486B-A74E-255E3F9FCAAC}"/>
    <dgm:cxn modelId="{689C4403-36F6-4B35-8422-81D7BA9C0D12}" type="presOf" srcId="{C3EAD932-6B84-43F1-98CD-E3EDD9F80E78}" destId="{EDFEFCE1-D4B5-473B-AC44-C6C6C179BC5F}" srcOrd="0" destOrd="0" presId="urn:microsoft.com/office/officeart/2005/8/layout/cycle6"/>
    <dgm:cxn modelId="{12FBB680-0FC1-4129-9206-F0854B7B7136}" srcId="{08363603-8F13-45CB-91AD-466567C86672}" destId="{DD6548D5-7AEF-43C9-ABA4-E4CFE8BDA916}" srcOrd="3" destOrd="0" parTransId="{F73F2AF0-7AAA-4558-B3B1-E060121C8BF3}" sibTransId="{F63EDDFC-3018-4CBE-AE2F-CE885D5FC043}"/>
    <dgm:cxn modelId="{237DD4E3-C69C-4FD6-91DB-BDA93D85DE30}" type="presOf" srcId="{F63EDDFC-3018-4CBE-AE2F-CE885D5FC043}" destId="{7DECBC9F-5520-4606-B2F7-C338D649D9F2}" srcOrd="0" destOrd="0" presId="urn:microsoft.com/office/officeart/2005/8/layout/cycle6"/>
    <dgm:cxn modelId="{37802864-B618-4384-A087-76B4F012CB8B}" type="presOf" srcId="{DD6548D5-7AEF-43C9-ABA4-E4CFE8BDA916}" destId="{5FEAB03D-3947-46E0-9DEA-1D1D19C9AC33}" srcOrd="0" destOrd="0" presId="urn:microsoft.com/office/officeart/2005/8/layout/cycle6"/>
    <dgm:cxn modelId="{D39FB517-417A-4515-B737-DE86AB0F06ED}" type="presOf" srcId="{FB803111-1D6C-4377-9FBE-A7321D4BF226}" destId="{1142B955-7C90-4502-8659-90D876296C7E}" srcOrd="0" destOrd="0" presId="urn:microsoft.com/office/officeart/2005/8/layout/cycle6"/>
    <dgm:cxn modelId="{E5D8C8A0-1175-4BCE-A49A-82B1462495B9}" srcId="{08363603-8F13-45CB-91AD-466567C86672}" destId="{1F23C4C9-7202-4131-B30B-E14FA23C8DB9}" srcOrd="1" destOrd="0" parTransId="{63DDE6BA-831E-4060-B107-C2B83E5F871B}" sibTransId="{C3EAD932-6B84-43F1-98CD-E3EDD9F80E78}"/>
    <dgm:cxn modelId="{A5136074-C263-4B76-A61F-31E6C25A46BF}" srcId="{08363603-8F13-45CB-91AD-466567C86672}" destId="{FB803111-1D6C-4377-9FBE-A7321D4BF226}" srcOrd="2" destOrd="0" parTransId="{C8189253-101F-4745-9EDB-A309C154EA11}" sibTransId="{91CE217B-A587-41AF-BC3B-ACFDC8F995EB}"/>
    <dgm:cxn modelId="{AB0C862C-6AA8-4B66-814B-EF97022286CD}" type="presParOf" srcId="{4A06FC55-D8E2-4054-81D2-E88CD04FE660}" destId="{5E1B7928-469D-40D3-9ECA-F6259D32AFF1}" srcOrd="0" destOrd="0" presId="urn:microsoft.com/office/officeart/2005/8/layout/cycle6"/>
    <dgm:cxn modelId="{CDB0F720-B9E6-49FD-97DB-EBA5F36D5088}" type="presParOf" srcId="{4A06FC55-D8E2-4054-81D2-E88CD04FE660}" destId="{F21C69A2-2ABC-44B4-915A-CC215D149C4C}" srcOrd="1" destOrd="0" presId="urn:microsoft.com/office/officeart/2005/8/layout/cycle6"/>
    <dgm:cxn modelId="{A174C0A7-D960-49A3-ACCA-6B6E198EA96C}" type="presParOf" srcId="{4A06FC55-D8E2-4054-81D2-E88CD04FE660}" destId="{92F3B044-2630-439F-B41B-D3FEEF1C46D4}" srcOrd="2" destOrd="0" presId="urn:microsoft.com/office/officeart/2005/8/layout/cycle6"/>
    <dgm:cxn modelId="{AF6AD4F4-3644-4A3B-95E5-988AEAE9477A}" type="presParOf" srcId="{4A06FC55-D8E2-4054-81D2-E88CD04FE660}" destId="{10867786-8FB5-4482-B675-05708791292B}" srcOrd="3" destOrd="0" presId="urn:microsoft.com/office/officeart/2005/8/layout/cycle6"/>
    <dgm:cxn modelId="{556DE21E-9B51-4535-8101-5D3DC7DACD92}" type="presParOf" srcId="{4A06FC55-D8E2-4054-81D2-E88CD04FE660}" destId="{61E752A1-1486-44A0-90EA-55E45F23E848}" srcOrd="4" destOrd="0" presId="urn:microsoft.com/office/officeart/2005/8/layout/cycle6"/>
    <dgm:cxn modelId="{F502A0B8-4F29-4409-96D4-04569D6496E7}" type="presParOf" srcId="{4A06FC55-D8E2-4054-81D2-E88CD04FE660}" destId="{EDFEFCE1-D4B5-473B-AC44-C6C6C179BC5F}" srcOrd="5" destOrd="0" presId="urn:microsoft.com/office/officeart/2005/8/layout/cycle6"/>
    <dgm:cxn modelId="{E49465BB-B18C-4D4F-9B6A-DCE080D8CB28}" type="presParOf" srcId="{4A06FC55-D8E2-4054-81D2-E88CD04FE660}" destId="{1142B955-7C90-4502-8659-90D876296C7E}" srcOrd="6" destOrd="0" presId="urn:microsoft.com/office/officeart/2005/8/layout/cycle6"/>
    <dgm:cxn modelId="{FD3FF77B-9118-4428-9A11-A5EE602187FE}" type="presParOf" srcId="{4A06FC55-D8E2-4054-81D2-E88CD04FE660}" destId="{866CBD63-A967-4C09-84AF-547457CF45E1}" srcOrd="7" destOrd="0" presId="urn:microsoft.com/office/officeart/2005/8/layout/cycle6"/>
    <dgm:cxn modelId="{6F7CCE29-208F-4FC4-B502-63D7CDCCE6DF}" type="presParOf" srcId="{4A06FC55-D8E2-4054-81D2-E88CD04FE660}" destId="{F85F2EF0-A31E-4774-8543-6481B2E725DF}" srcOrd="8" destOrd="0" presId="urn:microsoft.com/office/officeart/2005/8/layout/cycle6"/>
    <dgm:cxn modelId="{A6EED91F-03C6-4B0F-9E65-4327612FCA12}" type="presParOf" srcId="{4A06FC55-D8E2-4054-81D2-E88CD04FE660}" destId="{5FEAB03D-3947-46E0-9DEA-1D1D19C9AC33}" srcOrd="9" destOrd="0" presId="urn:microsoft.com/office/officeart/2005/8/layout/cycle6"/>
    <dgm:cxn modelId="{4A609DE2-86E9-4AAD-99CA-916CB188AACE}" type="presParOf" srcId="{4A06FC55-D8E2-4054-81D2-E88CD04FE660}" destId="{234CD7AB-F2E6-456C-84CA-E6F8ABEF71D0}" srcOrd="10" destOrd="0" presId="urn:microsoft.com/office/officeart/2005/8/layout/cycle6"/>
    <dgm:cxn modelId="{3CBF2F2E-3E3D-48B4-9054-89210F4D6C63}" type="presParOf" srcId="{4A06FC55-D8E2-4054-81D2-E88CD04FE660}" destId="{7DECBC9F-5520-4606-B2F7-C338D649D9F2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5872B5-6491-44FC-8C60-091659CF4270}">
      <dsp:nvSpPr>
        <dsp:cNvPr id="0" name=""/>
        <dsp:cNvSpPr/>
      </dsp:nvSpPr>
      <dsp:spPr>
        <a:xfrm>
          <a:off x="1341699" y="288609"/>
          <a:ext cx="3591586" cy="3591586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SISTEMA DE CONTROLE INTERNO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(CGU)</a:t>
          </a:r>
          <a:endParaRPr lang="pt-BR" sz="1400" b="1" kern="1200" dirty="0"/>
        </a:p>
      </dsp:txBody>
      <dsp:txXfrm>
        <a:off x="3294410" y="951342"/>
        <a:ext cx="1218573" cy="1197195"/>
      </dsp:txXfrm>
    </dsp:sp>
    <dsp:sp modelId="{946C19F9-15A9-49DA-9047-6511662AA34D}">
      <dsp:nvSpPr>
        <dsp:cNvPr id="0" name=""/>
        <dsp:cNvSpPr/>
      </dsp:nvSpPr>
      <dsp:spPr>
        <a:xfrm>
          <a:off x="1156561" y="395502"/>
          <a:ext cx="3591586" cy="3591586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CONTROLE EXTERNO </a:t>
          </a:r>
          <a:r>
            <a:rPr lang="pt-BR" sz="1200" b="0" kern="1200" dirty="0" smtClean="0"/>
            <a:t>(Congresso Nacional, TCU</a:t>
          </a:r>
          <a:r>
            <a:rPr lang="pt-BR" sz="1100" b="0" kern="1200" dirty="0" smtClean="0"/>
            <a:t>)</a:t>
          </a:r>
          <a:endParaRPr lang="pt-BR" sz="1100" b="0" kern="1200" dirty="0"/>
        </a:p>
      </dsp:txBody>
      <dsp:txXfrm>
        <a:off x="2139972" y="2661622"/>
        <a:ext cx="1624765" cy="1111681"/>
      </dsp:txXfrm>
    </dsp:sp>
    <dsp:sp modelId="{98CAEB14-1FF1-4A1E-B6E5-309A11B5EE2C}">
      <dsp:nvSpPr>
        <dsp:cNvPr id="0" name=""/>
        <dsp:cNvSpPr/>
      </dsp:nvSpPr>
      <dsp:spPr>
        <a:xfrm>
          <a:off x="1156561" y="395502"/>
          <a:ext cx="3591586" cy="3591586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CONTROLE INTERNO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Órgãos e Instituições</a:t>
          </a:r>
          <a:endParaRPr lang="pt-BR" sz="1200" b="1" kern="1200" dirty="0"/>
        </a:p>
      </dsp:txBody>
      <dsp:txXfrm>
        <a:off x="1541374" y="1100992"/>
        <a:ext cx="1218573" cy="119719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1B7928-469D-40D3-9ECA-F6259D32AFF1}">
      <dsp:nvSpPr>
        <dsp:cNvPr id="0" name=""/>
        <dsp:cNvSpPr/>
      </dsp:nvSpPr>
      <dsp:spPr>
        <a:xfrm>
          <a:off x="1440160" y="140726"/>
          <a:ext cx="1503212" cy="904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Prevenção da Corrupção e Transparência</a:t>
          </a:r>
          <a:endParaRPr lang="pt-BR" sz="1400" b="1" kern="1200" dirty="0"/>
        </a:p>
      </dsp:txBody>
      <dsp:txXfrm>
        <a:off x="1440160" y="140726"/>
        <a:ext cx="1503212" cy="904317"/>
      </dsp:txXfrm>
    </dsp:sp>
    <dsp:sp modelId="{92F3B044-2630-439F-B41B-D3FEEF1C46D4}">
      <dsp:nvSpPr>
        <dsp:cNvPr id="0" name=""/>
        <dsp:cNvSpPr/>
      </dsp:nvSpPr>
      <dsp:spPr>
        <a:xfrm>
          <a:off x="696419" y="592885"/>
          <a:ext cx="2990693" cy="2990693"/>
        </a:xfrm>
        <a:custGeom>
          <a:avLst/>
          <a:gdLst/>
          <a:ahLst/>
          <a:cxnLst/>
          <a:rect l="0" t="0" r="0" b="0"/>
          <a:pathLst>
            <a:path>
              <a:moveTo>
                <a:pt x="2256246" y="208065"/>
              </a:moveTo>
              <a:arcTo wR="1495346" hR="1495346" stAng="18035215" swAng="248399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67786-8FB5-4482-B675-05708791292B}">
      <dsp:nvSpPr>
        <dsp:cNvPr id="0" name=""/>
        <dsp:cNvSpPr/>
      </dsp:nvSpPr>
      <dsp:spPr>
        <a:xfrm>
          <a:off x="2991484" y="1636073"/>
          <a:ext cx="1391258" cy="904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Ouvidoria</a:t>
          </a:r>
          <a:endParaRPr lang="pt-BR" sz="1400" b="1" kern="1200" dirty="0"/>
        </a:p>
      </dsp:txBody>
      <dsp:txXfrm>
        <a:off x="2991484" y="1636073"/>
        <a:ext cx="1391258" cy="904317"/>
      </dsp:txXfrm>
    </dsp:sp>
    <dsp:sp modelId="{EDFEFCE1-D4B5-473B-AC44-C6C6C179BC5F}">
      <dsp:nvSpPr>
        <dsp:cNvPr id="0" name=""/>
        <dsp:cNvSpPr/>
      </dsp:nvSpPr>
      <dsp:spPr>
        <a:xfrm>
          <a:off x="696419" y="592885"/>
          <a:ext cx="2990693" cy="2990693"/>
        </a:xfrm>
        <a:custGeom>
          <a:avLst/>
          <a:gdLst/>
          <a:ahLst/>
          <a:cxnLst/>
          <a:rect l="0" t="0" r="0" b="0"/>
          <a:pathLst>
            <a:path>
              <a:moveTo>
                <a:pt x="2917215" y="1958327"/>
              </a:moveTo>
              <a:arcTo wR="1495346" hR="1495346" stAng="1082159" swAng="262833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2B955-7C90-4502-8659-90D876296C7E}">
      <dsp:nvSpPr>
        <dsp:cNvPr id="0" name=""/>
        <dsp:cNvSpPr/>
      </dsp:nvSpPr>
      <dsp:spPr>
        <a:xfrm>
          <a:off x="1496137" y="3131419"/>
          <a:ext cx="1391258" cy="904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Correição</a:t>
          </a:r>
          <a:endParaRPr lang="pt-BR" sz="1400" b="1" kern="1200" dirty="0"/>
        </a:p>
      </dsp:txBody>
      <dsp:txXfrm>
        <a:off x="1496137" y="3131419"/>
        <a:ext cx="1391258" cy="904317"/>
      </dsp:txXfrm>
    </dsp:sp>
    <dsp:sp modelId="{F85F2EF0-A31E-4774-8543-6481B2E725DF}">
      <dsp:nvSpPr>
        <dsp:cNvPr id="0" name=""/>
        <dsp:cNvSpPr/>
      </dsp:nvSpPr>
      <dsp:spPr>
        <a:xfrm>
          <a:off x="696419" y="592885"/>
          <a:ext cx="2990693" cy="2990693"/>
        </a:xfrm>
        <a:custGeom>
          <a:avLst/>
          <a:gdLst/>
          <a:ahLst/>
          <a:cxnLst/>
          <a:rect l="0" t="0" r="0" b="0"/>
          <a:pathLst>
            <a:path>
              <a:moveTo>
                <a:pt x="789675" y="2813713"/>
              </a:moveTo>
              <a:arcTo wR="1495346" hR="1495346" stAng="7089506" swAng="262833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AB03D-3947-46E0-9DEA-1D1D19C9AC33}">
      <dsp:nvSpPr>
        <dsp:cNvPr id="0" name=""/>
        <dsp:cNvSpPr/>
      </dsp:nvSpPr>
      <dsp:spPr>
        <a:xfrm>
          <a:off x="790" y="1636073"/>
          <a:ext cx="1391258" cy="904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Auditoria</a:t>
          </a:r>
          <a:endParaRPr lang="pt-BR" sz="1400" b="1" kern="1200" dirty="0"/>
        </a:p>
      </dsp:txBody>
      <dsp:txXfrm>
        <a:off x="790" y="1636073"/>
        <a:ext cx="1391258" cy="904317"/>
      </dsp:txXfrm>
    </dsp:sp>
    <dsp:sp modelId="{7DECBC9F-5520-4606-B2F7-C338D649D9F2}">
      <dsp:nvSpPr>
        <dsp:cNvPr id="0" name=""/>
        <dsp:cNvSpPr/>
      </dsp:nvSpPr>
      <dsp:spPr>
        <a:xfrm>
          <a:off x="696419" y="592885"/>
          <a:ext cx="2990693" cy="2990693"/>
        </a:xfrm>
        <a:custGeom>
          <a:avLst/>
          <a:gdLst/>
          <a:ahLst/>
          <a:cxnLst/>
          <a:rect l="0" t="0" r="0" b="0"/>
          <a:pathLst>
            <a:path>
              <a:moveTo>
                <a:pt x="73294" y="1032931"/>
              </a:moveTo>
              <a:arcTo wR="1495346" hR="1495346" stAng="11880792" swAng="248399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DD1FB-B1BB-4040-9610-77EE317EFA16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50162-92B0-47FE-B8FE-1CBD249F8D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7289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275" y="8684826"/>
            <a:ext cx="2971092" cy="4562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866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9859" indent="-288407" defTabSz="866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3630" indent="-230726" defTabSz="866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15082" indent="-230726" defTabSz="866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76534" indent="-230726" defTabSz="866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37986" indent="-230726" defTabSz="866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99438" indent="-230726" defTabSz="866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60890" indent="-230726" defTabSz="866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22342" indent="-230726" defTabSz="866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ts val="1123"/>
              </a:spcBef>
              <a:buClr>
                <a:srgbClr val="FF9966"/>
              </a:buClr>
              <a:buSzPct val="50000"/>
            </a:pPr>
            <a:fld id="{FEFAFA8A-E62A-4F0A-846C-D8D29C02C3AE}" type="slidenum">
              <a:rPr lang="en-US" altLang="pt-BR" smtClean="0">
                <a:ea typeface="ヒラギノ角ゴ Pro W3"/>
                <a:cs typeface="ヒラギノ角ゴ Pro W3"/>
              </a:rPr>
              <a:pPr algn="ctr" eaLnBrk="1" hangingPunct="1">
                <a:lnSpc>
                  <a:spcPct val="85000"/>
                </a:lnSpc>
                <a:spcBef>
                  <a:spcPts val="1123"/>
                </a:spcBef>
                <a:buClr>
                  <a:srgbClr val="FF9966"/>
                </a:buClr>
                <a:buSzPct val="50000"/>
              </a:pPr>
              <a:t>2</a:t>
            </a:fld>
            <a:endParaRPr lang="en-US" altLang="pt-BR" smtClean="0">
              <a:ea typeface="ヒラギノ角ゴ Pro W3"/>
              <a:cs typeface="ヒラギノ角ゴ Pro W3"/>
            </a:endParaRPr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0088"/>
            <a:ext cx="4586288" cy="3438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77" y="4353381"/>
            <a:ext cx="4983926" cy="40623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pt-BR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Análise das providências adotadas pelo MDA em relação às determinações constantes do Acórdão TCU: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 implementada. Ainda não houve avanços quanto à disponibilidade de ferramentas voltadas ao uso gerencial das informações do programa de Ater. De acordo com o gestor está em andamento a construção de módulo no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Siater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permita a inserção de dados dos beneficiários, o que atualmente é feito no Siga Livre, no entanto a problemática da escassez de profissionais tem causado o atraso do projeto.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50162-92B0-47FE-B8FE-1CBD249F8D0B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93533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1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12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</a:t>
            </a:r>
            <a:r>
              <a:rPr lang="pt-BR" sz="1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O TCU não abordou esse tópico. Trabalho exclusivo da DRDAG. Logo, não houve determinação no Acórdão nesse sentido).</a:t>
            </a:r>
            <a:endParaRPr lang="pt-BR" sz="12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 Normativa: </a:t>
            </a:r>
          </a:p>
          <a:p>
            <a:pPr marL="0" indent="0" algn="just">
              <a:buNone/>
            </a:pPr>
            <a:r>
              <a:rPr lang="pt-BR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 8.666/93: Art. 67.  </a:t>
            </a:r>
            <a:r>
              <a:rPr lang="pt-BR" sz="1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execução do contrato deverá ser acompanhada e fiscalizada por um representante da Administração especialmente designado, </a:t>
            </a:r>
            <a:r>
              <a:rPr lang="pt-BR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permitida a contratação de terceiros para assisti-lo e subsidiá-lo de informações pertinentes a essa atribuição</a:t>
            </a:r>
            <a:r>
              <a:rPr lang="pt-BR" sz="1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 12.188/2010 (Lei de Ater): Art. 20.</a:t>
            </a:r>
            <a:r>
              <a:rPr lang="pt-BR" sz="1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A execução dos contratos será acompanhada e fiscalizada </a:t>
            </a:r>
            <a:r>
              <a:rPr lang="pt-BR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 termos do art. 67 da Lei no 8.666</a:t>
            </a:r>
            <a:r>
              <a:rPr lang="pt-BR" sz="1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 21 de junho de 1993.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50162-92B0-47FE-B8FE-1CBD249F8D0B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203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Atualmente</a:t>
            </a:r>
            <a:r>
              <a:rPr lang="pt-BR" baseline="0" dirty="0" smtClean="0"/>
              <a:t> a unidade possui indicadores de quantidade de agricultores atendidos pela ação, pessoas jurídicas atendidas pela ação, famílias indígenas etc. Também possui indicadores de quantidade de recursos aplicados em relação à meta prevista. Porém não indicadores quanto a melhorias na renda, incrementos na produção, acesso a mercados e políticas públicas, satisfação dos beneficiários etc.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50162-92B0-47FE-B8FE-1CBD249F8D0B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81061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Sugestão: Falar sobre metodologia de execução do trabalho: descentralização de Ordem de serviço, prazos para realização ...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50162-92B0-47FE-B8FE-1CBD249F8D0B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19179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Sugestão: Falar sobre metodologia de execução do trabalho: descentralização de Ordem de serviço, prazos para realização ...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50162-92B0-47FE-B8FE-1CBD249F8D0B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19179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3167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7306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843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20020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3568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96377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71306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0554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53000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8104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2487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32057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6262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86954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78021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2333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590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9061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824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5430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2252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940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9752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9E11-FDB5-4C88-9698-2AEC9889DB0C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7FF3-2DF8-4A0E-BD2F-79DDBAAC1FE9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9545"/>
            <a:ext cx="9144000" cy="68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7464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03115-CDBD-483B-A989-4994A6FB775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5C437-1514-4873-AE56-35052DB1C7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248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gu.gov.br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twitter.com/cguonline" TargetMode="External"/><Relationship Id="rId4" Type="http://schemas.openxmlformats.org/officeDocument/2006/relationships/hyperlink" Target="https://www.facebook.com/cguonlin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570470" y="1408026"/>
            <a:ext cx="7584989" cy="849141"/>
          </a:xfrm>
        </p:spPr>
        <p:txBody>
          <a:bodyPr>
            <a:noAutofit/>
          </a:bodyPr>
          <a:lstStyle/>
          <a:p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Audiência Pública </a:t>
            </a:r>
            <a:b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Senado Federal</a:t>
            </a:r>
            <a:endParaRPr lang="pt-B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71476" y="3377044"/>
            <a:ext cx="8153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Programa </a:t>
            </a:r>
            <a:r>
              <a:rPr lang="pt-BR" altLang="pt-BR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Nacional 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 Assistência Técnica e Extensão Rural </a:t>
            </a:r>
            <a:r>
              <a:rPr lang="pt-BR" altLang="pt-BR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 a 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Agricultura Familiar e </a:t>
            </a:r>
            <a:r>
              <a:rPr lang="pt-BR" altLang="pt-BR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Reforma 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Agrária </a:t>
            </a:r>
            <a:r>
              <a:rPr lang="pt-BR" altLang="pt-BR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t-BR" altLang="pt-BR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Pronater</a:t>
            </a:r>
            <a:endParaRPr lang="pt-BR" altLang="pt-BR" sz="2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pt-BR" altLang="pt-B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pt-BR" altLang="pt-B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t-BR" alt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Brasília – DF, 16/07/2015.</a:t>
            </a:r>
          </a:p>
          <a:p>
            <a:pPr algn="just"/>
            <a:endParaRPr lang="pt-BR" altLang="pt-BR" sz="2000" dirty="0"/>
          </a:p>
          <a:p>
            <a:pPr algn="just"/>
            <a:endParaRPr lang="pt-BR" alt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1204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1450" y="933450"/>
            <a:ext cx="8696325" cy="57503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Auditoria </a:t>
            </a:r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Avaliação dos Resultados da Gestão</a:t>
            </a:r>
            <a:r>
              <a:rPr lang="pt-B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r>
              <a:rPr lang="pt-B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(encaminhado ao gestor)</a:t>
            </a:r>
          </a:p>
          <a:p>
            <a:pPr marL="0" indent="0">
              <a:buNone/>
            </a:pPr>
            <a:endParaRPr lang="pt-BR" sz="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Objetivo:</a:t>
            </a: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Avaliar o processo de acompanhamento e fiscalização do </a:t>
            </a:r>
            <a:r>
              <a:rPr lang="pt-BR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Pronater</a:t>
            </a: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 analisar o processo de contratação de três empresas para apoio à fiscalização dos contratos de Assistência Técnica e Extensão Rural (Ater).</a:t>
            </a:r>
          </a:p>
          <a:p>
            <a:pPr marL="0" indent="0" algn="just">
              <a:buNone/>
            </a:pPr>
            <a:endParaRPr lang="pt-BR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B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dos trabalhos:</a:t>
            </a:r>
          </a:p>
          <a:p>
            <a:pPr marL="0" indent="0" algn="just">
              <a:buNone/>
            </a:pP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Insuficiência dos </a:t>
            </a: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recursos empregados 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acompanhamento, monitoramento e fiscalização dos contratos de Ater:</a:t>
            </a:r>
          </a:p>
          <a:p>
            <a:pPr marL="0" indent="0" algn="just">
              <a:buNone/>
            </a:pPr>
            <a:endParaRPr lang="pt-BR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Recursos de TI </a:t>
            </a:r>
            <a:r>
              <a:rPr lang="pt-BR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Siater</a:t>
            </a:r>
            <a:r>
              <a:rPr lang="pt-BR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SigaLivre</a:t>
            </a:r>
            <a:r>
              <a:rPr lang="pt-BR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A</a:t>
            </a: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usência 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módulo para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inserção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dados levantados em campo pelas entidades executoras em relação aos beneficiários e à </a:t>
            </a: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produção, e 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módulo para sistematização dos dados levantados nas fiscalizações in loco realizadas pelo MDA </a:t>
            </a:r>
            <a:endParaRPr lang="pt-BR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Recursos Humanos  - 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Escassez de servidores na Unidade.</a:t>
            </a:r>
          </a:p>
          <a:p>
            <a:pPr marL="0" indent="0" algn="just">
              <a:buNone/>
            </a:pPr>
            <a:endParaRPr lang="pt-BR" sz="19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61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5429" y="947056"/>
            <a:ext cx="8284027" cy="566329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Contratação 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empresas para subsidiar as </a:t>
            </a:r>
            <a:r>
              <a:rPr lang="pt-B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fiscalizações da execução dos contratos de Ater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Procedimento adotado pelas empresas não está normatizado pelo Manual de Acompanhamento de Contratos de Ater;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Uso da modalidade pregão para contratação de empresas “subsidiárias”;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Ausência de delimitação da atividade a ser executada por cada profissional;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Fragilidades nos controles quanto à equipe técnica que executou os trabalhos;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Falha no planejamento do tempo de execução dos trabalhos pelas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contratadas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e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Pagamento por etapas que não geraram produtos passíveis de medição </a:t>
            </a:r>
            <a:r>
              <a:rPr lang="pt-BR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quanto 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pt-BR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execução</a:t>
            </a: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Controle Social da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Ação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Impossibilidade de acesso aos dados sobre as especificidades do contrato (objeto, valores, atividades, vigência, etc.)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busca no Sistema ocorre somente por meio do nome do Beneficiário.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está disponível na página do MDA o relatório de execução do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Pronater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(incluindo nome, CNPJ e endereço das Entidades Executoras, bem como valor dos respectivos contratos e a descrição sucinta das atividades desenvolvidas conforme determina a Lei de Ater)</a:t>
            </a:r>
          </a:p>
          <a:p>
            <a:pPr marL="0" indent="0" algn="just">
              <a:buNone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3104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5275" y="866775"/>
            <a:ext cx="8220075" cy="53101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Aprovação pelo fiscal do MDA da prestação do serviço de Ater e do serviço de subsídio à fiscalização por empresas contratadas</a:t>
            </a:r>
          </a:p>
          <a:p>
            <a:pPr marL="0" indent="0" algn="just">
              <a:buNone/>
            </a:pP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Necessidade de 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parâmetro de qualidade objetivo/específico para aceitação por parte dos fiscais do MDA dos serviços de Ater prestados pelas entidades executoras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pelas empresas contratadas para apoio às atividades de fiscalização. </a:t>
            </a:r>
            <a:endParaRPr lang="pt-BR" sz="1800" dirty="0"/>
          </a:p>
          <a:p>
            <a:pPr marL="0" indent="0" algn="just">
              <a:buNone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Indicadores de qualidade para avaliação do Programa</a:t>
            </a:r>
            <a:endParaRPr lang="pt-BR" sz="1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/>
              <a:t>-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Carência de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qualidade e de efetividade específicos do Programa de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Ater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9492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5429" y="1045029"/>
            <a:ext cx="8284027" cy="53884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Avanços:</a:t>
            </a:r>
          </a:p>
          <a:p>
            <a:pPr marL="0" lv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Utilização do Manual de Acompanhamento dos contratos de Ater, </a:t>
            </a:r>
          </a:p>
          <a:p>
            <a:pPr marL="0" lv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Utilização do sistema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Siater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monitoramento à distância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endParaRPr lang="pt-B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Aprimoramentos Propostos:</a:t>
            </a: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Aprimorar o manual de acompanhamento de contratos de Ater, sistematizando o processo de trabalho das empresas de apoio à fiscalização e incluindo procedimentos de acompanhamento à distância da qualidade do trabalho realizado pelas entidades executoras. </a:t>
            </a:r>
          </a:p>
          <a:p>
            <a:pPr marL="0" lv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Criar sistema informatizado ou módulo de registro de informações de campo das entidades de Ater e dos fiscais de Ater. </a:t>
            </a:r>
          </a:p>
          <a:p>
            <a:pPr marL="0" lv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Implementar rotinas de controle mais rígidas quanto ao trabalho das empresas de apoio à fiscalização. </a:t>
            </a:r>
          </a:p>
          <a:p>
            <a:pPr marL="0" lv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Construir indicadores de qualidade e de eficiência do programa de Ater. </a:t>
            </a:r>
          </a:p>
          <a:p>
            <a:pPr marL="0" indent="0" algn="just">
              <a:buNone/>
            </a:pPr>
            <a:endParaRPr lang="pt-BR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199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5429" y="555171"/>
            <a:ext cx="8305799" cy="1121229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Avaliação da Execução de Programa de Governo – AEPG</a:t>
            </a:r>
            <a:br>
              <a:rPr lang="pt-B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(planejada para 2015/2016)</a:t>
            </a:r>
            <a:r>
              <a:rPr lang="pt-B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6313" y="1502230"/>
            <a:ext cx="8284029" cy="51380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ação de controle tem como objetivo geral responder as seguintes questões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estratégicas:</a:t>
            </a:r>
          </a:p>
          <a:p>
            <a:pPr marL="0" indent="0" algn="just">
              <a:buNone/>
            </a:pP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Em que medida o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processo de credenciamento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Entidades de ATER, realizado pelos Conselhos Estaduais de Desenvolvimento Rural Sustentável e Agricultura Familiar (CEDRS) e, subsidiariamente, pelo MDA, possui controles adequados e suficientes para mitigar o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risco de irregularidades e/ou impropriedades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2)Em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medida a metodologia de elaboração das chamadas públicas é adequada para evitar falhas na prestação dos serviços de ATER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3)Em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medida o processo de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análise da proposta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adequado para selecionar a entidade de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melhor capacidade técnica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o tipo de serviço a ser executado, obedecendo aos princípios da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eficiência, isonomia e impessoalidade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dirty="0"/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2753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5429" y="555171"/>
            <a:ext cx="8305799" cy="1121229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Avaliação da Execução de Programa de Governo – AEPG</a:t>
            </a:r>
            <a:br>
              <a:rPr lang="pt-B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(planejada para 2015/2016)</a:t>
            </a:r>
            <a:r>
              <a:rPr lang="pt-B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6313" y="1502230"/>
            <a:ext cx="8284029" cy="51380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pt-B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Em que medida o procedimento de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acompanhamento e monitoramento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execução dos serviços de ATER é adequado e suficiente para que as condições contratuais sejam cumpridas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5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Em que medida o procedimento de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fiscalização in loco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execução dos serviços de ATER é adequado e suficiente para que as condições contratuais sejam cumpridas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6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Qual a adequabilidade do sistema de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do programa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ATER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identificar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que medida os objetivos da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Pnater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estão sendo alcançados? </a:t>
            </a: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dirty="0"/>
          </a:p>
          <a:p>
            <a:pPr algn="just"/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020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6173" y="1181100"/>
            <a:ext cx="7997752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4801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Imagem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9725" y="640053"/>
            <a:ext cx="5257800" cy="1750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3">
            <a:hlinkClick r:id="rId3"/>
          </p:cNvPr>
          <p:cNvSpPr>
            <a:spLocks noChangeArrowheads="1"/>
          </p:cNvSpPr>
          <p:nvPr/>
        </p:nvSpPr>
        <p:spPr bwMode="auto">
          <a:xfrm>
            <a:off x="1992313" y="3867150"/>
            <a:ext cx="8572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Retângulo 5">
            <a:hlinkClick r:id="rId4"/>
          </p:cNvPr>
          <p:cNvSpPr>
            <a:spLocks noChangeArrowheads="1"/>
          </p:cNvSpPr>
          <p:nvPr/>
        </p:nvSpPr>
        <p:spPr bwMode="auto">
          <a:xfrm>
            <a:off x="2878138" y="3867150"/>
            <a:ext cx="1714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tângulo 6">
            <a:hlinkClick r:id="rId5"/>
          </p:cNvPr>
          <p:cNvSpPr>
            <a:spLocks noChangeArrowheads="1"/>
          </p:cNvSpPr>
          <p:nvPr/>
        </p:nvSpPr>
        <p:spPr bwMode="auto">
          <a:xfrm>
            <a:off x="3059113" y="3867150"/>
            <a:ext cx="190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660174" y="2390775"/>
            <a:ext cx="7255328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endParaRPr lang="pt-BR" sz="12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60174" y="2913013"/>
            <a:ext cx="7817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CLÁUDIO ANTÔNIO DE ALMEIDA PY</a:t>
            </a:r>
          </a:p>
          <a:p>
            <a:r>
              <a:rPr lang="pt-BR" dirty="0" smtClean="0"/>
              <a:t>Diretor de Auditoria da Área de Produção e Comunicações</a:t>
            </a:r>
          </a:p>
          <a:p>
            <a:r>
              <a:rPr lang="pt-BR" dirty="0" smtClean="0"/>
              <a:t>Secretaria Federal de Controle Interno</a:t>
            </a:r>
          </a:p>
          <a:p>
            <a:r>
              <a:rPr lang="pt-BR" dirty="0" smtClean="0"/>
              <a:t>Controladoria-Geral da União</a:t>
            </a:r>
          </a:p>
          <a:p>
            <a:endParaRPr lang="pt-BR" dirty="0"/>
          </a:p>
          <a:p>
            <a:r>
              <a:rPr lang="pt-BR" dirty="0" err="1" smtClean="0"/>
              <a:t>Tel</a:t>
            </a:r>
            <a:r>
              <a:rPr lang="pt-BR" dirty="0" smtClean="0"/>
              <a:t>: (61) 2020-7001</a:t>
            </a:r>
          </a:p>
          <a:p>
            <a:endParaRPr lang="pt-BR" dirty="0" smtClean="0"/>
          </a:p>
          <a:p>
            <a:r>
              <a:rPr lang="pt-BR" dirty="0" smtClean="0"/>
              <a:t>E-mail: claudio.py@cgu.gov.br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7502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-818628" y="2367304"/>
          <a:ext cx="6089848" cy="4275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5725" y="2105025"/>
            <a:ext cx="4352925" cy="5048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33375" eaLnBrk="1" hangingPunct="1">
              <a:lnSpc>
                <a:spcPct val="85000"/>
              </a:lnSpc>
              <a:spcBef>
                <a:spcPts val="600"/>
              </a:spcBef>
              <a:buClr>
                <a:srgbClr val="FF9966"/>
              </a:buClr>
              <a:buSzPct val="5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800" b="1" dirty="0" smtClean="0">
                <a:solidFill>
                  <a:srgbClr val="002060"/>
                </a:solidFill>
              </a:rPr>
              <a:t>SISTEMA DE CONTROLE DO GOVERNO FEDERAL</a:t>
            </a:r>
            <a:endParaRPr lang="pt-BR" sz="1200" dirty="0" smtClean="0">
              <a:solidFill>
                <a:srgbClr val="002060"/>
              </a:solidFill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4394200" y="1773238"/>
            <a:ext cx="0" cy="482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a 6"/>
          <p:cNvGraphicFramePr/>
          <p:nvPr/>
        </p:nvGraphicFramePr>
        <p:xfrm>
          <a:off x="4508947" y="2492896"/>
          <a:ext cx="4383533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5013325" y="2116138"/>
            <a:ext cx="3168650" cy="2508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33375" eaLnBrk="1" hangingPunct="1">
              <a:lnSpc>
                <a:spcPct val="85000"/>
              </a:lnSpc>
              <a:spcBef>
                <a:spcPts val="600"/>
              </a:spcBef>
              <a:buClr>
                <a:srgbClr val="FF9966"/>
              </a:buClr>
              <a:buSzPct val="5000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800" b="1" dirty="0" smtClean="0">
                <a:solidFill>
                  <a:srgbClr val="002060"/>
                </a:solidFill>
              </a:rPr>
              <a:t>FUNÇÕES DA CGU</a:t>
            </a:r>
            <a:endParaRPr lang="en-US" sz="12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22074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842" y="876823"/>
            <a:ext cx="9100158" cy="58137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 smtClean="0"/>
              <a:t>Controladoria-Geral da União</a:t>
            </a:r>
          </a:p>
          <a:p>
            <a:pPr marL="0" indent="0" algn="ctr">
              <a:buNone/>
            </a:pPr>
            <a:r>
              <a:rPr lang="pt-BR" sz="2000" dirty="0" smtClean="0"/>
              <a:t>(</a:t>
            </a:r>
            <a:r>
              <a:rPr lang="pt-BR" sz="2000" b="1" dirty="0"/>
              <a:t>Valdir Moysés </a:t>
            </a:r>
            <a:r>
              <a:rPr lang="pt-BR" sz="2000" b="1" dirty="0" smtClean="0"/>
              <a:t>Simão)</a:t>
            </a:r>
            <a:endParaRPr lang="pt-BR" sz="2000" b="1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Secretaria Federal de Controle Interno</a:t>
            </a:r>
          </a:p>
          <a:p>
            <a:pPr marL="0" indent="0" algn="ctr">
              <a:buNone/>
            </a:pPr>
            <a:r>
              <a:rPr lang="pt-BR" sz="2000" dirty="0" smtClean="0"/>
              <a:t>(</a:t>
            </a:r>
            <a:r>
              <a:rPr lang="pt-BR" sz="2000" b="1" dirty="0"/>
              <a:t>Francisco Eduardo de Holanda </a:t>
            </a:r>
            <a:r>
              <a:rPr lang="pt-BR" sz="2000" b="1" dirty="0" smtClean="0"/>
              <a:t>Bessa)</a:t>
            </a:r>
            <a:endParaRPr lang="pt-BR" sz="2000" b="1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Diretoria de Auditoria da Área de Produção e Comunicações</a:t>
            </a:r>
          </a:p>
          <a:p>
            <a:pPr marL="0" indent="0" algn="ctr">
              <a:buNone/>
            </a:pPr>
            <a:r>
              <a:rPr lang="pt-BR" sz="2000" b="1" dirty="0"/>
              <a:t>(Cláudio Antônio de Almeida Py</a:t>
            </a:r>
            <a:r>
              <a:rPr lang="pt-BR" sz="2000" b="1" dirty="0" smtClean="0"/>
              <a:t>)</a:t>
            </a:r>
          </a:p>
          <a:p>
            <a:pPr marL="0" indent="0" algn="ctr">
              <a:buNone/>
            </a:pPr>
            <a:endParaRPr lang="pt-BR" sz="2000" b="1" dirty="0"/>
          </a:p>
          <a:p>
            <a:pPr marL="0" indent="0" algn="ctr">
              <a:buNone/>
            </a:pPr>
            <a:r>
              <a:rPr lang="pt-BR" dirty="0" err="1" smtClean="0"/>
              <a:t>Coordenação-Geral</a:t>
            </a:r>
            <a:r>
              <a:rPr lang="pt-BR" dirty="0" smtClean="0"/>
              <a:t> </a:t>
            </a:r>
            <a:r>
              <a:rPr lang="pt-BR" dirty="0"/>
              <a:t>de Auditoria da Área </a:t>
            </a: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de </a:t>
            </a:r>
            <a:r>
              <a:rPr lang="pt-BR" dirty="0"/>
              <a:t>Desenvolvimento </a:t>
            </a:r>
            <a:r>
              <a:rPr lang="pt-BR" dirty="0" smtClean="0"/>
              <a:t>Agrário</a:t>
            </a:r>
          </a:p>
          <a:p>
            <a:pPr marL="0" indent="0" algn="ctr">
              <a:buNone/>
            </a:pPr>
            <a:r>
              <a:rPr lang="pt-BR" sz="2000" b="1" dirty="0"/>
              <a:t>(Cristiano Paulo Soares Pinto)</a:t>
            </a:r>
          </a:p>
        </p:txBody>
      </p:sp>
      <p:sp>
        <p:nvSpPr>
          <p:cNvPr id="9" name="Seta para baixo 8"/>
          <p:cNvSpPr/>
          <p:nvPr/>
        </p:nvSpPr>
        <p:spPr>
          <a:xfrm>
            <a:off x="4133589" y="1791222"/>
            <a:ext cx="551146" cy="4885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baixo 9"/>
          <p:cNvSpPr/>
          <p:nvPr/>
        </p:nvSpPr>
        <p:spPr>
          <a:xfrm>
            <a:off x="4121063" y="3244241"/>
            <a:ext cx="538620" cy="450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baixo 10"/>
          <p:cNvSpPr/>
          <p:nvPr/>
        </p:nvSpPr>
        <p:spPr>
          <a:xfrm>
            <a:off x="4196219" y="4609579"/>
            <a:ext cx="488516" cy="4384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3939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7650" y="990600"/>
            <a:ext cx="85915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Cobertura da </a:t>
            </a:r>
            <a:r>
              <a:rPr lang="pt-BR" sz="2000" b="1" dirty="0" err="1" smtClean="0"/>
              <a:t>Coordenação-Geral</a:t>
            </a:r>
            <a:r>
              <a:rPr lang="pt-BR" sz="2000" b="1" dirty="0" smtClean="0"/>
              <a:t> de Auditoria da Área</a:t>
            </a:r>
          </a:p>
          <a:p>
            <a:pPr algn="ctr"/>
            <a:r>
              <a:rPr lang="pt-BR" sz="2000" b="1" dirty="0" smtClean="0"/>
              <a:t>de Desenvolvimento Agrário - CGU</a:t>
            </a:r>
          </a:p>
          <a:p>
            <a:endParaRPr lang="pt-BR" dirty="0"/>
          </a:p>
          <a:p>
            <a:endParaRPr lang="pt-BR" dirty="0" smtClean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2751264"/>
              </p:ext>
            </p:extLst>
          </p:nvPr>
        </p:nvGraphicFramePr>
        <p:xfrm>
          <a:off x="352425" y="2077740"/>
          <a:ext cx="8382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0"/>
              </a:tblGrid>
              <a:tr h="29743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Orçamento MDA 2015 – Ações  (67,28% de cobertura do orçamento)</a:t>
                      </a:r>
                      <a:endParaRPr lang="pt-BR" dirty="0"/>
                    </a:p>
                  </a:txBody>
                  <a:tcPr/>
                </a:tc>
              </a:tr>
              <a:tr h="297438">
                <a:tc>
                  <a:txBody>
                    <a:bodyPr/>
                    <a:lstStyle/>
                    <a:p>
                      <a:r>
                        <a:rPr lang="pt-BR" dirty="0" smtClean="0"/>
                        <a:t>0359 – Contribuição ao Fundo Garantia-Safra</a:t>
                      </a:r>
                      <a:endParaRPr lang="pt-BR" dirty="0"/>
                    </a:p>
                  </a:txBody>
                  <a:tcPr/>
                </a:tc>
              </a:tr>
              <a:tr h="297438">
                <a:tc>
                  <a:txBody>
                    <a:bodyPr/>
                    <a:lstStyle/>
                    <a:p>
                      <a:r>
                        <a:rPr lang="pt-BR" dirty="0" smtClean="0"/>
                        <a:t>210O – Assistência Técnica e Extensão Rural para Agricultura</a:t>
                      </a:r>
                      <a:r>
                        <a:rPr lang="pt-BR" baseline="0" dirty="0" smtClean="0"/>
                        <a:t> Familiar</a:t>
                      </a:r>
                      <a:endParaRPr lang="pt-BR" dirty="0"/>
                    </a:p>
                  </a:txBody>
                  <a:tcPr/>
                </a:tc>
              </a:tr>
              <a:tr h="297438">
                <a:tc>
                  <a:txBody>
                    <a:bodyPr/>
                    <a:lstStyle/>
                    <a:p>
                      <a:r>
                        <a:rPr lang="pt-BR" dirty="0" smtClean="0"/>
                        <a:t>210V</a:t>
                      </a:r>
                      <a:r>
                        <a:rPr lang="pt-BR" baseline="0" dirty="0" smtClean="0"/>
                        <a:t> – Promoção e Fortalecimento da Agricultura Familiar</a:t>
                      </a:r>
                      <a:endParaRPr lang="pt-BR" dirty="0"/>
                    </a:p>
                  </a:txBody>
                  <a:tcPr/>
                </a:tc>
              </a:tr>
              <a:tr h="297438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152M – Aquisição</a:t>
                      </a:r>
                      <a:r>
                        <a:rPr lang="pt-BR" baseline="0" dirty="0" smtClean="0"/>
                        <a:t> de Máquinas e Equipamentos para Infraestrutura Municipal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24287065"/>
              </p:ext>
            </p:extLst>
          </p:nvPr>
        </p:nvGraphicFramePr>
        <p:xfrm>
          <a:off x="247650" y="4292600"/>
          <a:ext cx="8458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Orçamento INCRA 2015 – Ações ( 82,72 % de cobertura do orçamento)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211B – Obtenção de Imóveis Rurais para Criação de Assentamentos da Reforma Agrária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0427 – Concessão de Crédito-</a:t>
                      </a:r>
                      <a:r>
                        <a:rPr lang="pt-BR" baseline="0" dirty="0" smtClean="0"/>
                        <a:t>Instalação às Famílias Assentadas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211A</a:t>
                      </a:r>
                      <a:r>
                        <a:rPr lang="pt-BR" baseline="0" dirty="0" smtClean="0"/>
                        <a:t> – Desenvolvimento de Assentamentos Rurais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5751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50729" y="848172"/>
            <a:ext cx="8317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Evolução das metas físicas e financeiras ATER – 2012 a 2014</a:t>
            </a:r>
            <a:endParaRPr lang="pt-BR" sz="2400" b="1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57027374"/>
              </p:ext>
            </p:extLst>
          </p:nvPr>
        </p:nvGraphicFramePr>
        <p:xfrm>
          <a:off x="257175" y="130983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70276632"/>
              </p:ext>
            </p:extLst>
          </p:nvPr>
        </p:nvGraphicFramePr>
        <p:xfrm>
          <a:off x="4238625" y="40005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56358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62025" y="1729085"/>
            <a:ext cx="72199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Principais </a:t>
            </a: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ações de controle no </a:t>
            </a: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âmbito do Programa Nacional de Assistência Técnica e Extensão </a:t>
            </a: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Rural</a:t>
            </a:r>
            <a:endParaRPr lang="pt-BR" altLang="pt-BR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191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5429" y="674914"/>
            <a:ext cx="8305800" cy="1015775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1 - Auditoria Anual de Contas – AAC, exercício 2014</a:t>
            </a:r>
            <a:b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(em andamento)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6315" y="1825625"/>
            <a:ext cx="8284028" cy="4749346"/>
          </a:xfrm>
        </p:spPr>
        <p:txBody>
          <a:bodyPr/>
          <a:lstStyle/>
          <a:p>
            <a:pPr marL="0" indent="0" algn="just">
              <a:buNone/>
            </a:pPr>
            <a:r>
              <a:rPr lang="pt-B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Escopo delimitado em conjunto com o Tribunal de Contas da União – TCU:</a:t>
            </a:r>
          </a:p>
          <a:p>
            <a:pPr marL="0" indent="0" algn="just">
              <a:buNone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Verificação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atingimento dos resultados quantitativos e qualitativos da Ação 210O – Assistência Técnica e Extensão Rural para a Agricultura Familiar, especialmente sobre a avaliação do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Siater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avaliação do rendimento quantitativo em comparação ao ano anterior e média histórica e a avaliação da evolução após a emissão do </a:t>
            </a:r>
            <a:r>
              <a:rPr lang="pt-BR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Acórdão TCU n° </a:t>
            </a:r>
            <a:r>
              <a:rPr lang="pt-B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2.395/2013.</a:t>
            </a:r>
          </a:p>
          <a:p>
            <a:pPr marL="0" indent="0" algn="just">
              <a:buNone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consistência e sistemática de coleta, armazenamento e utilização dos indicadores apresentados no relatório de gestão.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8187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125" y="914400"/>
            <a:ext cx="8629650" cy="582930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b="1" dirty="0" smtClean="0"/>
              <a:t>Acompanhamento do Acórdão </a:t>
            </a:r>
            <a:r>
              <a:rPr lang="pt-BR" sz="1800" b="1" dirty="0"/>
              <a:t>nº 2395/2013 – TCU - Plenário – TC </a:t>
            </a:r>
            <a:r>
              <a:rPr lang="pt-BR" sz="1800" b="1" dirty="0" smtClean="0"/>
              <a:t>016.398/2012-2</a:t>
            </a:r>
          </a:p>
          <a:p>
            <a:pPr marL="0" indent="0" algn="just">
              <a:buNone/>
            </a:pPr>
            <a:endParaRPr lang="pt-BR" sz="1800" b="1" dirty="0" smtClean="0"/>
          </a:p>
          <a:p>
            <a:pPr marL="0" indent="0" algn="just">
              <a:buNone/>
            </a:pPr>
            <a:endParaRPr lang="pt-BR" sz="1800" b="1" dirty="0"/>
          </a:p>
          <a:p>
            <a:pPr marL="0" indent="0" algn="just">
              <a:buNone/>
            </a:pPr>
            <a:endParaRPr lang="pt-BR" sz="1800" b="1" dirty="0" smtClean="0"/>
          </a:p>
          <a:p>
            <a:pPr marL="0" indent="0" algn="just">
              <a:buNone/>
            </a:pPr>
            <a:endParaRPr lang="pt-BR" sz="1800" dirty="0" smtClean="0"/>
          </a:p>
          <a:p>
            <a:pPr marL="0" indent="0" algn="just">
              <a:buNone/>
            </a:pPr>
            <a:r>
              <a:rPr lang="pt-BR" sz="1800" dirty="0" smtClean="0"/>
              <a:t>Ainda serão objeto de monitoramento pela CGU as seguintes deliberações:</a:t>
            </a:r>
          </a:p>
          <a:p>
            <a:pPr algn="just">
              <a:buFontTx/>
              <a:buChar char="-"/>
            </a:pPr>
            <a:r>
              <a:rPr lang="pt-BR" sz="1800" dirty="0" smtClean="0"/>
              <a:t>Item 9.1.1 - desenvolver </a:t>
            </a:r>
            <a:r>
              <a:rPr lang="pt-BR" sz="1800" dirty="0"/>
              <a:t>alternativas capazes garantir efetivamente a natureza de continuidade do serviço de </a:t>
            </a:r>
            <a:r>
              <a:rPr lang="pt-BR" sz="1800" dirty="0" smtClean="0"/>
              <a:t>Ater;</a:t>
            </a:r>
          </a:p>
          <a:p>
            <a:pPr marL="0" indent="0" algn="just">
              <a:buNone/>
            </a:pPr>
            <a:endParaRPr lang="pt-BR" sz="800" dirty="0" smtClean="0"/>
          </a:p>
          <a:p>
            <a:pPr algn="just">
              <a:buFontTx/>
              <a:buChar char="-"/>
            </a:pPr>
            <a:r>
              <a:rPr lang="pt-BR" sz="1800" dirty="0" smtClean="0"/>
              <a:t>Item </a:t>
            </a:r>
            <a:r>
              <a:rPr lang="pt-BR" sz="1800" dirty="0"/>
              <a:t>9.1.9 – na elaboração das próximas chamadas públicas: </a:t>
            </a:r>
          </a:p>
          <a:p>
            <a:pPr marL="0" indent="0" algn="just">
              <a:buNone/>
            </a:pPr>
            <a:r>
              <a:rPr lang="pt-BR" sz="1800" dirty="0"/>
              <a:t>9.1.9.1. ajustar o tamanho dos lotes, tanto em número de famílias quanto em número de municípios, de modo a melhorar a eficiência da prestação do serviço de Ater; </a:t>
            </a:r>
            <a:endParaRPr lang="pt-BR" sz="1800" dirty="0" smtClean="0"/>
          </a:p>
          <a:p>
            <a:pPr marL="0" indent="0" algn="just">
              <a:buNone/>
            </a:pPr>
            <a:r>
              <a:rPr lang="pt-BR" sz="1800" dirty="0"/>
              <a:t>9.1.9.2. incluir mecanismos de incentivo à realização de atividades de mobilização (atividades iniciais prévias à realização do diagnóstico das famílias) e à inclusão das famílias em programas e serviços públicos, principalmente aqueles relacionados com a área agrícola, mas também nos de saúde, educação e assistência social</a:t>
            </a:r>
            <a:r>
              <a:rPr lang="pt-BR" sz="1800" dirty="0" smtClean="0"/>
              <a:t>;</a:t>
            </a:r>
          </a:p>
          <a:p>
            <a:pPr marL="0" indent="0" algn="just">
              <a:buNone/>
            </a:pPr>
            <a:r>
              <a:rPr lang="pt-BR" sz="1800" dirty="0"/>
              <a:t>9.1.9.3. determinar o número total de atividades a executar nos contratos de Ater, estabelecendo número mínimo de cada tipo de atividade (individual ou coletiva) e definindo novos e aperfeiçoados procedimentos de controle de execução dessas atividades;</a:t>
            </a:r>
          </a:p>
          <a:p>
            <a:pPr marL="0" indent="0" algn="just">
              <a:buNone/>
            </a:pPr>
            <a:endParaRPr lang="pt-BR" sz="1800" dirty="0"/>
          </a:p>
          <a:p>
            <a:pPr marL="0" indent="0" algn="just">
              <a:buNone/>
            </a:pPr>
            <a:endParaRPr lang="pt-BR" sz="1800" dirty="0"/>
          </a:p>
          <a:p>
            <a:pPr marL="0" indent="0" algn="just">
              <a:buNone/>
            </a:pPr>
            <a:endParaRPr lang="pt-BR" sz="1800" dirty="0"/>
          </a:p>
          <a:p>
            <a:pPr algn="just">
              <a:buFontTx/>
              <a:buChar char="-"/>
            </a:pPr>
            <a:endParaRPr lang="pt-BR" sz="18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3493342"/>
              </p:ext>
            </p:extLst>
          </p:nvPr>
        </p:nvGraphicFramePr>
        <p:xfrm>
          <a:off x="1787525" y="1304925"/>
          <a:ext cx="4483100" cy="97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5474"/>
                <a:gridCol w="1387626"/>
              </a:tblGrid>
              <a:tr h="240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Status das Deliberações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Quantidade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5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Implementadas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+mn-ea"/>
                        </a:rPr>
                        <a:t>6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5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Parcialmente implementadas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+mn-ea"/>
                        </a:rPr>
                        <a:t>6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405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Não implementadas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07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942975"/>
            <a:ext cx="8191500" cy="55816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buFontTx/>
              <a:buChar char="-"/>
            </a:pPr>
            <a:r>
              <a:rPr lang="pt-BR" sz="1900" dirty="0" smtClean="0"/>
              <a:t>Item </a:t>
            </a:r>
            <a:r>
              <a:rPr lang="pt-BR" sz="1900" dirty="0"/>
              <a:t>9.1.8 - consultar os estados-membros antes das chamadas públicas, de modo a aperfeiçoar a lista dos municípios a serem atendidos e das famílias beneficiárias;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pt-BR" sz="1900" dirty="0"/>
              <a:t>Item 9.2 - recomendar ao Ministério do Desenvolvimento Agrário, ao Ministério do Desenvolvimento Social e Combate à Fome e ao Ministério da Integração Nacional que busquem realizar as ações de Ater da forma mais articulada possível com os programas e ações de fornecimento de água.</a:t>
            </a:r>
          </a:p>
          <a:p>
            <a:pPr marL="0" indent="0" algn="just">
              <a:buNone/>
            </a:pPr>
            <a:endParaRPr lang="pt-BR" sz="900" dirty="0" smtClean="0"/>
          </a:p>
          <a:p>
            <a:pPr algn="just">
              <a:buFontTx/>
              <a:buChar char="-"/>
            </a:pPr>
            <a:r>
              <a:rPr lang="pt-BR" sz="1900" dirty="0"/>
              <a:t>Item 9.1.3 - aperfeiçoar os Sistemas </a:t>
            </a:r>
            <a:r>
              <a:rPr lang="pt-BR" sz="1900" dirty="0" err="1"/>
              <a:t>Siater</a:t>
            </a:r>
            <a:r>
              <a:rPr lang="pt-BR" sz="1900" dirty="0"/>
              <a:t> e Siga Livre BSM, para que apresentem maior integração, melhor desempenho, ferramentas para uso gerencial das informações e vinculação de mais de um técnico a um único grupo de famílias</a:t>
            </a:r>
            <a:r>
              <a:rPr lang="pt-BR" sz="1900" dirty="0" smtClean="0"/>
              <a:t>;</a:t>
            </a:r>
          </a:p>
          <a:p>
            <a:pPr marL="0" indent="0" algn="just">
              <a:buNone/>
            </a:pPr>
            <a:endParaRPr lang="pt-BR" sz="900" dirty="0"/>
          </a:p>
          <a:p>
            <a:pPr algn="just">
              <a:buFontTx/>
              <a:buChar char="-"/>
            </a:pPr>
            <a:r>
              <a:rPr lang="pt-BR" sz="1900" dirty="0" smtClean="0"/>
              <a:t>Item </a:t>
            </a:r>
            <a:r>
              <a:rPr lang="pt-BR" sz="1900" dirty="0"/>
              <a:t>9.1.9.4 – na elaboração das próximas chamadas públicas, revisar o questionário de diagnóstico aplicado nas chamadas do PBSM, de modo a simplificá-lo e adaptá-lo à linguagem e à realidade do público-alvo, bem como as ferramentas disponíveis para acompanhamento, por meio de indicadores e outros instrumentos, da situação inicial e final de todos os beneficiários após a execução dos contratos de Ater.</a:t>
            </a:r>
          </a:p>
          <a:p>
            <a:pPr algn="just">
              <a:buFontTx/>
              <a:buChar char="-"/>
            </a:pPr>
            <a:endParaRPr lang="pt-BR" sz="19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5606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780</TotalTime>
  <Words>1566</Words>
  <Application>Microsoft Office PowerPoint</Application>
  <PresentationFormat>Apresentação na tela (4:3)</PresentationFormat>
  <Paragraphs>171</Paragraphs>
  <Slides>17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17</vt:i4>
      </vt:variant>
    </vt:vector>
  </HeadingPairs>
  <TitlesOfParts>
    <vt:vector size="19" baseType="lpstr">
      <vt:lpstr>Tema do Office</vt:lpstr>
      <vt:lpstr>Personalizar design</vt:lpstr>
      <vt:lpstr>Audiência Pública  Senado Federal</vt:lpstr>
      <vt:lpstr>Slide 2</vt:lpstr>
      <vt:lpstr>Slide 3</vt:lpstr>
      <vt:lpstr>Slide 4</vt:lpstr>
      <vt:lpstr>Slide 5</vt:lpstr>
      <vt:lpstr>Slide 6</vt:lpstr>
      <vt:lpstr>1 - Auditoria Anual de Contas – AAC, exercício 2014 (em andamento)</vt:lpstr>
      <vt:lpstr>Slide 8</vt:lpstr>
      <vt:lpstr>Slide 9</vt:lpstr>
      <vt:lpstr>Slide 10</vt:lpstr>
      <vt:lpstr>Slide 11</vt:lpstr>
      <vt:lpstr>Slide 12</vt:lpstr>
      <vt:lpstr>Slide 13</vt:lpstr>
      <vt:lpstr>3 - Avaliação da Execução de Programa de Governo – AEPG (planejada para 2015/2016) </vt:lpstr>
      <vt:lpstr>3. Avaliação da Execução de Programa de Governo – AEPG (planejada para 2015/2016) </vt:lpstr>
      <vt:lpstr>Slide 16</vt:lpstr>
      <vt:lpstr>Slide 17</vt:lpstr>
    </vt:vector>
  </TitlesOfParts>
  <Company>CONTROLADORIA-GERAL DA UNIÃO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ldiniz</cp:lastModifiedBy>
  <cp:revision>77</cp:revision>
  <dcterms:created xsi:type="dcterms:W3CDTF">2015-03-27T13:31:09Z</dcterms:created>
  <dcterms:modified xsi:type="dcterms:W3CDTF">2015-07-16T10:56:08Z</dcterms:modified>
</cp:coreProperties>
</file>