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88" r:id="rId1"/>
  </p:sldMasterIdLst>
  <p:notesMasterIdLst>
    <p:notesMasterId r:id="rId13"/>
  </p:notesMasterIdLst>
  <p:sldIdLst>
    <p:sldId id="256" r:id="rId2"/>
    <p:sldId id="343" r:id="rId3"/>
    <p:sldId id="352" r:id="rId4"/>
    <p:sldId id="351" r:id="rId5"/>
    <p:sldId id="353" r:id="rId6"/>
    <p:sldId id="349" r:id="rId7"/>
    <p:sldId id="332" r:id="rId8"/>
    <p:sldId id="350" r:id="rId9"/>
    <p:sldId id="354" r:id="rId10"/>
    <p:sldId id="344" r:id="rId11"/>
    <p:sldId id="273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A1F9"/>
    <a:srgbClr val="624AF4"/>
    <a:srgbClr val="1111B3"/>
    <a:srgbClr val="E1E1B1"/>
    <a:srgbClr val="CFCF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36" autoAdjust="0"/>
    <p:restoredTop sz="93594" autoAdjust="0"/>
  </p:normalViewPr>
  <p:slideViewPr>
    <p:cSldViewPr>
      <p:cViewPr varScale="1">
        <p:scale>
          <a:sx n="86" d="100"/>
          <a:sy n="86" d="100"/>
        </p:scale>
        <p:origin x="95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30" d="100"/>
          <a:sy n="130" d="100"/>
        </p:scale>
        <p:origin x="1260" y="-207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8EFF24-3E3F-416E-82C1-2232BF4AD11A}" type="datetimeFigureOut">
              <a:rPr lang="pt-BR" smtClean="0"/>
              <a:t>11/04/2017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0E5112-9282-4FEE-8E7E-F8CE982F71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7448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0E5112-9282-4FEE-8E7E-F8CE982F71D6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1754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0E5112-9282-4FEE-8E7E-F8CE982F71D6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7996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A inspeção com base no risco nada mais é do que a aplicação dos  princípios da Gestão Pública voltada para Resultados no setor de produção e comercialização de alimentos </a:t>
            </a:r>
          </a:p>
          <a:p>
            <a:r>
              <a:rPr lang="pt-BR" dirty="0"/>
              <a:t>O sistema pode ser planejado em 4 etapas.</a:t>
            </a:r>
          </a:p>
          <a:p>
            <a:r>
              <a:rPr lang="pt-BR" dirty="0"/>
              <a:t>1)	Definição das politicas públicas – devem expressar metas de redução de doenças transmitidas por alimentos. </a:t>
            </a:r>
          </a:p>
          <a:p>
            <a:r>
              <a:rPr lang="pt-BR" dirty="0"/>
              <a:t>2)	Estrutura do sistema – compreende o serviço de inspeção, laboratórios,  legislação de suporte e Base de Dados.</a:t>
            </a:r>
          </a:p>
          <a:p>
            <a:r>
              <a:rPr lang="pt-BR" dirty="0"/>
              <a:t>3)	Implantação – O planejamento da implantação é uma etapa critica porque é baseada em estratégia e o alcance das metas estabelecidas (redução de doenças) depende de boas estratégias.</a:t>
            </a:r>
          </a:p>
          <a:p>
            <a:r>
              <a:rPr lang="pt-BR" dirty="0"/>
              <a:t>4)	Verificação e Análise do Sistema – A análise do sistema  é baseada nos resultados das verificações realizadas pelo serviço de inspeção. A análise do sistema gera uma literatura própria sobre os riscos implicados na gestão e sobretudo a melhoria continua da estratégia de implantação. 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EDAAA-9704-499C-A53A-8BEF511EE138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889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AB3B-41B6-4018-A530-1E0B6C6FAB11}" type="datetime1">
              <a:rPr lang="pt-BR" smtClean="0"/>
              <a:t>11/04/2017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862E-4AAF-4865-910B-6E4B9779BC56}" type="datetime1">
              <a:rPr lang="pt-BR" smtClean="0"/>
              <a:t>11/04/2017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EB-3236-4C60-AF72-11F80A38D623}" type="datetime1">
              <a:rPr lang="pt-BR" smtClean="0"/>
              <a:t>11/04/2017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‹nº›</a:t>
            </a:fld>
            <a:endParaRPr lang="pt-B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167A-5D05-49C0-A8A4-81A04770E01E}" type="datetime1">
              <a:rPr lang="pt-BR" smtClean="0"/>
              <a:t>11/04/2017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0A221-A662-4E2A-8B69-DC22246D0792}" type="datetime1">
              <a:rPr lang="pt-BR" smtClean="0"/>
              <a:t>11/04/2017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82F7-05B4-4975-B658-CF70342CD0C0}" type="datetime1">
              <a:rPr lang="pt-BR" smtClean="0"/>
              <a:t>11/04/2017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0DE7-027D-4EFE-B035-186B767BECBC}" type="datetime1">
              <a:rPr lang="pt-BR" smtClean="0"/>
              <a:t>11/04/2017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9192-A16A-41BD-9E49-644D09A46357}" type="datetime1">
              <a:rPr lang="pt-BR" smtClean="0"/>
              <a:t>11/04/2017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D468F-41BA-409D-8A6F-F6614AC998D7}" type="datetime1">
              <a:rPr lang="pt-BR" smtClean="0"/>
              <a:t>11/04/2017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A7860-8DA2-459D-8D85-72A8984DE661}" type="datetime1">
              <a:rPr lang="pt-BR" smtClean="0"/>
              <a:t>11/04/2017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32AF7-F582-47F3-A3EC-C3884A4ED8ED}" type="datetime1">
              <a:rPr lang="pt-BR" smtClean="0"/>
              <a:t>11/04/2017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C82BC51-3167-4BAC-8E2F-F3AFDE606738}" type="datetime1">
              <a:rPr lang="pt-BR" smtClean="0"/>
              <a:t>11/04/2017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4E3D7B8-7AA9-4925-803B-DAD076B83AA7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89" r:id="rId1"/>
    <p:sldLayoutId id="2147484490" r:id="rId2"/>
    <p:sldLayoutId id="2147484491" r:id="rId3"/>
    <p:sldLayoutId id="2147484492" r:id="rId4"/>
    <p:sldLayoutId id="2147484493" r:id="rId5"/>
    <p:sldLayoutId id="2147484494" r:id="rId6"/>
    <p:sldLayoutId id="2147484495" r:id="rId7"/>
    <p:sldLayoutId id="2147484496" r:id="rId8"/>
    <p:sldLayoutId id="2147484497" r:id="rId9"/>
    <p:sldLayoutId id="2147484498" r:id="rId10"/>
    <p:sldLayoutId id="214748449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Considerações sobre o Controle de POA no Brasil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1</a:t>
            </a:fld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733" y="5517232"/>
            <a:ext cx="2267450" cy="1188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7562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tângulo 113"/>
          <p:cNvSpPr/>
          <p:nvPr/>
        </p:nvSpPr>
        <p:spPr>
          <a:xfrm>
            <a:off x="3354837" y="1686848"/>
            <a:ext cx="2124237" cy="3329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Elemento 1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337420" y="2177211"/>
            <a:ext cx="2306249" cy="919401"/>
          </a:xfrm>
          <a:prstGeom prst="flowChartAlternateProcess">
            <a:avLst/>
          </a:prstGeom>
          <a:solidFill>
            <a:srgbClr val="1111B3"/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</a:rPr>
              <a:t>Politicas Públicas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090437" y="3807596"/>
            <a:ext cx="2102182" cy="919401"/>
          </a:xfrm>
          <a:prstGeom prst="roundRect">
            <a:avLst/>
          </a:prstGeom>
          <a:solidFill>
            <a:srgbClr val="1111B3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</a:rPr>
              <a:t> Estruturação do Sistema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532866" y="5788969"/>
            <a:ext cx="1946208" cy="510778"/>
          </a:xfrm>
          <a:prstGeom prst="roundRect">
            <a:avLst/>
          </a:prstGeom>
          <a:solidFill>
            <a:srgbClr val="1111B3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</a:rPr>
              <a:t>Implantação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755576" y="3603286"/>
            <a:ext cx="2240632" cy="1328023"/>
          </a:xfrm>
          <a:prstGeom prst="roundRect">
            <a:avLst/>
          </a:prstGeom>
          <a:solidFill>
            <a:srgbClr val="1111B3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</a:rPr>
              <a:t>Verificação e Análise do Sistema 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546183" y="3726306"/>
            <a:ext cx="2017221" cy="108198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solidFill>
                  <a:schemeClr val="bg1"/>
                </a:solidFill>
              </a:rPr>
              <a:t>Melhoria contínua </a:t>
            </a:r>
          </a:p>
        </p:txBody>
      </p:sp>
      <p:cxnSp>
        <p:nvCxnSpPr>
          <p:cNvPr id="37" name="Conector de seta reta 36"/>
          <p:cNvCxnSpPr/>
          <p:nvPr/>
        </p:nvCxnSpPr>
        <p:spPr>
          <a:xfrm>
            <a:off x="6221704" y="2636912"/>
            <a:ext cx="503067" cy="425908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de seta reta 41"/>
          <p:cNvCxnSpPr/>
          <p:nvPr/>
        </p:nvCxnSpPr>
        <p:spPr>
          <a:xfrm flipH="1">
            <a:off x="6221704" y="5301208"/>
            <a:ext cx="503067" cy="439817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de seta reta 43"/>
          <p:cNvCxnSpPr/>
          <p:nvPr/>
        </p:nvCxnSpPr>
        <p:spPr>
          <a:xfrm flipH="1" flipV="1">
            <a:off x="2339752" y="5301208"/>
            <a:ext cx="472558" cy="487761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de seta reta 64"/>
          <p:cNvCxnSpPr/>
          <p:nvPr/>
        </p:nvCxnSpPr>
        <p:spPr>
          <a:xfrm flipV="1">
            <a:off x="2211886" y="2780330"/>
            <a:ext cx="562582" cy="432646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tângulo 115"/>
          <p:cNvSpPr/>
          <p:nvPr/>
        </p:nvSpPr>
        <p:spPr>
          <a:xfrm>
            <a:off x="1062405" y="462637"/>
            <a:ext cx="698477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Modernização do Sistema de Defesa agropecuária </a:t>
            </a:r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6068382" y="3436802"/>
            <a:ext cx="2124237" cy="3329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Elemento 2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3443851" y="5408058"/>
            <a:ext cx="2124237" cy="3329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Elemento 3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813773" y="3212976"/>
            <a:ext cx="2124237" cy="3329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Elemento 4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10</a:t>
            </a:fld>
            <a:endParaRPr lang="pt-BR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079" y="5928842"/>
            <a:ext cx="1478409" cy="873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297436" y="2019815"/>
            <a:ext cx="25607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Marco Regulatório </a:t>
            </a:r>
          </a:p>
        </p:txBody>
      </p:sp>
    </p:spTree>
    <p:extLst>
      <p:ext uri="{BB962C8B-B14F-4D97-AF65-F5344CB8AC3E}">
        <p14:creationId xmlns:p14="http://schemas.microsoft.com/office/powerpoint/2010/main" val="3392604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r>
              <a:rPr lang="pt-BR" b="1" dirty="0"/>
              <a:t>Obrigado!</a:t>
            </a:r>
          </a:p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r>
              <a:rPr lang="pt-BR" b="1" dirty="0"/>
              <a:t>ARI CRESPIM DOS ANJOS </a:t>
            </a:r>
          </a:p>
          <a:p>
            <a:pPr marL="0" indent="0" algn="ctr">
              <a:buNone/>
            </a:pPr>
            <a:r>
              <a:rPr lang="pt-BR" dirty="0"/>
              <a:t>Médico Veterinário – CRMV/SP 2819</a:t>
            </a:r>
          </a:p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11</a:t>
            </a:fld>
            <a:endParaRPr lang="pt-BR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849329"/>
            <a:ext cx="1537252" cy="918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7371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Legislação  brasileira e  características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2</a:t>
            </a:fld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318680" y="2204864"/>
            <a:ext cx="73448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400" dirty="0"/>
              <a:t>Lei nº 1.283/1950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400" dirty="0">
                <a:solidFill>
                  <a:prstClr val="black"/>
                </a:solidFill>
              </a:rPr>
              <a:t>Lei nº 7.889/1989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400" dirty="0"/>
              <a:t>Lei nº 8.171/1991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400" dirty="0"/>
              <a:t>Decreto nº 9.013/2017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403648" y="4918220"/>
            <a:ext cx="728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400" dirty="0"/>
              <a:t>Procedimentos baseados na inspeção do produto final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400" dirty="0"/>
              <a:t>Modelo reativo </a:t>
            </a:r>
          </a:p>
        </p:txBody>
      </p:sp>
    </p:spTree>
    <p:extLst>
      <p:ext uri="{BB962C8B-B14F-4D97-AF65-F5344CB8AC3E}">
        <p14:creationId xmlns:p14="http://schemas.microsoft.com/office/powerpoint/2010/main" val="2579659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Organização dos Serviços </a:t>
            </a:r>
            <a:r>
              <a:rPr lang="pt-BR" dirty="0" err="1"/>
              <a:t>Vetinários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3</a:t>
            </a:fld>
            <a:endParaRPr lang="pt-B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733256"/>
            <a:ext cx="1768153" cy="102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683568" y="3140968"/>
            <a:ext cx="80032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Federal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Estadual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Municipal </a:t>
            </a:r>
          </a:p>
          <a:p>
            <a:pPr>
              <a:lnSpc>
                <a:spcPct val="150000"/>
              </a:lnSpc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570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Entraves às exportações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4</a:t>
            </a:fld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755576" y="3789040"/>
            <a:ext cx="81369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400" dirty="0"/>
              <a:t>Atendimento da legislação dos países importadores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400" dirty="0"/>
              <a:t>Número insuficiente do quadro do servidores do SIF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pt-BR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9291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Abi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ABIEC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5</a:t>
            </a:fld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1187624" y="3789040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Formação de GT </a:t>
            </a:r>
          </a:p>
        </p:txBody>
      </p:sp>
    </p:spTree>
    <p:extLst>
      <p:ext uri="{BB962C8B-B14F-4D97-AF65-F5344CB8AC3E}">
        <p14:creationId xmlns:p14="http://schemas.microsoft.com/office/powerpoint/2010/main" val="1190133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/>
              <a:t>Cenário da indústria de carnes ( SIF )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6</a:t>
            </a:fld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971600" y="2708920"/>
            <a:ext cx="75608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400" dirty="0"/>
              <a:t>Aves – 95%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400" dirty="0"/>
              <a:t>Suínos -  87%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400" dirty="0"/>
              <a:t>Bovinos – confinamento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400" dirty="0"/>
              <a:t>Cisticercose bovino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400" dirty="0"/>
              <a:t>Tuberculose –bovina </a:t>
            </a:r>
          </a:p>
        </p:txBody>
      </p:sp>
    </p:spTree>
    <p:extLst>
      <p:ext uri="{BB962C8B-B14F-4D97-AF65-F5344CB8AC3E}">
        <p14:creationId xmlns:p14="http://schemas.microsoft.com/office/powerpoint/2010/main" val="347202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Implicações do PL substitutivo (DIPOA)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363587"/>
              </p:ext>
            </p:extLst>
          </p:nvPr>
        </p:nvGraphicFramePr>
        <p:xfrm>
          <a:off x="611560" y="3068960"/>
          <a:ext cx="799289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689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985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9857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9857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Controle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Nº </a:t>
                      </a:r>
                      <a:r>
                        <a:rPr lang="pt-BR" sz="2400" dirty="0" err="1"/>
                        <a:t>Estab</a:t>
                      </a:r>
                      <a:r>
                        <a:rPr lang="pt-BR" sz="2400" dirty="0"/>
                        <a:t>.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 Abate</a:t>
                      </a:r>
                      <a:r>
                        <a:rPr lang="pt-BR" sz="2400" baseline="0" dirty="0"/>
                        <a:t>  (cabeça)</a:t>
                      </a:r>
                      <a:endParaRPr lang="pt-BR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Bovinos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Suínos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Peq. Rum.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pt-BR" sz="2400" dirty="0"/>
                        <a:t>Municípios</a:t>
                      </a:r>
                      <a:r>
                        <a:rPr lang="pt-BR" sz="2400" baseline="0" dirty="0"/>
                        <a:t> 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1.131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1.328.958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7.210.339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206.806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pt-BR" sz="2400" dirty="0"/>
                        <a:t>Estados</a:t>
                      </a:r>
                      <a:r>
                        <a:rPr lang="pt-BR" sz="2400" baseline="0" dirty="0"/>
                        <a:t> 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682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5.108.590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4.017.584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228.811</a:t>
                      </a: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pt-BR" sz="2400" dirty="0"/>
                        <a:t>Totais</a:t>
                      </a:r>
                      <a:r>
                        <a:rPr lang="pt-BR" sz="2400" baseline="0" dirty="0"/>
                        <a:t> 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+mn-lt"/>
                          <a:ea typeface="Times New Roman"/>
                        </a:rPr>
                        <a:t>1.813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+mn-lt"/>
                          <a:ea typeface="Times New Roman"/>
                        </a:rPr>
                        <a:t>6.437.548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+mn-lt"/>
                          <a:ea typeface="Times New Roman"/>
                        </a:rPr>
                        <a:t>11.227.923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+mn-lt"/>
                          <a:ea typeface="Times New Roman"/>
                        </a:rPr>
                        <a:t>435.617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7</a:t>
            </a:fld>
            <a:endParaRPr lang="pt-BR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6002305"/>
            <a:ext cx="1558408" cy="782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3974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8</a:t>
            </a:fld>
            <a:endParaRPr lang="pt-BR"/>
          </a:p>
        </p:txBody>
      </p:sp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980728"/>
            <a:ext cx="8712968" cy="5616623"/>
          </a:xfrm>
        </p:spPr>
      </p:pic>
    </p:spTree>
    <p:extLst>
      <p:ext uri="{BB962C8B-B14F-4D97-AF65-F5344CB8AC3E}">
        <p14:creationId xmlns:p14="http://schemas.microsoft.com/office/powerpoint/2010/main" val="914874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RECOMENDAÇÕES DE ORGANIZAÇÕES INTERNACIONAIS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D7B8-7AA9-4925-803B-DAD076B83AA7}" type="slidenum">
              <a:rPr lang="pt-BR" smtClean="0"/>
              <a:t>9</a:t>
            </a:fld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899592" y="3356992"/>
            <a:ext cx="64807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dirty="0"/>
              <a:t>FAO/OMS  (2003) – fortalecimento dos Sistemas de Controle de Alimentos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pt-BR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i="1" dirty="0" err="1"/>
              <a:t>Codex</a:t>
            </a:r>
            <a:r>
              <a:rPr lang="pt-BR" sz="2400" i="1" dirty="0"/>
              <a:t> </a:t>
            </a:r>
            <a:r>
              <a:rPr lang="pt-BR" sz="2400" i="1" dirty="0" err="1"/>
              <a:t>Alimentarius</a:t>
            </a:r>
            <a:r>
              <a:rPr lang="pt-BR" sz="2400" i="1" dirty="0"/>
              <a:t> </a:t>
            </a:r>
            <a:r>
              <a:rPr lang="pt-BR" sz="2400" dirty="0"/>
              <a:t>-  Diretrizes para  a Organização dos Sistemas Nacionais </a:t>
            </a:r>
          </a:p>
        </p:txBody>
      </p:sp>
    </p:spTree>
    <p:extLst>
      <p:ext uri="{BB962C8B-B14F-4D97-AF65-F5344CB8AC3E}">
        <p14:creationId xmlns:p14="http://schemas.microsoft.com/office/powerpoint/2010/main" val="35891521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Integração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17429</TotalTime>
  <Words>243</Words>
  <Application>Microsoft Office PowerPoint</Application>
  <PresentationFormat>Apresentação na tela (4:3)</PresentationFormat>
  <Paragraphs>85</Paragraphs>
  <Slides>11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7" baseType="lpstr">
      <vt:lpstr>Calibri</vt:lpstr>
      <vt:lpstr>Candara</vt:lpstr>
      <vt:lpstr>Symbol</vt:lpstr>
      <vt:lpstr>Times New Roman</vt:lpstr>
      <vt:lpstr>Wingdings</vt:lpstr>
      <vt:lpstr>Forma de Onda</vt:lpstr>
      <vt:lpstr>Considerações sobre o Controle de POA no Brasil</vt:lpstr>
      <vt:lpstr>Legislação  brasileira e  características</vt:lpstr>
      <vt:lpstr>Organização dos Serviços Vetinários</vt:lpstr>
      <vt:lpstr>Entraves às exportações</vt:lpstr>
      <vt:lpstr>Abi  ABIEC  </vt:lpstr>
      <vt:lpstr>Cenário da indústria de carnes ( SIF )</vt:lpstr>
      <vt:lpstr>Implicações do PL substitutivo (DIPOA)</vt:lpstr>
      <vt:lpstr>Apresentação do PowerPoint</vt:lpstr>
      <vt:lpstr>RECOMENDAÇÕES DE ORGANIZAÇÕES INTERNACIONAIS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Mariana Souza</dc:creator>
  <cp:lastModifiedBy>Shangely Silva Souza</cp:lastModifiedBy>
  <cp:revision>215</cp:revision>
  <dcterms:created xsi:type="dcterms:W3CDTF">2016-03-03T12:43:01Z</dcterms:created>
  <dcterms:modified xsi:type="dcterms:W3CDTF">2017-04-11T15:25:41Z</dcterms:modified>
</cp:coreProperties>
</file>