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424" r:id="rId3"/>
    <p:sldId id="436" r:id="rId4"/>
    <p:sldId id="446" r:id="rId5"/>
    <p:sldId id="445" r:id="rId6"/>
    <p:sldId id="437" r:id="rId7"/>
    <p:sldId id="438" r:id="rId8"/>
    <p:sldId id="448" r:id="rId9"/>
    <p:sldId id="449" r:id="rId10"/>
    <p:sldId id="447" r:id="rId11"/>
    <p:sldId id="439" r:id="rId12"/>
    <p:sldId id="440" r:id="rId13"/>
    <p:sldId id="441" r:id="rId14"/>
    <p:sldId id="444" r:id="rId15"/>
  </p:sldIdLst>
  <p:sldSz cx="9144000" cy="6858000" type="screen4x3"/>
  <p:notesSz cx="6818313" cy="99187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92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2" autoAdjust="0"/>
    <p:restoredTop sz="86430" autoAdjust="0"/>
  </p:normalViewPr>
  <p:slideViewPr>
    <p:cSldViewPr>
      <p:cViewPr varScale="1">
        <p:scale>
          <a:sx n="80" d="100"/>
          <a:sy n="80" d="100"/>
        </p:scale>
        <p:origin x="1914" y="78"/>
      </p:cViewPr>
      <p:guideLst>
        <p:guide orient="horz" pos="2160"/>
        <p:guide pos="2880"/>
      </p:guideLst>
    </p:cSldViewPr>
  </p:slideViewPr>
  <p:outlineViewPr>
    <p:cViewPr>
      <p:scale>
        <a:sx n="33" d="100"/>
        <a:sy n="33" d="100"/>
      </p:scale>
      <p:origin x="0" y="573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246" y="-102"/>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54602" cy="4959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62134" y="0"/>
            <a:ext cx="2954602" cy="495935"/>
          </a:xfrm>
          <a:prstGeom prst="rect">
            <a:avLst/>
          </a:prstGeom>
        </p:spPr>
        <p:txBody>
          <a:bodyPr vert="horz" lIns="91440" tIns="45720" rIns="91440" bIns="45720" rtlCol="0"/>
          <a:lstStyle>
            <a:lvl1pPr algn="r">
              <a:defRPr sz="1200"/>
            </a:lvl1pPr>
          </a:lstStyle>
          <a:p>
            <a:fld id="{062BEDBF-8E6B-47B6-B251-D454334BD7BD}" type="datetimeFigureOut">
              <a:rPr lang="pt-BR" smtClean="0"/>
              <a:pPr/>
              <a:t>23/11/2016</a:t>
            </a:fld>
            <a:endParaRPr lang="pt-BR"/>
          </a:p>
        </p:txBody>
      </p:sp>
      <p:sp>
        <p:nvSpPr>
          <p:cNvPr id="4" name="Espaço Reservado para Rodapé 3"/>
          <p:cNvSpPr>
            <a:spLocks noGrp="1"/>
          </p:cNvSpPr>
          <p:nvPr>
            <p:ph type="ftr" sz="quarter" idx="2"/>
          </p:nvPr>
        </p:nvSpPr>
        <p:spPr>
          <a:xfrm>
            <a:off x="1" y="9421043"/>
            <a:ext cx="2954602" cy="49593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62134" y="9421043"/>
            <a:ext cx="2954602" cy="495935"/>
          </a:xfrm>
          <a:prstGeom prst="rect">
            <a:avLst/>
          </a:prstGeom>
        </p:spPr>
        <p:txBody>
          <a:bodyPr vert="horz" lIns="91440" tIns="45720" rIns="91440" bIns="45720" rtlCol="0" anchor="b"/>
          <a:lstStyle>
            <a:lvl1pPr algn="r">
              <a:defRPr sz="1200"/>
            </a:lvl1pPr>
          </a:lstStyle>
          <a:p>
            <a:fld id="{64F09015-10F7-4AC1-9D79-DC1EE4F90454}" type="slidenum">
              <a:rPr lang="pt-BR" smtClean="0"/>
              <a:pPr/>
              <a:t>‹nº›</a:t>
            </a:fld>
            <a:endParaRPr lang="pt-BR"/>
          </a:p>
        </p:txBody>
      </p:sp>
    </p:spTree>
    <p:extLst>
      <p:ext uri="{BB962C8B-B14F-4D97-AF65-F5344CB8AC3E}">
        <p14:creationId xmlns:p14="http://schemas.microsoft.com/office/powerpoint/2010/main" val="3728216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54602" cy="49593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62134" y="0"/>
            <a:ext cx="2954602" cy="49593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555981F-8A8C-442C-8779-DC027E29988F}" type="datetimeFigureOut">
              <a:rPr lang="pt-BR"/>
              <a:pPr>
                <a:defRPr/>
              </a:pPr>
              <a:t>23/11/2016</a:t>
            </a:fld>
            <a:endParaRPr lang="pt-BR"/>
          </a:p>
        </p:txBody>
      </p:sp>
      <p:sp>
        <p:nvSpPr>
          <p:cNvPr id="4" name="Espaço Reservado para Imagem de Slide 3"/>
          <p:cNvSpPr>
            <a:spLocks noGrp="1" noRot="1" noChangeAspect="1"/>
          </p:cNvSpPr>
          <p:nvPr>
            <p:ph type="sldImg" idx="2"/>
          </p:nvPr>
        </p:nvSpPr>
        <p:spPr>
          <a:xfrm>
            <a:off x="928688" y="744538"/>
            <a:ext cx="4960937" cy="3719512"/>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1832" y="4711383"/>
            <a:ext cx="5454650" cy="4463415"/>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1" y="9421043"/>
            <a:ext cx="2954602" cy="49593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62134" y="9421043"/>
            <a:ext cx="2954602" cy="49593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06003AE-8747-4E56-87F1-9A7C431B7FA3}" type="slidenum">
              <a:rPr lang="pt-BR"/>
              <a:pPr>
                <a:defRPr/>
              </a:pPr>
              <a:t>‹nº›</a:t>
            </a:fld>
            <a:endParaRPr lang="pt-BR"/>
          </a:p>
        </p:txBody>
      </p:sp>
    </p:spTree>
    <p:extLst>
      <p:ext uri="{BB962C8B-B14F-4D97-AF65-F5344CB8AC3E}">
        <p14:creationId xmlns:p14="http://schemas.microsoft.com/office/powerpoint/2010/main" val="963849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53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512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0CC9AF-213B-4190-ACD5-C8094E39142E}" type="slidenum">
              <a:rPr lang="pt-BR" smtClean="0"/>
              <a:pPr fontAlgn="base">
                <a:spcBef>
                  <a:spcPct val="0"/>
                </a:spcBef>
                <a:spcAft>
                  <a:spcPct val="0"/>
                </a:spcAft>
                <a:defRPr/>
              </a:pPr>
              <a:t>1</a:t>
            </a:fld>
            <a:endParaRPr lang="pt-BR" smtClean="0"/>
          </a:p>
        </p:txBody>
      </p:sp>
    </p:spTree>
    <p:extLst>
      <p:ext uri="{BB962C8B-B14F-4D97-AF65-F5344CB8AC3E}">
        <p14:creationId xmlns:p14="http://schemas.microsoft.com/office/powerpoint/2010/main" val="142335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53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512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0CC9AF-213B-4190-ACD5-C8094E39142E}" type="slidenum">
              <a:rPr lang="pt-BR" smtClean="0"/>
              <a:pPr fontAlgn="base">
                <a:spcBef>
                  <a:spcPct val="0"/>
                </a:spcBef>
                <a:spcAft>
                  <a:spcPct val="0"/>
                </a:spcAft>
                <a:defRPr/>
              </a:pPr>
              <a:t>14</a:t>
            </a:fld>
            <a:endParaRPr lang="pt-BR" smtClean="0"/>
          </a:p>
        </p:txBody>
      </p:sp>
    </p:spTree>
    <p:extLst>
      <p:ext uri="{BB962C8B-B14F-4D97-AF65-F5344CB8AC3E}">
        <p14:creationId xmlns:p14="http://schemas.microsoft.com/office/powerpoint/2010/main" val="59177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33F6D34D-7C27-4875-9C9F-690CD8E84238}" type="datetimeFigureOut">
              <a:rPr lang="pt-BR"/>
              <a:pPr>
                <a:defRPr/>
              </a:pPr>
              <a:t>23/11/2016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AE09E4E-3D92-48C4-A427-82AB27DA17C1}"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B4A4309-AED7-479C-9F24-A17DCF0AA438}" type="datetimeFigureOut">
              <a:rPr lang="pt-BR"/>
              <a:pPr>
                <a:defRPr/>
              </a:pPr>
              <a:t>23/11/2016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C1FBC2A-A70A-4E95-99E8-FDDD1F620710}"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15CB4DD4-5B8A-4366-B598-007886D053F7}" type="datetimeFigureOut">
              <a:rPr lang="pt-BR"/>
              <a:pPr>
                <a:defRPr/>
              </a:pPr>
              <a:t>23/11/2016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09BABFB-CE0A-4206-A728-494ABC9C3DC6}"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F1242FE-F650-4622-A268-98CD83FACD3F}" type="datetimeFigureOut">
              <a:rPr lang="pt-BR"/>
              <a:pPr>
                <a:defRPr/>
              </a:pPr>
              <a:t>23/11/2016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58D7455-5BFE-4896-B398-4DA258929837}"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2210E481-FA61-48AF-9544-BC86B87D1D44}" type="datetimeFigureOut">
              <a:rPr lang="pt-BR"/>
              <a:pPr>
                <a:defRPr/>
              </a:pPr>
              <a:t>23/11/2016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9C8DE9F-7D72-4D77-A89C-F824E5D859E6}"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FCACBED6-4560-4A64-8BA5-61DDAB42A5BB}" type="datetimeFigureOut">
              <a:rPr lang="pt-BR"/>
              <a:pPr>
                <a:defRPr/>
              </a:pPr>
              <a:t>23/11/2016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1F8D9DE3-619C-4096-A0D6-C59618D9F0EB}"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D72844F5-2A0F-4C9A-82C8-A45FCA021B86}" type="datetimeFigureOut">
              <a:rPr lang="pt-BR"/>
              <a:pPr>
                <a:defRPr/>
              </a:pPr>
              <a:t>23/11/2016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6F8C2AAF-C415-481A-B8E6-08AFFC6883D6}"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B301D2D4-58CB-4BA2-8D00-5531A0F6C3D4}" type="datetimeFigureOut">
              <a:rPr lang="pt-BR"/>
              <a:pPr>
                <a:defRPr/>
              </a:pPr>
              <a:t>23/11/2016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D613CAB3-8E23-4BB6-A2A6-BF3470663557}"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1D7366AA-D837-4919-BF0F-26E66C45DF3C}" type="datetimeFigureOut">
              <a:rPr lang="pt-BR"/>
              <a:pPr>
                <a:defRPr/>
              </a:pPr>
              <a:t>23/11/2016</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1089072D-678E-4656-AD6C-418F12B031DC}"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B4CE4C4F-973E-4671-84CC-F639012FD41C}" type="datetimeFigureOut">
              <a:rPr lang="pt-BR"/>
              <a:pPr>
                <a:defRPr/>
              </a:pPr>
              <a:t>23/11/2016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66159B89-9653-41CF-8BAE-E83629466C63}"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174F48A7-A63C-4661-8184-B8B32BDBA852}" type="datetimeFigureOut">
              <a:rPr lang="pt-BR"/>
              <a:pPr>
                <a:defRPr/>
              </a:pPr>
              <a:t>23/11/2016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7E5C400-F7D7-45D0-8001-67F49918F6A0}"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B5D46FA-CA00-47D9-B098-DA4A14C6B13C}" type="datetimeFigureOut">
              <a:rPr lang="pt-BR"/>
              <a:pPr>
                <a:defRPr/>
              </a:pPr>
              <a:t>23/11/2016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AF7FACE-E4D0-4B36-99A4-AF667E62BD1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CaixaDeTexto 4"/>
          <p:cNvSpPr txBox="1"/>
          <p:nvPr/>
        </p:nvSpPr>
        <p:spPr>
          <a:xfrm>
            <a:off x="453088" y="1412776"/>
            <a:ext cx="8676456" cy="5201424"/>
          </a:xfrm>
          <a:prstGeom prst="rect">
            <a:avLst/>
          </a:prstGeom>
          <a:noFill/>
        </p:spPr>
        <p:txBody>
          <a:bodyPr wrap="square">
            <a:spAutoFit/>
          </a:bodyPr>
          <a:lstStyle/>
          <a:p>
            <a:pPr algn="ctr" fontAlgn="auto">
              <a:spcBef>
                <a:spcPts val="0"/>
              </a:spcBef>
              <a:spcAft>
                <a:spcPts val="0"/>
              </a:spcAft>
              <a:defRPr/>
            </a:pPr>
            <a:r>
              <a:rPr lang="pt-BR" b="1" dirty="0">
                <a:solidFill>
                  <a:srgbClr val="002060"/>
                </a:solidFill>
                <a:latin typeface="Arial" panose="020B0604020202020204" pitchFamily="34" charset="0"/>
                <a:cs typeface="Arial" panose="020B0604020202020204" pitchFamily="34" charset="0"/>
              </a:rPr>
              <a:t>Secretaria de Fiscalização de Infraestrutura de Aviação Civil e Comunicações (</a:t>
            </a:r>
            <a:r>
              <a:rPr lang="pt-BR" b="1" dirty="0" err="1">
                <a:solidFill>
                  <a:srgbClr val="002060"/>
                </a:solidFill>
                <a:latin typeface="Arial" panose="020B0604020202020204" pitchFamily="34" charset="0"/>
                <a:cs typeface="Arial" panose="020B0604020202020204" pitchFamily="34" charset="0"/>
              </a:rPr>
              <a:t>SeinfraAeroTelecom</a:t>
            </a:r>
            <a:r>
              <a:rPr lang="pt-BR" b="1" dirty="0" smtClean="0">
                <a:solidFill>
                  <a:srgbClr val="002060"/>
                </a:solidFill>
                <a:latin typeface="Arial" panose="020B0604020202020204" pitchFamily="34" charset="0"/>
                <a:cs typeface="Arial" panose="020B0604020202020204" pitchFamily="34" charset="0"/>
              </a:rPr>
              <a:t>)</a:t>
            </a:r>
          </a:p>
          <a:p>
            <a:pPr algn="ctr" fontAlgn="auto">
              <a:spcBef>
                <a:spcPts val="0"/>
              </a:spcBef>
              <a:spcAft>
                <a:spcPts val="0"/>
              </a:spcAft>
              <a:defRPr/>
            </a:pPr>
            <a:endParaRPr lang="pt-BR" sz="2800" b="1" dirty="0">
              <a:solidFill>
                <a:srgbClr val="002060"/>
              </a:solidFill>
              <a:latin typeface="Arial" panose="020B0604020202020204" pitchFamily="34" charset="0"/>
              <a:cs typeface="Arial" panose="020B0604020202020204" pitchFamily="34" charset="0"/>
            </a:endParaRPr>
          </a:p>
          <a:p>
            <a:pPr algn="ctr" fontAlgn="auto">
              <a:spcBef>
                <a:spcPts val="0"/>
              </a:spcBef>
              <a:spcAft>
                <a:spcPts val="0"/>
              </a:spcAft>
              <a:defRPr/>
            </a:pPr>
            <a:endParaRPr lang="pt-BR" sz="2800" b="1" dirty="0">
              <a:solidFill>
                <a:srgbClr val="002060"/>
              </a:solidFill>
              <a:latin typeface="Arial" panose="020B0604020202020204" pitchFamily="34" charset="0"/>
              <a:cs typeface="Arial" panose="020B0604020202020204" pitchFamily="34" charset="0"/>
            </a:endParaRPr>
          </a:p>
          <a:p>
            <a:pPr algn="ctr" fontAlgn="auto">
              <a:lnSpc>
                <a:spcPct val="150000"/>
              </a:lnSpc>
              <a:spcBef>
                <a:spcPts val="0"/>
              </a:spcBef>
              <a:spcAft>
                <a:spcPts val="0"/>
              </a:spcAft>
              <a:defRPr/>
            </a:pPr>
            <a:r>
              <a:rPr lang="pt-BR" sz="2400" b="1" dirty="0" smtClean="0">
                <a:solidFill>
                  <a:srgbClr val="002060"/>
                </a:solidFill>
                <a:latin typeface="Arial" panose="020B0604020202020204" pitchFamily="34" charset="0"/>
                <a:cs typeface="Arial" panose="020B0604020202020204" pitchFamily="34" charset="0"/>
              </a:rPr>
              <a:t>FISCALIZAÇÃO </a:t>
            </a:r>
            <a:r>
              <a:rPr lang="pt-BR" sz="2400" b="1" cap="all" dirty="0">
                <a:solidFill>
                  <a:srgbClr val="002060"/>
                </a:solidFill>
                <a:latin typeface="Arial" panose="020B0604020202020204" pitchFamily="34" charset="0"/>
                <a:cs typeface="Arial" panose="020B0604020202020204" pitchFamily="34" charset="0"/>
              </a:rPr>
              <a:t>do </a:t>
            </a:r>
            <a:r>
              <a:rPr lang="pt-BR" sz="2400" b="1" cap="all" dirty="0" smtClean="0">
                <a:solidFill>
                  <a:srgbClr val="002060"/>
                </a:solidFill>
                <a:latin typeface="Arial" panose="020B0604020202020204" pitchFamily="34" charset="0"/>
                <a:cs typeface="Arial" panose="020B0604020202020204" pitchFamily="34" charset="0"/>
              </a:rPr>
              <a:t>PROGRAMA </a:t>
            </a:r>
            <a:r>
              <a:rPr lang="pt-BR" sz="2400" b="1" cap="all" dirty="0">
                <a:solidFill>
                  <a:srgbClr val="002060"/>
                </a:solidFill>
                <a:latin typeface="Arial" panose="020B0604020202020204" pitchFamily="34" charset="0"/>
                <a:cs typeface="Arial" panose="020B0604020202020204" pitchFamily="34" charset="0"/>
              </a:rPr>
              <a:t>de AVIAÇÃO REGIONAL</a:t>
            </a:r>
            <a:r>
              <a:rPr lang="pt-BR" sz="2400" b="1" dirty="0">
                <a:solidFill>
                  <a:srgbClr val="002060"/>
                </a:solidFill>
                <a:latin typeface="Arial" panose="020B0604020202020204" pitchFamily="34" charset="0"/>
                <a:cs typeface="Arial" panose="020B0604020202020204" pitchFamily="34" charset="0"/>
              </a:rPr>
              <a:t> PELO </a:t>
            </a:r>
            <a:r>
              <a:rPr lang="pt-BR" sz="2400" b="1" dirty="0" smtClean="0">
                <a:solidFill>
                  <a:srgbClr val="002060"/>
                </a:solidFill>
                <a:latin typeface="Arial" panose="020B0604020202020204" pitchFamily="34" charset="0"/>
                <a:cs typeface="Arial" panose="020B0604020202020204" pitchFamily="34" charset="0"/>
              </a:rPr>
              <a:t>TRIBUNAL DE </a:t>
            </a:r>
            <a:r>
              <a:rPr lang="pt-BR" sz="2400" b="1" dirty="0">
                <a:solidFill>
                  <a:srgbClr val="002060"/>
                </a:solidFill>
                <a:latin typeface="Arial" panose="020B0604020202020204" pitchFamily="34" charset="0"/>
                <a:cs typeface="Arial" panose="020B0604020202020204" pitchFamily="34" charset="0"/>
              </a:rPr>
              <a:t>CONTAS DA </a:t>
            </a:r>
            <a:r>
              <a:rPr lang="pt-BR" sz="2400" b="1" dirty="0" smtClean="0">
                <a:solidFill>
                  <a:srgbClr val="002060"/>
                </a:solidFill>
                <a:latin typeface="Arial" panose="020B0604020202020204" pitchFamily="34" charset="0"/>
                <a:cs typeface="Arial" panose="020B0604020202020204" pitchFamily="34" charset="0"/>
              </a:rPr>
              <a:t>UNIÃO</a:t>
            </a:r>
            <a:endParaRPr lang="pt-BR" sz="2400" b="1" dirty="0">
              <a:solidFill>
                <a:srgbClr val="002060"/>
              </a:solidFill>
              <a:latin typeface="Arial" panose="020B0604020202020204" pitchFamily="34" charset="0"/>
              <a:cs typeface="Arial" panose="020B0604020202020204" pitchFamily="34" charset="0"/>
            </a:endParaRPr>
          </a:p>
          <a:p>
            <a:pPr algn="ctr" fontAlgn="auto">
              <a:lnSpc>
                <a:spcPct val="200000"/>
              </a:lnSpc>
              <a:spcBef>
                <a:spcPts val="0"/>
              </a:spcBef>
              <a:spcAft>
                <a:spcPts val="0"/>
              </a:spcAft>
              <a:defRPr/>
            </a:pPr>
            <a:endParaRPr lang="pt-BR" sz="2400" b="1" dirty="0" smtClean="0">
              <a:solidFill>
                <a:srgbClr val="002060"/>
              </a:solidFill>
              <a:latin typeface="Arial" panose="020B0604020202020204" pitchFamily="34" charset="0"/>
              <a:cs typeface="Arial" panose="020B0604020202020204" pitchFamily="34" charset="0"/>
            </a:endParaRPr>
          </a:p>
          <a:p>
            <a:pPr algn="ctr" fontAlgn="auto">
              <a:lnSpc>
                <a:spcPct val="200000"/>
              </a:lnSpc>
              <a:spcBef>
                <a:spcPts val="0"/>
              </a:spcBef>
              <a:spcAft>
                <a:spcPts val="0"/>
              </a:spcAft>
              <a:defRPr/>
            </a:pPr>
            <a:endParaRPr lang="pt-BR" sz="2400" b="1" dirty="0" smtClean="0">
              <a:solidFill>
                <a:srgbClr val="002060"/>
              </a:solidFill>
              <a:latin typeface="Arial" panose="020B0604020202020204" pitchFamily="34" charset="0"/>
              <a:cs typeface="Arial" panose="020B0604020202020204" pitchFamily="34" charset="0"/>
            </a:endParaRPr>
          </a:p>
          <a:p>
            <a:pPr algn="ctr" fontAlgn="auto">
              <a:spcBef>
                <a:spcPts val="0"/>
              </a:spcBef>
              <a:spcAft>
                <a:spcPts val="0"/>
              </a:spcAft>
              <a:defRPr/>
            </a:pPr>
            <a:r>
              <a:rPr lang="pt-BR" b="1" dirty="0">
                <a:solidFill>
                  <a:srgbClr val="002060"/>
                </a:solidFill>
                <a:latin typeface="Arial" panose="020B0604020202020204" pitchFamily="34" charset="0"/>
                <a:cs typeface="Arial" panose="020B0604020202020204" pitchFamily="34" charset="0"/>
              </a:rPr>
              <a:t>Francisco Giusepe Donato Martins</a:t>
            </a:r>
          </a:p>
          <a:p>
            <a:pPr algn="ctr" fontAlgn="auto">
              <a:spcBef>
                <a:spcPts val="0"/>
              </a:spcBef>
              <a:spcAft>
                <a:spcPts val="0"/>
              </a:spcAft>
              <a:defRPr/>
            </a:pPr>
            <a:r>
              <a:rPr lang="pt-BR" b="1" dirty="0">
                <a:solidFill>
                  <a:srgbClr val="002060"/>
                </a:solidFill>
                <a:latin typeface="Arial" panose="020B0604020202020204" pitchFamily="34" charset="0"/>
                <a:cs typeface="Arial" panose="020B0604020202020204" pitchFamily="34" charset="0"/>
              </a:rPr>
              <a:t>Diretor</a:t>
            </a:r>
          </a:p>
          <a:p>
            <a:pPr algn="r" fontAlgn="auto">
              <a:lnSpc>
                <a:spcPct val="200000"/>
              </a:lnSpc>
              <a:spcBef>
                <a:spcPts val="0"/>
              </a:spcBef>
              <a:spcAft>
                <a:spcPts val="0"/>
              </a:spcAft>
              <a:defRPr/>
            </a:pPr>
            <a:r>
              <a:rPr lang="pt-BR" b="1" dirty="0" smtClean="0">
                <a:solidFill>
                  <a:srgbClr val="002060"/>
                </a:solidFill>
                <a:latin typeface="Arial" panose="020B0604020202020204" pitchFamily="34" charset="0"/>
                <a:cs typeface="Arial" panose="020B0604020202020204" pitchFamily="34" charset="0"/>
              </a:rPr>
              <a:t>Brasília, 23 de novembro de 2016</a:t>
            </a:r>
            <a:endParaRPr lang="pt-BR" b="1"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1268760"/>
            <a:ext cx="9144000" cy="4031873"/>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Ø"/>
            </a:pPr>
            <a:r>
              <a:rPr lang="pt-BR" dirty="0"/>
              <a:t>Síntese das determinações do TCU </a:t>
            </a:r>
            <a:r>
              <a:rPr lang="pt-BR" dirty="0" smtClean="0"/>
              <a:t>ao Banco do Brasil:</a:t>
            </a:r>
            <a:endParaRPr lang="pt-BR" dirty="0"/>
          </a:p>
          <a:p>
            <a:pPr marL="742950" lvl="1" indent="-285750" algn="just">
              <a:lnSpc>
                <a:spcPct val="150000"/>
              </a:lnSpc>
              <a:spcBef>
                <a:spcPts val="600"/>
              </a:spcBef>
              <a:spcAft>
                <a:spcPts val="600"/>
              </a:spcAft>
              <a:buFont typeface="Wingdings" panose="05000000000000000000" pitchFamily="2" charset="2"/>
              <a:buChar char="Ø"/>
            </a:pPr>
            <a:r>
              <a:rPr lang="pt-BR" dirty="0" smtClean="0"/>
              <a:t>Previamente </a:t>
            </a:r>
            <a:r>
              <a:rPr lang="pt-BR" dirty="0"/>
              <a:t>à utilização dos projetos padrão do tipo M0 nas licitações do Programa de Aviação </a:t>
            </a:r>
            <a:r>
              <a:rPr lang="pt-BR" dirty="0" smtClean="0"/>
              <a:t>Regional:</a:t>
            </a:r>
          </a:p>
          <a:p>
            <a:pPr marL="1200150" lvl="2" indent="-285750" algn="just">
              <a:lnSpc>
                <a:spcPct val="150000"/>
              </a:lnSpc>
              <a:spcBef>
                <a:spcPts val="600"/>
              </a:spcBef>
              <a:spcAft>
                <a:spcPts val="600"/>
              </a:spcAft>
              <a:buFont typeface="Wingdings" panose="05000000000000000000" pitchFamily="2" charset="2"/>
              <a:buChar char="Ø"/>
            </a:pPr>
            <a:r>
              <a:rPr lang="pt-BR" dirty="0" smtClean="0"/>
              <a:t>efetuar </a:t>
            </a:r>
            <a:r>
              <a:rPr lang="pt-BR" dirty="0"/>
              <a:t>as correções </a:t>
            </a:r>
            <a:r>
              <a:rPr lang="pt-BR" dirty="0" smtClean="0"/>
              <a:t>nas </a:t>
            </a:r>
            <a:r>
              <a:rPr lang="pt-BR" dirty="0"/>
              <a:t>planilhas </a:t>
            </a:r>
            <a:r>
              <a:rPr lang="pt-BR" dirty="0" smtClean="0"/>
              <a:t>orçamentárias</a:t>
            </a:r>
          </a:p>
          <a:p>
            <a:pPr marL="1200150" lvl="2" indent="-285750" algn="just">
              <a:lnSpc>
                <a:spcPct val="150000"/>
              </a:lnSpc>
              <a:spcBef>
                <a:spcPts val="600"/>
              </a:spcBef>
              <a:spcAft>
                <a:spcPts val="600"/>
              </a:spcAft>
              <a:buFont typeface="Wingdings" panose="05000000000000000000" pitchFamily="2" charset="2"/>
              <a:buChar char="Ø"/>
            </a:pPr>
            <a:r>
              <a:rPr lang="pt-BR" dirty="0" smtClean="0"/>
              <a:t>corrigir a </a:t>
            </a:r>
            <a:r>
              <a:rPr lang="pt-BR" dirty="0"/>
              <a:t>modelagem BIM </a:t>
            </a:r>
            <a:r>
              <a:rPr lang="pt-BR" dirty="0" smtClean="0"/>
              <a:t>(e outros componentes </a:t>
            </a:r>
            <a:r>
              <a:rPr lang="pt-BR" dirty="0"/>
              <a:t>do </a:t>
            </a:r>
            <a:r>
              <a:rPr lang="pt-BR" dirty="0" smtClean="0"/>
              <a:t>projeto)</a:t>
            </a:r>
          </a:p>
          <a:p>
            <a:pPr marL="742950" lvl="1" indent="-285750" algn="just">
              <a:lnSpc>
                <a:spcPct val="150000"/>
              </a:lnSpc>
              <a:spcBef>
                <a:spcPts val="600"/>
              </a:spcBef>
              <a:spcAft>
                <a:spcPts val="600"/>
              </a:spcAft>
              <a:buFont typeface="Wingdings" panose="05000000000000000000" pitchFamily="2" charset="2"/>
              <a:buChar char="Ø"/>
            </a:pPr>
            <a:r>
              <a:rPr lang="pt-BR" dirty="0" smtClean="0"/>
              <a:t>Corrigir, </a:t>
            </a:r>
            <a:r>
              <a:rPr lang="pt-BR" dirty="0"/>
              <a:t>nas outras modelagens de projetos padrão contratadas (M1, M2 e M3), as incorreções indicadas </a:t>
            </a:r>
            <a:r>
              <a:rPr lang="pt-BR" dirty="0" smtClean="0"/>
              <a:t>pelo TCU </a:t>
            </a:r>
            <a:r>
              <a:rPr lang="pt-BR" dirty="0"/>
              <a:t>que eventualmente sejam reproduzidas naqueles modelos</a:t>
            </a:r>
            <a:r>
              <a:rPr lang="pt-BR" dirty="0" smtClean="0"/>
              <a:t>;</a:t>
            </a:r>
            <a:endParaRPr lang="pt-BR" dirty="0"/>
          </a:p>
        </p:txBody>
      </p:sp>
      <p:sp>
        <p:nvSpPr>
          <p:cNvPr id="4" name="CaixaDeTexto 3"/>
          <p:cNvSpPr txBox="1"/>
          <p:nvPr/>
        </p:nvSpPr>
        <p:spPr>
          <a:xfrm>
            <a:off x="323528" y="295583"/>
            <a:ext cx="8640960" cy="830997"/>
          </a:xfrm>
          <a:prstGeom prst="rect">
            <a:avLst/>
          </a:prstGeom>
          <a:noFill/>
        </p:spPr>
        <p:txBody>
          <a:bodyPr wrap="square" rtlCol="0">
            <a:spAutoFit/>
          </a:bodyPr>
          <a:lstStyle/>
          <a:p>
            <a:pPr algn="ctr" fontAlgn="ctr"/>
            <a:r>
              <a:rPr lang="pt-BR" sz="2400" b="1" dirty="0"/>
              <a:t>Auditoria </a:t>
            </a:r>
            <a:r>
              <a:rPr lang="pt-BR" sz="2400" b="1" dirty="0" smtClean="0"/>
              <a:t>de Conformidade</a:t>
            </a:r>
          </a:p>
          <a:p>
            <a:pPr algn="ctr" fontAlgn="ctr"/>
            <a:r>
              <a:rPr lang="pt-BR" sz="2400" b="1" dirty="0" smtClean="0"/>
              <a:t>Acórdão</a:t>
            </a:r>
            <a:r>
              <a:rPr lang="pt-BR" sz="2400" b="1" dirty="0"/>
              <a:t> 2.209/2015-TCU-Plenário </a:t>
            </a:r>
            <a:r>
              <a:rPr lang="pt-BR" sz="2400" b="1" dirty="0" smtClean="0"/>
              <a:t>(4/4</a:t>
            </a:r>
            <a:r>
              <a:rPr lang="pt-BR" sz="2400" b="1" dirty="0"/>
              <a:t>) </a:t>
            </a:r>
            <a:endParaRPr lang="pt-BR" sz="2400" dirty="0"/>
          </a:p>
        </p:txBody>
      </p:sp>
    </p:spTree>
    <p:extLst>
      <p:ext uri="{BB962C8B-B14F-4D97-AF65-F5344CB8AC3E}">
        <p14:creationId xmlns:p14="http://schemas.microsoft.com/office/powerpoint/2010/main" val="3861274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6944" y="2060848"/>
            <a:ext cx="8892480" cy="3724096"/>
          </a:xfrm>
          <a:prstGeom prst="rect">
            <a:avLst/>
          </a:prstGeom>
        </p:spPr>
        <p:txBody>
          <a:bodyPr wrap="square">
            <a:spAutoFit/>
          </a:bodyPr>
          <a:lstStyle/>
          <a:p>
            <a:pPr marL="342900" indent="-342900" algn="just">
              <a:lnSpc>
                <a:spcPct val="150000"/>
              </a:lnSpc>
              <a:spcBef>
                <a:spcPts val="600"/>
              </a:spcBef>
              <a:spcAft>
                <a:spcPts val="600"/>
              </a:spcAft>
              <a:buFont typeface="Wingdings" panose="05000000000000000000" pitchFamily="2" charset="2"/>
              <a:buChar char="Ø"/>
            </a:pPr>
            <a:r>
              <a:rPr lang="pt-BR" sz="2400" dirty="0" smtClean="0"/>
              <a:t>Foram </a:t>
            </a:r>
            <a:r>
              <a:rPr lang="pt-BR" sz="2400" dirty="0"/>
              <a:t>cumpridas </a:t>
            </a:r>
            <a:r>
              <a:rPr lang="pt-BR" sz="2400" dirty="0" smtClean="0"/>
              <a:t>a maior parte das determinações feitas pelo TCU (itens </a:t>
            </a:r>
            <a:r>
              <a:rPr lang="pt-BR" sz="2400" dirty="0"/>
              <a:t>9.1.1, 9.1.4, 9.1.5 e 9.1.7 do </a:t>
            </a:r>
            <a:r>
              <a:rPr lang="pt-BR" sz="2400" dirty="0" smtClean="0"/>
              <a:t>Acórdão 3.484/2014);</a:t>
            </a:r>
          </a:p>
          <a:p>
            <a:pPr marL="342900" indent="-342900" algn="just">
              <a:lnSpc>
                <a:spcPct val="150000"/>
              </a:lnSpc>
              <a:spcBef>
                <a:spcPts val="600"/>
              </a:spcBef>
              <a:spcAft>
                <a:spcPts val="600"/>
              </a:spcAft>
              <a:buFont typeface="Wingdings" panose="05000000000000000000" pitchFamily="2" charset="2"/>
              <a:buChar char="Ø"/>
            </a:pPr>
            <a:r>
              <a:rPr lang="pt-BR" sz="2400" dirty="0" smtClean="0"/>
              <a:t>Revisão qualitativa dos estudos </a:t>
            </a:r>
            <a:r>
              <a:rPr lang="pt-BR" sz="2400" u="sng" dirty="0" smtClean="0"/>
              <a:t>não foi plenamente realizada</a:t>
            </a:r>
            <a:r>
              <a:rPr lang="pt-BR" sz="2400" dirty="0" smtClean="0"/>
              <a:t>; </a:t>
            </a:r>
          </a:p>
          <a:p>
            <a:pPr lvl="1" algn="just">
              <a:lnSpc>
                <a:spcPct val="150000"/>
              </a:lnSpc>
              <a:spcBef>
                <a:spcPts val="600"/>
              </a:spcBef>
              <a:spcAft>
                <a:spcPts val="600"/>
              </a:spcAft>
            </a:pPr>
            <a:endParaRPr lang="pt-BR" sz="2400" dirty="0"/>
          </a:p>
        </p:txBody>
      </p:sp>
      <p:sp>
        <p:nvSpPr>
          <p:cNvPr id="4" name="CaixaDeTexto 3"/>
          <p:cNvSpPr txBox="1"/>
          <p:nvPr/>
        </p:nvSpPr>
        <p:spPr>
          <a:xfrm>
            <a:off x="323528" y="295583"/>
            <a:ext cx="8640960" cy="1569660"/>
          </a:xfrm>
          <a:prstGeom prst="rect">
            <a:avLst/>
          </a:prstGeom>
          <a:noFill/>
        </p:spPr>
        <p:txBody>
          <a:bodyPr wrap="square" rtlCol="0">
            <a:spAutoFit/>
          </a:bodyPr>
          <a:lstStyle/>
          <a:p>
            <a:pPr algn="ctr" fontAlgn="ctr"/>
            <a:r>
              <a:rPr lang="pt-BR" sz="2400" b="1" dirty="0" smtClean="0"/>
              <a:t>Monitoramento</a:t>
            </a:r>
          </a:p>
          <a:p>
            <a:pPr algn="ctr" fontAlgn="ctr">
              <a:lnSpc>
                <a:spcPct val="150000"/>
              </a:lnSpc>
            </a:pPr>
            <a:r>
              <a:rPr lang="pt-BR" sz="2400" b="1" dirty="0" smtClean="0"/>
              <a:t>Acórdão</a:t>
            </a:r>
            <a:r>
              <a:rPr lang="pt-BR" sz="2400" b="1" dirty="0"/>
              <a:t> </a:t>
            </a:r>
            <a:r>
              <a:rPr lang="pt-BR" sz="2400" b="1" dirty="0" smtClean="0"/>
              <a:t>2.657/2016-TCU-Plenário (1/3)</a:t>
            </a:r>
          </a:p>
          <a:p>
            <a:pPr algn="ctr" fontAlgn="ctr">
              <a:lnSpc>
                <a:spcPct val="150000"/>
              </a:lnSpc>
            </a:pPr>
            <a:r>
              <a:rPr lang="pt-BR" sz="2400" dirty="0">
                <a:latin typeface="Arial" panose="020B0604020202020204" pitchFamily="34" charset="0"/>
                <a:cs typeface="Arial" panose="020B0604020202020204" pitchFamily="34" charset="0"/>
              </a:rPr>
              <a:t>(19/10/2016</a:t>
            </a:r>
            <a:r>
              <a:rPr lang="pt-BR" sz="2400" dirty="0" smtClean="0">
                <a:latin typeface="Arial" panose="020B0604020202020204" pitchFamily="34" charset="0"/>
                <a:cs typeface="Arial" panose="020B0604020202020204" pitchFamily="34" charset="0"/>
              </a:rPr>
              <a:t>)</a:t>
            </a:r>
            <a:endParaRPr lang="pt-BR" sz="2400" dirty="0"/>
          </a:p>
        </p:txBody>
      </p:sp>
    </p:spTree>
    <p:extLst>
      <p:ext uri="{BB962C8B-B14F-4D97-AF65-F5344CB8AC3E}">
        <p14:creationId xmlns:p14="http://schemas.microsoft.com/office/powerpoint/2010/main" val="3285682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4310" y="1327275"/>
            <a:ext cx="9144000" cy="5170646"/>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pt-BR" sz="2000" dirty="0">
                <a:solidFill>
                  <a:srgbClr val="0000FF"/>
                </a:solidFill>
              </a:rPr>
              <a:t>Novas </a:t>
            </a:r>
            <a:r>
              <a:rPr lang="pt-BR" sz="2000" dirty="0" smtClean="0">
                <a:solidFill>
                  <a:srgbClr val="0000FF"/>
                </a:solidFill>
              </a:rPr>
              <a:t>determinações</a:t>
            </a:r>
            <a:r>
              <a:rPr lang="pt-BR" sz="2000" dirty="0" smtClean="0"/>
              <a:t>:</a:t>
            </a:r>
          </a:p>
          <a:p>
            <a:pPr marL="342900" indent="-342900" algn="just">
              <a:spcBef>
                <a:spcPts val="600"/>
              </a:spcBef>
              <a:spcAft>
                <a:spcPts val="600"/>
              </a:spcAft>
              <a:buFont typeface="Wingdings" panose="05000000000000000000" pitchFamily="2" charset="2"/>
              <a:buChar char="Ø"/>
            </a:pPr>
            <a:r>
              <a:rPr lang="pt-BR" sz="2000" dirty="0" smtClean="0"/>
              <a:t>Determinar </a:t>
            </a:r>
            <a:r>
              <a:rPr lang="pt-BR" sz="2000" dirty="0"/>
              <a:t>ao </a:t>
            </a:r>
            <a:r>
              <a:rPr lang="pt-BR" sz="2000" b="1" dirty="0"/>
              <a:t>Ministério de Transportes, Portos e Aviação Civil</a:t>
            </a:r>
            <a:r>
              <a:rPr lang="pt-BR" sz="2000" dirty="0"/>
              <a:t> que, no que se refere ao Plano de Aviação Regional: </a:t>
            </a:r>
            <a:endParaRPr lang="pt-BR" sz="2000" dirty="0" smtClean="0"/>
          </a:p>
          <a:p>
            <a:pPr marL="800100" lvl="1" indent="-342900" algn="just">
              <a:spcBef>
                <a:spcPts val="600"/>
              </a:spcBef>
              <a:spcAft>
                <a:spcPts val="600"/>
              </a:spcAft>
              <a:buFont typeface="Wingdings" panose="05000000000000000000" pitchFamily="2" charset="2"/>
              <a:buChar char="Ø"/>
            </a:pPr>
            <a:r>
              <a:rPr lang="pt-BR" sz="2000" dirty="0" smtClean="0"/>
              <a:t>proceda </a:t>
            </a:r>
            <a:r>
              <a:rPr lang="pt-BR" sz="2000" dirty="0"/>
              <a:t>à </a:t>
            </a:r>
            <a:r>
              <a:rPr lang="pt-BR" sz="2000" b="1" dirty="0">
                <a:solidFill>
                  <a:srgbClr val="FF0000"/>
                </a:solidFill>
              </a:rPr>
              <a:t>revisão qualitativa da projeção de demanda</a:t>
            </a:r>
            <a:r>
              <a:rPr lang="pt-BR" sz="2000" dirty="0"/>
              <a:t> dos aeródromos das futuras localidades a serem priorizadas no Plano de Aviação Regional considerando, entre outros aspectos, características socioeconômicas agregadas da região aeroviária que abrange os respectivos aeródromos, em especial os aeródromos polos regionais, variáveis de impedâncias com potencial impactante sobre o fluxo de transporte aéreo de pessoas e bens e a rede de transporte aéreo, de modo a observar os objetivos do item 2.5 e as ações do item 3.5, ambos do Decreto 6.780/2009, que tratam do desenvolvimento da aviação civil, apresentando a esta Corte, em 90 (noventa) dias, os resultados;</a:t>
            </a:r>
          </a:p>
          <a:p>
            <a:pPr algn="just">
              <a:spcBef>
                <a:spcPts val="600"/>
              </a:spcBef>
              <a:spcAft>
                <a:spcPts val="600"/>
              </a:spcAft>
            </a:pPr>
            <a:r>
              <a:rPr lang="pt-BR" sz="2000" dirty="0"/>
              <a:t>	</a:t>
            </a:r>
          </a:p>
        </p:txBody>
      </p:sp>
      <p:sp>
        <p:nvSpPr>
          <p:cNvPr id="4" name="CaixaDeTexto 3"/>
          <p:cNvSpPr txBox="1"/>
          <p:nvPr/>
        </p:nvSpPr>
        <p:spPr>
          <a:xfrm>
            <a:off x="251520" y="116632"/>
            <a:ext cx="8640960" cy="1200329"/>
          </a:xfrm>
          <a:prstGeom prst="rect">
            <a:avLst/>
          </a:prstGeom>
          <a:noFill/>
        </p:spPr>
        <p:txBody>
          <a:bodyPr wrap="square" rtlCol="0">
            <a:spAutoFit/>
          </a:bodyPr>
          <a:lstStyle/>
          <a:p>
            <a:pPr algn="ctr" fontAlgn="ctr"/>
            <a:r>
              <a:rPr lang="pt-BR" sz="2400" b="1" dirty="0" smtClean="0"/>
              <a:t>Monitoramento</a:t>
            </a:r>
          </a:p>
          <a:p>
            <a:pPr algn="ctr" fontAlgn="ctr"/>
            <a:r>
              <a:rPr lang="pt-BR" sz="2400" b="1" dirty="0" smtClean="0"/>
              <a:t>Acórdão</a:t>
            </a:r>
            <a:r>
              <a:rPr lang="pt-BR" sz="2400" b="1" dirty="0"/>
              <a:t> </a:t>
            </a:r>
            <a:r>
              <a:rPr lang="pt-BR" sz="2400" b="1" dirty="0" smtClean="0"/>
              <a:t>2.657/2016-TCU-Plenário (2/3)</a:t>
            </a:r>
          </a:p>
          <a:p>
            <a:pPr algn="ctr" fontAlgn="ctr"/>
            <a:r>
              <a:rPr lang="pt-BR" sz="2400" dirty="0" smtClean="0">
                <a:latin typeface="Arial" panose="020B0604020202020204" pitchFamily="34" charset="0"/>
                <a:cs typeface="Arial" panose="020B0604020202020204" pitchFamily="34" charset="0"/>
              </a:rPr>
              <a:t>(</a:t>
            </a:r>
            <a:r>
              <a:rPr lang="pt-BR" sz="2400" dirty="0">
                <a:latin typeface="Arial" panose="020B0604020202020204" pitchFamily="34" charset="0"/>
                <a:cs typeface="Arial" panose="020B0604020202020204" pitchFamily="34" charset="0"/>
              </a:rPr>
              <a:t>19/10/2016</a:t>
            </a:r>
            <a:r>
              <a:rPr lang="pt-BR" sz="2400" dirty="0" smtClean="0">
                <a:latin typeface="Arial" panose="020B0604020202020204" pitchFamily="34" charset="0"/>
                <a:cs typeface="Arial" panose="020B0604020202020204" pitchFamily="34" charset="0"/>
              </a:rPr>
              <a:t>)</a:t>
            </a:r>
            <a:r>
              <a:rPr lang="pt-BR" sz="2400" b="1" dirty="0" smtClean="0"/>
              <a:t> </a:t>
            </a:r>
            <a:endParaRPr lang="pt-BR" sz="2400" dirty="0"/>
          </a:p>
        </p:txBody>
      </p:sp>
    </p:spTree>
    <p:extLst>
      <p:ext uri="{BB962C8B-B14F-4D97-AF65-F5344CB8AC3E}">
        <p14:creationId xmlns:p14="http://schemas.microsoft.com/office/powerpoint/2010/main" val="390619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3154" y="1196752"/>
            <a:ext cx="9144000" cy="5186035"/>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pt-BR" dirty="0">
                <a:solidFill>
                  <a:srgbClr val="0000FF"/>
                </a:solidFill>
              </a:rPr>
              <a:t>Novas determinações</a:t>
            </a:r>
            <a:r>
              <a:rPr lang="pt-BR" dirty="0"/>
              <a:t>:</a:t>
            </a:r>
          </a:p>
          <a:p>
            <a:pPr marL="342900" indent="-342900" algn="just">
              <a:spcBef>
                <a:spcPts val="600"/>
              </a:spcBef>
              <a:spcAft>
                <a:spcPts val="600"/>
              </a:spcAft>
              <a:buFont typeface="Wingdings" panose="05000000000000000000" pitchFamily="2" charset="2"/>
              <a:buChar char="Ø"/>
            </a:pPr>
            <a:r>
              <a:rPr lang="pt-BR" dirty="0"/>
              <a:t>Determinar ao </a:t>
            </a:r>
            <a:r>
              <a:rPr lang="pt-BR" b="1" dirty="0"/>
              <a:t>Ministério de Transportes, Portos e Aviação Civil</a:t>
            </a:r>
            <a:r>
              <a:rPr lang="pt-BR" dirty="0"/>
              <a:t> que, no que se refere ao Plano de Aviação Regional: </a:t>
            </a:r>
            <a:endParaRPr lang="pt-BR" dirty="0" smtClean="0"/>
          </a:p>
          <a:p>
            <a:pPr marL="800100" lvl="1" indent="-342900" algn="just">
              <a:spcBef>
                <a:spcPts val="600"/>
              </a:spcBef>
              <a:spcAft>
                <a:spcPts val="600"/>
              </a:spcAft>
              <a:buFont typeface="Wingdings" panose="05000000000000000000" pitchFamily="2" charset="2"/>
              <a:buChar char="Ø"/>
            </a:pPr>
            <a:r>
              <a:rPr lang="pt-BR" sz="1900" dirty="0" smtClean="0"/>
              <a:t>adote </a:t>
            </a:r>
            <a:r>
              <a:rPr lang="pt-BR" sz="1900" b="1" dirty="0">
                <a:solidFill>
                  <a:srgbClr val="FF0000"/>
                </a:solidFill>
              </a:rPr>
              <a:t>critérios de priorização de investimentos</a:t>
            </a:r>
            <a:r>
              <a:rPr lang="pt-BR" sz="1900" dirty="0"/>
              <a:t> nos aeródromos do Plano de Aviação Regional considerando, entre outros aspectos, o custo das intervenções de engenharia, a sustentabilidade operacional, a integração da aviação civil com os destinos turísticos e o comércio, a cobertura da população dos municípios da Amazônia Legal, as impedâncias com potencial impactante sobre o fluxo de transporte aéreo de pessoas e bens e a rede de transporte aéreo, de modo a observar os objetivos do item 2.5 e as ações do item 3.5 do Decreto 6.780/2009, que tratam do desenvolvimento da aviação civil, apresentando a esta Corte, em 90 (noventa) dias, os resultados; </a:t>
            </a:r>
            <a:endParaRPr lang="pt-BR" sz="1900" dirty="0" smtClean="0"/>
          </a:p>
          <a:p>
            <a:pPr marL="800100" lvl="1" indent="-342900" algn="just">
              <a:spcBef>
                <a:spcPts val="600"/>
              </a:spcBef>
              <a:spcAft>
                <a:spcPts val="600"/>
              </a:spcAft>
              <a:buFont typeface="Wingdings" panose="05000000000000000000" pitchFamily="2" charset="2"/>
              <a:buChar char="Ø"/>
            </a:pPr>
            <a:r>
              <a:rPr lang="pt-BR" sz="1900" dirty="0" smtClean="0"/>
              <a:t>apresente </a:t>
            </a:r>
            <a:r>
              <a:rPr lang="pt-BR" sz="1900" dirty="0"/>
              <a:t>a este Tribunal de Contas da União o </a:t>
            </a:r>
            <a:r>
              <a:rPr lang="pt-BR" sz="1900" b="1" dirty="0">
                <a:solidFill>
                  <a:srgbClr val="FF0000"/>
                </a:solidFill>
              </a:rPr>
              <a:t>cronograma de implementação</a:t>
            </a:r>
            <a:r>
              <a:rPr lang="pt-BR" sz="1900" dirty="0"/>
              <a:t> do Plano de Aviação Regional, em até 60 (sessenta) dias após a aprovação da Lei Orçamentária Anual de 2017</a:t>
            </a:r>
            <a:r>
              <a:rPr lang="pt-BR" sz="1900" dirty="0" smtClean="0"/>
              <a:t>;</a:t>
            </a:r>
            <a:endParaRPr lang="pt-BR" sz="1900" dirty="0"/>
          </a:p>
        </p:txBody>
      </p:sp>
      <p:sp>
        <p:nvSpPr>
          <p:cNvPr id="4" name="CaixaDeTexto 3"/>
          <p:cNvSpPr txBox="1"/>
          <p:nvPr/>
        </p:nvSpPr>
        <p:spPr>
          <a:xfrm>
            <a:off x="251520" y="116632"/>
            <a:ext cx="8640960" cy="1200329"/>
          </a:xfrm>
          <a:prstGeom prst="rect">
            <a:avLst/>
          </a:prstGeom>
          <a:noFill/>
        </p:spPr>
        <p:txBody>
          <a:bodyPr wrap="square" rtlCol="0">
            <a:spAutoFit/>
          </a:bodyPr>
          <a:lstStyle/>
          <a:p>
            <a:pPr algn="ctr" fontAlgn="ctr"/>
            <a:r>
              <a:rPr lang="pt-BR" sz="2400" b="1" dirty="0" smtClean="0"/>
              <a:t>Monitoramento</a:t>
            </a:r>
          </a:p>
          <a:p>
            <a:pPr algn="ctr" fontAlgn="ctr"/>
            <a:r>
              <a:rPr lang="pt-BR" sz="2400" b="1" dirty="0" smtClean="0"/>
              <a:t>Acórdão</a:t>
            </a:r>
            <a:r>
              <a:rPr lang="pt-BR" sz="2400" b="1" dirty="0"/>
              <a:t> </a:t>
            </a:r>
            <a:r>
              <a:rPr lang="pt-BR" sz="2400" b="1" dirty="0" smtClean="0"/>
              <a:t>2.657/2016-TCU-Plenário (3/3)</a:t>
            </a:r>
          </a:p>
          <a:p>
            <a:pPr algn="ctr" fontAlgn="ctr"/>
            <a:r>
              <a:rPr lang="pt-BR" sz="2400" dirty="0">
                <a:latin typeface="Arial" panose="020B0604020202020204" pitchFamily="34" charset="0"/>
                <a:cs typeface="Arial" panose="020B0604020202020204" pitchFamily="34" charset="0"/>
              </a:rPr>
              <a:t>(19/10/2016</a:t>
            </a:r>
            <a:r>
              <a:rPr lang="pt-BR" sz="2400" dirty="0" smtClean="0">
                <a:latin typeface="Arial" panose="020B0604020202020204" pitchFamily="34" charset="0"/>
                <a:cs typeface="Arial" panose="020B0604020202020204" pitchFamily="34" charset="0"/>
              </a:rPr>
              <a:t>)</a:t>
            </a:r>
            <a:r>
              <a:rPr lang="pt-BR" sz="2400" b="1" dirty="0" smtClean="0"/>
              <a:t> </a:t>
            </a:r>
            <a:endParaRPr lang="pt-BR" sz="2400" dirty="0"/>
          </a:p>
        </p:txBody>
      </p:sp>
    </p:spTree>
    <p:extLst>
      <p:ext uri="{BB962C8B-B14F-4D97-AF65-F5344CB8AC3E}">
        <p14:creationId xmlns:p14="http://schemas.microsoft.com/office/powerpoint/2010/main" val="881069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404664"/>
            <a:ext cx="9144000" cy="5293757"/>
          </a:xfrm>
          <a:prstGeom prst="rect">
            <a:avLst/>
          </a:prstGeom>
          <a:noFill/>
        </p:spPr>
        <p:txBody>
          <a:bodyPr wrap="square">
            <a:spAutoFit/>
          </a:bodyPr>
          <a:lstStyle/>
          <a:p>
            <a:pPr algn="ctr" fontAlgn="auto">
              <a:spcBef>
                <a:spcPts val="0"/>
              </a:spcBef>
              <a:spcAft>
                <a:spcPts val="0"/>
              </a:spcAft>
              <a:defRPr/>
            </a:pPr>
            <a:r>
              <a:rPr lang="pt-BR" sz="2800" b="1" dirty="0">
                <a:solidFill>
                  <a:srgbClr val="002060"/>
                </a:solidFill>
                <a:latin typeface="Arial" panose="020B0604020202020204" pitchFamily="34" charset="0"/>
                <a:cs typeface="Arial" panose="020B0604020202020204" pitchFamily="34" charset="0"/>
              </a:rPr>
              <a:t>Secretaria de Fiscalização de Infraestrutura de Aviação Civil e </a:t>
            </a:r>
            <a:r>
              <a:rPr lang="pt-BR" sz="2800" b="1" dirty="0" smtClean="0">
                <a:solidFill>
                  <a:srgbClr val="002060"/>
                </a:solidFill>
                <a:latin typeface="Arial" panose="020B0604020202020204" pitchFamily="34" charset="0"/>
                <a:cs typeface="Arial" panose="020B0604020202020204" pitchFamily="34" charset="0"/>
              </a:rPr>
              <a:t>Comunicações</a:t>
            </a:r>
          </a:p>
          <a:p>
            <a:pPr algn="ctr" fontAlgn="auto">
              <a:spcBef>
                <a:spcPts val="0"/>
              </a:spcBef>
              <a:spcAft>
                <a:spcPts val="0"/>
              </a:spcAft>
              <a:defRPr/>
            </a:pPr>
            <a:r>
              <a:rPr lang="pt-BR" sz="2800" b="1" dirty="0" smtClean="0">
                <a:solidFill>
                  <a:srgbClr val="002060"/>
                </a:solidFill>
                <a:latin typeface="Arial" panose="020B0604020202020204" pitchFamily="34" charset="0"/>
                <a:cs typeface="Arial" panose="020B0604020202020204" pitchFamily="34" charset="0"/>
              </a:rPr>
              <a:t>(</a:t>
            </a:r>
            <a:r>
              <a:rPr lang="pt-BR" sz="2800" b="1" dirty="0" err="1" smtClean="0">
                <a:solidFill>
                  <a:srgbClr val="002060"/>
                </a:solidFill>
                <a:latin typeface="Arial" panose="020B0604020202020204" pitchFamily="34" charset="0"/>
                <a:cs typeface="Arial" panose="020B0604020202020204" pitchFamily="34" charset="0"/>
              </a:rPr>
              <a:t>SeinfraAeroTelecom</a:t>
            </a:r>
            <a:r>
              <a:rPr lang="pt-BR" sz="2800" b="1" dirty="0" smtClean="0">
                <a:solidFill>
                  <a:srgbClr val="002060"/>
                </a:solidFill>
                <a:latin typeface="Arial" panose="020B0604020202020204" pitchFamily="34" charset="0"/>
                <a:cs typeface="Arial" panose="020B0604020202020204" pitchFamily="34" charset="0"/>
              </a:rPr>
              <a:t>)</a:t>
            </a:r>
          </a:p>
          <a:p>
            <a:pPr algn="ctr" fontAlgn="auto">
              <a:spcBef>
                <a:spcPts val="0"/>
              </a:spcBef>
              <a:spcAft>
                <a:spcPts val="0"/>
              </a:spcAft>
              <a:defRPr/>
            </a:pPr>
            <a:endParaRPr lang="pt-BR" sz="2800" b="1" dirty="0">
              <a:solidFill>
                <a:srgbClr val="002060"/>
              </a:solidFill>
              <a:latin typeface="Arial" panose="020B0604020202020204" pitchFamily="34" charset="0"/>
              <a:cs typeface="Arial" panose="020B0604020202020204" pitchFamily="34" charset="0"/>
            </a:endParaRPr>
          </a:p>
          <a:p>
            <a:pPr algn="ctr" fontAlgn="auto">
              <a:spcBef>
                <a:spcPts val="0"/>
              </a:spcBef>
              <a:spcAft>
                <a:spcPts val="0"/>
              </a:spcAft>
              <a:defRPr/>
            </a:pPr>
            <a:endParaRPr lang="pt-BR" sz="2800" b="1" dirty="0">
              <a:solidFill>
                <a:srgbClr val="002060"/>
              </a:solidFill>
              <a:latin typeface="Arial" panose="020B0604020202020204" pitchFamily="34" charset="0"/>
              <a:cs typeface="Arial" panose="020B0604020202020204" pitchFamily="34" charset="0"/>
            </a:endParaRPr>
          </a:p>
          <a:p>
            <a:pPr algn="ctr" fontAlgn="auto">
              <a:lnSpc>
                <a:spcPct val="150000"/>
              </a:lnSpc>
              <a:spcBef>
                <a:spcPts val="0"/>
              </a:spcBef>
              <a:spcAft>
                <a:spcPts val="0"/>
              </a:spcAft>
              <a:defRPr/>
            </a:pPr>
            <a:r>
              <a:rPr lang="pt-BR" sz="2800" b="1" dirty="0" smtClean="0">
                <a:solidFill>
                  <a:srgbClr val="002060"/>
                </a:solidFill>
                <a:latin typeface="Arial" panose="020B0604020202020204" pitchFamily="34" charset="0"/>
                <a:cs typeface="Arial" panose="020B0604020202020204" pitchFamily="34" charset="0"/>
              </a:rPr>
              <a:t>Muito Obrigado!</a:t>
            </a:r>
            <a:endParaRPr lang="pt-BR" sz="2800" b="1" dirty="0">
              <a:solidFill>
                <a:srgbClr val="002060"/>
              </a:solidFill>
              <a:latin typeface="Arial" panose="020B0604020202020204" pitchFamily="34" charset="0"/>
              <a:cs typeface="Arial" panose="020B0604020202020204" pitchFamily="34" charset="0"/>
            </a:endParaRPr>
          </a:p>
          <a:p>
            <a:pPr algn="ctr" fontAlgn="auto">
              <a:lnSpc>
                <a:spcPct val="200000"/>
              </a:lnSpc>
              <a:spcBef>
                <a:spcPts val="0"/>
              </a:spcBef>
              <a:spcAft>
                <a:spcPts val="0"/>
              </a:spcAft>
              <a:defRPr/>
            </a:pPr>
            <a:endParaRPr lang="pt-BR" sz="2800" b="1" dirty="0" smtClean="0">
              <a:solidFill>
                <a:srgbClr val="002060"/>
              </a:solidFill>
              <a:latin typeface="Arial" panose="020B0604020202020204" pitchFamily="34" charset="0"/>
              <a:cs typeface="Arial" panose="020B0604020202020204" pitchFamily="34" charset="0"/>
            </a:endParaRPr>
          </a:p>
          <a:p>
            <a:pPr algn="ctr" fontAlgn="auto">
              <a:spcBef>
                <a:spcPts val="0"/>
              </a:spcBef>
              <a:spcAft>
                <a:spcPts val="0"/>
              </a:spcAft>
              <a:defRPr/>
            </a:pPr>
            <a:r>
              <a:rPr lang="pt-BR" b="1" dirty="0">
                <a:solidFill>
                  <a:srgbClr val="002060"/>
                </a:solidFill>
                <a:latin typeface="Arial" panose="020B0604020202020204" pitchFamily="34" charset="0"/>
                <a:cs typeface="Arial" panose="020B0604020202020204" pitchFamily="34" charset="0"/>
              </a:rPr>
              <a:t>Francisco Giusepe Donato Martins</a:t>
            </a:r>
          </a:p>
          <a:p>
            <a:pPr algn="ctr" fontAlgn="auto">
              <a:spcBef>
                <a:spcPts val="0"/>
              </a:spcBef>
              <a:spcAft>
                <a:spcPts val="0"/>
              </a:spcAft>
              <a:defRPr/>
            </a:pPr>
            <a:r>
              <a:rPr lang="pt-BR" b="1" dirty="0" smtClean="0">
                <a:solidFill>
                  <a:srgbClr val="002060"/>
                </a:solidFill>
                <a:latin typeface="Arial" panose="020B0604020202020204" pitchFamily="34" charset="0"/>
                <a:cs typeface="Arial" panose="020B0604020202020204" pitchFamily="34" charset="0"/>
              </a:rPr>
              <a:t>Diretor</a:t>
            </a:r>
          </a:p>
          <a:p>
            <a:pPr algn="ctr" fontAlgn="auto">
              <a:spcBef>
                <a:spcPts val="0"/>
              </a:spcBef>
              <a:spcAft>
                <a:spcPts val="0"/>
              </a:spcAft>
              <a:defRPr/>
            </a:pPr>
            <a:endParaRPr lang="pt-BR" sz="2800" b="1" dirty="0">
              <a:solidFill>
                <a:srgbClr val="002060"/>
              </a:solidFill>
              <a:latin typeface="Arial" panose="020B0604020202020204" pitchFamily="34" charset="0"/>
              <a:cs typeface="Arial" panose="020B0604020202020204" pitchFamily="34" charset="0"/>
            </a:endParaRPr>
          </a:p>
          <a:p>
            <a:pPr fontAlgn="auto">
              <a:lnSpc>
                <a:spcPct val="200000"/>
              </a:lnSpc>
              <a:spcBef>
                <a:spcPts val="0"/>
              </a:spcBef>
              <a:spcAft>
                <a:spcPts val="0"/>
              </a:spcAft>
              <a:defRPr/>
            </a:pPr>
            <a:r>
              <a:rPr lang="pt-BR" b="1" dirty="0" smtClean="0">
                <a:solidFill>
                  <a:srgbClr val="002060"/>
                </a:solidFill>
                <a:latin typeface="Arial" panose="020B0604020202020204" pitchFamily="34" charset="0"/>
                <a:cs typeface="Arial" panose="020B0604020202020204" pitchFamily="34" charset="0"/>
              </a:rPr>
              <a:t>seinfraaerotelecom@tcu.gov.br                              Brasília, 23 de novembro de 2016</a:t>
            </a:r>
            <a:endParaRPr lang="pt-BR"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932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16632"/>
            <a:ext cx="8229600" cy="648072"/>
          </a:xfrm>
        </p:spPr>
        <p:txBody>
          <a:bodyPr/>
          <a:lstStyle/>
          <a:p>
            <a:r>
              <a:rPr lang="pt-BR" sz="3200" b="1" dirty="0" smtClean="0">
                <a:solidFill>
                  <a:srgbClr val="002060"/>
                </a:solidFill>
              </a:rPr>
              <a:t>Fiscalizações Realizadas</a:t>
            </a:r>
          </a:p>
        </p:txBody>
      </p:sp>
      <p:graphicFrame>
        <p:nvGraphicFramePr>
          <p:cNvPr id="5" name="Tabela 4"/>
          <p:cNvGraphicFramePr>
            <a:graphicFrameLocks noGrp="1"/>
          </p:cNvGraphicFramePr>
          <p:nvPr>
            <p:extLst>
              <p:ext uri="{D42A27DB-BD31-4B8C-83A1-F6EECF244321}">
                <p14:modId xmlns:p14="http://schemas.microsoft.com/office/powerpoint/2010/main" val="4254801732"/>
              </p:ext>
            </p:extLst>
          </p:nvPr>
        </p:nvGraphicFramePr>
        <p:xfrm>
          <a:off x="107505" y="692696"/>
          <a:ext cx="8928992" cy="5731170"/>
        </p:xfrm>
        <a:graphic>
          <a:graphicData uri="http://schemas.openxmlformats.org/drawingml/2006/table">
            <a:tbl>
              <a:tblPr firstRow="1" bandRow="1">
                <a:tableStyleId>{5C22544A-7EE6-4342-B048-85BDC9FD1C3A}</a:tableStyleId>
              </a:tblPr>
              <a:tblGrid>
                <a:gridCol w="798528"/>
                <a:gridCol w="1626838"/>
                <a:gridCol w="4781409"/>
                <a:gridCol w="1722217"/>
              </a:tblGrid>
              <a:tr h="720080">
                <a:tc>
                  <a:txBody>
                    <a:bodyPr/>
                    <a:lstStyle/>
                    <a:p>
                      <a:pPr algn="ctr">
                        <a:lnSpc>
                          <a:spcPct val="100000"/>
                        </a:lnSpc>
                        <a:spcBef>
                          <a:spcPts val="600"/>
                        </a:spcBef>
                        <a:spcAft>
                          <a:spcPts val="600"/>
                        </a:spcAft>
                      </a:pPr>
                      <a:r>
                        <a:rPr lang="pt-BR" sz="1700" dirty="0" smtClean="0">
                          <a:solidFill>
                            <a:schemeClr val="tx1"/>
                          </a:solidFill>
                          <a:latin typeface="Arial" panose="020B0604020202020204" pitchFamily="34" charset="0"/>
                          <a:cs typeface="Arial" panose="020B0604020202020204" pitchFamily="34" charset="0"/>
                        </a:rPr>
                        <a:t>Ano</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pt-BR" sz="1700" dirty="0" smtClean="0">
                          <a:solidFill>
                            <a:schemeClr val="tx1"/>
                          </a:solidFill>
                          <a:latin typeface="Arial" panose="020B0604020202020204" pitchFamily="34" charset="0"/>
                          <a:cs typeface="Arial" panose="020B0604020202020204" pitchFamily="34" charset="0"/>
                        </a:rPr>
                        <a:t>Fiscalização</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t-BR" sz="1700" dirty="0" smtClean="0">
                          <a:solidFill>
                            <a:schemeClr val="tx1"/>
                          </a:solidFill>
                          <a:latin typeface="Arial" panose="020B0604020202020204" pitchFamily="34" charset="0"/>
                          <a:cs typeface="Arial" panose="020B0604020202020204" pitchFamily="34" charset="0"/>
                        </a:rPr>
                        <a:t>Objetivo</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pt-BR" sz="1700" dirty="0" smtClean="0">
                          <a:solidFill>
                            <a:schemeClr val="tx1"/>
                          </a:solidFill>
                          <a:latin typeface="Arial" panose="020B0604020202020204" pitchFamily="34" charset="0"/>
                          <a:cs typeface="Arial" panose="020B0604020202020204" pitchFamily="34" charset="0"/>
                        </a:rPr>
                        <a:t>Deliberação</a:t>
                      </a:r>
                    </a:p>
                    <a:p>
                      <a:pPr algn="ctr">
                        <a:lnSpc>
                          <a:spcPct val="100000"/>
                        </a:lnSpc>
                        <a:spcBef>
                          <a:spcPts val="0"/>
                        </a:spcBef>
                        <a:spcAft>
                          <a:spcPts val="0"/>
                        </a:spcAft>
                      </a:pPr>
                      <a:r>
                        <a:rPr lang="pt-BR" sz="1700" dirty="0" smtClean="0">
                          <a:solidFill>
                            <a:schemeClr val="tx1"/>
                          </a:solidFill>
                          <a:latin typeface="Arial" panose="020B0604020202020204" pitchFamily="34" charset="0"/>
                          <a:cs typeface="Arial" panose="020B0604020202020204" pitchFamily="34" charset="0"/>
                        </a:rPr>
                        <a:t>(</a:t>
                      </a:r>
                      <a:r>
                        <a:rPr lang="pt-BR" sz="1700" baseline="0" dirty="0" smtClean="0">
                          <a:solidFill>
                            <a:schemeClr val="tx1"/>
                          </a:solidFill>
                          <a:latin typeface="Arial" panose="020B0604020202020204" pitchFamily="34" charset="0"/>
                          <a:cs typeface="Arial" panose="020B0604020202020204" pitchFamily="34" charset="0"/>
                        </a:rPr>
                        <a:t>Plenário/TCU)</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5077">
                <a:tc>
                  <a:txBody>
                    <a:bodyPr/>
                    <a:lstStyle/>
                    <a:p>
                      <a:pPr algn="ctr">
                        <a:lnSpc>
                          <a:spcPct val="100000"/>
                        </a:lnSpc>
                        <a:spcBef>
                          <a:spcPts val="600"/>
                        </a:spcBef>
                        <a:spcAft>
                          <a:spcPts val="600"/>
                        </a:spcAft>
                      </a:pPr>
                      <a:r>
                        <a:rPr lang="pt-BR" sz="1700" dirty="0" smtClean="0">
                          <a:solidFill>
                            <a:schemeClr val="tx1"/>
                          </a:solidFill>
                          <a:latin typeface="Arial" panose="020B0604020202020204" pitchFamily="34" charset="0"/>
                          <a:cs typeface="Arial" panose="020B0604020202020204" pitchFamily="34" charset="0"/>
                        </a:rPr>
                        <a:t>2014</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pt-BR" sz="1700" dirty="0" smtClean="0">
                          <a:solidFill>
                            <a:schemeClr val="tx1"/>
                          </a:solidFill>
                          <a:latin typeface="Arial" panose="020B0604020202020204" pitchFamily="34" charset="0"/>
                          <a:cs typeface="Arial" panose="020B0604020202020204" pitchFamily="34" charset="0"/>
                        </a:rPr>
                        <a:t>Auditoria Operacional</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700" kern="1200" dirty="0" smtClean="0">
                          <a:solidFill>
                            <a:schemeClr val="dk1"/>
                          </a:solidFill>
                          <a:effectLst/>
                          <a:latin typeface="Arial" panose="020B0604020202020204" pitchFamily="34" charset="0"/>
                          <a:ea typeface="+mn-ea"/>
                          <a:cs typeface="Arial" panose="020B0604020202020204" pitchFamily="34" charset="0"/>
                        </a:rPr>
                        <a:t>Examinar a atuação da Secretaria de Aviação Civil da Presidência da República (SAC/PR) e do Banco do Brasil no planejamento e execução do Programa de Investimentos em Logística-PIL: Aeroportos Regionais.</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pt-BR" sz="1700" dirty="0" smtClean="0">
                          <a:solidFill>
                            <a:schemeClr val="tx1"/>
                          </a:solidFill>
                          <a:latin typeface="Arial" panose="020B0604020202020204" pitchFamily="34" charset="0"/>
                          <a:cs typeface="Arial" panose="020B0604020202020204" pitchFamily="34" charset="0"/>
                        </a:rPr>
                        <a:t>Acórdão 3.484/2014</a:t>
                      </a:r>
                    </a:p>
                    <a:p>
                      <a:pPr marL="0" marR="0" indent="0" algn="ctr" defTabSz="914400" rtl="0" eaLnBrk="1" fontAlgn="auto" latinLnBrk="0" hangingPunct="1">
                        <a:lnSpc>
                          <a:spcPct val="100000"/>
                        </a:lnSpc>
                        <a:spcBef>
                          <a:spcPts val="600"/>
                        </a:spcBef>
                        <a:spcAft>
                          <a:spcPts val="600"/>
                        </a:spcAft>
                        <a:buClrTx/>
                        <a:buSzTx/>
                        <a:buFontTx/>
                        <a:buNone/>
                        <a:tabLst/>
                        <a:defRPr/>
                      </a:pPr>
                      <a:r>
                        <a:rPr lang="pt-BR" sz="1700" dirty="0" smtClean="0">
                          <a:solidFill>
                            <a:schemeClr val="tx1"/>
                          </a:solidFill>
                          <a:latin typeface="Arial" panose="020B0604020202020204" pitchFamily="34" charset="0"/>
                          <a:cs typeface="Arial" panose="020B0604020202020204" pitchFamily="34" charset="0"/>
                        </a:rPr>
                        <a:t>(3/12/2014)</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5077">
                <a:tc>
                  <a:txBody>
                    <a:bodyPr/>
                    <a:lstStyle/>
                    <a:p>
                      <a:pPr algn="ctr">
                        <a:lnSpc>
                          <a:spcPct val="100000"/>
                        </a:lnSpc>
                        <a:spcBef>
                          <a:spcPts val="600"/>
                        </a:spcBef>
                        <a:spcAft>
                          <a:spcPts val="600"/>
                        </a:spcAft>
                      </a:pPr>
                      <a:r>
                        <a:rPr lang="pt-BR" sz="1700" dirty="0" smtClean="0">
                          <a:solidFill>
                            <a:schemeClr val="tx1"/>
                          </a:solidFill>
                          <a:latin typeface="Arial" panose="020B0604020202020204" pitchFamily="34" charset="0"/>
                          <a:cs typeface="Arial" panose="020B0604020202020204" pitchFamily="34" charset="0"/>
                        </a:rPr>
                        <a:t>2014</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pt-BR" sz="1700" dirty="0" smtClean="0">
                          <a:solidFill>
                            <a:schemeClr val="tx1"/>
                          </a:solidFill>
                          <a:latin typeface="Arial" panose="020B0604020202020204" pitchFamily="34" charset="0"/>
                          <a:cs typeface="Arial" panose="020B0604020202020204" pitchFamily="34" charset="0"/>
                        </a:rPr>
                        <a:t>Auditoria</a:t>
                      </a:r>
                      <a:r>
                        <a:rPr lang="pt-BR" sz="1700" baseline="0" dirty="0" smtClean="0">
                          <a:solidFill>
                            <a:schemeClr val="tx1"/>
                          </a:solidFill>
                          <a:latin typeface="Arial" panose="020B0604020202020204" pitchFamily="34" charset="0"/>
                          <a:cs typeface="Arial" panose="020B0604020202020204" pitchFamily="34" charset="0"/>
                        </a:rPr>
                        <a:t> de Conformidade</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700" kern="1200" dirty="0" smtClean="0">
                          <a:solidFill>
                            <a:schemeClr val="dk1"/>
                          </a:solidFill>
                          <a:effectLst/>
                          <a:latin typeface="Arial" panose="020B0604020202020204" pitchFamily="34" charset="0"/>
                          <a:ea typeface="+mn-ea"/>
                          <a:cs typeface="Arial" panose="020B0604020202020204" pitchFamily="34" charset="0"/>
                        </a:rPr>
                        <a:t>Auditar os Projetos de Arquitetura e Engenharia destinados ao programa de fortalecimento da Aviação Regional</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pt-BR" sz="1700" dirty="0" smtClean="0">
                          <a:solidFill>
                            <a:schemeClr val="tx1"/>
                          </a:solidFill>
                          <a:latin typeface="Arial" panose="020B0604020202020204" pitchFamily="34" charset="0"/>
                          <a:cs typeface="Arial" panose="020B0604020202020204" pitchFamily="34" charset="0"/>
                        </a:rPr>
                        <a:t>Acórdão 2.209/2015</a:t>
                      </a:r>
                    </a:p>
                    <a:p>
                      <a:pPr marL="0" marR="0" indent="0" algn="ctr" defTabSz="914400" rtl="0" eaLnBrk="1" fontAlgn="auto" latinLnBrk="0" hangingPunct="1">
                        <a:lnSpc>
                          <a:spcPct val="100000"/>
                        </a:lnSpc>
                        <a:spcBef>
                          <a:spcPts val="600"/>
                        </a:spcBef>
                        <a:spcAft>
                          <a:spcPts val="600"/>
                        </a:spcAft>
                        <a:buClrTx/>
                        <a:buSzTx/>
                        <a:buFontTx/>
                        <a:buNone/>
                        <a:tabLst/>
                        <a:defRPr/>
                      </a:pPr>
                      <a:r>
                        <a:rPr lang="pt-BR" sz="1700" dirty="0" smtClean="0">
                          <a:solidFill>
                            <a:schemeClr val="tx1"/>
                          </a:solidFill>
                          <a:latin typeface="Arial" panose="020B0604020202020204" pitchFamily="34" charset="0"/>
                          <a:cs typeface="Arial" panose="020B0604020202020204" pitchFamily="34" charset="0"/>
                        </a:rPr>
                        <a:t>(</a:t>
                      </a:r>
                      <a:r>
                        <a:rPr lang="pt-BR" sz="1700" kern="1200" dirty="0" smtClean="0">
                          <a:solidFill>
                            <a:schemeClr val="tx1"/>
                          </a:solidFill>
                          <a:latin typeface="Arial" panose="020B0604020202020204" pitchFamily="34" charset="0"/>
                          <a:ea typeface="+mn-ea"/>
                          <a:cs typeface="Arial" panose="020B0604020202020204" pitchFamily="34" charset="0"/>
                        </a:rPr>
                        <a:t>2/9/2015</a:t>
                      </a:r>
                      <a:r>
                        <a:rPr lang="pt-BR" sz="1700" dirty="0" smtClean="0">
                          <a:solidFill>
                            <a:schemeClr val="tx1"/>
                          </a:solidFill>
                          <a:latin typeface="Arial" panose="020B0604020202020204" pitchFamily="34" charset="0"/>
                          <a:cs typeface="Arial" panose="020B0604020202020204" pitchFamily="34" charset="0"/>
                        </a:rPr>
                        <a:t>)</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1354">
                <a:tc>
                  <a:txBody>
                    <a:bodyPr/>
                    <a:lstStyle/>
                    <a:p>
                      <a:pPr algn="ctr">
                        <a:lnSpc>
                          <a:spcPct val="100000"/>
                        </a:lnSpc>
                        <a:spcBef>
                          <a:spcPts val="600"/>
                        </a:spcBef>
                        <a:spcAft>
                          <a:spcPts val="600"/>
                        </a:spcAft>
                      </a:pPr>
                      <a:r>
                        <a:rPr lang="pt-BR" sz="1700" dirty="0" smtClean="0">
                          <a:solidFill>
                            <a:schemeClr val="tx1"/>
                          </a:solidFill>
                          <a:latin typeface="Arial" panose="020B0604020202020204" pitchFamily="34" charset="0"/>
                          <a:cs typeface="Arial" panose="020B0604020202020204" pitchFamily="34" charset="0"/>
                        </a:rPr>
                        <a:t>2015</a:t>
                      </a:r>
                    </a:p>
                    <a:p>
                      <a:pPr algn="ctr">
                        <a:lnSpc>
                          <a:spcPct val="100000"/>
                        </a:lnSpc>
                        <a:spcBef>
                          <a:spcPts val="600"/>
                        </a:spcBef>
                        <a:spcAft>
                          <a:spcPts val="600"/>
                        </a:spcAft>
                      </a:pPr>
                      <a:r>
                        <a:rPr lang="pt-BR" sz="1700" dirty="0" smtClean="0">
                          <a:solidFill>
                            <a:schemeClr val="tx1"/>
                          </a:solidFill>
                          <a:latin typeface="Arial" panose="020B0604020202020204" pitchFamily="34" charset="0"/>
                          <a:cs typeface="Arial" panose="020B0604020202020204" pitchFamily="34" charset="0"/>
                        </a:rPr>
                        <a:t>2016</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pPr>
                      <a:r>
                        <a:rPr lang="pt-BR" sz="1700" dirty="0" smtClean="0">
                          <a:solidFill>
                            <a:schemeClr val="tx1"/>
                          </a:solidFill>
                          <a:latin typeface="Arial" panose="020B0604020202020204" pitchFamily="34" charset="0"/>
                          <a:cs typeface="Arial" panose="020B0604020202020204" pitchFamily="34" charset="0"/>
                        </a:rPr>
                        <a:t>Monitoramento</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pt-BR" sz="1700" kern="1200" dirty="0" smtClean="0">
                          <a:solidFill>
                            <a:schemeClr val="dk1"/>
                          </a:solidFill>
                          <a:effectLst/>
                          <a:latin typeface="Arial" panose="020B0604020202020204" pitchFamily="34" charset="0"/>
                          <a:ea typeface="+mn-ea"/>
                          <a:cs typeface="Arial" panose="020B0604020202020204" pitchFamily="34" charset="0"/>
                        </a:rPr>
                        <a:t>Verificar as medidas adotadas pela extinta Secretaria de Aviação Civil da Presidência da República (SAC/PR) com vistas ao cumprimento do item 9.1 do Acórdão 3.484/2014-TCU-Plenário, que tratou de auditoria operacional no Programa de Investimentos em Logística – PIL: Aeroportos Regionais.</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pt-BR" sz="1700" dirty="0" smtClean="0">
                          <a:solidFill>
                            <a:schemeClr val="tx1"/>
                          </a:solidFill>
                          <a:latin typeface="Arial" panose="020B0604020202020204" pitchFamily="34" charset="0"/>
                          <a:cs typeface="Arial" panose="020B0604020202020204" pitchFamily="34" charset="0"/>
                        </a:rPr>
                        <a:t>Acórdão 2.657/2016</a:t>
                      </a:r>
                    </a:p>
                    <a:p>
                      <a:pPr marL="0" marR="0" indent="0" algn="ctr" defTabSz="914400" rtl="0" eaLnBrk="1" fontAlgn="auto" latinLnBrk="0" hangingPunct="1">
                        <a:lnSpc>
                          <a:spcPct val="100000"/>
                        </a:lnSpc>
                        <a:spcBef>
                          <a:spcPts val="600"/>
                        </a:spcBef>
                        <a:spcAft>
                          <a:spcPts val="600"/>
                        </a:spcAft>
                        <a:buClrTx/>
                        <a:buSzTx/>
                        <a:buFontTx/>
                        <a:buNone/>
                        <a:tabLst/>
                        <a:defRPr/>
                      </a:pPr>
                      <a:r>
                        <a:rPr lang="pt-BR" sz="1700" dirty="0" smtClean="0">
                          <a:solidFill>
                            <a:schemeClr val="tx1"/>
                          </a:solidFill>
                          <a:latin typeface="Arial" panose="020B0604020202020204" pitchFamily="34" charset="0"/>
                          <a:cs typeface="Arial" panose="020B0604020202020204" pitchFamily="34" charset="0"/>
                        </a:rPr>
                        <a:t>(19/10/2016)</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9090">
                <a:tc gridSpan="4">
                  <a:txBody>
                    <a:bodyPr/>
                    <a:lstStyle/>
                    <a:p>
                      <a:pPr algn="ctr">
                        <a:lnSpc>
                          <a:spcPct val="100000"/>
                        </a:lnSpc>
                        <a:spcBef>
                          <a:spcPts val="600"/>
                        </a:spcBef>
                        <a:spcAft>
                          <a:spcPts val="600"/>
                        </a:spcAft>
                      </a:pPr>
                      <a:r>
                        <a:rPr lang="pt-BR" sz="1700" dirty="0" smtClean="0">
                          <a:solidFill>
                            <a:schemeClr val="tx1"/>
                          </a:solidFill>
                          <a:latin typeface="Arial" panose="020B0604020202020204" pitchFamily="34" charset="0"/>
                          <a:cs typeface="Arial" panose="020B0604020202020204" pitchFamily="34" charset="0"/>
                        </a:rPr>
                        <a:t>Relatora: Ministra Ana Arraes</a:t>
                      </a:r>
                      <a:endParaRPr lang="pt-BR" sz="17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295583"/>
            <a:ext cx="8640960" cy="830997"/>
          </a:xfrm>
          <a:prstGeom prst="rect">
            <a:avLst/>
          </a:prstGeom>
          <a:noFill/>
        </p:spPr>
        <p:txBody>
          <a:bodyPr wrap="square" rtlCol="0">
            <a:spAutoFit/>
          </a:bodyPr>
          <a:lstStyle/>
          <a:p>
            <a:pPr algn="ctr" fontAlgn="ctr"/>
            <a:r>
              <a:rPr lang="pt-BR" sz="2400" b="1" dirty="0"/>
              <a:t>Auditoria </a:t>
            </a:r>
            <a:r>
              <a:rPr lang="pt-BR" sz="2400" b="1" dirty="0" smtClean="0"/>
              <a:t>Operacional</a:t>
            </a:r>
          </a:p>
          <a:p>
            <a:pPr algn="ctr" fontAlgn="ctr"/>
            <a:r>
              <a:rPr lang="pt-BR" sz="2400" b="1" dirty="0" smtClean="0"/>
              <a:t>Acórdão 3.484/2014-TCU-Plenário (1/4) </a:t>
            </a:r>
            <a:endParaRPr lang="pt-BR" sz="2400" dirty="0"/>
          </a:p>
        </p:txBody>
      </p:sp>
      <p:sp>
        <p:nvSpPr>
          <p:cNvPr id="3" name="Retângulo 2"/>
          <p:cNvSpPr/>
          <p:nvPr/>
        </p:nvSpPr>
        <p:spPr>
          <a:xfrm>
            <a:off x="72008" y="1542078"/>
            <a:ext cx="3995936" cy="2169825"/>
          </a:xfrm>
          <a:prstGeom prst="rect">
            <a:avLst/>
          </a:prstGeom>
        </p:spPr>
        <p:txBody>
          <a:bodyPr wrap="square">
            <a:spAutoFit/>
          </a:bodyPr>
          <a:lstStyle/>
          <a:p>
            <a:pPr marL="285750" indent="-285750" algn="just">
              <a:lnSpc>
                <a:spcPct val="150000"/>
              </a:lnSpc>
              <a:spcBef>
                <a:spcPts val="600"/>
              </a:spcBef>
              <a:buFont typeface="Wingdings" panose="05000000000000000000" pitchFamily="2" charset="2"/>
              <a:buChar char="Ø"/>
            </a:pPr>
            <a:r>
              <a:rPr lang="pt-BR" b="1" dirty="0" smtClean="0"/>
              <a:t>Contexto:</a:t>
            </a:r>
          </a:p>
          <a:p>
            <a:pPr marL="742950" lvl="1" indent="-285750">
              <a:buFont typeface="Wingdings" panose="05000000000000000000" pitchFamily="2" charset="2"/>
              <a:buChar char="Ø"/>
            </a:pPr>
            <a:r>
              <a:rPr lang="pt-BR" dirty="0" smtClean="0"/>
              <a:t>PIL Aeroportos</a:t>
            </a:r>
          </a:p>
          <a:p>
            <a:pPr marL="742950" lvl="1" indent="-285750">
              <a:buFont typeface="Wingdings" panose="05000000000000000000" pitchFamily="2" charset="2"/>
              <a:buChar char="Ø"/>
            </a:pPr>
            <a:r>
              <a:rPr lang="pt-BR" dirty="0" smtClean="0"/>
              <a:t>Ampliar infraestrutura regional</a:t>
            </a:r>
          </a:p>
          <a:p>
            <a:pPr marL="742950" lvl="1" indent="-285750">
              <a:buFont typeface="Wingdings" panose="05000000000000000000" pitchFamily="2" charset="2"/>
              <a:buChar char="Ø"/>
            </a:pPr>
            <a:r>
              <a:rPr lang="pt-BR" dirty="0" smtClean="0"/>
              <a:t>Criar novos </a:t>
            </a:r>
            <a:r>
              <a:rPr lang="pt-BR" i="1" dirty="0" smtClean="0"/>
              <a:t>hubs</a:t>
            </a:r>
          </a:p>
          <a:p>
            <a:pPr marL="742950" lvl="1" indent="-285750">
              <a:buFont typeface="Wingdings" panose="05000000000000000000" pitchFamily="2" charset="2"/>
              <a:buChar char="Ø"/>
            </a:pPr>
            <a:r>
              <a:rPr lang="pt-BR" dirty="0" smtClean="0"/>
              <a:t>Incentivar o turismo</a:t>
            </a:r>
          </a:p>
          <a:p>
            <a:pPr marL="742950" lvl="1" indent="-285750">
              <a:buFont typeface="Wingdings" panose="05000000000000000000" pitchFamily="2" charset="2"/>
              <a:buChar char="Ø"/>
            </a:pPr>
            <a:r>
              <a:rPr lang="pt-BR" dirty="0" smtClean="0"/>
              <a:t>Acessibilidade</a:t>
            </a:r>
          </a:p>
          <a:p>
            <a:pPr marL="742950" lvl="1" indent="-285750">
              <a:buFont typeface="Wingdings" panose="05000000000000000000" pitchFamily="2" charset="2"/>
              <a:buChar char="Ø"/>
            </a:pPr>
            <a:endParaRPr lang="pt-BR" dirty="0"/>
          </a:p>
        </p:txBody>
      </p:sp>
      <p:pic>
        <p:nvPicPr>
          <p:cNvPr id="7" name="Imagem 6"/>
          <p:cNvPicPr>
            <a:picLocks noChangeAspect="1"/>
          </p:cNvPicPr>
          <p:nvPr/>
        </p:nvPicPr>
        <p:blipFill>
          <a:blip r:embed="rId2"/>
          <a:stretch>
            <a:fillRect/>
          </a:stretch>
        </p:blipFill>
        <p:spPr>
          <a:xfrm>
            <a:off x="4259957" y="1839526"/>
            <a:ext cx="4267200" cy="4038600"/>
          </a:xfrm>
          <a:prstGeom prst="rect">
            <a:avLst/>
          </a:prstGeom>
        </p:spPr>
      </p:pic>
      <p:pic>
        <p:nvPicPr>
          <p:cNvPr id="8" name="Imagem 7"/>
          <p:cNvPicPr>
            <a:picLocks noChangeAspect="1"/>
          </p:cNvPicPr>
          <p:nvPr/>
        </p:nvPicPr>
        <p:blipFill>
          <a:blip r:embed="rId3"/>
          <a:stretch>
            <a:fillRect/>
          </a:stretch>
        </p:blipFill>
        <p:spPr>
          <a:xfrm>
            <a:off x="4798120" y="1273503"/>
            <a:ext cx="3190875" cy="419100"/>
          </a:xfrm>
          <a:prstGeom prst="rect">
            <a:avLst/>
          </a:prstGeom>
        </p:spPr>
      </p:pic>
      <p:sp>
        <p:nvSpPr>
          <p:cNvPr id="9" name="Retângulo 8"/>
          <p:cNvSpPr/>
          <p:nvPr/>
        </p:nvSpPr>
        <p:spPr>
          <a:xfrm>
            <a:off x="4077295" y="5882660"/>
            <a:ext cx="4632523" cy="307777"/>
          </a:xfrm>
          <a:prstGeom prst="rect">
            <a:avLst/>
          </a:prstGeom>
        </p:spPr>
        <p:txBody>
          <a:bodyPr wrap="square">
            <a:spAutoFit/>
          </a:bodyPr>
          <a:lstStyle/>
          <a:p>
            <a:pPr lvl="1"/>
            <a:r>
              <a:rPr lang="pt-BR" sz="1400" b="1" dirty="0" smtClean="0"/>
              <a:t>Estimativa de 270 aeroportos; R$ 7,3 bilhões</a:t>
            </a:r>
            <a:endParaRPr lang="pt-BR" sz="1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295583"/>
            <a:ext cx="8640960" cy="830997"/>
          </a:xfrm>
          <a:prstGeom prst="rect">
            <a:avLst/>
          </a:prstGeom>
          <a:noFill/>
        </p:spPr>
        <p:txBody>
          <a:bodyPr wrap="square" rtlCol="0">
            <a:spAutoFit/>
          </a:bodyPr>
          <a:lstStyle/>
          <a:p>
            <a:pPr algn="ctr" fontAlgn="ctr"/>
            <a:r>
              <a:rPr lang="pt-BR" sz="2400" b="1" dirty="0"/>
              <a:t>Auditoria </a:t>
            </a:r>
            <a:r>
              <a:rPr lang="pt-BR" sz="2400" b="1" dirty="0" smtClean="0"/>
              <a:t>Operacional</a:t>
            </a:r>
          </a:p>
          <a:p>
            <a:pPr algn="ctr" fontAlgn="ctr"/>
            <a:r>
              <a:rPr lang="pt-BR" sz="2400" b="1" dirty="0" smtClean="0"/>
              <a:t>Acórdão 3.484/2014-TCU-Plenário (2/4) </a:t>
            </a:r>
            <a:endParaRPr lang="pt-BR" sz="2400" dirty="0"/>
          </a:p>
        </p:txBody>
      </p:sp>
      <p:pic>
        <p:nvPicPr>
          <p:cNvPr id="5" name="Imagem 4"/>
          <p:cNvPicPr>
            <a:picLocks noChangeAspect="1"/>
          </p:cNvPicPr>
          <p:nvPr/>
        </p:nvPicPr>
        <p:blipFill>
          <a:blip r:embed="rId2"/>
          <a:stretch>
            <a:fillRect/>
          </a:stretch>
        </p:blipFill>
        <p:spPr>
          <a:xfrm>
            <a:off x="2244489" y="1159953"/>
            <a:ext cx="4799037" cy="4936808"/>
          </a:xfrm>
          <a:prstGeom prst="rect">
            <a:avLst/>
          </a:prstGeom>
        </p:spPr>
      </p:pic>
    </p:spTree>
    <p:extLst>
      <p:ext uri="{BB962C8B-B14F-4D97-AF65-F5344CB8AC3E}">
        <p14:creationId xmlns:p14="http://schemas.microsoft.com/office/powerpoint/2010/main" val="167593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295583"/>
            <a:ext cx="8640960" cy="830997"/>
          </a:xfrm>
          <a:prstGeom prst="rect">
            <a:avLst/>
          </a:prstGeom>
          <a:noFill/>
        </p:spPr>
        <p:txBody>
          <a:bodyPr wrap="square" rtlCol="0">
            <a:spAutoFit/>
          </a:bodyPr>
          <a:lstStyle/>
          <a:p>
            <a:pPr algn="ctr" fontAlgn="ctr"/>
            <a:r>
              <a:rPr lang="pt-BR" sz="2400" b="1" dirty="0"/>
              <a:t>Auditoria </a:t>
            </a:r>
            <a:r>
              <a:rPr lang="pt-BR" sz="2400" b="1" dirty="0" smtClean="0"/>
              <a:t>Operacional</a:t>
            </a:r>
          </a:p>
          <a:p>
            <a:pPr algn="ctr" fontAlgn="ctr"/>
            <a:r>
              <a:rPr lang="pt-BR" sz="2400" b="1" dirty="0" smtClean="0"/>
              <a:t>Acórdão 3.484/2014-TCU-Plenário (3/4) </a:t>
            </a:r>
            <a:endParaRPr lang="pt-BR" sz="2400" dirty="0"/>
          </a:p>
        </p:txBody>
      </p:sp>
      <p:sp>
        <p:nvSpPr>
          <p:cNvPr id="3" name="Retângulo 2"/>
          <p:cNvSpPr/>
          <p:nvPr/>
        </p:nvSpPr>
        <p:spPr>
          <a:xfrm>
            <a:off x="-544" y="1268760"/>
            <a:ext cx="9144000" cy="3724096"/>
          </a:xfrm>
          <a:prstGeom prst="rect">
            <a:avLst/>
          </a:prstGeom>
        </p:spPr>
        <p:txBody>
          <a:bodyPr wrap="square">
            <a:spAutoFit/>
          </a:bodyPr>
          <a:lstStyle/>
          <a:p>
            <a:pPr marL="285750" indent="-285750" algn="just">
              <a:lnSpc>
                <a:spcPct val="150000"/>
              </a:lnSpc>
              <a:spcBef>
                <a:spcPts val="600"/>
              </a:spcBef>
              <a:buFont typeface="Wingdings" panose="05000000000000000000" pitchFamily="2" charset="2"/>
              <a:buChar char="Ø"/>
            </a:pPr>
            <a:r>
              <a:rPr lang="pt-BR" dirty="0" smtClean="0"/>
              <a:t>Síntese das determinações do TCU à SAC/PR:</a:t>
            </a:r>
          </a:p>
          <a:p>
            <a:pPr marL="742950" lvl="1" indent="-285750" algn="just">
              <a:lnSpc>
                <a:spcPct val="150000"/>
              </a:lnSpc>
              <a:spcBef>
                <a:spcPts val="600"/>
              </a:spcBef>
              <a:buFont typeface="Wingdings" panose="05000000000000000000" pitchFamily="2" charset="2"/>
              <a:buChar char="Ø"/>
            </a:pPr>
            <a:r>
              <a:rPr lang="pt-BR" dirty="0" smtClean="0"/>
              <a:t>fundamentar, </a:t>
            </a:r>
            <a:r>
              <a:rPr lang="pt-BR" dirty="0"/>
              <a:t>de forma objetiva, </a:t>
            </a:r>
            <a:r>
              <a:rPr lang="pt-BR" dirty="0" err="1"/>
              <a:t>rastreável</a:t>
            </a:r>
            <a:r>
              <a:rPr lang="pt-BR" dirty="0"/>
              <a:t> e amparada em estudos técnicos consistentes, a seleção </a:t>
            </a:r>
            <a:r>
              <a:rPr lang="pt-BR" dirty="0" smtClean="0"/>
              <a:t>dos 270 </a:t>
            </a:r>
            <a:r>
              <a:rPr lang="pt-BR" dirty="0"/>
              <a:t>localidades beneficiadas pelo PIL Aeroportos e </a:t>
            </a:r>
            <a:r>
              <a:rPr lang="pt-BR" dirty="0" smtClean="0"/>
              <a:t>fazer </a:t>
            </a:r>
            <a:r>
              <a:rPr lang="pt-BR" dirty="0"/>
              <a:t>constar os fatores que poderão levar à sua futura exclusão do </a:t>
            </a:r>
            <a:r>
              <a:rPr lang="pt-BR" dirty="0" smtClean="0"/>
              <a:t>programa;</a:t>
            </a:r>
          </a:p>
          <a:p>
            <a:pPr marL="742950" lvl="1" indent="-285750" algn="just">
              <a:lnSpc>
                <a:spcPct val="150000"/>
              </a:lnSpc>
              <a:spcBef>
                <a:spcPts val="600"/>
              </a:spcBef>
              <a:buFont typeface="Wingdings" panose="05000000000000000000" pitchFamily="2" charset="2"/>
              <a:buChar char="Ø"/>
            </a:pPr>
            <a:r>
              <a:rPr lang="pt-BR" dirty="0" smtClean="0"/>
              <a:t>realizar a </a:t>
            </a:r>
            <a:r>
              <a:rPr lang="pt-BR" dirty="0">
                <a:solidFill>
                  <a:srgbClr val="FF0000"/>
                </a:solidFill>
              </a:rPr>
              <a:t>revisão qualitativa</a:t>
            </a:r>
            <a:r>
              <a:rPr lang="pt-BR" dirty="0"/>
              <a:t> dos resultados obtidos para as projeções de </a:t>
            </a:r>
            <a:r>
              <a:rPr lang="pt-BR" dirty="0" smtClean="0"/>
              <a:t>demanda;</a:t>
            </a:r>
          </a:p>
          <a:p>
            <a:pPr marL="742950" lvl="1" indent="-285750" algn="just">
              <a:lnSpc>
                <a:spcPct val="150000"/>
              </a:lnSpc>
              <a:spcBef>
                <a:spcPts val="600"/>
              </a:spcBef>
              <a:buFont typeface="Wingdings" panose="05000000000000000000" pitchFamily="2" charset="2"/>
              <a:buChar char="Ø"/>
            </a:pPr>
            <a:r>
              <a:rPr lang="pt-BR" dirty="0" smtClean="0"/>
              <a:t>apresentar </a:t>
            </a:r>
            <a:r>
              <a:rPr lang="pt-BR" dirty="0"/>
              <a:t>os </a:t>
            </a:r>
            <a:r>
              <a:rPr lang="pt-BR" dirty="0">
                <a:solidFill>
                  <a:srgbClr val="FF0000"/>
                </a:solidFill>
              </a:rPr>
              <a:t>critérios de priorização de investimentos</a:t>
            </a:r>
            <a:r>
              <a:rPr lang="pt-BR" dirty="0"/>
              <a:t> nos </a:t>
            </a:r>
            <a:r>
              <a:rPr lang="pt-BR" dirty="0" smtClean="0"/>
              <a:t>aeródromos;</a:t>
            </a:r>
          </a:p>
          <a:p>
            <a:pPr marL="742950" lvl="1" indent="-285750" algn="just">
              <a:lnSpc>
                <a:spcPct val="150000"/>
              </a:lnSpc>
              <a:spcBef>
                <a:spcPts val="600"/>
              </a:spcBef>
              <a:buFont typeface="Wingdings" panose="05000000000000000000" pitchFamily="2" charset="2"/>
              <a:buChar char="Ø"/>
            </a:pPr>
            <a:r>
              <a:rPr lang="pt-BR" dirty="0" smtClean="0"/>
              <a:t>Iniciar as </a:t>
            </a:r>
            <a:r>
              <a:rPr lang="pt-BR" dirty="0"/>
              <a:t>atividades do Comitê de </a:t>
            </a:r>
            <a:r>
              <a:rPr lang="pt-BR" dirty="0" smtClean="0"/>
              <a:t>Monitoramento (Banco do Brasil);</a:t>
            </a:r>
            <a:endParaRPr lang="pt-BR" dirty="0"/>
          </a:p>
        </p:txBody>
      </p:sp>
    </p:spTree>
    <p:extLst>
      <p:ext uri="{BB962C8B-B14F-4D97-AF65-F5344CB8AC3E}">
        <p14:creationId xmlns:p14="http://schemas.microsoft.com/office/powerpoint/2010/main" val="4001355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2008" y="1412776"/>
            <a:ext cx="8892480" cy="3647152"/>
          </a:xfrm>
          <a:prstGeom prst="rect">
            <a:avLst/>
          </a:prstGeom>
        </p:spPr>
        <p:txBody>
          <a:bodyPr wrap="square">
            <a:spAutoFit/>
          </a:bodyPr>
          <a:lstStyle/>
          <a:p>
            <a:pPr marL="285750" indent="-285750" algn="just">
              <a:lnSpc>
                <a:spcPct val="150000"/>
              </a:lnSpc>
              <a:spcBef>
                <a:spcPts val="600"/>
              </a:spcBef>
              <a:buFont typeface="Wingdings" panose="05000000000000000000" pitchFamily="2" charset="2"/>
              <a:buChar char="Ø"/>
            </a:pPr>
            <a:r>
              <a:rPr lang="pt-BR" dirty="0"/>
              <a:t>Síntese das determinações do TCU à </a:t>
            </a:r>
            <a:r>
              <a:rPr lang="pt-BR" dirty="0" smtClean="0"/>
              <a:t>SAC/PR:</a:t>
            </a:r>
          </a:p>
          <a:p>
            <a:pPr marL="742950" lvl="1" indent="-285750" algn="just">
              <a:lnSpc>
                <a:spcPct val="150000"/>
              </a:lnSpc>
              <a:spcBef>
                <a:spcPts val="600"/>
              </a:spcBef>
              <a:buFont typeface="Wingdings" panose="05000000000000000000" pitchFamily="2" charset="2"/>
              <a:buChar char="Ø"/>
            </a:pPr>
            <a:r>
              <a:rPr lang="pt-BR" dirty="0" smtClean="0"/>
              <a:t>divulgar </a:t>
            </a:r>
            <a:r>
              <a:rPr lang="pt-BR" dirty="0"/>
              <a:t>e </a:t>
            </a:r>
            <a:r>
              <a:rPr lang="pt-BR" dirty="0" smtClean="0"/>
              <a:t>dar </a:t>
            </a:r>
            <a:r>
              <a:rPr lang="pt-BR" dirty="0"/>
              <a:t>cumprimento às orientações do Manual </a:t>
            </a:r>
            <a:r>
              <a:rPr lang="pt-BR" dirty="0" smtClean="0"/>
              <a:t>Operacional;</a:t>
            </a:r>
          </a:p>
          <a:p>
            <a:pPr marL="742950" lvl="1" indent="-285750" algn="just">
              <a:lnSpc>
                <a:spcPct val="150000"/>
              </a:lnSpc>
              <a:spcBef>
                <a:spcPts val="600"/>
              </a:spcBef>
              <a:buFont typeface="Wingdings" panose="05000000000000000000" pitchFamily="2" charset="2"/>
              <a:buChar char="Ø"/>
            </a:pPr>
            <a:r>
              <a:rPr lang="pt-BR" dirty="0" smtClean="0"/>
              <a:t>apresentar </a:t>
            </a:r>
            <a:r>
              <a:rPr lang="pt-BR" dirty="0"/>
              <a:t>o </a:t>
            </a:r>
            <a:r>
              <a:rPr lang="pt-BR" dirty="0">
                <a:solidFill>
                  <a:srgbClr val="FF0000"/>
                </a:solidFill>
              </a:rPr>
              <a:t>cronograma </a:t>
            </a:r>
            <a:r>
              <a:rPr lang="pt-BR" dirty="0"/>
              <a:t>previsto para implementar o Plano de Aviação </a:t>
            </a:r>
            <a:r>
              <a:rPr lang="pt-BR" dirty="0" smtClean="0"/>
              <a:t>Regional; e</a:t>
            </a:r>
            <a:endParaRPr lang="pt-BR" dirty="0"/>
          </a:p>
          <a:p>
            <a:pPr marL="742950" lvl="1" indent="-285750" algn="just">
              <a:lnSpc>
                <a:spcPct val="150000"/>
              </a:lnSpc>
              <a:spcBef>
                <a:spcPts val="600"/>
              </a:spcBef>
              <a:buFont typeface="Wingdings" panose="05000000000000000000" pitchFamily="2" charset="2"/>
              <a:buChar char="Ø"/>
            </a:pPr>
            <a:r>
              <a:rPr lang="pt-BR" dirty="0" smtClean="0"/>
              <a:t>apresentar </a:t>
            </a:r>
            <a:r>
              <a:rPr lang="pt-BR" dirty="0"/>
              <a:t>medidas que serão adotadas para mitigar os riscos associados à inexistência de Planos Diretores </a:t>
            </a:r>
            <a:r>
              <a:rPr lang="pt-BR" dirty="0" smtClean="0"/>
              <a:t>Aeroportuários (PDIR) </a:t>
            </a:r>
            <a:r>
              <a:rPr lang="pt-BR" dirty="0"/>
              <a:t>e Planos Básicos de Zona de Proteção de </a:t>
            </a:r>
            <a:r>
              <a:rPr lang="pt-BR" dirty="0" smtClean="0"/>
              <a:t>Aeródromos (PBZPA), </a:t>
            </a:r>
            <a:r>
              <a:rPr lang="pt-BR" dirty="0"/>
              <a:t>bem como à operacionalização das </a:t>
            </a:r>
            <a:r>
              <a:rPr lang="pt-BR" dirty="0">
                <a:solidFill>
                  <a:srgbClr val="FF0000"/>
                </a:solidFill>
              </a:rPr>
              <a:t>desapropriações</a:t>
            </a:r>
            <a:r>
              <a:rPr lang="pt-BR" dirty="0"/>
              <a:t> necessárias junto aos sítios </a:t>
            </a:r>
            <a:r>
              <a:rPr lang="pt-BR" dirty="0" smtClean="0"/>
              <a:t>aeroportuários.</a:t>
            </a:r>
            <a:endParaRPr lang="pt-BR" dirty="0"/>
          </a:p>
        </p:txBody>
      </p:sp>
      <p:sp>
        <p:nvSpPr>
          <p:cNvPr id="4" name="CaixaDeTexto 3"/>
          <p:cNvSpPr txBox="1"/>
          <p:nvPr/>
        </p:nvSpPr>
        <p:spPr>
          <a:xfrm>
            <a:off x="323528" y="295583"/>
            <a:ext cx="8640960" cy="830997"/>
          </a:xfrm>
          <a:prstGeom prst="rect">
            <a:avLst/>
          </a:prstGeom>
          <a:noFill/>
        </p:spPr>
        <p:txBody>
          <a:bodyPr wrap="square" rtlCol="0">
            <a:spAutoFit/>
          </a:bodyPr>
          <a:lstStyle/>
          <a:p>
            <a:pPr algn="ctr" fontAlgn="ctr"/>
            <a:r>
              <a:rPr lang="pt-BR" sz="2400" b="1" dirty="0"/>
              <a:t>Auditoria </a:t>
            </a:r>
            <a:r>
              <a:rPr lang="pt-BR" sz="2400" b="1" dirty="0" smtClean="0"/>
              <a:t>Operacional</a:t>
            </a:r>
          </a:p>
          <a:p>
            <a:pPr algn="ctr" fontAlgn="ctr"/>
            <a:r>
              <a:rPr lang="pt-BR" sz="2400" b="1" dirty="0" smtClean="0"/>
              <a:t>Acórdão 3.484/2014-TCU-Plenário (4/4) </a:t>
            </a:r>
            <a:endParaRPr lang="pt-BR" sz="2400" dirty="0"/>
          </a:p>
        </p:txBody>
      </p:sp>
    </p:spTree>
    <p:extLst>
      <p:ext uri="{BB962C8B-B14F-4D97-AF65-F5344CB8AC3E}">
        <p14:creationId xmlns:p14="http://schemas.microsoft.com/office/powerpoint/2010/main" val="2991981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1268760"/>
            <a:ext cx="9144000" cy="507831"/>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Ø"/>
            </a:pPr>
            <a:r>
              <a:rPr lang="pt-BR" dirty="0" smtClean="0"/>
              <a:t>Foco: Exame das modelagens </a:t>
            </a:r>
            <a:r>
              <a:rPr lang="pt-BR" dirty="0"/>
              <a:t>de projetos </a:t>
            </a:r>
            <a:r>
              <a:rPr lang="pt-BR" dirty="0" smtClean="0"/>
              <a:t>padrão</a:t>
            </a:r>
            <a:endParaRPr lang="pt-BR" dirty="0"/>
          </a:p>
        </p:txBody>
      </p:sp>
      <p:sp>
        <p:nvSpPr>
          <p:cNvPr id="4" name="CaixaDeTexto 3"/>
          <p:cNvSpPr txBox="1"/>
          <p:nvPr/>
        </p:nvSpPr>
        <p:spPr>
          <a:xfrm>
            <a:off x="323528" y="295583"/>
            <a:ext cx="8640960" cy="830997"/>
          </a:xfrm>
          <a:prstGeom prst="rect">
            <a:avLst/>
          </a:prstGeom>
          <a:noFill/>
        </p:spPr>
        <p:txBody>
          <a:bodyPr wrap="square" rtlCol="0">
            <a:spAutoFit/>
          </a:bodyPr>
          <a:lstStyle/>
          <a:p>
            <a:pPr algn="ctr" fontAlgn="ctr"/>
            <a:r>
              <a:rPr lang="pt-BR" sz="2400" b="1" dirty="0"/>
              <a:t>Auditoria </a:t>
            </a:r>
            <a:r>
              <a:rPr lang="pt-BR" sz="2400" b="1" dirty="0" smtClean="0"/>
              <a:t>de Conformidade</a:t>
            </a:r>
          </a:p>
          <a:p>
            <a:pPr algn="ctr" fontAlgn="ctr"/>
            <a:r>
              <a:rPr lang="pt-BR" sz="2400" b="1" dirty="0" smtClean="0"/>
              <a:t>Acórdão</a:t>
            </a:r>
            <a:r>
              <a:rPr lang="pt-BR" sz="2400" b="1" dirty="0"/>
              <a:t> </a:t>
            </a:r>
            <a:r>
              <a:rPr lang="pt-BR" sz="2400" b="1" dirty="0" smtClean="0"/>
              <a:t>2.209/2015-TCU-Plenário (1/4) </a:t>
            </a:r>
            <a:endParaRPr lang="pt-BR" sz="2400" dirty="0"/>
          </a:p>
        </p:txBody>
      </p:sp>
      <p:pic>
        <p:nvPicPr>
          <p:cNvPr id="2" name="Imagem 1"/>
          <p:cNvPicPr>
            <a:picLocks noChangeAspect="1"/>
          </p:cNvPicPr>
          <p:nvPr/>
        </p:nvPicPr>
        <p:blipFill>
          <a:blip r:embed="rId2"/>
          <a:stretch>
            <a:fillRect/>
          </a:stretch>
        </p:blipFill>
        <p:spPr>
          <a:xfrm>
            <a:off x="1159888" y="1868927"/>
            <a:ext cx="6968239" cy="2056705"/>
          </a:xfrm>
          <a:prstGeom prst="rect">
            <a:avLst/>
          </a:prstGeom>
        </p:spPr>
      </p:pic>
      <p:pic>
        <p:nvPicPr>
          <p:cNvPr id="6" name="Imagem 5"/>
          <p:cNvPicPr>
            <a:picLocks noChangeAspect="1"/>
          </p:cNvPicPr>
          <p:nvPr/>
        </p:nvPicPr>
        <p:blipFill>
          <a:blip r:embed="rId3"/>
          <a:stretch>
            <a:fillRect/>
          </a:stretch>
        </p:blipFill>
        <p:spPr>
          <a:xfrm>
            <a:off x="1175731" y="3933056"/>
            <a:ext cx="6952396" cy="2252903"/>
          </a:xfrm>
          <a:prstGeom prst="rect">
            <a:avLst/>
          </a:prstGeom>
        </p:spPr>
      </p:pic>
    </p:spTree>
    <p:extLst>
      <p:ext uri="{BB962C8B-B14F-4D97-AF65-F5344CB8AC3E}">
        <p14:creationId xmlns:p14="http://schemas.microsoft.com/office/powerpoint/2010/main" val="1969052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295583"/>
            <a:ext cx="8640960" cy="830997"/>
          </a:xfrm>
          <a:prstGeom prst="rect">
            <a:avLst/>
          </a:prstGeom>
          <a:noFill/>
        </p:spPr>
        <p:txBody>
          <a:bodyPr wrap="square" rtlCol="0">
            <a:spAutoFit/>
          </a:bodyPr>
          <a:lstStyle/>
          <a:p>
            <a:pPr algn="ctr" fontAlgn="ctr"/>
            <a:r>
              <a:rPr lang="pt-BR" sz="2400" b="1" dirty="0"/>
              <a:t>Auditoria </a:t>
            </a:r>
            <a:r>
              <a:rPr lang="pt-BR" sz="2400" b="1" dirty="0" smtClean="0"/>
              <a:t>de Conformidade</a:t>
            </a:r>
          </a:p>
          <a:p>
            <a:pPr algn="ctr" fontAlgn="ctr"/>
            <a:r>
              <a:rPr lang="pt-BR" sz="2400" b="1" dirty="0" smtClean="0"/>
              <a:t>Acórdão</a:t>
            </a:r>
            <a:r>
              <a:rPr lang="pt-BR" sz="2400" b="1" dirty="0"/>
              <a:t> 2.209/2015-TCU-Plenário </a:t>
            </a:r>
            <a:r>
              <a:rPr lang="pt-BR" sz="2400" b="1" dirty="0" smtClean="0"/>
              <a:t>(2/4</a:t>
            </a:r>
            <a:r>
              <a:rPr lang="pt-BR" sz="2400" b="1" dirty="0"/>
              <a:t>) </a:t>
            </a:r>
            <a:endParaRPr lang="pt-BR" sz="2400" dirty="0"/>
          </a:p>
        </p:txBody>
      </p:sp>
      <p:pic>
        <p:nvPicPr>
          <p:cNvPr id="5" name="Imagem 4"/>
          <p:cNvPicPr>
            <a:picLocks noChangeAspect="1"/>
          </p:cNvPicPr>
          <p:nvPr/>
        </p:nvPicPr>
        <p:blipFill>
          <a:blip r:embed="rId2"/>
          <a:stretch>
            <a:fillRect/>
          </a:stretch>
        </p:blipFill>
        <p:spPr>
          <a:xfrm>
            <a:off x="777199" y="1556792"/>
            <a:ext cx="7733618" cy="4032448"/>
          </a:xfrm>
          <a:prstGeom prst="rect">
            <a:avLst/>
          </a:prstGeom>
        </p:spPr>
      </p:pic>
    </p:spTree>
    <p:extLst>
      <p:ext uri="{BB962C8B-B14F-4D97-AF65-F5344CB8AC3E}">
        <p14:creationId xmlns:p14="http://schemas.microsoft.com/office/powerpoint/2010/main" val="699829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23528" y="295583"/>
            <a:ext cx="8640960" cy="830997"/>
          </a:xfrm>
          <a:prstGeom prst="rect">
            <a:avLst/>
          </a:prstGeom>
          <a:noFill/>
        </p:spPr>
        <p:txBody>
          <a:bodyPr wrap="square" rtlCol="0">
            <a:spAutoFit/>
          </a:bodyPr>
          <a:lstStyle/>
          <a:p>
            <a:pPr algn="ctr" fontAlgn="ctr"/>
            <a:r>
              <a:rPr lang="pt-BR" sz="2400" b="1" dirty="0"/>
              <a:t>Auditoria </a:t>
            </a:r>
            <a:r>
              <a:rPr lang="pt-BR" sz="2400" b="1" dirty="0" smtClean="0"/>
              <a:t>de Conformidade</a:t>
            </a:r>
          </a:p>
          <a:p>
            <a:pPr algn="ctr" fontAlgn="ctr"/>
            <a:r>
              <a:rPr lang="pt-BR" sz="2400" b="1" dirty="0" smtClean="0"/>
              <a:t>Acórdão</a:t>
            </a:r>
            <a:r>
              <a:rPr lang="pt-BR" sz="2400" b="1" dirty="0"/>
              <a:t> 2.209/2015-TCU-Plenário </a:t>
            </a:r>
            <a:r>
              <a:rPr lang="pt-BR" sz="2400" b="1" dirty="0" smtClean="0"/>
              <a:t>(3/4</a:t>
            </a:r>
            <a:r>
              <a:rPr lang="pt-BR" sz="2400" b="1" dirty="0"/>
              <a:t>) </a:t>
            </a:r>
            <a:endParaRPr lang="pt-BR" sz="2400" dirty="0"/>
          </a:p>
        </p:txBody>
      </p:sp>
      <p:pic>
        <p:nvPicPr>
          <p:cNvPr id="2" name="Imagem 1"/>
          <p:cNvPicPr>
            <a:picLocks noChangeAspect="1"/>
          </p:cNvPicPr>
          <p:nvPr/>
        </p:nvPicPr>
        <p:blipFill>
          <a:blip r:embed="rId2"/>
          <a:stretch>
            <a:fillRect/>
          </a:stretch>
        </p:blipFill>
        <p:spPr>
          <a:xfrm>
            <a:off x="683568" y="1484784"/>
            <a:ext cx="7486972" cy="4327029"/>
          </a:xfrm>
          <a:prstGeom prst="rect">
            <a:avLst/>
          </a:prstGeom>
        </p:spPr>
      </p:pic>
    </p:spTree>
    <p:extLst>
      <p:ext uri="{BB962C8B-B14F-4D97-AF65-F5344CB8AC3E}">
        <p14:creationId xmlns:p14="http://schemas.microsoft.com/office/powerpoint/2010/main" val="981554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6452</TotalTime>
  <Words>893</Words>
  <Application>Microsoft Office PowerPoint</Application>
  <PresentationFormat>Apresentação na tela (4:3)</PresentationFormat>
  <Paragraphs>101</Paragraphs>
  <Slides>14</Slides>
  <Notes>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vt:lpstr>
      <vt:lpstr>Calibri</vt:lpstr>
      <vt:lpstr>Wingdings</vt:lpstr>
      <vt:lpstr>Tema do Office</vt:lpstr>
      <vt:lpstr>Apresentação do PowerPoint</vt:lpstr>
      <vt:lpstr>Fiscalizações Realizadas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TCU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malvim</dc:creator>
  <cp:lastModifiedBy>Tony de Medeiros Palmeira</cp:lastModifiedBy>
  <cp:revision>712</cp:revision>
  <cp:lastPrinted>2016-11-22T22:25:26Z</cp:lastPrinted>
  <dcterms:created xsi:type="dcterms:W3CDTF">2012-01-19T13:05:04Z</dcterms:created>
  <dcterms:modified xsi:type="dcterms:W3CDTF">2016-11-23T10:53:05Z</dcterms:modified>
</cp:coreProperties>
</file>