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  <p:sldMasterId id="2147483672" r:id="rId2"/>
  </p:sldMasterIdLst>
  <p:notesMasterIdLst>
    <p:notesMasterId r:id="rId29"/>
  </p:notesMasterIdLst>
  <p:handoutMasterIdLst>
    <p:handoutMasterId r:id="rId30"/>
  </p:handoutMasterIdLst>
  <p:sldIdLst>
    <p:sldId id="3827" r:id="rId3"/>
    <p:sldId id="4068" r:id="rId4"/>
    <p:sldId id="4042" r:id="rId5"/>
    <p:sldId id="4110" r:id="rId6"/>
    <p:sldId id="4087" r:id="rId7"/>
    <p:sldId id="4073" r:id="rId8"/>
    <p:sldId id="4091" r:id="rId9"/>
    <p:sldId id="4100" r:id="rId10"/>
    <p:sldId id="4103" r:id="rId11"/>
    <p:sldId id="4105" r:id="rId12"/>
    <p:sldId id="4096" r:id="rId13"/>
    <p:sldId id="4113" r:id="rId14"/>
    <p:sldId id="4098" r:id="rId15"/>
    <p:sldId id="4099" r:id="rId16"/>
    <p:sldId id="4104" r:id="rId17"/>
    <p:sldId id="4107" r:id="rId18"/>
    <p:sldId id="4097" r:id="rId19"/>
    <p:sldId id="4115" r:id="rId20"/>
    <p:sldId id="4114" r:id="rId21"/>
    <p:sldId id="4095" r:id="rId22"/>
    <p:sldId id="4109" r:id="rId23"/>
    <p:sldId id="4084" r:id="rId24"/>
    <p:sldId id="4045" r:id="rId25"/>
    <p:sldId id="4086" r:id="rId26"/>
    <p:sldId id="4112" r:id="rId27"/>
    <p:sldId id="4066" r:id="rId28"/>
  </p:sldIdLst>
  <p:sldSz cx="12192000" cy="6858000"/>
  <p:notesSz cx="6797675" cy="9928225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Estilo Médio 2 - Ênfase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1EBBBCC-DAD2-459C-BE2E-F6DE35CF9A28}" styleName="Estilo Escuro 2 - Ênfase 3/Ênfase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1E171933-4619-4E11-9A3F-F7608DF75F80}" styleName="Estilo Médio 1 - Ênfas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608" autoAdjust="0"/>
    <p:restoredTop sz="94660"/>
  </p:normalViewPr>
  <p:slideViewPr>
    <p:cSldViewPr snapToGrid="0">
      <p:cViewPr varScale="1">
        <p:scale>
          <a:sx n="82" d="100"/>
          <a:sy n="82" d="100"/>
        </p:scale>
        <p:origin x="614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50444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0E1D34-3B47-42DD-A93F-E58E6EBBEB0B}" type="datetimeFigureOut">
              <a:rPr lang="pt-BR" smtClean="0"/>
              <a:pPr/>
              <a:t>19/03/2024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50444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8BA3E1-FB71-41AA-A2A0-06FF63E16BA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78118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9506DD-C6DC-4525-9130-88C5A811A73C}" type="datetimeFigureOut">
              <a:rPr lang="pt-BR" smtClean="0"/>
              <a:pPr/>
              <a:t>19/03/2024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9430092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50444" y="9430092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1E747E-0CFA-4976-85F8-C9E1E0155FE8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946440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00000000-1234-1234-1234-123412341234}" type="slidenum">
              <a:rPr lang="pt-BR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/>
              <a:t>3</a:t>
            </a:fld>
            <a:endParaRPr lang="pt-BR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615343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00000000-1234-1234-1234-123412341234}" type="slidenum">
              <a:rPr lang="pt-BR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/>
              <a:t>4</a:t>
            </a:fld>
            <a:endParaRPr lang="pt-BR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912820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9F0D039-0317-4DFE-AE42-CEA05E76CE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9BF66304-C145-485C-BE21-74E88DEF28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F48A18CE-5BD4-4254-B5EA-9120615B9C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E1C4D-E46A-4532-80AA-F0B706D2A831}" type="datetimeFigureOut">
              <a:rPr lang="pt-BR" smtClean="0"/>
              <a:pPr/>
              <a:t>19/03/2024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225B73C4-B95F-4FFA-BDA6-9E7F671DBF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021F34D1-455E-4186-85F1-84EBAD4E71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DACB4-E36B-4369-B5B1-996845EBA328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812975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76747A1F-657A-4AE9-89A6-5FDA3CD4E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xmlns="" id="{79F063C4-DBCF-4C15-9AD9-5950F401F7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32F940BC-C9FF-4C81-8EF4-6E1DA559AB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E1C4D-E46A-4532-80AA-F0B706D2A831}" type="datetimeFigureOut">
              <a:rPr lang="pt-BR" smtClean="0"/>
              <a:pPr/>
              <a:t>19/03/2024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1AC89F3C-5164-4195-9BB9-8415672A9D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14EBBF36-B54F-44E2-88DB-C9460F8A2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DACB4-E36B-4369-B5B1-996845EBA328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906593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xmlns="" id="{75DFBA29-B2BD-4A23-B917-2EDB019D2B9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xmlns="" id="{9B5F87D3-C721-4AC6-B277-D867CB2880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E836C55C-7B99-44F5-AA1F-3DC9E04D56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E1C4D-E46A-4532-80AA-F0B706D2A831}" type="datetimeFigureOut">
              <a:rPr lang="pt-BR" smtClean="0"/>
              <a:pPr/>
              <a:t>19/03/2024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ECBDB5B4-DEB5-4C21-BF3D-6BDDD9C2E4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CDC9AAD6-81F9-47F5-AD5D-6D7D11413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DACB4-E36B-4369-B5B1-996845EBA328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993061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4400" y="2130434"/>
            <a:ext cx="10363200" cy="1470025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2202B-8AEE-40C5-81BF-292C0B15EA32}" type="datetimeFigureOut">
              <a:rPr lang="pt-BR" smtClean="0"/>
              <a:pPr/>
              <a:t>19/03/2024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0E3AA-989F-4FC2-B671-BFE5571CEDC8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8" name="Espaço Reservado para Conteúdo 7">
            <a:extLst>
              <a:ext uri="{FF2B5EF4-FFF2-40B4-BE49-F238E27FC236}">
                <a16:creationId xmlns:a16="http://schemas.microsoft.com/office/drawing/2014/main" xmlns="" id="{4918778E-5C92-4340-964C-9BE8F7405C6A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0920536" y="476672"/>
            <a:ext cx="914400" cy="914400"/>
          </a:xfrm>
        </p:spPr>
        <p:txBody>
          <a:bodyPr/>
          <a:lstStyle/>
          <a:p>
            <a:pPr lvl="3"/>
            <a:r>
              <a:rPr lang="pt-BR" dirty="0"/>
              <a:t>o nível</a:t>
            </a:r>
          </a:p>
          <a:p>
            <a:pPr lvl="4"/>
            <a:r>
              <a:rPr lang="pt-BR" dirty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36160518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70438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t-BR" sz="4400" b="0" strike="noStrike" spc="-1">
              <a:latin typeface="Arial"/>
            </a:endParaRPr>
          </a:p>
        </p:txBody>
      </p:sp>
      <p:sp>
        <p:nvSpPr>
          <p:cNvPr id="9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t-BR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197682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t-BR" sz="4400" b="0" strike="noStrike" spc="-1">
              <a:latin typeface="Arial"/>
            </a:endParaRPr>
          </a:p>
        </p:txBody>
      </p:sp>
      <p:sp>
        <p:nvSpPr>
          <p:cNvPr id="1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000421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t-BR" sz="4400" b="0" strike="noStrike" spc="-1">
              <a:latin typeface="Arial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  <p:sp>
        <p:nvSpPr>
          <p:cNvPr id="1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57859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t-BR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894620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t-BR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054207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t-BR" sz="4400" b="0" strike="noStrike" spc="-1">
              <a:latin typeface="Arial"/>
            </a:endParaRPr>
          </a:p>
        </p:txBody>
      </p:sp>
      <p:sp>
        <p:nvSpPr>
          <p:cNvPr id="1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  <p:sp>
        <p:nvSpPr>
          <p:cNvPr id="1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  <p:sp>
        <p:nvSpPr>
          <p:cNvPr id="20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698162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CEFA0A5B-530A-477C-AD2F-BAE10F0780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70ADD5FE-6B9D-410A-9354-178A0FC862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E0E72B5A-D8A4-4B26-90A9-3583306CE9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E1C4D-E46A-4532-80AA-F0B706D2A831}" type="datetimeFigureOut">
              <a:rPr lang="pt-BR" smtClean="0"/>
              <a:pPr/>
              <a:t>19/03/2024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CF0741CF-CA36-4E96-A280-B2B88B86E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AFB937DB-086C-4944-BF72-67C00BAC2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DACB4-E36B-4369-B5B1-996845EBA328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912688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t-BR" sz="4400" b="0" strike="noStrike" spc="-1">
              <a:latin typeface="Arial"/>
            </a:endParaRPr>
          </a:p>
        </p:txBody>
      </p:sp>
      <p:sp>
        <p:nvSpPr>
          <p:cNvPr id="2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  <p:sp>
        <p:nvSpPr>
          <p:cNvPr id="2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  <p:sp>
        <p:nvSpPr>
          <p:cNvPr id="24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178318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t-BR" sz="4400" b="0" strike="noStrike" spc="-1">
              <a:latin typeface="Arial"/>
            </a:endParaRPr>
          </a:p>
        </p:txBody>
      </p:sp>
      <p:sp>
        <p:nvSpPr>
          <p:cNvPr id="2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  <p:sp>
        <p:nvSpPr>
          <p:cNvPr id="2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  <p:sp>
        <p:nvSpPr>
          <p:cNvPr id="28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088454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t-BR" sz="4400" b="0" strike="noStrike" spc="-1"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043519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t-BR" sz="4400" b="0" strike="noStrike" spc="-1">
              <a:latin typeface="Arial"/>
            </a:endParaRPr>
          </a:p>
        </p:txBody>
      </p:sp>
      <p:sp>
        <p:nvSpPr>
          <p:cNvPr id="3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  <p:sp>
        <p:nvSpPr>
          <p:cNvPr id="3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  <p:sp>
        <p:nvSpPr>
          <p:cNvPr id="35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  <p:sp>
        <p:nvSpPr>
          <p:cNvPr id="36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949182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t-BR" sz="4400" b="0" strike="noStrike" spc="-1">
              <a:latin typeface="Arial"/>
            </a:endParaRPr>
          </a:p>
        </p:txBody>
      </p:sp>
      <p:sp>
        <p:nvSpPr>
          <p:cNvPr id="3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  <p:sp>
        <p:nvSpPr>
          <p:cNvPr id="39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  <p:sp>
        <p:nvSpPr>
          <p:cNvPr id="40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  <p:sp>
        <p:nvSpPr>
          <p:cNvPr id="41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  <p:sp>
        <p:nvSpPr>
          <p:cNvPr id="42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  <p:sp>
        <p:nvSpPr>
          <p:cNvPr id="43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920676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4245CAF-6E0E-47E3-9529-47EF91FB8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xmlns="" id="{D4B974DF-B0DF-4F7F-AC97-325F4AD378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A2B95377-D30A-4600-9373-A022B6F249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E1C4D-E46A-4532-80AA-F0B706D2A831}" type="datetimeFigureOut">
              <a:rPr lang="pt-BR" smtClean="0"/>
              <a:pPr/>
              <a:t>19/03/2024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7478B894-4976-4769-AA12-8C53C2B96B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231FA249-3105-480C-96E9-DA19C674AF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DACB4-E36B-4369-B5B1-996845EBA328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836432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CF82BC5E-F522-412E-AE0E-3252E799DD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DD7C03C1-E2BC-4323-88AF-91EA6EA974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xmlns="" id="{D8F5EBA8-1C47-4493-B7C2-0E4738FA17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xmlns="" id="{3183B32C-95C5-40A1-83F8-99A542ACA6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E1C4D-E46A-4532-80AA-F0B706D2A831}" type="datetimeFigureOut">
              <a:rPr lang="pt-BR" smtClean="0"/>
              <a:pPr/>
              <a:t>19/03/2024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xmlns="" id="{2EFEC870-90BE-4589-AFC7-432DAD0B48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xmlns="" id="{559C7088-B3CD-4D1C-BCBB-A96986E3A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DACB4-E36B-4369-B5B1-996845EBA328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667415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BD4BE7B-E597-4C30-8B8D-4A490CD1EC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xmlns="" id="{CCCC4130-BB1E-4D54-8846-FECF9B7A29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xmlns="" id="{5F72AC09-A9AD-4780-A458-9EFBD1D8AA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xmlns="" id="{08D0ABE1-F941-4692-9855-97E3687AAA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xmlns="" id="{B83ECFFA-1784-41E9-AC2B-29E8BC8DBA4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xmlns="" id="{794E47C1-933F-4601-8019-4F8E4C2F78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E1C4D-E46A-4532-80AA-F0B706D2A831}" type="datetimeFigureOut">
              <a:rPr lang="pt-BR" smtClean="0"/>
              <a:pPr/>
              <a:t>19/03/2024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xmlns="" id="{35DF2E93-420D-4FF8-BCE4-BD43EA09E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xmlns="" id="{E213D316-DFDA-4FE6-819A-0918C895A5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DACB4-E36B-4369-B5B1-996845EBA328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517912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463BCE8-2AAC-4CCF-88A3-6C77EC65BE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xmlns="" id="{9854F34D-894F-4D3E-B7BB-A027DA34F5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E1C4D-E46A-4532-80AA-F0B706D2A831}" type="datetimeFigureOut">
              <a:rPr lang="pt-BR" smtClean="0"/>
              <a:pPr/>
              <a:t>19/03/2024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xmlns="" id="{C494B26D-AAF6-4E32-A5C6-AFF815FB9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xmlns="" id="{61683A4C-1624-4B7C-80C8-9B4388F19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DACB4-E36B-4369-B5B1-996845EBA328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756146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xmlns="" id="{8464EC4A-1C50-40A2-A4A0-F8F3D1CEB2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E1C4D-E46A-4532-80AA-F0B706D2A831}" type="datetimeFigureOut">
              <a:rPr lang="pt-BR" smtClean="0"/>
              <a:pPr/>
              <a:t>19/03/2024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xmlns="" id="{B50940F3-B41B-4363-B119-9EB3FA73DE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xmlns="" id="{57C2DFD9-8B4F-490A-9F3C-1B9BCB9BB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DACB4-E36B-4369-B5B1-996845EBA328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673766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98747B14-D439-4033-BA92-DE986AA653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267A26F1-0C90-4C7B-9FE4-1658C98F25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xmlns="" id="{FBD46989-EAD0-4F9B-8BF5-5D29F85D38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xmlns="" id="{56B469C0-45BB-425D-A092-EACD1B4E90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E1C4D-E46A-4532-80AA-F0B706D2A831}" type="datetimeFigureOut">
              <a:rPr lang="pt-BR" smtClean="0"/>
              <a:pPr/>
              <a:t>19/03/2024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xmlns="" id="{D7DF740C-AFAF-4385-9562-FC22EDC731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xmlns="" id="{ECACFDA3-900F-44B1-A5C4-9BA08950F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DACB4-E36B-4369-B5B1-996845EBA328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086072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B2AEEA0-FDB4-4834-B55C-68A77473DD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xmlns="" id="{4BF2A58E-D0CE-4982-84E8-5B727903E0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xmlns="" id="{3BC7073F-E1E4-4B50-A29B-75059FB773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xmlns="" id="{686510C9-02E7-4F6B-B41A-5CDC80FFF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E1C4D-E46A-4532-80AA-F0B706D2A831}" type="datetimeFigureOut">
              <a:rPr lang="pt-BR" smtClean="0"/>
              <a:pPr/>
              <a:t>19/03/2024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xmlns="" id="{1154460E-E822-455C-9F29-D5A7D7E8C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xmlns="" id="{6B680656-721B-42BC-AD49-6D281C834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DACB4-E36B-4369-B5B1-996845EBA328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109253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xmlns="" id="{1A45C265-1F4C-4789-ABB3-8CFFB3B8B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xmlns="" id="{5D0837AD-F38E-4B23-8993-B982F51CDD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EAB7D7E3-69C8-42F7-B53B-3BDA302D9B9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2E1C4D-E46A-4532-80AA-F0B706D2A831}" type="datetimeFigureOut">
              <a:rPr lang="pt-BR" smtClean="0"/>
              <a:pPr/>
              <a:t>19/03/2024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A825E910-8933-49B5-B802-ACAE5D8F3F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2A1B43FE-3C14-4094-9244-C4C246B192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6DACB4-E36B-4369-B5B1-996845EBA328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0668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1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oogle Shape;11;p52"/>
          <p:cNvPicPr/>
          <p:nvPr/>
        </p:nvPicPr>
        <p:blipFill>
          <a:blip r:embed="rId14"/>
          <a:srcRect t="4932" b="17249"/>
          <a:stretch/>
        </p:blipFill>
        <p:spPr>
          <a:xfrm>
            <a:off x="9000" y="0"/>
            <a:ext cx="12173040" cy="6856920"/>
          </a:xfrm>
          <a:prstGeom prst="rect">
            <a:avLst/>
          </a:prstGeom>
          <a:ln>
            <a:noFill/>
          </a:ln>
        </p:spPr>
      </p:pic>
      <p:pic>
        <p:nvPicPr>
          <p:cNvPr id="9" name="Google Shape;12;p52"/>
          <p:cNvPicPr/>
          <p:nvPr/>
        </p:nvPicPr>
        <p:blipFill>
          <a:blip r:embed="rId15"/>
          <a:srcRect b="13681"/>
          <a:stretch/>
        </p:blipFill>
        <p:spPr>
          <a:xfrm>
            <a:off x="10492920" y="163440"/>
            <a:ext cx="1579320" cy="1756440"/>
          </a:xfrm>
          <a:prstGeom prst="rect">
            <a:avLst/>
          </a:prstGeom>
          <a:ln>
            <a:noFill/>
          </a:ln>
        </p:spPr>
      </p:pic>
      <p:pic>
        <p:nvPicPr>
          <p:cNvPr id="2" name="Google Shape;13;p52"/>
          <p:cNvPicPr/>
          <p:nvPr/>
        </p:nvPicPr>
        <p:blipFill>
          <a:blip r:embed="rId16" cstate="print"/>
          <a:stretch/>
        </p:blipFill>
        <p:spPr>
          <a:xfrm>
            <a:off x="160200" y="163440"/>
            <a:ext cx="1271520" cy="1770840"/>
          </a:xfrm>
          <a:prstGeom prst="rect">
            <a:avLst/>
          </a:prstGeom>
          <a:ln>
            <a:noFill/>
          </a:ln>
          <a:effectLst>
            <a:outerShdw blurRad="190500" sx="104999" sy="104999" algn="ctr" rotWithShape="0">
              <a:srgbClr val="000000">
                <a:alpha val="66000"/>
              </a:srgbClr>
            </a:outerShdw>
          </a:effectLst>
        </p:spPr>
      </p:pic>
      <p:pic>
        <p:nvPicPr>
          <p:cNvPr id="3" name="Google Shape;18;p53"/>
          <p:cNvPicPr/>
          <p:nvPr/>
        </p:nvPicPr>
        <p:blipFill>
          <a:blip r:embed="rId14"/>
          <a:srcRect t="4932" b="17249"/>
          <a:stretch/>
        </p:blipFill>
        <p:spPr>
          <a:xfrm>
            <a:off x="9000" y="0"/>
            <a:ext cx="12173040" cy="6856920"/>
          </a:xfrm>
          <a:prstGeom prst="rect">
            <a:avLst/>
          </a:prstGeom>
          <a:ln>
            <a:noFill/>
          </a:ln>
        </p:spPr>
      </p:pic>
      <p:pic>
        <p:nvPicPr>
          <p:cNvPr id="4" name="Google Shape;19;p53"/>
          <p:cNvPicPr/>
          <p:nvPr/>
        </p:nvPicPr>
        <p:blipFill>
          <a:blip r:embed="rId15"/>
          <a:srcRect b="13681"/>
          <a:stretch/>
        </p:blipFill>
        <p:spPr>
          <a:xfrm>
            <a:off x="10492920" y="163440"/>
            <a:ext cx="1579320" cy="1756440"/>
          </a:xfrm>
          <a:prstGeom prst="rect">
            <a:avLst/>
          </a:prstGeom>
          <a:ln>
            <a:noFill/>
          </a:ln>
        </p:spPr>
      </p:pic>
      <p:pic>
        <p:nvPicPr>
          <p:cNvPr id="5" name="Google Shape;20;p53"/>
          <p:cNvPicPr/>
          <p:nvPr/>
        </p:nvPicPr>
        <p:blipFill>
          <a:blip r:embed="rId16" cstate="print"/>
          <a:stretch/>
        </p:blipFill>
        <p:spPr>
          <a:xfrm>
            <a:off x="160200" y="163440"/>
            <a:ext cx="1271520" cy="1770840"/>
          </a:xfrm>
          <a:prstGeom prst="rect">
            <a:avLst/>
          </a:prstGeom>
          <a:ln>
            <a:noFill/>
          </a:ln>
          <a:effectLst>
            <a:outerShdw blurRad="190500" sx="104999" sy="104999" algn="ctr" rotWithShape="0">
              <a:srgbClr val="000000">
                <a:alpha val="66000"/>
              </a:srgbClr>
            </a:outerShdw>
          </a:effectLst>
        </p:spPr>
      </p:pic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pt-BR" sz="4400" b="0" strike="noStrike" spc="-1">
                <a:latin typeface="Arial"/>
              </a:rPr>
              <a:t>Clique para editar o formato do texto do título</a:t>
            </a: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3200" b="0" strike="noStrike" spc="-1">
                <a:latin typeface="Arial"/>
              </a:rPr>
              <a:t>Clique para editar o formato do texto da estrutura de tópicos</a:t>
            </a:r>
          </a:p>
          <a:p>
            <a:pPr marL="863978" lvl="1" indent="-323992">
              <a:spcBef>
                <a:spcPts val="1135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t-BR" sz="2800" b="0" strike="noStrike" spc="-1">
                <a:latin typeface="Arial"/>
              </a:rPr>
              <a:t>2.º nível da estrutura de tópicos</a:t>
            </a:r>
          </a:p>
          <a:p>
            <a:pPr marL="1295968" lvl="2" indent="-287993">
              <a:spcBef>
                <a:spcPts val="85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2400" b="0" strike="noStrike" spc="-1">
                <a:latin typeface="Arial"/>
              </a:rPr>
              <a:t>3.º nível da estrutura de tópicos</a:t>
            </a:r>
          </a:p>
          <a:p>
            <a:pPr marL="1727957" lvl="3" indent="-215995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t-BR" sz="2000" b="0" strike="noStrike" spc="-1">
                <a:latin typeface="Arial"/>
              </a:rPr>
              <a:t>4.º nível da estrutura de tópicos</a:t>
            </a:r>
          </a:p>
          <a:p>
            <a:pPr marL="2159946" lvl="4" indent="-215995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2000" b="0" strike="noStrike" spc="-1">
                <a:latin typeface="Arial"/>
              </a:rPr>
              <a:t>5.º nível da estrutura de tópicos</a:t>
            </a:r>
          </a:p>
          <a:p>
            <a:pPr marL="2591935" lvl="5" indent="-215995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2000" b="0" strike="noStrike" spc="-1">
                <a:latin typeface="Arial"/>
              </a:rPr>
              <a:t>6.º nível da estrutura de tópicos</a:t>
            </a:r>
          </a:p>
          <a:p>
            <a:pPr marL="3023924" lvl="6" indent="-215995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2000" b="0" strike="noStrike" spc="-1">
                <a:latin typeface="Arial"/>
              </a:rPr>
              <a:t>7.º nível da estrutura de tópicos</a:t>
            </a:r>
          </a:p>
        </p:txBody>
      </p:sp>
    </p:spTree>
    <p:extLst>
      <p:ext uri="{BB962C8B-B14F-4D97-AF65-F5344CB8AC3E}">
        <p14:creationId xmlns:p14="http://schemas.microsoft.com/office/powerpoint/2010/main" val="2982658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/>
    <p:bodyStyle>
      <a:lvl1pPr marL="575986" indent="-431989">
        <a:spcBef>
          <a:spcPts val="1889"/>
        </a:spcBef>
        <a:buClr>
          <a:srgbClr val="000000"/>
        </a:buClr>
        <a:buSzPct val="45000"/>
        <a:buFont typeface="Wingdings" charset="2"/>
        <a:buChar char=""/>
        <a:defRPr/>
      </a:lvl1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35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7.png"/><Relationship Id="rId7" Type="http://schemas.openxmlformats.org/officeDocument/2006/relationships/image" Target="../media/image6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3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5.png"/><Relationship Id="rId7" Type="http://schemas.openxmlformats.org/officeDocument/2006/relationships/image" Target="../media/image6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Relationship Id="rId9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Relationship Id="rId9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Relationship Id="rId9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7.png"/><Relationship Id="rId7" Type="http://schemas.openxmlformats.org/officeDocument/2006/relationships/image" Target="../media/image70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Relationship Id="rId9" Type="http://schemas.openxmlformats.org/officeDocument/2006/relationships/image" Target="../media/image72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.png"/><Relationship Id="rId7" Type="http://schemas.openxmlformats.org/officeDocument/2006/relationships/image" Target="../media/image7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.png"/><Relationship Id="rId7" Type="http://schemas.openxmlformats.org/officeDocument/2006/relationships/image" Target="../media/image8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0.jpe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gif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8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87.jpeg"/><Relationship Id="rId7" Type="http://schemas.openxmlformats.org/officeDocument/2006/relationships/image" Target="../media/image6.pn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0.jpeg"/><Relationship Id="rId5" Type="http://schemas.openxmlformats.org/officeDocument/2006/relationships/image" Target="../media/image89.png"/><Relationship Id="rId4" Type="http://schemas.openxmlformats.org/officeDocument/2006/relationships/image" Target="../media/image8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9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emf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9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12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11" Type="http://schemas.openxmlformats.org/officeDocument/2006/relationships/image" Target="../media/image6.png"/><Relationship Id="rId5" Type="http://schemas.openxmlformats.org/officeDocument/2006/relationships/image" Target="../media/image10.jpeg"/><Relationship Id="rId10" Type="http://schemas.openxmlformats.org/officeDocument/2006/relationships/image" Target="../media/image15.jpeg"/><Relationship Id="rId4" Type="http://schemas.openxmlformats.org/officeDocument/2006/relationships/image" Target="../media/image9.png"/><Relationship Id="rId9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7.png"/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12" Type="http://schemas.openxmlformats.org/officeDocument/2006/relationships/image" Target="../media/image6.pn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gif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jpeg"/><Relationship Id="rId9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P:\Cel Aroldo\Idt visua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12192000" cy="68545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>
            <a:extLst>
              <a:ext uri="{FF2B5EF4-FFF2-40B4-BE49-F238E27FC236}">
                <a16:creationId xmlns:a16="http://schemas.microsoft.com/office/drawing/2014/main" xmlns="" id="{302E4D80-500B-9CA8-E58C-D0A17CC6BF9D}"/>
              </a:ext>
            </a:extLst>
          </p:cNvPr>
          <p:cNvSpPr/>
          <p:nvPr/>
        </p:nvSpPr>
        <p:spPr>
          <a:xfrm>
            <a:off x="1210" y="584777"/>
            <a:ext cx="12190790" cy="28728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ustomShape 1"/>
          <p:cNvSpPr/>
          <p:nvPr/>
        </p:nvSpPr>
        <p:spPr>
          <a:xfrm>
            <a:off x="0" y="0"/>
            <a:ext cx="12192000" cy="28728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pt-BR"/>
          </a:p>
        </p:txBody>
      </p:sp>
      <p:sp>
        <p:nvSpPr>
          <p:cNvPr id="20" name="CustomShape 3"/>
          <p:cNvSpPr/>
          <p:nvPr/>
        </p:nvSpPr>
        <p:spPr>
          <a:xfrm>
            <a:off x="360" y="288000"/>
            <a:ext cx="12191640" cy="28728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pt-BR"/>
          </a:p>
        </p:txBody>
      </p:sp>
      <p:sp>
        <p:nvSpPr>
          <p:cNvPr id="12" name="CustomShape 1"/>
          <p:cNvSpPr/>
          <p:nvPr/>
        </p:nvSpPr>
        <p:spPr>
          <a:xfrm>
            <a:off x="0" y="165390"/>
            <a:ext cx="12192000" cy="575281"/>
          </a:xfrm>
          <a:prstGeom prst="rect">
            <a:avLst/>
          </a:prstGeom>
          <a:noFill/>
          <a:ln>
            <a:noFill/>
          </a:ln>
          <a:effectLst>
            <a:outerShdw blurRad="50800" dist="49893" dir="2700000" algn="tl" rotWithShape="0">
              <a:srgbClr val="000000"/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pt-BR" sz="2800" b="1" strike="noStrike" spc="-1" dirty="0">
                <a:solidFill>
                  <a:srgbClr val="FFFFFF"/>
                </a:solidFill>
                <a:latin typeface="Century Gothic"/>
                <a:ea typeface="Calibri"/>
              </a:rPr>
              <a:t>Diretoria de Fiscalização de Produtos Controlados</a:t>
            </a:r>
            <a:endParaRPr lang="pt-BR" sz="2800" b="0" strike="noStrike" spc="-1" dirty="0">
              <a:latin typeface="Arial"/>
            </a:endParaRPr>
          </a:p>
        </p:txBody>
      </p:sp>
      <p:pic>
        <p:nvPicPr>
          <p:cNvPr id="1029" name="Picture 5" descr="C:\Users\majaroldo\Desktop\COGAMAI\WhatsApp Image 2024-03-15 at 07.47.20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55388" y="1562989"/>
            <a:ext cx="4023788" cy="3027672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</p:pic>
      <p:pic>
        <p:nvPicPr>
          <p:cNvPr id="1031" name="Picture 7" descr="C:\Users\majaroldo\Desktop\COGAMAI\WhatsApp Image 2024-03-15 at 07.47.21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01365" y="1598058"/>
            <a:ext cx="3977510" cy="299260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</p:pic>
      <p:pic>
        <p:nvPicPr>
          <p:cNvPr id="1032" name="Picture 8" descr="C:\Users\majaroldo\Desktop\COGAMAI\WhatsApp Image 2024-03-15 at 07.47.22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91359" y="4751936"/>
            <a:ext cx="6381361" cy="1941228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</p:pic>
      <p:pic>
        <p:nvPicPr>
          <p:cNvPr id="17" name="Picture 2" descr="C:\Users\majaroldo\Downloads\Flag_of_the_Brazilian_Army-removebg-preview (1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336641" y="0"/>
            <a:ext cx="1492029" cy="928688"/>
          </a:xfrm>
          <a:prstGeom prst="rect">
            <a:avLst/>
          </a:prstGeom>
          <a:noFill/>
        </p:spPr>
      </p:pic>
      <p:sp>
        <p:nvSpPr>
          <p:cNvPr id="2" name="Subtítulo 2">
            <a:extLst>
              <a:ext uri="{FF2B5EF4-FFF2-40B4-BE49-F238E27FC236}">
                <a16:creationId xmlns:a16="http://schemas.microsoft.com/office/drawing/2014/main" xmlns="" id="{3B057FB8-EED7-D3D4-A399-879D23F0829B}"/>
              </a:ext>
            </a:extLst>
          </p:cNvPr>
          <p:cNvSpPr txBox="1">
            <a:spLocks/>
          </p:cNvSpPr>
          <p:nvPr/>
        </p:nvSpPr>
        <p:spPr>
          <a:xfrm>
            <a:off x="0" y="901946"/>
            <a:ext cx="12192000" cy="53483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defRPr/>
            </a:pPr>
            <a:r>
              <a:rPr lang="en-US" sz="3400" b="1" spc="150" dirty="0" err="1">
                <a:ln w="11430"/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Ações</a:t>
            </a:r>
            <a:r>
              <a:rPr lang="en-US" sz="3400" b="1" spc="150" dirty="0">
                <a:ln w="11430"/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3400" b="1" spc="150" dirty="0" err="1">
                <a:ln w="11430"/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Fiscalização</a:t>
            </a:r>
            <a:endParaRPr lang="pt-BR" sz="3400" b="1" spc="150" dirty="0">
              <a:ln w="11430"/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oogle Shape;96;p2" descr="Google Shape;96;p2">
            <a:extLst>
              <a:ext uri="{FF2B5EF4-FFF2-40B4-BE49-F238E27FC236}">
                <a16:creationId xmlns:a16="http://schemas.microsoft.com/office/drawing/2014/main" xmlns="" id="{6B2192A0-7213-3349-C3B8-3B695A6DDB1A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14887" y="67787"/>
            <a:ext cx="636956" cy="782579"/>
          </a:xfrm>
          <a:prstGeom prst="rect">
            <a:avLst/>
          </a:prstGeom>
          <a:ln w="12700">
            <a:miter lim="400000"/>
          </a:ln>
          <a:effectLst>
            <a:outerShdw blurRad="292100" dist="139700" dir="2700000" rotWithShape="0">
              <a:srgbClr val="333333">
                <a:alpha val="63529"/>
              </a:srgbClr>
            </a:outerShdw>
          </a:effectLst>
        </p:spPr>
      </p:pic>
      <p:pic>
        <p:nvPicPr>
          <p:cNvPr id="4" name="Google Shape;96;p2" descr="Google Shape;96;p2">
            <a:extLst>
              <a:ext uri="{FF2B5EF4-FFF2-40B4-BE49-F238E27FC236}">
                <a16:creationId xmlns:a16="http://schemas.microsoft.com/office/drawing/2014/main" xmlns="" id="{1E8C3F84-55BF-CB42-8F5C-170BC96846DB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1489727" y="65317"/>
            <a:ext cx="636956" cy="782579"/>
          </a:xfrm>
          <a:prstGeom prst="rect">
            <a:avLst/>
          </a:prstGeom>
          <a:ln w="12700">
            <a:miter lim="400000"/>
          </a:ln>
          <a:effectLst>
            <a:outerShdw blurRad="292100" dist="139700" dir="2700000" rotWithShape="0">
              <a:srgbClr val="333333">
                <a:alpha val="63529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7415245"/>
      </p:ext>
    </p:extLst>
  </p:cSld>
  <p:clrMapOvr>
    <a:masterClrMapping/>
  </p:clrMapOvr>
  <p:transition spd="med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>
            <a:extLst>
              <a:ext uri="{FF2B5EF4-FFF2-40B4-BE49-F238E27FC236}">
                <a16:creationId xmlns:a16="http://schemas.microsoft.com/office/drawing/2014/main" xmlns="" id="{302E4D80-500B-9CA8-E58C-D0A17CC6BF9D}"/>
              </a:ext>
            </a:extLst>
          </p:cNvPr>
          <p:cNvSpPr/>
          <p:nvPr/>
        </p:nvSpPr>
        <p:spPr>
          <a:xfrm>
            <a:off x="1210" y="584777"/>
            <a:ext cx="12190790" cy="28728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ustomShape 1"/>
          <p:cNvSpPr/>
          <p:nvPr/>
        </p:nvSpPr>
        <p:spPr>
          <a:xfrm>
            <a:off x="0" y="0"/>
            <a:ext cx="12192000" cy="28728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pt-BR"/>
          </a:p>
        </p:txBody>
      </p:sp>
      <p:sp>
        <p:nvSpPr>
          <p:cNvPr id="20" name="CustomShape 3"/>
          <p:cNvSpPr/>
          <p:nvPr/>
        </p:nvSpPr>
        <p:spPr>
          <a:xfrm>
            <a:off x="360" y="288000"/>
            <a:ext cx="12191640" cy="28728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pt-BR"/>
          </a:p>
        </p:txBody>
      </p:sp>
      <p:sp>
        <p:nvSpPr>
          <p:cNvPr id="12" name="CustomShape 1"/>
          <p:cNvSpPr/>
          <p:nvPr/>
        </p:nvSpPr>
        <p:spPr>
          <a:xfrm>
            <a:off x="0" y="165390"/>
            <a:ext cx="12192000" cy="575281"/>
          </a:xfrm>
          <a:prstGeom prst="rect">
            <a:avLst/>
          </a:prstGeom>
          <a:noFill/>
          <a:ln>
            <a:noFill/>
          </a:ln>
          <a:effectLst>
            <a:outerShdw blurRad="50800" dist="49893" dir="2700000" algn="tl" rotWithShape="0">
              <a:srgbClr val="000000"/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pt-BR" sz="2800" b="1" strike="noStrike" spc="-1" dirty="0">
                <a:solidFill>
                  <a:srgbClr val="FFFFFF"/>
                </a:solidFill>
                <a:latin typeface="Century Gothic"/>
                <a:ea typeface="Calibri"/>
              </a:rPr>
              <a:t>Diretoria de Fiscalização de Produtos Controlados</a:t>
            </a:r>
            <a:endParaRPr lang="pt-BR" sz="2800" b="0" strike="noStrike" spc="-1" dirty="0">
              <a:latin typeface="Arial"/>
            </a:endParaRPr>
          </a:p>
        </p:txBody>
      </p:sp>
      <p:sp>
        <p:nvSpPr>
          <p:cNvPr id="16" name="Subtítulo 2">
            <a:extLst>
              <a:ext uri="{FF2B5EF4-FFF2-40B4-BE49-F238E27FC236}">
                <a16:creationId xmlns:a16="http://schemas.microsoft.com/office/drawing/2014/main" xmlns="" id="{B4B5EB77-0E96-8006-0D53-7D95BB7AA1EF}"/>
              </a:ext>
            </a:extLst>
          </p:cNvPr>
          <p:cNvSpPr txBox="1">
            <a:spLocks/>
          </p:cNvSpPr>
          <p:nvPr/>
        </p:nvSpPr>
        <p:spPr>
          <a:xfrm>
            <a:off x="0" y="918399"/>
            <a:ext cx="12192000" cy="53483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defRPr/>
            </a:pPr>
            <a:r>
              <a:rPr lang="en-US" sz="3400" b="1" spc="150" dirty="0" err="1">
                <a:ln w="11430"/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Desembaraço</a:t>
            </a:r>
            <a:r>
              <a:rPr lang="en-US" sz="3400" b="1" spc="150" dirty="0">
                <a:ln w="11430"/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spc="150" dirty="0" err="1">
                <a:ln w="11430"/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alfandegário</a:t>
            </a:r>
            <a:endParaRPr lang="pt-BR" sz="3400" b="1" spc="150" dirty="0">
              <a:ln w="11430"/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m 4" descr="Pessoas sentadas ao redor de mesas de madeira&#10;&#10;Descrição gerada automaticamente com confiança baixa">
            <a:extLst>
              <a:ext uri="{FF2B5EF4-FFF2-40B4-BE49-F238E27FC236}">
                <a16:creationId xmlns:a16="http://schemas.microsoft.com/office/drawing/2014/main" xmlns="" id="{57EC5E9A-E60E-A04C-A77D-24D4837140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488" y="4146200"/>
            <a:ext cx="3568700" cy="2679700"/>
          </a:xfrm>
          <a:prstGeom prst="rect">
            <a:avLst/>
          </a:prstGeom>
        </p:spPr>
      </p:pic>
      <p:pic>
        <p:nvPicPr>
          <p:cNvPr id="7" name="Imagem 6" descr="Pessoas com bagagem na calçada&#10;&#10;Descrição gerada automaticamente com confiança baixa">
            <a:extLst>
              <a:ext uri="{FF2B5EF4-FFF2-40B4-BE49-F238E27FC236}">
                <a16:creationId xmlns:a16="http://schemas.microsoft.com/office/drawing/2014/main" xmlns="" id="{AD04A9DC-AA79-9144-A8EA-803CD3918C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488" y="1504600"/>
            <a:ext cx="3568700" cy="2510214"/>
          </a:xfrm>
          <a:prstGeom prst="rect">
            <a:avLst/>
          </a:prstGeom>
        </p:spPr>
      </p:pic>
      <p:pic>
        <p:nvPicPr>
          <p:cNvPr id="9" name="Imagem 8" descr="Pessoas com uniforme militar&#10;&#10;Descrição gerada automaticamente">
            <a:extLst>
              <a:ext uri="{FF2B5EF4-FFF2-40B4-BE49-F238E27FC236}">
                <a16:creationId xmlns:a16="http://schemas.microsoft.com/office/drawing/2014/main" xmlns="" id="{5760A79F-6CCD-E545-8B35-C74C99AD7D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9562" y="1499578"/>
            <a:ext cx="3994742" cy="5326322"/>
          </a:xfrm>
          <a:prstGeom prst="rect">
            <a:avLst/>
          </a:prstGeom>
        </p:spPr>
      </p:pic>
      <p:pic>
        <p:nvPicPr>
          <p:cNvPr id="26" name="Imagem 25" descr="Grupo de pessoas andando na calçada&#10;&#10;Descrição gerada automaticamente">
            <a:extLst>
              <a:ext uri="{FF2B5EF4-FFF2-40B4-BE49-F238E27FC236}">
                <a16:creationId xmlns:a16="http://schemas.microsoft.com/office/drawing/2014/main" xmlns="" id="{7E6698CB-EDA2-3848-AD62-0AA4AF8CC39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4670" y="1499578"/>
            <a:ext cx="3568700" cy="2591481"/>
          </a:xfrm>
          <a:prstGeom prst="rect">
            <a:avLst/>
          </a:prstGeom>
        </p:spPr>
      </p:pic>
      <p:pic>
        <p:nvPicPr>
          <p:cNvPr id="28" name="Imagem 27" descr="Uma imagem contendo pessoa, no interior, mesa, em pé&#10;&#10;Descrição gerada automaticamente">
            <a:extLst>
              <a:ext uri="{FF2B5EF4-FFF2-40B4-BE49-F238E27FC236}">
                <a16:creationId xmlns:a16="http://schemas.microsoft.com/office/drawing/2014/main" xmlns="" id="{F56DA5A6-7222-1945-98A2-CC96276669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4670" y="4152900"/>
            <a:ext cx="3594100" cy="2705100"/>
          </a:xfrm>
          <a:prstGeom prst="rect">
            <a:avLst/>
          </a:prstGeom>
        </p:spPr>
      </p:pic>
      <p:pic>
        <p:nvPicPr>
          <p:cNvPr id="14" name="Picture 2" descr="C:\Users\majaroldo\Downloads\Flag_of_the_Brazilian_Army-removebg-preview (1)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336641" y="0"/>
            <a:ext cx="1492029" cy="928688"/>
          </a:xfrm>
          <a:prstGeom prst="rect">
            <a:avLst/>
          </a:prstGeom>
          <a:noFill/>
        </p:spPr>
      </p:pic>
      <p:pic>
        <p:nvPicPr>
          <p:cNvPr id="2" name="Google Shape;96;p2" descr="Google Shape;96;p2">
            <a:extLst>
              <a:ext uri="{FF2B5EF4-FFF2-40B4-BE49-F238E27FC236}">
                <a16:creationId xmlns:a16="http://schemas.microsoft.com/office/drawing/2014/main" xmlns="" id="{D16C5A83-657F-5BCF-1141-E03CB7C8114A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14887" y="67787"/>
            <a:ext cx="636956" cy="782579"/>
          </a:xfrm>
          <a:prstGeom prst="rect">
            <a:avLst/>
          </a:prstGeom>
          <a:ln w="12700">
            <a:miter lim="400000"/>
          </a:ln>
          <a:effectLst>
            <a:outerShdw blurRad="292100" dist="139700" dir="2700000" rotWithShape="0">
              <a:srgbClr val="333333">
                <a:alpha val="63529"/>
              </a:srgbClr>
            </a:outerShdw>
          </a:effectLst>
        </p:spPr>
      </p:pic>
      <p:pic>
        <p:nvPicPr>
          <p:cNvPr id="3" name="Google Shape;96;p2" descr="Google Shape;96;p2">
            <a:extLst>
              <a:ext uri="{FF2B5EF4-FFF2-40B4-BE49-F238E27FC236}">
                <a16:creationId xmlns:a16="http://schemas.microsoft.com/office/drawing/2014/main" xmlns="" id="{A004C54F-210C-C2D3-5F6E-280DA5AF8340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1489727" y="65317"/>
            <a:ext cx="636956" cy="782579"/>
          </a:xfrm>
          <a:prstGeom prst="rect">
            <a:avLst/>
          </a:prstGeom>
          <a:ln w="12700">
            <a:miter lim="400000"/>
          </a:ln>
          <a:effectLst>
            <a:outerShdw blurRad="292100" dist="139700" dir="2700000" rotWithShape="0">
              <a:srgbClr val="333333">
                <a:alpha val="63529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5320488"/>
      </p:ext>
    </p:extLst>
  </p:cSld>
  <p:clrMapOvr>
    <a:masterClrMapping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>
            <a:extLst>
              <a:ext uri="{FF2B5EF4-FFF2-40B4-BE49-F238E27FC236}">
                <a16:creationId xmlns:a16="http://schemas.microsoft.com/office/drawing/2014/main" xmlns="" id="{302E4D80-500B-9CA8-E58C-D0A17CC6BF9D}"/>
              </a:ext>
            </a:extLst>
          </p:cNvPr>
          <p:cNvSpPr/>
          <p:nvPr/>
        </p:nvSpPr>
        <p:spPr>
          <a:xfrm>
            <a:off x="1210" y="584777"/>
            <a:ext cx="12190790" cy="28728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ustomShape 1"/>
          <p:cNvSpPr/>
          <p:nvPr/>
        </p:nvSpPr>
        <p:spPr>
          <a:xfrm>
            <a:off x="0" y="0"/>
            <a:ext cx="12192000" cy="28728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pt-BR"/>
          </a:p>
        </p:txBody>
      </p:sp>
      <p:sp>
        <p:nvSpPr>
          <p:cNvPr id="20" name="CustomShape 3"/>
          <p:cNvSpPr/>
          <p:nvPr/>
        </p:nvSpPr>
        <p:spPr>
          <a:xfrm>
            <a:off x="360" y="288000"/>
            <a:ext cx="12191640" cy="28728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pt-BR"/>
          </a:p>
        </p:txBody>
      </p:sp>
      <p:sp>
        <p:nvSpPr>
          <p:cNvPr id="12" name="CustomShape 1"/>
          <p:cNvSpPr/>
          <p:nvPr/>
        </p:nvSpPr>
        <p:spPr>
          <a:xfrm>
            <a:off x="0" y="165390"/>
            <a:ext cx="12192000" cy="575281"/>
          </a:xfrm>
          <a:prstGeom prst="rect">
            <a:avLst/>
          </a:prstGeom>
          <a:noFill/>
          <a:ln>
            <a:noFill/>
          </a:ln>
          <a:effectLst>
            <a:outerShdw blurRad="50800" dist="49893" dir="2700000" algn="tl" rotWithShape="0">
              <a:srgbClr val="000000"/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pt-BR" sz="2800" b="1" strike="noStrike" spc="-1" dirty="0">
                <a:solidFill>
                  <a:srgbClr val="FFFFFF"/>
                </a:solidFill>
                <a:latin typeface="Century Gothic"/>
                <a:ea typeface="Calibri"/>
              </a:rPr>
              <a:t>Diretoria de Fiscalização de Produtos Controlados</a:t>
            </a:r>
            <a:endParaRPr lang="pt-BR" sz="2800" b="0" strike="noStrike" spc="-1" dirty="0">
              <a:latin typeface="Arial"/>
            </a:endParaRPr>
          </a:p>
        </p:txBody>
      </p:sp>
      <p:sp>
        <p:nvSpPr>
          <p:cNvPr id="16" name="Subtítulo 2">
            <a:extLst>
              <a:ext uri="{FF2B5EF4-FFF2-40B4-BE49-F238E27FC236}">
                <a16:creationId xmlns:a16="http://schemas.microsoft.com/office/drawing/2014/main" xmlns="" id="{B4B5EB77-0E96-8006-0D53-7D95BB7AA1EF}"/>
              </a:ext>
            </a:extLst>
          </p:cNvPr>
          <p:cNvSpPr txBox="1">
            <a:spLocks/>
          </p:cNvSpPr>
          <p:nvPr/>
        </p:nvSpPr>
        <p:spPr>
          <a:xfrm>
            <a:off x="0" y="918399"/>
            <a:ext cx="12192000" cy="53483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defRPr/>
            </a:pPr>
            <a:r>
              <a:rPr lang="en-US" sz="3400" b="1" spc="150" dirty="0" err="1">
                <a:ln w="11430"/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Fiscalização</a:t>
            </a:r>
            <a:r>
              <a:rPr lang="en-US" sz="3400" b="1" spc="150" dirty="0">
                <a:ln w="11430"/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spc="150" dirty="0" err="1">
                <a:ln w="11430"/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400" b="1" spc="150" dirty="0">
                <a:ln w="11430"/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spc="150" dirty="0" err="1">
                <a:ln w="11430"/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eventos</a:t>
            </a:r>
            <a:r>
              <a:rPr lang="en-US" sz="3400" b="1" spc="150" dirty="0">
                <a:ln w="11430"/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com PCE</a:t>
            </a:r>
            <a:endParaRPr lang="pt-BR" sz="3400" b="1" spc="150" dirty="0">
              <a:ln w="11430"/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m 5" descr="Grupo de pessoas em pé&#10;&#10;Descrição gerada automaticamente com confiança baixa">
            <a:extLst>
              <a:ext uri="{FF2B5EF4-FFF2-40B4-BE49-F238E27FC236}">
                <a16:creationId xmlns:a16="http://schemas.microsoft.com/office/drawing/2014/main" xmlns="" id="{81048C69-3325-C644-9182-0DBFD60D67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0503"/>
            <a:ext cx="3935763" cy="5247684"/>
          </a:xfrm>
          <a:prstGeom prst="rect">
            <a:avLst/>
          </a:prstGeom>
        </p:spPr>
      </p:pic>
      <p:pic>
        <p:nvPicPr>
          <p:cNvPr id="15" name="Imagem 14" descr="Uma imagem contendo no interior, teto, mesa, homem&#10;&#10;Descrição gerada automaticamente">
            <a:extLst>
              <a:ext uri="{FF2B5EF4-FFF2-40B4-BE49-F238E27FC236}">
                <a16:creationId xmlns:a16="http://schemas.microsoft.com/office/drawing/2014/main" xmlns="" id="{6BD0F2E7-373F-6844-9CE9-70FAD6EE85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0172" y="1494801"/>
            <a:ext cx="4011829" cy="5358423"/>
          </a:xfrm>
          <a:prstGeom prst="rect">
            <a:avLst/>
          </a:prstGeom>
        </p:spPr>
      </p:pic>
      <p:pic>
        <p:nvPicPr>
          <p:cNvPr id="18" name="Imagem 17" descr="Estação de metro com pessoas&#10;&#10;Descrição gerada automaticamente com confiança baixa">
            <a:extLst>
              <a:ext uri="{FF2B5EF4-FFF2-40B4-BE49-F238E27FC236}">
                <a16:creationId xmlns:a16="http://schemas.microsoft.com/office/drawing/2014/main" xmlns="" id="{8DF718E2-2828-C64E-8E67-6A6CBBF73F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559" y="1508656"/>
            <a:ext cx="4018817" cy="5358422"/>
          </a:xfrm>
          <a:prstGeom prst="rect">
            <a:avLst/>
          </a:prstGeom>
        </p:spPr>
      </p:pic>
      <p:pic>
        <p:nvPicPr>
          <p:cNvPr id="14" name="Picture 2" descr="C:\Users\majaroldo\Downloads\Flag_of_the_Brazilian_Army-removebg-preview (1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336641" y="0"/>
            <a:ext cx="1492029" cy="928688"/>
          </a:xfrm>
          <a:prstGeom prst="rect">
            <a:avLst/>
          </a:prstGeom>
          <a:noFill/>
        </p:spPr>
      </p:pic>
      <p:pic>
        <p:nvPicPr>
          <p:cNvPr id="2" name="Google Shape;96;p2" descr="Google Shape;96;p2">
            <a:extLst>
              <a:ext uri="{FF2B5EF4-FFF2-40B4-BE49-F238E27FC236}">
                <a16:creationId xmlns:a16="http://schemas.microsoft.com/office/drawing/2014/main" xmlns="" id="{80C05AA8-BA77-D5EA-5CDB-C7649D434103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14887" y="67787"/>
            <a:ext cx="636956" cy="782579"/>
          </a:xfrm>
          <a:prstGeom prst="rect">
            <a:avLst/>
          </a:prstGeom>
          <a:ln w="12700">
            <a:miter lim="400000"/>
          </a:ln>
          <a:effectLst>
            <a:outerShdw blurRad="292100" dist="139700" dir="2700000" rotWithShape="0">
              <a:srgbClr val="333333">
                <a:alpha val="63529"/>
              </a:srgbClr>
            </a:outerShdw>
          </a:effectLst>
        </p:spPr>
      </p:pic>
      <p:pic>
        <p:nvPicPr>
          <p:cNvPr id="3" name="Google Shape;96;p2" descr="Google Shape;96;p2">
            <a:extLst>
              <a:ext uri="{FF2B5EF4-FFF2-40B4-BE49-F238E27FC236}">
                <a16:creationId xmlns:a16="http://schemas.microsoft.com/office/drawing/2014/main" xmlns="" id="{63C5B1D1-C949-A94F-E020-EB01C96E80B8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1489727" y="65317"/>
            <a:ext cx="636956" cy="782579"/>
          </a:xfrm>
          <a:prstGeom prst="rect">
            <a:avLst/>
          </a:prstGeom>
          <a:ln w="12700">
            <a:miter lim="400000"/>
          </a:ln>
          <a:effectLst>
            <a:outerShdw blurRad="292100" dist="139700" dir="2700000" rotWithShape="0">
              <a:srgbClr val="333333">
                <a:alpha val="63529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26873163"/>
      </p:ext>
    </p:extLst>
  </p:cSld>
  <p:clrMapOvr>
    <a:masterClrMapping/>
  </p:clrMapOvr>
  <p:transition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>
            <a:extLst>
              <a:ext uri="{FF2B5EF4-FFF2-40B4-BE49-F238E27FC236}">
                <a16:creationId xmlns:a16="http://schemas.microsoft.com/office/drawing/2014/main" xmlns="" id="{302E4D80-500B-9CA8-E58C-D0A17CC6BF9D}"/>
              </a:ext>
            </a:extLst>
          </p:cNvPr>
          <p:cNvSpPr/>
          <p:nvPr/>
        </p:nvSpPr>
        <p:spPr>
          <a:xfrm>
            <a:off x="1210" y="584777"/>
            <a:ext cx="12190790" cy="28728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ustomShape 1"/>
          <p:cNvSpPr/>
          <p:nvPr/>
        </p:nvSpPr>
        <p:spPr>
          <a:xfrm>
            <a:off x="0" y="0"/>
            <a:ext cx="12192000" cy="28728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pt-BR"/>
          </a:p>
        </p:txBody>
      </p:sp>
      <p:sp>
        <p:nvSpPr>
          <p:cNvPr id="20" name="CustomShape 3"/>
          <p:cNvSpPr/>
          <p:nvPr/>
        </p:nvSpPr>
        <p:spPr>
          <a:xfrm>
            <a:off x="360" y="288000"/>
            <a:ext cx="12191640" cy="28728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pt-BR"/>
          </a:p>
        </p:txBody>
      </p:sp>
      <p:sp>
        <p:nvSpPr>
          <p:cNvPr id="12" name="CustomShape 1"/>
          <p:cNvSpPr/>
          <p:nvPr/>
        </p:nvSpPr>
        <p:spPr>
          <a:xfrm>
            <a:off x="0" y="165390"/>
            <a:ext cx="12192000" cy="575281"/>
          </a:xfrm>
          <a:prstGeom prst="rect">
            <a:avLst/>
          </a:prstGeom>
          <a:noFill/>
          <a:ln>
            <a:noFill/>
          </a:ln>
          <a:effectLst>
            <a:outerShdw blurRad="50800" dist="49893" dir="2700000" algn="tl" rotWithShape="0">
              <a:srgbClr val="000000"/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pt-BR" sz="2800" b="1" strike="noStrike" spc="-1" dirty="0">
                <a:solidFill>
                  <a:srgbClr val="FFFFFF"/>
                </a:solidFill>
                <a:latin typeface="Century Gothic"/>
                <a:ea typeface="Calibri"/>
              </a:rPr>
              <a:t>Diretoria de Fiscalização de Produtos Controlados</a:t>
            </a:r>
            <a:endParaRPr lang="pt-BR" sz="2800" b="0" strike="noStrike" spc="-1" dirty="0">
              <a:latin typeface="Arial"/>
            </a:endParaRPr>
          </a:p>
        </p:txBody>
      </p:sp>
      <p:sp>
        <p:nvSpPr>
          <p:cNvPr id="16" name="Subtítulo 2">
            <a:extLst>
              <a:ext uri="{FF2B5EF4-FFF2-40B4-BE49-F238E27FC236}">
                <a16:creationId xmlns:a16="http://schemas.microsoft.com/office/drawing/2014/main" xmlns="" id="{B4B5EB77-0E96-8006-0D53-7D95BB7AA1EF}"/>
              </a:ext>
            </a:extLst>
          </p:cNvPr>
          <p:cNvSpPr txBox="1">
            <a:spLocks/>
          </p:cNvSpPr>
          <p:nvPr/>
        </p:nvSpPr>
        <p:spPr>
          <a:xfrm>
            <a:off x="0" y="918399"/>
            <a:ext cx="12192000" cy="53483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defRPr/>
            </a:pPr>
            <a:r>
              <a:rPr lang="en-US" sz="3400" b="1" spc="150" dirty="0" err="1">
                <a:ln w="11430"/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Times New Roman" pitchFamily="18" charset="0"/>
              </a:rPr>
              <a:t>Fiscalização</a:t>
            </a:r>
            <a:r>
              <a:rPr lang="en-US" sz="3400" b="1" spc="150" dirty="0">
                <a:ln w="11430"/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Times New Roman" pitchFamily="18" charset="0"/>
              </a:rPr>
              <a:t> de </a:t>
            </a:r>
            <a:r>
              <a:rPr lang="en-US" sz="3400" b="1" spc="150" dirty="0" err="1">
                <a:ln w="11430"/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Times New Roman" pitchFamily="18" charset="0"/>
              </a:rPr>
              <a:t>pedreiras</a:t>
            </a:r>
            <a:endParaRPr lang="pt-BR" sz="3400" b="1" spc="150" dirty="0">
              <a:ln w="11430"/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Times New Roman" pitchFamily="18" charset="0"/>
            </a:endParaRPr>
          </a:p>
        </p:txBody>
      </p:sp>
      <p:pic>
        <p:nvPicPr>
          <p:cNvPr id="3" name="Imagem 2" descr="Grupo de pessoas em pé na rua&#10;&#10;Descrição gerada automaticamente com confiança média">
            <a:extLst>
              <a:ext uri="{FF2B5EF4-FFF2-40B4-BE49-F238E27FC236}">
                <a16:creationId xmlns:a16="http://schemas.microsoft.com/office/drawing/2014/main" xmlns="" id="{A3757760-0DE4-8646-8C74-E7CFA11262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435" y="4223122"/>
            <a:ext cx="3865195" cy="245520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8" name="Imagem 7" descr="Homem andando ao lado de uma rocha&#10;&#10;Descrição gerada automaticamente">
            <a:extLst>
              <a:ext uri="{FF2B5EF4-FFF2-40B4-BE49-F238E27FC236}">
                <a16:creationId xmlns:a16="http://schemas.microsoft.com/office/drawing/2014/main" xmlns="" id="{38D435C7-7B80-2A4C-8B9D-F5A6A3B1CF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923" y="1571018"/>
            <a:ext cx="3865195" cy="245520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3" name="Imagem 12" descr="Carro parado na terra&#10;&#10;Descrição gerada automaticamente com confiança média">
            <a:extLst>
              <a:ext uri="{FF2B5EF4-FFF2-40B4-BE49-F238E27FC236}">
                <a16:creationId xmlns:a16="http://schemas.microsoft.com/office/drawing/2014/main" xmlns="" id="{AAE93B2D-ADA0-074A-9186-83D0FD06A2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339" y="4217063"/>
            <a:ext cx="3926923" cy="245520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7" name="Imagem 16" descr="Pessoas na cozinha&#10;&#10;Descrição gerada automaticamente com confiança baixa">
            <a:extLst>
              <a:ext uri="{FF2B5EF4-FFF2-40B4-BE49-F238E27FC236}">
                <a16:creationId xmlns:a16="http://schemas.microsoft.com/office/drawing/2014/main" xmlns="" id="{9B54BD0F-A100-D34B-BC73-247323FB5D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9309" y="1613880"/>
            <a:ext cx="3617416" cy="245520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22" name="Imagem 21" descr="Grupo de pessoas em fardas militares&#10;&#10;Descrição gerada automaticamente com confiança média">
            <a:extLst>
              <a:ext uri="{FF2B5EF4-FFF2-40B4-BE49-F238E27FC236}">
                <a16:creationId xmlns:a16="http://schemas.microsoft.com/office/drawing/2014/main" xmlns="" id="{E7A86DB8-461F-6F4C-9D6E-3358297AA4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8359" y="1602450"/>
            <a:ext cx="3455206" cy="245520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5" name="Picture 2" descr="C:\Users\majaroldo\Downloads\Flag_of_the_Brazilian_Army-removebg-preview (1)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336641" y="0"/>
            <a:ext cx="1492029" cy="928688"/>
          </a:xfrm>
          <a:prstGeom prst="rect">
            <a:avLst/>
          </a:prstGeom>
          <a:noFill/>
        </p:spPr>
      </p:pic>
      <p:pic>
        <p:nvPicPr>
          <p:cNvPr id="2" name="Google Shape;96;p2" descr="Google Shape;96;p2">
            <a:extLst>
              <a:ext uri="{FF2B5EF4-FFF2-40B4-BE49-F238E27FC236}">
                <a16:creationId xmlns:a16="http://schemas.microsoft.com/office/drawing/2014/main" xmlns="" id="{741F4215-FBDE-54C0-F5F3-D0C580D34001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14887" y="67787"/>
            <a:ext cx="636956" cy="782579"/>
          </a:xfrm>
          <a:prstGeom prst="rect">
            <a:avLst/>
          </a:prstGeom>
          <a:ln w="12700">
            <a:miter lim="400000"/>
          </a:ln>
          <a:effectLst>
            <a:outerShdw blurRad="292100" dist="139700" dir="2700000" rotWithShape="0">
              <a:srgbClr val="333333">
                <a:alpha val="63529"/>
              </a:srgbClr>
            </a:outerShdw>
          </a:effectLst>
        </p:spPr>
      </p:pic>
      <p:pic>
        <p:nvPicPr>
          <p:cNvPr id="4" name="Google Shape;96;p2" descr="Google Shape;96;p2">
            <a:extLst>
              <a:ext uri="{FF2B5EF4-FFF2-40B4-BE49-F238E27FC236}">
                <a16:creationId xmlns:a16="http://schemas.microsoft.com/office/drawing/2014/main" xmlns="" id="{721667FA-AE5F-6DCF-62AF-F3420EEC00F2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1489727" y="65317"/>
            <a:ext cx="636956" cy="782579"/>
          </a:xfrm>
          <a:prstGeom prst="rect">
            <a:avLst/>
          </a:prstGeom>
          <a:ln w="12700">
            <a:miter lim="400000"/>
          </a:ln>
          <a:effectLst>
            <a:outerShdw blurRad="292100" dist="139700" dir="2700000" rotWithShape="0">
              <a:srgbClr val="333333">
                <a:alpha val="63529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02326364"/>
      </p:ext>
    </p:extLst>
  </p:cSld>
  <p:clrMapOvr>
    <a:masterClrMapping/>
  </p:clrMapOvr>
  <p:transition spd="med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>
            <a:extLst>
              <a:ext uri="{FF2B5EF4-FFF2-40B4-BE49-F238E27FC236}">
                <a16:creationId xmlns:a16="http://schemas.microsoft.com/office/drawing/2014/main" xmlns="" id="{302E4D80-500B-9CA8-E58C-D0A17CC6BF9D}"/>
              </a:ext>
            </a:extLst>
          </p:cNvPr>
          <p:cNvSpPr/>
          <p:nvPr/>
        </p:nvSpPr>
        <p:spPr>
          <a:xfrm>
            <a:off x="1210" y="584777"/>
            <a:ext cx="12190790" cy="28728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ustomShape 1"/>
          <p:cNvSpPr/>
          <p:nvPr/>
        </p:nvSpPr>
        <p:spPr>
          <a:xfrm>
            <a:off x="0" y="0"/>
            <a:ext cx="12192000" cy="28728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pt-BR"/>
          </a:p>
        </p:txBody>
      </p:sp>
      <p:sp>
        <p:nvSpPr>
          <p:cNvPr id="20" name="CustomShape 3"/>
          <p:cNvSpPr/>
          <p:nvPr/>
        </p:nvSpPr>
        <p:spPr>
          <a:xfrm>
            <a:off x="360" y="288000"/>
            <a:ext cx="12191640" cy="28728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pt-BR"/>
          </a:p>
        </p:txBody>
      </p:sp>
      <p:sp>
        <p:nvSpPr>
          <p:cNvPr id="12" name="CustomShape 1"/>
          <p:cNvSpPr/>
          <p:nvPr/>
        </p:nvSpPr>
        <p:spPr>
          <a:xfrm>
            <a:off x="0" y="165390"/>
            <a:ext cx="12192000" cy="575281"/>
          </a:xfrm>
          <a:prstGeom prst="rect">
            <a:avLst/>
          </a:prstGeom>
          <a:noFill/>
          <a:ln>
            <a:noFill/>
          </a:ln>
          <a:effectLst>
            <a:outerShdw blurRad="50800" dist="49893" dir="2700000" algn="tl" rotWithShape="0">
              <a:srgbClr val="000000"/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pt-BR" sz="2800" b="1" strike="noStrike" spc="-1" dirty="0">
                <a:solidFill>
                  <a:srgbClr val="FFFFFF"/>
                </a:solidFill>
                <a:latin typeface="Century Gothic"/>
                <a:ea typeface="Calibri"/>
              </a:rPr>
              <a:t>Diretoria de Fiscalização de Produtos Controlados</a:t>
            </a:r>
            <a:endParaRPr lang="pt-BR" sz="2800" b="0" strike="noStrike" spc="-1" dirty="0">
              <a:latin typeface="Arial"/>
            </a:endParaRPr>
          </a:p>
        </p:txBody>
      </p:sp>
      <p:sp>
        <p:nvSpPr>
          <p:cNvPr id="16" name="Subtítulo 2">
            <a:extLst>
              <a:ext uri="{FF2B5EF4-FFF2-40B4-BE49-F238E27FC236}">
                <a16:creationId xmlns:a16="http://schemas.microsoft.com/office/drawing/2014/main" xmlns="" id="{B4B5EB77-0E96-8006-0D53-7D95BB7AA1EF}"/>
              </a:ext>
            </a:extLst>
          </p:cNvPr>
          <p:cNvSpPr txBox="1">
            <a:spLocks/>
          </p:cNvSpPr>
          <p:nvPr/>
        </p:nvSpPr>
        <p:spPr>
          <a:xfrm>
            <a:off x="0" y="918399"/>
            <a:ext cx="12192000" cy="53483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spcFirstLastPara="1" wrap="square" lIns="68569" tIns="34275" rIns="68569" bIns="34275" anchor="ctr" anchorCtr="0">
            <a:normAutofit/>
          </a:bodyPr>
          <a:lstStyle/>
          <a:p>
            <a:pPr algn="ctr">
              <a:defRPr/>
            </a:pPr>
            <a:r>
              <a:rPr lang="en-US" sz="2800" b="1" spc="150" dirty="0" err="1">
                <a:ln w="11430"/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Times New Roman" pitchFamily="18" charset="0"/>
              </a:rPr>
              <a:t>Fiscalização</a:t>
            </a:r>
            <a:r>
              <a:rPr lang="en-US" sz="2800" b="1" spc="150" dirty="0">
                <a:ln w="11430"/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Times New Roman" pitchFamily="18" charset="0"/>
              </a:rPr>
              <a:t> de </a:t>
            </a:r>
            <a:r>
              <a:rPr lang="en-US" sz="2800" b="1" spc="150" dirty="0" err="1">
                <a:ln w="11430"/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Times New Roman" pitchFamily="18" charset="0"/>
              </a:rPr>
              <a:t>armazenamento</a:t>
            </a:r>
            <a:r>
              <a:rPr lang="en-US" sz="2800" b="1" spc="150" dirty="0">
                <a:ln w="11430"/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Times New Roman" pitchFamily="18" charset="0"/>
              </a:rPr>
              <a:t> de </a:t>
            </a:r>
            <a:r>
              <a:rPr lang="en-US" sz="2800" b="1" spc="150" dirty="0" err="1">
                <a:ln w="11430"/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Times New Roman" pitchFamily="18" charset="0"/>
              </a:rPr>
              <a:t>produtos</a:t>
            </a:r>
            <a:r>
              <a:rPr lang="en-US" sz="2800" b="1" spc="150" dirty="0">
                <a:ln w="11430"/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Times New Roman" pitchFamily="18" charset="0"/>
              </a:rPr>
              <a:t> </a:t>
            </a:r>
            <a:r>
              <a:rPr lang="en-US" sz="2800" b="1" spc="150" dirty="0" err="1">
                <a:ln w="11430"/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Times New Roman" pitchFamily="18" charset="0"/>
              </a:rPr>
              <a:t>químicos</a:t>
            </a:r>
            <a:endParaRPr lang="pt-BR" sz="2800" b="1" spc="150" dirty="0">
              <a:ln w="11430"/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Times New Roman" pitchFamily="18" charset="0"/>
            </a:endParaRPr>
          </a:p>
        </p:txBody>
      </p:sp>
      <p:pic>
        <p:nvPicPr>
          <p:cNvPr id="4" name="Imagem 3" descr="Placa de rua verde&#10;&#10;Descrição gerada automaticamente">
            <a:extLst>
              <a:ext uri="{FF2B5EF4-FFF2-40B4-BE49-F238E27FC236}">
                <a16:creationId xmlns:a16="http://schemas.microsoft.com/office/drawing/2014/main" xmlns="" id="{CE32A956-6EA3-0E4F-9FFE-43F42EB4AC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5987" y="1685925"/>
            <a:ext cx="2864005" cy="234315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7" name="Imagem 6" descr="Uma imagem contendo edifício, homem, frente, em pé&#10;&#10;Descrição gerada automaticamente">
            <a:extLst>
              <a:ext uri="{FF2B5EF4-FFF2-40B4-BE49-F238E27FC236}">
                <a16:creationId xmlns:a16="http://schemas.microsoft.com/office/drawing/2014/main" xmlns="" id="{4060B3E8-FCC5-4C48-B1EB-7B65DAD110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6363" y="1704687"/>
            <a:ext cx="2828925" cy="2281527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4" name="Imagem 13" descr="Uma imagem contendo pessoa, no interior, bolo, mesa&#10;&#10;Descrição gerada automaticamente">
            <a:extLst>
              <a:ext uri="{FF2B5EF4-FFF2-40B4-BE49-F238E27FC236}">
                <a16:creationId xmlns:a16="http://schemas.microsoft.com/office/drawing/2014/main" xmlns="" id="{804BEF4D-02BD-8140-B9AF-744898C7CF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3370" y="1728786"/>
            <a:ext cx="2852305" cy="2243138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85987" y="4404753"/>
            <a:ext cx="2843214" cy="220718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14938" y="4429125"/>
            <a:ext cx="2814637" cy="22113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243655" y="4400550"/>
            <a:ext cx="2984732" cy="22288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pic>
      <p:sp>
        <p:nvSpPr>
          <p:cNvPr id="15" name="CaixaDeTexto 14"/>
          <p:cNvSpPr txBox="1"/>
          <p:nvPr/>
        </p:nvSpPr>
        <p:spPr>
          <a:xfrm>
            <a:off x="71430" y="2728911"/>
            <a:ext cx="1676869" cy="400110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pt-BR" sz="2000" b="1" dirty="0"/>
              <a:t>São Paulo - SP</a:t>
            </a:r>
          </a:p>
        </p:txBody>
      </p:sp>
      <p:sp>
        <p:nvSpPr>
          <p:cNvPr id="17" name="CaixaDeTexto 16"/>
          <p:cNvSpPr txBox="1"/>
          <p:nvPr/>
        </p:nvSpPr>
        <p:spPr>
          <a:xfrm>
            <a:off x="23801" y="5295902"/>
            <a:ext cx="1780231" cy="400110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pt-BR" sz="2000" b="1" dirty="0"/>
              <a:t>Paranaguá - PR</a:t>
            </a:r>
          </a:p>
        </p:txBody>
      </p:sp>
      <p:sp>
        <p:nvSpPr>
          <p:cNvPr id="18" name="Chave esquerda 17"/>
          <p:cNvSpPr/>
          <p:nvPr/>
        </p:nvSpPr>
        <p:spPr>
          <a:xfrm>
            <a:off x="1957388" y="1657348"/>
            <a:ext cx="271471" cy="2528890"/>
          </a:xfrm>
          <a:prstGeom prst="leftBrac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Chave esquerda 20"/>
          <p:cNvSpPr/>
          <p:nvPr/>
        </p:nvSpPr>
        <p:spPr>
          <a:xfrm>
            <a:off x="1957388" y="4314825"/>
            <a:ext cx="295279" cy="2357438"/>
          </a:xfrm>
          <a:prstGeom prst="leftBrac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3" name="Picture 2" descr="C:\Users\majaroldo\Downloads\Flag_of_the_Brazilian_Army-removebg-preview (1)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-336641" y="0"/>
            <a:ext cx="1492029" cy="928688"/>
          </a:xfrm>
          <a:prstGeom prst="rect">
            <a:avLst/>
          </a:prstGeom>
          <a:noFill/>
        </p:spPr>
      </p:pic>
      <p:pic>
        <p:nvPicPr>
          <p:cNvPr id="2" name="Google Shape;96;p2" descr="Google Shape;96;p2">
            <a:extLst>
              <a:ext uri="{FF2B5EF4-FFF2-40B4-BE49-F238E27FC236}">
                <a16:creationId xmlns:a16="http://schemas.microsoft.com/office/drawing/2014/main" xmlns="" id="{F9638813-E357-244D-2034-0DC9CF8F0B9E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14887" y="67787"/>
            <a:ext cx="636956" cy="782579"/>
          </a:xfrm>
          <a:prstGeom prst="rect">
            <a:avLst/>
          </a:prstGeom>
          <a:ln w="12700">
            <a:miter lim="400000"/>
          </a:ln>
          <a:effectLst>
            <a:outerShdw blurRad="292100" dist="139700" dir="2700000" rotWithShape="0">
              <a:srgbClr val="333333">
                <a:alpha val="63529"/>
              </a:srgbClr>
            </a:outerShdw>
          </a:effectLst>
        </p:spPr>
      </p:pic>
      <p:pic>
        <p:nvPicPr>
          <p:cNvPr id="3" name="Google Shape;96;p2" descr="Google Shape;96;p2">
            <a:extLst>
              <a:ext uri="{FF2B5EF4-FFF2-40B4-BE49-F238E27FC236}">
                <a16:creationId xmlns:a16="http://schemas.microsoft.com/office/drawing/2014/main" xmlns="" id="{1F61BF42-BDDF-2C2C-38FE-9DEA146D18E7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1489727" y="65317"/>
            <a:ext cx="636956" cy="782579"/>
          </a:xfrm>
          <a:prstGeom prst="rect">
            <a:avLst/>
          </a:prstGeom>
          <a:ln w="12700">
            <a:miter lim="400000"/>
          </a:ln>
          <a:effectLst>
            <a:outerShdw blurRad="292100" dist="139700" dir="2700000" rotWithShape="0">
              <a:srgbClr val="333333">
                <a:alpha val="63529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64209343"/>
      </p:ext>
    </p:extLst>
  </p:cSld>
  <p:clrMapOvr>
    <a:masterClrMapping/>
  </p:clrMapOvr>
  <p:transition spd="med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>
            <a:extLst>
              <a:ext uri="{FF2B5EF4-FFF2-40B4-BE49-F238E27FC236}">
                <a16:creationId xmlns:a16="http://schemas.microsoft.com/office/drawing/2014/main" xmlns="" id="{302E4D80-500B-9CA8-E58C-D0A17CC6BF9D}"/>
              </a:ext>
            </a:extLst>
          </p:cNvPr>
          <p:cNvSpPr/>
          <p:nvPr/>
        </p:nvSpPr>
        <p:spPr>
          <a:xfrm>
            <a:off x="1210" y="584777"/>
            <a:ext cx="12190790" cy="28728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ustomShape 1"/>
          <p:cNvSpPr/>
          <p:nvPr/>
        </p:nvSpPr>
        <p:spPr>
          <a:xfrm>
            <a:off x="0" y="0"/>
            <a:ext cx="12192000" cy="28728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pt-BR"/>
          </a:p>
        </p:txBody>
      </p:sp>
      <p:sp>
        <p:nvSpPr>
          <p:cNvPr id="20" name="CustomShape 3"/>
          <p:cNvSpPr/>
          <p:nvPr/>
        </p:nvSpPr>
        <p:spPr>
          <a:xfrm>
            <a:off x="360" y="288000"/>
            <a:ext cx="12191640" cy="28728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pt-BR"/>
          </a:p>
        </p:txBody>
      </p:sp>
      <p:sp>
        <p:nvSpPr>
          <p:cNvPr id="12" name="CustomShape 1"/>
          <p:cNvSpPr/>
          <p:nvPr/>
        </p:nvSpPr>
        <p:spPr>
          <a:xfrm>
            <a:off x="0" y="165390"/>
            <a:ext cx="12192000" cy="575281"/>
          </a:xfrm>
          <a:prstGeom prst="rect">
            <a:avLst/>
          </a:prstGeom>
          <a:noFill/>
          <a:ln>
            <a:noFill/>
          </a:ln>
          <a:effectLst>
            <a:outerShdw blurRad="50800" dist="49893" dir="2700000" algn="tl" rotWithShape="0">
              <a:srgbClr val="000000"/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pt-BR" sz="2800" b="1" strike="noStrike" spc="-1" dirty="0">
                <a:solidFill>
                  <a:srgbClr val="FFFFFF"/>
                </a:solidFill>
                <a:latin typeface="Century Gothic"/>
                <a:ea typeface="Calibri"/>
              </a:rPr>
              <a:t>Diretoria de Fiscalização de Produtos Controlados</a:t>
            </a:r>
            <a:endParaRPr lang="pt-BR" sz="2800" b="0" strike="noStrike" spc="-1" dirty="0">
              <a:latin typeface="Arial"/>
            </a:endParaRPr>
          </a:p>
        </p:txBody>
      </p:sp>
      <p:sp>
        <p:nvSpPr>
          <p:cNvPr id="16" name="Subtítulo 2">
            <a:extLst>
              <a:ext uri="{FF2B5EF4-FFF2-40B4-BE49-F238E27FC236}">
                <a16:creationId xmlns:a16="http://schemas.microsoft.com/office/drawing/2014/main" xmlns="" id="{B4B5EB77-0E96-8006-0D53-7D95BB7AA1EF}"/>
              </a:ext>
            </a:extLst>
          </p:cNvPr>
          <p:cNvSpPr txBox="1">
            <a:spLocks/>
          </p:cNvSpPr>
          <p:nvPr/>
        </p:nvSpPr>
        <p:spPr>
          <a:xfrm>
            <a:off x="0" y="889823"/>
            <a:ext cx="12192000" cy="53483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defRPr/>
            </a:pPr>
            <a:r>
              <a:rPr lang="en-US" sz="3400" b="1" spc="150" dirty="0" err="1">
                <a:ln w="11430"/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Fiscalização</a:t>
            </a:r>
            <a:r>
              <a:rPr lang="en-US" sz="3400" b="1" spc="150" dirty="0">
                <a:ln w="11430"/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3400" b="1" spc="150" dirty="0" err="1">
                <a:ln w="11430"/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fábrica</a:t>
            </a:r>
            <a:r>
              <a:rPr lang="en-US" sz="3400" b="1" spc="150" dirty="0">
                <a:ln w="11430"/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3400" b="1" spc="150" dirty="0" err="1">
                <a:ln w="11430"/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fogos</a:t>
            </a:r>
            <a:r>
              <a:rPr lang="en-US" sz="3400" b="1" spc="150" dirty="0">
                <a:ln w="11430"/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3400" b="1" spc="150" dirty="0" err="1">
                <a:ln w="11430"/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artifícios</a:t>
            </a:r>
            <a:endParaRPr lang="en-US" sz="3400" b="1" spc="150" dirty="0">
              <a:ln w="11430"/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C:\Users\majaroldo\Desktop\Fab Fogos\WhatsApp Image 2024-03-15 at 09.06.29 (5)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86096" y="1514475"/>
            <a:ext cx="3028948" cy="2328862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</p:pic>
      <p:pic>
        <p:nvPicPr>
          <p:cNvPr id="3075" name="Picture 3" descr="C:\Users\majaroldo\Desktop\Fab Fogos\WhatsApp Image 2024-03-15 at 09.06.29 (1)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2" y="1514475"/>
            <a:ext cx="2943229" cy="232886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</p:pic>
      <p:pic>
        <p:nvPicPr>
          <p:cNvPr id="3076" name="Picture 4" descr="C:\Users\majaroldo\Desktop\Fab Fogos\WhatsApp Image 2024-03-15 at 09.06.29 (3)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00756" y="1557338"/>
            <a:ext cx="3000375" cy="2300287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</p:pic>
      <p:pic>
        <p:nvPicPr>
          <p:cNvPr id="3077" name="Picture 5" descr="C:\Users\majaroldo\Desktop\Fab Fogos\WhatsApp Image 2024-03-15 at 09.06.29 (6)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263060" y="1585912"/>
            <a:ext cx="2871788" cy="2286002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</p:pic>
      <p:pic>
        <p:nvPicPr>
          <p:cNvPr id="3079" name="Picture 7" descr="C:\Users\majaroldo\Desktop\Fab Fogos\WhatsApp Image 2024-03-15 at 09.06.29 (7).jpe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0026" y="3945484"/>
            <a:ext cx="5915024" cy="2669629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</p:pic>
      <p:pic>
        <p:nvPicPr>
          <p:cNvPr id="3080" name="Picture 8" descr="C:\Users\majaroldo\Desktop\Fab Fogos\WhatsApp Image 2024-03-15 at 09.06.28.jpe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86488" y="3929063"/>
            <a:ext cx="5672137" cy="2686051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</p:pic>
      <p:pic>
        <p:nvPicPr>
          <p:cNvPr id="26" name="Picture 2" descr="C:\Users\majaroldo\Downloads\Flag_of_the_Brazilian_Army-removebg-preview (1)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-336641" y="0"/>
            <a:ext cx="1492029" cy="928688"/>
          </a:xfrm>
          <a:prstGeom prst="rect">
            <a:avLst/>
          </a:prstGeom>
          <a:noFill/>
        </p:spPr>
      </p:pic>
      <p:pic>
        <p:nvPicPr>
          <p:cNvPr id="2" name="Google Shape;96;p2" descr="Google Shape;96;p2">
            <a:extLst>
              <a:ext uri="{FF2B5EF4-FFF2-40B4-BE49-F238E27FC236}">
                <a16:creationId xmlns:a16="http://schemas.microsoft.com/office/drawing/2014/main" xmlns="" id="{0A40113A-0F59-E887-B902-D917639BFAAA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14887" y="67787"/>
            <a:ext cx="636956" cy="782579"/>
          </a:xfrm>
          <a:prstGeom prst="rect">
            <a:avLst/>
          </a:prstGeom>
          <a:ln w="12700">
            <a:miter lim="400000"/>
          </a:ln>
          <a:effectLst>
            <a:outerShdw blurRad="292100" dist="139700" dir="2700000" rotWithShape="0">
              <a:srgbClr val="333333">
                <a:alpha val="63529"/>
              </a:srgbClr>
            </a:outerShdw>
          </a:effectLst>
        </p:spPr>
      </p:pic>
      <p:pic>
        <p:nvPicPr>
          <p:cNvPr id="3" name="Google Shape;96;p2" descr="Google Shape;96;p2">
            <a:extLst>
              <a:ext uri="{FF2B5EF4-FFF2-40B4-BE49-F238E27FC236}">
                <a16:creationId xmlns:a16="http://schemas.microsoft.com/office/drawing/2014/main" xmlns="" id="{30EB6C5C-BCD0-F4CD-E1D0-BFF59E626311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1489727" y="65317"/>
            <a:ext cx="636956" cy="782579"/>
          </a:xfrm>
          <a:prstGeom prst="rect">
            <a:avLst/>
          </a:prstGeom>
          <a:ln w="12700">
            <a:miter lim="400000"/>
          </a:ln>
          <a:effectLst>
            <a:outerShdw blurRad="292100" dist="139700" dir="2700000" rotWithShape="0">
              <a:srgbClr val="333333">
                <a:alpha val="63529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64209343"/>
      </p:ext>
    </p:extLst>
  </p:cSld>
  <p:clrMapOvr>
    <a:masterClrMapping/>
  </p:clrMapOvr>
  <p:transition spd="med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>
            <a:extLst>
              <a:ext uri="{FF2B5EF4-FFF2-40B4-BE49-F238E27FC236}">
                <a16:creationId xmlns:a16="http://schemas.microsoft.com/office/drawing/2014/main" xmlns="" id="{302E4D80-500B-9CA8-E58C-D0A17CC6BF9D}"/>
              </a:ext>
            </a:extLst>
          </p:cNvPr>
          <p:cNvSpPr/>
          <p:nvPr/>
        </p:nvSpPr>
        <p:spPr>
          <a:xfrm>
            <a:off x="1210" y="584777"/>
            <a:ext cx="12190790" cy="28728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ustomShape 1"/>
          <p:cNvSpPr/>
          <p:nvPr/>
        </p:nvSpPr>
        <p:spPr>
          <a:xfrm>
            <a:off x="0" y="0"/>
            <a:ext cx="12192000" cy="28728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pt-BR"/>
          </a:p>
        </p:txBody>
      </p:sp>
      <p:sp>
        <p:nvSpPr>
          <p:cNvPr id="20" name="CustomShape 3"/>
          <p:cNvSpPr/>
          <p:nvPr/>
        </p:nvSpPr>
        <p:spPr>
          <a:xfrm>
            <a:off x="360" y="288000"/>
            <a:ext cx="12191640" cy="28728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pt-BR"/>
          </a:p>
        </p:txBody>
      </p:sp>
      <p:sp>
        <p:nvSpPr>
          <p:cNvPr id="12" name="CustomShape 1"/>
          <p:cNvSpPr/>
          <p:nvPr/>
        </p:nvSpPr>
        <p:spPr>
          <a:xfrm>
            <a:off x="0" y="165390"/>
            <a:ext cx="12192000" cy="575281"/>
          </a:xfrm>
          <a:prstGeom prst="rect">
            <a:avLst/>
          </a:prstGeom>
          <a:noFill/>
          <a:ln>
            <a:noFill/>
          </a:ln>
          <a:effectLst>
            <a:outerShdw blurRad="50800" dist="49893" dir="2700000" algn="tl" rotWithShape="0">
              <a:srgbClr val="000000"/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pt-BR" sz="2800" b="1" strike="noStrike" spc="-1" dirty="0">
                <a:solidFill>
                  <a:srgbClr val="FFFFFF"/>
                </a:solidFill>
                <a:latin typeface="Century Gothic"/>
                <a:ea typeface="Calibri"/>
              </a:rPr>
              <a:t>Diretoria de Fiscalização de Produtos Controlados</a:t>
            </a:r>
            <a:endParaRPr lang="pt-BR" sz="2800" b="0" strike="noStrike" spc="-1" dirty="0">
              <a:latin typeface="Arial"/>
            </a:endParaRPr>
          </a:p>
        </p:txBody>
      </p:sp>
      <p:sp>
        <p:nvSpPr>
          <p:cNvPr id="16" name="Subtítulo 2">
            <a:extLst>
              <a:ext uri="{FF2B5EF4-FFF2-40B4-BE49-F238E27FC236}">
                <a16:creationId xmlns:a16="http://schemas.microsoft.com/office/drawing/2014/main" xmlns="" id="{B4B5EB77-0E96-8006-0D53-7D95BB7AA1EF}"/>
              </a:ext>
            </a:extLst>
          </p:cNvPr>
          <p:cNvSpPr txBox="1">
            <a:spLocks/>
          </p:cNvSpPr>
          <p:nvPr/>
        </p:nvSpPr>
        <p:spPr>
          <a:xfrm>
            <a:off x="0" y="889823"/>
            <a:ext cx="12192000" cy="53483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defRPr/>
            </a:pPr>
            <a:r>
              <a:rPr lang="en-US" sz="3400" b="1" spc="150" dirty="0" err="1">
                <a:ln w="11430"/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Fiscalização</a:t>
            </a:r>
            <a:r>
              <a:rPr lang="en-US" sz="3400" b="1" spc="150" dirty="0">
                <a:ln w="11430"/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no </a:t>
            </a:r>
            <a:r>
              <a:rPr lang="en-US" sz="3400" b="1" spc="150" dirty="0" err="1">
                <a:ln w="11430"/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porto</a:t>
            </a:r>
            <a:r>
              <a:rPr lang="en-US" sz="3400" b="1" spc="150" dirty="0">
                <a:ln w="11430"/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de Santos/SP</a:t>
            </a:r>
            <a:endParaRPr lang="pt-BR" sz="3400" b="1" spc="150" dirty="0">
              <a:ln w="11430"/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 descr="C:\Users\majaroldo\Desktop\Fisc Porto de Santos\WhatsApp Image 2024-03-15 at 09.29.35 (1)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95406" y="1485901"/>
            <a:ext cx="3143249" cy="2357437"/>
          </a:xfrm>
          <a:prstGeom prst="rect">
            <a:avLst/>
          </a:prstGeom>
          <a:noFill/>
        </p:spPr>
      </p:pic>
      <p:pic>
        <p:nvPicPr>
          <p:cNvPr id="5123" name="Picture 3" descr="C:\Users\majaroldo\Desktop\Fisc Porto de Santos\WhatsApp Image 2024-03-15 at 09.29.35 (2)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686" y="1528763"/>
            <a:ext cx="3185455" cy="2328862"/>
          </a:xfrm>
          <a:prstGeom prst="rect">
            <a:avLst/>
          </a:prstGeom>
          <a:noFill/>
        </p:spPr>
      </p:pic>
      <p:pic>
        <p:nvPicPr>
          <p:cNvPr id="5124" name="Picture 4" descr="C:\Users\majaroldo\Desktop\Fisc Porto de Santos\WhatsApp Image 2024-03-15 at 09.29.35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57411" y="1528762"/>
            <a:ext cx="3158306" cy="2328863"/>
          </a:xfrm>
          <a:prstGeom prst="rect">
            <a:avLst/>
          </a:prstGeom>
          <a:noFill/>
        </p:spPr>
      </p:pic>
      <p:pic>
        <p:nvPicPr>
          <p:cNvPr id="5125" name="Picture 5" descr="C:\Users\majaroldo\Desktop\Fisc Porto de Santos\WhatsApp Image 2024-03-15 at 09.29.36 (2)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86725" y="3954413"/>
            <a:ext cx="3100388" cy="2389584"/>
          </a:xfrm>
          <a:prstGeom prst="rect">
            <a:avLst/>
          </a:prstGeom>
          <a:noFill/>
        </p:spPr>
      </p:pic>
      <p:pic>
        <p:nvPicPr>
          <p:cNvPr id="5126" name="Picture 6" descr="C:\Users\majaroldo\Desktop\Fisc Porto de Santos\WhatsApp Image 2024-03-15 at 09.29.53 (1).jpe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95374" y="3900488"/>
            <a:ext cx="3143251" cy="2443162"/>
          </a:xfrm>
          <a:prstGeom prst="rect">
            <a:avLst/>
          </a:prstGeom>
          <a:noFill/>
        </p:spPr>
      </p:pic>
      <p:pic>
        <p:nvPicPr>
          <p:cNvPr id="5127" name="Picture 7" descr="C:\Users\majaroldo\Desktop\Fisc Porto de Santos\WhatsApp Image 2024-03-15 at 09.29.53.jpe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543426" y="3936206"/>
            <a:ext cx="3214687" cy="2414587"/>
          </a:xfrm>
          <a:prstGeom prst="rect">
            <a:avLst/>
          </a:prstGeom>
          <a:noFill/>
        </p:spPr>
      </p:pic>
      <p:pic>
        <p:nvPicPr>
          <p:cNvPr id="22" name="Picture 2" descr="C:\Users\majaroldo\Downloads\Flag_of_the_Brazilian_Army-removebg-preview (1)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-336641" y="0"/>
            <a:ext cx="1492029" cy="928688"/>
          </a:xfrm>
          <a:prstGeom prst="rect">
            <a:avLst/>
          </a:prstGeom>
          <a:noFill/>
        </p:spPr>
      </p:pic>
      <p:pic>
        <p:nvPicPr>
          <p:cNvPr id="2" name="Google Shape;96;p2" descr="Google Shape;96;p2">
            <a:extLst>
              <a:ext uri="{FF2B5EF4-FFF2-40B4-BE49-F238E27FC236}">
                <a16:creationId xmlns:a16="http://schemas.microsoft.com/office/drawing/2014/main" xmlns="" id="{B4F8C3B4-CDE2-73EC-5DBA-3D25ABFCD343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14887" y="67787"/>
            <a:ext cx="636956" cy="782579"/>
          </a:xfrm>
          <a:prstGeom prst="rect">
            <a:avLst/>
          </a:prstGeom>
          <a:ln w="12700">
            <a:miter lim="400000"/>
          </a:ln>
          <a:effectLst>
            <a:outerShdw blurRad="292100" dist="139700" dir="2700000" rotWithShape="0">
              <a:srgbClr val="333333">
                <a:alpha val="63529"/>
              </a:srgbClr>
            </a:outerShdw>
          </a:effectLst>
        </p:spPr>
      </p:pic>
      <p:pic>
        <p:nvPicPr>
          <p:cNvPr id="3" name="Google Shape;96;p2" descr="Google Shape;96;p2">
            <a:extLst>
              <a:ext uri="{FF2B5EF4-FFF2-40B4-BE49-F238E27FC236}">
                <a16:creationId xmlns:a16="http://schemas.microsoft.com/office/drawing/2014/main" xmlns="" id="{3757E6E1-1670-9F22-7B31-1026BE7D8E4E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1489727" y="65317"/>
            <a:ext cx="636956" cy="782579"/>
          </a:xfrm>
          <a:prstGeom prst="rect">
            <a:avLst/>
          </a:prstGeom>
          <a:ln w="12700">
            <a:miter lim="400000"/>
          </a:ln>
          <a:effectLst>
            <a:outerShdw blurRad="292100" dist="139700" dir="2700000" rotWithShape="0">
              <a:srgbClr val="333333">
                <a:alpha val="63529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64209343"/>
      </p:ext>
    </p:extLst>
  </p:cSld>
  <p:clrMapOvr>
    <a:masterClrMapping/>
  </p:clrMapOvr>
  <p:transition spd="med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>
            <a:extLst>
              <a:ext uri="{FF2B5EF4-FFF2-40B4-BE49-F238E27FC236}">
                <a16:creationId xmlns:a16="http://schemas.microsoft.com/office/drawing/2014/main" xmlns="" id="{302E4D80-500B-9CA8-E58C-D0A17CC6BF9D}"/>
              </a:ext>
            </a:extLst>
          </p:cNvPr>
          <p:cNvSpPr/>
          <p:nvPr/>
        </p:nvSpPr>
        <p:spPr>
          <a:xfrm>
            <a:off x="1210" y="584777"/>
            <a:ext cx="12190790" cy="28728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ustomShape 1"/>
          <p:cNvSpPr/>
          <p:nvPr/>
        </p:nvSpPr>
        <p:spPr>
          <a:xfrm>
            <a:off x="0" y="0"/>
            <a:ext cx="12192000" cy="28728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pt-BR"/>
          </a:p>
        </p:txBody>
      </p:sp>
      <p:sp>
        <p:nvSpPr>
          <p:cNvPr id="20" name="CustomShape 3"/>
          <p:cNvSpPr/>
          <p:nvPr/>
        </p:nvSpPr>
        <p:spPr>
          <a:xfrm>
            <a:off x="360" y="288000"/>
            <a:ext cx="12191640" cy="28728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pt-BR"/>
          </a:p>
        </p:txBody>
      </p:sp>
      <p:sp>
        <p:nvSpPr>
          <p:cNvPr id="12" name="CustomShape 1"/>
          <p:cNvSpPr/>
          <p:nvPr/>
        </p:nvSpPr>
        <p:spPr>
          <a:xfrm>
            <a:off x="0" y="165390"/>
            <a:ext cx="12192000" cy="575281"/>
          </a:xfrm>
          <a:prstGeom prst="rect">
            <a:avLst/>
          </a:prstGeom>
          <a:noFill/>
          <a:ln>
            <a:noFill/>
          </a:ln>
          <a:effectLst>
            <a:outerShdw blurRad="50800" dist="49893" dir="2700000" algn="tl" rotWithShape="0">
              <a:srgbClr val="000000"/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pt-BR" sz="2800" b="1" strike="noStrike" spc="-1" dirty="0">
                <a:solidFill>
                  <a:srgbClr val="FFFFFF"/>
                </a:solidFill>
                <a:latin typeface="Century Gothic"/>
                <a:ea typeface="Calibri"/>
              </a:rPr>
              <a:t>Diretoria de Fiscalização de Produtos Controlados</a:t>
            </a:r>
            <a:endParaRPr lang="pt-BR" sz="2800" b="0" strike="noStrike" spc="-1" dirty="0">
              <a:latin typeface="Arial"/>
            </a:endParaRPr>
          </a:p>
        </p:txBody>
      </p:sp>
      <p:sp>
        <p:nvSpPr>
          <p:cNvPr id="16" name="Subtítulo 2">
            <a:extLst>
              <a:ext uri="{FF2B5EF4-FFF2-40B4-BE49-F238E27FC236}">
                <a16:creationId xmlns:a16="http://schemas.microsoft.com/office/drawing/2014/main" xmlns="" id="{B4B5EB77-0E96-8006-0D53-7D95BB7AA1EF}"/>
              </a:ext>
            </a:extLst>
          </p:cNvPr>
          <p:cNvSpPr txBox="1">
            <a:spLocks/>
          </p:cNvSpPr>
          <p:nvPr/>
        </p:nvSpPr>
        <p:spPr>
          <a:xfrm>
            <a:off x="0" y="918399"/>
            <a:ext cx="12192000" cy="53483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defRPr/>
            </a:pPr>
            <a:r>
              <a:rPr lang="en-US" sz="3400" b="1" spc="150" dirty="0" err="1">
                <a:ln w="11430"/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Fiscalização</a:t>
            </a:r>
            <a:r>
              <a:rPr lang="en-US" sz="3400" b="1" spc="150" dirty="0">
                <a:ln w="11430"/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3400" b="1" spc="150" dirty="0" err="1">
                <a:ln w="11430"/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Colecionador</a:t>
            </a:r>
            <a:r>
              <a:rPr lang="en-US" sz="3400" b="1" spc="150" dirty="0">
                <a:ln w="11430"/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400" b="1" spc="150" dirty="0" err="1">
                <a:ln w="11430"/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Atirador</a:t>
            </a:r>
            <a:r>
              <a:rPr lang="en-US" sz="3400" b="1" spc="150" dirty="0">
                <a:ln w="11430"/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en-US" sz="3400" b="1" spc="150" dirty="0" err="1">
                <a:ln w="11430"/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Caçador</a:t>
            </a:r>
            <a:endParaRPr lang="pt-BR" sz="3400" b="1" spc="150" dirty="0">
              <a:ln w="11430"/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2" descr="C:\Users\majaroldo\Downloads\Flag_of_the_Brazilian_Army-removebg-preview (1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36641" y="0"/>
            <a:ext cx="1492029" cy="928688"/>
          </a:xfrm>
          <a:prstGeom prst="rect">
            <a:avLst/>
          </a:prstGeom>
          <a:noFill/>
        </p:spPr>
      </p:pic>
      <p:pic>
        <p:nvPicPr>
          <p:cNvPr id="2" name="Google Shape;96;p2" descr="Google Shape;96;p2">
            <a:extLst>
              <a:ext uri="{FF2B5EF4-FFF2-40B4-BE49-F238E27FC236}">
                <a16:creationId xmlns:a16="http://schemas.microsoft.com/office/drawing/2014/main" xmlns="" id="{80C05AA8-BA77-D5EA-5CDB-C7649D43410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4887" y="67787"/>
            <a:ext cx="636956" cy="782579"/>
          </a:xfrm>
          <a:prstGeom prst="rect">
            <a:avLst/>
          </a:prstGeom>
          <a:ln w="12700">
            <a:miter lim="400000"/>
          </a:ln>
          <a:effectLst>
            <a:outerShdw blurRad="292100" dist="139700" dir="2700000" rotWithShape="0">
              <a:srgbClr val="333333">
                <a:alpha val="63529"/>
              </a:srgbClr>
            </a:outerShdw>
          </a:effectLst>
        </p:spPr>
      </p:pic>
      <p:pic>
        <p:nvPicPr>
          <p:cNvPr id="3" name="Google Shape;96;p2" descr="Google Shape;96;p2">
            <a:extLst>
              <a:ext uri="{FF2B5EF4-FFF2-40B4-BE49-F238E27FC236}">
                <a16:creationId xmlns:a16="http://schemas.microsoft.com/office/drawing/2014/main" xmlns="" id="{63C5B1D1-C949-A94F-E020-EB01C96E80B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489727" y="65317"/>
            <a:ext cx="636956" cy="782579"/>
          </a:xfrm>
          <a:prstGeom prst="rect">
            <a:avLst/>
          </a:prstGeom>
          <a:ln w="12700">
            <a:miter lim="400000"/>
          </a:ln>
          <a:effectLst>
            <a:outerShdw blurRad="292100" dist="139700" dir="2700000" rotWithShape="0">
              <a:srgbClr val="333333">
                <a:alpha val="63529"/>
              </a:srgbClr>
            </a:outerShdw>
          </a:effectLst>
        </p:spPr>
      </p:pic>
      <p:pic>
        <p:nvPicPr>
          <p:cNvPr id="8" name="Imagem 7" descr="Pessoas na frente de um prédio&#10;&#10;Descrição gerada automaticamente">
            <a:extLst>
              <a:ext uri="{FF2B5EF4-FFF2-40B4-BE49-F238E27FC236}">
                <a16:creationId xmlns:a16="http://schemas.microsoft.com/office/drawing/2014/main" xmlns="" id="{BE97B222-5CD3-AC47-B520-363D1F39B9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2" y="1499579"/>
            <a:ext cx="2940208" cy="2520210"/>
          </a:xfrm>
          <a:prstGeom prst="rect">
            <a:avLst/>
          </a:prstGeom>
        </p:spPr>
      </p:pic>
      <p:pic>
        <p:nvPicPr>
          <p:cNvPr id="11" name="Imagem 10" descr="Homem andando na rua&#10;&#10;Descrição gerada automaticamente com confiança média">
            <a:extLst>
              <a:ext uri="{FF2B5EF4-FFF2-40B4-BE49-F238E27FC236}">
                <a16:creationId xmlns:a16="http://schemas.microsoft.com/office/drawing/2014/main" xmlns="" id="{24E9D9E4-8301-3549-A88E-B59E884C619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4418" y="1499578"/>
            <a:ext cx="2940208" cy="5227036"/>
          </a:xfrm>
          <a:prstGeom prst="rect">
            <a:avLst/>
          </a:prstGeom>
        </p:spPr>
      </p:pic>
      <p:pic>
        <p:nvPicPr>
          <p:cNvPr id="17" name="Imagem 16" descr="Uma imagem contendo mesa, itens, placa, segurando&#10;&#10;Descrição gerada automaticamente">
            <a:extLst>
              <a:ext uri="{FF2B5EF4-FFF2-40B4-BE49-F238E27FC236}">
                <a16:creationId xmlns:a16="http://schemas.microsoft.com/office/drawing/2014/main" xmlns="" id="{BA6E5265-D996-2D45-B869-A87877E5AE9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8800" y="4018685"/>
            <a:ext cx="2738418" cy="2940208"/>
          </a:xfrm>
          <a:prstGeom prst="rect">
            <a:avLst/>
          </a:prstGeom>
        </p:spPr>
      </p:pic>
      <p:pic>
        <p:nvPicPr>
          <p:cNvPr id="22" name="Imagem 21" descr="Uma imagem contendo no interior, em pé, edifício, jovem&#10;&#10;Descrição gerada automaticamente">
            <a:extLst>
              <a:ext uri="{FF2B5EF4-FFF2-40B4-BE49-F238E27FC236}">
                <a16:creationId xmlns:a16="http://schemas.microsoft.com/office/drawing/2014/main" xmlns="" id="{AE51297B-ADBE-0D4D-9284-02F19AA7E3F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2339" y="1476718"/>
            <a:ext cx="3169661" cy="5249895"/>
          </a:xfrm>
          <a:prstGeom prst="rect">
            <a:avLst/>
          </a:prstGeom>
        </p:spPr>
      </p:pic>
      <p:pic>
        <p:nvPicPr>
          <p:cNvPr id="24" name="Imagem 23" descr="Uma imagem contendo pessoa, no interior, em pé, homem&#10;&#10;Descrição gerada automaticamente">
            <a:extLst>
              <a:ext uri="{FF2B5EF4-FFF2-40B4-BE49-F238E27FC236}">
                <a16:creationId xmlns:a16="http://schemas.microsoft.com/office/drawing/2014/main" xmlns="" id="{D41332B3-6987-0A4C-9485-475E9234362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4941" y="1526303"/>
            <a:ext cx="2940208" cy="2520210"/>
          </a:xfrm>
          <a:prstGeom prst="rect">
            <a:avLst/>
          </a:prstGeom>
        </p:spPr>
      </p:pic>
      <p:pic>
        <p:nvPicPr>
          <p:cNvPr id="26" name="Imagem 25" descr="Homem segurando uma mala de viagem&#10;&#10;Descrição gerada automaticamente com confiança baixa">
            <a:extLst>
              <a:ext uri="{FF2B5EF4-FFF2-40B4-BE49-F238E27FC236}">
                <a16:creationId xmlns:a16="http://schemas.microsoft.com/office/drawing/2014/main" xmlns="" id="{D9BB926E-4E26-9743-BD30-D570DDA600C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091" y="4119580"/>
            <a:ext cx="2940207" cy="2738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565910"/>
      </p:ext>
    </p:extLst>
  </p:cSld>
  <p:clrMapOvr>
    <a:masterClrMapping/>
  </p:clrMapOvr>
  <p:transition spd="med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>
            <a:extLst>
              <a:ext uri="{FF2B5EF4-FFF2-40B4-BE49-F238E27FC236}">
                <a16:creationId xmlns:a16="http://schemas.microsoft.com/office/drawing/2014/main" xmlns="" id="{302E4D80-500B-9CA8-E58C-D0A17CC6BF9D}"/>
              </a:ext>
            </a:extLst>
          </p:cNvPr>
          <p:cNvSpPr/>
          <p:nvPr/>
        </p:nvSpPr>
        <p:spPr>
          <a:xfrm>
            <a:off x="1210" y="584777"/>
            <a:ext cx="12190790" cy="28728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ustomShape 1"/>
          <p:cNvSpPr/>
          <p:nvPr/>
        </p:nvSpPr>
        <p:spPr>
          <a:xfrm>
            <a:off x="0" y="0"/>
            <a:ext cx="12192000" cy="28728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pt-BR"/>
          </a:p>
        </p:txBody>
      </p:sp>
      <p:sp>
        <p:nvSpPr>
          <p:cNvPr id="20" name="CustomShape 3"/>
          <p:cNvSpPr/>
          <p:nvPr/>
        </p:nvSpPr>
        <p:spPr>
          <a:xfrm>
            <a:off x="360" y="288000"/>
            <a:ext cx="12191640" cy="28728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pt-BR"/>
          </a:p>
        </p:txBody>
      </p:sp>
      <p:sp>
        <p:nvSpPr>
          <p:cNvPr id="12" name="CustomShape 1"/>
          <p:cNvSpPr/>
          <p:nvPr/>
        </p:nvSpPr>
        <p:spPr>
          <a:xfrm>
            <a:off x="0" y="165390"/>
            <a:ext cx="12192000" cy="575281"/>
          </a:xfrm>
          <a:prstGeom prst="rect">
            <a:avLst/>
          </a:prstGeom>
          <a:noFill/>
          <a:ln>
            <a:noFill/>
          </a:ln>
          <a:effectLst>
            <a:outerShdw blurRad="50800" dist="49893" dir="2700000" algn="tl" rotWithShape="0">
              <a:srgbClr val="000000"/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pt-BR" sz="2800" b="1" strike="noStrike" spc="-1" dirty="0">
                <a:solidFill>
                  <a:srgbClr val="FFFFFF"/>
                </a:solidFill>
                <a:latin typeface="Century Gothic"/>
                <a:ea typeface="Calibri"/>
              </a:rPr>
              <a:t>Diretoria de Fiscalização de Produtos Controlados</a:t>
            </a:r>
            <a:endParaRPr lang="pt-BR" sz="2800" b="0" strike="noStrike" spc="-1" dirty="0">
              <a:latin typeface="Arial"/>
            </a:endParaRPr>
          </a:p>
        </p:txBody>
      </p:sp>
      <p:sp>
        <p:nvSpPr>
          <p:cNvPr id="16" name="Subtítulo 2">
            <a:extLst>
              <a:ext uri="{FF2B5EF4-FFF2-40B4-BE49-F238E27FC236}">
                <a16:creationId xmlns:a16="http://schemas.microsoft.com/office/drawing/2014/main" xmlns="" id="{B4B5EB77-0E96-8006-0D53-7D95BB7AA1EF}"/>
              </a:ext>
            </a:extLst>
          </p:cNvPr>
          <p:cNvSpPr txBox="1">
            <a:spLocks/>
          </p:cNvSpPr>
          <p:nvPr/>
        </p:nvSpPr>
        <p:spPr>
          <a:xfrm>
            <a:off x="0" y="918399"/>
            <a:ext cx="12192000" cy="53483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defRPr/>
            </a:pPr>
            <a:r>
              <a:rPr lang="en-US" sz="3400" b="1" spc="150" dirty="0" err="1">
                <a:ln w="11430"/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Fiscalização</a:t>
            </a:r>
            <a:r>
              <a:rPr lang="en-US" sz="3400" b="1" spc="150" dirty="0">
                <a:ln w="11430"/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3400" b="1" spc="150" dirty="0" err="1">
                <a:ln w="11430"/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entidades</a:t>
            </a:r>
            <a:r>
              <a:rPr lang="en-US" sz="3400" b="1" spc="150" dirty="0">
                <a:ln w="11430"/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3400" b="1" spc="150" dirty="0" err="1">
                <a:ln w="11430"/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tiro</a:t>
            </a:r>
            <a:endParaRPr lang="pt-BR" sz="3400" b="1" spc="150" dirty="0">
              <a:ln w="11430"/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2" descr="C:\Users\majaroldo\Downloads\Flag_of_the_Brazilian_Army-removebg-preview (1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36641" y="0"/>
            <a:ext cx="1492029" cy="928688"/>
          </a:xfrm>
          <a:prstGeom prst="rect">
            <a:avLst/>
          </a:prstGeom>
          <a:noFill/>
        </p:spPr>
      </p:pic>
      <p:pic>
        <p:nvPicPr>
          <p:cNvPr id="2" name="Google Shape;96;p2" descr="Google Shape;96;p2">
            <a:extLst>
              <a:ext uri="{FF2B5EF4-FFF2-40B4-BE49-F238E27FC236}">
                <a16:creationId xmlns:a16="http://schemas.microsoft.com/office/drawing/2014/main" xmlns="" id="{80C05AA8-BA77-D5EA-5CDB-C7649D43410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4887" y="67787"/>
            <a:ext cx="636956" cy="782579"/>
          </a:xfrm>
          <a:prstGeom prst="rect">
            <a:avLst/>
          </a:prstGeom>
          <a:ln w="12700">
            <a:miter lim="400000"/>
          </a:ln>
          <a:effectLst>
            <a:outerShdw blurRad="292100" dist="139700" dir="2700000" rotWithShape="0">
              <a:srgbClr val="333333">
                <a:alpha val="63529"/>
              </a:srgbClr>
            </a:outerShdw>
          </a:effectLst>
        </p:spPr>
      </p:pic>
      <p:pic>
        <p:nvPicPr>
          <p:cNvPr id="3" name="Google Shape;96;p2" descr="Google Shape;96;p2">
            <a:extLst>
              <a:ext uri="{FF2B5EF4-FFF2-40B4-BE49-F238E27FC236}">
                <a16:creationId xmlns:a16="http://schemas.microsoft.com/office/drawing/2014/main" xmlns="" id="{63C5B1D1-C949-A94F-E020-EB01C96E80B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489727" y="65317"/>
            <a:ext cx="636956" cy="782579"/>
          </a:xfrm>
          <a:prstGeom prst="rect">
            <a:avLst/>
          </a:prstGeom>
          <a:ln w="12700">
            <a:miter lim="400000"/>
          </a:ln>
          <a:effectLst>
            <a:outerShdw blurRad="292100" dist="139700" dir="2700000" rotWithShape="0">
              <a:srgbClr val="333333">
                <a:alpha val="63529"/>
              </a:srgbClr>
            </a:outerShdw>
          </a:effectLst>
        </p:spPr>
      </p:pic>
      <p:pic>
        <p:nvPicPr>
          <p:cNvPr id="8" name="Imagem 7" descr="Pessoas em pé em frente a janela&#10;&#10;Descrição gerada automaticamente com confiança baixa">
            <a:extLst>
              <a:ext uri="{FF2B5EF4-FFF2-40B4-BE49-F238E27FC236}">
                <a16:creationId xmlns:a16="http://schemas.microsoft.com/office/drawing/2014/main" xmlns="" id="{7564A536-5107-4D42-9CB5-AA4A9F5203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6311" y="1499578"/>
            <a:ext cx="4018817" cy="5227036"/>
          </a:xfrm>
          <a:prstGeom prst="rect">
            <a:avLst/>
          </a:prstGeom>
        </p:spPr>
      </p:pic>
      <p:pic>
        <p:nvPicPr>
          <p:cNvPr id="11" name="Imagem 10" descr="Pessoas sentadas ao redor de uma mesa de madeira&#10;&#10;Descrição gerada automaticamente">
            <a:extLst>
              <a:ext uri="{FF2B5EF4-FFF2-40B4-BE49-F238E27FC236}">
                <a16:creationId xmlns:a16="http://schemas.microsoft.com/office/drawing/2014/main" xmlns="" id="{22972244-A9F3-3C46-A591-7D64BC9EF7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275" y="1519222"/>
            <a:ext cx="3870408" cy="2457033"/>
          </a:xfrm>
          <a:prstGeom prst="rect">
            <a:avLst/>
          </a:prstGeom>
        </p:spPr>
      </p:pic>
      <p:pic>
        <p:nvPicPr>
          <p:cNvPr id="17" name="Imagem 16" descr="Pessoas com uniforme militar&#10;&#10;Descrição gerada automaticamente com confiança média">
            <a:extLst>
              <a:ext uri="{FF2B5EF4-FFF2-40B4-BE49-F238E27FC236}">
                <a16:creationId xmlns:a16="http://schemas.microsoft.com/office/drawing/2014/main" xmlns="" id="{FFB51A97-C8D4-A64E-A9AA-DEF4CA4690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275" y="4042241"/>
            <a:ext cx="3820838" cy="2684373"/>
          </a:xfrm>
          <a:prstGeom prst="rect">
            <a:avLst/>
          </a:prstGeom>
        </p:spPr>
      </p:pic>
      <p:pic>
        <p:nvPicPr>
          <p:cNvPr id="22" name="Imagem 21" descr="Pessoas em pé em frente a mesa&#10;&#10;Descrição gerada automaticamente">
            <a:extLst>
              <a:ext uri="{FF2B5EF4-FFF2-40B4-BE49-F238E27FC236}">
                <a16:creationId xmlns:a16="http://schemas.microsoft.com/office/drawing/2014/main" xmlns="" id="{A83BA0FD-875D-EF42-80D3-F616F6D6BED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87" y="1506269"/>
            <a:ext cx="3949700" cy="2535972"/>
          </a:xfrm>
          <a:prstGeom prst="rect">
            <a:avLst/>
          </a:prstGeom>
        </p:spPr>
      </p:pic>
      <p:pic>
        <p:nvPicPr>
          <p:cNvPr id="24" name="Imagem 23" descr="Grupo de homens com uniforme militar&#10;&#10;Descrição gerada automaticamente">
            <a:extLst>
              <a:ext uri="{FF2B5EF4-FFF2-40B4-BE49-F238E27FC236}">
                <a16:creationId xmlns:a16="http://schemas.microsoft.com/office/drawing/2014/main" xmlns="" id="{88E56A16-B553-4547-A798-EEF6102A664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43" y="4095274"/>
            <a:ext cx="3949700" cy="2694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672797"/>
      </p:ext>
    </p:extLst>
  </p:cSld>
  <p:clrMapOvr>
    <a:masterClrMapping/>
  </p:clrMapOvr>
  <p:transition spd="med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>
            <a:extLst>
              <a:ext uri="{FF2B5EF4-FFF2-40B4-BE49-F238E27FC236}">
                <a16:creationId xmlns:a16="http://schemas.microsoft.com/office/drawing/2014/main" xmlns="" id="{302E4D80-500B-9CA8-E58C-D0A17CC6BF9D}"/>
              </a:ext>
            </a:extLst>
          </p:cNvPr>
          <p:cNvSpPr/>
          <p:nvPr/>
        </p:nvSpPr>
        <p:spPr>
          <a:xfrm>
            <a:off x="1210" y="584777"/>
            <a:ext cx="12190790" cy="28728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ustomShape 1"/>
          <p:cNvSpPr/>
          <p:nvPr/>
        </p:nvSpPr>
        <p:spPr>
          <a:xfrm>
            <a:off x="0" y="0"/>
            <a:ext cx="12192000" cy="28728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pt-BR"/>
          </a:p>
        </p:txBody>
      </p:sp>
      <p:sp>
        <p:nvSpPr>
          <p:cNvPr id="20" name="CustomShape 3"/>
          <p:cNvSpPr/>
          <p:nvPr/>
        </p:nvSpPr>
        <p:spPr>
          <a:xfrm>
            <a:off x="360" y="288000"/>
            <a:ext cx="12191640" cy="28728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pt-BR"/>
          </a:p>
        </p:txBody>
      </p:sp>
      <p:sp>
        <p:nvSpPr>
          <p:cNvPr id="12" name="CustomShape 1"/>
          <p:cNvSpPr/>
          <p:nvPr/>
        </p:nvSpPr>
        <p:spPr>
          <a:xfrm>
            <a:off x="0" y="165390"/>
            <a:ext cx="12192000" cy="575281"/>
          </a:xfrm>
          <a:prstGeom prst="rect">
            <a:avLst/>
          </a:prstGeom>
          <a:noFill/>
          <a:ln>
            <a:noFill/>
          </a:ln>
          <a:effectLst>
            <a:outerShdw blurRad="50800" dist="49893" dir="2700000" algn="tl" rotWithShape="0">
              <a:srgbClr val="000000"/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pt-BR" sz="2800" b="1" strike="noStrike" spc="-1" dirty="0">
                <a:solidFill>
                  <a:srgbClr val="FFFFFF"/>
                </a:solidFill>
                <a:latin typeface="Century Gothic"/>
                <a:ea typeface="Calibri"/>
              </a:rPr>
              <a:t>Diretoria de Fiscalização de Produtos Controlados</a:t>
            </a:r>
            <a:endParaRPr lang="pt-BR" sz="2800" b="0" strike="noStrike" spc="-1" dirty="0">
              <a:latin typeface="Arial"/>
            </a:endParaRPr>
          </a:p>
        </p:txBody>
      </p:sp>
      <p:sp>
        <p:nvSpPr>
          <p:cNvPr id="16" name="Subtítulo 2">
            <a:extLst>
              <a:ext uri="{FF2B5EF4-FFF2-40B4-BE49-F238E27FC236}">
                <a16:creationId xmlns:a16="http://schemas.microsoft.com/office/drawing/2014/main" xmlns="" id="{B4B5EB77-0E96-8006-0D53-7D95BB7AA1EF}"/>
              </a:ext>
            </a:extLst>
          </p:cNvPr>
          <p:cNvSpPr txBox="1">
            <a:spLocks/>
          </p:cNvSpPr>
          <p:nvPr/>
        </p:nvSpPr>
        <p:spPr>
          <a:xfrm>
            <a:off x="0" y="918399"/>
            <a:ext cx="12192000" cy="53483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defRPr/>
            </a:pPr>
            <a:r>
              <a:rPr lang="en-US" sz="3400" b="1" spc="150" dirty="0" err="1">
                <a:ln w="11430"/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Fiscalização</a:t>
            </a:r>
            <a:r>
              <a:rPr lang="en-US" sz="3400" b="1" spc="150" dirty="0">
                <a:ln w="11430"/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3400" b="1" spc="150" dirty="0" err="1">
                <a:ln w="11430"/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comércio</a:t>
            </a:r>
            <a:endParaRPr lang="pt-BR" sz="3400" b="1" spc="150" dirty="0">
              <a:ln w="11430"/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2" descr="C:\Users\majaroldo\Downloads\Flag_of_the_Brazilian_Army-removebg-preview (1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36641" y="0"/>
            <a:ext cx="1492029" cy="928688"/>
          </a:xfrm>
          <a:prstGeom prst="rect">
            <a:avLst/>
          </a:prstGeom>
          <a:noFill/>
        </p:spPr>
      </p:pic>
      <p:pic>
        <p:nvPicPr>
          <p:cNvPr id="2" name="Google Shape;96;p2" descr="Google Shape;96;p2">
            <a:extLst>
              <a:ext uri="{FF2B5EF4-FFF2-40B4-BE49-F238E27FC236}">
                <a16:creationId xmlns:a16="http://schemas.microsoft.com/office/drawing/2014/main" xmlns="" id="{80C05AA8-BA77-D5EA-5CDB-C7649D43410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4887" y="67787"/>
            <a:ext cx="636956" cy="782579"/>
          </a:xfrm>
          <a:prstGeom prst="rect">
            <a:avLst/>
          </a:prstGeom>
          <a:ln w="12700">
            <a:miter lim="400000"/>
          </a:ln>
          <a:effectLst>
            <a:outerShdw blurRad="292100" dist="139700" dir="2700000" rotWithShape="0">
              <a:srgbClr val="333333">
                <a:alpha val="63529"/>
              </a:srgbClr>
            </a:outerShdw>
          </a:effectLst>
        </p:spPr>
      </p:pic>
      <p:pic>
        <p:nvPicPr>
          <p:cNvPr id="3" name="Google Shape;96;p2" descr="Google Shape;96;p2">
            <a:extLst>
              <a:ext uri="{FF2B5EF4-FFF2-40B4-BE49-F238E27FC236}">
                <a16:creationId xmlns:a16="http://schemas.microsoft.com/office/drawing/2014/main" xmlns="" id="{63C5B1D1-C949-A94F-E020-EB01C96E80B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489727" y="65317"/>
            <a:ext cx="636956" cy="782579"/>
          </a:xfrm>
          <a:prstGeom prst="rect">
            <a:avLst/>
          </a:prstGeom>
          <a:ln w="12700">
            <a:miter lim="400000"/>
          </a:ln>
          <a:effectLst>
            <a:outerShdw blurRad="292100" dist="139700" dir="2700000" rotWithShape="0">
              <a:srgbClr val="333333">
                <a:alpha val="63529"/>
              </a:srgbClr>
            </a:outerShdw>
          </a:effectLst>
        </p:spPr>
      </p:pic>
      <p:pic>
        <p:nvPicPr>
          <p:cNvPr id="5" name="Imagem 4" descr="Uma imagem contendo no interior, teto, mesa, cozinha&#10;&#10;Descrição gerada automaticamente">
            <a:extLst>
              <a:ext uri="{FF2B5EF4-FFF2-40B4-BE49-F238E27FC236}">
                <a16:creationId xmlns:a16="http://schemas.microsoft.com/office/drawing/2014/main" xmlns="" id="{3FC224EE-D40F-6844-857C-D90F856586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383" y="1494491"/>
            <a:ext cx="3713018" cy="2523328"/>
          </a:xfrm>
          <a:prstGeom prst="rect">
            <a:avLst/>
          </a:prstGeom>
        </p:spPr>
      </p:pic>
      <p:pic>
        <p:nvPicPr>
          <p:cNvPr id="8" name="Imagem 7" descr="Loja de brinquedos&#10;&#10;Descrição gerada automaticamente">
            <a:extLst>
              <a:ext uri="{FF2B5EF4-FFF2-40B4-BE49-F238E27FC236}">
                <a16:creationId xmlns:a16="http://schemas.microsoft.com/office/drawing/2014/main" xmlns="" id="{814A9930-B668-254D-9D7B-F6BD54AF66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077" y="4101845"/>
            <a:ext cx="3676324" cy="2523328"/>
          </a:xfrm>
          <a:prstGeom prst="rect">
            <a:avLst/>
          </a:prstGeom>
        </p:spPr>
      </p:pic>
      <p:pic>
        <p:nvPicPr>
          <p:cNvPr id="17" name="Imagem 16" descr="Homem com uniforme militar&#10;&#10;Descrição gerada automaticamente com confiança média">
            <a:extLst>
              <a:ext uri="{FF2B5EF4-FFF2-40B4-BE49-F238E27FC236}">
                <a16:creationId xmlns:a16="http://schemas.microsoft.com/office/drawing/2014/main" xmlns="" id="{13E25E65-296E-3942-A995-271C909F46D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7426" y="1494491"/>
            <a:ext cx="3920277" cy="5227036"/>
          </a:xfrm>
          <a:prstGeom prst="rect">
            <a:avLst/>
          </a:prstGeom>
        </p:spPr>
      </p:pic>
      <p:pic>
        <p:nvPicPr>
          <p:cNvPr id="11" name="Imagem 10" descr="Homem de farda&#10;&#10;Descrição gerada automaticamente com confiança média">
            <a:extLst>
              <a:ext uri="{FF2B5EF4-FFF2-40B4-BE49-F238E27FC236}">
                <a16:creationId xmlns:a16="http://schemas.microsoft.com/office/drawing/2014/main" xmlns="" id="{1E35A1F2-6848-1048-9D04-4A4EF50FCEF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6293" y="1534788"/>
            <a:ext cx="3676324" cy="2567057"/>
          </a:xfrm>
          <a:prstGeom prst="rect">
            <a:avLst/>
          </a:prstGeom>
        </p:spPr>
      </p:pic>
      <p:pic>
        <p:nvPicPr>
          <p:cNvPr id="21" name="Imagem 20" descr="Criança em pé na frente de uma loja&#10;&#10;Descrição gerada automaticamente com confiança média">
            <a:extLst>
              <a:ext uri="{FF2B5EF4-FFF2-40B4-BE49-F238E27FC236}">
                <a16:creationId xmlns:a16="http://schemas.microsoft.com/office/drawing/2014/main" xmlns="" id="{064D7A1F-E66C-6F40-B012-1BF64CF6972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728" y="4183397"/>
            <a:ext cx="3676324" cy="2567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069822"/>
      </p:ext>
    </p:extLst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>
            <a:extLst>
              <a:ext uri="{FF2B5EF4-FFF2-40B4-BE49-F238E27FC236}">
                <a16:creationId xmlns:a16="http://schemas.microsoft.com/office/drawing/2014/main" xmlns="" id="{302E4D80-500B-9CA8-E58C-D0A17CC6BF9D}"/>
              </a:ext>
            </a:extLst>
          </p:cNvPr>
          <p:cNvSpPr/>
          <p:nvPr/>
        </p:nvSpPr>
        <p:spPr>
          <a:xfrm>
            <a:off x="1210" y="584777"/>
            <a:ext cx="12190790" cy="28728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ustomShape 1"/>
          <p:cNvSpPr/>
          <p:nvPr/>
        </p:nvSpPr>
        <p:spPr>
          <a:xfrm>
            <a:off x="0" y="0"/>
            <a:ext cx="12192000" cy="28728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pt-BR"/>
          </a:p>
        </p:txBody>
      </p:sp>
      <p:sp>
        <p:nvSpPr>
          <p:cNvPr id="20" name="CustomShape 3"/>
          <p:cNvSpPr/>
          <p:nvPr/>
        </p:nvSpPr>
        <p:spPr>
          <a:xfrm>
            <a:off x="360" y="288000"/>
            <a:ext cx="12191640" cy="28728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pt-BR"/>
          </a:p>
        </p:txBody>
      </p:sp>
      <p:sp>
        <p:nvSpPr>
          <p:cNvPr id="12" name="CustomShape 1"/>
          <p:cNvSpPr/>
          <p:nvPr/>
        </p:nvSpPr>
        <p:spPr>
          <a:xfrm>
            <a:off x="0" y="165390"/>
            <a:ext cx="12192000" cy="575281"/>
          </a:xfrm>
          <a:prstGeom prst="rect">
            <a:avLst/>
          </a:prstGeom>
          <a:noFill/>
          <a:ln>
            <a:noFill/>
          </a:ln>
          <a:effectLst>
            <a:outerShdw blurRad="50800" dist="49893" dir="2700000" algn="tl" rotWithShape="0">
              <a:srgbClr val="000000"/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pt-BR" sz="2800" b="1" strike="noStrike" spc="-1" dirty="0">
                <a:solidFill>
                  <a:srgbClr val="FFFFFF"/>
                </a:solidFill>
                <a:latin typeface="Century Gothic"/>
                <a:ea typeface="Calibri"/>
              </a:rPr>
              <a:t>Diretoria de Fiscalização de Produtos Controlados</a:t>
            </a:r>
            <a:endParaRPr lang="pt-BR" sz="2800" b="0" strike="noStrike" spc="-1" dirty="0">
              <a:latin typeface="Arial"/>
            </a:endParaRPr>
          </a:p>
        </p:txBody>
      </p:sp>
      <p:sp>
        <p:nvSpPr>
          <p:cNvPr id="16" name="Subtítulo 2">
            <a:extLst>
              <a:ext uri="{FF2B5EF4-FFF2-40B4-BE49-F238E27FC236}">
                <a16:creationId xmlns:a16="http://schemas.microsoft.com/office/drawing/2014/main" xmlns="" id="{B4B5EB77-0E96-8006-0D53-7D95BB7AA1EF}"/>
              </a:ext>
            </a:extLst>
          </p:cNvPr>
          <p:cNvSpPr txBox="1">
            <a:spLocks/>
          </p:cNvSpPr>
          <p:nvPr/>
        </p:nvSpPr>
        <p:spPr>
          <a:xfrm>
            <a:off x="0" y="987674"/>
            <a:ext cx="12192000" cy="53483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spcFirstLastPara="1" wrap="square" lIns="68569" tIns="34275" rIns="68569" bIns="34275" anchor="ctr" anchorCtr="0">
            <a:normAutofit fontScale="70000" lnSpcReduction="20000"/>
          </a:bodyPr>
          <a:lstStyle/>
          <a:p>
            <a:pPr marL="342900" indent="-304800" algn="ctr" defTabSz="685800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SzPts val="2400"/>
              <a:defRPr/>
            </a:pPr>
            <a:r>
              <a:rPr lang="en-US" sz="4800" b="1" kern="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Missão</a:t>
            </a:r>
            <a:r>
              <a:rPr lang="en-US" sz="48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</a:t>
            </a:r>
            <a:r>
              <a:rPr lang="en-US" sz="4800" b="1" kern="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da</a:t>
            </a:r>
            <a:r>
              <a:rPr lang="en-US" sz="48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DFPC</a:t>
            </a:r>
            <a:endParaRPr lang="pt-BR" sz="4800" b="1" kern="0" cap="all" dirty="0">
              <a:solidFill>
                <a:prstClr val="black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8" name="Retângulo 17"/>
          <p:cNvSpPr/>
          <p:nvPr/>
        </p:nvSpPr>
        <p:spPr>
          <a:xfrm>
            <a:off x="4471989" y="2205300"/>
            <a:ext cx="7486649" cy="3502882"/>
          </a:xfrm>
          <a:prstGeom prst="rect">
            <a:avLst/>
          </a:prstGeom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pt-BR" sz="2800" b="1" dirty="0"/>
              <a:t>Regular, autorizar e fiscalizar </a:t>
            </a:r>
            <a:r>
              <a:rPr lang="pt-BR" sz="2800" dirty="0"/>
              <a:t>a fabricação, o comércio, o registro, o cadastro, o transporte, a importação, a exportação, o armazenamento, o trânsito e o uso de Produtos Controlados pelo Exército (PCE), como armas de fogo, explosivos, produtos químicos e outros itens sensíveis à segurança nacional.</a:t>
            </a: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362" y="2205300"/>
            <a:ext cx="3971925" cy="34718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2" descr="C:\Users\majaroldo\Downloads\Flag_of_the_Brazilian_Army-removebg-preview (1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36641" y="0"/>
            <a:ext cx="1492029" cy="928688"/>
          </a:xfrm>
          <a:prstGeom prst="rect">
            <a:avLst/>
          </a:prstGeom>
          <a:noFill/>
        </p:spPr>
      </p:pic>
      <p:pic>
        <p:nvPicPr>
          <p:cNvPr id="2" name="Google Shape;96;p2" descr="Google Shape;96;p2">
            <a:extLst>
              <a:ext uri="{FF2B5EF4-FFF2-40B4-BE49-F238E27FC236}">
                <a16:creationId xmlns:a16="http://schemas.microsoft.com/office/drawing/2014/main" xmlns="" id="{0A56EA8E-DC15-9A7A-F412-101BDA0F22FA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4887" y="67787"/>
            <a:ext cx="636956" cy="782579"/>
          </a:xfrm>
          <a:prstGeom prst="rect">
            <a:avLst/>
          </a:prstGeom>
          <a:ln w="12700">
            <a:miter lim="400000"/>
          </a:ln>
          <a:effectLst>
            <a:outerShdw blurRad="292100" dist="139700" dir="2700000" rotWithShape="0">
              <a:srgbClr val="333333">
                <a:alpha val="63529"/>
              </a:srgbClr>
            </a:outerShdw>
          </a:effectLst>
        </p:spPr>
      </p:pic>
      <p:pic>
        <p:nvPicPr>
          <p:cNvPr id="3" name="Google Shape;96;p2" descr="Google Shape;96;p2">
            <a:extLst>
              <a:ext uri="{FF2B5EF4-FFF2-40B4-BE49-F238E27FC236}">
                <a16:creationId xmlns:a16="http://schemas.microsoft.com/office/drawing/2014/main" xmlns="" id="{F69616FB-8A90-7AF3-2519-A38481C6A35A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489727" y="65317"/>
            <a:ext cx="636956" cy="782579"/>
          </a:xfrm>
          <a:prstGeom prst="rect">
            <a:avLst/>
          </a:prstGeom>
          <a:ln w="12700">
            <a:miter lim="400000"/>
          </a:ln>
          <a:effectLst>
            <a:outerShdw blurRad="292100" dist="139700" dir="2700000" rotWithShape="0">
              <a:srgbClr val="333333">
                <a:alpha val="63529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16799580"/>
      </p:ext>
    </p:extLst>
  </p:cSld>
  <p:clrMapOvr>
    <a:masterClrMapping/>
  </p:clrMapOvr>
  <p:transition spd="med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tângulo 23">
            <a:extLst>
              <a:ext uri="{FF2B5EF4-FFF2-40B4-BE49-F238E27FC236}">
                <a16:creationId xmlns:a16="http://schemas.microsoft.com/office/drawing/2014/main" xmlns="" id="{302E4D80-500B-9CA8-E58C-D0A17CC6BF9D}"/>
              </a:ext>
            </a:extLst>
          </p:cNvPr>
          <p:cNvSpPr/>
          <p:nvPr/>
        </p:nvSpPr>
        <p:spPr>
          <a:xfrm>
            <a:off x="1210" y="584777"/>
            <a:ext cx="12190790" cy="28728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CustomShape 1"/>
          <p:cNvSpPr/>
          <p:nvPr/>
        </p:nvSpPr>
        <p:spPr>
          <a:xfrm>
            <a:off x="0" y="0"/>
            <a:ext cx="12192000" cy="28728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pt-BR"/>
          </a:p>
        </p:txBody>
      </p:sp>
      <p:sp>
        <p:nvSpPr>
          <p:cNvPr id="22" name="CustomShape 3"/>
          <p:cNvSpPr/>
          <p:nvPr/>
        </p:nvSpPr>
        <p:spPr>
          <a:xfrm>
            <a:off x="360" y="288000"/>
            <a:ext cx="12191640" cy="28728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pt-BR"/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609600" y="3725863"/>
            <a:ext cx="184727" cy="646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38" tIns="45719" rIns="91438" bIns="45719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x-none" altLang="x-none">
                <a:solidFill>
                  <a:prstClr val="black"/>
                </a:solidFill>
                <a:latin typeface="Arial" charset="0"/>
              </a:rPr>
              <a:t/>
            </a:r>
            <a:br>
              <a:rPr lang="x-none" altLang="x-none">
                <a:solidFill>
                  <a:prstClr val="black"/>
                </a:solidFill>
                <a:latin typeface="Arial" charset="0"/>
              </a:rPr>
            </a:br>
            <a:endParaRPr lang="x-none" altLang="x-none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0" name="Subtítulo 2"/>
          <p:cNvSpPr>
            <a:spLocks noGrp="1"/>
          </p:cNvSpPr>
          <p:nvPr>
            <p:ph type="subTitle" idx="1"/>
          </p:nvPr>
        </p:nvSpPr>
        <p:spPr>
          <a:xfrm>
            <a:off x="0" y="904003"/>
            <a:ext cx="12192000" cy="607496"/>
          </a:xfrm>
          <a:noFill/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pt-BR" sz="3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Operações de </a:t>
            </a:r>
            <a:r>
              <a:rPr lang="pt-BR" sz="3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pré</a:t>
            </a:r>
            <a:r>
              <a:rPr lang="pt-BR" sz="3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-destruição e destruição de PCE</a:t>
            </a:r>
          </a:p>
          <a:p>
            <a:endParaRPr lang="en-US" sz="3200" b="1" dirty="0"/>
          </a:p>
        </p:txBody>
      </p:sp>
      <p:sp>
        <p:nvSpPr>
          <p:cNvPr id="26" name="CustomShape 1"/>
          <p:cNvSpPr/>
          <p:nvPr/>
        </p:nvSpPr>
        <p:spPr>
          <a:xfrm>
            <a:off x="0" y="165390"/>
            <a:ext cx="12192000" cy="575281"/>
          </a:xfrm>
          <a:prstGeom prst="rect">
            <a:avLst/>
          </a:prstGeom>
          <a:noFill/>
          <a:ln>
            <a:noFill/>
          </a:ln>
          <a:effectLst>
            <a:outerShdw blurRad="50800" dist="49893" dir="2700000" algn="tl" rotWithShape="0">
              <a:srgbClr val="000000"/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pt-BR" sz="2800" b="1" strike="noStrike" spc="-1" dirty="0">
                <a:solidFill>
                  <a:srgbClr val="FFFFFF"/>
                </a:solidFill>
                <a:latin typeface="Century Gothic"/>
                <a:ea typeface="Calibri"/>
              </a:rPr>
              <a:t>Diretoria de Fiscalização de Produtos Controlados</a:t>
            </a:r>
            <a:endParaRPr lang="pt-BR" sz="2800" b="0" strike="noStrike" spc="-1" dirty="0">
              <a:latin typeface="Arial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57613" y="2957513"/>
            <a:ext cx="2505075" cy="10572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4" descr="Exército Brasileiro - Brasil - InfoEscol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42106" y="2162174"/>
            <a:ext cx="1551894" cy="2752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CaixaDeTexto 15"/>
          <p:cNvSpPr txBox="1"/>
          <p:nvPr/>
        </p:nvSpPr>
        <p:spPr>
          <a:xfrm>
            <a:off x="3019425" y="3114675"/>
            <a:ext cx="5143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b="1" dirty="0"/>
              <a:t>+</a:t>
            </a:r>
          </a:p>
        </p:txBody>
      </p:sp>
      <p:sp>
        <p:nvSpPr>
          <p:cNvPr id="17" name="CaixaDeTexto 16"/>
          <p:cNvSpPr txBox="1"/>
          <p:nvPr/>
        </p:nvSpPr>
        <p:spPr>
          <a:xfrm>
            <a:off x="238125" y="5153026"/>
            <a:ext cx="1179194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base"/>
            <a:r>
              <a:rPr lang="pt-BR" sz="2400" dirty="0"/>
              <a:t>Dispõe sobre o esforço concentrado para a destruição de armas de fogo e munições apreendidas que estejam sob a guarda do Poder Judiciário, considerados pelos juízes desnecessários para a continuidade e a instrução do processo.</a:t>
            </a:r>
          </a:p>
          <a:p>
            <a:pPr algn="ctr" fontAlgn="base"/>
            <a:r>
              <a:rPr lang="pt-BR" sz="2400" dirty="0"/>
              <a:t>(Publicado no DOU, Seção 3, página 171, de 21/12/2022)</a:t>
            </a:r>
          </a:p>
        </p:txBody>
      </p:sp>
      <p:sp>
        <p:nvSpPr>
          <p:cNvPr id="18" name="CaixaDeTexto 17"/>
          <p:cNvSpPr txBox="1"/>
          <p:nvPr/>
        </p:nvSpPr>
        <p:spPr>
          <a:xfrm>
            <a:off x="6457950" y="3086100"/>
            <a:ext cx="5143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b="1" dirty="0"/>
              <a:t>=</a:t>
            </a:r>
          </a:p>
        </p:txBody>
      </p:sp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419975" y="2800350"/>
            <a:ext cx="3600450" cy="1543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5" name="Retângulo 24"/>
          <p:cNvSpPr/>
          <p:nvPr/>
        </p:nvSpPr>
        <p:spPr>
          <a:xfrm>
            <a:off x="3066793" y="1558409"/>
            <a:ext cx="61305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dirty="0">
                <a:latin typeface="Arial" pitchFamily="34" charset="0"/>
                <a:cs typeface="Arial" pitchFamily="34" charset="0"/>
              </a:rPr>
              <a:t>Termo de Cooperação Técnica nº 056/2022</a:t>
            </a:r>
          </a:p>
        </p:txBody>
      </p:sp>
      <p:pic>
        <p:nvPicPr>
          <p:cNvPr id="28" name="Picture 2" descr="C:\Users\majaroldo\Downloads\Flag_of_the_Brazilian_Army-removebg-preview (1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336641" y="0"/>
            <a:ext cx="1492029" cy="928688"/>
          </a:xfrm>
          <a:prstGeom prst="rect">
            <a:avLst/>
          </a:prstGeom>
          <a:noFill/>
        </p:spPr>
      </p:pic>
      <p:pic>
        <p:nvPicPr>
          <p:cNvPr id="2" name="Google Shape;96;p2" descr="Google Shape;96;p2">
            <a:extLst>
              <a:ext uri="{FF2B5EF4-FFF2-40B4-BE49-F238E27FC236}">
                <a16:creationId xmlns:a16="http://schemas.microsoft.com/office/drawing/2014/main" xmlns="" id="{24542789-4EA1-10E9-1A18-AC619BE66F4E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14887" y="67787"/>
            <a:ext cx="636956" cy="782579"/>
          </a:xfrm>
          <a:prstGeom prst="rect">
            <a:avLst/>
          </a:prstGeom>
          <a:ln w="12700">
            <a:miter lim="400000"/>
          </a:ln>
          <a:effectLst>
            <a:outerShdw blurRad="292100" dist="139700" dir="2700000" rotWithShape="0">
              <a:srgbClr val="333333">
                <a:alpha val="63529"/>
              </a:srgbClr>
            </a:outerShdw>
          </a:effectLst>
        </p:spPr>
      </p:pic>
      <p:pic>
        <p:nvPicPr>
          <p:cNvPr id="3" name="Google Shape;96;p2" descr="Google Shape;96;p2">
            <a:extLst>
              <a:ext uri="{FF2B5EF4-FFF2-40B4-BE49-F238E27FC236}">
                <a16:creationId xmlns:a16="http://schemas.microsoft.com/office/drawing/2014/main" xmlns="" id="{18017F8C-BBFD-A3A3-0135-7E9131D645CB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1489727" y="65317"/>
            <a:ext cx="636956" cy="782579"/>
          </a:xfrm>
          <a:prstGeom prst="rect">
            <a:avLst/>
          </a:prstGeom>
          <a:ln w="12700">
            <a:miter lim="400000"/>
          </a:ln>
          <a:effectLst>
            <a:outerShdw blurRad="292100" dist="139700" dir="2700000" rotWithShape="0">
              <a:srgbClr val="333333">
                <a:alpha val="63529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08769178"/>
      </p:ext>
    </p:extLst>
  </p:cSld>
  <p:clrMapOvr>
    <a:masterClrMapping/>
  </p:clrMapOvr>
  <p:transition spd="med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tângulo 23">
            <a:extLst>
              <a:ext uri="{FF2B5EF4-FFF2-40B4-BE49-F238E27FC236}">
                <a16:creationId xmlns:a16="http://schemas.microsoft.com/office/drawing/2014/main" xmlns="" id="{302E4D80-500B-9CA8-E58C-D0A17CC6BF9D}"/>
              </a:ext>
            </a:extLst>
          </p:cNvPr>
          <p:cNvSpPr/>
          <p:nvPr/>
        </p:nvSpPr>
        <p:spPr>
          <a:xfrm>
            <a:off x="1210" y="584777"/>
            <a:ext cx="12190790" cy="28728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CustomShape 1"/>
          <p:cNvSpPr/>
          <p:nvPr/>
        </p:nvSpPr>
        <p:spPr>
          <a:xfrm>
            <a:off x="0" y="0"/>
            <a:ext cx="12192000" cy="28728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pt-BR"/>
          </a:p>
        </p:txBody>
      </p:sp>
      <p:sp>
        <p:nvSpPr>
          <p:cNvPr id="22" name="CustomShape 3"/>
          <p:cNvSpPr/>
          <p:nvPr/>
        </p:nvSpPr>
        <p:spPr>
          <a:xfrm>
            <a:off x="360" y="288000"/>
            <a:ext cx="12191640" cy="28728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pt-BR"/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609600" y="3725863"/>
            <a:ext cx="184727" cy="646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38" tIns="45719" rIns="91438" bIns="45719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x-none" altLang="x-none">
                <a:solidFill>
                  <a:prstClr val="black"/>
                </a:solidFill>
                <a:latin typeface="Arial" charset="0"/>
              </a:rPr>
              <a:t/>
            </a:r>
            <a:br>
              <a:rPr lang="x-none" altLang="x-none">
                <a:solidFill>
                  <a:prstClr val="black"/>
                </a:solidFill>
                <a:latin typeface="Arial" charset="0"/>
              </a:rPr>
            </a:br>
            <a:endParaRPr lang="x-none" altLang="x-none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0" name="Subtítulo 2"/>
          <p:cNvSpPr>
            <a:spLocks noGrp="1"/>
          </p:cNvSpPr>
          <p:nvPr>
            <p:ph type="subTitle" idx="1"/>
          </p:nvPr>
        </p:nvSpPr>
        <p:spPr>
          <a:xfrm>
            <a:off x="0" y="904003"/>
            <a:ext cx="12192000" cy="607496"/>
          </a:xfrm>
          <a:noFill/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pt-BR" sz="3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Operações de </a:t>
            </a:r>
            <a:r>
              <a:rPr lang="pt-BR" sz="3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pré</a:t>
            </a:r>
            <a:r>
              <a:rPr lang="pt-BR" sz="3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-destruição e destruição de PCE</a:t>
            </a:r>
          </a:p>
          <a:p>
            <a:endParaRPr lang="en-US" sz="3200" b="1" dirty="0"/>
          </a:p>
        </p:txBody>
      </p:sp>
      <p:sp>
        <p:nvSpPr>
          <p:cNvPr id="26" name="CustomShape 1"/>
          <p:cNvSpPr/>
          <p:nvPr/>
        </p:nvSpPr>
        <p:spPr>
          <a:xfrm>
            <a:off x="0" y="165390"/>
            <a:ext cx="12192000" cy="575281"/>
          </a:xfrm>
          <a:prstGeom prst="rect">
            <a:avLst/>
          </a:prstGeom>
          <a:noFill/>
          <a:ln>
            <a:noFill/>
          </a:ln>
          <a:effectLst>
            <a:outerShdw blurRad="50800" dist="49893" dir="2700000" algn="tl" rotWithShape="0">
              <a:srgbClr val="000000"/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pt-BR" sz="2800" b="1" strike="noStrike" spc="-1" dirty="0">
                <a:solidFill>
                  <a:srgbClr val="FFFFFF"/>
                </a:solidFill>
                <a:latin typeface="Century Gothic"/>
                <a:ea typeface="Calibri"/>
              </a:rPr>
              <a:t>Diretoria de Fiscalização de Produtos Controlados</a:t>
            </a:r>
            <a:endParaRPr lang="pt-BR" sz="2800" b="0" strike="noStrike" spc="-1" dirty="0">
              <a:latin typeface="Arial"/>
            </a:endParaRPr>
          </a:p>
        </p:txBody>
      </p:sp>
      <p:pic>
        <p:nvPicPr>
          <p:cNvPr id="23" name="Imagem 22">
            <a:extLst>
              <a:ext uri="{FF2B5EF4-FFF2-40B4-BE49-F238E27FC236}">
                <a16:creationId xmlns:a16="http://schemas.microsoft.com/office/drawing/2014/main" xmlns="" id="{07BDCF83-A8B8-EC42-82C3-0A9B5FFAFB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80" y="4249611"/>
            <a:ext cx="3495888" cy="2442999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36" name="Imagem 35">
            <a:extLst>
              <a:ext uri="{FF2B5EF4-FFF2-40B4-BE49-F238E27FC236}">
                <a16:creationId xmlns:a16="http://schemas.microsoft.com/office/drawing/2014/main" xmlns="" id="{5FEDACA5-2363-B742-A631-E9A10D2A80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2796" y="4249611"/>
            <a:ext cx="3547009" cy="2442999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37" name="Imagem 36">
            <a:extLst>
              <a:ext uri="{FF2B5EF4-FFF2-40B4-BE49-F238E27FC236}">
                <a16:creationId xmlns:a16="http://schemas.microsoft.com/office/drawing/2014/main" xmlns="" id="{038F6F5B-4A26-DC4E-AC71-E61F944CDB1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3352" y="4249611"/>
            <a:ext cx="3725296" cy="2442999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38" name="Picture 3">
            <a:extLst>
              <a:ext uri="{FF2B5EF4-FFF2-40B4-BE49-F238E27FC236}">
                <a16:creationId xmlns:a16="http://schemas.microsoft.com/office/drawing/2014/main" xmlns="" id="{88C5C122-65C1-DB49-B727-5222287ACF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0177" y="1588365"/>
            <a:ext cx="3973233" cy="2529860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" name="Picture 2" descr="C:\Users\genneiva\Desktop\pipoqueira\IMG_2821.jpg">
            <a:extLst>
              <a:ext uri="{FF2B5EF4-FFF2-40B4-BE49-F238E27FC236}">
                <a16:creationId xmlns:a16="http://schemas.microsoft.com/office/drawing/2014/main" xmlns="" id="{56D47D3B-254B-304C-98B4-601D48415B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6314" y="1628775"/>
            <a:ext cx="4292414" cy="2489450"/>
          </a:xfrm>
          <a:prstGeom prst="rect">
            <a:avLst/>
          </a:prstGeom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majaroldo\Downloads\Flag_of_the_Brazilian_Army-removebg-preview (1)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336641" y="0"/>
            <a:ext cx="1492029" cy="928688"/>
          </a:xfrm>
          <a:prstGeom prst="rect">
            <a:avLst/>
          </a:prstGeom>
          <a:noFill/>
        </p:spPr>
      </p:pic>
      <p:pic>
        <p:nvPicPr>
          <p:cNvPr id="2" name="Google Shape;96;p2" descr="Google Shape;96;p2">
            <a:extLst>
              <a:ext uri="{FF2B5EF4-FFF2-40B4-BE49-F238E27FC236}">
                <a16:creationId xmlns:a16="http://schemas.microsoft.com/office/drawing/2014/main" xmlns="" id="{2547C405-8D69-EE49-8916-5944125397B3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14887" y="67787"/>
            <a:ext cx="636956" cy="782579"/>
          </a:xfrm>
          <a:prstGeom prst="rect">
            <a:avLst/>
          </a:prstGeom>
          <a:ln w="12700">
            <a:miter lim="400000"/>
          </a:ln>
          <a:effectLst>
            <a:outerShdw blurRad="292100" dist="139700" dir="2700000" rotWithShape="0">
              <a:srgbClr val="333333">
                <a:alpha val="63529"/>
              </a:srgbClr>
            </a:outerShdw>
          </a:effectLst>
        </p:spPr>
      </p:pic>
      <p:pic>
        <p:nvPicPr>
          <p:cNvPr id="3" name="Google Shape;96;p2" descr="Google Shape;96;p2">
            <a:extLst>
              <a:ext uri="{FF2B5EF4-FFF2-40B4-BE49-F238E27FC236}">
                <a16:creationId xmlns:a16="http://schemas.microsoft.com/office/drawing/2014/main" xmlns="" id="{8C9C8240-30FA-DBCB-AFA2-A4EF046F743E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1489727" y="65317"/>
            <a:ext cx="636956" cy="782579"/>
          </a:xfrm>
          <a:prstGeom prst="rect">
            <a:avLst/>
          </a:prstGeom>
          <a:ln w="12700">
            <a:miter lim="400000"/>
          </a:ln>
          <a:effectLst>
            <a:outerShdw blurRad="292100" dist="139700" dir="2700000" rotWithShape="0">
              <a:srgbClr val="333333">
                <a:alpha val="63529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08769178"/>
      </p:ext>
    </p:extLst>
  </p:cSld>
  <p:clrMapOvr>
    <a:masterClrMapping/>
  </p:clrMapOvr>
  <p:transition spd="med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xmlns="" id="{B8BECE79-7866-3F65-01FC-643A73B3AB3F}"/>
              </a:ext>
            </a:extLst>
          </p:cNvPr>
          <p:cNvSpPr/>
          <p:nvPr/>
        </p:nvSpPr>
        <p:spPr>
          <a:xfrm>
            <a:off x="11042" y="584777"/>
            <a:ext cx="12190790" cy="28728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6"/>
          <p:cNvGrpSpPr/>
          <p:nvPr/>
        </p:nvGrpSpPr>
        <p:grpSpPr>
          <a:xfrm>
            <a:off x="0" y="0"/>
            <a:ext cx="12187803" cy="572040"/>
            <a:chOff x="0" y="0"/>
            <a:chExt cx="11876760" cy="572040"/>
          </a:xfrm>
        </p:grpSpPr>
        <p:sp>
          <p:nvSpPr>
            <p:cNvPr id="281" name="CustomShape 7"/>
            <p:cNvSpPr/>
            <p:nvPr/>
          </p:nvSpPr>
          <p:spPr>
            <a:xfrm>
              <a:off x="0" y="0"/>
              <a:ext cx="11876400" cy="284040"/>
            </a:xfrm>
            <a:prstGeom prst="rect">
              <a:avLst/>
            </a:prstGeom>
            <a:solidFill>
              <a:srgbClr val="FF0000"/>
            </a:solidFill>
            <a:ln w="25560">
              <a:solidFill>
                <a:srgbClr val="FF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pt-BR"/>
            </a:p>
          </p:txBody>
        </p:sp>
        <p:sp>
          <p:nvSpPr>
            <p:cNvPr id="282" name="CustomShape 8"/>
            <p:cNvSpPr/>
            <p:nvPr/>
          </p:nvSpPr>
          <p:spPr>
            <a:xfrm>
              <a:off x="360" y="288000"/>
              <a:ext cx="11876400" cy="284040"/>
            </a:xfrm>
            <a:prstGeom prst="rect">
              <a:avLst/>
            </a:prstGeom>
            <a:solidFill>
              <a:srgbClr val="FFFF00"/>
            </a:solidFill>
            <a:ln w="25560">
              <a:solidFill>
                <a:srgbClr val="FFFF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pt-BR"/>
            </a:p>
          </p:txBody>
        </p:sp>
      </p:grpSp>
      <p:sp>
        <p:nvSpPr>
          <p:cNvPr id="288" name="CustomShape 13"/>
          <p:cNvSpPr/>
          <p:nvPr/>
        </p:nvSpPr>
        <p:spPr>
          <a:xfrm>
            <a:off x="230154" y="152280"/>
            <a:ext cx="12188542" cy="572040"/>
          </a:xfrm>
          <a:prstGeom prst="rect">
            <a:avLst/>
          </a:prstGeom>
          <a:noFill/>
          <a:ln w="0">
            <a:noFill/>
          </a:ln>
          <a:effectLst>
            <a:outerShdw dist="49893" dir="2700000" rotWithShape="0">
              <a:srgbClr val="000000"/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pt-BR"/>
          </a:p>
        </p:txBody>
      </p:sp>
      <p:sp>
        <p:nvSpPr>
          <p:cNvPr id="289" name="CustomShape 14"/>
          <p:cNvSpPr/>
          <p:nvPr/>
        </p:nvSpPr>
        <p:spPr>
          <a:xfrm>
            <a:off x="3177082" y="144360"/>
            <a:ext cx="6129551" cy="880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pt-BR"/>
          </a:p>
        </p:txBody>
      </p:sp>
      <p:sp>
        <p:nvSpPr>
          <p:cNvPr id="19" name="CustomShape 1"/>
          <p:cNvSpPr/>
          <p:nvPr/>
        </p:nvSpPr>
        <p:spPr>
          <a:xfrm>
            <a:off x="0" y="165390"/>
            <a:ext cx="12192000" cy="575281"/>
          </a:xfrm>
          <a:prstGeom prst="rect">
            <a:avLst/>
          </a:prstGeom>
          <a:noFill/>
          <a:ln>
            <a:noFill/>
          </a:ln>
          <a:effectLst>
            <a:outerShdw blurRad="50800" dist="49893" dir="2700000" algn="tl" rotWithShape="0">
              <a:srgbClr val="000000"/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pt-BR" sz="2800" b="1" strike="noStrike" spc="-1" dirty="0">
                <a:solidFill>
                  <a:srgbClr val="FFFFFF"/>
                </a:solidFill>
                <a:latin typeface="Century Gothic"/>
                <a:ea typeface="Calibri"/>
              </a:rPr>
              <a:t>Diretoria de Fiscalização de Produtos Controlados</a:t>
            </a:r>
            <a:endParaRPr lang="pt-BR" sz="2800" b="0" strike="noStrike" spc="-1" dirty="0">
              <a:latin typeface="Arial"/>
            </a:endParaRPr>
          </a:p>
        </p:txBody>
      </p:sp>
      <p:sp>
        <p:nvSpPr>
          <p:cNvPr id="14" name="Seta para a direita 13"/>
          <p:cNvSpPr/>
          <p:nvPr/>
        </p:nvSpPr>
        <p:spPr>
          <a:xfrm>
            <a:off x="0" y="2571714"/>
            <a:ext cx="12191999" cy="108585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6" name="CaixaDeTexto 15"/>
          <p:cNvSpPr txBox="1"/>
          <p:nvPr/>
        </p:nvSpPr>
        <p:spPr>
          <a:xfrm>
            <a:off x="4502333" y="2166427"/>
            <a:ext cx="1358000" cy="646331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b="1" dirty="0" err="1"/>
              <a:t>Port</a:t>
            </a:r>
            <a:r>
              <a:rPr lang="pt-BR" b="1" dirty="0"/>
              <a:t> Nº 164</a:t>
            </a:r>
          </a:p>
          <a:p>
            <a:pPr algn="ctr"/>
            <a:r>
              <a:rPr lang="pt-BR" b="1" dirty="0"/>
              <a:t>COLOG/C Ex</a:t>
            </a:r>
          </a:p>
        </p:txBody>
      </p:sp>
      <p:sp>
        <p:nvSpPr>
          <p:cNvPr id="17" name="CaixaDeTexto 16"/>
          <p:cNvSpPr txBox="1"/>
          <p:nvPr/>
        </p:nvSpPr>
        <p:spPr>
          <a:xfrm>
            <a:off x="4623750" y="2936397"/>
            <a:ext cx="1133462" cy="369332"/>
          </a:xfrm>
          <a:prstGeom prst="rect">
            <a:avLst/>
          </a:prstGeom>
          <a:solidFill>
            <a:srgbClr val="000000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chemeClr val="bg1"/>
                </a:solidFill>
              </a:rPr>
              <a:t>11 DEZ 23</a:t>
            </a:r>
          </a:p>
        </p:txBody>
      </p:sp>
      <p:sp>
        <p:nvSpPr>
          <p:cNvPr id="21" name="CaixaDeTexto 20"/>
          <p:cNvSpPr txBox="1"/>
          <p:nvPr/>
        </p:nvSpPr>
        <p:spPr>
          <a:xfrm>
            <a:off x="6340988" y="2940023"/>
            <a:ext cx="1133462" cy="369332"/>
          </a:xfrm>
          <a:prstGeom prst="rect">
            <a:avLst/>
          </a:prstGeom>
          <a:solidFill>
            <a:srgbClr val="000000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chemeClr val="bg1"/>
                </a:solidFill>
              </a:rPr>
              <a:t>22 DEZ 23</a:t>
            </a:r>
          </a:p>
        </p:txBody>
      </p:sp>
      <p:sp>
        <p:nvSpPr>
          <p:cNvPr id="23" name="Retângulo 22"/>
          <p:cNvSpPr/>
          <p:nvPr/>
        </p:nvSpPr>
        <p:spPr>
          <a:xfrm>
            <a:off x="4353887" y="3442195"/>
            <a:ext cx="1681338" cy="3139321"/>
          </a:xfrm>
          <a:prstGeom prst="rect">
            <a:avLst/>
          </a:prstGeom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pt-BR" dirty="0"/>
              <a:t>Normas para </a:t>
            </a:r>
            <a:r>
              <a:rPr lang="pt-BR" dirty="0" err="1"/>
              <a:t>Aqs</a:t>
            </a:r>
            <a:r>
              <a:rPr lang="pt-BR" dirty="0"/>
              <a:t>, </a:t>
            </a:r>
            <a:r>
              <a:rPr lang="pt-BR" dirty="0" err="1"/>
              <a:t>Reg</a:t>
            </a:r>
            <a:r>
              <a:rPr lang="pt-BR" dirty="0"/>
              <a:t>, </a:t>
            </a:r>
            <a:r>
              <a:rPr lang="pt-BR" dirty="0" err="1"/>
              <a:t>Cdtr</a:t>
            </a:r>
            <a:r>
              <a:rPr lang="pt-BR" dirty="0"/>
              <a:t>, </a:t>
            </a:r>
            <a:r>
              <a:rPr lang="pt-BR" dirty="0" err="1"/>
              <a:t>Trnsf</a:t>
            </a:r>
            <a:r>
              <a:rPr lang="pt-BR" dirty="0"/>
              <a:t>, porte e </a:t>
            </a:r>
            <a:r>
              <a:rPr lang="pt-BR" dirty="0" err="1"/>
              <a:t>Trnp</a:t>
            </a:r>
            <a:r>
              <a:rPr lang="pt-BR" dirty="0"/>
              <a:t> de arma de fogo; e a </a:t>
            </a:r>
            <a:r>
              <a:rPr lang="pt-BR" dirty="0" err="1"/>
              <a:t>Aqs</a:t>
            </a:r>
            <a:r>
              <a:rPr lang="pt-BR" dirty="0"/>
              <a:t> </a:t>
            </a:r>
            <a:r>
              <a:rPr lang="pt-BR" dirty="0" err="1"/>
              <a:t>Mun</a:t>
            </a:r>
            <a:r>
              <a:rPr lang="pt-BR" dirty="0"/>
              <a:t>, insumos e acessórios de arma de fogo por Mil Ex, em </a:t>
            </a:r>
            <a:r>
              <a:rPr lang="pt-BR" dirty="0" err="1"/>
              <a:t>Sv</a:t>
            </a:r>
            <a:r>
              <a:rPr lang="pt-BR" dirty="0"/>
              <a:t> e na inatividade.</a:t>
            </a:r>
          </a:p>
        </p:txBody>
      </p:sp>
      <p:sp>
        <p:nvSpPr>
          <p:cNvPr id="25" name="CaixaDeTexto 24"/>
          <p:cNvSpPr txBox="1"/>
          <p:nvPr/>
        </p:nvSpPr>
        <p:spPr>
          <a:xfrm>
            <a:off x="6115574" y="3421517"/>
            <a:ext cx="1691563" cy="923330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numCol="1" rtlCol="0">
            <a:spAutoFit/>
          </a:bodyPr>
          <a:lstStyle/>
          <a:p>
            <a:pPr algn="ctr"/>
            <a:r>
              <a:rPr lang="pt-BR" dirty="0"/>
              <a:t>Norma para gestão de PCE nas </a:t>
            </a:r>
            <a:r>
              <a:rPr lang="pt-BR" dirty="0" err="1"/>
              <a:t>Atv</a:t>
            </a:r>
            <a:r>
              <a:rPr lang="pt-BR" dirty="0"/>
              <a:t> de CAC</a:t>
            </a:r>
          </a:p>
        </p:txBody>
      </p:sp>
      <p:sp>
        <p:nvSpPr>
          <p:cNvPr id="26" name="CaixaDeTexto 25"/>
          <p:cNvSpPr txBox="1"/>
          <p:nvPr/>
        </p:nvSpPr>
        <p:spPr>
          <a:xfrm>
            <a:off x="8197275" y="2926866"/>
            <a:ext cx="1129527" cy="369332"/>
          </a:xfrm>
          <a:prstGeom prst="rect">
            <a:avLst/>
          </a:prstGeom>
          <a:solidFill>
            <a:srgbClr val="000000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chemeClr val="bg1"/>
                </a:solidFill>
              </a:rPr>
              <a:t>22 JAN 24</a:t>
            </a:r>
          </a:p>
        </p:txBody>
      </p:sp>
      <p:sp>
        <p:nvSpPr>
          <p:cNvPr id="29" name="CaixaDeTexto 28"/>
          <p:cNvSpPr txBox="1"/>
          <p:nvPr/>
        </p:nvSpPr>
        <p:spPr>
          <a:xfrm>
            <a:off x="10173206" y="2922098"/>
            <a:ext cx="1129527" cy="369332"/>
          </a:xfrm>
          <a:prstGeom prst="rect">
            <a:avLst/>
          </a:prstGeom>
          <a:solidFill>
            <a:srgbClr val="000000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chemeClr val="bg1"/>
                </a:solidFill>
              </a:rPr>
              <a:t>30 JAN 24</a:t>
            </a:r>
          </a:p>
        </p:txBody>
      </p:sp>
      <p:sp>
        <p:nvSpPr>
          <p:cNvPr id="32" name="CaixaDeTexto 31"/>
          <p:cNvSpPr txBox="1"/>
          <p:nvPr/>
        </p:nvSpPr>
        <p:spPr>
          <a:xfrm>
            <a:off x="5942098" y="1505965"/>
            <a:ext cx="4098366" cy="400110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pt-BR" sz="2000" b="1" dirty="0" err="1"/>
              <a:t>Port</a:t>
            </a:r>
            <a:r>
              <a:rPr lang="pt-BR" sz="2000" b="1" dirty="0"/>
              <a:t> COLOG/C Ex 2023 – 2024 (DFPC)</a:t>
            </a:r>
          </a:p>
        </p:txBody>
      </p:sp>
      <p:sp>
        <p:nvSpPr>
          <p:cNvPr id="38" name="CaixaDeTexto 37"/>
          <p:cNvSpPr txBox="1"/>
          <p:nvPr/>
        </p:nvSpPr>
        <p:spPr>
          <a:xfrm>
            <a:off x="6248641" y="2167825"/>
            <a:ext cx="1358000" cy="646331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b="1" dirty="0" err="1"/>
              <a:t>Port</a:t>
            </a:r>
            <a:r>
              <a:rPr lang="pt-BR" b="1" dirty="0"/>
              <a:t> Nº 166</a:t>
            </a:r>
          </a:p>
          <a:p>
            <a:pPr algn="ctr"/>
            <a:r>
              <a:rPr lang="pt-BR" b="1" dirty="0"/>
              <a:t>COLOG/C Ex</a:t>
            </a:r>
          </a:p>
        </p:txBody>
      </p:sp>
      <p:sp>
        <p:nvSpPr>
          <p:cNvPr id="39" name="CaixaDeTexto 38"/>
          <p:cNvSpPr txBox="1"/>
          <p:nvPr/>
        </p:nvSpPr>
        <p:spPr>
          <a:xfrm>
            <a:off x="8069053" y="2142658"/>
            <a:ext cx="1358000" cy="646331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b="1" dirty="0" err="1"/>
              <a:t>Port</a:t>
            </a:r>
            <a:r>
              <a:rPr lang="pt-BR" b="1" dirty="0"/>
              <a:t> Nº 167</a:t>
            </a:r>
          </a:p>
          <a:p>
            <a:pPr algn="ctr"/>
            <a:r>
              <a:rPr lang="pt-BR" b="1" dirty="0"/>
              <a:t>COLOG/C Ex</a:t>
            </a:r>
          </a:p>
        </p:txBody>
      </p:sp>
      <p:sp>
        <p:nvSpPr>
          <p:cNvPr id="40" name="CaixaDeTexto 39"/>
          <p:cNvSpPr txBox="1"/>
          <p:nvPr/>
        </p:nvSpPr>
        <p:spPr>
          <a:xfrm>
            <a:off x="10040464" y="2159436"/>
            <a:ext cx="1358000" cy="646331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b="1" dirty="0" err="1"/>
              <a:t>Port</a:t>
            </a:r>
            <a:r>
              <a:rPr lang="pt-BR" b="1" dirty="0"/>
              <a:t> Nº 213</a:t>
            </a:r>
          </a:p>
          <a:p>
            <a:pPr algn="ctr"/>
            <a:r>
              <a:rPr lang="pt-BR" b="1" dirty="0"/>
              <a:t>COLOG/C Ex</a:t>
            </a:r>
          </a:p>
        </p:txBody>
      </p:sp>
      <p:sp>
        <p:nvSpPr>
          <p:cNvPr id="45" name="Retângulo 44"/>
          <p:cNvSpPr/>
          <p:nvPr/>
        </p:nvSpPr>
        <p:spPr>
          <a:xfrm>
            <a:off x="7902429" y="3416338"/>
            <a:ext cx="1895912" cy="3416320"/>
          </a:xfrm>
          <a:prstGeom prst="rect">
            <a:avLst/>
          </a:prstGeom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pt-BR" dirty="0"/>
              <a:t>Normas para </a:t>
            </a:r>
            <a:r>
              <a:rPr lang="pt-BR" dirty="0" err="1"/>
              <a:t>Aqs</a:t>
            </a:r>
            <a:r>
              <a:rPr lang="pt-BR" dirty="0"/>
              <a:t>, </a:t>
            </a:r>
            <a:r>
              <a:rPr lang="pt-BR" dirty="0" err="1"/>
              <a:t>Reg</a:t>
            </a:r>
            <a:r>
              <a:rPr lang="pt-BR" dirty="0"/>
              <a:t>, </a:t>
            </a:r>
            <a:r>
              <a:rPr lang="pt-BR" dirty="0" err="1"/>
              <a:t>Cdtr</a:t>
            </a:r>
            <a:r>
              <a:rPr lang="pt-BR" dirty="0"/>
              <a:t>, </a:t>
            </a:r>
            <a:r>
              <a:rPr lang="pt-BR" dirty="0" err="1"/>
              <a:t>Trnsf</a:t>
            </a:r>
            <a:r>
              <a:rPr lang="pt-BR" dirty="0"/>
              <a:t>, e </a:t>
            </a:r>
            <a:r>
              <a:rPr lang="pt-BR" dirty="0" err="1"/>
              <a:t>Trnp</a:t>
            </a:r>
            <a:r>
              <a:rPr lang="pt-BR" dirty="0"/>
              <a:t> de arma de fogo; e a </a:t>
            </a:r>
            <a:r>
              <a:rPr lang="pt-BR" dirty="0" err="1"/>
              <a:t>Aqs</a:t>
            </a:r>
            <a:r>
              <a:rPr lang="pt-BR" dirty="0"/>
              <a:t> </a:t>
            </a:r>
            <a:r>
              <a:rPr lang="pt-BR" dirty="0" err="1"/>
              <a:t>Mun</a:t>
            </a:r>
            <a:r>
              <a:rPr lang="pt-BR" dirty="0"/>
              <a:t>, insumos, acessórios e outros PCE. (</a:t>
            </a:r>
            <a:r>
              <a:rPr lang="pt-BR" dirty="0" err="1"/>
              <a:t>Intg</a:t>
            </a:r>
            <a:r>
              <a:rPr lang="pt-BR" dirty="0"/>
              <a:t> e instituições PM, CBM, GSI e </a:t>
            </a:r>
            <a:r>
              <a:rPr lang="pt-BR" dirty="0" err="1"/>
              <a:t>Aqs</a:t>
            </a:r>
            <a:r>
              <a:rPr lang="pt-BR" dirty="0"/>
              <a:t> de PCE na </a:t>
            </a:r>
            <a:r>
              <a:rPr lang="pt-BR" dirty="0" err="1"/>
              <a:t>Indu</a:t>
            </a:r>
            <a:r>
              <a:rPr lang="pt-BR" dirty="0"/>
              <a:t>, no comércio e por importação)</a:t>
            </a:r>
          </a:p>
        </p:txBody>
      </p:sp>
      <p:sp>
        <p:nvSpPr>
          <p:cNvPr id="47" name="Retângulo 46"/>
          <p:cNvSpPr/>
          <p:nvPr/>
        </p:nvSpPr>
        <p:spPr>
          <a:xfrm>
            <a:off x="9899009" y="3444991"/>
            <a:ext cx="1686188" cy="2031325"/>
          </a:xfrm>
          <a:prstGeom prst="rect">
            <a:avLst/>
          </a:prstGeom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pt-BR" dirty="0"/>
              <a:t>Suspende os efeitos dos art. 3º e 4º da Portaria nº 167-COLOG, de 22 de janeiro de 2024</a:t>
            </a:r>
          </a:p>
        </p:txBody>
      </p:sp>
      <p:sp>
        <p:nvSpPr>
          <p:cNvPr id="27" name="CaixaDeTexto 26"/>
          <p:cNvSpPr txBox="1"/>
          <p:nvPr/>
        </p:nvSpPr>
        <p:spPr>
          <a:xfrm>
            <a:off x="453205" y="2926866"/>
            <a:ext cx="1093569" cy="369332"/>
          </a:xfrm>
          <a:prstGeom prst="rect">
            <a:avLst/>
          </a:prstGeom>
          <a:solidFill>
            <a:srgbClr val="000000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pt-BR" b="1" dirty="0">
                <a:solidFill>
                  <a:schemeClr val="bg1"/>
                </a:solidFill>
              </a:rPr>
              <a:t>18 SET 23</a:t>
            </a:r>
          </a:p>
        </p:txBody>
      </p:sp>
      <p:sp>
        <p:nvSpPr>
          <p:cNvPr id="28" name="CaixaDeTexto 27"/>
          <p:cNvSpPr txBox="1"/>
          <p:nvPr/>
        </p:nvSpPr>
        <p:spPr>
          <a:xfrm>
            <a:off x="159389" y="2154402"/>
            <a:ext cx="1820150" cy="646331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/>
              <a:t>Acd</a:t>
            </a:r>
            <a:r>
              <a:rPr lang="en-US" b="1" dirty="0"/>
              <a:t> Coop </a:t>
            </a:r>
            <a:r>
              <a:rPr lang="en-US" b="1" dirty="0" err="1"/>
              <a:t>Técnica</a:t>
            </a:r>
            <a:r>
              <a:rPr lang="en-US" b="1" dirty="0"/>
              <a:t> nº 9-MJSP/MD</a:t>
            </a:r>
            <a:endParaRPr lang="pt-BR" b="1" dirty="0"/>
          </a:p>
        </p:txBody>
      </p:sp>
      <p:sp>
        <p:nvSpPr>
          <p:cNvPr id="30" name="CaixaDeTexto 29"/>
          <p:cNvSpPr txBox="1"/>
          <p:nvPr/>
        </p:nvSpPr>
        <p:spPr>
          <a:xfrm>
            <a:off x="385891" y="4834252"/>
            <a:ext cx="1347107" cy="646331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- Prazo final: 1ª JAN 25.</a:t>
            </a:r>
          </a:p>
        </p:txBody>
      </p:sp>
      <p:pic>
        <p:nvPicPr>
          <p:cNvPr id="31" name="Imagem 30" descr="E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287522" y="3758417"/>
            <a:ext cx="559855" cy="840865"/>
          </a:xfrm>
          <a:prstGeom prst="rect">
            <a:avLst/>
          </a:prstGeom>
        </p:spPr>
      </p:pic>
      <p:pic>
        <p:nvPicPr>
          <p:cNvPr id="33" name="Picture 8" descr="C:\Users\majaroldo\Desktop\PF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30077" y="3850297"/>
            <a:ext cx="516010" cy="700224"/>
          </a:xfrm>
          <a:prstGeom prst="rect">
            <a:avLst/>
          </a:prstGeom>
          <a:noFill/>
        </p:spPr>
      </p:pic>
      <p:sp>
        <p:nvSpPr>
          <p:cNvPr id="34" name="Seta para a direita 33"/>
          <p:cNvSpPr/>
          <p:nvPr/>
        </p:nvSpPr>
        <p:spPr>
          <a:xfrm>
            <a:off x="897619" y="4009610"/>
            <a:ext cx="307509" cy="361204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5" name="CaixaDeTexto 34"/>
          <p:cNvSpPr txBox="1"/>
          <p:nvPr/>
        </p:nvSpPr>
        <p:spPr>
          <a:xfrm>
            <a:off x="2571751" y="2938876"/>
            <a:ext cx="1081578" cy="369332"/>
          </a:xfrm>
          <a:prstGeom prst="rect">
            <a:avLst/>
          </a:prstGeom>
          <a:solidFill>
            <a:srgbClr val="000000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pt-BR" b="1" dirty="0">
                <a:solidFill>
                  <a:schemeClr val="bg1"/>
                </a:solidFill>
              </a:rPr>
              <a:t>6 NOV 23</a:t>
            </a:r>
          </a:p>
        </p:txBody>
      </p:sp>
      <p:sp>
        <p:nvSpPr>
          <p:cNvPr id="36" name="CaixaDeTexto 35"/>
          <p:cNvSpPr txBox="1"/>
          <p:nvPr/>
        </p:nvSpPr>
        <p:spPr>
          <a:xfrm>
            <a:off x="2374084" y="2122564"/>
            <a:ext cx="1635854" cy="646331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b="1" dirty="0" err="1"/>
              <a:t>Port</a:t>
            </a:r>
            <a:r>
              <a:rPr lang="pt-BR" b="1" dirty="0"/>
              <a:t> </a:t>
            </a:r>
            <a:r>
              <a:rPr lang="pt-BR" b="1" dirty="0" err="1"/>
              <a:t>Cj</a:t>
            </a:r>
            <a:r>
              <a:rPr lang="pt-BR" b="1" dirty="0"/>
              <a:t> - C EX/DG-PF Nº 2</a:t>
            </a:r>
          </a:p>
        </p:txBody>
      </p:sp>
      <p:sp>
        <p:nvSpPr>
          <p:cNvPr id="37" name="CaixaDeTexto 36"/>
          <p:cNvSpPr txBox="1"/>
          <p:nvPr/>
        </p:nvSpPr>
        <p:spPr>
          <a:xfrm>
            <a:off x="2298583" y="3421547"/>
            <a:ext cx="1657525" cy="2308324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- Parâmetros de aferição e listagem de Cal nominais de armas de fogo e das </a:t>
            </a:r>
            <a:r>
              <a:rPr lang="pt-BR" dirty="0" err="1"/>
              <a:t>Mun</a:t>
            </a:r>
            <a:r>
              <a:rPr lang="pt-BR" dirty="0"/>
              <a:t> de uso permitido e restrito.</a:t>
            </a:r>
          </a:p>
        </p:txBody>
      </p:sp>
      <p:sp>
        <p:nvSpPr>
          <p:cNvPr id="41" name="Chave direita 40"/>
          <p:cNvSpPr/>
          <p:nvPr/>
        </p:nvSpPr>
        <p:spPr>
          <a:xfrm rot="16200000">
            <a:off x="7839511" y="-1421788"/>
            <a:ext cx="239089" cy="7017390"/>
          </a:xfrm>
          <a:prstGeom prst="righ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4" name="Subtítulo 2">
            <a:extLst>
              <a:ext uri="{FF2B5EF4-FFF2-40B4-BE49-F238E27FC236}">
                <a16:creationId xmlns:a16="http://schemas.microsoft.com/office/drawing/2014/main" xmlns="" id="{2D6EDC13-20A8-BCC4-5B06-1BE50A51A7C0}"/>
              </a:ext>
            </a:extLst>
          </p:cNvPr>
          <p:cNvSpPr txBox="1">
            <a:spLocks/>
          </p:cNvSpPr>
          <p:nvPr/>
        </p:nvSpPr>
        <p:spPr>
          <a:xfrm>
            <a:off x="0" y="897783"/>
            <a:ext cx="12191999" cy="53483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spcFirstLastPara="1" wrap="square" lIns="68569" tIns="34275" rIns="68569" bIns="34275" anchor="ctr" anchorCtr="0">
            <a:normAutofit fontScale="70000" lnSpcReduction="20000"/>
          </a:bodyPr>
          <a:lstStyle/>
          <a:p>
            <a:pPr marL="342900" indent="-304800" algn="ctr" defTabSz="685800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SzPts val="2400"/>
              <a:defRPr/>
            </a:pPr>
            <a:r>
              <a:rPr lang="en-US" sz="4800" b="1" kern="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Atividades</a:t>
            </a:r>
            <a:r>
              <a:rPr lang="en-US" sz="48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de </a:t>
            </a:r>
            <a:r>
              <a:rPr lang="en-US" sz="4800" b="1" kern="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Normatização</a:t>
            </a:r>
            <a:r>
              <a:rPr lang="en-US" sz="48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(</a:t>
            </a:r>
            <a:r>
              <a:rPr lang="en-US" sz="4800" b="1" kern="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após</a:t>
            </a:r>
            <a:r>
              <a:rPr lang="en-US" sz="48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o </a:t>
            </a:r>
            <a:r>
              <a:rPr lang="en-US" sz="4800" b="1" kern="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Decreto</a:t>
            </a:r>
            <a:r>
              <a:rPr lang="en-US" sz="48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nº 11.615/23)</a:t>
            </a:r>
            <a:endParaRPr lang="pt-BR" sz="4800" b="1" kern="0" cap="all" dirty="0">
              <a:solidFill>
                <a:prstClr val="black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pic>
        <p:nvPicPr>
          <p:cNvPr id="43" name="Picture 2" descr="C:\Users\majaroldo\Downloads\Flag_of_the_Brazilian_Army-removebg-preview (1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36641" y="0"/>
            <a:ext cx="1492029" cy="928688"/>
          </a:xfrm>
          <a:prstGeom prst="rect">
            <a:avLst/>
          </a:prstGeom>
          <a:noFill/>
        </p:spPr>
      </p:pic>
      <p:pic>
        <p:nvPicPr>
          <p:cNvPr id="4" name="Google Shape;96;p2" descr="Google Shape;96;p2">
            <a:extLst>
              <a:ext uri="{FF2B5EF4-FFF2-40B4-BE49-F238E27FC236}">
                <a16:creationId xmlns:a16="http://schemas.microsoft.com/office/drawing/2014/main" xmlns="" id="{FA16509F-A374-2EB7-3CE7-2AF7C028E075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4887" y="67787"/>
            <a:ext cx="636956" cy="782579"/>
          </a:xfrm>
          <a:prstGeom prst="rect">
            <a:avLst/>
          </a:prstGeom>
          <a:ln w="12700">
            <a:miter lim="400000"/>
          </a:ln>
          <a:effectLst>
            <a:outerShdw blurRad="292100" dist="139700" dir="2700000" rotWithShape="0">
              <a:srgbClr val="333333">
                <a:alpha val="63529"/>
              </a:srgbClr>
            </a:outerShdw>
          </a:effectLst>
        </p:spPr>
      </p:pic>
      <p:pic>
        <p:nvPicPr>
          <p:cNvPr id="5" name="Google Shape;96;p2" descr="Google Shape;96;p2">
            <a:extLst>
              <a:ext uri="{FF2B5EF4-FFF2-40B4-BE49-F238E27FC236}">
                <a16:creationId xmlns:a16="http://schemas.microsoft.com/office/drawing/2014/main" xmlns="" id="{6C7B23D2-EFD8-4C6A-5E9C-500F6CD41986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489727" y="65317"/>
            <a:ext cx="636956" cy="782579"/>
          </a:xfrm>
          <a:prstGeom prst="rect">
            <a:avLst/>
          </a:prstGeom>
          <a:ln w="12700">
            <a:miter lim="400000"/>
          </a:ln>
          <a:effectLst>
            <a:outerShdw blurRad="292100" dist="139700" dir="2700000" rotWithShape="0">
              <a:srgbClr val="333333">
                <a:alpha val="63529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CustomShape 1"/>
          <p:cNvSpPr/>
          <p:nvPr/>
        </p:nvSpPr>
        <p:spPr>
          <a:xfrm>
            <a:off x="0" y="165390"/>
            <a:ext cx="12192000" cy="575281"/>
          </a:xfrm>
          <a:prstGeom prst="rect">
            <a:avLst/>
          </a:prstGeom>
          <a:noFill/>
          <a:ln>
            <a:noFill/>
          </a:ln>
          <a:effectLst>
            <a:outerShdw blurRad="50800" dist="49893" dir="2700000" algn="tl" rotWithShape="0">
              <a:srgbClr val="000000"/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pt-BR" sz="2800" b="1" strike="noStrike" spc="-1" dirty="0">
                <a:solidFill>
                  <a:srgbClr val="FFFFFF"/>
                </a:solidFill>
                <a:latin typeface="Century Gothic"/>
                <a:ea typeface="Calibri"/>
              </a:rPr>
              <a:t>Diretoria de Fiscalização de Produtos Controlados</a:t>
            </a:r>
            <a:endParaRPr lang="pt-BR" sz="2800" b="0" strike="noStrike" spc="-1" dirty="0">
              <a:latin typeface="Arial"/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1709526" y="1916465"/>
            <a:ext cx="9288636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endParaRPr lang="en-US" sz="2400" b="1" dirty="0">
              <a:solidFill>
                <a:prstClr val="black"/>
              </a:solidFill>
            </a:endParaRPr>
          </a:p>
          <a:p>
            <a:pPr algn="ctr">
              <a:lnSpc>
                <a:spcPct val="150000"/>
              </a:lnSpc>
            </a:pPr>
            <a:endParaRPr lang="pt-BR" b="1" dirty="0">
              <a:solidFill>
                <a:srgbClr val="0070C0"/>
              </a:solidFill>
            </a:endParaRPr>
          </a:p>
        </p:txBody>
      </p:sp>
      <p:sp>
        <p:nvSpPr>
          <p:cNvPr id="19" name="CustomShape 1"/>
          <p:cNvSpPr/>
          <p:nvPr/>
        </p:nvSpPr>
        <p:spPr>
          <a:xfrm>
            <a:off x="0" y="0"/>
            <a:ext cx="12192000" cy="28728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pt-BR"/>
          </a:p>
        </p:txBody>
      </p:sp>
      <p:sp>
        <p:nvSpPr>
          <p:cNvPr id="20" name="CustomShape 3"/>
          <p:cNvSpPr/>
          <p:nvPr/>
        </p:nvSpPr>
        <p:spPr>
          <a:xfrm>
            <a:off x="360" y="288000"/>
            <a:ext cx="12191640" cy="28728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pt-BR"/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xmlns="" id="{302E4D80-500B-9CA8-E58C-D0A17CC6BF9D}"/>
              </a:ext>
            </a:extLst>
          </p:cNvPr>
          <p:cNvSpPr/>
          <p:nvPr/>
        </p:nvSpPr>
        <p:spPr>
          <a:xfrm>
            <a:off x="1210" y="584777"/>
            <a:ext cx="12190790" cy="28728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ubtítulo 2">
            <a:extLst>
              <a:ext uri="{FF2B5EF4-FFF2-40B4-BE49-F238E27FC236}">
                <a16:creationId xmlns:a16="http://schemas.microsoft.com/office/drawing/2014/main" xmlns="" id="{FC675573-F0DE-6EFC-E389-CA85580626E3}"/>
              </a:ext>
            </a:extLst>
          </p:cNvPr>
          <p:cNvSpPr txBox="1">
            <a:spLocks/>
          </p:cNvSpPr>
          <p:nvPr/>
        </p:nvSpPr>
        <p:spPr>
          <a:xfrm>
            <a:off x="0" y="921320"/>
            <a:ext cx="12191999" cy="53483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spcFirstLastPara="1" wrap="square" lIns="68569" tIns="34275" rIns="68569" bIns="34275" anchor="ctr" anchorCtr="0">
            <a:normAutofit fontScale="70000" lnSpcReduction="20000"/>
          </a:bodyPr>
          <a:lstStyle/>
          <a:p>
            <a:pPr marL="342900" indent="-304800" algn="ctr" defTabSz="685800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SzPts val="2400"/>
              <a:defRPr/>
            </a:pPr>
            <a:r>
              <a:rPr lang="en-US" sz="4800" b="1" kern="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Efetivo</a:t>
            </a:r>
            <a:r>
              <a:rPr lang="en-US" sz="48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do </a:t>
            </a:r>
            <a:r>
              <a:rPr lang="en-US" sz="4800" b="1" kern="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Exército</a:t>
            </a:r>
            <a:r>
              <a:rPr lang="en-US" sz="48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no </a:t>
            </a:r>
            <a:r>
              <a:rPr lang="en-US" sz="4800" b="1" kern="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SisFPC</a:t>
            </a:r>
            <a:endParaRPr lang="pt-BR" sz="4800" b="1" kern="0" dirty="0">
              <a:solidFill>
                <a:prstClr val="black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aphicFrame>
        <p:nvGraphicFramePr>
          <p:cNvPr id="70" name="Tabela 69">
            <a:extLst>
              <a:ext uri="{FF2B5EF4-FFF2-40B4-BE49-F238E27FC236}">
                <a16:creationId xmlns:a16="http://schemas.microsoft.com/office/drawing/2014/main" xmlns="" id="{F7EC7D59-6847-440D-9E36-30B80E56A5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1220779"/>
              </p:ext>
            </p:extLst>
          </p:nvPr>
        </p:nvGraphicFramePr>
        <p:xfrm>
          <a:off x="385776" y="2698054"/>
          <a:ext cx="5860905" cy="1313076"/>
        </p:xfrm>
        <a:graphic>
          <a:graphicData uri="http://schemas.openxmlformats.org/drawingml/2006/table">
            <a:tbl>
              <a:tblPr firstRow="1" bandRow="1">
                <a:tableStyleId>{69C7853C-536D-4A76-A0AE-DD22124D55A5}</a:tableStyleId>
              </a:tblPr>
              <a:tblGrid>
                <a:gridCol w="247337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6672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66672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720618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66672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66728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374596">
                <a:tc>
                  <a:txBody>
                    <a:bodyPr/>
                    <a:lstStyle/>
                    <a:p>
                      <a:endParaRPr lang="pt-BR" sz="1400" dirty="0">
                        <a:solidFill>
                          <a:schemeClr val="tx1"/>
                        </a:solidFill>
                        <a:latin typeface="Arial Black" pitchFamily="34" charset="0"/>
                      </a:endParaRPr>
                    </a:p>
                  </a:txBody>
                  <a:tcPr marT="34291" marB="342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solidFill>
                            <a:schemeClr val="tx1"/>
                          </a:solidFill>
                          <a:latin typeface="Arial Black" pitchFamily="34" charset="0"/>
                        </a:rPr>
                        <a:t>2019</a:t>
                      </a:r>
                    </a:p>
                  </a:txBody>
                  <a:tcPr marT="34291" marB="342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solidFill>
                            <a:schemeClr val="tx1"/>
                          </a:solidFill>
                          <a:latin typeface="Arial Black" pitchFamily="34" charset="0"/>
                        </a:rPr>
                        <a:t>2020</a:t>
                      </a:r>
                    </a:p>
                  </a:txBody>
                  <a:tcPr marT="34291" marB="342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solidFill>
                            <a:schemeClr val="tx1"/>
                          </a:solidFill>
                          <a:latin typeface="Arial Black" pitchFamily="34" charset="0"/>
                        </a:rPr>
                        <a:t>2021</a:t>
                      </a:r>
                    </a:p>
                  </a:txBody>
                  <a:tcPr marT="34291" marB="342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solidFill>
                            <a:schemeClr val="tx1"/>
                          </a:solidFill>
                          <a:latin typeface="Arial Black" pitchFamily="34" charset="0"/>
                        </a:rPr>
                        <a:t>2022</a:t>
                      </a:r>
                    </a:p>
                  </a:txBody>
                  <a:tcPr marT="34291" marB="342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solidFill>
                            <a:schemeClr val="tx1"/>
                          </a:solidFill>
                          <a:latin typeface="Arial Black" pitchFamily="34" charset="0"/>
                        </a:rPr>
                        <a:t>2023</a:t>
                      </a:r>
                    </a:p>
                  </a:txBody>
                  <a:tcPr marT="34291" marB="342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74596">
                <a:tc>
                  <a:txBody>
                    <a:bodyPr/>
                    <a:lstStyle/>
                    <a:p>
                      <a:r>
                        <a:rPr lang="pt-BR" sz="1400" dirty="0">
                          <a:solidFill>
                            <a:schemeClr val="tx1"/>
                          </a:solidFill>
                          <a:latin typeface="Arial Black" pitchFamily="34" charset="0"/>
                        </a:rPr>
                        <a:t>Militares</a:t>
                      </a:r>
                    </a:p>
                  </a:txBody>
                  <a:tcPr marT="34291" marB="342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solidFill>
                            <a:schemeClr val="tx1"/>
                          </a:solidFill>
                          <a:latin typeface="Arial Black" pitchFamily="34" charset="0"/>
                        </a:rPr>
                        <a:t>1583</a:t>
                      </a:r>
                    </a:p>
                  </a:txBody>
                  <a:tcPr marT="34291" marB="342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solidFill>
                            <a:schemeClr val="tx1"/>
                          </a:solidFill>
                          <a:latin typeface="Arial Black" pitchFamily="34" charset="0"/>
                        </a:rPr>
                        <a:t>1763</a:t>
                      </a:r>
                    </a:p>
                  </a:txBody>
                  <a:tcPr marT="34291" marB="342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solidFill>
                            <a:schemeClr val="tx1"/>
                          </a:solidFill>
                          <a:latin typeface="Arial Black" pitchFamily="34" charset="0"/>
                        </a:rPr>
                        <a:t>1854</a:t>
                      </a:r>
                    </a:p>
                  </a:txBody>
                  <a:tcPr marT="34291" marB="342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solidFill>
                            <a:schemeClr val="tx1"/>
                          </a:solidFill>
                          <a:latin typeface="Arial Black" pitchFamily="34" charset="0"/>
                        </a:rPr>
                        <a:t>2165</a:t>
                      </a:r>
                    </a:p>
                  </a:txBody>
                  <a:tcPr marT="34291" marB="342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solidFill>
                            <a:schemeClr val="tx1"/>
                          </a:solidFill>
                          <a:latin typeface="Arial Black" pitchFamily="34" charset="0"/>
                        </a:rPr>
                        <a:t>2165</a:t>
                      </a:r>
                    </a:p>
                  </a:txBody>
                  <a:tcPr marT="34291" marB="342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81933">
                <a:tc>
                  <a:txBody>
                    <a:bodyPr/>
                    <a:lstStyle/>
                    <a:p>
                      <a:r>
                        <a:rPr lang="pt-BR" sz="1400" dirty="0">
                          <a:solidFill>
                            <a:schemeClr val="tx1"/>
                          </a:solidFill>
                          <a:latin typeface="Arial Black" pitchFamily="34" charset="0"/>
                        </a:rPr>
                        <a:t>Civis Contratados</a:t>
                      </a:r>
                    </a:p>
                  </a:txBody>
                  <a:tcPr marT="34291" marB="342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solidFill>
                            <a:schemeClr val="tx1"/>
                          </a:solidFill>
                          <a:latin typeface="Arial Black" pitchFamily="34" charset="0"/>
                        </a:rPr>
                        <a:t>25</a:t>
                      </a:r>
                    </a:p>
                  </a:txBody>
                  <a:tcPr marT="34291" marB="342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solidFill>
                            <a:schemeClr val="tx1"/>
                          </a:solidFill>
                          <a:latin typeface="Arial Black" pitchFamily="34" charset="0"/>
                        </a:rPr>
                        <a:t>29</a:t>
                      </a:r>
                    </a:p>
                  </a:txBody>
                  <a:tcPr marT="34291" marB="342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solidFill>
                            <a:schemeClr val="tx1"/>
                          </a:solidFill>
                          <a:latin typeface="Arial Black" pitchFamily="34" charset="0"/>
                        </a:rPr>
                        <a:t>38</a:t>
                      </a:r>
                    </a:p>
                  </a:txBody>
                  <a:tcPr marT="34291" marB="342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solidFill>
                            <a:schemeClr val="tx1"/>
                          </a:solidFill>
                          <a:latin typeface="Arial Black" pitchFamily="34" charset="0"/>
                        </a:rPr>
                        <a:t>35</a:t>
                      </a:r>
                    </a:p>
                  </a:txBody>
                  <a:tcPr marT="34291" marB="342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solidFill>
                            <a:schemeClr val="tx1"/>
                          </a:solidFill>
                          <a:latin typeface="Arial Black" pitchFamily="34" charset="0"/>
                        </a:rPr>
                        <a:t>35</a:t>
                      </a:r>
                    </a:p>
                  </a:txBody>
                  <a:tcPr marT="34291" marB="342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68678">
                <a:tc>
                  <a:txBody>
                    <a:bodyPr/>
                    <a:lstStyle/>
                    <a:p>
                      <a:r>
                        <a:rPr lang="pt-BR" sz="1400" dirty="0">
                          <a:solidFill>
                            <a:schemeClr val="tx1"/>
                          </a:solidFill>
                          <a:latin typeface="Arial Black" pitchFamily="34" charset="0"/>
                        </a:rPr>
                        <a:t>Total</a:t>
                      </a:r>
                    </a:p>
                  </a:txBody>
                  <a:tcPr marT="34291" marB="342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solidFill>
                            <a:schemeClr val="tx1"/>
                          </a:solidFill>
                          <a:latin typeface="Arial Black" pitchFamily="34" charset="0"/>
                        </a:rPr>
                        <a:t>1608</a:t>
                      </a:r>
                    </a:p>
                  </a:txBody>
                  <a:tcPr marT="34291" marB="342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solidFill>
                            <a:schemeClr val="tx1"/>
                          </a:solidFill>
                          <a:latin typeface="Arial Black" pitchFamily="34" charset="0"/>
                        </a:rPr>
                        <a:t>1792</a:t>
                      </a:r>
                    </a:p>
                  </a:txBody>
                  <a:tcPr marT="34291" marB="342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solidFill>
                            <a:schemeClr val="tx1"/>
                          </a:solidFill>
                          <a:latin typeface="Arial Black" pitchFamily="34" charset="0"/>
                        </a:rPr>
                        <a:t>1892</a:t>
                      </a:r>
                    </a:p>
                  </a:txBody>
                  <a:tcPr marT="34291" marB="342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solidFill>
                            <a:schemeClr val="tx1"/>
                          </a:solidFill>
                          <a:latin typeface="Arial Black" pitchFamily="34" charset="0"/>
                        </a:rPr>
                        <a:t>2200</a:t>
                      </a:r>
                    </a:p>
                  </a:txBody>
                  <a:tcPr marT="34291" marB="342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solidFill>
                            <a:schemeClr val="tx1"/>
                          </a:solidFill>
                          <a:latin typeface="Arial Black" pitchFamily="34" charset="0"/>
                        </a:rPr>
                        <a:t>2200</a:t>
                      </a:r>
                    </a:p>
                  </a:txBody>
                  <a:tcPr marT="34291" marB="342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71" name="Seta para a direita 70"/>
          <p:cNvSpPr/>
          <p:nvPr/>
        </p:nvSpPr>
        <p:spPr>
          <a:xfrm>
            <a:off x="3191978" y="4062919"/>
            <a:ext cx="2781085" cy="478631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pt-BR" b="1" dirty="0"/>
              <a:t>(+37 %)</a:t>
            </a:r>
            <a:endParaRPr lang="pt-BR" sz="1400" b="1" dirty="0"/>
          </a:p>
        </p:txBody>
      </p:sp>
      <p:sp>
        <p:nvSpPr>
          <p:cNvPr id="72" name="CaixaDeTexto 71"/>
          <p:cNvSpPr txBox="1"/>
          <p:nvPr/>
        </p:nvSpPr>
        <p:spPr>
          <a:xfrm>
            <a:off x="1" y="6243424"/>
            <a:ext cx="1219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 err="1"/>
              <a:t>Port</a:t>
            </a:r>
            <a:r>
              <a:rPr lang="pt-BR" sz="2000" b="1" dirty="0"/>
              <a:t> C </a:t>
            </a:r>
            <a:r>
              <a:rPr lang="pt-BR" sz="2000" b="1" dirty="0" err="1"/>
              <a:t>Ex</a:t>
            </a:r>
            <a:r>
              <a:rPr lang="pt-BR" sz="2000" b="1" dirty="0"/>
              <a:t> nº 1.757, de 31/05/2022, § único, art. 12 - Descentralização de processos</a:t>
            </a:r>
          </a:p>
        </p:txBody>
      </p:sp>
      <p:sp>
        <p:nvSpPr>
          <p:cNvPr id="73" name="CustomShape 1"/>
          <p:cNvSpPr/>
          <p:nvPr/>
        </p:nvSpPr>
        <p:spPr>
          <a:xfrm>
            <a:off x="9520" y="160622"/>
            <a:ext cx="12192000" cy="575281"/>
          </a:xfrm>
          <a:prstGeom prst="rect">
            <a:avLst/>
          </a:prstGeom>
          <a:noFill/>
          <a:ln>
            <a:noFill/>
          </a:ln>
          <a:effectLst>
            <a:outerShdw blurRad="50800" dist="49893" dir="2700000" algn="tl" rotWithShape="0">
              <a:srgbClr val="000000"/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pt-BR" sz="2800" b="1" strike="noStrike" spc="-1" dirty="0">
                <a:solidFill>
                  <a:srgbClr val="FFFFFF"/>
                </a:solidFill>
                <a:latin typeface="Century Gothic"/>
                <a:ea typeface="Calibri"/>
              </a:rPr>
              <a:t>Diretoria de Fiscalização de Produtos Controlados</a:t>
            </a:r>
            <a:endParaRPr lang="pt-BR" sz="2800" b="0" strike="noStrike" spc="-1" dirty="0">
              <a:latin typeface="Arial"/>
            </a:endParaRPr>
          </a:p>
        </p:txBody>
      </p:sp>
      <p:sp>
        <p:nvSpPr>
          <p:cNvPr id="74" name="CaixaDeTexto 73"/>
          <p:cNvSpPr txBox="1"/>
          <p:nvPr/>
        </p:nvSpPr>
        <p:spPr>
          <a:xfrm>
            <a:off x="1014344" y="4672030"/>
            <a:ext cx="4721164" cy="400110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pt-BR" sz="2000" dirty="0"/>
              <a:t>220 </a:t>
            </a:r>
            <a:r>
              <a:rPr lang="pt-BR" sz="2000" dirty="0" err="1"/>
              <a:t>Oganizações</a:t>
            </a:r>
            <a:r>
              <a:rPr lang="pt-BR" sz="2000" dirty="0"/>
              <a:t> Militares (1/3 das OM EB) </a:t>
            </a:r>
          </a:p>
        </p:txBody>
      </p:sp>
      <p:pic>
        <p:nvPicPr>
          <p:cNvPr id="89" name="Imagem 88" descr="mapa - capilaridade.pn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7058025" y="1451978"/>
            <a:ext cx="4819650" cy="4891136"/>
          </a:xfrm>
          <a:prstGeom prst="rect">
            <a:avLst/>
          </a:prstGeom>
        </p:spPr>
      </p:pic>
      <p:pic>
        <p:nvPicPr>
          <p:cNvPr id="90" name="Imagem 89" descr="OM - capilaridade.pn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7252287" y="1577720"/>
            <a:ext cx="4547650" cy="4609326"/>
          </a:xfrm>
          <a:prstGeom prst="rect">
            <a:avLst/>
          </a:prstGeom>
        </p:spPr>
      </p:pic>
      <p:pic>
        <p:nvPicPr>
          <p:cNvPr id="91" name="Imagem 90" descr="RM - capilaridade.pn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8299719" y="2307517"/>
            <a:ext cx="3496414" cy="3566443"/>
          </a:xfrm>
          <a:prstGeom prst="rect">
            <a:avLst/>
          </a:prstGeom>
        </p:spPr>
      </p:pic>
      <p:grpSp>
        <p:nvGrpSpPr>
          <p:cNvPr id="92" name="Grupo 281"/>
          <p:cNvGrpSpPr>
            <a:grpSpLocks/>
          </p:cNvGrpSpPr>
          <p:nvPr/>
        </p:nvGrpSpPr>
        <p:grpSpPr bwMode="auto">
          <a:xfrm>
            <a:off x="7099867" y="4427672"/>
            <a:ext cx="2467733" cy="949138"/>
            <a:chOff x="-2592289" y="5586983"/>
            <a:chExt cx="2555777" cy="982746"/>
          </a:xfrm>
        </p:grpSpPr>
        <p:sp>
          <p:nvSpPr>
            <p:cNvPr id="93" name="Estrela de 6 Pontas 92"/>
            <p:cNvSpPr/>
            <p:nvPr/>
          </p:nvSpPr>
          <p:spPr bwMode="auto">
            <a:xfrm>
              <a:off x="-2592289" y="5621898"/>
              <a:ext cx="215892" cy="250750"/>
            </a:xfrm>
            <a:prstGeom prst="star6">
              <a:avLst/>
            </a:prstGeom>
            <a:solidFill>
              <a:srgbClr val="F5640B"/>
            </a:solidFill>
            <a:ln w="9525" cap="flat" cmpd="sng" algn="ctr">
              <a:solidFill>
                <a:schemeClr val="bg2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none"/>
            <a:lstStyle/>
            <a:p>
              <a:pPr>
                <a:defRPr/>
              </a:pPr>
              <a:endParaRPr lang="pt-BR" dirty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94" name="CaixaDeTexto 283"/>
            <p:cNvSpPr txBox="1">
              <a:spLocks noChangeArrowheads="1"/>
            </p:cNvSpPr>
            <p:nvPr/>
          </p:nvSpPr>
          <p:spPr bwMode="auto">
            <a:xfrm>
              <a:off x="-2328785" y="5586983"/>
              <a:ext cx="619760" cy="3346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pt-BR" altLang="pt-BR" sz="1500" b="1" dirty="0">
                  <a:solidFill>
                    <a:srgbClr val="000000"/>
                  </a:solidFill>
                  <a:latin typeface="+mn-lt"/>
                </a:rPr>
                <a:t>DFPC</a:t>
              </a:r>
            </a:p>
          </p:txBody>
        </p:sp>
        <p:sp>
          <p:nvSpPr>
            <p:cNvPr id="95" name="CaixaDeTexto 288"/>
            <p:cNvSpPr txBox="1">
              <a:spLocks noChangeArrowheads="1"/>
            </p:cNvSpPr>
            <p:nvPr/>
          </p:nvSpPr>
          <p:spPr bwMode="auto">
            <a:xfrm>
              <a:off x="-2328811" y="5910255"/>
              <a:ext cx="2076284" cy="3346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altLang="pt-BR" sz="1500" b="1" dirty="0">
                  <a:solidFill>
                    <a:srgbClr val="000000"/>
                  </a:solidFill>
                  <a:latin typeface="+mn-lt"/>
                </a:rPr>
                <a:t>SFPC </a:t>
              </a:r>
              <a:r>
                <a:rPr lang="en-US" altLang="pt-BR" sz="1500" b="1" dirty="0" err="1">
                  <a:solidFill>
                    <a:srgbClr val="000000"/>
                  </a:solidFill>
                  <a:latin typeface="+mn-lt"/>
                </a:rPr>
                <a:t>Regionais</a:t>
              </a:r>
              <a:endParaRPr lang="pt-BR" altLang="pt-BR" sz="1500" b="1" dirty="0">
                <a:solidFill>
                  <a:srgbClr val="000000"/>
                </a:solidFill>
                <a:latin typeface="+mn-lt"/>
              </a:endParaRPr>
            </a:p>
          </p:txBody>
        </p:sp>
        <p:grpSp>
          <p:nvGrpSpPr>
            <p:cNvPr id="96" name="Grupo 286"/>
            <p:cNvGrpSpPr>
              <a:grpSpLocks/>
            </p:cNvGrpSpPr>
            <p:nvPr/>
          </p:nvGrpSpPr>
          <p:grpSpPr bwMode="auto">
            <a:xfrm>
              <a:off x="-2554190" y="6235121"/>
              <a:ext cx="2517678" cy="334608"/>
              <a:chOff x="182114" y="4866969"/>
              <a:chExt cx="2517678" cy="334608"/>
            </a:xfrm>
          </p:grpSpPr>
          <p:sp>
            <p:nvSpPr>
              <p:cNvPr id="97" name="CaixaDeTexto 286"/>
              <p:cNvSpPr txBox="1">
                <a:spLocks noChangeArrowheads="1"/>
              </p:cNvSpPr>
              <p:nvPr/>
            </p:nvSpPr>
            <p:spPr bwMode="auto">
              <a:xfrm>
                <a:off x="395536" y="4866969"/>
                <a:ext cx="2304256" cy="3346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9pPr>
              </a:lstStyle>
              <a:p>
                <a:pPr eaLnBrk="1" hangingPunct="1"/>
                <a:r>
                  <a:rPr lang="en-US" altLang="pt-BR" sz="1500" b="1" dirty="0">
                    <a:solidFill>
                      <a:srgbClr val="000000"/>
                    </a:solidFill>
                    <a:latin typeface="+mn-lt"/>
                  </a:rPr>
                  <a:t>SFPC/OM</a:t>
                </a:r>
                <a:endParaRPr lang="pt-BR" altLang="pt-BR" sz="1500" b="1" dirty="0">
                  <a:solidFill>
                    <a:srgbClr val="000000"/>
                  </a:solidFill>
                  <a:latin typeface="+mn-lt"/>
                </a:endParaRPr>
              </a:p>
            </p:txBody>
          </p:sp>
          <p:sp>
            <p:nvSpPr>
              <p:cNvPr id="98" name="Elipse 97"/>
              <p:cNvSpPr/>
              <p:nvPr/>
            </p:nvSpPr>
            <p:spPr>
              <a:xfrm>
                <a:off x="182114" y="4899665"/>
                <a:ext cx="214305" cy="219010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chemeClr val="bg1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99" name="Estrela de 6 Pontas 98"/>
          <p:cNvSpPr/>
          <p:nvPr/>
        </p:nvSpPr>
        <p:spPr bwMode="auto">
          <a:xfrm>
            <a:off x="7129433" y="4800615"/>
            <a:ext cx="214314" cy="214314"/>
          </a:xfrm>
          <a:prstGeom prst="star6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26" name="Picture 2" descr="C:\Users\majaroldo\Downloads\Flag_of_the_Brazilian_Army-removebg-preview (1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336641" y="0"/>
            <a:ext cx="1492029" cy="928688"/>
          </a:xfrm>
          <a:prstGeom prst="rect">
            <a:avLst/>
          </a:prstGeom>
          <a:noFill/>
        </p:spPr>
      </p:pic>
      <p:pic>
        <p:nvPicPr>
          <p:cNvPr id="2" name="Google Shape;96;p2" descr="Google Shape;96;p2">
            <a:extLst>
              <a:ext uri="{FF2B5EF4-FFF2-40B4-BE49-F238E27FC236}">
                <a16:creationId xmlns:a16="http://schemas.microsoft.com/office/drawing/2014/main" xmlns="" id="{A53FC0BD-F4B8-4725-A688-83829780826C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14887" y="67787"/>
            <a:ext cx="636956" cy="782579"/>
          </a:xfrm>
          <a:prstGeom prst="rect">
            <a:avLst/>
          </a:prstGeom>
          <a:ln w="12700">
            <a:miter lim="400000"/>
          </a:ln>
          <a:effectLst>
            <a:outerShdw blurRad="292100" dist="139700" dir="2700000" rotWithShape="0">
              <a:srgbClr val="333333">
                <a:alpha val="63529"/>
              </a:srgbClr>
            </a:outerShdw>
          </a:effectLst>
        </p:spPr>
      </p:pic>
      <p:pic>
        <p:nvPicPr>
          <p:cNvPr id="3" name="Google Shape;96;p2" descr="Google Shape;96;p2">
            <a:extLst>
              <a:ext uri="{FF2B5EF4-FFF2-40B4-BE49-F238E27FC236}">
                <a16:creationId xmlns:a16="http://schemas.microsoft.com/office/drawing/2014/main" xmlns="" id="{EA966F5D-5057-90BD-45AC-A2597FFB4D56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1489727" y="65317"/>
            <a:ext cx="636956" cy="782579"/>
          </a:xfrm>
          <a:prstGeom prst="rect">
            <a:avLst/>
          </a:prstGeom>
          <a:ln w="12700">
            <a:miter lim="400000"/>
          </a:ln>
          <a:effectLst>
            <a:outerShdw blurRad="292100" dist="139700" dir="2700000" rotWithShape="0">
              <a:srgbClr val="333333">
                <a:alpha val="63529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89219030"/>
      </p:ext>
    </p:extLst>
  </p:cSld>
  <p:clrMapOvr>
    <a:masterClrMapping/>
  </p:clrMapOvr>
  <p:transition spd="med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CustomShape 1"/>
          <p:cNvSpPr/>
          <p:nvPr/>
        </p:nvSpPr>
        <p:spPr>
          <a:xfrm>
            <a:off x="0" y="165390"/>
            <a:ext cx="12192000" cy="575281"/>
          </a:xfrm>
          <a:prstGeom prst="rect">
            <a:avLst/>
          </a:prstGeom>
          <a:noFill/>
          <a:ln>
            <a:noFill/>
          </a:ln>
          <a:effectLst>
            <a:outerShdw blurRad="50800" dist="49893" dir="2700000" algn="tl" rotWithShape="0">
              <a:srgbClr val="000000"/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pt-BR" sz="2800" b="1" strike="noStrike" spc="-1" dirty="0">
                <a:solidFill>
                  <a:srgbClr val="FFFFFF"/>
                </a:solidFill>
                <a:latin typeface="Century Gothic"/>
                <a:ea typeface="Calibri"/>
              </a:rPr>
              <a:t>Diretoria de Fiscalização de Produtos Controlados</a:t>
            </a:r>
            <a:endParaRPr lang="pt-BR" sz="2800" b="0" strike="noStrike" spc="-1" dirty="0">
              <a:latin typeface="Arial"/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1709526" y="1916465"/>
            <a:ext cx="9288636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endParaRPr lang="en-US" sz="2400" b="1" dirty="0">
              <a:solidFill>
                <a:prstClr val="black"/>
              </a:solidFill>
            </a:endParaRPr>
          </a:p>
          <a:p>
            <a:pPr algn="ctr">
              <a:lnSpc>
                <a:spcPct val="150000"/>
              </a:lnSpc>
            </a:pPr>
            <a:endParaRPr lang="pt-BR" b="1" dirty="0">
              <a:solidFill>
                <a:srgbClr val="0070C0"/>
              </a:solidFill>
            </a:endParaRPr>
          </a:p>
        </p:txBody>
      </p:sp>
      <p:sp>
        <p:nvSpPr>
          <p:cNvPr id="19" name="CustomShape 1"/>
          <p:cNvSpPr/>
          <p:nvPr/>
        </p:nvSpPr>
        <p:spPr>
          <a:xfrm>
            <a:off x="0" y="0"/>
            <a:ext cx="12192000" cy="28728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pt-BR"/>
          </a:p>
        </p:txBody>
      </p:sp>
      <p:sp>
        <p:nvSpPr>
          <p:cNvPr id="20" name="CustomShape 3"/>
          <p:cNvSpPr/>
          <p:nvPr/>
        </p:nvSpPr>
        <p:spPr>
          <a:xfrm>
            <a:off x="360" y="288000"/>
            <a:ext cx="12191640" cy="28728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pt-BR"/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xmlns="" id="{302E4D80-500B-9CA8-E58C-D0A17CC6BF9D}"/>
              </a:ext>
            </a:extLst>
          </p:cNvPr>
          <p:cNvSpPr/>
          <p:nvPr/>
        </p:nvSpPr>
        <p:spPr>
          <a:xfrm>
            <a:off x="1210" y="584777"/>
            <a:ext cx="12190790" cy="28728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ubtítulo 2">
            <a:extLst>
              <a:ext uri="{FF2B5EF4-FFF2-40B4-BE49-F238E27FC236}">
                <a16:creationId xmlns:a16="http://schemas.microsoft.com/office/drawing/2014/main" xmlns="" id="{FC675573-F0DE-6EFC-E389-CA85580626E3}"/>
              </a:ext>
            </a:extLst>
          </p:cNvPr>
          <p:cNvSpPr txBox="1">
            <a:spLocks/>
          </p:cNvSpPr>
          <p:nvPr/>
        </p:nvSpPr>
        <p:spPr>
          <a:xfrm>
            <a:off x="-28575" y="921320"/>
            <a:ext cx="12220575" cy="53483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spcFirstLastPara="1" wrap="square" lIns="68569" tIns="34275" rIns="68569" bIns="34275" anchor="ctr" anchorCtr="0">
            <a:normAutofit fontScale="70000" lnSpcReduction="20000"/>
          </a:bodyPr>
          <a:lstStyle/>
          <a:p>
            <a:pPr marL="342900" indent="-304800" algn="ctr" defTabSz="685800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SzPts val="2400"/>
              <a:defRPr/>
            </a:pPr>
            <a:r>
              <a:rPr lang="en-US" sz="4800" b="1" kern="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Capacitação</a:t>
            </a:r>
            <a:r>
              <a:rPr lang="en-US" sz="48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de </a:t>
            </a:r>
            <a:r>
              <a:rPr lang="en-US" sz="4800" b="1" kern="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pessoal</a:t>
            </a:r>
            <a:r>
              <a:rPr lang="en-US" sz="48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no </a:t>
            </a:r>
            <a:r>
              <a:rPr lang="en-US" sz="4800" b="1" kern="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SisFPC</a:t>
            </a:r>
            <a:endParaRPr lang="pt-BR" sz="4800" b="1" kern="0" dirty="0">
              <a:solidFill>
                <a:prstClr val="black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2" name="CustomShape 1"/>
          <p:cNvSpPr/>
          <p:nvPr/>
        </p:nvSpPr>
        <p:spPr>
          <a:xfrm>
            <a:off x="9520" y="174910"/>
            <a:ext cx="12192000" cy="575281"/>
          </a:xfrm>
          <a:prstGeom prst="rect">
            <a:avLst/>
          </a:prstGeom>
          <a:noFill/>
          <a:ln>
            <a:noFill/>
          </a:ln>
          <a:effectLst>
            <a:outerShdw blurRad="50800" dist="49893" dir="2700000" algn="tl" rotWithShape="0">
              <a:srgbClr val="000000"/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pt-BR" sz="2800" b="1" strike="noStrike" spc="-1" dirty="0">
                <a:solidFill>
                  <a:srgbClr val="FFFFFF"/>
                </a:solidFill>
                <a:latin typeface="Century Gothic"/>
                <a:ea typeface="Calibri"/>
              </a:rPr>
              <a:t>Diretoria de Fiscalização de Produtos Controlados</a:t>
            </a:r>
            <a:endParaRPr lang="pt-BR" sz="2800" b="0" strike="noStrike" spc="-1" dirty="0">
              <a:latin typeface="Arial"/>
            </a:endParaRPr>
          </a:p>
        </p:txBody>
      </p:sp>
      <p:pic>
        <p:nvPicPr>
          <p:cNvPr id="26" name="Imagem 10">
            <a:extLst>
              <a:ext uri="{FF2B5EF4-FFF2-40B4-BE49-F238E27FC236}">
                <a16:creationId xmlns:a16="http://schemas.microsoft.com/office/drawing/2014/main" xmlns="" id="{01FB9991-2B21-AA4E-ACCB-A22FBF2D52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923136"/>
            <a:ext cx="5064866" cy="211031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7" name="Imagem 18">
            <a:extLst>
              <a:ext uri="{FF2B5EF4-FFF2-40B4-BE49-F238E27FC236}">
                <a16:creationId xmlns:a16="http://schemas.microsoft.com/office/drawing/2014/main" xmlns="" id="{B72A0B45-A6CF-8340-ABA1-BD84833E47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373" y="2215045"/>
            <a:ext cx="5238907" cy="389650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9" name="Imagem 22">
            <a:extLst>
              <a:ext uri="{FF2B5EF4-FFF2-40B4-BE49-F238E27FC236}">
                <a16:creationId xmlns:a16="http://schemas.microsoft.com/office/drawing/2014/main" xmlns="" id="{94AED958-354F-2D44-90AA-332B1E2527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1712" y="4317905"/>
            <a:ext cx="5064866" cy="206558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" name="Picture 2" descr="C:\Users\majaroldo\Downloads\Flag_of_the_Brazilian_Army-removebg-preview (1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336641" y="0"/>
            <a:ext cx="1492029" cy="928688"/>
          </a:xfrm>
          <a:prstGeom prst="rect">
            <a:avLst/>
          </a:prstGeom>
          <a:noFill/>
        </p:spPr>
      </p:pic>
      <p:pic>
        <p:nvPicPr>
          <p:cNvPr id="2" name="Google Shape;96;p2" descr="Google Shape;96;p2">
            <a:extLst>
              <a:ext uri="{FF2B5EF4-FFF2-40B4-BE49-F238E27FC236}">
                <a16:creationId xmlns:a16="http://schemas.microsoft.com/office/drawing/2014/main" xmlns="" id="{99D2129A-622A-4C48-4CEA-C78150733264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14887" y="67787"/>
            <a:ext cx="636956" cy="782579"/>
          </a:xfrm>
          <a:prstGeom prst="rect">
            <a:avLst/>
          </a:prstGeom>
          <a:ln w="12700">
            <a:miter lim="400000"/>
          </a:ln>
          <a:effectLst>
            <a:outerShdw blurRad="292100" dist="139700" dir="2700000" rotWithShape="0">
              <a:srgbClr val="333333">
                <a:alpha val="63529"/>
              </a:srgbClr>
            </a:outerShdw>
          </a:effectLst>
        </p:spPr>
      </p:pic>
      <p:pic>
        <p:nvPicPr>
          <p:cNvPr id="3" name="Google Shape;96;p2" descr="Google Shape;96;p2">
            <a:extLst>
              <a:ext uri="{FF2B5EF4-FFF2-40B4-BE49-F238E27FC236}">
                <a16:creationId xmlns:a16="http://schemas.microsoft.com/office/drawing/2014/main" xmlns="" id="{B1E76B50-4A5C-71BC-A991-4674EC018BEC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1489727" y="65317"/>
            <a:ext cx="636956" cy="782579"/>
          </a:xfrm>
          <a:prstGeom prst="rect">
            <a:avLst/>
          </a:prstGeom>
          <a:ln w="12700">
            <a:miter lim="400000"/>
          </a:ln>
          <a:effectLst>
            <a:outerShdw blurRad="292100" dist="139700" dir="2700000" rotWithShape="0">
              <a:srgbClr val="333333">
                <a:alpha val="63529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89219030"/>
      </p:ext>
    </p:extLst>
  </p:cSld>
  <p:clrMapOvr>
    <a:masterClrMapping/>
  </p:clrMapOvr>
  <p:transition spd="med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>
            <a:extLst>
              <a:ext uri="{FF2B5EF4-FFF2-40B4-BE49-F238E27FC236}">
                <a16:creationId xmlns:a16="http://schemas.microsoft.com/office/drawing/2014/main" xmlns="" id="{302E4D80-500B-9CA8-E58C-D0A17CC6BF9D}"/>
              </a:ext>
            </a:extLst>
          </p:cNvPr>
          <p:cNvSpPr/>
          <p:nvPr/>
        </p:nvSpPr>
        <p:spPr>
          <a:xfrm>
            <a:off x="1210" y="584777"/>
            <a:ext cx="12190790" cy="28728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ustomShape 1"/>
          <p:cNvSpPr/>
          <p:nvPr/>
        </p:nvSpPr>
        <p:spPr>
          <a:xfrm>
            <a:off x="0" y="0"/>
            <a:ext cx="12192000" cy="28728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pt-BR"/>
          </a:p>
        </p:txBody>
      </p:sp>
      <p:sp>
        <p:nvSpPr>
          <p:cNvPr id="20" name="CustomShape 3"/>
          <p:cNvSpPr/>
          <p:nvPr/>
        </p:nvSpPr>
        <p:spPr>
          <a:xfrm>
            <a:off x="360" y="288000"/>
            <a:ext cx="12191640" cy="28728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pt-BR"/>
          </a:p>
        </p:txBody>
      </p:sp>
      <p:sp>
        <p:nvSpPr>
          <p:cNvPr id="12" name="CustomShape 1"/>
          <p:cNvSpPr/>
          <p:nvPr/>
        </p:nvSpPr>
        <p:spPr>
          <a:xfrm>
            <a:off x="0" y="165390"/>
            <a:ext cx="12192000" cy="575281"/>
          </a:xfrm>
          <a:prstGeom prst="rect">
            <a:avLst/>
          </a:prstGeom>
          <a:noFill/>
          <a:ln>
            <a:noFill/>
          </a:ln>
          <a:effectLst>
            <a:outerShdw blurRad="50800" dist="49893" dir="2700000" algn="tl" rotWithShape="0">
              <a:srgbClr val="000000"/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pt-BR" sz="2800" b="1" strike="noStrike" spc="-1" dirty="0">
                <a:solidFill>
                  <a:srgbClr val="FFFFFF"/>
                </a:solidFill>
                <a:latin typeface="Century Gothic"/>
                <a:ea typeface="Calibri"/>
              </a:rPr>
              <a:t>Diretoria de Fiscalização de Produtos Controlados</a:t>
            </a:r>
            <a:endParaRPr lang="pt-BR" sz="2800" b="0" strike="noStrike" spc="-1" dirty="0">
              <a:latin typeface="Arial"/>
            </a:endParaRPr>
          </a:p>
        </p:txBody>
      </p:sp>
      <p:sp>
        <p:nvSpPr>
          <p:cNvPr id="17" name="Retângulo 16"/>
          <p:cNvSpPr/>
          <p:nvPr/>
        </p:nvSpPr>
        <p:spPr>
          <a:xfrm>
            <a:off x="167780" y="2087341"/>
            <a:ext cx="11845255" cy="2862322"/>
          </a:xfrm>
          <a:prstGeom prst="rect">
            <a:avLst/>
          </a:prstGeom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pt-BR" sz="3600" b="1" dirty="0"/>
              <a:t>     O Exército Brasileiro, por meio da Diretoria de Fiscalização de Produtos Controlados, está empenhado em cumprir as suas atribuições previstas na Lei nº 10.826/2003 e nos Decretos que a regulamentam, de acordo com as políticas públicas estabelecidas pelos Poderes Executivo </a:t>
            </a:r>
            <a:r>
              <a:rPr lang="pt-BR" sz="3600" b="1"/>
              <a:t>e Legislativo.</a:t>
            </a:r>
            <a:endParaRPr lang="pt-BR" sz="3600" dirty="0"/>
          </a:p>
        </p:txBody>
      </p:sp>
      <p:sp>
        <p:nvSpPr>
          <p:cNvPr id="18" name="Subtítulo 2">
            <a:extLst>
              <a:ext uri="{FF2B5EF4-FFF2-40B4-BE49-F238E27FC236}">
                <a16:creationId xmlns:a16="http://schemas.microsoft.com/office/drawing/2014/main" xmlns="" id="{C0500C2F-D37A-093C-E4CF-1EA2ED883792}"/>
              </a:ext>
            </a:extLst>
          </p:cNvPr>
          <p:cNvSpPr txBox="1">
            <a:spLocks/>
          </p:cNvSpPr>
          <p:nvPr/>
        </p:nvSpPr>
        <p:spPr>
          <a:xfrm>
            <a:off x="0" y="987674"/>
            <a:ext cx="12191999" cy="53483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spcFirstLastPara="1" wrap="square" lIns="68569" tIns="34275" rIns="68569" bIns="34275" anchor="ctr" anchorCtr="0">
            <a:normAutofit fontScale="70000" lnSpcReduction="20000"/>
          </a:bodyPr>
          <a:lstStyle/>
          <a:p>
            <a:pPr marL="342900" indent="-304800" algn="ctr" defTabSz="685800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SzPts val="2400"/>
              <a:defRPr/>
            </a:pPr>
            <a:r>
              <a:rPr lang="en-US" sz="48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CONCLUSÃO</a:t>
            </a:r>
            <a:endParaRPr lang="pt-BR" sz="4800" b="1" kern="0" cap="all" dirty="0">
              <a:solidFill>
                <a:prstClr val="black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pic>
        <p:nvPicPr>
          <p:cNvPr id="14" name="Google Shape;96;p2" descr="Google Shape;96;p2">
            <a:extLst>
              <a:ext uri="{FF2B5EF4-FFF2-40B4-BE49-F238E27FC236}">
                <a16:creationId xmlns:a16="http://schemas.microsoft.com/office/drawing/2014/main" xmlns="" id="{A5ED7609-D722-17F9-26BC-3E54226C8E6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89727" y="65317"/>
            <a:ext cx="636956" cy="782579"/>
          </a:xfrm>
          <a:prstGeom prst="rect">
            <a:avLst/>
          </a:prstGeom>
          <a:ln w="12700">
            <a:miter lim="400000"/>
          </a:ln>
          <a:effectLst>
            <a:outerShdw blurRad="292100" dist="139700" dir="2700000" rotWithShape="0">
              <a:srgbClr val="333333">
                <a:alpha val="63529"/>
              </a:srgbClr>
            </a:outerShdw>
          </a:effectLst>
        </p:spPr>
      </p:pic>
      <p:pic>
        <p:nvPicPr>
          <p:cNvPr id="37890" name="Picture 2" descr="C:\Users\majaroldo\Downloads\Flag_of_the_Brazilian_Army-removebg-preview (1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36641" y="0"/>
            <a:ext cx="1492029" cy="928688"/>
          </a:xfrm>
          <a:prstGeom prst="rect">
            <a:avLst/>
          </a:prstGeom>
          <a:noFill/>
        </p:spPr>
      </p:pic>
      <p:pic>
        <p:nvPicPr>
          <p:cNvPr id="2" name="Google Shape;96;p2" descr="Google Shape;96;p2">
            <a:extLst>
              <a:ext uri="{FF2B5EF4-FFF2-40B4-BE49-F238E27FC236}">
                <a16:creationId xmlns:a16="http://schemas.microsoft.com/office/drawing/2014/main" xmlns="" id="{929D3E90-C2FC-A6D6-E388-4D3B5264D61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887" y="67787"/>
            <a:ext cx="636956" cy="782579"/>
          </a:xfrm>
          <a:prstGeom prst="rect">
            <a:avLst/>
          </a:prstGeom>
          <a:ln w="12700">
            <a:miter lim="400000"/>
          </a:ln>
          <a:effectLst>
            <a:outerShdw blurRad="292100" dist="139700" dir="2700000" rotWithShape="0">
              <a:srgbClr val="333333">
                <a:alpha val="63529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7008459"/>
      </p:ext>
    </p:extLst>
  </p:cSld>
  <p:clrMapOvr>
    <a:masterClrMapping/>
  </p:clrMapOvr>
  <p:transition spd="med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P:\Cel Aroldo\Idt visua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12192000" cy="68545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tângulo 26">
            <a:extLst>
              <a:ext uri="{FF2B5EF4-FFF2-40B4-BE49-F238E27FC236}">
                <a16:creationId xmlns:a16="http://schemas.microsoft.com/office/drawing/2014/main" xmlns="" id="{302E4D80-500B-9CA8-E58C-D0A17CC6BF9D}"/>
              </a:ext>
            </a:extLst>
          </p:cNvPr>
          <p:cNvSpPr/>
          <p:nvPr/>
        </p:nvSpPr>
        <p:spPr>
          <a:xfrm>
            <a:off x="1210" y="584777"/>
            <a:ext cx="12190790" cy="28728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CustomShape 1"/>
          <p:cNvSpPr/>
          <p:nvPr/>
        </p:nvSpPr>
        <p:spPr>
          <a:xfrm>
            <a:off x="0" y="0"/>
            <a:ext cx="12192000" cy="28728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pt-BR"/>
          </a:p>
        </p:txBody>
      </p:sp>
      <p:sp>
        <p:nvSpPr>
          <p:cNvPr id="24" name="CustomShape 3"/>
          <p:cNvSpPr/>
          <p:nvPr/>
        </p:nvSpPr>
        <p:spPr>
          <a:xfrm>
            <a:off x="360" y="288000"/>
            <a:ext cx="12191640" cy="28728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pt-BR"/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609600" y="3725863"/>
            <a:ext cx="184727" cy="646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38" tIns="45719" rIns="91438" bIns="45719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x-none" altLang="x-none">
                <a:solidFill>
                  <a:prstClr val="black"/>
                </a:solidFill>
                <a:latin typeface="Arial" charset="0"/>
              </a:rPr>
              <a:t/>
            </a:r>
            <a:br>
              <a:rPr lang="x-none" altLang="x-none">
                <a:solidFill>
                  <a:prstClr val="black"/>
                </a:solidFill>
                <a:latin typeface="Arial" charset="0"/>
              </a:rPr>
            </a:br>
            <a:endParaRPr lang="x-none" altLang="x-none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1709527" y="1916465"/>
            <a:ext cx="9288636" cy="92332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>
              <a:lnSpc>
                <a:spcPct val="150000"/>
              </a:lnSpc>
            </a:pPr>
            <a:endParaRPr lang="en-US" b="1" dirty="0">
              <a:solidFill>
                <a:prstClr val="black"/>
              </a:solidFill>
            </a:endParaRPr>
          </a:p>
          <a:p>
            <a:pPr algn="ctr">
              <a:lnSpc>
                <a:spcPct val="150000"/>
              </a:lnSpc>
            </a:pPr>
            <a:endParaRPr lang="pt-BR" b="1" dirty="0">
              <a:solidFill>
                <a:srgbClr val="0070C0"/>
              </a:solidFill>
            </a:endParaRPr>
          </a:p>
        </p:txBody>
      </p:sp>
      <p:sp>
        <p:nvSpPr>
          <p:cNvPr id="5" name="Google Shape;1703;p212"/>
          <p:cNvSpPr/>
          <p:nvPr/>
        </p:nvSpPr>
        <p:spPr>
          <a:xfrm>
            <a:off x="4886085" y="3350663"/>
            <a:ext cx="2379727" cy="8228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7197" tIns="58599" rIns="117197" bIns="58599" anchor="t" anchorCtr="0">
            <a:noAutofit/>
          </a:bodyPr>
          <a:lstStyle/>
          <a:p>
            <a:pPr algn="ctr">
              <a:buClr>
                <a:srgbClr val="000099"/>
              </a:buClr>
              <a:buSzPts val="23898"/>
            </a:pPr>
            <a:r>
              <a:rPr lang="pt-BR" sz="6700" b="1" dirty="0">
                <a:latin typeface="Arial Black"/>
                <a:ea typeface="Arial Black"/>
                <a:cs typeface="Arial Black"/>
                <a:sym typeface="Arial Black"/>
              </a:rPr>
              <a:t>PCE</a:t>
            </a:r>
            <a:endParaRPr sz="6700" b="1" dirty="0"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6" name="Google Shape;1704;p212"/>
          <p:cNvSpPr txBox="1"/>
          <p:nvPr/>
        </p:nvSpPr>
        <p:spPr>
          <a:xfrm>
            <a:off x="3922189" y="3215444"/>
            <a:ext cx="1850977" cy="3385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t" anchorCtr="0">
            <a:spAutoFit/>
          </a:bodyPr>
          <a:lstStyle/>
          <a:p>
            <a:pPr algn="ctr">
              <a:buClr>
                <a:srgbClr val="000000"/>
              </a:buClr>
              <a:buSzPts val="2000"/>
            </a:pPr>
            <a:r>
              <a:rPr lang="pt-BR" sz="1600" b="1" dirty="0">
                <a:latin typeface="Century Gothic" panose="020B0502020202020204" pitchFamily="34" charset="0"/>
                <a:ea typeface="Libre Franklin Black"/>
                <a:cs typeface="Libre Franklin Black"/>
                <a:sym typeface="Libre Franklin Black"/>
              </a:rPr>
              <a:t>ARMA DE FOGO</a:t>
            </a:r>
            <a:endParaRPr sz="1600" b="1" dirty="0">
              <a:latin typeface="Century Gothic" panose="020B0502020202020204" pitchFamily="34" charset="0"/>
            </a:endParaRPr>
          </a:p>
        </p:txBody>
      </p:sp>
      <p:sp>
        <p:nvSpPr>
          <p:cNvPr id="7" name="Google Shape;1705;p212"/>
          <p:cNvSpPr txBox="1"/>
          <p:nvPr/>
        </p:nvSpPr>
        <p:spPr>
          <a:xfrm>
            <a:off x="6859289" y="3228133"/>
            <a:ext cx="1445639" cy="3385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t" anchorCtr="0">
            <a:spAutoFit/>
          </a:bodyPr>
          <a:lstStyle/>
          <a:p>
            <a:pPr algn="ctr">
              <a:buClr>
                <a:srgbClr val="000000"/>
              </a:buClr>
              <a:buSzPts val="2000"/>
            </a:pPr>
            <a:r>
              <a:rPr lang="pt-BR" sz="1600" b="1" dirty="0">
                <a:latin typeface="Century Gothic" panose="020B0502020202020204" pitchFamily="34" charset="0"/>
                <a:ea typeface="Libre Franklin Black"/>
                <a:cs typeface="Libre Franklin Black"/>
                <a:sym typeface="Libre Franklin Black"/>
              </a:rPr>
              <a:t>MUNIÇÃO</a:t>
            </a:r>
            <a:endParaRPr sz="1600" b="1" dirty="0">
              <a:latin typeface="Century Gothic" panose="020B0502020202020204" pitchFamily="34" charset="0"/>
            </a:endParaRPr>
          </a:p>
        </p:txBody>
      </p:sp>
      <p:sp>
        <p:nvSpPr>
          <p:cNvPr id="8" name="Google Shape;1706;p212"/>
          <p:cNvSpPr txBox="1"/>
          <p:nvPr/>
        </p:nvSpPr>
        <p:spPr>
          <a:xfrm>
            <a:off x="1028801" y="3228133"/>
            <a:ext cx="1521203" cy="3385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t" anchorCtr="0">
            <a:spAutoFit/>
          </a:bodyPr>
          <a:lstStyle/>
          <a:p>
            <a:pPr algn="ctr">
              <a:buClr>
                <a:srgbClr val="000000"/>
              </a:buClr>
              <a:buSzPts val="2000"/>
            </a:pPr>
            <a:r>
              <a:rPr lang="pt-BR" sz="1600" b="1" dirty="0">
                <a:latin typeface="Century Gothic" panose="020B0502020202020204" pitchFamily="34" charset="0"/>
                <a:ea typeface="Libre Franklin Black"/>
                <a:cs typeface="Libre Franklin Black"/>
                <a:sym typeface="Libre Franklin Black"/>
              </a:rPr>
              <a:t>EXPLOSIVO</a:t>
            </a:r>
            <a:endParaRPr sz="1600" b="1" dirty="0">
              <a:latin typeface="Century Gothic" panose="020B0502020202020204" pitchFamily="34" charset="0"/>
            </a:endParaRPr>
          </a:p>
        </p:txBody>
      </p:sp>
      <p:sp>
        <p:nvSpPr>
          <p:cNvPr id="10" name="Google Shape;1707;p212"/>
          <p:cNvSpPr txBox="1"/>
          <p:nvPr/>
        </p:nvSpPr>
        <p:spPr>
          <a:xfrm>
            <a:off x="9382157" y="3228133"/>
            <a:ext cx="2487603" cy="3385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t" anchorCtr="0">
            <a:spAutoFit/>
          </a:bodyPr>
          <a:lstStyle/>
          <a:p>
            <a:pPr algn="ctr">
              <a:buClr>
                <a:srgbClr val="000000"/>
              </a:buClr>
              <a:buSzPts val="1600"/>
            </a:pPr>
            <a:r>
              <a:rPr lang="pt-BR" sz="1600" b="1" dirty="0">
                <a:latin typeface="Century Gothic" panose="020B0502020202020204" pitchFamily="34" charset="0"/>
                <a:ea typeface="Libre Franklin Black"/>
                <a:cs typeface="Libre Franklin Black"/>
                <a:sym typeface="Libre Franklin Black"/>
              </a:rPr>
              <a:t>PRODUTOS QUÍMICOS</a:t>
            </a:r>
            <a:endParaRPr sz="1600" b="1" dirty="0">
              <a:latin typeface="Century Gothic" panose="020B0502020202020204" pitchFamily="34" charset="0"/>
            </a:endParaRPr>
          </a:p>
        </p:txBody>
      </p:sp>
      <p:sp>
        <p:nvSpPr>
          <p:cNvPr id="11" name="Google Shape;1708;p212"/>
          <p:cNvSpPr txBox="1"/>
          <p:nvPr/>
        </p:nvSpPr>
        <p:spPr>
          <a:xfrm>
            <a:off x="1070525" y="6291429"/>
            <a:ext cx="1805567" cy="3385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t" anchorCtr="0">
            <a:spAutoFit/>
          </a:bodyPr>
          <a:lstStyle/>
          <a:p>
            <a:pPr algn="ctr">
              <a:buClr>
                <a:srgbClr val="000000"/>
              </a:buClr>
              <a:buSzPts val="2000"/>
            </a:pPr>
            <a:r>
              <a:rPr lang="pt-BR" sz="1600" b="1" dirty="0">
                <a:latin typeface="Century Gothic" panose="020B0502020202020204" pitchFamily="34" charset="0"/>
                <a:ea typeface="Libre Franklin Black"/>
                <a:cs typeface="Libre Franklin Black"/>
                <a:sym typeface="Libre Franklin Black"/>
              </a:rPr>
              <a:t>PIROTÉCNICOS</a:t>
            </a:r>
            <a:endParaRPr sz="1600" b="1" dirty="0">
              <a:latin typeface="Century Gothic" panose="020B0502020202020204" pitchFamily="34" charset="0"/>
            </a:endParaRPr>
          </a:p>
        </p:txBody>
      </p:sp>
      <p:sp>
        <p:nvSpPr>
          <p:cNvPr id="12" name="Google Shape;1709;p212"/>
          <p:cNvSpPr txBox="1"/>
          <p:nvPr/>
        </p:nvSpPr>
        <p:spPr>
          <a:xfrm>
            <a:off x="4782921" y="6315989"/>
            <a:ext cx="2814263" cy="3385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t" anchorCtr="0">
            <a:spAutoFit/>
          </a:bodyPr>
          <a:lstStyle/>
          <a:p>
            <a:pPr algn="ctr">
              <a:buClr>
                <a:srgbClr val="000000"/>
              </a:buClr>
              <a:buSzPts val="2000"/>
            </a:pPr>
            <a:r>
              <a:rPr lang="pt-BR" sz="1600" b="1" dirty="0">
                <a:latin typeface="Century Gothic" panose="020B0502020202020204" pitchFamily="34" charset="0"/>
                <a:ea typeface="Libre Franklin Black"/>
                <a:cs typeface="Libre Franklin Black"/>
                <a:sym typeface="Libre Franklin Black"/>
              </a:rPr>
              <a:t>BLINDAGEM  BALÍSTICA</a:t>
            </a:r>
            <a:endParaRPr sz="1600" b="1" dirty="0">
              <a:latin typeface="Century Gothic" panose="020B0502020202020204" pitchFamily="34" charset="0"/>
            </a:endParaRPr>
          </a:p>
        </p:txBody>
      </p:sp>
      <p:pic>
        <p:nvPicPr>
          <p:cNvPr id="14" name="Google Shape;1710;p2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91745" y="4491005"/>
            <a:ext cx="2124961" cy="171225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pic>
        <p:nvPicPr>
          <p:cNvPr id="15" name="Google Shape;1711;p2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09999" y="4496722"/>
            <a:ext cx="2627939" cy="170654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sp>
        <p:nvSpPr>
          <p:cNvPr id="16" name="Google Shape;1713;p212"/>
          <p:cNvSpPr txBox="1"/>
          <p:nvPr/>
        </p:nvSpPr>
        <p:spPr>
          <a:xfrm>
            <a:off x="8908943" y="6315992"/>
            <a:ext cx="2960816" cy="338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t" anchorCtr="0">
            <a:spAutoFit/>
          </a:bodyPr>
          <a:lstStyle/>
          <a:p>
            <a:pPr algn="ctr">
              <a:buClr>
                <a:srgbClr val="000000"/>
              </a:buClr>
              <a:buSzPts val="2000"/>
            </a:pPr>
            <a:r>
              <a:rPr lang="pt-BR" sz="1600" b="1" dirty="0">
                <a:latin typeface="Century Gothic" panose="020B0502020202020204" pitchFamily="34" charset="0"/>
                <a:ea typeface="Libre Franklin Black"/>
                <a:cs typeface="Libre Franklin Black"/>
                <a:sym typeface="Libre Franklin Black"/>
              </a:rPr>
              <a:t>ARMA DE ELETROCHOQUE</a:t>
            </a:r>
            <a:endParaRPr sz="1600" b="1" dirty="0">
              <a:latin typeface="Century Gothic" panose="020B0502020202020204" pitchFamily="34" charset="0"/>
              <a:ea typeface="Libre Franklin Black"/>
              <a:cs typeface="Libre Franklin Black"/>
              <a:sym typeface="Libre Franklin Black"/>
            </a:endParaRPr>
          </a:p>
        </p:txBody>
      </p:sp>
      <p:pic>
        <p:nvPicPr>
          <p:cNvPr id="17" name="Google Shape;1717;p21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40450" y="4496721"/>
            <a:ext cx="2779059" cy="171225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pic>
        <p:nvPicPr>
          <p:cNvPr id="18" name="Google Shape;1718;p21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908943" y="4491005"/>
            <a:ext cx="2915807" cy="171629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pic>
        <p:nvPicPr>
          <p:cNvPr id="19" name="Imagem 18" descr="Fumaça saindo do chão&#10;&#10;Descrição gerada automaticamente com confiança média">
            <a:extLst>
              <a:ext uri="{FF2B5EF4-FFF2-40B4-BE49-F238E27FC236}">
                <a16:creationId xmlns:a16="http://schemas.microsoft.com/office/drawing/2014/main" xmlns="" id="{438E3B48-7F16-7E8B-C91E-0E2E0CBFBD76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40451" y="1565799"/>
            <a:ext cx="2491261" cy="165078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20" name="Imagem 19">
            <a:extLst>
              <a:ext uri="{FF2B5EF4-FFF2-40B4-BE49-F238E27FC236}">
                <a16:creationId xmlns:a16="http://schemas.microsoft.com/office/drawing/2014/main" xmlns="" id="{69B20F90-FA83-092A-E02D-67CC05DDE75B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rcRect/>
          <a:stretch/>
        </p:blipFill>
        <p:spPr>
          <a:xfrm>
            <a:off x="6404743" y="1577595"/>
            <a:ext cx="2475567" cy="165037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21" name="Imagem 20" descr="Arma de fogo&#10;&#10;Descrição gerada automaticamente">
            <a:extLst>
              <a:ext uri="{FF2B5EF4-FFF2-40B4-BE49-F238E27FC236}">
                <a16:creationId xmlns:a16="http://schemas.microsoft.com/office/drawing/2014/main" xmlns="" id="{A064D248-B8C0-D683-AE04-A4857B9DB2D5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598271" y="1565799"/>
            <a:ext cx="2494164" cy="166217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22" name="Imagem 21">
            <a:extLst>
              <a:ext uri="{FF2B5EF4-FFF2-40B4-BE49-F238E27FC236}">
                <a16:creationId xmlns:a16="http://schemas.microsoft.com/office/drawing/2014/main" xmlns="" id="{89D00DDC-675B-9AE0-B291-E21416BDE04B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/>
          <a:srcRect r="16568"/>
          <a:stretch/>
        </p:blipFill>
        <p:spPr>
          <a:xfrm>
            <a:off x="9289524" y="1577595"/>
            <a:ext cx="2491497" cy="165037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29" name="CustomShape 1"/>
          <p:cNvSpPr/>
          <p:nvPr/>
        </p:nvSpPr>
        <p:spPr>
          <a:xfrm>
            <a:off x="0" y="165390"/>
            <a:ext cx="12192000" cy="575281"/>
          </a:xfrm>
          <a:prstGeom prst="rect">
            <a:avLst/>
          </a:prstGeom>
          <a:noFill/>
          <a:ln>
            <a:noFill/>
          </a:ln>
          <a:effectLst>
            <a:outerShdw blurRad="50800" dist="49893" dir="2700000" algn="tl" rotWithShape="0">
              <a:srgbClr val="000000"/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pt-BR" sz="2800" b="1" strike="noStrike" spc="-1" dirty="0">
                <a:solidFill>
                  <a:srgbClr val="FFFFFF"/>
                </a:solidFill>
                <a:latin typeface="Century Gothic"/>
                <a:ea typeface="Calibri"/>
              </a:rPr>
              <a:t>Diretoria de Fiscalização de Produtos Controlados</a:t>
            </a:r>
            <a:endParaRPr lang="pt-BR" sz="2800" b="0" strike="noStrike" spc="-1" dirty="0">
              <a:latin typeface="Arial"/>
            </a:endParaRPr>
          </a:p>
        </p:txBody>
      </p:sp>
      <p:sp>
        <p:nvSpPr>
          <p:cNvPr id="28" name="Subtítulo 2">
            <a:extLst>
              <a:ext uri="{FF2B5EF4-FFF2-40B4-BE49-F238E27FC236}">
                <a16:creationId xmlns:a16="http://schemas.microsoft.com/office/drawing/2014/main" xmlns="" id="{B4B5EB77-0E96-8006-0D53-7D95BB7AA1EF}"/>
              </a:ext>
            </a:extLst>
          </p:cNvPr>
          <p:cNvSpPr txBox="1">
            <a:spLocks/>
          </p:cNvSpPr>
          <p:nvPr/>
        </p:nvSpPr>
        <p:spPr>
          <a:xfrm>
            <a:off x="0" y="987674"/>
            <a:ext cx="12192000" cy="53483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spcFirstLastPara="1" wrap="square" lIns="68569" tIns="34275" rIns="68569" bIns="34275" anchor="ctr" anchorCtr="0">
            <a:normAutofit fontScale="70000" lnSpcReduction="20000"/>
          </a:bodyPr>
          <a:lstStyle/>
          <a:p>
            <a:pPr marL="342900" indent="-304800" algn="ctr" defTabSz="685800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SzPts val="2400"/>
              <a:defRPr/>
            </a:pPr>
            <a:r>
              <a:rPr lang="en-US" sz="4800" b="1" kern="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Produtos</a:t>
            </a:r>
            <a:r>
              <a:rPr lang="en-US" sz="48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</a:t>
            </a:r>
            <a:r>
              <a:rPr lang="en-US" sz="4800" b="1" kern="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Controlados</a:t>
            </a:r>
            <a:r>
              <a:rPr lang="en-US" sz="48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</a:t>
            </a:r>
            <a:r>
              <a:rPr lang="en-US" sz="4800" b="1" kern="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pelo</a:t>
            </a:r>
            <a:r>
              <a:rPr lang="en-US" sz="48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</a:t>
            </a:r>
            <a:r>
              <a:rPr lang="en-US" sz="4800" b="1" kern="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Exército</a:t>
            </a:r>
            <a:r>
              <a:rPr lang="en-US" sz="48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(PCE)</a:t>
            </a:r>
            <a:endParaRPr lang="pt-BR" sz="4800" b="1" kern="0" cap="all" dirty="0">
              <a:solidFill>
                <a:prstClr val="black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pic>
        <p:nvPicPr>
          <p:cNvPr id="30" name="Picture 2" descr="C:\Users\majaroldo\Downloads\Flag_of_the_Brazilian_Army-removebg-preview (1)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-336641" y="0"/>
            <a:ext cx="1492029" cy="928688"/>
          </a:xfrm>
          <a:prstGeom prst="rect">
            <a:avLst/>
          </a:prstGeom>
          <a:noFill/>
        </p:spPr>
      </p:pic>
      <p:pic>
        <p:nvPicPr>
          <p:cNvPr id="2" name="Google Shape;96;p2" descr="Google Shape;96;p2">
            <a:extLst>
              <a:ext uri="{FF2B5EF4-FFF2-40B4-BE49-F238E27FC236}">
                <a16:creationId xmlns:a16="http://schemas.microsoft.com/office/drawing/2014/main" xmlns="" id="{6C530D94-9E2B-3E6F-9849-B67A56F52A6C}"/>
              </a:ext>
            </a:extLst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14887" y="67787"/>
            <a:ext cx="636956" cy="782579"/>
          </a:xfrm>
          <a:prstGeom prst="rect">
            <a:avLst/>
          </a:prstGeom>
          <a:ln w="12700">
            <a:miter lim="400000"/>
          </a:ln>
          <a:effectLst>
            <a:outerShdw blurRad="292100" dist="139700" dir="2700000" rotWithShape="0">
              <a:srgbClr val="333333">
                <a:alpha val="63529"/>
              </a:srgbClr>
            </a:outerShdw>
          </a:effectLst>
        </p:spPr>
      </p:pic>
      <p:pic>
        <p:nvPicPr>
          <p:cNvPr id="3" name="Google Shape;96;p2" descr="Google Shape;96;p2">
            <a:extLst>
              <a:ext uri="{FF2B5EF4-FFF2-40B4-BE49-F238E27FC236}">
                <a16:creationId xmlns:a16="http://schemas.microsoft.com/office/drawing/2014/main" xmlns="" id="{2EB31AED-7840-2F48-DAC7-CF687EC8B665}"/>
              </a:ext>
            </a:extLst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1489727" y="65317"/>
            <a:ext cx="636956" cy="782579"/>
          </a:xfrm>
          <a:prstGeom prst="rect">
            <a:avLst/>
          </a:prstGeom>
          <a:ln w="12700">
            <a:miter lim="400000"/>
          </a:ln>
          <a:effectLst>
            <a:outerShdw blurRad="292100" dist="139700" dir="2700000" rotWithShape="0">
              <a:srgbClr val="333333">
                <a:alpha val="63529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89219030"/>
      </p:ext>
    </p:extLst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tângulo 26">
            <a:extLst>
              <a:ext uri="{FF2B5EF4-FFF2-40B4-BE49-F238E27FC236}">
                <a16:creationId xmlns:a16="http://schemas.microsoft.com/office/drawing/2014/main" xmlns="" id="{302E4D80-500B-9CA8-E58C-D0A17CC6BF9D}"/>
              </a:ext>
            </a:extLst>
          </p:cNvPr>
          <p:cNvSpPr/>
          <p:nvPr/>
        </p:nvSpPr>
        <p:spPr>
          <a:xfrm>
            <a:off x="1210" y="584777"/>
            <a:ext cx="12190790" cy="28728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CustomShape 1"/>
          <p:cNvSpPr/>
          <p:nvPr/>
        </p:nvSpPr>
        <p:spPr>
          <a:xfrm>
            <a:off x="0" y="0"/>
            <a:ext cx="12192000" cy="28728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pt-BR"/>
          </a:p>
        </p:txBody>
      </p:sp>
      <p:sp>
        <p:nvSpPr>
          <p:cNvPr id="24" name="CustomShape 3"/>
          <p:cNvSpPr/>
          <p:nvPr/>
        </p:nvSpPr>
        <p:spPr>
          <a:xfrm>
            <a:off x="360" y="288000"/>
            <a:ext cx="12191640" cy="28728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pt-BR"/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609600" y="3725863"/>
            <a:ext cx="184727" cy="646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38" tIns="45719" rIns="91438" bIns="45719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x-none" altLang="x-none">
                <a:solidFill>
                  <a:prstClr val="black"/>
                </a:solidFill>
                <a:latin typeface="Arial" charset="0"/>
              </a:rPr>
              <a:t/>
            </a:r>
            <a:br>
              <a:rPr lang="x-none" altLang="x-none">
                <a:solidFill>
                  <a:prstClr val="black"/>
                </a:solidFill>
                <a:latin typeface="Arial" charset="0"/>
              </a:rPr>
            </a:br>
            <a:endParaRPr lang="x-none" altLang="x-none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1709527" y="1916465"/>
            <a:ext cx="9288636" cy="92332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>
              <a:lnSpc>
                <a:spcPct val="150000"/>
              </a:lnSpc>
            </a:pPr>
            <a:endParaRPr lang="en-US" b="1" dirty="0">
              <a:solidFill>
                <a:prstClr val="black"/>
              </a:solidFill>
            </a:endParaRPr>
          </a:p>
          <a:p>
            <a:pPr algn="ctr">
              <a:lnSpc>
                <a:spcPct val="150000"/>
              </a:lnSpc>
            </a:pPr>
            <a:endParaRPr lang="pt-BR" b="1" dirty="0">
              <a:solidFill>
                <a:srgbClr val="0070C0"/>
              </a:solidFill>
            </a:endParaRPr>
          </a:p>
        </p:txBody>
      </p:sp>
      <p:sp>
        <p:nvSpPr>
          <p:cNvPr id="29" name="CustomShape 1"/>
          <p:cNvSpPr/>
          <p:nvPr/>
        </p:nvSpPr>
        <p:spPr>
          <a:xfrm>
            <a:off x="0" y="165390"/>
            <a:ext cx="12192000" cy="575281"/>
          </a:xfrm>
          <a:prstGeom prst="rect">
            <a:avLst/>
          </a:prstGeom>
          <a:noFill/>
          <a:ln>
            <a:noFill/>
          </a:ln>
          <a:effectLst>
            <a:outerShdw blurRad="50800" dist="49893" dir="2700000" algn="tl" rotWithShape="0">
              <a:srgbClr val="000000"/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pt-BR" sz="2800" b="1" strike="noStrike" spc="-1" dirty="0">
                <a:solidFill>
                  <a:srgbClr val="FFFFFF"/>
                </a:solidFill>
                <a:latin typeface="Century Gothic"/>
                <a:ea typeface="Calibri"/>
              </a:rPr>
              <a:t>Diretoria de Fiscalização de Produtos Controlados</a:t>
            </a:r>
            <a:endParaRPr lang="pt-BR" sz="2800" b="0" strike="noStrike" spc="-1" dirty="0">
              <a:latin typeface="Arial"/>
            </a:endParaRPr>
          </a:p>
        </p:txBody>
      </p:sp>
      <p:sp>
        <p:nvSpPr>
          <p:cNvPr id="28" name="Subtítulo 2">
            <a:extLst>
              <a:ext uri="{FF2B5EF4-FFF2-40B4-BE49-F238E27FC236}">
                <a16:creationId xmlns:a16="http://schemas.microsoft.com/office/drawing/2014/main" xmlns="" id="{B4B5EB77-0E96-8006-0D53-7D95BB7AA1EF}"/>
              </a:ext>
            </a:extLst>
          </p:cNvPr>
          <p:cNvSpPr txBox="1">
            <a:spLocks/>
          </p:cNvSpPr>
          <p:nvPr/>
        </p:nvSpPr>
        <p:spPr>
          <a:xfrm>
            <a:off x="0" y="987674"/>
            <a:ext cx="12192000" cy="53483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spcFirstLastPara="1" wrap="square" lIns="68569" tIns="34275" rIns="68569" bIns="34275" anchor="ctr" anchorCtr="0">
            <a:normAutofit fontScale="70000" lnSpcReduction="20000"/>
          </a:bodyPr>
          <a:lstStyle/>
          <a:p>
            <a:pPr marL="342900" indent="-304800" algn="ctr" defTabSz="685800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SzPts val="2400"/>
              <a:defRPr/>
            </a:pPr>
            <a:r>
              <a:rPr lang="en-US" sz="4800" b="1" kern="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Produtos</a:t>
            </a:r>
            <a:r>
              <a:rPr lang="en-US" sz="48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</a:t>
            </a:r>
            <a:r>
              <a:rPr lang="en-US" sz="4800" b="1" kern="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Controlados</a:t>
            </a:r>
            <a:r>
              <a:rPr lang="en-US" sz="48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</a:t>
            </a:r>
            <a:r>
              <a:rPr lang="en-US" sz="4800" b="1" kern="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pelo</a:t>
            </a:r>
            <a:r>
              <a:rPr lang="en-US" sz="48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</a:t>
            </a:r>
            <a:r>
              <a:rPr lang="en-US" sz="4800" b="1" kern="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Exército</a:t>
            </a:r>
            <a:r>
              <a:rPr lang="en-US" sz="48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(PCE)</a:t>
            </a:r>
            <a:endParaRPr lang="pt-BR" sz="4800" b="1" kern="0" cap="all" dirty="0">
              <a:solidFill>
                <a:prstClr val="black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pic>
        <p:nvPicPr>
          <p:cNvPr id="30" name="Picture 2" descr="C:\Users\majaroldo\Downloads\Flag_of_the_Brazilian_Army-removebg-preview (1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36641" y="0"/>
            <a:ext cx="1492029" cy="928688"/>
          </a:xfrm>
          <a:prstGeom prst="rect">
            <a:avLst/>
          </a:prstGeom>
          <a:noFill/>
        </p:spPr>
      </p:pic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4399" y="2678039"/>
            <a:ext cx="6224996" cy="25007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1" name="Retângulo 30"/>
          <p:cNvSpPr/>
          <p:nvPr/>
        </p:nvSpPr>
        <p:spPr>
          <a:xfrm>
            <a:off x="544763" y="5527720"/>
            <a:ext cx="6378990" cy="400110"/>
          </a:xfrm>
          <a:prstGeom prst="rect">
            <a:avLst/>
          </a:prstGeom>
          <a:ln>
            <a:solidFill>
              <a:srgbClr val="000000"/>
            </a:solidFill>
          </a:ln>
        </p:spPr>
        <p:txBody>
          <a:bodyPr wrap="none">
            <a:spAutoFit/>
          </a:bodyPr>
          <a:lstStyle/>
          <a:p>
            <a:r>
              <a:rPr lang="pt-BR" sz="2000" b="1" dirty="0"/>
              <a:t>Dispõe sobre a lista de Produtos Controlados pelo Exército</a:t>
            </a:r>
          </a:p>
        </p:txBody>
      </p:sp>
      <p:sp>
        <p:nvSpPr>
          <p:cNvPr id="32" name="Seta para a direita 31"/>
          <p:cNvSpPr/>
          <p:nvPr/>
        </p:nvSpPr>
        <p:spPr>
          <a:xfrm>
            <a:off x="6929429" y="3364265"/>
            <a:ext cx="1543050" cy="1028700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3" name="CaixaDeTexto 32"/>
          <p:cNvSpPr txBox="1"/>
          <p:nvPr/>
        </p:nvSpPr>
        <p:spPr>
          <a:xfrm>
            <a:off x="8672513" y="3603075"/>
            <a:ext cx="3300413" cy="523220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/>
              <a:t>382 PCE</a:t>
            </a:r>
          </a:p>
        </p:txBody>
      </p:sp>
      <p:pic>
        <p:nvPicPr>
          <p:cNvPr id="2" name="Google Shape;96;p2" descr="Google Shape;96;p2">
            <a:extLst>
              <a:ext uri="{FF2B5EF4-FFF2-40B4-BE49-F238E27FC236}">
                <a16:creationId xmlns:a16="http://schemas.microsoft.com/office/drawing/2014/main" xmlns="" id="{A8D37E42-E778-4566-36DF-E5CCF7E3BBD1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4887" y="67787"/>
            <a:ext cx="636956" cy="782579"/>
          </a:xfrm>
          <a:prstGeom prst="rect">
            <a:avLst/>
          </a:prstGeom>
          <a:ln w="12700">
            <a:miter lim="400000"/>
          </a:ln>
          <a:effectLst>
            <a:outerShdw blurRad="292100" dist="139700" dir="2700000" rotWithShape="0">
              <a:srgbClr val="333333">
                <a:alpha val="63529"/>
              </a:srgbClr>
            </a:outerShdw>
          </a:effectLst>
        </p:spPr>
      </p:pic>
      <p:pic>
        <p:nvPicPr>
          <p:cNvPr id="3" name="Google Shape;96;p2" descr="Google Shape;96;p2">
            <a:extLst>
              <a:ext uri="{FF2B5EF4-FFF2-40B4-BE49-F238E27FC236}">
                <a16:creationId xmlns:a16="http://schemas.microsoft.com/office/drawing/2014/main" xmlns="" id="{4CAA4F51-F0DB-16D6-2A28-82B46FD108AA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489727" y="65317"/>
            <a:ext cx="636956" cy="782579"/>
          </a:xfrm>
          <a:prstGeom prst="rect">
            <a:avLst/>
          </a:prstGeom>
          <a:ln w="12700">
            <a:miter lim="400000"/>
          </a:ln>
          <a:effectLst>
            <a:outerShdw blurRad="292100" dist="139700" dir="2700000" rotWithShape="0">
              <a:srgbClr val="333333">
                <a:alpha val="63529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89219030"/>
      </p:ext>
    </p:extLst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>
            <a:extLst>
              <a:ext uri="{FF2B5EF4-FFF2-40B4-BE49-F238E27FC236}">
                <a16:creationId xmlns:a16="http://schemas.microsoft.com/office/drawing/2014/main" xmlns="" id="{302E4D80-500B-9CA8-E58C-D0A17CC6BF9D}"/>
              </a:ext>
            </a:extLst>
          </p:cNvPr>
          <p:cNvSpPr/>
          <p:nvPr/>
        </p:nvSpPr>
        <p:spPr>
          <a:xfrm>
            <a:off x="1210" y="584777"/>
            <a:ext cx="12190790" cy="28728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ustomShape 1"/>
          <p:cNvSpPr/>
          <p:nvPr/>
        </p:nvSpPr>
        <p:spPr>
          <a:xfrm>
            <a:off x="0" y="0"/>
            <a:ext cx="12192000" cy="28728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pt-BR"/>
          </a:p>
        </p:txBody>
      </p:sp>
      <p:sp>
        <p:nvSpPr>
          <p:cNvPr id="20" name="CustomShape 3"/>
          <p:cNvSpPr/>
          <p:nvPr/>
        </p:nvSpPr>
        <p:spPr>
          <a:xfrm>
            <a:off x="360" y="288000"/>
            <a:ext cx="12191640" cy="28728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pt-BR"/>
          </a:p>
        </p:txBody>
      </p:sp>
      <p:sp>
        <p:nvSpPr>
          <p:cNvPr id="12" name="CustomShape 1"/>
          <p:cNvSpPr/>
          <p:nvPr/>
        </p:nvSpPr>
        <p:spPr>
          <a:xfrm>
            <a:off x="0" y="165390"/>
            <a:ext cx="12192000" cy="575281"/>
          </a:xfrm>
          <a:prstGeom prst="rect">
            <a:avLst/>
          </a:prstGeom>
          <a:noFill/>
          <a:ln>
            <a:noFill/>
          </a:ln>
          <a:effectLst>
            <a:outerShdw blurRad="50800" dist="49893" dir="2700000" algn="tl" rotWithShape="0">
              <a:srgbClr val="000000"/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pt-BR" sz="2800" b="1" strike="noStrike" spc="-1" dirty="0">
                <a:solidFill>
                  <a:srgbClr val="FFFFFF"/>
                </a:solidFill>
                <a:latin typeface="Century Gothic"/>
                <a:ea typeface="Calibri"/>
              </a:rPr>
              <a:t>Diretoria de Fiscalização de Produtos Controlados</a:t>
            </a:r>
            <a:endParaRPr lang="pt-BR" sz="2800" b="0" strike="noStrike" spc="-1" dirty="0">
              <a:latin typeface="Arial"/>
            </a:endParaRPr>
          </a:p>
        </p:txBody>
      </p:sp>
      <p:sp>
        <p:nvSpPr>
          <p:cNvPr id="16" name="Subtítulo 2">
            <a:extLst>
              <a:ext uri="{FF2B5EF4-FFF2-40B4-BE49-F238E27FC236}">
                <a16:creationId xmlns:a16="http://schemas.microsoft.com/office/drawing/2014/main" xmlns="" id="{B4B5EB77-0E96-8006-0D53-7D95BB7AA1EF}"/>
              </a:ext>
            </a:extLst>
          </p:cNvPr>
          <p:cNvSpPr txBox="1">
            <a:spLocks/>
          </p:cNvSpPr>
          <p:nvPr/>
        </p:nvSpPr>
        <p:spPr>
          <a:xfrm>
            <a:off x="0" y="987674"/>
            <a:ext cx="12192000" cy="53483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spcFirstLastPara="1" wrap="square" lIns="68569" tIns="34275" rIns="68569" bIns="34275" anchor="ctr" anchorCtr="0">
            <a:normAutofit fontScale="62500" lnSpcReduction="20000"/>
          </a:bodyPr>
          <a:lstStyle/>
          <a:p>
            <a:pPr marL="342900" indent="-304800" algn="ctr" defTabSz="685800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SzPts val="2400"/>
              <a:defRPr/>
            </a:pPr>
            <a:r>
              <a:rPr lang="en-US" sz="48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O Sistema de </a:t>
            </a:r>
            <a:r>
              <a:rPr lang="en-US" sz="4800" b="1" kern="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Fiscalização</a:t>
            </a:r>
            <a:r>
              <a:rPr lang="en-US" sz="48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de </a:t>
            </a:r>
            <a:r>
              <a:rPr lang="en-US" sz="4800" b="1" kern="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Produtos</a:t>
            </a:r>
            <a:r>
              <a:rPr lang="en-US" sz="48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</a:t>
            </a:r>
            <a:r>
              <a:rPr lang="en-US" sz="4800" b="1" kern="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Controlados</a:t>
            </a:r>
            <a:r>
              <a:rPr lang="en-US" sz="48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(</a:t>
            </a:r>
            <a:r>
              <a:rPr lang="en-US" sz="4800" b="1" kern="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SisFPC</a:t>
            </a:r>
            <a:r>
              <a:rPr lang="en-US" sz="48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)</a:t>
            </a:r>
            <a:endParaRPr lang="pt-BR" sz="4800" b="1" kern="0" cap="all" dirty="0">
              <a:solidFill>
                <a:prstClr val="black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2" cstate="print">
            <a:lum bright="-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3027" y="1571626"/>
            <a:ext cx="9486900" cy="5286374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majaroldo\Downloads\Flag_of_the_Brazilian_Army-removebg-preview (1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36641" y="0"/>
            <a:ext cx="1492029" cy="928688"/>
          </a:xfrm>
          <a:prstGeom prst="rect">
            <a:avLst/>
          </a:prstGeom>
          <a:noFill/>
        </p:spPr>
      </p:pic>
      <p:pic>
        <p:nvPicPr>
          <p:cNvPr id="2" name="Google Shape;96;p2" descr="Google Shape;96;p2">
            <a:extLst>
              <a:ext uri="{FF2B5EF4-FFF2-40B4-BE49-F238E27FC236}">
                <a16:creationId xmlns:a16="http://schemas.microsoft.com/office/drawing/2014/main" xmlns="" id="{7D8AB4F9-0526-50CF-B157-0F6FB8125592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4887" y="67787"/>
            <a:ext cx="636956" cy="782579"/>
          </a:xfrm>
          <a:prstGeom prst="rect">
            <a:avLst/>
          </a:prstGeom>
          <a:ln w="12700">
            <a:miter lim="400000"/>
          </a:ln>
          <a:effectLst>
            <a:outerShdw blurRad="292100" dist="139700" dir="2700000" rotWithShape="0">
              <a:srgbClr val="333333">
                <a:alpha val="63529"/>
              </a:srgbClr>
            </a:outerShdw>
          </a:effectLst>
        </p:spPr>
      </p:pic>
      <p:pic>
        <p:nvPicPr>
          <p:cNvPr id="4" name="Google Shape;96;p2" descr="Google Shape;96;p2">
            <a:extLst>
              <a:ext uri="{FF2B5EF4-FFF2-40B4-BE49-F238E27FC236}">
                <a16:creationId xmlns:a16="http://schemas.microsoft.com/office/drawing/2014/main" xmlns="" id="{52465C3A-70E1-E4AD-6CC4-3F27DB491180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489727" y="65317"/>
            <a:ext cx="636956" cy="782579"/>
          </a:xfrm>
          <a:prstGeom prst="rect">
            <a:avLst/>
          </a:prstGeom>
          <a:ln w="12700">
            <a:miter lim="400000"/>
          </a:ln>
          <a:effectLst>
            <a:outerShdw blurRad="292100" dist="139700" dir="2700000" rotWithShape="0">
              <a:srgbClr val="333333">
                <a:alpha val="63529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16799580"/>
      </p:ext>
    </p:extLst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>
            <a:extLst>
              <a:ext uri="{FF2B5EF4-FFF2-40B4-BE49-F238E27FC236}">
                <a16:creationId xmlns:a16="http://schemas.microsoft.com/office/drawing/2014/main" xmlns="" id="{302E4D80-500B-9CA8-E58C-D0A17CC6BF9D}"/>
              </a:ext>
            </a:extLst>
          </p:cNvPr>
          <p:cNvSpPr/>
          <p:nvPr/>
        </p:nvSpPr>
        <p:spPr>
          <a:xfrm>
            <a:off x="1210" y="584777"/>
            <a:ext cx="12190790" cy="28728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ustomShape 1"/>
          <p:cNvSpPr/>
          <p:nvPr/>
        </p:nvSpPr>
        <p:spPr>
          <a:xfrm>
            <a:off x="0" y="0"/>
            <a:ext cx="12192000" cy="28728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pt-BR"/>
          </a:p>
        </p:txBody>
      </p:sp>
      <p:sp>
        <p:nvSpPr>
          <p:cNvPr id="20" name="CustomShape 3"/>
          <p:cNvSpPr/>
          <p:nvPr/>
        </p:nvSpPr>
        <p:spPr>
          <a:xfrm>
            <a:off x="360" y="288000"/>
            <a:ext cx="12191640" cy="28728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pt-BR"/>
          </a:p>
        </p:txBody>
      </p:sp>
      <p:sp>
        <p:nvSpPr>
          <p:cNvPr id="12" name="CustomShape 1"/>
          <p:cNvSpPr/>
          <p:nvPr/>
        </p:nvSpPr>
        <p:spPr>
          <a:xfrm>
            <a:off x="0" y="165390"/>
            <a:ext cx="12192000" cy="575281"/>
          </a:xfrm>
          <a:prstGeom prst="rect">
            <a:avLst/>
          </a:prstGeom>
          <a:noFill/>
          <a:ln>
            <a:noFill/>
          </a:ln>
          <a:effectLst>
            <a:outerShdw blurRad="50800" dist="49893" dir="2700000" algn="tl" rotWithShape="0">
              <a:srgbClr val="000000"/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pt-BR" sz="2800" b="1" strike="noStrike" spc="-1" dirty="0">
                <a:solidFill>
                  <a:srgbClr val="FFFFFF"/>
                </a:solidFill>
                <a:latin typeface="Century Gothic"/>
                <a:ea typeface="Calibri"/>
              </a:rPr>
              <a:t>Diretoria de Fiscalização de Produtos Controlados</a:t>
            </a:r>
            <a:endParaRPr lang="pt-BR" sz="2800" b="0" strike="noStrike" spc="-1" dirty="0">
              <a:latin typeface="Arial"/>
            </a:endParaRPr>
          </a:p>
        </p:txBody>
      </p:sp>
      <p:sp>
        <p:nvSpPr>
          <p:cNvPr id="16" name="Subtítulo 2">
            <a:extLst>
              <a:ext uri="{FF2B5EF4-FFF2-40B4-BE49-F238E27FC236}">
                <a16:creationId xmlns:a16="http://schemas.microsoft.com/office/drawing/2014/main" xmlns="" id="{B4B5EB77-0E96-8006-0D53-7D95BB7AA1EF}"/>
              </a:ext>
            </a:extLst>
          </p:cNvPr>
          <p:cNvSpPr txBox="1">
            <a:spLocks/>
          </p:cNvSpPr>
          <p:nvPr/>
        </p:nvSpPr>
        <p:spPr>
          <a:xfrm>
            <a:off x="0" y="933082"/>
            <a:ext cx="12192000" cy="53483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spcFirstLastPara="1" wrap="square" lIns="68569" tIns="34275" rIns="68569" bIns="34275" anchor="ctr" anchorCtr="0">
            <a:normAutofit fontScale="70000" lnSpcReduction="20000"/>
          </a:bodyPr>
          <a:lstStyle/>
          <a:p>
            <a:pPr marL="342900" indent="-304800" algn="ctr" defTabSz="685800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SzPts val="2400"/>
              <a:defRPr/>
            </a:pPr>
            <a:r>
              <a:rPr lang="en-US" sz="4800" b="1" kern="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Auxiliares</a:t>
            </a:r>
            <a:r>
              <a:rPr lang="en-US" sz="48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</a:t>
            </a:r>
            <a:r>
              <a:rPr lang="en-US" sz="4800" b="1" kern="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na</a:t>
            </a:r>
            <a:r>
              <a:rPr lang="en-US" sz="48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</a:t>
            </a:r>
            <a:r>
              <a:rPr lang="en-US" sz="4800" b="1" kern="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Fiscalização</a:t>
            </a:r>
            <a:r>
              <a:rPr lang="en-US" sz="48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de PCE</a:t>
            </a:r>
            <a:endParaRPr lang="pt-BR" sz="4800" b="1" kern="0" cap="all" dirty="0">
              <a:solidFill>
                <a:prstClr val="black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4" name="Retângulo de cantos arredondados 5">
            <a:extLst>
              <a:ext uri="{FF2B5EF4-FFF2-40B4-BE49-F238E27FC236}">
                <a16:creationId xmlns:a16="http://schemas.microsoft.com/office/drawing/2014/main" xmlns="" id="{BEBD484D-0D47-8641-BD40-C8FF436D6E60}"/>
              </a:ext>
            </a:extLst>
          </p:cNvPr>
          <p:cNvSpPr/>
          <p:nvPr/>
        </p:nvSpPr>
        <p:spPr bwMode="auto">
          <a:xfrm>
            <a:off x="4269606" y="3594213"/>
            <a:ext cx="3357586" cy="1357322"/>
          </a:xfrm>
          <a:prstGeom prst="roundRect">
            <a:avLst/>
          </a:prstGeom>
          <a:solidFill>
            <a:srgbClr val="006600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Tx/>
              <a:buNone/>
              <a:tabLst/>
            </a:pPr>
            <a:r>
              <a:rPr kumimoji="0" lang="pt-BR" sz="28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</a:rPr>
              <a:t>AMBIENTE</a:t>
            </a:r>
          </a:p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Tx/>
              <a:buNone/>
              <a:tabLst/>
            </a:pPr>
            <a:r>
              <a:rPr kumimoji="0" lang="pt-BR" sz="28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</a:rPr>
              <a:t> INTERAGÊNCIAS</a:t>
            </a:r>
          </a:p>
        </p:txBody>
      </p:sp>
      <p:pic>
        <p:nvPicPr>
          <p:cNvPr id="15" name="Picture 8" descr="http://folhaconcursos.com/wp-content/uploads/2015/01/policia-federal.gif">
            <a:extLst>
              <a:ext uri="{FF2B5EF4-FFF2-40B4-BE49-F238E27FC236}">
                <a16:creationId xmlns:a16="http://schemas.microsoft.com/office/drawing/2014/main" xmlns="" id="{D7060369-0B66-684D-91F6-2834AD3A88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83986" y="1522511"/>
            <a:ext cx="1714512" cy="1264930"/>
          </a:xfrm>
          <a:prstGeom prst="rect">
            <a:avLst/>
          </a:prstGeom>
          <a:noFill/>
        </p:spPr>
      </p:pic>
      <p:pic>
        <p:nvPicPr>
          <p:cNvPr id="18" name="Picture 20" descr="Receita Federal">
            <a:extLst>
              <a:ext uri="{FF2B5EF4-FFF2-40B4-BE49-F238E27FC236}">
                <a16:creationId xmlns:a16="http://schemas.microsoft.com/office/drawing/2014/main" xmlns="" id="{6A97BE0E-75AA-4040-8FE0-98882EB649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69612" y="6094543"/>
            <a:ext cx="1357746" cy="700089"/>
          </a:xfrm>
          <a:prstGeom prst="rect">
            <a:avLst/>
          </a:prstGeom>
          <a:noFill/>
        </p:spPr>
      </p:pic>
      <p:pic>
        <p:nvPicPr>
          <p:cNvPr id="23" name="Picture 40" descr="https://upload.wikimedia.org/wikipedia/commons/f/f1/Prf_brasao_novo.jpg">
            <a:extLst>
              <a:ext uri="{FF2B5EF4-FFF2-40B4-BE49-F238E27FC236}">
                <a16:creationId xmlns:a16="http://schemas.microsoft.com/office/drawing/2014/main" xmlns="" id="{77EFD7ED-6A07-184D-8891-3BA986BC32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55094" y="1736825"/>
            <a:ext cx="1041322" cy="1238219"/>
          </a:xfrm>
          <a:prstGeom prst="rect">
            <a:avLst/>
          </a:prstGeom>
          <a:noFill/>
        </p:spPr>
      </p:pic>
      <p:cxnSp>
        <p:nvCxnSpPr>
          <p:cNvPr id="33" name="Conector reto 29">
            <a:extLst>
              <a:ext uri="{FF2B5EF4-FFF2-40B4-BE49-F238E27FC236}">
                <a16:creationId xmlns:a16="http://schemas.microsoft.com/office/drawing/2014/main" xmlns="" id="{BE2874CB-2337-7943-B0D6-4172297F18B4}"/>
              </a:ext>
            </a:extLst>
          </p:cNvPr>
          <p:cNvCxnSpPr/>
          <p:nvPr/>
        </p:nvCxnSpPr>
        <p:spPr bwMode="auto">
          <a:xfrm flipV="1">
            <a:off x="7627192" y="2951271"/>
            <a:ext cx="571504" cy="50006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triangle" w="med" len="med"/>
            <a:tailEnd type="none" w="med" len="med"/>
          </a:ln>
          <a:effectLst/>
        </p:spPr>
      </p:cxnSp>
      <p:cxnSp>
        <p:nvCxnSpPr>
          <p:cNvPr id="34" name="Conector reto 31">
            <a:extLst>
              <a:ext uri="{FF2B5EF4-FFF2-40B4-BE49-F238E27FC236}">
                <a16:creationId xmlns:a16="http://schemas.microsoft.com/office/drawing/2014/main" xmlns="" id="{4CE743CA-C0F4-E847-B046-4D524ABBAFEB}"/>
              </a:ext>
            </a:extLst>
          </p:cNvPr>
          <p:cNvCxnSpPr/>
          <p:nvPr/>
        </p:nvCxnSpPr>
        <p:spPr bwMode="auto">
          <a:xfrm>
            <a:off x="7770068" y="4237155"/>
            <a:ext cx="785818" cy="15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triangle" w="med" len="med"/>
            <a:tailEnd type="none" w="med" len="med"/>
          </a:ln>
          <a:effectLst/>
        </p:spPr>
      </p:cxnSp>
      <p:cxnSp>
        <p:nvCxnSpPr>
          <p:cNvPr id="35" name="Conector reto 33">
            <a:extLst>
              <a:ext uri="{FF2B5EF4-FFF2-40B4-BE49-F238E27FC236}">
                <a16:creationId xmlns:a16="http://schemas.microsoft.com/office/drawing/2014/main" xmlns="" id="{BF0FBE01-739E-984E-B2FB-CAF13CE9841E}"/>
              </a:ext>
            </a:extLst>
          </p:cNvPr>
          <p:cNvCxnSpPr/>
          <p:nvPr/>
        </p:nvCxnSpPr>
        <p:spPr bwMode="auto">
          <a:xfrm rot="16200000" flipH="1">
            <a:off x="7627192" y="4951535"/>
            <a:ext cx="357190" cy="35719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triangle" w="sm" len="med"/>
            <a:tailEnd type="none" w="med" len="med"/>
          </a:ln>
          <a:effectLst/>
        </p:spPr>
      </p:cxnSp>
      <p:cxnSp>
        <p:nvCxnSpPr>
          <p:cNvPr id="36" name="Conector reto 35">
            <a:extLst>
              <a:ext uri="{FF2B5EF4-FFF2-40B4-BE49-F238E27FC236}">
                <a16:creationId xmlns:a16="http://schemas.microsoft.com/office/drawing/2014/main" xmlns="" id="{F0A5E13B-3592-854C-B41E-214AB5BECEC7}"/>
              </a:ext>
            </a:extLst>
          </p:cNvPr>
          <p:cNvCxnSpPr/>
          <p:nvPr/>
        </p:nvCxnSpPr>
        <p:spPr bwMode="auto">
          <a:xfrm rot="5400000">
            <a:off x="4684720" y="5523039"/>
            <a:ext cx="856462" cy="79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triangle" w="med" len="med"/>
            <a:tailEnd type="none" w="med" len="med"/>
          </a:ln>
          <a:effectLst/>
        </p:spPr>
      </p:cxnSp>
      <p:cxnSp>
        <p:nvCxnSpPr>
          <p:cNvPr id="37" name="Conector reto 37">
            <a:extLst>
              <a:ext uri="{FF2B5EF4-FFF2-40B4-BE49-F238E27FC236}">
                <a16:creationId xmlns:a16="http://schemas.microsoft.com/office/drawing/2014/main" xmlns="" id="{FC09363B-7BA4-2445-A290-27E7991A4B5D}"/>
              </a:ext>
            </a:extLst>
          </p:cNvPr>
          <p:cNvCxnSpPr/>
          <p:nvPr/>
        </p:nvCxnSpPr>
        <p:spPr bwMode="auto">
          <a:xfrm rot="5400000" flipH="1" flipV="1">
            <a:off x="5590415" y="3201304"/>
            <a:ext cx="500860" cy="79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triangle" w="med" len="med"/>
            <a:tailEnd type="none" w="med" len="med"/>
          </a:ln>
          <a:effectLst/>
        </p:spPr>
      </p:cxnSp>
      <p:cxnSp>
        <p:nvCxnSpPr>
          <p:cNvPr id="38" name="Conector reto 43">
            <a:extLst>
              <a:ext uri="{FF2B5EF4-FFF2-40B4-BE49-F238E27FC236}">
                <a16:creationId xmlns:a16="http://schemas.microsoft.com/office/drawing/2014/main" xmlns="" id="{033305A5-01B5-DF44-AC94-BF7F6134D710}"/>
              </a:ext>
            </a:extLst>
          </p:cNvPr>
          <p:cNvCxnSpPr/>
          <p:nvPr/>
        </p:nvCxnSpPr>
        <p:spPr bwMode="auto">
          <a:xfrm rot="16200000" flipV="1">
            <a:off x="3698102" y="3022709"/>
            <a:ext cx="571504" cy="57150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triangle" w="med" len="med"/>
            <a:tailEnd type="none" w="med" len="med"/>
          </a:ln>
          <a:effectLst/>
        </p:spPr>
      </p:cxnSp>
      <p:cxnSp>
        <p:nvCxnSpPr>
          <p:cNvPr id="39" name="Conector reto 46">
            <a:extLst>
              <a:ext uri="{FF2B5EF4-FFF2-40B4-BE49-F238E27FC236}">
                <a16:creationId xmlns:a16="http://schemas.microsoft.com/office/drawing/2014/main" xmlns="" id="{E7E42474-4F21-7043-8CBF-0869AC481153}"/>
              </a:ext>
            </a:extLst>
          </p:cNvPr>
          <p:cNvCxnSpPr/>
          <p:nvPr/>
        </p:nvCxnSpPr>
        <p:spPr bwMode="auto">
          <a:xfrm rot="10800000">
            <a:off x="3340912" y="4308593"/>
            <a:ext cx="785818" cy="15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triangle" w="med" len="med"/>
            <a:tailEnd type="none" w="med" len="med"/>
          </a:ln>
          <a:effectLst/>
        </p:spPr>
      </p:cxnSp>
      <p:cxnSp>
        <p:nvCxnSpPr>
          <p:cNvPr id="40" name="Conector reto 48">
            <a:extLst>
              <a:ext uri="{FF2B5EF4-FFF2-40B4-BE49-F238E27FC236}">
                <a16:creationId xmlns:a16="http://schemas.microsoft.com/office/drawing/2014/main" xmlns="" id="{02F1D032-59A1-FE45-A595-69F7C981FBBC}"/>
              </a:ext>
            </a:extLst>
          </p:cNvPr>
          <p:cNvCxnSpPr/>
          <p:nvPr/>
        </p:nvCxnSpPr>
        <p:spPr bwMode="auto">
          <a:xfrm rot="5400000">
            <a:off x="3948135" y="5058692"/>
            <a:ext cx="357190" cy="28575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triangle" w="med" len="med"/>
            <a:tailEnd type="none" w="med" len="med"/>
          </a:ln>
          <a:effectLst/>
        </p:spPr>
      </p:cxnSp>
      <p:pic>
        <p:nvPicPr>
          <p:cNvPr id="41" name="Imagem 40" descr="brasao do exercito brasileiro.png">
            <a:extLst>
              <a:ext uri="{FF2B5EF4-FFF2-40B4-BE49-F238E27FC236}">
                <a16:creationId xmlns:a16="http://schemas.microsoft.com/office/drawing/2014/main" xmlns="" id="{35E74CE3-3AA6-DC48-AB47-11CAD1DA79C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9530" y="3637603"/>
            <a:ext cx="442232" cy="670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CaixaDeTexto 25"/>
          <p:cNvSpPr txBox="1"/>
          <p:nvPr/>
        </p:nvSpPr>
        <p:spPr>
          <a:xfrm>
            <a:off x="8211179" y="6488668"/>
            <a:ext cx="3924408" cy="369332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pt-BR" dirty="0"/>
              <a:t>Art. 13, Decreto nº 10.030, de 30/09/19</a:t>
            </a:r>
          </a:p>
        </p:txBody>
      </p:sp>
      <p:sp>
        <p:nvSpPr>
          <p:cNvPr id="19458" name="AutoShape 2" descr="Secretaria Nacional de Segurança Pública – Wikipédia, a enciclopédia livr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9459" name="Picture 3" descr="C:\Users\majaroldo\Desktop\Aux SISFPC\220px-Logomarca_Rede_EAD-Senasp (1).gif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663929" y="5352486"/>
            <a:ext cx="1284738" cy="1319777"/>
          </a:xfrm>
          <a:prstGeom prst="rect">
            <a:avLst/>
          </a:prstGeom>
          <a:noFill/>
        </p:spPr>
      </p:pic>
      <p:pic>
        <p:nvPicPr>
          <p:cNvPr id="19460" name="Picture 4" descr="C:\Users\majaroldo\Desktop\Aux SISFPC\download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272463" y="5483753"/>
            <a:ext cx="1457325" cy="969783"/>
          </a:xfrm>
          <a:prstGeom prst="rect">
            <a:avLst/>
          </a:prstGeom>
          <a:noFill/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497672" y="1685924"/>
            <a:ext cx="1794165" cy="1371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462" name="Picture 6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071562" y="3643313"/>
            <a:ext cx="2116137" cy="135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463" name="Picture 7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8741489" y="3443287"/>
            <a:ext cx="2057728" cy="1671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464" name="Picture 8" descr="C:\Users\majaroldo\Desktop\Aux SISFPC\logo-correios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138863" y="5843590"/>
            <a:ext cx="1308100" cy="1308100"/>
          </a:xfrm>
          <a:prstGeom prst="rect">
            <a:avLst/>
          </a:prstGeom>
          <a:noFill/>
        </p:spPr>
      </p:pic>
      <p:cxnSp>
        <p:nvCxnSpPr>
          <p:cNvPr id="42" name="Conector reto 41">
            <a:extLst>
              <a:ext uri="{FF2B5EF4-FFF2-40B4-BE49-F238E27FC236}">
                <a16:creationId xmlns:a16="http://schemas.microsoft.com/office/drawing/2014/main" xmlns="" id="{F0A5E13B-3592-854C-B41E-214AB5BECEC7}"/>
              </a:ext>
            </a:extLst>
          </p:cNvPr>
          <p:cNvCxnSpPr/>
          <p:nvPr/>
        </p:nvCxnSpPr>
        <p:spPr bwMode="auto">
          <a:xfrm rot="5400000">
            <a:off x="6365881" y="5575427"/>
            <a:ext cx="856462" cy="79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triangle" w="med" len="med"/>
            <a:tailEnd type="none" w="med" len="med"/>
          </a:ln>
          <a:effectLst/>
        </p:spPr>
      </p:cxnSp>
      <p:pic>
        <p:nvPicPr>
          <p:cNvPr id="44" name="Picture 2" descr="C:\Users\majaroldo\Downloads\Flag_of_the_Brazilian_Army-removebg-preview (1)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-336641" y="0"/>
            <a:ext cx="1492029" cy="928688"/>
          </a:xfrm>
          <a:prstGeom prst="rect">
            <a:avLst/>
          </a:prstGeom>
          <a:noFill/>
        </p:spPr>
      </p:pic>
      <p:pic>
        <p:nvPicPr>
          <p:cNvPr id="2" name="Google Shape;96;p2" descr="Google Shape;96;p2">
            <a:extLst>
              <a:ext uri="{FF2B5EF4-FFF2-40B4-BE49-F238E27FC236}">
                <a16:creationId xmlns:a16="http://schemas.microsoft.com/office/drawing/2014/main" xmlns="" id="{D88C436D-7B6E-BA49-EC48-0BB012B381FC}"/>
              </a:ext>
            </a:extLst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14887" y="67787"/>
            <a:ext cx="636956" cy="782579"/>
          </a:xfrm>
          <a:prstGeom prst="rect">
            <a:avLst/>
          </a:prstGeom>
          <a:ln w="12700">
            <a:miter lim="400000"/>
          </a:ln>
          <a:effectLst>
            <a:outerShdw blurRad="292100" dist="139700" dir="2700000" rotWithShape="0">
              <a:srgbClr val="333333">
                <a:alpha val="63529"/>
              </a:srgbClr>
            </a:outerShdw>
          </a:effectLst>
        </p:spPr>
      </p:pic>
      <p:pic>
        <p:nvPicPr>
          <p:cNvPr id="3" name="Google Shape;96;p2" descr="Google Shape;96;p2">
            <a:extLst>
              <a:ext uri="{FF2B5EF4-FFF2-40B4-BE49-F238E27FC236}">
                <a16:creationId xmlns:a16="http://schemas.microsoft.com/office/drawing/2014/main" xmlns="" id="{1EAEDE80-BF17-03F6-8F35-88C30A8EAFDB}"/>
              </a:ext>
            </a:extLst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1489727" y="65317"/>
            <a:ext cx="636956" cy="782579"/>
          </a:xfrm>
          <a:prstGeom prst="rect">
            <a:avLst/>
          </a:prstGeom>
          <a:ln w="12700">
            <a:miter lim="400000"/>
          </a:ln>
          <a:effectLst>
            <a:outerShdw blurRad="292100" dist="139700" dir="2700000" rotWithShape="0">
              <a:srgbClr val="333333">
                <a:alpha val="63529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16799580"/>
      </p:ext>
    </p:extLst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>
            <a:extLst>
              <a:ext uri="{FF2B5EF4-FFF2-40B4-BE49-F238E27FC236}">
                <a16:creationId xmlns:a16="http://schemas.microsoft.com/office/drawing/2014/main" xmlns="" id="{302E4D80-500B-9CA8-E58C-D0A17CC6BF9D}"/>
              </a:ext>
            </a:extLst>
          </p:cNvPr>
          <p:cNvSpPr/>
          <p:nvPr/>
        </p:nvSpPr>
        <p:spPr>
          <a:xfrm>
            <a:off x="1210" y="584777"/>
            <a:ext cx="12190790" cy="28728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ustomShape 1"/>
          <p:cNvSpPr/>
          <p:nvPr/>
        </p:nvSpPr>
        <p:spPr>
          <a:xfrm>
            <a:off x="0" y="0"/>
            <a:ext cx="12192000" cy="28728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pt-BR"/>
          </a:p>
        </p:txBody>
      </p:sp>
      <p:sp>
        <p:nvSpPr>
          <p:cNvPr id="20" name="CustomShape 3"/>
          <p:cNvSpPr/>
          <p:nvPr/>
        </p:nvSpPr>
        <p:spPr>
          <a:xfrm>
            <a:off x="360" y="288000"/>
            <a:ext cx="12191640" cy="28728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pt-BR"/>
          </a:p>
        </p:txBody>
      </p:sp>
      <p:sp>
        <p:nvSpPr>
          <p:cNvPr id="12" name="CustomShape 1"/>
          <p:cNvSpPr/>
          <p:nvPr/>
        </p:nvSpPr>
        <p:spPr>
          <a:xfrm>
            <a:off x="0" y="165390"/>
            <a:ext cx="12192000" cy="575281"/>
          </a:xfrm>
          <a:prstGeom prst="rect">
            <a:avLst/>
          </a:prstGeom>
          <a:noFill/>
          <a:ln>
            <a:noFill/>
          </a:ln>
          <a:effectLst>
            <a:outerShdw blurRad="50800" dist="49893" dir="2700000" algn="tl" rotWithShape="0">
              <a:srgbClr val="000000"/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pt-BR" sz="2800" b="1" strike="noStrike" spc="-1" dirty="0">
                <a:solidFill>
                  <a:srgbClr val="FFFFFF"/>
                </a:solidFill>
                <a:latin typeface="Century Gothic"/>
                <a:ea typeface="Calibri"/>
              </a:rPr>
              <a:t>Diretoria de Fiscalização de Produtos Controlados</a:t>
            </a:r>
            <a:endParaRPr lang="pt-BR" sz="2800" b="0" strike="noStrike" spc="-1" dirty="0">
              <a:latin typeface="Arial"/>
            </a:endParaRPr>
          </a:p>
        </p:txBody>
      </p:sp>
      <p:sp>
        <p:nvSpPr>
          <p:cNvPr id="16" name="Subtítulo 2">
            <a:extLst>
              <a:ext uri="{FF2B5EF4-FFF2-40B4-BE49-F238E27FC236}">
                <a16:creationId xmlns:a16="http://schemas.microsoft.com/office/drawing/2014/main" xmlns="" id="{B4B5EB77-0E96-8006-0D53-7D95BB7AA1EF}"/>
              </a:ext>
            </a:extLst>
          </p:cNvPr>
          <p:cNvSpPr txBox="1">
            <a:spLocks/>
          </p:cNvSpPr>
          <p:nvPr/>
        </p:nvSpPr>
        <p:spPr>
          <a:xfrm>
            <a:off x="0" y="987674"/>
            <a:ext cx="12192000" cy="53483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spcFirstLastPara="1" wrap="square" lIns="68569" tIns="34275" rIns="68569" bIns="34275" anchor="ctr" anchorCtr="0">
            <a:normAutofit fontScale="70000" lnSpcReduction="20000"/>
          </a:bodyPr>
          <a:lstStyle/>
          <a:p>
            <a:pPr marL="342900" indent="-304800" algn="ctr" defTabSz="685800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SzPts val="2400"/>
              <a:defRPr/>
            </a:pPr>
            <a:r>
              <a:rPr lang="en-US" sz="4800" b="1" kern="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Poder</a:t>
            </a:r>
            <a:r>
              <a:rPr lang="en-US" sz="48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de Polícia</a:t>
            </a:r>
            <a:endParaRPr lang="pt-BR" sz="4800" b="1" kern="0" cap="all" dirty="0">
              <a:solidFill>
                <a:prstClr val="black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9" name="Grupo 13">
            <a:extLst>
              <a:ext uri="{FF2B5EF4-FFF2-40B4-BE49-F238E27FC236}">
                <a16:creationId xmlns:a16="http://schemas.microsoft.com/office/drawing/2014/main" xmlns="" id="{31E3EDEA-8EB5-C643-A8D0-B107713FE6E0}"/>
              </a:ext>
            </a:extLst>
          </p:cNvPr>
          <p:cNvGrpSpPr>
            <a:grpSpLocks/>
          </p:cNvGrpSpPr>
          <p:nvPr/>
        </p:nvGrpSpPr>
        <p:grpSpPr bwMode="auto">
          <a:xfrm>
            <a:off x="7126288" y="1603085"/>
            <a:ext cx="3889375" cy="5065712"/>
            <a:chOff x="5219473" y="1268760"/>
            <a:chExt cx="3889031" cy="5064616"/>
          </a:xfrm>
        </p:grpSpPr>
        <p:sp>
          <p:nvSpPr>
            <p:cNvPr id="30" name="Retângulo 6">
              <a:extLst>
                <a:ext uri="{FF2B5EF4-FFF2-40B4-BE49-F238E27FC236}">
                  <a16:creationId xmlns:a16="http://schemas.microsoft.com/office/drawing/2014/main" xmlns="" id="{CD7D6C0E-DACC-2B41-A1B5-AC59121ABD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25971" y="5548546"/>
              <a:ext cx="3211860" cy="78483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algn="ctr" eaLnBrk="1" hangingPunct="1">
                <a:spcAft>
                  <a:spcPts val="600"/>
                </a:spcAft>
              </a:pPr>
              <a:r>
                <a:rPr lang="pt-BR" altLang="pt-BR" sz="2000" b="1">
                  <a:solidFill>
                    <a:schemeClr val="bg1"/>
                  </a:solidFill>
                  <a:latin typeface="Myriad Web Pro"/>
                </a:rPr>
                <a:t>PRISÃO  DE PESSOAS</a:t>
              </a:r>
            </a:p>
            <a:p>
              <a:pPr algn="ctr" eaLnBrk="1" hangingPunct="1">
                <a:spcAft>
                  <a:spcPts val="600"/>
                </a:spcAft>
              </a:pPr>
              <a:r>
                <a:rPr lang="pt-BR" altLang="pt-BR" sz="2000" b="1">
                  <a:solidFill>
                    <a:schemeClr val="bg1"/>
                  </a:solidFill>
                  <a:latin typeface="Myriad Web Pro"/>
                </a:rPr>
                <a:t>INQUÉRITO CRIMINAL</a:t>
              </a:r>
            </a:p>
          </p:txBody>
        </p:sp>
        <p:sp>
          <p:nvSpPr>
            <p:cNvPr id="31" name="Rectangle 3">
              <a:extLst>
                <a:ext uri="{FF2B5EF4-FFF2-40B4-BE49-F238E27FC236}">
                  <a16:creationId xmlns:a16="http://schemas.microsoft.com/office/drawing/2014/main" xmlns="" id="{7D952606-A9C7-6D48-9BD0-C67A259150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22290" y="1268760"/>
              <a:ext cx="3714744" cy="94353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>
              <a:scene3d>
                <a:camera prst="orthographicFront"/>
                <a:lightRig rig="soft" dir="t">
                  <a:rot lat="0" lon="0" rev="10800000"/>
                </a:lightRig>
              </a:scene3d>
              <a:sp3d>
                <a:bevelT w="27940" h="12700"/>
                <a:contourClr>
                  <a:srgbClr val="DDDDDD"/>
                </a:contourClr>
              </a:sp3d>
            </a:bodyPr>
            <a:lstStyle/>
            <a:p>
              <a:pPr algn="ctr">
                <a:defRPr/>
              </a:pPr>
              <a:r>
                <a:rPr lang="pt-BR" sz="2000" b="1" spc="150" dirty="0">
                  <a:ln w="11430"/>
                  <a:solidFill>
                    <a:schemeClr val="tx1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  <a:latin typeface="Myriad Web Pro" pitchFamily="34" charset="0"/>
                  <a:cs typeface="Calibri" pitchFamily="34" charset="0"/>
                </a:rPr>
                <a:t>PODER DE POLÍCIA JUDICIÁRIA</a:t>
              </a:r>
            </a:p>
          </p:txBody>
        </p:sp>
        <p:sp>
          <p:nvSpPr>
            <p:cNvPr id="32" name="Rectangle 3">
              <a:extLst>
                <a:ext uri="{FF2B5EF4-FFF2-40B4-BE49-F238E27FC236}">
                  <a16:creationId xmlns:a16="http://schemas.microsoft.com/office/drawing/2014/main" xmlns="" id="{FE3F3792-CF9E-9F49-A756-A327D82727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19473" y="2140290"/>
              <a:ext cx="3889031" cy="928670"/>
            </a:xfrm>
            <a:prstGeom prst="rect">
              <a:avLst/>
            </a:prstGeom>
            <a:noFill/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>
              <a:scene3d>
                <a:camera prst="orthographicFront"/>
                <a:lightRig rig="soft" dir="t">
                  <a:rot lat="0" lon="0" rev="10800000"/>
                </a:lightRig>
              </a:scene3d>
              <a:sp3d>
                <a:bevelT w="27940" h="12700"/>
                <a:contourClr>
                  <a:srgbClr val="DDDDDD"/>
                </a:contourClr>
              </a:sp3d>
            </a:bodyPr>
            <a:lstStyle/>
            <a:p>
              <a:pPr algn="ctr">
                <a:defRPr/>
              </a:pPr>
              <a:r>
                <a:rPr lang="pt-BR" sz="1600" b="1" spc="150" dirty="0">
                  <a:ln w="11430"/>
                  <a:solidFill>
                    <a:schemeClr val="tx1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  <a:latin typeface="Myriad Web Pro" pitchFamily="34" charset="0"/>
                  <a:cs typeface="Calibri" pitchFamily="34" charset="0"/>
                </a:rPr>
                <a:t>ATUAÇÃO DOS ÓRGÃOS DE SEG PÚBLICA CONTRA CRIMES</a:t>
              </a:r>
            </a:p>
          </p:txBody>
        </p:sp>
        <p:pic>
          <p:nvPicPr>
            <p:cNvPr id="33" name="Picture 2" descr="http://f.i.uol.com.br/folha/cotidiano/images/12364144.jpeg">
              <a:extLst>
                <a:ext uri="{FF2B5EF4-FFF2-40B4-BE49-F238E27FC236}">
                  <a16:creationId xmlns:a16="http://schemas.microsoft.com/office/drawing/2014/main" xmlns="" id="{C9D186C7-8DE2-3B45-975B-F99B6385CD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656322" y="2996925"/>
              <a:ext cx="2804110" cy="207459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 w="25400">
              <a:solidFill>
                <a:schemeClr val="tx1"/>
              </a:solidFill>
            </a:ln>
            <a:effectLst>
              <a:reflection blurRad="12700" stA="38000" endPos="28000" dist="5000" dir="5400000" sy="-100000" algn="bl" rotWithShape="0"/>
            </a:effectLst>
          </p:spPr>
        </p:pic>
      </p:grpSp>
      <p:grpSp>
        <p:nvGrpSpPr>
          <p:cNvPr id="34" name="Grupo 11">
            <a:extLst>
              <a:ext uri="{FF2B5EF4-FFF2-40B4-BE49-F238E27FC236}">
                <a16:creationId xmlns:a16="http://schemas.microsoft.com/office/drawing/2014/main" xmlns="" id="{97AC1DA0-4966-D741-BE10-A4E14DDA3EEB}"/>
              </a:ext>
            </a:extLst>
          </p:cNvPr>
          <p:cNvGrpSpPr>
            <a:grpSpLocks/>
          </p:cNvGrpSpPr>
          <p:nvPr/>
        </p:nvGrpSpPr>
        <p:grpSpPr bwMode="auto">
          <a:xfrm>
            <a:off x="2081213" y="1603085"/>
            <a:ext cx="3821113" cy="5089525"/>
            <a:chOff x="179513" y="1252994"/>
            <a:chExt cx="3820984" cy="5089340"/>
          </a:xfrm>
        </p:grpSpPr>
        <p:sp>
          <p:nvSpPr>
            <p:cNvPr id="35" name="Rectangle 3">
              <a:extLst>
                <a:ext uri="{FF2B5EF4-FFF2-40B4-BE49-F238E27FC236}">
                  <a16:creationId xmlns:a16="http://schemas.microsoft.com/office/drawing/2014/main" xmlns="" id="{0FE42314-662A-6C4C-AD99-7B0A48CB1E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4315" y="1252994"/>
              <a:ext cx="3714744" cy="979451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>
              <a:scene3d>
                <a:camera prst="orthographicFront"/>
                <a:lightRig rig="soft" dir="t">
                  <a:rot lat="0" lon="0" rev="10800000"/>
                </a:lightRig>
              </a:scene3d>
              <a:sp3d>
                <a:bevelT w="27940" h="12700"/>
                <a:contourClr>
                  <a:srgbClr val="DDDDDD"/>
                </a:contourClr>
              </a:sp3d>
            </a:bodyPr>
            <a:lstStyle/>
            <a:p>
              <a:pPr algn="ctr">
                <a:defRPr/>
              </a:pPr>
              <a:r>
                <a:rPr lang="pt-BR" sz="2000" b="1" spc="150" dirty="0">
                  <a:ln w="11430"/>
                  <a:solidFill>
                    <a:srgbClr val="002060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  <a:latin typeface="Myriad Web Pro" pitchFamily="34" charset="0"/>
                  <a:cs typeface="Calibri" pitchFamily="34" charset="0"/>
                </a:rPr>
                <a:t>PODER DE POLÍCIA ADMINISTRATIVA</a:t>
              </a:r>
            </a:p>
          </p:txBody>
        </p:sp>
        <p:sp>
          <p:nvSpPr>
            <p:cNvPr id="36" name="Retângulo 3">
              <a:extLst>
                <a:ext uri="{FF2B5EF4-FFF2-40B4-BE49-F238E27FC236}">
                  <a16:creationId xmlns:a16="http://schemas.microsoft.com/office/drawing/2014/main" xmlns="" id="{118AD508-2DD0-3340-A48D-E31B9F8C5D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9513" y="5342060"/>
              <a:ext cx="3672408" cy="1000274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algn="ctr" eaLnBrk="1" hangingPunct="1">
                <a:spcAft>
                  <a:spcPts val="600"/>
                </a:spcAft>
              </a:pPr>
              <a:r>
                <a:rPr lang="pt-BR" altLang="pt-BR" sz="1800" b="1">
                  <a:solidFill>
                    <a:srgbClr val="FFFF00"/>
                  </a:solidFill>
                  <a:latin typeface="Myriad Web Pro"/>
                </a:rPr>
                <a:t>ADVERTÊNCIA/MULTA/</a:t>
              </a:r>
            </a:p>
            <a:p>
              <a:pPr algn="ctr" eaLnBrk="1" hangingPunct="1">
                <a:spcAft>
                  <a:spcPts val="600"/>
                </a:spcAft>
              </a:pPr>
              <a:r>
                <a:rPr lang="pt-BR" altLang="pt-BR" sz="1800" b="1">
                  <a:solidFill>
                    <a:srgbClr val="FFFF00"/>
                  </a:solidFill>
                  <a:latin typeface="Myriad Web Pro"/>
                </a:rPr>
                <a:t>APREENSÃO DE MAT/CASSAÇÃO/INTERDIÇÃO</a:t>
              </a:r>
            </a:p>
          </p:txBody>
        </p:sp>
        <p:sp>
          <p:nvSpPr>
            <p:cNvPr id="37" name="Rectangle 3">
              <a:extLst>
                <a:ext uri="{FF2B5EF4-FFF2-40B4-BE49-F238E27FC236}">
                  <a16:creationId xmlns:a16="http://schemas.microsoft.com/office/drawing/2014/main" xmlns="" id="{FBF2EBAF-26DE-B747-B7D4-31185D8F4D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5721" y="2124525"/>
              <a:ext cx="3714776" cy="928670"/>
            </a:xfrm>
            <a:prstGeom prst="rect">
              <a:avLst/>
            </a:prstGeom>
            <a:noFill/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>
              <a:scene3d>
                <a:camera prst="orthographicFront"/>
                <a:lightRig rig="soft" dir="t">
                  <a:rot lat="0" lon="0" rev="10800000"/>
                </a:lightRig>
              </a:scene3d>
              <a:sp3d>
                <a:bevelT w="27940" h="12700"/>
                <a:contourClr>
                  <a:srgbClr val="DDDDDD"/>
                </a:contourClr>
              </a:sp3d>
            </a:bodyPr>
            <a:lstStyle/>
            <a:p>
              <a:pPr algn="ctr">
                <a:defRPr/>
              </a:pPr>
              <a:r>
                <a:rPr lang="pt-BR" sz="1600" b="1" spc="150" dirty="0">
                  <a:ln w="11430"/>
                  <a:solidFill>
                    <a:srgbClr val="002060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  <a:latin typeface="Myriad Web Pro" pitchFamily="34" charset="0"/>
                  <a:cs typeface="Calibri" pitchFamily="34" charset="0"/>
                </a:rPr>
                <a:t>ATUAÇÃO DO EXÉRCITO</a:t>
              </a:r>
            </a:p>
            <a:p>
              <a:pPr algn="ctr">
                <a:defRPr/>
              </a:pPr>
              <a:r>
                <a:rPr lang="pt-BR" sz="1600" b="1" spc="150" dirty="0">
                  <a:ln w="11430"/>
                  <a:solidFill>
                    <a:srgbClr val="002060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  <a:latin typeface="Myriad Web Pro" pitchFamily="34" charset="0"/>
                  <a:cs typeface="Calibri" pitchFamily="34" charset="0"/>
                </a:rPr>
                <a:t>CONTRA IRREGULARIDADES</a:t>
              </a:r>
            </a:p>
          </p:txBody>
        </p:sp>
        <p:pic>
          <p:nvPicPr>
            <p:cNvPr id="38" name="Imagem 37" descr="DFPC2.png">
              <a:extLst>
                <a:ext uri="{FF2B5EF4-FFF2-40B4-BE49-F238E27FC236}">
                  <a16:creationId xmlns:a16="http://schemas.microsoft.com/office/drawing/2014/main" xmlns="" id="{0BAE86F8-69C1-E74B-BDAB-D3C5E45F1A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44112" y="3024312"/>
              <a:ext cx="2816064" cy="2045106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 w="25400">
              <a:solidFill>
                <a:schemeClr val="tx1"/>
              </a:solidFill>
            </a:ln>
            <a:effectLst>
              <a:reflection blurRad="12700" stA="38000" endPos="28000" dist="5000" dir="5400000" sy="-100000" algn="bl" rotWithShape="0"/>
            </a:effectLst>
          </p:spPr>
        </p:pic>
      </p:grpSp>
      <p:pic>
        <p:nvPicPr>
          <p:cNvPr id="21" name="Picture 2" descr="C:\Users\majaroldo\Downloads\Flag_of_the_Brazilian_Army-removebg-preview (1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36641" y="0"/>
            <a:ext cx="1492029" cy="928688"/>
          </a:xfrm>
          <a:prstGeom prst="rect">
            <a:avLst/>
          </a:prstGeom>
          <a:noFill/>
        </p:spPr>
      </p:pic>
      <p:pic>
        <p:nvPicPr>
          <p:cNvPr id="2" name="Google Shape;96;p2" descr="Google Shape;96;p2">
            <a:extLst>
              <a:ext uri="{FF2B5EF4-FFF2-40B4-BE49-F238E27FC236}">
                <a16:creationId xmlns:a16="http://schemas.microsoft.com/office/drawing/2014/main" xmlns="" id="{B187D9DE-00F6-8EB8-308A-9447B0384265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4887" y="67787"/>
            <a:ext cx="636956" cy="782579"/>
          </a:xfrm>
          <a:prstGeom prst="rect">
            <a:avLst/>
          </a:prstGeom>
          <a:ln w="12700">
            <a:miter lim="400000"/>
          </a:ln>
          <a:effectLst>
            <a:outerShdw blurRad="292100" dist="139700" dir="2700000" rotWithShape="0">
              <a:srgbClr val="333333">
                <a:alpha val="63529"/>
              </a:srgbClr>
            </a:outerShdw>
          </a:effectLst>
        </p:spPr>
      </p:pic>
      <p:pic>
        <p:nvPicPr>
          <p:cNvPr id="3" name="Google Shape;96;p2" descr="Google Shape;96;p2">
            <a:extLst>
              <a:ext uri="{FF2B5EF4-FFF2-40B4-BE49-F238E27FC236}">
                <a16:creationId xmlns:a16="http://schemas.microsoft.com/office/drawing/2014/main" xmlns="" id="{7AA34E82-EE9D-78A0-25BD-672B0A73ECAE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489727" y="65317"/>
            <a:ext cx="636956" cy="782579"/>
          </a:xfrm>
          <a:prstGeom prst="rect">
            <a:avLst/>
          </a:prstGeom>
          <a:ln w="12700">
            <a:miter lim="400000"/>
          </a:ln>
          <a:effectLst>
            <a:outerShdw blurRad="292100" dist="139700" dir="2700000" rotWithShape="0">
              <a:srgbClr val="333333">
                <a:alpha val="63529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61579009"/>
      </p:ext>
    </p:extLst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>
            <a:extLst>
              <a:ext uri="{FF2B5EF4-FFF2-40B4-BE49-F238E27FC236}">
                <a16:creationId xmlns:a16="http://schemas.microsoft.com/office/drawing/2014/main" xmlns="" id="{302E4D80-500B-9CA8-E58C-D0A17CC6BF9D}"/>
              </a:ext>
            </a:extLst>
          </p:cNvPr>
          <p:cNvSpPr/>
          <p:nvPr/>
        </p:nvSpPr>
        <p:spPr>
          <a:xfrm>
            <a:off x="1210" y="584777"/>
            <a:ext cx="12190790" cy="28728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ustomShape 1"/>
          <p:cNvSpPr/>
          <p:nvPr/>
        </p:nvSpPr>
        <p:spPr>
          <a:xfrm>
            <a:off x="0" y="0"/>
            <a:ext cx="12192000" cy="28728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pt-BR"/>
          </a:p>
        </p:txBody>
      </p:sp>
      <p:sp>
        <p:nvSpPr>
          <p:cNvPr id="20" name="CustomShape 3"/>
          <p:cNvSpPr/>
          <p:nvPr/>
        </p:nvSpPr>
        <p:spPr>
          <a:xfrm>
            <a:off x="360" y="288000"/>
            <a:ext cx="12191640" cy="28728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pt-BR"/>
          </a:p>
        </p:txBody>
      </p:sp>
      <p:sp>
        <p:nvSpPr>
          <p:cNvPr id="12" name="CustomShape 1"/>
          <p:cNvSpPr/>
          <p:nvPr/>
        </p:nvSpPr>
        <p:spPr>
          <a:xfrm>
            <a:off x="0" y="165390"/>
            <a:ext cx="12192000" cy="575281"/>
          </a:xfrm>
          <a:prstGeom prst="rect">
            <a:avLst/>
          </a:prstGeom>
          <a:noFill/>
          <a:ln>
            <a:noFill/>
          </a:ln>
          <a:effectLst>
            <a:outerShdw blurRad="50800" dist="49893" dir="2700000" algn="tl" rotWithShape="0">
              <a:srgbClr val="000000"/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pt-BR" sz="2800" b="1" strike="noStrike" spc="-1" dirty="0">
                <a:solidFill>
                  <a:srgbClr val="FFFFFF"/>
                </a:solidFill>
                <a:latin typeface="Century Gothic"/>
                <a:ea typeface="Calibri"/>
              </a:rPr>
              <a:t>Diretoria de Fiscalização de Produtos Controlados</a:t>
            </a:r>
            <a:endParaRPr lang="pt-BR" sz="2800" b="0" strike="noStrike" spc="-1" dirty="0">
              <a:latin typeface="Arial"/>
            </a:endParaRPr>
          </a:p>
        </p:txBody>
      </p:sp>
      <p:sp>
        <p:nvSpPr>
          <p:cNvPr id="16" name="Subtítulo 2">
            <a:extLst>
              <a:ext uri="{FF2B5EF4-FFF2-40B4-BE49-F238E27FC236}">
                <a16:creationId xmlns:a16="http://schemas.microsoft.com/office/drawing/2014/main" xmlns="" id="{B4B5EB77-0E96-8006-0D53-7D95BB7AA1EF}"/>
              </a:ext>
            </a:extLst>
          </p:cNvPr>
          <p:cNvSpPr txBox="1">
            <a:spLocks/>
          </p:cNvSpPr>
          <p:nvPr/>
        </p:nvSpPr>
        <p:spPr>
          <a:xfrm>
            <a:off x="0" y="1001962"/>
            <a:ext cx="12192000" cy="53483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defRPr/>
            </a:pPr>
            <a:r>
              <a:rPr lang="en-US" sz="3400" b="1" spc="150" dirty="0" err="1">
                <a:ln w="11430"/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Atividades</a:t>
            </a:r>
            <a:r>
              <a:rPr lang="en-US" sz="3400" b="1" spc="150" dirty="0">
                <a:ln w="11430"/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spc="150" dirty="0" err="1">
                <a:ln w="11430"/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sujeitas</a:t>
            </a:r>
            <a:r>
              <a:rPr lang="en-US" sz="3400" b="1" spc="150" dirty="0">
                <a:ln w="11430"/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3400" b="1" spc="150" dirty="0" err="1">
                <a:ln w="11430"/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controle</a:t>
            </a:r>
            <a:endParaRPr lang="pt-BR" sz="3400" b="1" spc="150" dirty="0">
              <a:ln w="11430"/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Forma Livre 3">
            <a:extLst>
              <a:ext uri="{FF2B5EF4-FFF2-40B4-BE49-F238E27FC236}">
                <a16:creationId xmlns:a16="http://schemas.microsoft.com/office/drawing/2014/main" xmlns="" id="{AA367FC8-F332-B14C-B628-33C6BB5E02A6}"/>
              </a:ext>
            </a:extLst>
          </p:cNvPr>
          <p:cNvSpPr/>
          <p:nvPr/>
        </p:nvSpPr>
        <p:spPr>
          <a:xfrm>
            <a:off x="2304576" y="1796207"/>
            <a:ext cx="2448201" cy="1468921"/>
          </a:xfrm>
          <a:custGeom>
            <a:avLst/>
            <a:gdLst>
              <a:gd name="connsiteX0" fmla="*/ 0 w 2448201"/>
              <a:gd name="connsiteY0" fmla="*/ 0 h 1468921"/>
              <a:gd name="connsiteX1" fmla="*/ 2448201 w 2448201"/>
              <a:gd name="connsiteY1" fmla="*/ 0 h 1468921"/>
              <a:gd name="connsiteX2" fmla="*/ 2448201 w 2448201"/>
              <a:gd name="connsiteY2" fmla="*/ 1468921 h 1468921"/>
              <a:gd name="connsiteX3" fmla="*/ 0 w 2448201"/>
              <a:gd name="connsiteY3" fmla="*/ 1468921 h 1468921"/>
              <a:gd name="connsiteX4" fmla="*/ 0 w 2448201"/>
              <a:gd name="connsiteY4" fmla="*/ 0 h 14689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48201" h="1468921">
                <a:moveTo>
                  <a:pt x="0" y="0"/>
                </a:moveTo>
                <a:lnTo>
                  <a:pt x="2448201" y="0"/>
                </a:lnTo>
                <a:lnTo>
                  <a:pt x="2448201" y="1468921"/>
                </a:lnTo>
                <a:lnTo>
                  <a:pt x="0" y="1468921"/>
                </a:lnTo>
                <a:lnTo>
                  <a:pt x="0" y="0"/>
                </a:lnTo>
                <a:close/>
              </a:path>
            </a:pathLst>
          </a:custGeom>
          <a:solidFill>
            <a:srgbClr val="005696"/>
          </a:solidFill>
          <a:ln>
            <a:solidFill>
              <a:srgbClr val="001C42"/>
            </a:solidFill>
          </a:ln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extrusionH="127000" prstMaterial="dkEdge">
            <a:bevelT w="254000" h="101600" prst="coolSlant"/>
            <a:bevelB w="63500" h="127000"/>
            <a:contourClr>
              <a:schemeClr val="accent2">
                <a:hueOff val="0"/>
                <a:satOff val="0"/>
                <a:lumOff val="0"/>
                <a:alphaOff val="0"/>
                <a:shade val="30000"/>
                <a:satMod val="200000"/>
              </a:schemeClr>
            </a:contourClr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3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87630" tIns="87630" rIns="87630" bIns="87630" spcCol="1270" anchor="ctr"/>
          <a:lstStyle/>
          <a:p>
            <a:pPr algn="ctr" defTabSz="1022350">
              <a:lnSpc>
                <a:spcPct val="90000"/>
              </a:lnSpc>
              <a:spcAft>
                <a:spcPct val="35000"/>
              </a:spcAft>
              <a:defRPr/>
            </a:pPr>
            <a:r>
              <a:rPr lang="pt-BR" sz="1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FABRICAÇÃO</a:t>
            </a:r>
          </a:p>
        </p:txBody>
      </p:sp>
      <p:sp>
        <p:nvSpPr>
          <p:cNvPr id="15" name="Forma Livre 4">
            <a:extLst>
              <a:ext uri="{FF2B5EF4-FFF2-40B4-BE49-F238E27FC236}">
                <a16:creationId xmlns:a16="http://schemas.microsoft.com/office/drawing/2014/main" xmlns="" id="{81E208B1-D0DE-2643-9281-9A5262ACD2B5}"/>
              </a:ext>
            </a:extLst>
          </p:cNvPr>
          <p:cNvSpPr/>
          <p:nvPr/>
        </p:nvSpPr>
        <p:spPr>
          <a:xfrm>
            <a:off x="4997598" y="1796207"/>
            <a:ext cx="2448201" cy="1468921"/>
          </a:xfrm>
          <a:custGeom>
            <a:avLst/>
            <a:gdLst>
              <a:gd name="connsiteX0" fmla="*/ 0 w 2448201"/>
              <a:gd name="connsiteY0" fmla="*/ 0 h 1468921"/>
              <a:gd name="connsiteX1" fmla="*/ 2448201 w 2448201"/>
              <a:gd name="connsiteY1" fmla="*/ 0 h 1468921"/>
              <a:gd name="connsiteX2" fmla="*/ 2448201 w 2448201"/>
              <a:gd name="connsiteY2" fmla="*/ 1468921 h 1468921"/>
              <a:gd name="connsiteX3" fmla="*/ 0 w 2448201"/>
              <a:gd name="connsiteY3" fmla="*/ 1468921 h 1468921"/>
              <a:gd name="connsiteX4" fmla="*/ 0 w 2448201"/>
              <a:gd name="connsiteY4" fmla="*/ 0 h 14689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48201" h="1468921">
                <a:moveTo>
                  <a:pt x="0" y="0"/>
                </a:moveTo>
                <a:lnTo>
                  <a:pt x="2448201" y="0"/>
                </a:lnTo>
                <a:lnTo>
                  <a:pt x="2448201" y="1468921"/>
                </a:lnTo>
                <a:lnTo>
                  <a:pt x="0" y="1468921"/>
                </a:lnTo>
                <a:lnTo>
                  <a:pt x="0" y="0"/>
                </a:lnTo>
                <a:close/>
              </a:path>
            </a:pathLst>
          </a:custGeom>
          <a:solidFill>
            <a:srgbClr val="005696"/>
          </a:solidFill>
          <a:ln>
            <a:solidFill>
              <a:srgbClr val="001C42"/>
            </a:solidFill>
          </a:ln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extrusionH="127000" prstMaterial="dkEdge">
            <a:bevelT w="254000" h="101600" prst="coolSlant"/>
            <a:bevelB w="63500" h="127000"/>
            <a:contourClr>
              <a:schemeClr val="accent2">
                <a:hueOff val="-1511201"/>
                <a:satOff val="873"/>
                <a:lumOff val="-1601"/>
                <a:alphaOff val="0"/>
                <a:shade val="30000"/>
                <a:satMod val="200000"/>
              </a:schemeClr>
            </a:contourClr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-1511201"/>
              <a:satOff val="873"/>
              <a:lumOff val="-1601"/>
              <a:alphaOff val="0"/>
            </a:schemeClr>
          </a:fillRef>
          <a:effectRef idx="3">
            <a:schemeClr val="accent2">
              <a:hueOff val="-1511201"/>
              <a:satOff val="873"/>
              <a:lumOff val="-1601"/>
              <a:alphaOff val="0"/>
            </a:schemeClr>
          </a:effectRef>
          <a:fontRef idx="minor">
            <a:schemeClr val="lt1"/>
          </a:fontRef>
        </p:style>
        <p:txBody>
          <a:bodyPr lIns="87630" tIns="87630" rIns="87630" bIns="87630" spcCol="1270" anchor="ctr"/>
          <a:lstStyle/>
          <a:p>
            <a:pPr algn="ctr" defTabSz="1022350">
              <a:lnSpc>
                <a:spcPct val="90000"/>
              </a:lnSpc>
              <a:spcAft>
                <a:spcPct val="35000"/>
              </a:spcAft>
              <a:defRPr/>
            </a:pPr>
            <a:r>
              <a:rPr lang="pt-BR" sz="1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UTILIZAÇÃO</a:t>
            </a:r>
          </a:p>
        </p:txBody>
      </p:sp>
      <p:sp>
        <p:nvSpPr>
          <p:cNvPr id="17" name="Forma Livre 5">
            <a:extLst>
              <a:ext uri="{FF2B5EF4-FFF2-40B4-BE49-F238E27FC236}">
                <a16:creationId xmlns:a16="http://schemas.microsoft.com/office/drawing/2014/main" xmlns="" id="{62C807BE-D59F-A741-AD1A-3E40CDCC4A0B}"/>
              </a:ext>
            </a:extLst>
          </p:cNvPr>
          <p:cNvSpPr/>
          <p:nvPr/>
        </p:nvSpPr>
        <p:spPr>
          <a:xfrm>
            <a:off x="7690620" y="1796207"/>
            <a:ext cx="2448201" cy="1468921"/>
          </a:xfrm>
          <a:custGeom>
            <a:avLst/>
            <a:gdLst>
              <a:gd name="connsiteX0" fmla="*/ 0 w 2448201"/>
              <a:gd name="connsiteY0" fmla="*/ 0 h 1468921"/>
              <a:gd name="connsiteX1" fmla="*/ 2448201 w 2448201"/>
              <a:gd name="connsiteY1" fmla="*/ 0 h 1468921"/>
              <a:gd name="connsiteX2" fmla="*/ 2448201 w 2448201"/>
              <a:gd name="connsiteY2" fmla="*/ 1468921 h 1468921"/>
              <a:gd name="connsiteX3" fmla="*/ 0 w 2448201"/>
              <a:gd name="connsiteY3" fmla="*/ 1468921 h 1468921"/>
              <a:gd name="connsiteX4" fmla="*/ 0 w 2448201"/>
              <a:gd name="connsiteY4" fmla="*/ 0 h 14689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48201" h="1468921">
                <a:moveTo>
                  <a:pt x="0" y="0"/>
                </a:moveTo>
                <a:lnTo>
                  <a:pt x="2448201" y="0"/>
                </a:lnTo>
                <a:lnTo>
                  <a:pt x="2448201" y="1468921"/>
                </a:lnTo>
                <a:lnTo>
                  <a:pt x="0" y="1468921"/>
                </a:lnTo>
                <a:lnTo>
                  <a:pt x="0" y="0"/>
                </a:lnTo>
                <a:close/>
              </a:path>
            </a:pathLst>
          </a:custGeom>
          <a:solidFill>
            <a:srgbClr val="005696"/>
          </a:solidFill>
          <a:ln>
            <a:solidFill>
              <a:srgbClr val="001C42"/>
            </a:solidFill>
          </a:ln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extrusionH="127000" prstMaterial="dkEdge">
            <a:bevelT w="254000" h="101600" prst="coolSlant"/>
            <a:bevelB w="63500" h="127000"/>
            <a:contourClr>
              <a:schemeClr val="accent2">
                <a:hueOff val="-3022401"/>
                <a:satOff val="1745"/>
                <a:lumOff val="-3202"/>
                <a:alphaOff val="0"/>
                <a:shade val="30000"/>
                <a:satMod val="200000"/>
              </a:schemeClr>
            </a:contourClr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-3022401"/>
              <a:satOff val="1745"/>
              <a:lumOff val="-3202"/>
              <a:alphaOff val="0"/>
            </a:schemeClr>
          </a:fillRef>
          <a:effectRef idx="3">
            <a:schemeClr val="accent2">
              <a:hueOff val="-3022401"/>
              <a:satOff val="1745"/>
              <a:lumOff val="-3202"/>
              <a:alphaOff val="0"/>
            </a:schemeClr>
          </a:effectRef>
          <a:fontRef idx="minor">
            <a:schemeClr val="lt1"/>
          </a:fontRef>
        </p:style>
        <p:txBody>
          <a:bodyPr lIns="87630" tIns="87630" rIns="87630" bIns="87630" spcCol="1270" anchor="ctr"/>
          <a:lstStyle/>
          <a:p>
            <a:pPr algn="ctr" defTabSz="1022350">
              <a:lnSpc>
                <a:spcPct val="90000"/>
              </a:lnSpc>
              <a:spcAft>
                <a:spcPct val="35000"/>
              </a:spcAft>
              <a:defRPr/>
            </a:pPr>
            <a:r>
              <a:rPr lang="pt-BR" sz="1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IMPORTAÇÃO</a:t>
            </a:r>
            <a:r>
              <a:rPr lang="pt-BR" sz="1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</a:p>
        </p:txBody>
      </p:sp>
      <p:sp>
        <p:nvSpPr>
          <p:cNvPr id="18" name="Forma Livre 6">
            <a:extLst>
              <a:ext uri="{FF2B5EF4-FFF2-40B4-BE49-F238E27FC236}">
                <a16:creationId xmlns:a16="http://schemas.microsoft.com/office/drawing/2014/main" xmlns="" id="{0F6A1F7B-E6BB-3C44-8D6C-CBDBF8D78420}"/>
              </a:ext>
            </a:extLst>
          </p:cNvPr>
          <p:cNvSpPr/>
          <p:nvPr/>
        </p:nvSpPr>
        <p:spPr>
          <a:xfrm>
            <a:off x="2304576" y="3509948"/>
            <a:ext cx="2448201" cy="1468921"/>
          </a:xfrm>
          <a:custGeom>
            <a:avLst/>
            <a:gdLst>
              <a:gd name="connsiteX0" fmla="*/ 0 w 2448201"/>
              <a:gd name="connsiteY0" fmla="*/ 0 h 1468921"/>
              <a:gd name="connsiteX1" fmla="*/ 2448201 w 2448201"/>
              <a:gd name="connsiteY1" fmla="*/ 0 h 1468921"/>
              <a:gd name="connsiteX2" fmla="*/ 2448201 w 2448201"/>
              <a:gd name="connsiteY2" fmla="*/ 1468921 h 1468921"/>
              <a:gd name="connsiteX3" fmla="*/ 0 w 2448201"/>
              <a:gd name="connsiteY3" fmla="*/ 1468921 h 1468921"/>
              <a:gd name="connsiteX4" fmla="*/ 0 w 2448201"/>
              <a:gd name="connsiteY4" fmla="*/ 0 h 14689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48201" h="1468921">
                <a:moveTo>
                  <a:pt x="0" y="0"/>
                </a:moveTo>
                <a:lnTo>
                  <a:pt x="2448201" y="0"/>
                </a:lnTo>
                <a:lnTo>
                  <a:pt x="2448201" y="1468921"/>
                </a:lnTo>
                <a:lnTo>
                  <a:pt x="0" y="1468921"/>
                </a:lnTo>
                <a:lnTo>
                  <a:pt x="0" y="0"/>
                </a:lnTo>
                <a:close/>
              </a:path>
            </a:pathLst>
          </a:custGeom>
          <a:solidFill>
            <a:srgbClr val="005696"/>
          </a:solidFill>
          <a:ln>
            <a:solidFill>
              <a:srgbClr val="001C42"/>
            </a:solidFill>
          </a:ln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extrusionH="127000" prstMaterial="dkEdge">
            <a:bevelT w="254000" h="101600" prst="coolSlant"/>
            <a:bevelB w="63500" h="127000"/>
            <a:contourClr>
              <a:schemeClr val="accent2">
                <a:hueOff val="-4533602"/>
                <a:satOff val="2618"/>
                <a:lumOff val="-4804"/>
                <a:alphaOff val="0"/>
                <a:shade val="30000"/>
                <a:satMod val="200000"/>
              </a:schemeClr>
            </a:contourClr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-4533602"/>
              <a:satOff val="2618"/>
              <a:lumOff val="-4804"/>
              <a:alphaOff val="0"/>
            </a:schemeClr>
          </a:fillRef>
          <a:effectRef idx="3">
            <a:schemeClr val="accent2">
              <a:hueOff val="-4533602"/>
              <a:satOff val="2618"/>
              <a:lumOff val="-4804"/>
              <a:alphaOff val="0"/>
            </a:schemeClr>
          </a:effectRef>
          <a:fontRef idx="minor">
            <a:schemeClr val="lt1"/>
          </a:fontRef>
        </p:style>
        <p:txBody>
          <a:bodyPr lIns="87630" tIns="87630" rIns="87630" bIns="87630" spcCol="1270" anchor="ctr"/>
          <a:lstStyle/>
          <a:p>
            <a:pPr algn="ctr" defTabSz="1022350">
              <a:lnSpc>
                <a:spcPct val="90000"/>
              </a:lnSpc>
              <a:spcAft>
                <a:spcPct val="35000"/>
              </a:spcAft>
              <a:defRPr/>
            </a:pPr>
            <a:r>
              <a:rPr lang="pt-BR" sz="1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EXPORTAÇÃO</a:t>
            </a:r>
          </a:p>
        </p:txBody>
      </p:sp>
      <p:sp>
        <p:nvSpPr>
          <p:cNvPr id="21" name="Forma Livre 7">
            <a:extLst>
              <a:ext uri="{FF2B5EF4-FFF2-40B4-BE49-F238E27FC236}">
                <a16:creationId xmlns:a16="http://schemas.microsoft.com/office/drawing/2014/main" xmlns="" id="{75D7BD6B-E6E9-A84A-BA49-4695AF93C03F}"/>
              </a:ext>
            </a:extLst>
          </p:cNvPr>
          <p:cNvSpPr/>
          <p:nvPr/>
        </p:nvSpPr>
        <p:spPr>
          <a:xfrm>
            <a:off x="4997598" y="3509948"/>
            <a:ext cx="2448201" cy="1468921"/>
          </a:xfrm>
          <a:custGeom>
            <a:avLst/>
            <a:gdLst>
              <a:gd name="connsiteX0" fmla="*/ 0 w 2448201"/>
              <a:gd name="connsiteY0" fmla="*/ 0 h 1468921"/>
              <a:gd name="connsiteX1" fmla="*/ 2448201 w 2448201"/>
              <a:gd name="connsiteY1" fmla="*/ 0 h 1468921"/>
              <a:gd name="connsiteX2" fmla="*/ 2448201 w 2448201"/>
              <a:gd name="connsiteY2" fmla="*/ 1468921 h 1468921"/>
              <a:gd name="connsiteX3" fmla="*/ 0 w 2448201"/>
              <a:gd name="connsiteY3" fmla="*/ 1468921 h 1468921"/>
              <a:gd name="connsiteX4" fmla="*/ 0 w 2448201"/>
              <a:gd name="connsiteY4" fmla="*/ 0 h 14689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48201" h="1468921">
                <a:moveTo>
                  <a:pt x="0" y="0"/>
                </a:moveTo>
                <a:lnTo>
                  <a:pt x="2448201" y="0"/>
                </a:lnTo>
                <a:lnTo>
                  <a:pt x="2448201" y="1468921"/>
                </a:lnTo>
                <a:lnTo>
                  <a:pt x="0" y="1468921"/>
                </a:lnTo>
                <a:lnTo>
                  <a:pt x="0" y="0"/>
                </a:lnTo>
                <a:close/>
              </a:path>
            </a:pathLst>
          </a:custGeom>
          <a:solidFill>
            <a:srgbClr val="005696"/>
          </a:solidFill>
          <a:ln>
            <a:solidFill>
              <a:srgbClr val="001C42"/>
            </a:solidFill>
          </a:ln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extrusionH="127000" prstMaterial="dkEdge">
            <a:bevelT w="254000" h="101600" prst="coolSlant"/>
            <a:bevelB w="63500" h="127000"/>
            <a:contourClr>
              <a:schemeClr val="accent2">
                <a:hueOff val="-6044802"/>
                <a:satOff val="3491"/>
                <a:lumOff val="-6405"/>
                <a:alphaOff val="0"/>
                <a:shade val="30000"/>
                <a:satMod val="200000"/>
              </a:schemeClr>
            </a:contourClr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-6044802"/>
              <a:satOff val="3491"/>
              <a:lumOff val="-6405"/>
              <a:alphaOff val="0"/>
            </a:schemeClr>
          </a:fillRef>
          <a:effectRef idx="3">
            <a:schemeClr val="accent2">
              <a:hueOff val="-6044802"/>
              <a:satOff val="3491"/>
              <a:lumOff val="-6405"/>
              <a:alphaOff val="0"/>
            </a:schemeClr>
          </a:effectRef>
          <a:fontRef idx="minor">
            <a:schemeClr val="lt1"/>
          </a:fontRef>
        </p:style>
        <p:txBody>
          <a:bodyPr lIns="87630" tIns="87630" rIns="87630" bIns="87630" spcCol="1270" anchor="ctr"/>
          <a:lstStyle/>
          <a:p>
            <a:pPr algn="ctr" defTabSz="1022350">
              <a:lnSpc>
                <a:spcPct val="90000"/>
              </a:lnSpc>
              <a:spcAft>
                <a:spcPct val="35000"/>
              </a:spcAft>
              <a:defRPr/>
            </a:pPr>
            <a:r>
              <a:rPr lang="pt-BR" sz="1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DESEMBARAÇO ALFANDEGÁRIO</a:t>
            </a:r>
          </a:p>
        </p:txBody>
      </p:sp>
      <p:sp>
        <p:nvSpPr>
          <p:cNvPr id="22" name="Forma Livre 8">
            <a:extLst>
              <a:ext uri="{FF2B5EF4-FFF2-40B4-BE49-F238E27FC236}">
                <a16:creationId xmlns:a16="http://schemas.microsoft.com/office/drawing/2014/main" xmlns="" id="{AB0D25ED-D8FA-A24A-BC38-3E3FD7B11841}"/>
              </a:ext>
            </a:extLst>
          </p:cNvPr>
          <p:cNvSpPr/>
          <p:nvPr/>
        </p:nvSpPr>
        <p:spPr>
          <a:xfrm>
            <a:off x="7690620" y="3509948"/>
            <a:ext cx="2448201" cy="1468921"/>
          </a:xfrm>
          <a:custGeom>
            <a:avLst/>
            <a:gdLst>
              <a:gd name="connsiteX0" fmla="*/ 0 w 2448201"/>
              <a:gd name="connsiteY0" fmla="*/ 0 h 1468921"/>
              <a:gd name="connsiteX1" fmla="*/ 2448201 w 2448201"/>
              <a:gd name="connsiteY1" fmla="*/ 0 h 1468921"/>
              <a:gd name="connsiteX2" fmla="*/ 2448201 w 2448201"/>
              <a:gd name="connsiteY2" fmla="*/ 1468921 h 1468921"/>
              <a:gd name="connsiteX3" fmla="*/ 0 w 2448201"/>
              <a:gd name="connsiteY3" fmla="*/ 1468921 h 1468921"/>
              <a:gd name="connsiteX4" fmla="*/ 0 w 2448201"/>
              <a:gd name="connsiteY4" fmla="*/ 0 h 14689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48201" h="1468921">
                <a:moveTo>
                  <a:pt x="0" y="0"/>
                </a:moveTo>
                <a:lnTo>
                  <a:pt x="2448201" y="0"/>
                </a:lnTo>
                <a:lnTo>
                  <a:pt x="2448201" y="1468921"/>
                </a:lnTo>
                <a:lnTo>
                  <a:pt x="0" y="1468921"/>
                </a:lnTo>
                <a:lnTo>
                  <a:pt x="0" y="0"/>
                </a:lnTo>
                <a:close/>
              </a:path>
            </a:pathLst>
          </a:custGeom>
          <a:solidFill>
            <a:srgbClr val="005696"/>
          </a:solidFill>
          <a:ln>
            <a:solidFill>
              <a:srgbClr val="001C42"/>
            </a:solidFill>
          </a:ln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extrusionH="127000" prstMaterial="dkEdge">
            <a:bevelT w="254000" h="101600" prst="coolSlant"/>
            <a:bevelB w="63500" h="127000"/>
            <a:contourClr>
              <a:schemeClr val="accent2">
                <a:hueOff val="-7556003"/>
                <a:satOff val="4363"/>
                <a:lumOff val="-8006"/>
                <a:alphaOff val="0"/>
                <a:shade val="30000"/>
                <a:satMod val="200000"/>
              </a:schemeClr>
            </a:contourClr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-7556003"/>
              <a:satOff val="4363"/>
              <a:lumOff val="-8006"/>
              <a:alphaOff val="0"/>
            </a:schemeClr>
          </a:fillRef>
          <a:effectRef idx="3">
            <a:schemeClr val="accent2">
              <a:hueOff val="-7556003"/>
              <a:satOff val="4363"/>
              <a:lumOff val="-8006"/>
              <a:alphaOff val="0"/>
            </a:schemeClr>
          </a:effectRef>
          <a:fontRef idx="minor">
            <a:schemeClr val="lt1"/>
          </a:fontRef>
        </p:style>
        <p:txBody>
          <a:bodyPr lIns="87630" tIns="87630" rIns="87630" bIns="87630" spcCol="1270" anchor="ctr"/>
          <a:lstStyle/>
          <a:p>
            <a:pPr algn="ctr" defTabSz="1022350">
              <a:lnSpc>
                <a:spcPct val="90000"/>
              </a:lnSpc>
              <a:spcAft>
                <a:spcPct val="35000"/>
              </a:spcAft>
              <a:defRPr/>
            </a:pPr>
            <a:r>
              <a:rPr lang="pt-BR" sz="1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TRÁFEGO</a:t>
            </a:r>
          </a:p>
        </p:txBody>
      </p:sp>
      <p:sp>
        <p:nvSpPr>
          <p:cNvPr id="23" name="Forma Livre 9">
            <a:extLst>
              <a:ext uri="{FF2B5EF4-FFF2-40B4-BE49-F238E27FC236}">
                <a16:creationId xmlns:a16="http://schemas.microsoft.com/office/drawing/2014/main" xmlns="" id="{4C21735D-A29D-094B-B323-51A04E75D94F}"/>
              </a:ext>
            </a:extLst>
          </p:cNvPr>
          <p:cNvSpPr/>
          <p:nvPr/>
        </p:nvSpPr>
        <p:spPr>
          <a:xfrm>
            <a:off x="4997598" y="5223689"/>
            <a:ext cx="2448201" cy="1468921"/>
          </a:xfrm>
          <a:custGeom>
            <a:avLst/>
            <a:gdLst>
              <a:gd name="connsiteX0" fmla="*/ 0 w 2448201"/>
              <a:gd name="connsiteY0" fmla="*/ 0 h 1468921"/>
              <a:gd name="connsiteX1" fmla="*/ 2448201 w 2448201"/>
              <a:gd name="connsiteY1" fmla="*/ 0 h 1468921"/>
              <a:gd name="connsiteX2" fmla="*/ 2448201 w 2448201"/>
              <a:gd name="connsiteY2" fmla="*/ 1468921 h 1468921"/>
              <a:gd name="connsiteX3" fmla="*/ 0 w 2448201"/>
              <a:gd name="connsiteY3" fmla="*/ 1468921 h 1468921"/>
              <a:gd name="connsiteX4" fmla="*/ 0 w 2448201"/>
              <a:gd name="connsiteY4" fmla="*/ 0 h 14689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48201" h="1468921">
                <a:moveTo>
                  <a:pt x="0" y="0"/>
                </a:moveTo>
                <a:lnTo>
                  <a:pt x="2448201" y="0"/>
                </a:lnTo>
                <a:lnTo>
                  <a:pt x="2448201" y="1468921"/>
                </a:lnTo>
                <a:lnTo>
                  <a:pt x="0" y="1468921"/>
                </a:lnTo>
                <a:lnTo>
                  <a:pt x="0" y="0"/>
                </a:lnTo>
                <a:close/>
              </a:path>
            </a:pathLst>
          </a:custGeom>
          <a:solidFill>
            <a:srgbClr val="005696"/>
          </a:solidFill>
          <a:ln>
            <a:solidFill>
              <a:srgbClr val="001C42"/>
            </a:solidFill>
          </a:ln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extrusionH="127000" prstMaterial="dkEdge">
            <a:bevelT w="254000" h="101600" prst="coolSlant"/>
            <a:bevelB w="63500" h="127000"/>
            <a:contourClr>
              <a:schemeClr val="accent2">
                <a:hueOff val="-9067203"/>
                <a:satOff val="5236"/>
                <a:lumOff val="-9607"/>
                <a:alphaOff val="0"/>
                <a:shade val="30000"/>
                <a:satMod val="200000"/>
              </a:schemeClr>
            </a:contourClr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-9067203"/>
              <a:satOff val="5236"/>
              <a:lumOff val="-9607"/>
              <a:alphaOff val="0"/>
            </a:schemeClr>
          </a:fillRef>
          <a:effectRef idx="3">
            <a:schemeClr val="accent2">
              <a:hueOff val="-9067203"/>
              <a:satOff val="5236"/>
              <a:lumOff val="-9607"/>
              <a:alphaOff val="0"/>
            </a:schemeClr>
          </a:effectRef>
          <a:fontRef idx="minor">
            <a:schemeClr val="lt1"/>
          </a:fontRef>
        </p:style>
        <p:txBody>
          <a:bodyPr lIns="87630" tIns="87630" rIns="87630" bIns="87630" spcCol="1270" anchor="ctr"/>
          <a:lstStyle/>
          <a:p>
            <a:pPr algn="ctr" defTabSz="1022350">
              <a:lnSpc>
                <a:spcPct val="90000"/>
              </a:lnSpc>
              <a:spcAft>
                <a:spcPct val="35000"/>
              </a:spcAft>
              <a:defRPr/>
            </a:pPr>
            <a:r>
              <a:rPr lang="pt-BR" sz="1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COMÉRCIO</a:t>
            </a:r>
          </a:p>
        </p:txBody>
      </p:sp>
      <p:pic>
        <p:nvPicPr>
          <p:cNvPr id="25" name="Picture 2" descr="C:\Users\majaroldo\Downloads\Flag_of_the_Brazilian_Army-removebg-preview (1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36641" y="0"/>
            <a:ext cx="1492029" cy="928688"/>
          </a:xfrm>
          <a:prstGeom prst="rect">
            <a:avLst/>
          </a:prstGeom>
          <a:noFill/>
        </p:spPr>
      </p:pic>
      <p:pic>
        <p:nvPicPr>
          <p:cNvPr id="2" name="Google Shape;96;p2" descr="Google Shape;96;p2">
            <a:extLst>
              <a:ext uri="{FF2B5EF4-FFF2-40B4-BE49-F238E27FC236}">
                <a16:creationId xmlns:a16="http://schemas.microsoft.com/office/drawing/2014/main" xmlns="" id="{E75EA746-93A4-B1FC-258F-D15A5599CFF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4887" y="67787"/>
            <a:ext cx="636956" cy="782579"/>
          </a:xfrm>
          <a:prstGeom prst="rect">
            <a:avLst/>
          </a:prstGeom>
          <a:ln w="12700">
            <a:miter lim="400000"/>
          </a:ln>
          <a:effectLst>
            <a:outerShdw blurRad="292100" dist="139700" dir="2700000" rotWithShape="0">
              <a:srgbClr val="333333">
                <a:alpha val="63529"/>
              </a:srgbClr>
            </a:outerShdw>
          </a:effectLst>
        </p:spPr>
      </p:pic>
      <p:pic>
        <p:nvPicPr>
          <p:cNvPr id="3" name="Google Shape;96;p2" descr="Google Shape;96;p2">
            <a:extLst>
              <a:ext uri="{FF2B5EF4-FFF2-40B4-BE49-F238E27FC236}">
                <a16:creationId xmlns:a16="http://schemas.microsoft.com/office/drawing/2014/main" xmlns="" id="{EABAC93B-C939-DA63-A73E-EB99D915DD7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489727" y="65317"/>
            <a:ext cx="636956" cy="782579"/>
          </a:xfrm>
          <a:prstGeom prst="rect">
            <a:avLst/>
          </a:prstGeom>
          <a:ln w="12700">
            <a:miter lim="400000"/>
          </a:ln>
          <a:effectLst>
            <a:outerShdw blurRad="292100" dist="139700" dir="2700000" rotWithShape="0">
              <a:srgbClr val="333333">
                <a:alpha val="63529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7415245"/>
      </p:ext>
    </p:extLst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>
            <a:extLst>
              <a:ext uri="{FF2B5EF4-FFF2-40B4-BE49-F238E27FC236}">
                <a16:creationId xmlns:a16="http://schemas.microsoft.com/office/drawing/2014/main" xmlns="" id="{302E4D80-500B-9CA8-E58C-D0A17CC6BF9D}"/>
              </a:ext>
            </a:extLst>
          </p:cNvPr>
          <p:cNvSpPr/>
          <p:nvPr/>
        </p:nvSpPr>
        <p:spPr>
          <a:xfrm>
            <a:off x="1210" y="584777"/>
            <a:ext cx="12190790" cy="28728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ustomShape 1"/>
          <p:cNvSpPr/>
          <p:nvPr/>
        </p:nvSpPr>
        <p:spPr>
          <a:xfrm>
            <a:off x="0" y="0"/>
            <a:ext cx="12192000" cy="28728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pt-BR"/>
          </a:p>
        </p:txBody>
      </p:sp>
      <p:sp>
        <p:nvSpPr>
          <p:cNvPr id="20" name="CustomShape 3"/>
          <p:cNvSpPr/>
          <p:nvPr/>
        </p:nvSpPr>
        <p:spPr>
          <a:xfrm>
            <a:off x="360" y="288000"/>
            <a:ext cx="12191640" cy="28728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pt-BR"/>
          </a:p>
        </p:txBody>
      </p:sp>
      <p:sp>
        <p:nvSpPr>
          <p:cNvPr id="12" name="CustomShape 1"/>
          <p:cNvSpPr/>
          <p:nvPr/>
        </p:nvSpPr>
        <p:spPr>
          <a:xfrm>
            <a:off x="0" y="165390"/>
            <a:ext cx="12192000" cy="575281"/>
          </a:xfrm>
          <a:prstGeom prst="rect">
            <a:avLst/>
          </a:prstGeom>
          <a:noFill/>
          <a:ln>
            <a:noFill/>
          </a:ln>
          <a:effectLst>
            <a:outerShdw blurRad="50800" dist="49893" dir="2700000" algn="tl" rotWithShape="0">
              <a:srgbClr val="000000"/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pt-BR" sz="2800" b="1" strike="noStrike" spc="-1" dirty="0">
                <a:solidFill>
                  <a:srgbClr val="FFFFFF"/>
                </a:solidFill>
                <a:latin typeface="Century Gothic"/>
                <a:ea typeface="Calibri"/>
              </a:rPr>
              <a:t>Diretoria de Fiscalização de Produtos Controlados</a:t>
            </a:r>
            <a:endParaRPr lang="pt-BR" sz="2800" b="0" strike="noStrike" spc="-1" dirty="0">
              <a:latin typeface="Arial"/>
            </a:endParaRPr>
          </a:p>
        </p:txBody>
      </p:sp>
      <p:sp>
        <p:nvSpPr>
          <p:cNvPr id="16" name="Subtítulo 2">
            <a:extLst>
              <a:ext uri="{FF2B5EF4-FFF2-40B4-BE49-F238E27FC236}">
                <a16:creationId xmlns:a16="http://schemas.microsoft.com/office/drawing/2014/main" xmlns="" id="{B4B5EB77-0E96-8006-0D53-7D95BB7AA1EF}"/>
              </a:ext>
            </a:extLst>
          </p:cNvPr>
          <p:cNvSpPr txBox="1">
            <a:spLocks/>
          </p:cNvSpPr>
          <p:nvPr/>
        </p:nvSpPr>
        <p:spPr>
          <a:xfrm>
            <a:off x="0" y="901946"/>
            <a:ext cx="12192000" cy="53483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defRPr/>
            </a:pPr>
            <a:r>
              <a:rPr lang="en-US" sz="3400" b="1" spc="150" dirty="0" err="1">
                <a:ln w="11430"/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Ações</a:t>
            </a:r>
            <a:r>
              <a:rPr lang="en-US" sz="3400" b="1" spc="150" dirty="0">
                <a:ln w="11430"/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3400" b="1" spc="150" dirty="0" err="1">
                <a:ln w="11430"/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Fiscalização</a:t>
            </a:r>
            <a:endParaRPr lang="pt-BR" sz="3400" b="1" spc="150" dirty="0">
              <a:ln w="11430"/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33" name="Picture 9" descr="C:\Users\majaroldo\Desktop\Reu com garimpeiros\WhatsApp Image 2024-03-15 at 09.17.09 (1)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7896" y="1812222"/>
            <a:ext cx="4010023" cy="3234182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</p:pic>
      <p:pic>
        <p:nvPicPr>
          <p:cNvPr id="1034" name="Picture 10" descr="C:\Users\majaroldo\Desktop\Reu com garimpeiros\WhatsApp Image 2024-03-15 at 09.17.10 (1)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185574" y="1845237"/>
            <a:ext cx="3867150" cy="3229741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</p:pic>
      <p:pic>
        <p:nvPicPr>
          <p:cNvPr id="1035" name="Picture 11" descr="C:\Users\majaroldo\Desktop\Reu com garimpeiros\WhatsApp Image 2024-03-15 at 09.17.09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90272" y="1812666"/>
            <a:ext cx="3752427" cy="3262312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</p:pic>
      <p:pic>
        <p:nvPicPr>
          <p:cNvPr id="24" name="Picture 2" descr="C:\Users\majaroldo\Downloads\Flag_of_the_Brazilian_Army-removebg-preview (1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336641" y="0"/>
            <a:ext cx="1492029" cy="928688"/>
          </a:xfrm>
          <a:prstGeom prst="rect">
            <a:avLst/>
          </a:prstGeom>
          <a:noFill/>
        </p:spPr>
      </p:pic>
      <p:sp>
        <p:nvSpPr>
          <p:cNvPr id="2" name="Subtítulo 2">
            <a:extLst>
              <a:ext uri="{FF2B5EF4-FFF2-40B4-BE49-F238E27FC236}">
                <a16:creationId xmlns:a16="http://schemas.microsoft.com/office/drawing/2014/main" xmlns="" id="{EE72872C-6A8E-E445-D901-9AFDD4A57EC0}"/>
              </a:ext>
            </a:extLst>
          </p:cNvPr>
          <p:cNvSpPr txBox="1">
            <a:spLocks/>
          </p:cNvSpPr>
          <p:nvPr/>
        </p:nvSpPr>
        <p:spPr>
          <a:xfrm>
            <a:off x="117896" y="5290462"/>
            <a:ext cx="11934828" cy="85223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lnSpc>
                <a:spcPct val="114000"/>
              </a:lnSpc>
              <a:defRPr/>
            </a:pPr>
            <a:r>
              <a:rPr lang="en-US" sz="2400" spc="150" dirty="0" err="1">
                <a:ln w="11430"/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Reunião</a:t>
            </a:r>
            <a:r>
              <a:rPr lang="en-US" sz="2400" spc="150" dirty="0">
                <a:ln w="11430"/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com </a:t>
            </a:r>
            <a:r>
              <a:rPr lang="en-US" sz="2400" spc="150" dirty="0" err="1">
                <a:ln w="11430"/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garimpeiros</a:t>
            </a:r>
            <a:r>
              <a:rPr lang="en-US" sz="2400" spc="150" dirty="0">
                <a:ln w="11430"/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150" dirty="0" err="1">
                <a:ln w="11430"/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possuidores</a:t>
            </a:r>
            <a:r>
              <a:rPr lang="en-US" sz="2400" spc="150" dirty="0">
                <a:ln w="11430"/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CR </a:t>
            </a:r>
            <a:r>
              <a:rPr lang="en-US" sz="2400" spc="150" dirty="0" err="1">
                <a:ln w="11430"/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</a:t>
            </a:r>
            <a:endParaRPr lang="en-US" sz="2400" spc="150" dirty="0">
              <a:ln w="11430"/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14000"/>
              </a:lnSpc>
              <a:defRPr/>
            </a:pPr>
            <a:r>
              <a:rPr lang="en-US" sz="2400" spc="150" dirty="0" err="1">
                <a:ln w="11430"/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utilização</a:t>
            </a:r>
            <a:r>
              <a:rPr lang="en-US" sz="2400" spc="150" dirty="0">
                <a:ln w="11430"/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en-US" sz="2400" spc="150" dirty="0" err="1">
                <a:ln w="11430"/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armazenamento</a:t>
            </a:r>
            <a:r>
              <a:rPr lang="en-US" sz="2400" spc="150" dirty="0">
                <a:ln w="11430"/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PCE (</a:t>
            </a:r>
            <a:r>
              <a:rPr lang="en-US" sz="2400" spc="150" dirty="0" err="1">
                <a:ln w="11430"/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Ametista</a:t>
            </a:r>
            <a:r>
              <a:rPr lang="en-US" sz="2400" spc="150" dirty="0">
                <a:ln w="11430"/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n-US" sz="2400" spc="150" dirty="0" err="1">
                <a:ln w="11430"/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Sul</a:t>
            </a:r>
            <a:r>
              <a:rPr lang="en-US" sz="2400" spc="150" dirty="0">
                <a:ln w="11430"/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RS)</a:t>
            </a:r>
            <a:endParaRPr lang="pt-BR" sz="2400" spc="150" dirty="0">
              <a:ln w="11430"/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oogle Shape;96;p2" descr="Google Shape;96;p2">
            <a:extLst>
              <a:ext uri="{FF2B5EF4-FFF2-40B4-BE49-F238E27FC236}">
                <a16:creationId xmlns:a16="http://schemas.microsoft.com/office/drawing/2014/main" xmlns="" id="{2A4BAB48-1890-D76D-3738-475776C79384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14887" y="67787"/>
            <a:ext cx="636956" cy="782579"/>
          </a:xfrm>
          <a:prstGeom prst="rect">
            <a:avLst/>
          </a:prstGeom>
          <a:ln w="12700">
            <a:miter lim="400000"/>
          </a:ln>
          <a:effectLst>
            <a:outerShdw blurRad="292100" dist="139700" dir="2700000" rotWithShape="0">
              <a:srgbClr val="333333">
                <a:alpha val="63529"/>
              </a:srgbClr>
            </a:outerShdw>
          </a:effectLst>
        </p:spPr>
      </p:pic>
      <p:pic>
        <p:nvPicPr>
          <p:cNvPr id="4" name="Google Shape;96;p2" descr="Google Shape;96;p2">
            <a:extLst>
              <a:ext uri="{FF2B5EF4-FFF2-40B4-BE49-F238E27FC236}">
                <a16:creationId xmlns:a16="http://schemas.microsoft.com/office/drawing/2014/main" xmlns="" id="{4AA2B640-9359-DF9D-C878-D1BA6B3A442C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1489727" y="65317"/>
            <a:ext cx="636956" cy="782579"/>
          </a:xfrm>
          <a:prstGeom prst="rect">
            <a:avLst/>
          </a:prstGeom>
          <a:ln w="12700">
            <a:miter lim="400000"/>
          </a:ln>
          <a:effectLst>
            <a:outerShdw blurRad="292100" dist="139700" dir="2700000" rotWithShape="0">
              <a:srgbClr val="333333">
                <a:alpha val="63529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7415245"/>
      </p:ext>
    </p:extLst>
  </p:cSld>
  <p:clrMapOvr>
    <a:masterClrMapping/>
  </p:clrMapOvr>
  <p:transition spd="med">
    <p:fade/>
  </p:transition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32788</TotalTime>
  <Words>764</Words>
  <Application>Microsoft Office PowerPoint</Application>
  <PresentationFormat>Widescreen</PresentationFormat>
  <Paragraphs>148</Paragraphs>
  <Slides>26</Slides>
  <Notes>2</Notes>
  <HiddenSlides>0</HiddenSlides>
  <MMClips>0</MMClips>
  <ScaleCrop>false</ScaleCrop>
  <HeadingPairs>
    <vt:vector size="6" baseType="variant">
      <vt:variant>
        <vt:lpstr>Fontes usadas</vt:lpstr>
      </vt:variant>
      <vt:variant>
        <vt:i4>10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26</vt:i4>
      </vt:variant>
    </vt:vector>
  </HeadingPairs>
  <TitlesOfParts>
    <vt:vector size="38" baseType="lpstr">
      <vt:lpstr>Arial</vt:lpstr>
      <vt:lpstr>Arial Black</vt:lpstr>
      <vt:lpstr>Calibri</vt:lpstr>
      <vt:lpstr>Calibri Light</vt:lpstr>
      <vt:lpstr>Century Gothic</vt:lpstr>
      <vt:lpstr>Libre Franklin Black</vt:lpstr>
      <vt:lpstr>Myriad Web Pro</vt:lpstr>
      <vt:lpstr>Symbol</vt:lpstr>
      <vt:lpstr>Times New Roman</vt:lpstr>
      <vt:lpstr>Wingdings</vt:lpstr>
      <vt:lpstr>Tema do Office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 Rocha</dc:creator>
  <cp:lastModifiedBy>Clarissa Kiwa Scarton Hayashi</cp:lastModifiedBy>
  <cp:revision>617</cp:revision>
  <dcterms:created xsi:type="dcterms:W3CDTF">2022-04-11T22:18:42Z</dcterms:created>
  <dcterms:modified xsi:type="dcterms:W3CDTF">2024-03-19T17:07:21Z</dcterms:modified>
</cp:coreProperties>
</file>