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  <p:sldMasterId id="2147483818" r:id="rId2"/>
  </p:sldMasterIdLst>
  <p:notesMasterIdLst>
    <p:notesMasterId r:id="rId24"/>
  </p:notesMasterIdLst>
  <p:handoutMasterIdLst>
    <p:handoutMasterId r:id="rId25"/>
  </p:handoutMasterIdLst>
  <p:sldIdLst>
    <p:sldId id="740" r:id="rId3"/>
    <p:sldId id="744" r:id="rId4"/>
    <p:sldId id="760" r:id="rId5"/>
    <p:sldId id="761" r:id="rId6"/>
    <p:sldId id="745" r:id="rId7"/>
    <p:sldId id="764" r:id="rId8"/>
    <p:sldId id="767" r:id="rId9"/>
    <p:sldId id="747" r:id="rId10"/>
    <p:sldId id="749" r:id="rId11"/>
    <p:sldId id="758" r:id="rId12"/>
    <p:sldId id="765" r:id="rId13"/>
    <p:sldId id="754" r:id="rId14"/>
    <p:sldId id="750" r:id="rId15"/>
    <p:sldId id="739" r:id="rId16"/>
    <p:sldId id="751" r:id="rId17"/>
    <p:sldId id="741" r:id="rId18"/>
    <p:sldId id="742" r:id="rId19"/>
    <p:sldId id="733" r:id="rId20"/>
    <p:sldId id="768" r:id="rId21"/>
    <p:sldId id="734" r:id="rId22"/>
    <p:sldId id="766" r:id="rId23"/>
  </p:sldIdLst>
  <p:sldSz cx="9144000" cy="6858000" type="screen4x3"/>
  <p:notesSz cx="6797675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FF"/>
    <a:srgbClr val="008000"/>
    <a:srgbClr val="606060"/>
    <a:srgbClr val="800000"/>
    <a:srgbClr val="025C75"/>
    <a:srgbClr val="F79646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993" autoAdjust="0"/>
  </p:normalViewPr>
  <p:slideViewPr>
    <p:cSldViewPr>
      <p:cViewPr varScale="1">
        <p:scale>
          <a:sx n="89" d="100"/>
          <a:sy n="89" d="100"/>
        </p:scale>
        <p:origin x="13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20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96" d="100"/>
          <a:sy n="96" d="100"/>
        </p:scale>
        <p:origin x="2856" y="-978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bcdf060\depec01$\Gabin\R%20Baldini\Trabalhos\Spreads%20mai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bcdf060\depec01$\Gabin\R%20Baldini\Trabalhos\Spreads%20mai20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bcdf060\depec01$\Gabin\R%20Baldini\Cr&#233;dito\S&#233;ri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523484848484854E-2"/>
          <c:y val="9.5707070707071268E-2"/>
          <c:w val="0.88954747474747475"/>
          <c:h val="0.72811757474975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index</c:v>
                </c:pt>
              </c:strCache>
            </c:strRef>
          </c:tx>
          <c:spPr>
            <a:solidFill>
              <a:srgbClr val="0D5C78"/>
            </a:solidFill>
            <a:ln>
              <a:noFill/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rgbClr val="000066"/>
                    </a:solidFill>
                    <a:latin typeface="Calibri" panose="020F050202020403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Plan1!$A$2:$A$17</c:f>
              <c:strCach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strCache>
            </c:strRef>
          </c:cat>
          <c:val>
            <c:numRef>
              <c:f>Plan1!$B$2:$B$17</c:f>
              <c:numCache>
                <c:formatCode>0.0</c:formatCode>
                <c:ptCount val="16"/>
                <c:pt idx="0">
                  <c:v>25.56523609439596</c:v>
                </c:pt>
                <c:pt idx="1">
                  <c:v>25.819403483627244</c:v>
                </c:pt>
                <c:pt idx="2">
                  <c:v>24.346337356421934</c:v>
                </c:pt>
                <c:pt idx="3">
                  <c:v>25.474227777257909</c:v>
                </c:pt>
                <c:pt idx="4">
                  <c:v>27.965877393854051</c:v>
                </c:pt>
                <c:pt idx="5">
                  <c:v>30.404865442522794</c:v>
                </c:pt>
                <c:pt idx="6" formatCode="0.00">
                  <c:v>34.699660830576342</c:v>
                </c:pt>
                <c:pt idx="7" formatCode="0.00">
                  <c:v>39.680550836160656</c:v>
                </c:pt>
                <c:pt idx="8" formatCode="0.00">
                  <c:v>42.61920816177571</c:v>
                </c:pt>
                <c:pt idx="9" formatCode="0.00">
                  <c:v>44.075538743548059</c:v>
                </c:pt>
                <c:pt idx="10" formatCode="0.00">
                  <c:v>46.475696134386808</c:v>
                </c:pt>
                <c:pt idx="11" formatCode="0.00">
                  <c:v>49.189118460733248</c:v>
                </c:pt>
                <c:pt idx="12" formatCode="0.00">
                  <c:v>50.854552810318964</c:v>
                </c:pt>
                <c:pt idx="13" formatCode="0.00">
                  <c:v>52.214579353734145</c:v>
                </c:pt>
                <c:pt idx="14" formatCode="0.00">
                  <c:v>53.650398741253014</c:v>
                </c:pt>
                <c:pt idx="15" formatCode="0.00">
                  <c:v>49.390008892933487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A7-4436-BCF9-F7D38C5BD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3882264"/>
        <c:axId val="53882648"/>
      </c:barChart>
      <c:catAx>
        <c:axId val="53882264"/>
        <c:scaling>
          <c:orientation val="minMax"/>
        </c:scaling>
        <c:delete val="0"/>
        <c:axPos val="b"/>
        <c:numFmt formatCode="mmm\ yy" sourceLinked="0"/>
        <c:majorTickMark val="out"/>
        <c:minorTickMark val="none"/>
        <c:tickLblPos val="low"/>
        <c:spPr>
          <a:ln w="0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 rot="-5400000" vert="horz"/>
          <a:lstStyle/>
          <a:p>
            <a:pPr>
              <a:defRPr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pPr>
            <a:endParaRPr lang="pt-BR"/>
          </a:p>
        </c:txPr>
        <c:crossAx val="53882648"/>
        <c:crosses val="autoZero"/>
        <c:auto val="0"/>
        <c:lblAlgn val="ctr"/>
        <c:lblOffset val="100"/>
        <c:noMultiLvlLbl val="0"/>
      </c:catAx>
      <c:valAx>
        <c:axId val="53882648"/>
        <c:scaling>
          <c:orientation val="minMax"/>
          <c:max val="60"/>
          <c:min val="0"/>
        </c:scaling>
        <c:delete val="0"/>
        <c:axPos val="l"/>
        <c:majorGridlines>
          <c:spPr>
            <a:ln w="0">
              <a:solidFill>
                <a:sysClr val="window" lastClr="FFFFFF">
                  <a:lumMod val="85000"/>
                </a:sysClr>
              </a:solidFill>
              <a:prstDash val="sysDot"/>
            </a:ln>
          </c:spPr>
        </c:majorGridlines>
        <c:numFmt formatCode="0" sourceLinked="0"/>
        <c:majorTickMark val="out"/>
        <c:minorTickMark val="none"/>
        <c:tickLblPos val="low"/>
        <c:spPr>
          <a:ln w="0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/>
          <a:lstStyle/>
          <a:p>
            <a:pPr>
              <a:defRPr sz="1200" baseline="0">
                <a:solidFill>
                  <a:schemeClr val="tx1"/>
                </a:solidFill>
                <a:latin typeface="Calibri" panose="020F0502020204030204" pitchFamily="34" charset="0"/>
              </a:defRPr>
            </a:pPr>
            <a:endParaRPr lang="pt-BR"/>
          </a:p>
        </c:txPr>
        <c:crossAx val="53882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>
          <a:solidFill>
            <a:srgbClr val="285096"/>
          </a:solidFill>
          <a:latin typeface="Arial" pitchFamily="34" charset="0"/>
          <a:cs typeface="Arial" pitchFamily="34" charset="0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Taxas de juros - Pessoas físicas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'STP-20170502114337406'!$A$82:$A$87</c:f>
              <c:strCache>
                <c:ptCount val="6"/>
                <c:pt idx="0">
                  <c:v>Imobiliário</c:v>
                </c:pt>
                <c:pt idx="1">
                  <c:v>Consignado</c:v>
                </c:pt>
                <c:pt idx="2">
                  <c:v>Aquisição de veículos</c:v>
                </c:pt>
                <c:pt idx="3">
                  <c:v>Crédito pessoal (não consignado)</c:v>
                </c:pt>
                <c:pt idx="4">
                  <c:v>Cheque especial</c:v>
                </c:pt>
                <c:pt idx="5">
                  <c:v>Cartão de crédito rotativo</c:v>
                </c:pt>
              </c:strCache>
            </c:strRef>
          </c:cat>
          <c:val>
            <c:numRef>
              <c:f>'STP-20170502114337406'!$B$82:$B$87</c:f>
              <c:numCache>
                <c:formatCode>0.0</c:formatCode>
                <c:ptCount val="6"/>
                <c:pt idx="0">
                  <c:v>9.8000000000000007</c:v>
                </c:pt>
                <c:pt idx="1">
                  <c:v>29.3</c:v>
                </c:pt>
                <c:pt idx="2">
                  <c:v>24.8</c:v>
                </c:pt>
                <c:pt idx="3">
                  <c:v>135</c:v>
                </c:pt>
                <c:pt idx="4">
                  <c:v>328</c:v>
                </c:pt>
                <c:pt idx="5">
                  <c:v>490.3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821376"/>
        <c:axId val="54439216"/>
      </c:barChart>
      <c:catAx>
        <c:axId val="5382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439216"/>
        <c:crosses val="autoZero"/>
        <c:auto val="1"/>
        <c:lblAlgn val="ctr"/>
        <c:lblOffset val="100"/>
        <c:noMultiLvlLbl val="0"/>
      </c:catAx>
      <c:valAx>
        <c:axId val="5443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% ao ano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0.3396795713035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82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Inadimplência - Pessoas físicas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'STP-20170502114337406'!$A$91:$A$96</c:f>
              <c:strCache>
                <c:ptCount val="6"/>
                <c:pt idx="0">
                  <c:v>Imobiliário</c:v>
                </c:pt>
                <c:pt idx="1">
                  <c:v>Consignado</c:v>
                </c:pt>
                <c:pt idx="2">
                  <c:v>Aquisição de veículos</c:v>
                </c:pt>
                <c:pt idx="3">
                  <c:v>Crédito pessoal (não consignado)</c:v>
                </c:pt>
                <c:pt idx="4">
                  <c:v>Cheque especial</c:v>
                </c:pt>
                <c:pt idx="5">
                  <c:v>Cartão de crédito rotativo</c:v>
                </c:pt>
              </c:strCache>
            </c:strRef>
          </c:cat>
          <c:val>
            <c:numRef>
              <c:f>'STP-20170502114337406'!$B$91:$B$96</c:f>
              <c:numCache>
                <c:formatCode>0.0</c:formatCode>
                <c:ptCount val="6"/>
                <c:pt idx="0">
                  <c:v>1.8</c:v>
                </c:pt>
                <c:pt idx="1">
                  <c:v>2.2999999999999998</c:v>
                </c:pt>
                <c:pt idx="2">
                  <c:v>4.5</c:v>
                </c:pt>
                <c:pt idx="3">
                  <c:v>8.3000000000000007</c:v>
                </c:pt>
                <c:pt idx="4">
                  <c:v>15.5</c:v>
                </c:pt>
                <c:pt idx="5">
                  <c:v>34.5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974736"/>
        <c:axId val="54983336"/>
      </c:barChart>
      <c:catAx>
        <c:axId val="5497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983336"/>
        <c:crosses val="autoZero"/>
        <c:auto val="1"/>
        <c:lblAlgn val="ctr"/>
        <c:lblOffset val="100"/>
        <c:noMultiLvlLbl val="0"/>
      </c:catAx>
      <c:valAx>
        <c:axId val="54983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% do saldo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0.366196048410615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97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Provisões do Sistema Financeiro Nacional</a:t>
            </a:r>
          </a:p>
        </c:rich>
      </c:tx>
      <c:layout>
        <c:manualLayout>
          <c:xMode val="edge"/>
          <c:yMode val="edge"/>
          <c:x val="2.5693350831146075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0546281714785652"/>
          <c:y val="0.15782407407407409"/>
          <c:w val="0.85629396325459317"/>
          <c:h val="0.68269320501603958"/>
        </c:manualLayout>
      </c:layout>
      <c:areaChart>
        <c:grouping val="standard"/>
        <c:varyColors val="0"/>
        <c:ser>
          <c:idx val="0"/>
          <c:order val="0"/>
          <c:tx>
            <c:v>Provisões</c:v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cat>
            <c:numRef>
              <c:f>'S longa'!$A$202:$A$274</c:f>
              <c:numCache>
                <c:formatCode>mmm\-yy</c:formatCode>
                <c:ptCount val="73"/>
                <c:pt idx="0">
                  <c:v>40603</c:v>
                </c:pt>
                <c:pt idx="1">
                  <c:v>40634</c:v>
                </c:pt>
                <c:pt idx="2">
                  <c:v>40664</c:v>
                </c:pt>
                <c:pt idx="3">
                  <c:v>40695</c:v>
                </c:pt>
                <c:pt idx="4">
                  <c:v>40725</c:v>
                </c:pt>
                <c:pt idx="5">
                  <c:v>40756</c:v>
                </c:pt>
                <c:pt idx="6">
                  <c:v>40787</c:v>
                </c:pt>
                <c:pt idx="7">
                  <c:v>40817</c:v>
                </c:pt>
                <c:pt idx="8">
                  <c:v>40848</c:v>
                </c:pt>
                <c:pt idx="9">
                  <c:v>40878</c:v>
                </c:pt>
                <c:pt idx="10">
                  <c:v>40909</c:v>
                </c:pt>
                <c:pt idx="11">
                  <c:v>40940</c:v>
                </c:pt>
                <c:pt idx="12">
                  <c:v>40969</c:v>
                </c:pt>
                <c:pt idx="13">
                  <c:v>41000</c:v>
                </c:pt>
                <c:pt idx="14">
                  <c:v>41030</c:v>
                </c:pt>
                <c:pt idx="15">
                  <c:v>41061</c:v>
                </c:pt>
                <c:pt idx="16">
                  <c:v>41091</c:v>
                </c:pt>
                <c:pt idx="17">
                  <c:v>41122</c:v>
                </c:pt>
                <c:pt idx="18">
                  <c:v>41153</c:v>
                </c:pt>
                <c:pt idx="19">
                  <c:v>41183</c:v>
                </c:pt>
                <c:pt idx="20">
                  <c:v>41214</c:v>
                </c:pt>
                <c:pt idx="21">
                  <c:v>41244</c:v>
                </c:pt>
                <c:pt idx="22">
                  <c:v>41275</c:v>
                </c:pt>
                <c:pt idx="23">
                  <c:v>41306</c:v>
                </c:pt>
                <c:pt idx="24">
                  <c:v>41334</c:v>
                </c:pt>
                <c:pt idx="25">
                  <c:v>41365</c:v>
                </c:pt>
                <c:pt idx="26">
                  <c:v>41395</c:v>
                </c:pt>
                <c:pt idx="27">
                  <c:v>41426</c:v>
                </c:pt>
                <c:pt idx="28">
                  <c:v>41456</c:v>
                </c:pt>
                <c:pt idx="29">
                  <c:v>41487</c:v>
                </c:pt>
                <c:pt idx="30">
                  <c:v>41518</c:v>
                </c:pt>
                <c:pt idx="31">
                  <c:v>41548</c:v>
                </c:pt>
                <c:pt idx="32">
                  <c:v>41579</c:v>
                </c:pt>
                <c:pt idx="33">
                  <c:v>41609</c:v>
                </c:pt>
                <c:pt idx="34">
                  <c:v>41640</c:v>
                </c:pt>
                <c:pt idx="35">
                  <c:v>41671</c:v>
                </c:pt>
                <c:pt idx="36">
                  <c:v>41699</c:v>
                </c:pt>
                <c:pt idx="37">
                  <c:v>41730</c:v>
                </c:pt>
                <c:pt idx="38">
                  <c:v>41760</c:v>
                </c:pt>
                <c:pt idx="39">
                  <c:v>41791</c:v>
                </c:pt>
                <c:pt idx="40">
                  <c:v>41821</c:v>
                </c:pt>
                <c:pt idx="41">
                  <c:v>41852</c:v>
                </c:pt>
                <c:pt idx="42">
                  <c:v>41883</c:v>
                </c:pt>
                <c:pt idx="43">
                  <c:v>41913</c:v>
                </c:pt>
                <c:pt idx="44">
                  <c:v>41944</c:v>
                </c:pt>
                <c:pt idx="45">
                  <c:v>41974</c:v>
                </c:pt>
                <c:pt idx="46">
                  <c:v>42005</c:v>
                </c:pt>
                <c:pt idx="47">
                  <c:v>42036</c:v>
                </c:pt>
                <c:pt idx="48">
                  <c:v>42064</c:v>
                </c:pt>
                <c:pt idx="49">
                  <c:v>42095</c:v>
                </c:pt>
                <c:pt idx="50">
                  <c:v>42125</c:v>
                </c:pt>
                <c:pt idx="51">
                  <c:v>42156</c:v>
                </c:pt>
                <c:pt idx="52">
                  <c:v>42186</c:v>
                </c:pt>
                <c:pt idx="53">
                  <c:v>42217</c:v>
                </c:pt>
                <c:pt idx="54">
                  <c:v>42248</c:v>
                </c:pt>
                <c:pt idx="55">
                  <c:v>42278</c:v>
                </c:pt>
                <c:pt idx="56">
                  <c:v>42309</c:v>
                </c:pt>
                <c:pt idx="57">
                  <c:v>42339</c:v>
                </c:pt>
                <c:pt idx="58">
                  <c:v>42370</c:v>
                </c:pt>
                <c:pt idx="59">
                  <c:v>42401</c:v>
                </c:pt>
                <c:pt idx="60">
                  <c:v>42430</c:v>
                </c:pt>
                <c:pt idx="61">
                  <c:v>42461</c:v>
                </c:pt>
                <c:pt idx="62">
                  <c:v>42491</c:v>
                </c:pt>
                <c:pt idx="63">
                  <c:v>42522</c:v>
                </c:pt>
                <c:pt idx="64">
                  <c:v>42552</c:v>
                </c:pt>
                <c:pt idx="65">
                  <c:v>42583</c:v>
                </c:pt>
                <c:pt idx="66">
                  <c:v>42614</c:v>
                </c:pt>
                <c:pt idx="67">
                  <c:v>42644</c:v>
                </c:pt>
                <c:pt idx="68">
                  <c:v>42675</c:v>
                </c:pt>
                <c:pt idx="69">
                  <c:v>42705</c:v>
                </c:pt>
                <c:pt idx="70">
                  <c:v>42736</c:v>
                </c:pt>
                <c:pt idx="71">
                  <c:v>42767</c:v>
                </c:pt>
                <c:pt idx="72">
                  <c:v>42795</c:v>
                </c:pt>
              </c:numCache>
            </c:numRef>
          </c:cat>
          <c:val>
            <c:numRef>
              <c:f>'S longa'!$E$202:$E$274</c:f>
              <c:numCache>
                <c:formatCode>_-* #,##0_-;\-* #,##0_-;_-* "-"??_-;_-@_-</c:formatCode>
                <c:ptCount val="73"/>
                <c:pt idx="0">
                  <c:v>96782.345000000001</c:v>
                </c:pt>
                <c:pt idx="1">
                  <c:v>98091.785000000003</c:v>
                </c:pt>
                <c:pt idx="2">
                  <c:v>99667.04</c:v>
                </c:pt>
                <c:pt idx="3">
                  <c:v>101208.63499999999</c:v>
                </c:pt>
                <c:pt idx="4">
                  <c:v>102387.89</c:v>
                </c:pt>
                <c:pt idx="5">
                  <c:v>106103.92799999999</c:v>
                </c:pt>
                <c:pt idx="6">
                  <c:v>106467.955</c:v>
                </c:pt>
                <c:pt idx="7">
                  <c:v>109236.84799999998</c:v>
                </c:pt>
                <c:pt idx="8">
                  <c:v>111362.32799999999</c:v>
                </c:pt>
                <c:pt idx="9">
                  <c:v>113901.36799999999</c:v>
                </c:pt>
                <c:pt idx="10">
                  <c:v>117924.73</c:v>
                </c:pt>
                <c:pt idx="11">
                  <c:v>118380.31999999999</c:v>
                </c:pt>
                <c:pt idx="12">
                  <c:v>118497.98400000001</c:v>
                </c:pt>
                <c:pt idx="13">
                  <c:v>120075.402</c:v>
                </c:pt>
                <c:pt idx="14">
                  <c:v>122097.477</c:v>
                </c:pt>
                <c:pt idx="15">
                  <c:v>123982.69500000001</c:v>
                </c:pt>
                <c:pt idx="16">
                  <c:v>124994.55900000001</c:v>
                </c:pt>
                <c:pt idx="17">
                  <c:v>128752.22799999999</c:v>
                </c:pt>
                <c:pt idx="18">
                  <c:v>127935.01800000001</c:v>
                </c:pt>
                <c:pt idx="19">
                  <c:v>129748.24500000001</c:v>
                </c:pt>
                <c:pt idx="20">
                  <c:v>131717.93700000001</c:v>
                </c:pt>
                <c:pt idx="21">
                  <c:v>130258.59</c:v>
                </c:pt>
                <c:pt idx="22">
                  <c:v>130139.075</c:v>
                </c:pt>
                <c:pt idx="23">
                  <c:v>131097.83499999999</c:v>
                </c:pt>
                <c:pt idx="24">
                  <c:v>131061.34800000001</c:v>
                </c:pt>
                <c:pt idx="25">
                  <c:v>134703.14000000001</c:v>
                </c:pt>
                <c:pt idx="26">
                  <c:v>134313.87600000002</c:v>
                </c:pt>
                <c:pt idx="27">
                  <c:v>131641.95200000002</c:v>
                </c:pt>
                <c:pt idx="28">
                  <c:v>132346.60400000002</c:v>
                </c:pt>
                <c:pt idx="29">
                  <c:v>131471.57399999999</c:v>
                </c:pt>
                <c:pt idx="30">
                  <c:v>132455.568</c:v>
                </c:pt>
                <c:pt idx="31">
                  <c:v>132816.291</c:v>
                </c:pt>
                <c:pt idx="32">
                  <c:v>134990.47199999998</c:v>
                </c:pt>
                <c:pt idx="33">
                  <c:v>135568.55000000002</c:v>
                </c:pt>
                <c:pt idx="34">
                  <c:v>135663.6</c:v>
                </c:pt>
                <c:pt idx="35">
                  <c:v>133556.948</c:v>
                </c:pt>
                <c:pt idx="36">
                  <c:v>134862.11199999999</c:v>
                </c:pt>
                <c:pt idx="37">
                  <c:v>135796.003</c:v>
                </c:pt>
                <c:pt idx="38">
                  <c:v>134304.72</c:v>
                </c:pt>
                <c:pt idx="39">
                  <c:v>135582.04800000001</c:v>
                </c:pt>
                <c:pt idx="40">
                  <c:v>135880.56</c:v>
                </c:pt>
                <c:pt idx="41">
                  <c:v>140026.02600000001</c:v>
                </c:pt>
                <c:pt idx="42">
                  <c:v>139035.36000000002</c:v>
                </c:pt>
                <c:pt idx="43">
                  <c:v>143052.85399999999</c:v>
                </c:pt>
                <c:pt idx="44">
                  <c:v>141916.80000000002</c:v>
                </c:pt>
                <c:pt idx="45">
                  <c:v>147855.34400000001</c:v>
                </c:pt>
                <c:pt idx="46">
                  <c:v>147640.67500000002</c:v>
                </c:pt>
                <c:pt idx="47">
                  <c:v>148209.908</c:v>
                </c:pt>
                <c:pt idx="48">
                  <c:v>150009.97200000001</c:v>
                </c:pt>
                <c:pt idx="49">
                  <c:v>150025.848</c:v>
                </c:pt>
                <c:pt idx="50">
                  <c:v>154166.65</c:v>
                </c:pt>
                <c:pt idx="51">
                  <c:v>155034.6</c:v>
                </c:pt>
                <c:pt idx="52">
                  <c:v>158612.03999999998</c:v>
                </c:pt>
                <c:pt idx="53">
                  <c:v>163031.23200000002</c:v>
                </c:pt>
                <c:pt idx="54">
                  <c:v>174022.97</c:v>
                </c:pt>
                <c:pt idx="55">
                  <c:v>176808.35199999998</c:v>
                </c:pt>
                <c:pt idx="56">
                  <c:v>181081.875</c:v>
                </c:pt>
                <c:pt idx="57">
                  <c:v>183501.81</c:v>
                </c:pt>
                <c:pt idx="58">
                  <c:v>185490.78599999999</c:v>
                </c:pt>
                <c:pt idx="59">
                  <c:v>190932</c:v>
                </c:pt>
                <c:pt idx="60">
                  <c:v>189629.88</c:v>
                </c:pt>
                <c:pt idx="61">
                  <c:v>191580.992</c:v>
                </c:pt>
                <c:pt idx="62">
                  <c:v>195142.70600000001</c:v>
                </c:pt>
                <c:pt idx="63">
                  <c:v>197161.39800000002</c:v>
                </c:pt>
                <c:pt idx="64">
                  <c:v>199429.568</c:v>
                </c:pt>
                <c:pt idx="65">
                  <c:v>199344.96</c:v>
                </c:pt>
                <c:pt idx="66">
                  <c:v>202178.08000000002</c:v>
                </c:pt>
                <c:pt idx="67">
                  <c:v>204255.15000000002</c:v>
                </c:pt>
                <c:pt idx="68">
                  <c:v>201752.85</c:v>
                </c:pt>
                <c:pt idx="69">
                  <c:v>204963.52800000002</c:v>
                </c:pt>
                <c:pt idx="70">
                  <c:v>209050.22400000002</c:v>
                </c:pt>
                <c:pt idx="71">
                  <c:v>208786.79200000002</c:v>
                </c:pt>
                <c:pt idx="72">
                  <c:v>209205.67200000002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984120"/>
        <c:axId val="54984512"/>
      </c:areaChart>
      <c:dateAx>
        <c:axId val="549841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984512"/>
        <c:crosses val="autoZero"/>
        <c:auto val="1"/>
        <c:lblOffset val="100"/>
        <c:baseTimeUnit val="months"/>
        <c:majorUnit val="6"/>
        <c:majorTimeUnit val="months"/>
      </c:dateAx>
      <c:valAx>
        <c:axId val="5498451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984120"/>
        <c:crosses val="autoZero"/>
        <c:crossBetween val="midCat"/>
        <c:dispUnits>
          <c:builtInUnit val="thousands"/>
          <c:dispUnitsLbl>
            <c:layout>
              <c:manualLayout>
                <c:xMode val="edge"/>
                <c:yMode val="edge"/>
                <c:x val="0"/>
                <c:y val="0.37078703703703703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R$ bilhões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ACEA9A-0668-442F-AF64-D5C9467EEAA8}" type="datetimeFigureOut">
              <a:rPr lang="pt-BR"/>
              <a:pPr>
                <a:defRPr/>
              </a:pPr>
              <a:t>03/05/2017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4684BE5-83F0-426C-B31D-756BA80FA16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52305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175" tIns="46088" rIns="92175" bIns="4608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175" tIns="46088" rIns="92175" bIns="4608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71A5B9-5132-4E36-BAC7-CFC5AE00D9BB}" type="datetimeFigureOut">
              <a:rPr lang="pt-BR"/>
              <a:pPr>
                <a:defRPr/>
              </a:pPr>
              <a:t>03/05/2017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5" tIns="46088" rIns="92175" bIns="46088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2175" tIns="46088" rIns="92175" bIns="46088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2175" tIns="46088" rIns="92175" bIns="4608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2175" tIns="46088" rIns="92175" bIns="460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8C95F3-44CC-4541-BB7A-32CD98B53BC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0044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40BD9-4F83-4667-AC6E-0C82D41E886D}" type="slidenum">
              <a:rPr lang="pt-BR" smtClean="0"/>
              <a:pPr>
                <a:defRPr/>
              </a:pPr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3383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79770" y="4715159"/>
            <a:ext cx="5438140" cy="4856672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1CBCB-41FD-4F45-9885-B2403225DA4C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875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79770" y="4715159"/>
            <a:ext cx="5438140" cy="4856672"/>
          </a:xfrm>
        </p:spPr>
        <p:txBody>
          <a:bodyPr>
            <a:normAutofit/>
          </a:bodyPr>
          <a:lstStyle/>
          <a:p>
            <a:r>
              <a:rPr lang="pt-BR" dirty="0" smtClean="0"/>
              <a:t>Rentabilidade da carteira de crédito dos bancos vem caindo</a:t>
            </a:r>
          </a:p>
          <a:p>
            <a:endParaRPr lang="pt-BR" dirty="0" smtClean="0"/>
          </a:p>
          <a:p>
            <a:r>
              <a:rPr lang="pt-BR" dirty="0" smtClean="0"/>
              <a:t>“</a:t>
            </a:r>
            <a:r>
              <a:rPr lang="pt-BR" dirty="0"/>
              <a:t>rentabilidade” de 3% do valor aplicado na carteira. </a:t>
            </a:r>
          </a:p>
          <a:p>
            <a:endParaRPr lang="pt-BR" dirty="0"/>
          </a:p>
          <a:p>
            <a:r>
              <a:rPr lang="pt-BR" dirty="0"/>
              <a:t>Perda com inadimplência em 2016</a:t>
            </a:r>
          </a:p>
          <a:p>
            <a:r>
              <a:rPr lang="pt-BR" b="1" dirty="0"/>
              <a:t>Baixa para prejuízo</a:t>
            </a:r>
            <a:r>
              <a:rPr lang="pt-BR" dirty="0"/>
              <a:t> (líquida  de valores recuperados): R$ 125,8 bilhões</a:t>
            </a:r>
          </a:p>
          <a:p>
            <a:endParaRPr lang="pt-BR" dirty="0"/>
          </a:p>
          <a:p>
            <a:r>
              <a:rPr lang="pt-BR" b="1" dirty="0"/>
              <a:t>Lucro líquido do SFN </a:t>
            </a:r>
            <a:r>
              <a:rPr lang="pt-BR" b="0" dirty="0"/>
              <a:t>(para</a:t>
            </a:r>
            <a:r>
              <a:rPr lang="pt-BR" b="0" baseline="0" dirty="0"/>
              <a:t> comparação):</a:t>
            </a:r>
            <a:r>
              <a:rPr lang="pt-BR" dirty="0"/>
              <a:t> R$ 79,3 bilhões.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1CBCB-41FD-4F45-9885-B2403225DA4C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053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E por fim, o quarto é a redução do custo de crédito, foco de nossa discussão.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1CBCB-41FD-4F45-9885-B2403225DA4C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806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Como</a:t>
            </a:r>
            <a:r>
              <a:rPr lang="pt-BR" baseline="0" dirty="0"/>
              <a:t> exemplos das ações do BC na agenda BC+ eu gostaria de destacar: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1CBCB-41FD-4F45-9885-B2403225DA4C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0538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333A9CE-E200-4211-9C5A-CA493D7B7B65}" type="slidenum">
              <a:rPr lang="pt-BR" altLang="pt-BR" smtClean="0"/>
              <a:pPr/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1379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primeira é a alteração das regras</a:t>
            </a:r>
            <a:r>
              <a:rPr lang="pt-BR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rotativo do cartão de crédito.</a:t>
            </a:r>
          </a:p>
          <a:p>
            <a:endParaRPr lang="pt-BR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Espera-se que a as taxas do rotativo regular caiam pela metade, sendo que a queda pela seria observada na taxa de maio, que será divulgada no fim de junho.</a:t>
            </a:r>
          </a:p>
          <a:p>
            <a:endParaRPr lang="pt-B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1CBCB-41FD-4F45-9885-B2403225DA4C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8183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333A9CE-E200-4211-9C5A-CA493D7B7B65}" type="slidenum">
              <a:rPr lang="pt-BR" altLang="pt-BR" smtClean="0"/>
              <a:pPr/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5794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333A9CE-E200-4211-9C5A-CA493D7B7B65}" type="slidenum">
              <a:rPr lang="pt-BR" altLang="pt-BR" smtClean="0"/>
              <a:pPr/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2752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333A9CE-E200-4211-9C5A-CA493D7B7B65}" type="slidenum">
              <a:rPr lang="pt-BR" altLang="pt-BR" smtClean="0"/>
              <a:pPr/>
              <a:t>18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8988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333A9CE-E200-4211-9C5A-CA493D7B7B65}" type="slidenum">
              <a:rPr lang="pt-BR" altLang="pt-BR" smtClean="0"/>
              <a:pPr/>
              <a:t>19</a:t>
            </a:fld>
            <a:endParaRPr lang="pt-BR" altLang="pt-BR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806549" y="5755407"/>
            <a:ext cx="53285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ICC tem trajetória mais suavizada e nível inferior que a taxa de juros. Isso ocorre 1º por se r uma média temporal; 2º pelo fato da taxa de juros ser dominada pelas modalidades de prazos mais curtos e taxas mais altas ( rotativos em geral). Quando esses modalidades são relativizadas o comportamento do índice se altera</a:t>
            </a:r>
          </a:p>
          <a:p>
            <a:endParaRPr lang="pt-BR" dirty="0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Outra</a:t>
            </a:r>
            <a:r>
              <a:rPr lang="pt-BR" baseline="0" dirty="0" smtClean="0"/>
              <a:t> iniciativa importante é a indicador do custo de crédito, que consolida</a:t>
            </a:r>
            <a:r>
              <a:rPr lang="pt-BR" dirty="0" smtClean="0"/>
              <a:t> as taxas praticadas em períodos anteriores que ainda provocam efeito nos desembolsos de juros por parte dos tomadores.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2736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redução do spread bancário, ou do custo de crédito</a:t>
            </a:r>
            <a:r>
              <a:rPr lang="pt-BR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posto de uma forma mais geral, é um objetivo comum entre o GT dessa subcomissão e o BC.</a:t>
            </a:r>
          </a:p>
          <a:p>
            <a:endParaRPr lang="pt-BR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queda do custo de crédito deve ser promovida de maneira estrutural e sustentável.</a:t>
            </a:r>
          </a:p>
          <a:p>
            <a:endParaRPr lang="pt-BR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Precisamos modernizar o mercado de crédito para que possamos permitir uma melhora em sua eficiência e o consequente aumento de produtividade da economia</a:t>
            </a:r>
            <a:r>
              <a:rPr lang="pt-B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t-BR" dirty="0"/>
          </a:p>
          <a:p>
            <a:r>
              <a:rPr lang="pt-B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Caminho considerando</a:t>
            </a:r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fatores intrínsecos ao mercado de crédito e à dinâmica das operações =&gt; do contrário, mudanças não duradouras.</a:t>
            </a:r>
            <a:endParaRPr lang="pt-BR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Eficiência e produtividade – redução de custo administrativo (litígios jurídicos são componentes importantes) ; am</a:t>
            </a:r>
            <a:r>
              <a:rPr lang="pt-BR" dirty="0" smtClean="0"/>
              <a:t>pliação de do uso de tecnologia</a:t>
            </a:r>
          </a:p>
          <a:p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Modernização e competição no mercado: redução do custo regulatório; ampliação do escopo de informações cadastrais.</a:t>
            </a:r>
          </a:p>
          <a:p>
            <a:endParaRPr lang="pt-BR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1CBCB-41FD-4F45-9885-B2403225DA4C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8715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333A9CE-E200-4211-9C5A-CA493D7B7B65}" type="slidenum">
              <a:rPr lang="pt-BR" altLang="pt-BR" smtClean="0"/>
              <a:pPr/>
              <a:t>20</a:t>
            </a:fld>
            <a:endParaRPr lang="pt-BR" altLang="pt-BR"/>
          </a:p>
        </p:txBody>
      </p:sp>
      <p:sp>
        <p:nvSpPr>
          <p:cNvPr id="2" name="Espaço Reservado para Anotaçõ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0303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40BD9-4F83-4667-AC6E-0C82D41E886D}" type="slidenum">
              <a:rPr lang="pt-BR" smtClean="0"/>
              <a:pPr>
                <a:defRPr/>
              </a:pPr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1279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17" y="5107335"/>
            <a:ext cx="5500198" cy="3186854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C95F3-44CC-4541-BB7A-32CD98B53BCB}" type="slidenum">
              <a:rPr lang="pt-BR" altLang="pt-BR" smtClean="0"/>
              <a:pPr>
                <a:defRPr/>
              </a:pPr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3846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Participações no PIB:</a:t>
            </a:r>
          </a:p>
          <a:p>
            <a:pPr marL="171450" indent="-171450">
              <a:buFontTx/>
              <a:buChar char="-"/>
            </a:pPr>
            <a:r>
              <a:rPr lang="pt-BR" dirty="0" smtClean="0"/>
              <a:t>Consignado</a:t>
            </a:r>
          </a:p>
          <a:p>
            <a:pPr marL="171450" indent="-171450">
              <a:buFontTx/>
              <a:buChar char="-"/>
            </a:pPr>
            <a:r>
              <a:rPr lang="pt-BR" dirty="0" smtClean="0"/>
              <a:t>Habitacional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C95F3-44CC-4541-BB7A-32CD98B53BCB}" type="slidenum">
              <a:rPr lang="pt-BR" altLang="pt-BR" smtClean="0"/>
              <a:pPr>
                <a:defRPr/>
              </a:pPr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543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79770" y="4715159"/>
            <a:ext cx="5438140" cy="4856672"/>
          </a:xfrm>
        </p:spPr>
        <p:txBody>
          <a:bodyPr>
            <a:normAutofit/>
          </a:bodyPr>
          <a:lstStyle/>
          <a:p>
            <a:r>
              <a:rPr lang="pt-BR" sz="900" b="0" dirty="0"/>
              <a:t>Este trabalho tem dado resultado, que se espelha na redução do risco país e, talvez com</a:t>
            </a:r>
            <a:r>
              <a:rPr lang="pt-BR" sz="900" b="0" baseline="0" dirty="0"/>
              <a:t> reflexo mais direto sobre nossos cidadãos, se espelha também na redução dos juros reais </a:t>
            </a:r>
            <a:r>
              <a:rPr lang="pt-BR" sz="900" b="0" baseline="0" dirty="0" err="1"/>
              <a:t>ex-ante</a:t>
            </a:r>
            <a:r>
              <a:rPr lang="pt-BR" sz="900" b="0" baseline="0" dirty="0"/>
              <a:t> (a taxa que afeta as decisões econômicas)</a:t>
            </a:r>
            <a:endParaRPr lang="pt-BR" sz="900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1CBCB-41FD-4F45-9885-B2403225DA4C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000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79770" y="4715159"/>
            <a:ext cx="5438140" cy="4856672"/>
          </a:xfrm>
        </p:spPr>
        <p:txBody>
          <a:bodyPr>
            <a:normAutofit/>
          </a:bodyPr>
          <a:lstStyle/>
          <a:p>
            <a:r>
              <a:rPr lang="pt-BR" dirty="0"/>
              <a:t>A “meia entrada”: impacto do crédito direcionado no spread </a:t>
            </a:r>
          </a:p>
          <a:p>
            <a:r>
              <a:rPr lang="pt-BR" dirty="0"/>
              <a:t>• Estudos sobre o impacto do crédito direcionado, inclusive com ajuda do Banco Mundial. </a:t>
            </a:r>
          </a:p>
          <a:p>
            <a:r>
              <a:rPr lang="pt-BR" dirty="0"/>
              <a:t>• Resultados preliminares de estudos em curso indicam que o custo dos direcionamentos de crédito representa uma parcela importante do custo atual do crédito livre. </a:t>
            </a:r>
          </a:p>
          <a:p>
            <a:r>
              <a:rPr lang="pt-BR" dirty="0"/>
              <a:t>• Uma maior parcela de crédito livre permite uma maior potência da política monetária.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1CBCB-41FD-4F45-9885-B2403225DA4C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333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79770" y="4715159"/>
            <a:ext cx="5438140" cy="4856672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Numa perspectiva histórica, o nível atual da taxa de juros real está baixo. Desde o Plano Real, a taxa de juros real da economia brasileira tem flutuado, mas mostrando uma clara tendência de queda. Essa taxa caiu de pouco mais de 20% durante os anos noventa para próximo de 10% durante a década passada, atingindo uma média de 5% desde então (considerando um período de taxas reais insustentáveis de cerca de 2% durante a administração anterior). Durante a crise recente, essas taxas atingiram aproximadamente 9% em setembro de 2015, permaneceram estáveis em aproximadamente 7% durante 2016 e estão em queda desde então. 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darmos continuidade a essa trajetória de queda estrutural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 juros precisamos não apenas de ações macroeconômicas, reformas microeconômicas no mercado de crédito são necessárias.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1CBCB-41FD-4F45-9885-B2403225DA4C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781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79770" y="4715159"/>
            <a:ext cx="5438140" cy="4856672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1CBCB-41FD-4F45-9885-B2403225DA4C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957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7ED4C7-3DFD-4471-BC1F-4F2AE94E24C7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/>
          </a:p>
        </p:txBody>
      </p:sp>
      <p:sp>
        <p:nvSpPr>
          <p:cNvPr id="2" name="Espaço Reservado para Anotações 1"/>
          <p:cNvSpPr>
            <a:spLocks noGrp="1"/>
          </p:cNvSpPr>
          <p:nvPr>
            <p:ph type="body" idx="1"/>
          </p:nvPr>
        </p:nvSpPr>
        <p:spPr>
          <a:xfrm>
            <a:off x="662533" y="4675287"/>
            <a:ext cx="5599390" cy="44669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t-BR" sz="11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7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4"/>
          <p:cNvSpPr>
            <a:spLocks noGrp="1"/>
          </p:cNvSpPr>
          <p:nvPr>
            <p:ph sz="quarter" idx="10"/>
          </p:nvPr>
        </p:nvSpPr>
        <p:spPr>
          <a:xfrm>
            <a:off x="107504" y="6400770"/>
            <a:ext cx="5608743" cy="359015"/>
          </a:xfrm>
          <a:prstGeom prst="rect">
            <a:avLst/>
          </a:prstGeom>
        </p:spPr>
        <p:txBody>
          <a:bodyPr lIns="93297" tIns="46648" rIns="93297" bIns="46648" anchor="ctr" anchorCtr="0"/>
          <a:lstStyle>
            <a:lvl1pPr algn="l">
              <a:buFontTx/>
              <a:buNone/>
              <a:defRPr sz="15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14" name="Espaço Reservado para Texto 11"/>
          <p:cNvSpPr>
            <a:spLocks noGrp="1"/>
          </p:cNvSpPr>
          <p:nvPr>
            <p:ph type="body" sz="quarter" idx="11"/>
          </p:nvPr>
        </p:nvSpPr>
        <p:spPr>
          <a:xfrm>
            <a:off x="109789" y="921732"/>
            <a:ext cx="8360229" cy="275020"/>
          </a:xfrm>
          <a:prstGeom prst="rect">
            <a:avLst/>
          </a:prstGeom>
        </p:spPr>
        <p:txBody>
          <a:bodyPr lIns="93297" tIns="46648" rIns="93297" bIns="46648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2400" b="1" smtClean="0">
                <a:solidFill>
                  <a:schemeClr val="bg1">
                    <a:lumMod val="8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184434"/>
            <a:ext cx="9144000" cy="652278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l">
              <a:defRPr sz="3400" b="1">
                <a:solidFill>
                  <a:srgbClr val="025C75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pt-BR" dirty="0"/>
              <a:t>Clique para editar o estilo do título</a:t>
            </a:r>
          </a:p>
        </p:txBody>
      </p:sp>
      <p:sp>
        <p:nvSpPr>
          <p:cNvPr id="9" name="Espaço Reservado para Texto 11"/>
          <p:cNvSpPr>
            <a:spLocks noGrp="1"/>
          </p:cNvSpPr>
          <p:nvPr>
            <p:ph type="body" sz="quarter" idx="12"/>
          </p:nvPr>
        </p:nvSpPr>
        <p:spPr>
          <a:xfrm>
            <a:off x="914400" y="1554"/>
            <a:ext cx="8229600" cy="182880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1000" b="1" smtClean="0">
                <a:solidFill>
                  <a:srgbClr val="025C75"/>
                </a:solidFill>
                <a:latin typeface="Calibri" panose="020F0502020204030204" pitchFamily="34" charset="0"/>
                <a:ea typeface="+mj-ea"/>
                <a:cs typeface="Arial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3215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52956-F7E5-409C-B14F-BE637A3D87D7}" type="datetimeFigureOut">
              <a:rPr lang="pt-BR"/>
              <a:pPr>
                <a:defRPr/>
              </a:pPr>
              <a:t>03/05/2017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EB2B5-7847-4AA4-AE4B-5E928B4E24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95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F7AC4-FCE9-4038-BA19-D826507E1C0A}" type="datetimeFigureOut">
              <a:rPr lang="pt-BR"/>
              <a:pPr>
                <a:defRPr/>
              </a:pPr>
              <a:t>03/05/2017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7A84B-550D-4532-901F-F1A8C8732E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940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25DB6-861E-46B9-A0A6-5932FD1E719D}" type="datetimeFigureOut">
              <a:rPr lang="pt-BR"/>
              <a:pPr>
                <a:defRPr/>
              </a:pPr>
              <a:t>03/05/2017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3424E-21AE-46AA-B74B-E2DA0FDB87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3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5407C-BA72-4809-AAA5-6A88D38724A9}" type="datetimeFigureOut">
              <a:rPr lang="pt-BR"/>
              <a:pPr>
                <a:defRPr/>
              </a:pPr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A31E5-57A7-463D-9C77-4F8A9032C1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176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1771A-E87C-4420-966F-B4EAF289F87C}" type="datetimeFigureOut">
              <a:rPr lang="pt-BR"/>
              <a:pPr>
                <a:defRPr/>
              </a:pPr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D77AA-12CA-4B87-BB69-BF4FB90FC0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835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612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6110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F14-1A61-4A8C-BD6B-AEE311BF0A6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8598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6110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F14-1A61-4A8C-BD6B-AEE311BF0A6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2577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6110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F14-1A61-4A8C-BD6B-AEE311BF0A6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252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4"/>
          <p:cNvSpPr>
            <a:spLocks noGrp="1"/>
          </p:cNvSpPr>
          <p:nvPr>
            <p:ph sz="quarter" idx="10"/>
          </p:nvPr>
        </p:nvSpPr>
        <p:spPr>
          <a:xfrm>
            <a:off x="107504" y="6400770"/>
            <a:ext cx="5608743" cy="359015"/>
          </a:xfrm>
          <a:prstGeom prst="rect">
            <a:avLst/>
          </a:prstGeom>
        </p:spPr>
        <p:txBody>
          <a:bodyPr lIns="93297" tIns="46648" rIns="93297" bIns="46648" anchor="ctr" anchorCtr="0"/>
          <a:lstStyle>
            <a:lvl1pPr algn="l">
              <a:buFontTx/>
              <a:buNone/>
              <a:defRPr sz="15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14" name="Espaço Reservado para Texto 11"/>
          <p:cNvSpPr>
            <a:spLocks noGrp="1"/>
          </p:cNvSpPr>
          <p:nvPr>
            <p:ph type="body" sz="quarter" idx="11"/>
          </p:nvPr>
        </p:nvSpPr>
        <p:spPr>
          <a:xfrm>
            <a:off x="109789" y="921732"/>
            <a:ext cx="8360229" cy="275020"/>
          </a:xfrm>
          <a:prstGeom prst="rect">
            <a:avLst/>
          </a:prstGeom>
        </p:spPr>
        <p:txBody>
          <a:bodyPr lIns="93297" tIns="46648" rIns="93297" bIns="46648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1800" b="1" smtClean="0">
                <a:solidFill>
                  <a:srgbClr val="000066"/>
                </a:solidFill>
                <a:latin typeface="+mn-lt"/>
                <a:ea typeface="+mj-ea"/>
                <a:cs typeface="Arial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-129" y="8999"/>
            <a:ext cx="9144000" cy="756000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l">
              <a:defRPr sz="3200" b="1">
                <a:solidFill>
                  <a:srgbClr val="000066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pt-BR" dirty="0"/>
              <a:t>Clique para editar o estilo do título</a:t>
            </a:r>
          </a:p>
        </p:txBody>
      </p:sp>
      <p:sp>
        <p:nvSpPr>
          <p:cNvPr id="9" name="Espaço Reservado para Texto 11"/>
          <p:cNvSpPr>
            <a:spLocks noGrp="1"/>
          </p:cNvSpPr>
          <p:nvPr>
            <p:ph type="body" sz="quarter" idx="12"/>
          </p:nvPr>
        </p:nvSpPr>
        <p:spPr>
          <a:xfrm>
            <a:off x="912138" y="2564"/>
            <a:ext cx="8229600" cy="182880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1000" b="1" smtClean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358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50283-D789-43BB-9DF7-3D4D6AEA6ECA}" type="datetimeFigureOut">
              <a:rPr lang="pt-BR"/>
              <a:pPr>
                <a:defRPr/>
              </a:pPr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154E1-DFE1-4B55-9895-27AE32D8A4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75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4"/>
          <p:cNvSpPr>
            <a:spLocks noGrp="1"/>
          </p:cNvSpPr>
          <p:nvPr>
            <p:ph sz="quarter" idx="10"/>
          </p:nvPr>
        </p:nvSpPr>
        <p:spPr>
          <a:xfrm>
            <a:off x="107504" y="6400770"/>
            <a:ext cx="5608743" cy="359015"/>
          </a:xfrm>
          <a:prstGeom prst="rect">
            <a:avLst/>
          </a:prstGeom>
        </p:spPr>
        <p:txBody>
          <a:bodyPr lIns="93297" tIns="46648" rIns="93297" bIns="46648" anchor="ctr" anchorCtr="0"/>
          <a:lstStyle>
            <a:lvl1pPr algn="l">
              <a:buFontTx/>
              <a:buNone/>
              <a:defRPr sz="1500" b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14" name="Espaço Reservado para Texto 11"/>
          <p:cNvSpPr>
            <a:spLocks noGrp="1"/>
          </p:cNvSpPr>
          <p:nvPr>
            <p:ph type="body" sz="quarter" idx="11"/>
          </p:nvPr>
        </p:nvSpPr>
        <p:spPr>
          <a:xfrm>
            <a:off x="109789" y="921732"/>
            <a:ext cx="8360229" cy="275020"/>
          </a:xfrm>
          <a:prstGeom prst="rect">
            <a:avLst/>
          </a:prstGeom>
        </p:spPr>
        <p:txBody>
          <a:bodyPr lIns="93297" tIns="46648" rIns="93297" bIns="46648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2400" b="1" smtClean="0">
                <a:solidFill>
                  <a:srgbClr val="606060"/>
                </a:solidFill>
                <a:latin typeface="+mn-lt"/>
                <a:ea typeface="+mj-ea"/>
                <a:cs typeface="Arial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184434"/>
            <a:ext cx="9144000" cy="652278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l">
              <a:defRPr sz="3400" b="1">
                <a:solidFill>
                  <a:srgbClr val="025C75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pt-BR" dirty="0"/>
              <a:t>Clique para editar o estilo do título</a:t>
            </a:r>
          </a:p>
        </p:txBody>
      </p:sp>
      <p:sp>
        <p:nvSpPr>
          <p:cNvPr id="9" name="Espaço Reservado para Texto 11"/>
          <p:cNvSpPr>
            <a:spLocks noGrp="1"/>
          </p:cNvSpPr>
          <p:nvPr>
            <p:ph type="body" sz="quarter" idx="12"/>
          </p:nvPr>
        </p:nvSpPr>
        <p:spPr>
          <a:xfrm>
            <a:off x="914400" y="1554"/>
            <a:ext cx="8229600" cy="182880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1000" b="1" smtClean="0">
                <a:solidFill>
                  <a:srgbClr val="025C75"/>
                </a:solidFill>
                <a:latin typeface="Calibri" panose="020F0502020204030204" pitchFamily="34" charset="0"/>
                <a:ea typeface="+mj-ea"/>
                <a:cs typeface="Arial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7026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BED07-B325-4775-B077-46BF2A854627}" type="datetimeFigureOut">
              <a:rPr lang="pt-BR"/>
              <a:pPr>
                <a:defRPr/>
              </a:pPr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A09A-CA1F-4AA0-91BA-7E0852CB9C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792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B9CD7-C79F-46C1-B169-B4A3CDB748E8}" type="datetimeFigureOut">
              <a:rPr lang="pt-BR"/>
              <a:pPr>
                <a:defRPr/>
              </a:pPr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20149-B228-40F6-9B46-776F2374E9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62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E3E40-184D-4A92-AB70-8205B08E83C0}" type="datetimeFigureOut">
              <a:rPr lang="pt-BR"/>
              <a:pPr>
                <a:defRPr/>
              </a:pPr>
              <a:t>03/05/2017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66D8C-1D7E-4836-B259-24D10E242E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92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A25A3-C533-4D81-9303-9BB9E0C3F6BD}" type="datetimeFigureOut">
              <a:rPr lang="pt-BR"/>
              <a:pPr>
                <a:defRPr/>
              </a:pPr>
              <a:t>03/05/2017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7E02B-B70B-45A1-A194-5DF439EC1C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22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DEEBF-670E-410A-9365-8D2A54562FCA}" type="datetimeFigureOut">
              <a:rPr lang="pt-BR"/>
              <a:pPr>
                <a:defRPr/>
              </a:pPr>
              <a:t>03/05/2017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0DBF6-4C43-47D1-976A-D623F5B8FA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63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3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92148" y="4075370"/>
            <a:ext cx="580033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500" dirty="0">
                <a:solidFill>
                  <a:srgbClr val="025C75"/>
                </a:solidFill>
                <a:cs typeface="Arial" pitchFamily="34" charset="0"/>
              </a:rPr>
              <a:t>Apresentação para a </a:t>
            </a:r>
          </a:p>
          <a:p>
            <a:pPr algn="ctr">
              <a:defRPr/>
            </a:pPr>
            <a:r>
              <a:rPr lang="pt-BR" sz="1500" dirty="0">
                <a:solidFill>
                  <a:srgbClr val="025C75"/>
                </a:solidFill>
                <a:cs typeface="Arial" pitchFamily="34" charset="0"/>
              </a:rPr>
              <a:t>Comissão de Assuntos Econômicos do Senado Federal </a:t>
            </a:r>
          </a:p>
          <a:p>
            <a:pPr algn="ctr">
              <a:defRPr/>
            </a:pPr>
            <a:r>
              <a:rPr lang="pt-BR" sz="1500" dirty="0">
                <a:solidFill>
                  <a:srgbClr val="025C75"/>
                </a:solidFill>
                <a:cs typeface="Arial" pitchFamily="34" charset="0"/>
              </a:rPr>
              <a:t>3 de maio de 2017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5536" y="848907"/>
            <a:ext cx="8496944" cy="273921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pt-BR" sz="4000" b="1" kern="1000" dirty="0">
                <a:solidFill>
                  <a:srgbClr val="025C75"/>
                </a:solidFill>
                <a:cs typeface="Arial" pitchFamily="34" charset="0"/>
              </a:rPr>
              <a:t>Spread bancário - Redução do custo do </a:t>
            </a:r>
            <a:r>
              <a:rPr lang="pt-BR" sz="4000" b="1" kern="1000" dirty="0" smtClean="0">
                <a:solidFill>
                  <a:srgbClr val="025C75"/>
                </a:solidFill>
                <a:cs typeface="Arial" pitchFamily="34" charset="0"/>
              </a:rPr>
              <a:t>crédito</a:t>
            </a:r>
          </a:p>
          <a:p>
            <a:pPr algn="ctr">
              <a:spcAft>
                <a:spcPts val="0"/>
              </a:spcAft>
              <a:defRPr/>
            </a:pPr>
            <a:endParaRPr lang="pt-BR" sz="4000" b="1" kern="1000" dirty="0" smtClean="0">
              <a:solidFill>
                <a:srgbClr val="025C75"/>
              </a:solidFill>
              <a:cs typeface="Arial" pitchFamily="34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pt-BR" sz="3200" b="1" kern="1000" dirty="0" smtClean="0">
                <a:solidFill>
                  <a:srgbClr val="025C75"/>
                </a:solidFill>
                <a:cs typeface="Arial" pitchFamily="34" charset="0"/>
              </a:rPr>
              <a:t>Tulio Maciel</a:t>
            </a:r>
          </a:p>
          <a:p>
            <a:pPr algn="ctr">
              <a:spcAft>
                <a:spcPts val="0"/>
              </a:spcAft>
              <a:defRPr/>
            </a:pPr>
            <a:r>
              <a:rPr lang="pt-BR" sz="2000" b="1" kern="1000" dirty="0" smtClean="0">
                <a:solidFill>
                  <a:srgbClr val="025C75"/>
                </a:solidFill>
                <a:cs typeface="Arial" pitchFamily="34" charset="0"/>
              </a:rPr>
              <a:t>Chefe do Departamento Econômico do Banco Central</a:t>
            </a:r>
            <a:endParaRPr lang="pt-BR" sz="2000" b="1" kern="1000" dirty="0">
              <a:solidFill>
                <a:srgbClr val="025C75"/>
              </a:solidFill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960528" y="4882866"/>
            <a:ext cx="424847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7204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9139237" cy="365125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025C75"/>
                </a:solidFill>
              </a:rPr>
              <a:t>Expansão do provisionamento, </a:t>
            </a:r>
            <a:r>
              <a:rPr lang="pt-BR" sz="3600" b="1" dirty="0">
                <a:solidFill>
                  <a:srgbClr val="025C75"/>
                </a:solidFill>
              </a:rPr>
              <a:t>2011-2016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49138" y="4581128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Risco/inadimplência determinam a necessidade de provisionamento.</a:t>
            </a:r>
          </a:p>
          <a:p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Provisões do SFN aumentaram de R$ 97 bilhões (mar/11) para R$209 bilhões (mar/17).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079123"/>
              </p:ext>
            </p:extLst>
          </p:nvPr>
        </p:nvGraphicFramePr>
        <p:xfrm>
          <a:off x="2262554" y="1547446"/>
          <a:ext cx="4593064" cy="2752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0135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4763" y="333375"/>
            <a:ext cx="9139237" cy="3651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25C75"/>
                </a:solidFill>
              </a:rPr>
              <a:t>Margem de retorno do crédito tem caído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32" y="980728"/>
            <a:ext cx="8933023" cy="524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8" b="20998"/>
          <a:stretch/>
        </p:blipFill>
        <p:spPr>
          <a:xfrm>
            <a:off x="0" y="1440000"/>
            <a:ext cx="9144000" cy="3978000"/>
          </a:xfrm>
          <a:prstGeom prst="rect">
            <a:avLst/>
          </a:prstGeom>
        </p:spPr>
      </p:pic>
      <p:sp>
        <p:nvSpPr>
          <p:cNvPr id="5" name="Título 2"/>
          <p:cNvSpPr txBox="1">
            <a:spLocks/>
          </p:cNvSpPr>
          <p:nvPr/>
        </p:nvSpPr>
        <p:spPr>
          <a:xfrm>
            <a:off x="0" y="116631"/>
            <a:ext cx="9144000" cy="936105"/>
          </a:xfrm>
          <a:prstGeom prst="rect">
            <a:avLst/>
          </a:prstGeom>
        </p:spPr>
        <p:txBody>
          <a:bodyPr vert="horz" lIns="93600" tIns="46800" rIns="93600" bIns="4680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700" b="1" dirty="0">
                <a:solidFill>
                  <a:srgbClr val="025C75"/>
                </a:solidFill>
              </a:rPr>
              <a:t>Agenda BC+</a:t>
            </a:r>
          </a:p>
          <a:p>
            <a:r>
              <a:rPr lang="pt-BR" b="1" dirty="0">
                <a:solidFill>
                  <a:srgbClr val="025C75"/>
                </a:solidFill>
              </a:rPr>
              <a:t>reformas microeconômicas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195736" y="541800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Colocar na cola as informações divulgadas sobre o BC +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06997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893175" cy="765175"/>
          </a:xfrm>
        </p:spPr>
        <p:txBody>
          <a:bodyPr lIns="93600" tIns="46800" rIns="93600" bIns="46800">
            <a:normAutofit/>
          </a:bodyPr>
          <a:lstStyle/>
          <a:p>
            <a:r>
              <a:rPr lang="pt-BR" sz="3200" b="1" dirty="0">
                <a:solidFill>
                  <a:srgbClr val="025C75"/>
                </a:solidFill>
              </a:rPr>
              <a:t>Medidas para reduzir o custo do crédito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65" y="1052736"/>
            <a:ext cx="810544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62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83568" y="3068960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2060"/>
                </a:solidFill>
              </a:rPr>
              <a:t>Cartão de crédito rotativo </a:t>
            </a:r>
          </a:p>
          <a:p>
            <a:pPr algn="ctr"/>
            <a:r>
              <a:rPr lang="pt-BR" sz="3600" b="1" dirty="0" smtClean="0">
                <a:solidFill>
                  <a:srgbClr val="002060"/>
                </a:solidFill>
              </a:rPr>
              <a:t>e</a:t>
            </a:r>
            <a:endParaRPr lang="pt-BR" sz="3600" b="1" dirty="0">
              <a:solidFill>
                <a:srgbClr val="002060"/>
              </a:solidFill>
            </a:endParaRPr>
          </a:p>
          <a:p>
            <a:pPr algn="ctr"/>
            <a:r>
              <a:rPr lang="pt-BR" sz="3600" b="1" dirty="0" smtClean="0">
                <a:solidFill>
                  <a:srgbClr val="002060"/>
                </a:solidFill>
              </a:rPr>
              <a:t>Indicador </a:t>
            </a:r>
            <a:r>
              <a:rPr lang="pt-BR" sz="3600" b="1" dirty="0">
                <a:solidFill>
                  <a:srgbClr val="002060"/>
                </a:solidFill>
              </a:rPr>
              <a:t>de Custo do Crédito - ICC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02" y="1052736"/>
            <a:ext cx="1664973" cy="90648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59221"/>
            <a:ext cx="2736303" cy="554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1292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0" y="144463"/>
            <a:ext cx="8893175" cy="763587"/>
          </a:xfrm>
        </p:spPr>
        <p:txBody>
          <a:bodyPr lIns="93600" tIns="46800" rIns="93600" bIns="46800">
            <a:normAutofit fontScale="90000"/>
          </a:bodyPr>
          <a:lstStyle/>
          <a:p>
            <a:r>
              <a:rPr lang="pt-BR" b="1" dirty="0">
                <a:solidFill>
                  <a:srgbClr val="025C75"/>
                </a:solidFill>
              </a:rPr>
              <a:t>Cartão de Crédito – Medida e Prazos</a:t>
            </a:r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611560" y="1221130"/>
            <a:ext cx="7344816" cy="432048"/>
          </a:xfrm>
          <a:prstGeom prst="rect">
            <a:avLst/>
          </a:prstGeom>
        </p:spPr>
        <p:txBody>
          <a:bodyPr lIns="92364" tIns="46182" rIns="92364" bIns="46182" anchor="t" anchorCtr="0"/>
          <a:lstStyle/>
          <a:p>
            <a:pPr>
              <a:spcBef>
                <a:spcPct val="0"/>
              </a:spcBef>
              <a:buSzPct val="110000"/>
              <a:defRPr/>
            </a:pPr>
            <a:r>
              <a:rPr lang="pt-BR" sz="2400" dirty="0">
                <a:solidFill>
                  <a:srgbClr val="025C75"/>
                </a:solidFill>
                <a:cs typeface="Arial" pitchFamily="34" charset="0"/>
              </a:rPr>
              <a:t>Alteração nas regras do rotativo do cartão de crédito</a:t>
            </a:r>
            <a:r>
              <a:rPr lang="pt-BR" sz="2400" dirty="0">
                <a:solidFill>
                  <a:srgbClr val="17375E"/>
                </a:solidFill>
                <a:latin typeface="+mj-lt"/>
                <a:cs typeface="Arial" pitchFamily="34" charset="0"/>
              </a:rPr>
              <a:t>				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132856"/>
            <a:ext cx="7558283" cy="327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30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03548" y="260647"/>
            <a:ext cx="835292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025C75"/>
                </a:solidFill>
                <a:latin typeface="+mj-lt"/>
                <a:ea typeface="+mj-ea"/>
                <a:cs typeface="+mj-cs"/>
              </a:rPr>
              <a:t>Cartão de crédito rotativo</a:t>
            </a:r>
          </a:p>
          <a:p>
            <a:pPr algn="ctr"/>
            <a:r>
              <a:rPr lang="pt-BR" sz="3200" b="1" dirty="0">
                <a:solidFill>
                  <a:srgbClr val="025C75"/>
                </a:solidFill>
                <a:latin typeface="+mj-lt"/>
                <a:ea typeface="+mj-ea"/>
                <a:cs typeface="+mj-cs"/>
              </a:rPr>
              <a:t>Resolução 4.549/2017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03548" y="1475487"/>
            <a:ext cx="723680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Resolução 4.549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 26 de janeiro de 2017, limitou prazo do crédito rotativo no cartão (máximo = 30 dias).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Caráter prudencial: redução do risco.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Queda do risco tende a permitir redução das taxas de juros do rotativo.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B6A36B"/>
                </a:solidFill>
              </a:rPr>
              <a:t>Foco no pagador regular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aquele que paga em dia pelo menos o valor mínimo da fatura.</a:t>
            </a:r>
          </a:p>
          <a:p>
            <a:pPr marL="1200150" lvl="2" indent="-285750" algn="just">
              <a:buFontTx/>
              <a:buChar char="-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Muito tempo no rotativo poderia levar o pagador regular à inadimplência.</a:t>
            </a:r>
          </a:p>
          <a:p>
            <a:pPr lvl="1" algn="just"/>
            <a:endParaRPr lang="pt-B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Vigência a partir de </a:t>
            </a:r>
            <a:r>
              <a:rPr lang="pt-BR" sz="2000" b="1" dirty="0">
                <a:solidFill>
                  <a:srgbClr val="B6A36B"/>
                </a:solidFill>
              </a:rPr>
              <a:t>3 de abril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Com 30 dias, fica para maio a migração do rotativo para outra modalidade (parcelado, pagamento total ou inadimplência).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946185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11560" y="260648"/>
            <a:ext cx="770485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025C75"/>
                </a:solidFill>
                <a:latin typeface="+mj-lt"/>
                <a:ea typeface="+mj-ea"/>
                <a:cs typeface="+mj-cs"/>
              </a:rPr>
              <a:t>Cartão de crédito rotativo</a:t>
            </a:r>
          </a:p>
          <a:p>
            <a:pPr algn="ctr"/>
            <a:r>
              <a:rPr lang="pt-BR" sz="3200" b="1" dirty="0">
                <a:solidFill>
                  <a:srgbClr val="025C75"/>
                </a:solidFill>
                <a:latin typeface="+mj-lt"/>
                <a:ea typeface="+mj-ea"/>
                <a:cs typeface="+mj-cs"/>
              </a:rPr>
              <a:t>Novas estatísticas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03548" y="1484784"/>
            <a:ext cx="73088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Aperfeiçoamento estatístico visando lançar luz sobre a composição das taxas de juros do cartão de crédito rotativo.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Mudanças principais nas estatísticas de crédito do BC: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B6A36B"/>
                </a:solidFill>
              </a:rPr>
              <a:t>Abertura do rotativo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em:</a:t>
            </a:r>
          </a:p>
          <a:p>
            <a:pPr marL="1200150" lvl="2" indent="-285750" algn="just">
              <a:buFontTx/>
              <a:buChar char="-"/>
            </a:pPr>
            <a:r>
              <a:rPr lang="pt-BR" sz="1600" b="1" dirty="0">
                <a:solidFill>
                  <a:srgbClr val="B6A36B"/>
                </a:solidFill>
              </a:rPr>
              <a:t>rotativo regular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pt-BR" sz="1600" dirty="0"/>
              <a:t>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pagamento, em dia, de valor maior ou igual ao mínimo estabelecido (15%);</a:t>
            </a:r>
          </a:p>
          <a:p>
            <a:pPr marL="1200150" lvl="2" indent="-285750" algn="just">
              <a:buFontTx/>
              <a:buChar char="-"/>
            </a:pPr>
            <a:r>
              <a:rPr lang="pt-BR" sz="1600" b="1" dirty="0">
                <a:solidFill>
                  <a:srgbClr val="B6A36B"/>
                </a:solidFill>
              </a:rPr>
              <a:t>rotativo não regular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demais casos.</a:t>
            </a:r>
          </a:p>
          <a:p>
            <a:pPr lvl="2" algn="just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B6A36B"/>
                </a:solidFill>
              </a:rPr>
              <a:t>Abertura do parcelado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em: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parcelado normal: modalidade já existente (compras e faturas);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B6A36B"/>
                </a:solidFill>
              </a:rPr>
              <a:t>parcelado migrado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(nova série): nova modalidade, parcelamentos migrados do rotativo após 30 dias.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 algn="just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96182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19" y="2204864"/>
            <a:ext cx="8352928" cy="12926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0066"/>
                </a:solidFill>
              </a:rPr>
              <a:t>Volume de juros no serviço da dívida bancária</a:t>
            </a:r>
          </a:p>
          <a:p>
            <a:pPr algn="ctr"/>
            <a:r>
              <a:rPr lang="pt-BR" sz="1400" dirty="0">
                <a:solidFill>
                  <a:srgbClr val="000066"/>
                </a:solidFill>
              </a:rPr>
              <a:t>____________________________________________________________________________</a:t>
            </a:r>
          </a:p>
          <a:p>
            <a:pPr algn="ctr"/>
            <a:r>
              <a:rPr lang="pt-BR" sz="800" dirty="0">
                <a:solidFill>
                  <a:srgbClr val="000066"/>
                </a:solidFill>
              </a:rPr>
              <a:t> </a:t>
            </a:r>
          </a:p>
          <a:p>
            <a:pPr algn="ctr"/>
            <a:r>
              <a:rPr lang="pt-BR" sz="2800" dirty="0">
                <a:solidFill>
                  <a:srgbClr val="000066"/>
                </a:solidFill>
              </a:rPr>
              <a:t>Saldo da carteira de crédito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9816" y="18864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</a:rPr>
              <a:t>Indicador de Custo do Crédito - ICC</a:t>
            </a:r>
          </a:p>
        </p:txBody>
      </p:sp>
    </p:spTree>
    <p:extLst>
      <p:ext uri="{BB962C8B-B14F-4D97-AF65-F5344CB8AC3E}">
        <p14:creationId xmlns:p14="http://schemas.microsoft.com/office/powerpoint/2010/main" val="753449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9512" y="404664"/>
            <a:ext cx="835292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25C75"/>
                </a:solidFill>
              </a:rPr>
              <a:t>Indicador do Custo de Crédito – Crédito Total</a:t>
            </a:r>
          </a:p>
          <a:p>
            <a:r>
              <a:rPr lang="pt-BR" sz="2200" b="1" dirty="0" smtClean="0">
                <a:solidFill>
                  <a:srgbClr val="025C75"/>
                </a:solidFill>
              </a:rPr>
              <a:t>Volume de juros / carteira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788024" y="1556792"/>
            <a:ext cx="3888432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O Indicador do Custo do Crédito reflete  o custo do crédito concedido pelo SFN, considerando as operações realizadas no passado e ainda em curso.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A taxa de juros divulgada pelo Banco Central, por sua vez, é importante para sinalizar o custo atual dos empréstimos oferecidos pelo SFN.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43" y="1480636"/>
            <a:ext cx="3637517" cy="389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3448" y="476672"/>
            <a:ext cx="9140552" cy="763587"/>
          </a:xfrm>
        </p:spPr>
        <p:txBody>
          <a:bodyPr lIns="93600" tIns="46800" rIns="93600" bIns="46800">
            <a:noAutofit/>
          </a:bodyPr>
          <a:lstStyle/>
          <a:p>
            <a:r>
              <a:rPr lang="pt-BR" sz="2800" b="1" dirty="0">
                <a:solidFill>
                  <a:srgbClr val="025C75"/>
                </a:solidFill>
              </a:rPr>
              <a:t>Como Reduzir de Forma Sustentável o Custo do Credito? </a:t>
            </a: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467544" y="1124744"/>
            <a:ext cx="8568953" cy="4494471"/>
          </a:xfrm>
          <a:prstGeom prst="rect">
            <a:avLst/>
          </a:prstGeom>
        </p:spPr>
        <p:txBody>
          <a:bodyPr wrap="square" lIns="92364" tIns="46182" rIns="92364" bIns="46182" anchor="t" anchorCtr="0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0"/>
              </a:spcBef>
              <a:buSzPct val="110000"/>
              <a:buFont typeface="Arial" panose="020B0604020202020204" pitchFamily="34" charset="0"/>
              <a:buChar char="•"/>
              <a:defRPr/>
            </a:pPr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</a:rPr>
              <a:t>Diagnóstico amplo e preciso do custo do crédito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buSzPct val="110000"/>
              <a:buFont typeface="Arial" panose="020B0604020202020204" pitchFamily="34" charset="0"/>
              <a:buChar char="•"/>
              <a:defRPr/>
            </a:pPr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</a:rPr>
              <a:t>Queda 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estrutural e sustentável do custo do crédito</a:t>
            </a:r>
          </a:p>
          <a:p>
            <a:pPr marL="1257300" lvl="2" indent="-342900" algn="just">
              <a:lnSpc>
                <a:spcPct val="150000"/>
              </a:lnSpc>
              <a:spcBef>
                <a:spcPct val="0"/>
              </a:spcBef>
              <a:buSzPct val="64000"/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Medidas estruturais para redução do spread bancário</a:t>
            </a:r>
          </a:p>
          <a:p>
            <a:pPr marL="1257300" lvl="2" indent="-342900" algn="just">
              <a:lnSpc>
                <a:spcPct val="150000"/>
              </a:lnSpc>
              <a:spcBef>
                <a:spcPct val="0"/>
              </a:spcBef>
              <a:buSzPct val="64000"/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Soluções imediatistas inibem crescimento </a:t>
            </a:r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</a:rPr>
              <a:t>do crédito</a:t>
            </a: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1257300" lvl="2" indent="-342900" algn="just">
              <a:lnSpc>
                <a:spcPct val="150000"/>
              </a:lnSpc>
              <a:spcBef>
                <a:spcPct val="0"/>
              </a:spcBef>
              <a:buSzPct val="64000"/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Medidas buscam mais eficiência e produtividade</a:t>
            </a:r>
          </a:p>
          <a:p>
            <a:pPr marL="1257300" lvl="2" indent="-342900" algn="just">
              <a:lnSpc>
                <a:spcPct val="150000"/>
              </a:lnSpc>
              <a:spcBef>
                <a:spcPct val="0"/>
              </a:spcBef>
              <a:buSzPct val="64000"/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Medidas para modernização e competição no mercado de </a:t>
            </a:r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</a:rPr>
              <a:t>crédito</a:t>
            </a: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2" indent="-342900" algn="just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  <a:defRPr/>
            </a:pPr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</a:rPr>
              <a:t>Momento favorável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: inflação e juros reais básicos em queda</a:t>
            </a:r>
          </a:p>
          <a:p>
            <a:pPr marL="514350" indent="-514350" algn="just">
              <a:spcBef>
                <a:spcPct val="0"/>
              </a:spcBef>
              <a:buSzPct val="64000"/>
              <a:buFont typeface="+mj-lt"/>
              <a:buAutoNum type="arabicPeriod"/>
              <a:defRPr/>
            </a:pPr>
            <a:endParaRPr lang="pt-BR" sz="2200" dirty="0">
              <a:solidFill>
                <a:schemeClr val="accent1">
                  <a:lumMod val="50000"/>
                </a:schemeClr>
              </a:solidFill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1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87524" y="862243"/>
            <a:ext cx="8352928" cy="49859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000066"/>
                </a:solidFill>
              </a:rPr>
              <a:t>Destaques: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800" dirty="0">
              <a:solidFill>
                <a:srgbClr val="000066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0066"/>
                </a:solidFill>
              </a:rPr>
              <a:t>O ICC permite avaliar evolução do custo médio do crédito por considerar o efeito das taxas contratadas no passado - diferentemente da usual taxa de juros agregada para o sistema que considera a ponta e serve como referencia para o custo (preço) de se tomar crédito</a:t>
            </a:r>
            <a:r>
              <a:rPr lang="pt-BR" sz="1600" dirty="0"/>
              <a:t> </a:t>
            </a:r>
          </a:p>
          <a:p>
            <a:pPr algn="just"/>
            <a:endParaRPr lang="pt-BR" sz="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0066"/>
                </a:solidFill>
              </a:rPr>
              <a:t>O ICC possibilita acompanhar de maneira mais adequada a influência das modalidades com prazos mais dilatados - crédito imobiliário, crédito pessoal, aquisição de veículos, capital de giro - sobre o custo médio do crédito. </a:t>
            </a:r>
            <a:endParaRPr lang="pt-BR" sz="1600" dirty="0" smtClean="0">
              <a:solidFill>
                <a:srgbClr val="000066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800" dirty="0">
              <a:solidFill>
                <a:srgbClr val="000066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0066"/>
                </a:solidFill>
              </a:rPr>
              <a:t>O ICC mostra maior compatibilidade com o nível e a trajetória da receita recebida pelas </a:t>
            </a:r>
            <a:r>
              <a:rPr lang="pt-BR" sz="1600" dirty="0" err="1">
                <a:solidFill>
                  <a:srgbClr val="000066"/>
                </a:solidFill>
              </a:rPr>
              <a:t>IFs</a:t>
            </a:r>
            <a:r>
              <a:rPr lang="pt-BR" sz="1600" dirty="0">
                <a:solidFill>
                  <a:srgbClr val="000066"/>
                </a:solidFill>
              </a:rPr>
              <a:t> em função das atividades de crédito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800" dirty="0">
              <a:solidFill>
                <a:srgbClr val="000066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0066"/>
                </a:solidFill>
              </a:rPr>
              <a:t>O ICC não é medida de lucratividade dos bancos. Da renda de juros esperada segundo o ICC até os ganhos obtidos pelas </a:t>
            </a:r>
            <a:r>
              <a:rPr lang="pt-BR" sz="1600" dirty="0" err="1">
                <a:solidFill>
                  <a:srgbClr val="000066"/>
                </a:solidFill>
              </a:rPr>
              <a:t>IFs</a:t>
            </a:r>
            <a:r>
              <a:rPr lang="pt-BR" sz="1600" dirty="0">
                <a:solidFill>
                  <a:srgbClr val="000066"/>
                </a:solidFill>
              </a:rPr>
              <a:t> faz-se necessário deduzir custos de captação, inadimplência, impostos, custos administrativos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800" dirty="0">
              <a:solidFill>
                <a:srgbClr val="00006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0066"/>
                </a:solidFill>
              </a:rPr>
              <a:t>Dada a maior compatibilidade com a renda de crédito obtida pelas </a:t>
            </a:r>
            <a:r>
              <a:rPr lang="pt-BR" sz="1600" dirty="0" err="1">
                <a:solidFill>
                  <a:srgbClr val="000066"/>
                </a:solidFill>
              </a:rPr>
              <a:t>IFs</a:t>
            </a:r>
            <a:r>
              <a:rPr lang="pt-BR" sz="1600" dirty="0">
                <a:solidFill>
                  <a:srgbClr val="000066"/>
                </a:solidFill>
              </a:rPr>
              <a:t>, o ICC mostra-se promissor na análise de decomposição de spreads. Em particular, o ICC relativo ao crédito livre deverá ser explorado com esse propósito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0066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0066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9816" y="18864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</a:rPr>
              <a:t>Indicador de Custo do Crédito - ICC</a:t>
            </a:r>
          </a:p>
        </p:txBody>
      </p:sp>
    </p:spTree>
    <p:extLst>
      <p:ext uri="{BB962C8B-B14F-4D97-AF65-F5344CB8AC3E}">
        <p14:creationId xmlns:p14="http://schemas.microsoft.com/office/powerpoint/2010/main" val="476647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92148" y="4075370"/>
            <a:ext cx="580033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500" dirty="0">
                <a:solidFill>
                  <a:srgbClr val="025C75"/>
                </a:solidFill>
                <a:cs typeface="Arial" pitchFamily="34" charset="0"/>
              </a:rPr>
              <a:t>Apresentação para a </a:t>
            </a:r>
          </a:p>
          <a:p>
            <a:pPr algn="ctr">
              <a:defRPr/>
            </a:pPr>
            <a:r>
              <a:rPr lang="pt-BR" sz="1500" dirty="0">
                <a:solidFill>
                  <a:srgbClr val="025C75"/>
                </a:solidFill>
                <a:cs typeface="Arial" pitchFamily="34" charset="0"/>
              </a:rPr>
              <a:t>Comissão de Assuntos Econômicos do Senado Federal </a:t>
            </a:r>
          </a:p>
          <a:p>
            <a:pPr algn="ctr">
              <a:defRPr/>
            </a:pPr>
            <a:r>
              <a:rPr lang="pt-BR" sz="1500" dirty="0">
                <a:solidFill>
                  <a:srgbClr val="025C75"/>
                </a:solidFill>
                <a:cs typeface="Arial" pitchFamily="34" charset="0"/>
              </a:rPr>
              <a:t>3 de maio de 2017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5536" y="848907"/>
            <a:ext cx="8496944" cy="273921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pt-BR" sz="4000" b="1" kern="1000" dirty="0">
                <a:solidFill>
                  <a:srgbClr val="025C75"/>
                </a:solidFill>
                <a:cs typeface="Arial" pitchFamily="34" charset="0"/>
              </a:rPr>
              <a:t>Spread bancário - Redução do custo do </a:t>
            </a:r>
            <a:r>
              <a:rPr lang="pt-BR" sz="4000" b="1" kern="1000" dirty="0" smtClean="0">
                <a:solidFill>
                  <a:srgbClr val="025C75"/>
                </a:solidFill>
                <a:cs typeface="Arial" pitchFamily="34" charset="0"/>
              </a:rPr>
              <a:t>crédito</a:t>
            </a:r>
          </a:p>
          <a:p>
            <a:pPr algn="ctr">
              <a:spcAft>
                <a:spcPts val="0"/>
              </a:spcAft>
              <a:defRPr/>
            </a:pPr>
            <a:endParaRPr lang="pt-BR" sz="4000" b="1" kern="1000" dirty="0" smtClean="0">
              <a:solidFill>
                <a:srgbClr val="025C75"/>
              </a:solidFill>
              <a:cs typeface="Arial" pitchFamily="34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pt-BR" sz="3200" b="1" kern="1000" dirty="0" smtClean="0">
                <a:solidFill>
                  <a:srgbClr val="025C75"/>
                </a:solidFill>
                <a:cs typeface="Arial" pitchFamily="34" charset="0"/>
              </a:rPr>
              <a:t>Tulio Maciel</a:t>
            </a:r>
          </a:p>
          <a:p>
            <a:pPr algn="ctr">
              <a:spcAft>
                <a:spcPts val="0"/>
              </a:spcAft>
              <a:defRPr/>
            </a:pPr>
            <a:r>
              <a:rPr lang="pt-BR" sz="2000" b="1" kern="1000" dirty="0" smtClean="0">
                <a:solidFill>
                  <a:srgbClr val="025C75"/>
                </a:solidFill>
                <a:cs typeface="Arial" pitchFamily="34" charset="0"/>
              </a:rPr>
              <a:t>Chefe do Departamento Econômico do Banco Central</a:t>
            </a:r>
            <a:endParaRPr lang="pt-BR" sz="2000" b="1" kern="1000" dirty="0">
              <a:solidFill>
                <a:srgbClr val="025C75"/>
              </a:solidFill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960528" y="4882866"/>
            <a:ext cx="424847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6853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323528" y="274638"/>
            <a:ext cx="8496944" cy="5505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solidFill>
                  <a:srgbClr val="025C75"/>
                </a:solidFill>
              </a:rPr>
              <a:t>Expansão</a:t>
            </a:r>
            <a:r>
              <a:rPr lang="en-US" sz="3600" b="1" dirty="0" smtClean="0">
                <a:solidFill>
                  <a:srgbClr val="025C75"/>
                </a:solidFill>
              </a:rPr>
              <a:t> do </a:t>
            </a:r>
            <a:r>
              <a:rPr lang="en-US" sz="3600" b="1" dirty="0" err="1" smtClean="0">
                <a:solidFill>
                  <a:srgbClr val="025C75"/>
                </a:solidFill>
              </a:rPr>
              <a:t>crédito</a:t>
            </a:r>
            <a:endParaRPr lang="en-US" sz="3600" b="1" dirty="0">
              <a:solidFill>
                <a:srgbClr val="025C75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68070" y="2574522"/>
            <a:ext cx="415498" cy="11425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% do 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PIB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995171824"/>
              </p:ext>
            </p:extLst>
          </p:nvPr>
        </p:nvGraphicFramePr>
        <p:xfrm>
          <a:off x="467544" y="980728"/>
          <a:ext cx="79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68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23528" y="274638"/>
            <a:ext cx="8640960" cy="7060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rgbClr val="025C75"/>
                </a:solidFill>
              </a:rPr>
              <a:t>Evolução</a:t>
            </a:r>
            <a:r>
              <a:rPr lang="en-US" sz="3600" b="1" dirty="0">
                <a:solidFill>
                  <a:srgbClr val="025C75"/>
                </a:solidFill>
              </a:rPr>
              <a:t> da </a:t>
            </a:r>
            <a:r>
              <a:rPr lang="en-US" sz="3600" b="1" dirty="0" err="1">
                <a:solidFill>
                  <a:srgbClr val="025C75"/>
                </a:solidFill>
              </a:rPr>
              <a:t>composição</a:t>
            </a:r>
            <a:r>
              <a:rPr lang="en-US" sz="3600" b="1" dirty="0">
                <a:solidFill>
                  <a:srgbClr val="025C75"/>
                </a:solidFill>
              </a:rPr>
              <a:t> do </a:t>
            </a:r>
            <a:r>
              <a:rPr lang="en-US" sz="3600" b="1" dirty="0" err="1" smtClean="0">
                <a:solidFill>
                  <a:srgbClr val="025C75"/>
                </a:solidFill>
              </a:rPr>
              <a:t>crédito</a:t>
            </a:r>
            <a:endParaRPr lang="en-US" sz="3600" b="1" dirty="0">
              <a:solidFill>
                <a:srgbClr val="025C75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764704"/>
            <a:ext cx="8820472" cy="53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8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4763" y="333375"/>
            <a:ext cx="9139237" cy="365125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25C75"/>
                </a:solidFill>
              </a:rPr>
              <a:t>Risco e juro real em queda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013218" y="2207246"/>
            <a:ext cx="1872208" cy="339487"/>
          </a:xfrm>
          <a:prstGeom prst="rect">
            <a:avLst/>
          </a:prstGeom>
        </p:spPr>
        <p:txBody>
          <a:bodyPr wrap="square" lIns="92364" tIns="46182" rIns="92364" bIns="46182" rtlCol="0" anchor="t" anchorCtr="0">
            <a:spAutoFit/>
          </a:bodyPr>
          <a:lstStyle/>
          <a:p>
            <a:pPr algn="just">
              <a:spcBef>
                <a:spcPct val="0"/>
              </a:spcBef>
              <a:buSzPct val="110000"/>
            </a:pPr>
            <a:r>
              <a:rPr lang="pt-BR" sz="1600" dirty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Juros em </a:t>
            </a:r>
            <a:r>
              <a:rPr lang="pt-BR" sz="1600" dirty="0" smtClean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queda</a:t>
            </a:r>
            <a:endParaRPr lang="pt-BR" sz="1600" dirty="0">
              <a:solidFill>
                <a:srgbClr val="00B05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>
            <a:off x="8172400" y="2689371"/>
            <a:ext cx="287068" cy="919356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993478" y="958420"/>
            <a:ext cx="2664296" cy="539542"/>
          </a:xfrm>
          <a:prstGeom prst="rect">
            <a:avLst/>
          </a:prstGeom>
          <a:noFill/>
        </p:spPr>
        <p:txBody>
          <a:bodyPr wrap="square" lIns="92364" tIns="46182" rIns="92364" bIns="46182" rtlCol="0" anchor="t" anchorCtr="0">
            <a:spAutoFit/>
          </a:bodyPr>
          <a:lstStyle/>
          <a:p>
            <a:pPr algn="ctr">
              <a:spcBef>
                <a:spcPct val="0"/>
              </a:spcBef>
              <a:buSzPct val="110000"/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Arial" pitchFamily="34" charset="0"/>
              </a:rPr>
              <a:t>Risco-país</a:t>
            </a:r>
          </a:p>
          <a:p>
            <a:pPr algn="ctr">
              <a:spcBef>
                <a:spcPct val="0"/>
              </a:spcBef>
              <a:buSzPct val="110000"/>
            </a:pPr>
            <a:endParaRPr lang="pt-BR" sz="800" b="1" dirty="0">
              <a:solidFill>
                <a:srgbClr val="002060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228184" y="958420"/>
            <a:ext cx="1511204" cy="539542"/>
          </a:xfrm>
          <a:prstGeom prst="rect">
            <a:avLst/>
          </a:prstGeom>
          <a:noFill/>
        </p:spPr>
        <p:txBody>
          <a:bodyPr wrap="square" lIns="92364" tIns="46182" rIns="92364" bIns="46182" rtlCol="0" anchor="t" anchorCtr="0">
            <a:spAutoFit/>
          </a:bodyPr>
          <a:lstStyle/>
          <a:p>
            <a:pPr algn="ctr">
              <a:spcBef>
                <a:spcPct val="0"/>
              </a:spcBef>
              <a:buSzPct val="110000"/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Arial" pitchFamily="34" charset="0"/>
              </a:rPr>
              <a:t>Juro real</a:t>
            </a:r>
          </a:p>
          <a:p>
            <a:pPr algn="ctr">
              <a:spcBef>
                <a:spcPct val="0"/>
              </a:spcBef>
              <a:buSzPct val="110000"/>
            </a:pPr>
            <a:endParaRPr lang="pt-BR" sz="800" b="1" dirty="0">
              <a:solidFill>
                <a:srgbClr val="002060"/>
              </a:solidFill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082008" cy="44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23264"/>
            <a:ext cx="4074954" cy="448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56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4763" y="333375"/>
            <a:ext cx="9139237" cy="3651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25C75"/>
                </a:solidFill>
              </a:rPr>
              <a:t>A </a:t>
            </a:r>
            <a:r>
              <a:rPr lang="pt-BR" b="1" dirty="0" smtClean="0">
                <a:solidFill>
                  <a:srgbClr val="025C75"/>
                </a:solidFill>
              </a:rPr>
              <a:t>“meia entrada” </a:t>
            </a:r>
            <a:r>
              <a:rPr lang="pt-BR" b="1" dirty="0">
                <a:solidFill>
                  <a:srgbClr val="025C75"/>
                </a:solidFill>
              </a:rPr>
              <a:t>no sistema financeiro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602871"/>
            <a:ext cx="4314827" cy="405682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8529" y="1476377"/>
            <a:ext cx="4979305" cy="47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2"/>
          <p:cNvSpPr txBox="1">
            <a:spLocks/>
          </p:cNvSpPr>
          <p:nvPr/>
        </p:nvSpPr>
        <p:spPr>
          <a:xfrm>
            <a:off x="539552" y="1123543"/>
            <a:ext cx="4320480" cy="416081"/>
          </a:xfrm>
          <a:prstGeom prst="rect">
            <a:avLst/>
          </a:prstGeom>
        </p:spPr>
        <p:txBody>
          <a:bodyPr lIns="92364" tIns="46182" rIns="92364" bIns="46182" anchor="t" anchorCtr="0"/>
          <a:lstStyle/>
          <a:p>
            <a:pPr>
              <a:spcBef>
                <a:spcPct val="0"/>
              </a:spcBef>
              <a:buSzPct val="110000"/>
              <a:defRPr/>
            </a:pPr>
            <a:r>
              <a:rPr lang="pt-BR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Metade do crédito no Brasil é subsidiado</a:t>
            </a:r>
            <a:r>
              <a:rPr lang="pt-BR" sz="1900" dirty="0">
                <a:solidFill>
                  <a:srgbClr val="17375E"/>
                </a:solidFill>
                <a:latin typeface="+mj-lt"/>
                <a:cs typeface="Arial" pitchFamily="34" charset="0"/>
              </a:rPr>
              <a:t>				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55077"/>
            <a:ext cx="3425813" cy="315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2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4763" y="333375"/>
            <a:ext cx="9139237" cy="365125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25C75"/>
                </a:solidFill>
              </a:rPr>
              <a:t>Juro real - tendência histórica declinante</a:t>
            </a:r>
          </a:p>
        </p:txBody>
      </p:sp>
      <p:sp>
        <p:nvSpPr>
          <p:cNvPr id="11" name="Título 2"/>
          <p:cNvSpPr txBox="1">
            <a:spLocks/>
          </p:cNvSpPr>
          <p:nvPr/>
        </p:nvSpPr>
        <p:spPr>
          <a:xfrm>
            <a:off x="251520" y="941702"/>
            <a:ext cx="4227185" cy="468052"/>
          </a:xfrm>
          <a:prstGeom prst="rect">
            <a:avLst/>
          </a:prstGeom>
        </p:spPr>
        <p:txBody>
          <a:bodyPr lIns="92364" tIns="46182" rIns="92364" bIns="46182" anchor="t" anchorCtr="0"/>
          <a:lstStyle/>
          <a:p>
            <a:pPr>
              <a:spcBef>
                <a:spcPct val="0"/>
              </a:spcBef>
              <a:buSzPct val="110000"/>
              <a:defRPr/>
            </a:pPr>
            <a:r>
              <a:rPr lang="pt-BR" sz="2000" i="1" dirty="0" err="1" smtClean="0">
                <a:solidFill>
                  <a:srgbClr val="025C75"/>
                </a:solidFill>
                <a:cs typeface="Arial" pitchFamily="34" charset="0"/>
              </a:rPr>
              <a:t>ex</a:t>
            </a:r>
            <a:r>
              <a:rPr lang="pt-BR" sz="2000" i="1" dirty="0" smtClean="0">
                <a:solidFill>
                  <a:srgbClr val="025C75"/>
                </a:solidFill>
                <a:cs typeface="Arial" pitchFamily="34" charset="0"/>
              </a:rPr>
              <a:t> ante</a:t>
            </a:r>
            <a:endParaRPr lang="pt-BR" sz="2000" dirty="0">
              <a:solidFill>
                <a:srgbClr val="025C75"/>
              </a:solidFill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7584" y="458112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Importantes </a:t>
            </a:r>
            <a:r>
              <a:rPr lang="pt-BR" b="1" dirty="0"/>
              <a:t>avanços institucionais</a:t>
            </a:r>
            <a:r>
              <a:rPr lang="pt-BR" dirty="0"/>
              <a:t>: alienação fiduciária, lei de falências, registro de gravames, ampliação do SCR, cadastro positivo, portabilidade do crédito;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Educação financeira </a:t>
            </a:r>
            <a:r>
              <a:rPr lang="pt-BR" dirty="0"/>
              <a:t>é fundamental.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429" y="1503989"/>
            <a:ext cx="4968552" cy="298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0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9139237" cy="365125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rgbClr val="025C75"/>
                </a:solidFill>
              </a:rPr>
              <a:t>Decomposição do </a:t>
            </a:r>
            <a:r>
              <a:rPr lang="pt-BR" sz="3600" b="1" i="1" dirty="0">
                <a:solidFill>
                  <a:srgbClr val="025C75"/>
                </a:solidFill>
              </a:rPr>
              <a:t>spread</a:t>
            </a:r>
            <a:r>
              <a:rPr lang="pt-BR" sz="3600" b="1" dirty="0">
                <a:solidFill>
                  <a:srgbClr val="025C75"/>
                </a:solidFill>
              </a:rPr>
              <a:t>: média 2011-2016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86" y="980728"/>
            <a:ext cx="7024189" cy="483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41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>
            <a:spLocks noGrp="1"/>
          </p:cNvSpPr>
          <p:nvPr>
            <p:ph type="title" idx="4294967295"/>
          </p:nvPr>
        </p:nvSpPr>
        <p:spPr>
          <a:xfrm>
            <a:off x="254409" y="260648"/>
            <a:ext cx="8779198" cy="365125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25C75"/>
                </a:solidFill>
              </a:rPr>
              <a:t>Taxas de juros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4725144"/>
            <a:ext cx="8229600" cy="864096"/>
          </a:xfrm>
        </p:spPr>
        <p:txBody>
          <a:bodyPr/>
          <a:lstStyle/>
          <a:p>
            <a:r>
              <a:rPr lang="pt-BR" sz="1800" dirty="0" smtClean="0"/>
              <a:t>Taxas de juros refletem nível de </a:t>
            </a:r>
            <a:r>
              <a:rPr lang="pt-BR" sz="1800" b="1" dirty="0" smtClean="0"/>
              <a:t>risco do crédito</a:t>
            </a:r>
            <a:r>
              <a:rPr lang="pt-BR" sz="1800" dirty="0" smtClean="0"/>
              <a:t>;</a:t>
            </a:r>
          </a:p>
          <a:p>
            <a:r>
              <a:rPr lang="pt-BR" sz="1800" dirty="0" smtClean="0"/>
              <a:t>Risco é mitigado por </a:t>
            </a:r>
            <a:r>
              <a:rPr lang="pt-BR" sz="1800" b="1" dirty="0" smtClean="0"/>
              <a:t>garantias de boa qualidade.</a:t>
            </a:r>
            <a:endParaRPr lang="pt-BR" sz="1800" dirty="0" smtClean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205417"/>
              </p:ext>
            </p:extLst>
          </p:nvPr>
        </p:nvGraphicFramePr>
        <p:xfrm>
          <a:off x="120947" y="1433686"/>
          <a:ext cx="4389389" cy="2733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016671"/>
              </p:ext>
            </p:extLst>
          </p:nvPr>
        </p:nvGraphicFramePr>
        <p:xfrm>
          <a:off x="4644008" y="1433687"/>
          <a:ext cx="4404756" cy="2733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572937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trutura padrã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Estrutura padrã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29542</TotalTime>
  <Words>1445</Words>
  <Application>Microsoft Office PowerPoint</Application>
  <PresentationFormat>Apresentação na tela (4:3)</PresentationFormat>
  <Paragraphs>167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1_Tema do Office</vt:lpstr>
      <vt:lpstr>1_Personalizar design</vt:lpstr>
      <vt:lpstr>Apresentação do PowerPoint</vt:lpstr>
      <vt:lpstr>Como Reduzir de Forma Sustentável o Custo do Credito? </vt:lpstr>
      <vt:lpstr>Apresentação do PowerPoint</vt:lpstr>
      <vt:lpstr>Apresentação do PowerPoint</vt:lpstr>
      <vt:lpstr>Risco e juro real em queda</vt:lpstr>
      <vt:lpstr>A “meia entrada” no sistema financeiro</vt:lpstr>
      <vt:lpstr>Juro real - tendência histórica declinante</vt:lpstr>
      <vt:lpstr>Decomposição do spread: média 2011-2016</vt:lpstr>
      <vt:lpstr>Taxas de juros</vt:lpstr>
      <vt:lpstr>Expansão do provisionamento, 2011-2016</vt:lpstr>
      <vt:lpstr>Margem de retorno do crédito tem caído</vt:lpstr>
      <vt:lpstr>Apresentação do PowerPoint</vt:lpstr>
      <vt:lpstr>Medidas para reduzir o custo do crédito </vt:lpstr>
      <vt:lpstr>Apresentação do PowerPoint</vt:lpstr>
      <vt:lpstr>Cartão de Crédito – Medida e Prazos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Banco Central do Brasil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Alfredo de Oliveira Lingoist Junior</dc:creator>
  <cp:lastModifiedBy>Renato Baldini Junior</cp:lastModifiedBy>
  <cp:revision>3535</cp:revision>
  <cp:lastPrinted>2017-02-07T19:01:12Z</cp:lastPrinted>
  <dcterms:created xsi:type="dcterms:W3CDTF">2011-02-18T20:38:00Z</dcterms:created>
  <dcterms:modified xsi:type="dcterms:W3CDTF">2017-05-03T17:19:39Z</dcterms:modified>
</cp:coreProperties>
</file>