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4" r:id="rId1"/>
  </p:sldMasterIdLst>
  <p:notesMasterIdLst>
    <p:notesMasterId r:id="rId34"/>
  </p:notesMasterIdLst>
  <p:sldIdLst>
    <p:sldId id="256" r:id="rId2"/>
    <p:sldId id="301" r:id="rId3"/>
    <p:sldId id="302" r:id="rId4"/>
    <p:sldId id="292" r:id="rId5"/>
    <p:sldId id="303" r:id="rId6"/>
    <p:sldId id="304" r:id="rId7"/>
    <p:sldId id="270" r:id="rId8"/>
    <p:sldId id="293" r:id="rId9"/>
    <p:sldId id="294" r:id="rId10"/>
    <p:sldId id="305" r:id="rId11"/>
    <p:sldId id="296" r:id="rId12"/>
    <p:sldId id="295" r:id="rId13"/>
    <p:sldId id="306" r:id="rId14"/>
    <p:sldId id="307" r:id="rId15"/>
    <p:sldId id="308" r:id="rId16"/>
    <p:sldId id="313" r:id="rId17"/>
    <p:sldId id="319" r:id="rId18"/>
    <p:sldId id="320" r:id="rId19"/>
    <p:sldId id="321" r:id="rId20"/>
    <p:sldId id="322" r:id="rId21"/>
    <p:sldId id="323" r:id="rId22"/>
    <p:sldId id="312" r:id="rId23"/>
    <p:sldId id="329" r:id="rId24"/>
    <p:sldId id="324" r:id="rId25"/>
    <p:sldId id="315" r:id="rId26"/>
    <p:sldId id="328" r:id="rId27"/>
    <p:sldId id="330" r:id="rId28"/>
    <p:sldId id="331" r:id="rId29"/>
    <p:sldId id="326" r:id="rId30"/>
    <p:sldId id="314" r:id="rId31"/>
    <p:sldId id="332" r:id="rId32"/>
    <p:sldId id="334" r:id="rId33"/>
  </p:sldIdLst>
  <p:sldSz cx="9144000" cy="5143500" type="screen16x9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uilherme de Rosso Manços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2388D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53" autoAdjust="0"/>
    <p:restoredTop sz="86067" autoAdjust="0"/>
  </p:normalViewPr>
  <p:slideViewPr>
    <p:cSldViewPr>
      <p:cViewPr varScale="1">
        <p:scale>
          <a:sx n="104" d="100"/>
          <a:sy n="104" d="100"/>
        </p:scale>
        <p:origin x="-546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239886157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>
            <a:off x="0" y="0"/>
            <a:ext cx="9144000" cy="351839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cxnSp>
        <p:nvCxnSpPr>
          <p:cNvPr id="10" name="Shape 10"/>
          <p:cNvCxnSpPr/>
          <p:nvPr/>
        </p:nvCxnSpPr>
        <p:spPr>
          <a:xfrm>
            <a:off x="0" y="3496604"/>
            <a:ext cx="9144000" cy="0"/>
          </a:xfrm>
          <a:prstGeom prst="straightConnector1">
            <a:avLst/>
          </a:prstGeom>
          <a:noFill/>
          <a:ln w="57150" cap="flat">
            <a:solidFill>
              <a:srgbClr val="000000">
                <a:alpha val="14901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685800" y="1867781"/>
            <a:ext cx="7772400" cy="1648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buSzPct val="100000"/>
              <a:defRPr sz="7200"/>
            </a:lvl1pPr>
            <a:lvl2pPr>
              <a:spcBef>
                <a:spcPts val="0"/>
              </a:spcBef>
              <a:buSzPct val="100000"/>
              <a:defRPr sz="7200"/>
            </a:lvl2pPr>
            <a:lvl3pPr>
              <a:spcBef>
                <a:spcPts val="0"/>
              </a:spcBef>
              <a:buSzPct val="100000"/>
              <a:defRPr sz="7200"/>
            </a:lvl3pPr>
            <a:lvl4pPr>
              <a:spcBef>
                <a:spcPts val="0"/>
              </a:spcBef>
              <a:buSzPct val="100000"/>
              <a:defRPr sz="7200"/>
            </a:lvl4pPr>
            <a:lvl5pPr>
              <a:spcBef>
                <a:spcPts val="0"/>
              </a:spcBef>
              <a:buSzPct val="100000"/>
              <a:defRPr sz="7200"/>
            </a:lvl5pPr>
            <a:lvl6pPr>
              <a:spcBef>
                <a:spcPts val="0"/>
              </a:spcBef>
              <a:buSzPct val="100000"/>
              <a:defRPr sz="7200"/>
            </a:lvl6pPr>
            <a:lvl7pPr>
              <a:spcBef>
                <a:spcPts val="0"/>
              </a:spcBef>
              <a:buSzPct val="100000"/>
              <a:defRPr sz="7200"/>
            </a:lvl7pPr>
            <a:lvl8pPr>
              <a:spcBef>
                <a:spcPts val="0"/>
              </a:spcBef>
              <a:buSzPct val="100000"/>
              <a:defRPr sz="7200"/>
            </a:lvl8pPr>
            <a:lvl9pPr>
              <a:spcBef>
                <a:spcPts val="0"/>
              </a:spcBef>
              <a:buSzPct val="100000"/>
              <a:defRPr sz="72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ubTitle" idx="1"/>
          </p:nvPr>
        </p:nvSpPr>
        <p:spPr>
          <a:xfrm>
            <a:off x="685800" y="3627026"/>
            <a:ext cx="7772400" cy="774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Clr>
                <a:schemeClr val="dk2"/>
              </a:buClr>
              <a:buNone/>
              <a:defRPr>
                <a:solidFill>
                  <a:schemeClr val="dk2"/>
                </a:solidFill>
              </a:defRPr>
            </a:lvl1pPr>
            <a:lvl2pPr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2pPr>
            <a:lvl3pPr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3pPr>
            <a:lvl4pPr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4pPr>
            <a:lvl5pPr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5pPr>
            <a:lvl6pPr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6pPr>
            <a:lvl7pPr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7pPr>
            <a:lvl8pPr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8pPr>
            <a:lvl9pPr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pPr>
                <a:spcBef>
                  <a:spcPts val="0"/>
                </a:spcBef>
                <a:buNone/>
              </a:pPr>
              <a:t>‹nº›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/>
          <p:nvPr/>
        </p:nvSpPr>
        <p:spPr>
          <a:xfrm>
            <a:off x="0" y="0"/>
            <a:ext cx="9144000" cy="1149900"/>
          </a:xfrm>
          <a:prstGeom prst="rect">
            <a:avLst/>
          </a:prstGeom>
          <a:solidFill>
            <a:srgbClr val="2388D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cxnSp>
        <p:nvCxnSpPr>
          <p:cNvPr id="16" name="Shape 16"/>
          <p:cNvCxnSpPr/>
          <p:nvPr/>
        </p:nvCxnSpPr>
        <p:spPr>
          <a:xfrm>
            <a:off x="0" y="1127875"/>
            <a:ext cx="9144000" cy="0"/>
          </a:xfrm>
          <a:prstGeom prst="straightConnector1">
            <a:avLst/>
          </a:prstGeom>
          <a:noFill/>
          <a:ln w="57150" cap="flat">
            <a:solidFill>
              <a:srgbClr val="000000">
                <a:alpha val="14901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565368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pPr>
                <a:spcBef>
                  <a:spcPts val="0"/>
                </a:spcBef>
                <a:buNone/>
              </a:pPr>
              <a:t>‹nº›</a:t>
            </a:fld>
            <a:endParaRPr lang="en"/>
          </a:p>
        </p:txBody>
      </p:sp>
      <p:pic>
        <p:nvPicPr>
          <p:cNvPr id="8" name="Picture 3" descr="C:\Users\Guilherme\Google Drive\REDE CSF - DirEx\DEPARTAMENTOS\RP - Departamento de Relações Publicas\Parceiros\Logos Parceiros\Logo Rede CsF 2015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4296" y="4793655"/>
            <a:ext cx="653408" cy="3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C:\Users\Guilherme\Google Drive\REDE CSF - DirEx\DEPARTAMENTOS\RP - Departamento de Relações Publicas\Parceiros\Logos Parceiros\Logo CsF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81800" y="4788892"/>
            <a:ext cx="698112" cy="3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3" descr="C:\Users\Guilherme\Google Drive\REDE CSF - DirEx\DEPARTAMENTOS\RP - Departamento de Relações Publicas\Parceiros\Logos Parceiros\Logo USP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7826" y="4793655"/>
            <a:ext cx="765982" cy="3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 userDrawn="1"/>
        </p:nvSpPr>
        <p:spPr>
          <a:xfrm>
            <a:off x="3995936" y="4774338"/>
            <a:ext cx="4680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dirty="0" smtClean="0">
                <a:solidFill>
                  <a:schemeClr val="tx1"/>
                </a:solidFill>
              </a:rPr>
              <a:t>Formação</a:t>
            </a:r>
            <a:r>
              <a:rPr lang="pt-BR" sz="800" baseline="0" dirty="0" smtClean="0">
                <a:solidFill>
                  <a:schemeClr val="tx1"/>
                </a:solidFill>
              </a:rPr>
              <a:t> de Recursos Humanos para Ciência, Tecnologia e Inovação, com especial enfoque para o Programa Ciência sem Fronteiras (Guilherme Rosso)</a:t>
            </a:r>
            <a:endParaRPr lang="pt-BR" sz="800" dirty="0">
              <a:solidFill>
                <a:schemeClr val="tx1"/>
              </a:solidFill>
            </a:endParaRPr>
          </a:p>
        </p:txBody>
      </p:sp>
      <p:pic>
        <p:nvPicPr>
          <p:cNvPr id="12" name="Picture 14" descr="C:\Users\Guilherme\Google Drive\REDE CSF - DirEx\DEPARTAMENTOS\RP - Departamento de Relações Publicas\Parceiros\Logos Parceiros\Logo UFRN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83" y="4793655"/>
            <a:ext cx="1023161" cy="3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www12.senado.leg.br/noticias/++resource++senado.noticias/img/tablet/mainLogo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04" y="51470"/>
            <a:ext cx="842488" cy="97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le and Body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/>
          <p:nvPr/>
        </p:nvSpPr>
        <p:spPr>
          <a:xfrm>
            <a:off x="0" y="0"/>
            <a:ext cx="9144000" cy="1149900"/>
          </a:xfrm>
          <a:prstGeom prst="rect">
            <a:avLst/>
          </a:prstGeom>
          <a:solidFill>
            <a:srgbClr val="2388D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cxnSp>
        <p:nvCxnSpPr>
          <p:cNvPr id="16" name="Shape 16"/>
          <p:cNvCxnSpPr/>
          <p:nvPr/>
        </p:nvCxnSpPr>
        <p:spPr>
          <a:xfrm>
            <a:off x="0" y="1127875"/>
            <a:ext cx="9144000" cy="0"/>
          </a:xfrm>
          <a:prstGeom prst="straightConnector1">
            <a:avLst/>
          </a:prstGeom>
          <a:noFill/>
          <a:ln w="57150" cap="flat">
            <a:solidFill>
              <a:srgbClr val="000000">
                <a:alpha val="14901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565368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pPr>
                <a:spcBef>
                  <a:spcPts val="0"/>
                </a:spcBef>
                <a:buNone/>
              </a:pPr>
              <a:t>‹nº›</a:t>
            </a:fld>
            <a:endParaRPr lang="en"/>
          </a:p>
        </p:txBody>
      </p:sp>
      <p:pic>
        <p:nvPicPr>
          <p:cNvPr id="14" name="Picture 2" descr="http://www12.senado.leg.br/noticias/++resource++senado.noticias/img/tablet/main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04" y="51470"/>
            <a:ext cx="842488" cy="97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58388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/>
        </p:nvSpPr>
        <p:spPr>
          <a:xfrm>
            <a:off x="0" y="0"/>
            <a:ext cx="9144000" cy="1149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cxnSp>
        <p:nvCxnSpPr>
          <p:cNvPr id="22" name="Shape 22"/>
          <p:cNvCxnSpPr/>
          <p:nvPr/>
        </p:nvCxnSpPr>
        <p:spPr>
          <a:xfrm>
            <a:off x="0" y="1127875"/>
            <a:ext cx="9144000" cy="0"/>
          </a:xfrm>
          <a:prstGeom prst="straightConnector1">
            <a:avLst/>
          </a:prstGeom>
          <a:noFill/>
          <a:ln w="57150" cap="flat">
            <a:solidFill>
              <a:srgbClr val="000000">
                <a:alpha val="14901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994500" cy="3725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2"/>
          </p:nvPr>
        </p:nvSpPr>
        <p:spPr>
          <a:xfrm>
            <a:off x="4692273" y="1200150"/>
            <a:ext cx="3994500" cy="3725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pPr>
                <a:spcBef>
                  <a:spcPts val="0"/>
                </a:spcBef>
                <a:buNone/>
              </a:pPr>
              <a:t>‹nº›</a:t>
            </a:fld>
            <a:endParaRPr lang="en"/>
          </a:p>
        </p:txBody>
      </p:sp>
      <p:pic>
        <p:nvPicPr>
          <p:cNvPr id="15" name="Picture 3" descr="C:\Users\Guilherme\Google Drive\REDE CSF - DirEx\DEPARTAMENTOS\RP - Departamento de Relações Publicas\Parceiros\Logos Parceiros\Logo Rede CsF 2015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4296" y="4793655"/>
            <a:ext cx="653408" cy="3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C:\Users\Guilherme\Google Drive\REDE CSF - DirEx\DEPARTAMENTOS\RP - Departamento de Relações Publicas\Parceiros\Logos Parceiros\Logo CsF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81800" y="4788892"/>
            <a:ext cx="698112" cy="3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3" descr="C:\Users\Guilherme\Google Drive\REDE CSF - DirEx\DEPARTAMENTOS\RP - Departamento de Relações Publicas\Parceiros\Logos Parceiros\Logo USP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7826" y="4793655"/>
            <a:ext cx="765982" cy="3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aixaDeTexto 17"/>
          <p:cNvSpPr txBox="1"/>
          <p:nvPr userDrawn="1"/>
        </p:nvSpPr>
        <p:spPr>
          <a:xfrm>
            <a:off x="3995936" y="4774338"/>
            <a:ext cx="4680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dirty="0" smtClean="0">
                <a:solidFill>
                  <a:schemeClr val="tx1"/>
                </a:solidFill>
              </a:rPr>
              <a:t>Formação</a:t>
            </a:r>
            <a:r>
              <a:rPr lang="pt-BR" sz="800" baseline="0" dirty="0" smtClean="0">
                <a:solidFill>
                  <a:schemeClr val="tx1"/>
                </a:solidFill>
              </a:rPr>
              <a:t> de Recursos Humanos para Ciência, Tecnologia e Inovação, com especial enfoque para o Programa Ciência sem Fronteiras (Guilherme Rosso)</a:t>
            </a:r>
            <a:endParaRPr lang="pt-BR" sz="800" dirty="0">
              <a:solidFill>
                <a:schemeClr val="tx1"/>
              </a:solidFill>
            </a:endParaRPr>
          </a:p>
        </p:txBody>
      </p:sp>
      <p:pic>
        <p:nvPicPr>
          <p:cNvPr id="19" name="Picture 14" descr="C:\Users\Guilherme\Google Drive\REDE CSF - DirEx\DEPARTAMENTOS\RP - Departamento de Relações Publicas\Parceiros\Logos Parceiros\Logo UFRN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83" y="4793655"/>
            <a:ext cx="1023161" cy="3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www12.senado.leg.br/noticias/++resource++senado.noticias/img/tablet/mainLogo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04" y="51470"/>
            <a:ext cx="842488" cy="97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Clr>
                <a:schemeClr val="dk2"/>
              </a:buClr>
              <a:buSzPct val="100000"/>
              <a:buNone/>
              <a:defRPr sz="1800">
                <a:solidFill>
                  <a:schemeClr val="dk2"/>
                </a:solidFill>
              </a:defRPr>
            </a:lvl1pPr>
          </a:lstStyle>
          <a:p>
            <a:endParaRPr/>
          </a:p>
        </p:txBody>
      </p:sp>
      <p:sp>
        <p:nvSpPr>
          <p:cNvPr id="34" name="Shape 34"/>
          <p:cNvSpPr/>
          <p:nvPr/>
        </p:nvSpPr>
        <p:spPr>
          <a:xfrm>
            <a:off x="4274" y="0"/>
            <a:ext cx="9144000" cy="4406399"/>
          </a:xfrm>
          <a:prstGeom prst="rect">
            <a:avLst/>
          </a:prstGeom>
          <a:solidFill>
            <a:srgbClr val="2388D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cxnSp>
        <p:nvCxnSpPr>
          <p:cNvPr id="35" name="Shape 35"/>
          <p:cNvCxnSpPr/>
          <p:nvPr/>
        </p:nvCxnSpPr>
        <p:spPr>
          <a:xfrm>
            <a:off x="0" y="4384371"/>
            <a:ext cx="9144000" cy="0"/>
          </a:xfrm>
          <a:prstGeom prst="straightConnector1">
            <a:avLst/>
          </a:prstGeom>
          <a:noFill/>
          <a:ln w="57150" cap="flat">
            <a:solidFill>
              <a:srgbClr val="000000">
                <a:alpha val="14901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pPr>
                <a:spcBef>
                  <a:spcPts val="0"/>
                </a:spcBef>
                <a:buNone/>
              </a:pPr>
              <a:t>‹nº›</a:t>
            </a:fld>
            <a:endParaRPr lang="en"/>
          </a:p>
        </p:txBody>
      </p:sp>
      <p:pic>
        <p:nvPicPr>
          <p:cNvPr id="11" name="Picture 3" descr="C:\Users\Guilherme\Google Drive\REDE CSF - DirEx\DEPARTAMENTOS\RP - Departamento de Relações Publicas\Parceiros\Logos Parceiros\Logo Rede CsF 2015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4296" y="4793655"/>
            <a:ext cx="653408" cy="3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C:\Users\Guilherme\Google Drive\REDE CSF - DirEx\DEPARTAMENTOS\RP - Departamento de Relações Publicas\Parceiros\Logos Parceiros\Logo CsF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81800" y="4788892"/>
            <a:ext cx="698112" cy="3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C:\Users\Guilherme\Google Drive\REDE CSF - DirEx\DEPARTAMENTOS\RP - Departamento de Relações Publicas\Parceiros\Logos Parceiros\Logo USP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7826" y="4793655"/>
            <a:ext cx="765982" cy="3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ixaDeTexto 13"/>
          <p:cNvSpPr txBox="1"/>
          <p:nvPr userDrawn="1"/>
        </p:nvSpPr>
        <p:spPr>
          <a:xfrm>
            <a:off x="3995936" y="4774338"/>
            <a:ext cx="4680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dirty="0" smtClean="0">
                <a:solidFill>
                  <a:schemeClr val="tx1"/>
                </a:solidFill>
              </a:rPr>
              <a:t>Formação</a:t>
            </a:r>
            <a:r>
              <a:rPr lang="pt-BR" sz="800" baseline="0" dirty="0" smtClean="0">
                <a:solidFill>
                  <a:schemeClr val="tx1"/>
                </a:solidFill>
              </a:rPr>
              <a:t> de Recursos Humanos para Ciência, Tecnologia e Inovação, com especial enfoque para o Programa Ciência sem Fronteiras (Guilherme Rosso)</a:t>
            </a:r>
            <a:endParaRPr lang="pt-BR" sz="800" dirty="0">
              <a:solidFill>
                <a:schemeClr val="tx1"/>
              </a:solidFill>
            </a:endParaRPr>
          </a:p>
        </p:txBody>
      </p:sp>
      <p:pic>
        <p:nvPicPr>
          <p:cNvPr id="15" name="Picture 14" descr="C:\Users\Guilherme\Google Drive\REDE CSF - DirEx\DEPARTAMENTOS\RP - Departamento de Relações Publicas\Parceiros\Logos Parceiros\Logo UFRN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83" y="4793655"/>
            <a:ext cx="1023161" cy="3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www12.senado.leg.br/noticias/++resource++senado.noticias/img/tablet/mainLogo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04" y="51470"/>
            <a:ext cx="842488" cy="97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buNone/>
              </a:pPr>
              <a:t>‹nº›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xmlns="" val="2860973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buClr>
                <a:schemeClr val="lt1"/>
              </a:buClr>
              <a:buSzPct val="100000"/>
              <a:buNone/>
              <a:defRPr sz="3600" b="1">
                <a:solidFill>
                  <a:schemeClr val="lt1"/>
                </a:solidFill>
              </a:defRPr>
            </a:lvl1pPr>
            <a:lvl2pPr>
              <a:spcBef>
                <a:spcPts val="0"/>
              </a:spcBef>
              <a:buClr>
                <a:schemeClr val="lt1"/>
              </a:buClr>
              <a:buSzPct val="100000"/>
              <a:buNone/>
              <a:defRPr sz="3600" b="1">
                <a:solidFill>
                  <a:schemeClr val="lt1"/>
                </a:solidFill>
              </a:defRPr>
            </a:lvl2pPr>
            <a:lvl3pPr>
              <a:spcBef>
                <a:spcPts val="0"/>
              </a:spcBef>
              <a:buClr>
                <a:schemeClr val="lt1"/>
              </a:buClr>
              <a:buSzPct val="100000"/>
              <a:buNone/>
              <a:defRPr sz="3600" b="1">
                <a:solidFill>
                  <a:schemeClr val="lt1"/>
                </a:solidFill>
              </a:defRPr>
            </a:lvl3pPr>
            <a:lvl4pPr>
              <a:spcBef>
                <a:spcPts val="0"/>
              </a:spcBef>
              <a:buClr>
                <a:schemeClr val="lt1"/>
              </a:buClr>
              <a:buSzPct val="100000"/>
              <a:buNone/>
              <a:defRPr sz="3600" b="1">
                <a:solidFill>
                  <a:schemeClr val="lt1"/>
                </a:solidFill>
              </a:defRPr>
            </a:lvl4pPr>
            <a:lvl5pPr>
              <a:spcBef>
                <a:spcPts val="0"/>
              </a:spcBef>
              <a:buClr>
                <a:schemeClr val="lt1"/>
              </a:buClr>
              <a:buSzPct val="100000"/>
              <a:buNone/>
              <a:defRPr sz="3600" b="1">
                <a:solidFill>
                  <a:schemeClr val="lt1"/>
                </a:solidFill>
              </a:defRPr>
            </a:lvl5pPr>
            <a:lvl6pPr>
              <a:spcBef>
                <a:spcPts val="0"/>
              </a:spcBef>
              <a:buClr>
                <a:schemeClr val="lt1"/>
              </a:buClr>
              <a:buSzPct val="100000"/>
              <a:buNone/>
              <a:defRPr sz="3600" b="1">
                <a:solidFill>
                  <a:schemeClr val="lt1"/>
                </a:solidFill>
              </a:defRPr>
            </a:lvl6pPr>
            <a:lvl7pPr>
              <a:spcBef>
                <a:spcPts val="0"/>
              </a:spcBef>
              <a:buClr>
                <a:schemeClr val="lt1"/>
              </a:buClr>
              <a:buSzPct val="100000"/>
              <a:buNone/>
              <a:defRPr sz="3600" b="1">
                <a:solidFill>
                  <a:schemeClr val="lt1"/>
                </a:solidFill>
              </a:defRPr>
            </a:lvl7pPr>
            <a:lvl8pPr>
              <a:spcBef>
                <a:spcPts val="0"/>
              </a:spcBef>
              <a:buClr>
                <a:schemeClr val="lt1"/>
              </a:buClr>
              <a:buSzPct val="100000"/>
              <a:buNone/>
              <a:defRPr sz="3600" b="1">
                <a:solidFill>
                  <a:schemeClr val="lt1"/>
                </a:solidFill>
              </a:defRPr>
            </a:lvl8pPr>
            <a:lvl9pPr>
              <a:spcBef>
                <a:spcPts val="0"/>
              </a:spcBef>
              <a:buClr>
                <a:schemeClr val="lt1"/>
              </a:buClr>
              <a:buSzPct val="100000"/>
              <a:buNone/>
              <a:defRPr sz="36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600"/>
              </a:spcBef>
              <a:buClr>
                <a:schemeClr val="dk1"/>
              </a:buClr>
              <a:buSzPct val="100000"/>
              <a:defRPr sz="3000">
                <a:solidFill>
                  <a:schemeClr val="dk1"/>
                </a:solidFill>
              </a:defRPr>
            </a:lvl1pPr>
            <a:lvl2pPr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2pPr>
            <a:lvl3pPr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3pPr>
            <a:lvl4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4pPr>
            <a:lvl5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5pPr>
            <a:lvl6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6pPr>
            <a:lvl7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7pPr>
            <a:lvl8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8pPr>
            <a:lvl9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lvl1pPr algn="r">
              <a:spcBef>
                <a:spcPts val="0"/>
              </a:spcBef>
              <a:buNone/>
              <a:defRPr sz="1300">
                <a:solidFill>
                  <a:schemeClr val="dk2"/>
                </a:solidFill>
              </a:defRPr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pPr>
                <a:spcBef>
                  <a:spcPts val="0"/>
                </a:spcBef>
                <a:buNone/>
              </a:pPr>
              <a:t>‹nº›</a:t>
            </a:fld>
            <a:endParaRPr lang="e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6" r:id="rId3"/>
    <p:sldLayoutId id="2147483650" r:id="rId4"/>
    <p:sldLayoutId id="2147483652" r:id="rId5"/>
    <p:sldLayoutId id="2147483655" r:id="rId6"/>
  </p:sldLayoutIdLst>
  <p:timing>
    <p:tnLst>
      <p:par>
        <p:cTn id="1" dur="indefinite" restart="never" nodeType="tmRoot"/>
      </p:par>
    </p:tnLst>
  </p:timing>
  <p:hf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subTitle" idx="1"/>
          </p:nvPr>
        </p:nvSpPr>
        <p:spPr>
          <a:xfrm>
            <a:off x="0" y="0"/>
            <a:ext cx="9133096" cy="151647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3300" dirty="0" smtClean="0">
                <a:solidFill>
                  <a:schemeClr val="bg1"/>
                </a:solidFill>
              </a:rPr>
              <a:t>Formação de Recursos </a:t>
            </a:r>
            <a:r>
              <a:rPr lang="en" sz="3300" dirty="0">
                <a:solidFill>
                  <a:schemeClr val="bg1"/>
                </a:solidFill>
              </a:rPr>
              <a:t>H</a:t>
            </a:r>
            <a:r>
              <a:rPr lang="en" sz="3300" dirty="0" smtClean="0">
                <a:solidFill>
                  <a:schemeClr val="bg1"/>
                </a:solidFill>
              </a:rPr>
              <a:t>umanos para Ciência, Tecnologia e Inovação, com especial enfoque para o programa Ciência sem Fronteiras</a:t>
            </a:r>
            <a:endParaRPr lang="en" sz="3300" dirty="0">
              <a:solidFill>
                <a:schemeClr val="bg1"/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6179726" y="1923678"/>
            <a:ext cx="29642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" sz="2800" dirty="0" smtClean="0">
                <a:solidFill>
                  <a:schemeClr val="bg1"/>
                </a:solidFill>
              </a:rPr>
              <a:t>Guilherme Rosso</a:t>
            </a:r>
            <a:endParaRPr lang="en" sz="2800" dirty="0">
              <a:solidFill>
                <a:schemeClr val="bg1"/>
              </a:solidFill>
            </a:endParaRPr>
          </a:p>
        </p:txBody>
      </p:sp>
      <p:pic>
        <p:nvPicPr>
          <p:cNvPr id="1027" name="Picture 3" descr="C:\Users\Guilherme\Google Drive\REDE CSF - DirEx\DEPARTAMENTOS\RP - Departamento de Relações Publicas\Parceiros\Logos Parceiros\Logo Rede CsF 201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777901"/>
            <a:ext cx="2032823" cy="10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Guilherme\Google Drive\REDE CSF - DirEx\DEPARTAMENTOS\RP - Departamento de Relações Publicas\Parceiros\Logos Parceiros\Logo CsF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831901"/>
            <a:ext cx="1939202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Guilherme\Google Drive\REDE CSF - DirEx\DEPARTAMENTOS\RP - Departamento de Relações Publicas\Parceiros\Logos Parceiros\Logo USP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885901"/>
            <a:ext cx="1872401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tângulo 19"/>
          <p:cNvSpPr/>
          <p:nvPr/>
        </p:nvSpPr>
        <p:spPr>
          <a:xfrm>
            <a:off x="-10904" y="2715766"/>
            <a:ext cx="91549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" sz="2000" dirty="0" smtClean="0">
                <a:solidFill>
                  <a:schemeClr val="bg1"/>
                </a:solidFill>
              </a:rPr>
              <a:t>Brasília, 25 de agosto de 2015.</a:t>
            </a:r>
            <a:endParaRPr lang="en" sz="2000" dirty="0">
              <a:solidFill>
                <a:schemeClr val="bg1"/>
              </a:solidFill>
            </a:endParaRPr>
          </a:p>
        </p:txBody>
      </p:sp>
      <p:sp>
        <p:nvSpPr>
          <p:cNvPr id="21" name="Retângulo 20"/>
          <p:cNvSpPr/>
          <p:nvPr/>
        </p:nvSpPr>
        <p:spPr>
          <a:xfrm>
            <a:off x="-10904" y="3219822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" dirty="0" smtClean="0">
                <a:solidFill>
                  <a:schemeClr val="bg1"/>
                </a:solidFill>
              </a:rPr>
              <a:t>Comissão de Ciência, Tecnologia, Inovação, Comunicação e Informática (CCT) – Senado Federal</a:t>
            </a:r>
            <a:endParaRPr lang="en" dirty="0">
              <a:solidFill>
                <a:schemeClr val="bg1"/>
              </a:solidFill>
            </a:endParaRPr>
          </a:p>
        </p:txBody>
      </p:sp>
      <p:sp>
        <p:nvSpPr>
          <p:cNvPr id="8" name="Espaço Reservado para Número de Slide 7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buNone/>
              </a:pPr>
              <a:t>1</a:t>
            </a:fld>
            <a:endParaRPr lang="en"/>
          </a:p>
        </p:txBody>
      </p:sp>
      <p:pic>
        <p:nvPicPr>
          <p:cNvPr id="1038" name="Picture 14" descr="C:\Users\Guilherme\Google Drive\REDE CSF - DirEx\DEPARTAMENTOS\RP - Departamento de Relações Publicas\Parceiros\Logos Parceiros\Logo UFR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3993901"/>
            <a:ext cx="2160001" cy="6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0" y="51470"/>
            <a:ext cx="91440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dirty="0" smtClean="0"/>
              <a:t>Produção Científica</a:t>
            </a:r>
            <a:endParaRPr lang="en" dirty="0"/>
          </a:p>
        </p:txBody>
      </p:sp>
      <p:sp>
        <p:nvSpPr>
          <p:cNvPr id="3" name="AutoShape 2" descr="http://www.fas.harvard.edu/~ped/people/faculty/images/jacobs_nowak_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4" descr="http://www.fas.harvard.edu/~ped/people/faculty/images/jacobs_nowak_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buNone/>
              </a:pPr>
              <a:t>10</a:t>
            </a:fld>
            <a:endParaRPr lang="en"/>
          </a:p>
        </p:txBody>
      </p:sp>
      <p:sp>
        <p:nvSpPr>
          <p:cNvPr id="5" name="Retângulo 4"/>
          <p:cNvSpPr/>
          <p:nvPr/>
        </p:nvSpPr>
        <p:spPr>
          <a:xfrm>
            <a:off x="971600" y="853425"/>
            <a:ext cx="8172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200" i="1" dirty="0">
                <a:solidFill>
                  <a:schemeClr val="bg1"/>
                </a:solidFill>
              </a:rPr>
              <a:t>http://</a:t>
            </a:r>
            <a:r>
              <a:rPr lang="pt-BR" sz="1100" i="1" dirty="0">
                <a:solidFill>
                  <a:schemeClr val="bg1"/>
                </a:solidFill>
              </a:rPr>
              <a:t>www1.folha.uol.com.br/ciencia/2013/04/1266521-brasil-cresce-em-producao-cientifica-mas-indice-de-qualidade-cai.shtml</a:t>
            </a:r>
            <a:endParaRPr lang="pt-BR" sz="1600" dirty="0">
              <a:solidFill>
                <a:schemeClr val="bg1"/>
              </a:solidFill>
            </a:endParaRPr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46347903"/>
              </p:ext>
            </p:extLst>
          </p:nvPr>
        </p:nvGraphicFramePr>
        <p:xfrm>
          <a:off x="35496" y="1228465"/>
          <a:ext cx="9073008" cy="3401875"/>
        </p:xfrm>
        <a:graphic>
          <a:graphicData uri="http://schemas.openxmlformats.org/drawingml/2006/table">
            <a:tbl>
              <a:tblPr firstRow="1" bandRow="1"/>
              <a:tblGrid>
                <a:gridCol w="6336704"/>
                <a:gridCol w="1368152"/>
                <a:gridCol w="1368152"/>
              </a:tblGrid>
              <a:tr h="661778">
                <a:tc>
                  <a:txBody>
                    <a:bodyPr/>
                    <a:lstStyle/>
                    <a:p>
                      <a:endParaRPr lang="pt-BR" sz="40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4000" b="1" dirty="0" smtClean="0"/>
                        <a:t>2001</a:t>
                      </a:r>
                      <a:endParaRPr lang="pt-BR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4000" b="1" dirty="0" smtClean="0"/>
                        <a:t>2011</a:t>
                      </a:r>
                      <a:endParaRPr lang="pt-BR" sz="4000" b="1" dirty="0"/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266009">
                <a:tc>
                  <a:txBody>
                    <a:bodyPr/>
                    <a:lstStyle/>
                    <a:p>
                      <a:r>
                        <a:rPr lang="pt-BR" sz="4100" b="1" dirty="0" err="1" smtClean="0"/>
                        <a:t>Qtde</a:t>
                      </a:r>
                      <a:r>
                        <a:rPr lang="pt-BR" sz="4100" b="1" baseline="0" dirty="0" smtClean="0"/>
                        <a:t> de artigos publicados</a:t>
                      </a:r>
                      <a:endParaRPr lang="pt-BR" sz="4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4000" dirty="0" smtClean="0">
                          <a:solidFill>
                            <a:srgbClr val="FF0000"/>
                          </a:solidFill>
                        </a:rPr>
                        <a:t>17º</a:t>
                      </a:r>
                      <a:endParaRPr lang="pt-BR" sz="40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4000" dirty="0" smtClean="0">
                          <a:solidFill>
                            <a:srgbClr val="2388DB"/>
                          </a:solidFill>
                        </a:rPr>
                        <a:t>13º</a:t>
                      </a:r>
                      <a:endParaRPr lang="pt-BR" sz="4000" dirty="0">
                        <a:solidFill>
                          <a:srgbClr val="2388DB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359715">
                <a:tc>
                  <a:txBody>
                    <a:bodyPr/>
                    <a:lstStyle/>
                    <a:p>
                      <a:r>
                        <a:rPr lang="pt-BR" sz="4100" b="1" dirty="0" smtClean="0"/>
                        <a:t>Qualidade</a:t>
                      </a:r>
                      <a:r>
                        <a:rPr lang="pt-BR" sz="4100" b="1" baseline="0" dirty="0" smtClean="0"/>
                        <a:t> / Impacto dos trabalhos científicos</a:t>
                      </a:r>
                      <a:endParaRPr lang="pt-BR" sz="4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4000" dirty="0" smtClean="0">
                          <a:solidFill>
                            <a:srgbClr val="2388DB"/>
                          </a:solidFill>
                        </a:rPr>
                        <a:t>31º</a:t>
                      </a:r>
                      <a:endParaRPr lang="pt-BR" sz="4000" dirty="0">
                        <a:solidFill>
                          <a:srgbClr val="2388DB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4000" dirty="0" smtClean="0">
                          <a:solidFill>
                            <a:srgbClr val="FF0000"/>
                          </a:solidFill>
                        </a:rPr>
                        <a:t>40º</a:t>
                      </a:r>
                      <a:endParaRPr lang="pt-BR" sz="40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5454538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0" y="51470"/>
            <a:ext cx="91440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dirty="0" smtClean="0"/>
              <a:t>Problemas identificados</a:t>
            </a:r>
            <a:endParaRPr lang="en" dirty="0"/>
          </a:p>
        </p:txBody>
      </p:sp>
      <p:sp>
        <p:nvSpPr>
          <p:cNvPr id="3" name="AutoShape 2" descr="http://www.fas.harvard.edu/~ped/people/faculty/images/jacobs_nowak_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4" descr="http://www.fas.harvard.edu/~ped/people/faculty/images/jacobs_nowak_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-1" y="1131590"/>
            <a:ext cx="914399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150000"/>
              </a:lnSpc>
              <a:buFont typeface="+mj-lt"/>
              <a:buAutoNum type="arabicPeriod"/>
            </a:pPr>
            <a:r>
              <a:rPr lang="en-US" sz="2800" dirty="0" err="1" smtClean="0">
                <a:solidFill>
                  <a:schemeClr val="tx1"/>
                </a:solidFill>
              </a:rPr>
              <a:t>Déficit</a:t>
            </a:r>
            <a:r>
              <a:rPr lang="en-US" sz="2800" dirty="0" smtClean="0">
                <a:solidFill>
                  <a:schemeClr val="tx1"/>
                </a:solidFill>
              </a:rPr>
              <a:t> de </a:t>
            </a:r>
            <a:r>
              <a:rPr lang="en-US" sz="2800" b="1" dirty="0" err="1" smtClean="0">
                <a:solidFill>
                  <a:schemeClr val="tx1"/>
                </a:solidFill>
              </a:rPr>
              <a:t>recursos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humanos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qualificados</a:t>
            </a:r>
            <a:r>
              <a:rPr lang="en-US" sz="2800" dirty="0" smtClean="0">
                <a:solidFill>
                  <a:schemeClr val="tx1"/>
                </a:solidFill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</a:rPr>
              <a:t>especialmente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nas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áreas</a:t>
            </a:r>
            <a:r>
              <a:rPr lang="en-US" sz="2800" dirty="0" smtClean="0">
                <a:solidFill>
                  <a:schemeClr val="tx1"/>
                </a:solidFill>
              </a:rPr>
              <a:t> de </a:t>
            </a:r>
            <a:r>
              <a:rPr lang="en-US" sz="2800" dirty="0" err="1" smtClean="0">
                <a:solidFill>
                  <a:schemeClr val="tx1"/>
                </a:solidFill>
              </a:rPr>
              <a:t>ciências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básicas</a:t>
            </a:r>
            <a:r>
              <a:rPr lang="en-US" sz="2800" dirty="0" smtClean="0">
                <a:solidFill>
                  <a:schemeClr val="tx1"/>
                </a:solidFill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</a:rPr>
              <a:t>engenharias</a:t>
            </a:r>
            <a:r>
              <a:rPr lang="en-US" sz="2800" dirty="0" smtClean="0">
                <a:solidFill>
                  <a:schemeClr val="tx1"/>
                </a:solidFill>
              </a:rPr>
              <a:t> e </a:t>
            </a:r>
            <a:r>
              <a:rPr lang="en-US" sz="2800" dirty="0" err="1" smtClean="0">
                <a:solidFill>
                  <a:schemeClr val="tx1"/>
                </a:solidFill>
              </a:rPr>
              <a:t>demais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áreas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tecnológicas</a:t>
            </a:r>
            <a:endParaRPr lang="en-US" sz="2800" dirty="0" smtClean="0">
              <a:solidFill>
                <a:schemeClr val="tx1"/>
              </a:solidFill>
            </a:endParaRPr>
          </a:p>
          <a:p>
            <a:pPr marL="514350" indent="-514350" algn="just">
              <a:lnSpc>
                <a:spcPct val="150000"/>
              </a:lnSpc>
              <a:buFont typeface="+mj-lt"/>
              <a:buAutoNum type="arabicPeriod"/>
            </a:pPr>
            <a:r>
              <a:rPr lang="en-US" sz="2800" dirty="0" err="1" smtClean="0">
                <a:solidFill>
                  <a:schemeClr val="tx1"/>
                </a:solidFill>
              </a:rPr>
              <a:t>Baixa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inserção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científica</a:t>
            </a:r>
            <a:r>
              <a:rPr lang="en-US" sz="2800" b="1" dirty="0" smtClean="0">
                <a:solidFill>
                  <a:schemeClr val="tx1"/>
                </a:solidFill>
              </a:rPr>
              <a:t> no </a:t>
            </a:r>
            <a:r>
              <a:rPr lang="en-US" sz="2800" b="1" dirty="0" err="1" smtClean="0">
                <a:solidFill>
                  <a:schemeClr val="tx1"/>
                </a:solidFill>
              </a:rPr>
              <a:t>cenário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internacional</a:t>
            </a:r>
            <a:endParaRPr lang="en-US" sz="2800" b="1" dirty="0" smtClean="0">
              <a:solidFill>
                <a:schemeClr val="tx1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buNone/>
              </a:pPr>
              <a:t>11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xmlns="" val="366318726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0" y="205978"/>
            <a:ext cx="91440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r">
              <a:spcBef>
                <a:spcPts val="0"/>
              </a:spcBef>
              <a:buNone/>
            </a:pPr>
            <a:r>
              <a:rPr lang="en" dirty="0" smtClean="0"/>
              <a:t>Estratégia Nacional</a:t>
            </a:r>
            <a:br>
              <a:rPr lang="en" dirty="0" smtClean="0"/>
            </a:br>
            <a:r>
              <a:rPr lang="en" sz="2800" dirty="0" smtClean="0"/>
              <a:t>de Ciência, Tecnologia e Inovação 2012-2015</a:t>
            </a:r>
            <a:endParaRPr lang="en" dirty="0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buNone/>
              </a:pPr>
              <a:t>12</a:t>
            </a:fld>
            <a:endParaRPr lang="en"/>
          </a:p>
        </p:txBody>
      </p:sp>
      <p:pic>
        <p:nvPicPr>
          <p:cNvPr id="10242" name="Picture 2" descr="C:\Users\Guilherme\Google Drive\Rede CsF\Capa ENCTI 2012-201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40783"/>
            <a:ext cx="3028806" cy="3491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3136310" y="1059582"/>
            <a:ext cx="6007688" cy="38225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300" dirty="0" smtClean="0">
                <a:solidFill>
                  <a:schemeClr val="tx1"/>
                </a:solidFill>
              </a:rPr>
              <a:t>“</a:t>
            </a:r>
            <a:r>
              <a:rPr lang="en-US" sz="2300" dirty="0" err="1" smtClean="0">
                <a:solidFill>
                  <a:schemeClr val="tx1"/>
                </a:solidFill>
              </a:rPr>
              <a:t>Linhas</a:t>
            </a:r>
            <a:r>
              <a:rPr lang="en-US" sz="2300" dirty="0" smtClean="0">
                <a:solidFill>
                  <a:schemeClr val="tx1"/>
                </a:solidFill>
              </a:rPr>
              <a:t> de </a:t>
            </a:r>
            <a:r>
              <a:rPr lang="en-US" sz="2300" dirty="0" err="1" smtClean="0">
                <a:solidFill>
                  <a:schemeClr val="tx1"/>
                </a:solidFill>
              </a:rPr>
              <a:t>ação</a:t>
            </a:r>
            <a:r>
              <a:rPr lang="en-US" sz="2300" dirty="0" smtClean="0">
                <a:solidFill>
                  <a:schemeClr val="tx1"/>
                </a:solidFill>
              </a:rPr>
              <a:t> da ENCTI </a:t>
            </a:r>
            <a:r>
              <a:rPr lang="en-US" sz="2300" dirty="0" err="1" smtClean="0">
                <a:solidFill>
                  <a:schemeClr val="tx1"/>
                </a:solidFill>
              </a:rPr>
              <a:t>visam</a:t>
            </a:r>
            <a:r>
              <a:rPr lang="en-US" sz="2300" dirty="0" smtClean="0">
                <a:solidFill>
                  <a:schemeClr val="tx1"/>
                </a:solidFill>
              </a:rPr>
              <a:t>, </a:t>
            </a:r>
            <a:r>
              <a:rPr lang="en-US" sz="2300" dirty="0" err="1" smtClean="0">
                <a:solidFill>
                  <a:schemeClr val="tx1"/>
                </a:solidFill>
              </a:rPr>
              <a:t>igualmente</a:t>
            </a:r>
            <a:r>
              <a:rPr lang="en-US" sz="2300" dirty="0" smtClean="0">
                <a:solidFill>
                  <a:schemeClr val="tx1"/>
                </a:solidFill>
              </a:rPr>
              <a:t>, </a:t>
            </a:r>
            <a:r>
              <a:rPr lang="en-US" sz="2300" dirty="0" err="1" smtClean="0">
                <a:solidFill>
                  <a:schemeClr val="tx1"/>
                </a:solidFill>
              </a:rPr>
              <a:t>ampliar</a:t>
            </a:r>
            <a:r>
              <a:rPr lang="en-US" sz="2300" dirty="0" smtClean="0">
                <a:solidFill>
                  <a:schemeClr val="tx1"/>
                </a:solidFill>
              </a:rPr>
              <a:t> e </a:t>
            </a:r>
            <a:r>
              <a:rPr lang="en-US" sz="2300" dirty="0" err="1" smtClean="0">
                <a:solidFill>
                  <a:schemeClr val="tx1"/>
                </a:solidFill>
              </a:rPr>
              <a:t>robustecer</a:t>
            </a:r>
            <a:r>
              <a:rPr lang="en-US" sz="2300" dirty="0" smtClean="0">
                <a:solidFill>
                  <a:schemeClr val="tx1"/>
                </a:solidFill>
              </a:rPr>
              <a:t> a </a:t>
            </a:r>
            <a:r>
              <a:rPr lang="en-US" sz="2300" b="1" dirty="0" err="1" smtClean="0">
                <a:solidFill>
                  <a:srgbClr val="2388DB"/>
                </a:solidFill>
              </a:rPr>
              <a:t>formação</a:t>
            </a:r>
            <a:r>
              <a:rPr lang="en-US" sz="2300" b="1" dirty="0" smtClean="0">
                <a:solidFill>
                  <a:srgbClr val="2388DB"/>
                </a:solidFill>
              </a:rPr>
              <a:t> de </a:t>
            </a:r>
            <a:r>
              <a:rPr lang="en-US" sz="2300" b="1" dirty="0" err="1" smtClean="0">
                <a:solidFill>
                  <a:srgbClr val="2388DB"/>
                </a:solidFill>
              </a:rPr>
              <a:t>recursos</a:t>
            </a:r>
            <a:r>
              <a:rPr lang="en-US" sz="2300" b="1" dirty="0" smtClean="0">
                <a:solidFill>
                  <a:srgbClr val="2388DB"/>
                </a:solidFill>
              </a:rPr>
              <a:t> </a:t>
            </a:r>
            <a:r>
              <a:rPr lang="en-US" sz="2300" b="1" dirty="0" err="1" smtClean="0">
                <a:solidFill>
                  <a:srgbClr val="2388DB"/>
                </a:solidFill>
              </a:rPr>
              <a:t>humanos</a:t>
            </a:r>
            <a:r>
              <a:rPr lang="en-US" sz="2300" b="1" dirty="0" smtClean="0">
                <a:solidFill>
                  <a:srgbClr val="2388DB"/>
                </a:solidFill>
              </a:rPr>
              <a:t> </a:t>
            </a:r>
            <a:r>
              <a:rPr lang="en-US" sz="2300" b="1" dirty="0" err="1" smtClean="0">
                <a:solidFill>
                  <a:srgbClr val="2388DB"/>
                </a:solidFill>
              </a:rPr>
              <a:t>estratégicos</a:t>
            </a:r>
            <a:r>
              <a:rPr lang="en-US" sz="2300" dirty="0" smtClean="0">
                <a:solidFill>
                  <a:schemeClr val="tx1"/>
                </a:solidFill>
              </a:rPr>
              <a:t>, com </a:t>
            </a:r>
            <a:r>
              <a:rPr lang="en-US" sz="2300" dirty="0" err="1" smtClean="0">
                <a:solidFill>
                  <a:schemeClr val="tx1"/>
                </a:solidFill>
              </a:rPr>
              <a:t>foco</a:t>
            </a:r>
            <a:r>
              <a:rPr lang="en-US" sz="2300" dirty="0" smtClean="0">
                <a:solidFill>
                  <a:schemeClr val="tx1"/>
                </a:solidFill>
              </a:rPr>
              <a:t> </a:t>
            </a:r>
            <a:r>
              <a:rPr lang="en-US" sz="2300" dirty="0" err="1" smtClean="0">
                <a:solidFill>
                  <a:schemeClr val="tx1"/>
                </a:solidFill>
              </a:rPr>
              <a:t>nas</a:t>
            </a:r>
            <a:r>
              <a:rPr lang="en-US" sz="2300" dirty="0" smtClean="0">
                <a:solidFill>
                  <a:schemeClr val="tx1"/>
                </a:solidFill>
              </a:rPr>
              <a:t> </a:t>
            </a:r>
            <a:r>
              <a:rPr lang="en-US" sz="2300" dirty="0" err="1" smtClean="0">
                <a:solidFill>
                  <a:schemeClr val="tx1"/>
                </a:solidFill>
              </a:rPr>
              <a:t>ciências</a:t>
            </a:r>
            <a:r>
              <a:rPr lang="en-US" sz="2300" dirty="0" smtClean="0">
                <a:solidFill>
                  <a:schemeClr val="tx1"/>
                </a:solidFill>
              </a:rPr>
              <a:t> </a:t>
            </a:r>
            <a:r>
              <a:rPr lang="en-US" sz="2300" dirty="0" err="1" smtClean="0">
                <a:solidFill>
                  <a:schemeClr val="tx1"/>
                </a:solidFill>
              </a:rPr>
              <a:t>básicas</a:t>
            </a:r>
            <a:r>
              <a:rPr lang="en-US" sz="2300" dirty="0" smtClean="0">
                <a:solidFill>
                  <a:schemeClr val="tx1"/>
                </a:solidFill>
              </a:rPr>
              <a:t> e </a:t>
            </a:r>
            <a:r>
              <a:rPr lang="en-US" sz="2300" dirty="0" err="1" smtClean="0">
                <a:solidFill>
                  <a:schemeClr val="tx1"/>
                </a:solidFill>
              </a:rPr>
              <a:t>nas</a:t>
            </a:r>
            <a:r>
              <a:rPr lang="en-US" sz="2300" dirty="0" smtClean="0">
                <a:solidFill>
                  <a:schemeClr val="tx1"/>
                </a:solidFill>
              </a:rPr>
              <a:t> </a:t>
            </a:r>
            <a:r>
              <a:rPr lang="en-US" sz="2300" dirty="0" err="1" smtClean="0">
                <a:solidFill>
                  <a:schemeClr val="tx1"/>
                </a:solidFill>
              </a:rPr>
              <a:t>engenharias</a:t>
            </a:r>
            <a:r>
              <a:rPr lang="en-US" sz="2300" dirty="0" smtClean="0">
                <a:solidFill>
                  <a:schemeClr val="tx1"/>
                </a:solidFill>
              </a:rPr>
              <a:t> (…) e o </a:t>
            </a:r>
            <a:r>
              <a:rPr lang="en-US" sz="2300" dirty="0" err="1" smtClean="0">
                <a:solidFill>
                  <a:schemeClr val="tx1"/>
                </a:solidFill>
              </a:rPr>
              <a:t>consequente</a:t>
            </a:r>
            <a:r>
              <a:rPr lang="en-US" sz="2300" dirty="0" smtClean="0">
                <a:solidFill>
                  <a:schemeClr val="tx1"/>
                </a:solidFill>
              </a:rPr>
              <a:t> </a:t>
            </a:r>
            <a:r>
              <a:rPr lang="en-US" sz="2300" dirty="0" err="1" smtClean="0">
                <a:solidFill>
                  <a:schemeClr val="tx1"/>
                </a:solidFill>
              </a:rPr>
              <a:t>aumento</a:t>
            </a:r>
            <a:r>
              <a:rPr lang="en-US" sz="2300" dirty="0" smtClean="0">
                <a:solidFill>
                  <a:schemeClr val="tx1"/>
                </a:solidFill>
              </a:rPr>
              <a:t> da </a:t>
            </a:r>
            <a:r>
              <a:rPr lang="en-US" sz="2300" b="1" dirty="0" err="1" smtClean="0">
                <a:solidFill>
                  <a:srgbClr val="00B050"/>
                </a:solidFill>
              </a:rPr>
              <a:t>inserção</a:t>
            </a:r>
            <a:r>
              <a:rPr lang="en-US" sz="2300" b="1" dirty="0" smtClean="0">
                <a:solidFill>
                  <a:srgbClr val="00B050"/>
                </a:solidFill>
              </a:rPr>
              <a:t> da </a:t>
            </a:r>
            <a:r>
              <a:rPr lang="en-US" sz="2300" b="1" dirty="0" err="1" smtClean="0">
                <a:solidFill>
                  <a:srgbClr val="00B050"/>
                </a:solidFill>
              </a:rPr>
              <a:t>ciência</a:t>
            </a:r>
            <a:r>
              <a:rPr lang="en-US" sz="2300" b="1" dirty="0" smtClean="0">
                <a:solidFill>
                  <a:srgbClr val="00B050"/>
                </a:solidFill>
              </a:rPr>
              <a:t> </a:t>
            </a:r>
            <a:r>
              <a:rPr lang="en-US" sz="2300" b="1" dirty="0" err="1" smtClean="0">
                <a:solidFill>
                  <a:srgbClr val="00B050"/>
                </a:solidFill>
              </a:rPr>
              <a:t>brasileira</a:t>
            </a:r>
            <a:r>
              <a:rPr lang="en-US" sz="2300" b="1" dirty="0" smtClean="0">
                <a:solidFill>
                  <a:srgbClr val="00B050"/>
                </a:solidFill>
              </a:rPr>
              <a:t> </a:t>
            </a:r>
            <a:r>
              <a:rPr lang="en-US" sz="2300" b="1" dirty="0" err="1" smtClean="0">
                <a:solidFill>
                  <a:srgbClr val="00B050"/>
                </a:solidFill>
              </a:rPr>
              <a:t>nas</a:t>
            </a:r>
            <a:r>
              <a:rPr lang="en-US" sz="2300" b="1" dirty="0" smtClean="0">
                <a:solidFill>
                  <a:srgbClr val="00B050"/>
                </a:solidFill>
              </a:rPr>
              <a:t> </a:t>
            </a:r>
            <a:r>
              <a:rPr lang="en-US" sz="2300" b="1" dirty="0" err="1" smtClean="0">
                <a:solidFill>
                  <a:srgbClr val="00B050"/>
                </a:solidFill>
              </a:rPr>
              <a:t>redes</a:t>
            </a:r>
            <a:r>
              <a:rPr lang="en-US" sz="2300" b="1" dirty="0" smtClean="0">
                <a:solidFill>
                  <a:srgbClr val="00B050"/>
                </a:solidFill>
              </a:rPr>
              <a:t> </a:t>
            </a:r>
            <a:r>
              <a:rPr lang="en-US" sz="2300" b="1" dirty="0" err="1" smtClean="0">
                <a:solidFill>
                  <a:srgbClr val="00B050"/>
                </a:solidFill>
              </a:rPr>
              <a:t>internacionais</a:t>
            </a:r>
            <a:r>
              <a:rPr lang="en-US" sz="2300" b="1" dirty="0" smtClean="0">
                <a:solidFill>
                  <a:srgbClr val="00B050"/>
                </a:solidFill>
              </a:rPr>
              <a:t> de P&amp;D</a:t>
            </a:r>
            <a:r>
              <a:rPr lang="en-US" sz="2300" dirty="0" smtClean="0">
                <a:solidFill>
                  <a:schemeClr val="tx1"/>
                </a:solidFill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xmlns="" val="422252918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0" y="51470"/>
            <a:ext cx="91440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dirty="0" smtClean="0"/>
              <a:t>Ciência sem Fronteiras</a:t>
            </a:r>
            <a:endParaRPr lang="en" dirty="0"/>
          </a:p>
        </p:txBody>
      </p:sp>
      <p:sp>
        <p:nvSpPr>
          <p:cNvPr id="3" name="AutoShape 2" descr="http://www.fas.harvard.edu/~ped/people/faculty/images/jacobs_nowak_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4" descr="http://www.fas.harvard.edu/~ped/people/faculty/images/jacobs_nowak_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buNone/>
              </a:pPr>
              <a:t>13</a:t>
            </a:fld>
            <a:endParaRPr lang="en"/>
          </a:p>
        </p:txBody>
      </p:sp>
      <p:sp>
        <p:nvSpPr>
          <p:cNvPr id="8" name="Retângulo 7"/>
          <p:cNvSpPr/>
          <p:nvPr/>
        </p:nvSpPr>
        <p:spPr>
          <a:xfrm>
            <a:off x="395536" y="1123454"/>
            <a:ext cx="835292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pt-BR" sz="2800" dirty="0" smtClean="0">
                <a:solidFill>
                  <a:schemeClr val="tx1"/>
                </a:solidFill>
              </a:rPr>
              <a:t>“Um </a:t>
            </a:r>
            <a:r>
              <a:rPr lang="pt-BR" sz="2800" dirty="0">
                <a:solidFill>
                  <a:schemeClr val="tx1"/>
                </a:solidFill>
              </a:rPr>
              <a:t>programa que busca promover </a:t>
            </a:r>
            <a:r>
              <a:rPr lang="pt-BR" sz="2800" dirty="0" smtClean="0">
                <a:solidFill>
                  <a:schemeClr val="tx1"/>
                </a:solidFill>
              </a:rPr>
              <a:t>a consolidação</a:t>
            </a:r>
            <a:r>
              <a:rPr lang="pt-BR" sz="2800" dirty="0">
                <a:solidFill>
                  <a:schemeClr val="tx1"/>
                </a:solidFill>
              </a:rPr>
              <a:t>, expansão e </a:t>
            </a:r>
            <a:r>
              <a:rPr lang="pt-BR" sz="2800" b="1" dirty="0" smtClean="0">
                <a:solidFill>
                  <a:srgbClr val="00B050"/>
                </a:solidFill>
              </a:rPr>
              <a:t>internacionalização </a:t>
            </a:r>
            <a:r>
              <a:rPr lang="pt-BR" sz="2800" dirty="0" smtClean="0">
                <a:solidFill>
                  <a:schemeClr val="tx1"/>
                </a:solidFill>
              </a:rPr>
              <a:t>da ciência e tecnologia, da </a:t>
            </a:r>
            <a:r>
              <a:rPr lang="pt-BR" sz="2800" dirty="0"/>
              <a:t>inovação e da competitividade brasileira por meio do </a:t>
            </a:r>
            <a:r>
              <a:rPr lang="pt-BR" sz="2800" b="1" dirty="0">
                <a:solidFill>
                  <a:srgbClr val="2388DB"/>
                </a:solidFill>
              </a:rPr>
              <a:t>intercâmbio e da mobilidade internacional</a:t>
            </a:r>
            <a:r>
              <a:rPr lang="pt-BR" sz="2800" dirty="0" smtClean="0"/>
              <a:t>.”</a:t>
            </a:r>
            <a:endParaRPr lang="en-US" sz="2800" dirty="0" smtClean="0">
              <a:solidFill>
                <a:schemeClr val="tx1"/>
              </a:solidFill>
            </a:endParaRPr>
          </a:p>
        </p:txBody>
      </p:sp>
      <p:pic>
        <p:nvPicPr>
          <p:cNvPr id="9" name="Picture 12" descr="C:\Users\Guilherme\Google Drive\REDE CSF - DirEx\DEPARTAMENTOS\RP - Departamento de Relações Publicas\Parceiros\Logos Parceiros\Logo Cs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29808" y="172436"/>
            <a:ext cx="1706687" cy="79208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xmlns="" val="284439286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buNone/>
              </a:pPr>
              <a:t>14</a:t>
            </a:fld>
            <a:endParaRPr lang="en"/>
          </a:p>
        </p:txBody>
      </p:sp>
      <p:pic>
        <p:nvPicPr>
          <p:cNvPr id="3" name="Picture 2" descr="C:\Users\Guilherme\Google Drive\Rede CsF\Capa Sumário ENCTI 2012-201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40" y="0"/>
            <a:ext cx="3236906" cy="5092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0" y="2715765"/>
            <a:ext cx="3347864" cy="2391173"/>
          </a:xfrm>
          <a:prstGeom prst="rect">
            <a:avLst/>
          </a:prstGeom>
          <a:noFill/>
          <a:ln w="57150">
            <a:solidFill>
              <a:srgbClr val="2388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84534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buNone/>
              </a:pPr>
              <a:t>15</a:t>
            </a:fld>
            <a:endParaRPr lang="en"/>
          </a:p>
        </p:txBody>
      </p:sp>
      <p:pic>
        <p:nvPicPr>
          <p:cNvPr id="3" name="Picture 2" descr="C:\Users\Guilherme\Google Drive\Rede CsF\Capa Sumário ENCTI 2012-201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40" y="0"/>
            <a:ext cx="3236906" cy="5092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Guilherme\Google Drive\Rede CsF\Capa Sumário ENCTI 2012-2015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4261" r="29642"/>
          <a:stretch/>
        </p:blipFill>
        <p:spPr bwMode="auto">
          <a:xfrm>
            <a:off x="4427984" y="195486"/>
            <a:ext cx="4392488" cy="4492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0" y="2715765"/>
            <a:ext cx="3347864" cy="2391173"/>
          </a:xfrm>
          <a:prstGeom prst="rect">
            <a:avLst/>
          </a:prstGeom>
          <a:noFill/>
          <a:ln w="57150">
            <a:solidFill>
              <a:srgbClr val="2388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4355976" y="195486"/>
            <a:ext cx="4320480" cy="4536504"/>
          </a:xfrm>
          <a:prstGeom prst="rect">
            <a:avLst/>
          </a:prstGeom>
          <a:noFill/>
          <a:ln w="57150">
            <a:solidFill>
              <a:srgbClr val="2388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9" name="Conector reto 8"/>
          <p:cNvCxnSpPr/>
          <p:nvPr/>
        </p:nvCxnSpPr>
        <p:spPr>
          <a:xfrm flipV="1">
            <a:off x="3347864" y="195486"/>
            <a:ext cx="1008112" cy="2520279"/>
          </a:xfrm>
          <a:prstGeom prst="line">
            <a:avLst/>
          </a:prstGeom>
          <a:ln w="38100">
            <a:solidFill>
              <a:srgbClr val="2388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 flipV="1">
            <a:off x="3347864" y="4731990"/>
            <a:ext cx="1008112" cy="374948"/>
          </a:xfrm>
          <a:prstGeom prst="line">
            <a:avLst/>
          </a:prstGeom>
          <a:ln w="38100">
            <a:solidFill>
              <a:srgbClr val="2388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691855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buNone/>
              </a:pPr>
              <a:t>16</a:t>
            </a:fld>
            <a:endParaRPr lang="en"/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77568469"/>
              </p:ext>
            </p:extLst>
          </p:nvPr>
        </p:nvGraphicFramePr>
        <p:xfrm>
          <a:off x="107504" y="1135621"/>
          <a:ext cx="8928992" cy="3888371"/>
        </p:xfrm>
        <a:graphic>
          <a:graphicData uri="http://schemas.openxmlformats.org/drawingml/2006/table">
            <a:tbl>
              <a:tblPr/>
              <a:tblGrid>
                <a:gridCol w="4579392"/>
                <a:gridCol w="4349600"/>
              </a:tblGrid>
              <a:tr h="1892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 b="1" u="sng" dirty="0">
                          <a:effectLst/>
                          <a:latin typeface="Times New Roman"/>
                        </a:rPr>
                        <a:t>ENCTI 2012-2015</a:t>
                      </a:r>
                      <a:endParaRPr lang="pt-BR" sz="1100" dirty="0">
                        <a:effectLst/>
                        <a:latin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 b="1" u="sng" dirty="0">
                          <a:effectLst/>
                          <a:latin typeface="Times New Roman"/>
                        </a:rPr>
                        <a:t>Programas prioritários para os setores portadores de futuro</a:t>
                      </a:r>
                      <a:endParaRPr lang="pt-BR" sz="1100" dirty="0"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 b="1" u="sng" dirty="0" smtClean="0">
                          <a:effectLst/>
                          <a:latin typeface="Times New Roman"/>
                        </a:rPr>
                        <a:t>Áreas Contempladas</a:t>
                      </a:r>
                      <a:r>
                        <a:rPr lang="pt-BR" sz="1100" b="1" u="sng" baseline="0" dirty="0" smtClean="0">
                          <a:effectLst/>
                          <a:latin typeface="Times New Roman"/>
                        </a:rPr>
                        <a:t> pelo </a:t>
                      </a:r>
                      <a:r>
                        <a:rPr lang="pt-BR" sz="1100" b="1" u="sng" dirty="0" smtClean="0">
                          <a:effectLst/>
                          <a:latin typeface="Times New Roman"/>
                        </a:rPr>
                        <a:t>Ciência </a:t>
                      </a:r>
                      <a:r>
                        <a:rPr lang="pt-BR" sz="1100" b="1" u="sng" dirty="0">
                          <a:effectLst/>
                          <a:latin typeface="Times New Roman"/>
                        </a:rPr>
                        <a:t>sem </a:t>
                      </a:r>
                      <a:r>
                        <a:rPr lang="pt-BR" sz="1100" b="1" u="sng" dirty="0" smtClean="0">
                          <a:effectLst/>
                          <a:latin typeface="Times New Roman"/>
                        </a:rPr>
                        <a:t>Fronteiras</a:t>
                      </a:r>
                      <a:endParaRPr lang="pt-BR" sz="1100" dirty="0"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892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100" dirty="0" err="1">
                          <a:effectLst/>
                          <a:latin typeface="Times New Roman"/>
                        </a:rPr>
                        <a:t>TICs</a:t>
                      </a:r>
                      <a:r>
                        <a:rPr lang="pt-BR" sz="1100" dirty="0">
                          <a:effectLst/>
                          <a:latin typeface="Times New Roman"/>
                        </a:rPr>
                        <a:t> – Tecnologias da informação e comunicação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imes New Roman"/>
                        </a:rPr>
                        <a:t>Engenharias e demais áreas tecnológicas;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892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imes New Roman"/>
                        </a:rPr>
                        <a:t>Fármacos e Complexo Industrial da Saúde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imes New Roman"/>
                        </a:rPr>
                        <a:t>Ciências Exatas e da Terra;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892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imes New Roman"/>
                        </a:rPr>
                        <a:t>Petróleo e Gás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imes New Roman"/>
                        </a:rPr>
                        <a:t>Biologia, Ciências Biomédicas e da Saúde;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892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imes New Roman"/>
                        </a:rPr>
                        <a:t>Complexo Industrial da Defesa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imes New Roman"/>
                        </a:rPr>
                        <a:t>Computação e Tecnologias da Informação;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892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imes New Roman"/>
                        </a:rPr>
                        <a:t>Aeroespacial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imes New Roman"/>
                        </a:rPr>
                        <a:t>Tecnologia Aeroespacial;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892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imes New Roman"/>
                        </a:rPr>
                        <a:t>Nuclear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imes New Roman"/>
                        </a:rPr>
                        <a:t>Fármacos;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892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imes New Roman"/>
                        </a:rPr>
                        <a:t>Fronteiras para a inovação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imes New Roman"/>
                        </a:rPr>
                        <a:t>Produção Agrícola Sustentável;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892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imes New Roman"/>
                        </a:rPr>
                        <a:t>Biotecnologia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imes New Roman"/>
                        </a:rPr>
                        <a:t>Petróleo, Gás e Carvão Mineral;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892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imes New Roman"/>
                        </a:rPr>
                        <a:t>Nanotecnologia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imes New Roman"/>
                        </a:rPr>
                        <a:t>Energias Renováveis;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892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imes New Roman"/>
                        </a:rPr>
                        <a:t>Fomento da economia verde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imes New Roman"/>
                        </a:rPr>
                        <a:t>Tecnologia Mineral;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892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imes New Roman"/>
                        </a:rPr>
                        <a:t>Energia renovável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imes New Roman"/>
                        </a:rPr>
                        <a:t>Biotecnologia;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892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imes New Roman"/>
                        </a:rPr>
                        <a:t>Biodiversidade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imes New Roman"/>
                        </a:rPr>
                        <a:t>Nanotecnologia e Novos Materiais;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892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imes New Roman"/>
                        </a:rPr>
                        <a:t>Mudanças climáticas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imes New Roman"/>
                        </a:rPr>
                        <a:t>Tecnologias de Prevenção e Mitigação de Desastres Naturais;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892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imes New Roman"/>
                        </a:rPr>
                        <a:t>Oceanos e zonas costeiras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imes New Roman"/>
                        </a:rPr>
                        <a:t>Biodiversidade e Bioprospecção;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892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imes New Roman"/>
                        </a:rPr>
                        <a:t>C,T&amp;I para o Desenvolvimento Social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imes New Roman"/>
                        </a:rPr>
                        <a:t>Ciências do Mar;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892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imes New Roman"/>
                        </a:rPr>
                        <a:t>Popularização da C,T&amp;I e melhoria do ensino de ciências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imes New Roman"/>
                        </a:rPr>
                        <a:t>Indústria Criativa (voltada a produtos e processos para desenvolvimento tecnológico e inovação);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892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imes New Roman"/>
                        </a:rPr>
                        <a:t>Inclusão produtiva e social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imes New Roman"/>
                        </a:rPr>
                        <a:t>Novas Tecnologias de Engenharia Construtiva;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892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imes New Roman"/>
                        </a:rPr>
                        <a:t>Tecnologias para cidades sustentáveis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imes New Roman"/>
                        </a:rPr>
                        <a:t>Formação de Tecnólogos.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7" name="Shape 46"/>
          <p:cNvSpPr txBox="1">
            <a:spLocks noGrp="1"/>
          </p:cNvSpPr>
          <p:nvPr>
            <p:ph type="title"/>
          </p:nvPr>
        </p:nvSpPr>
        <p:spPr>
          <a:xfrm>
            <a:off x="0" y="51470"/>
            <a:ext cx="91440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dirty="0" smtClean="0"/>
              <a:t>ENCTI  x  CsF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xmlns="" val="51964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buNone/>
              </a:pPr>
              <a:t>17</a:t>
            </a:fld>
            <a:endParaRPr lang="en"/>
          </a:p>
        </p:txBody>
      </p:sp>
      <p:pic>
        <p:nvPicPr>
          <p:cNvPr id="7" name="Picture 2" descr="https://fbcdn-sphotos-f-a.akamaihd.net/hphotos-ak-xfa1/v/t1.0-9/399066_295856803825988_2053789619_n.jpg?oh=24efa4b5fd4afd8dfe5d819d10f00d16&amp;oe=55FC77A4&amp;__gda__=1443240749_5ed69512d63ca8e1a1e5063ab9262b1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3927034" cy="523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scontent-gru1-1.xx.fbcdn.net/hphotos-xfa1/v/t1.0-9/430702_399082440170090_1528329959_n.jpg?oh=9f50b4eec50ac11dfcca74bd94f01bdd&amp;oe=55FAD12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7033" y="699542"/>
            <a:ext cx="5925275" cy="444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hape 46"/>
          <p:cNvSpPr txBox="1">
            <a:spLocks noGrp="1"/>
          </p:cNvSpPr>
          <p:nvPr>
            <p:ph type="title"/>
          </p:nvPr>
        </p:nvSpPr>
        <p:spPr>
          <a:xfrm>
            <a:off x="0" y="-164554"/>
            <a:ext cx="91440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r">
              <a:spcBef>
                <a:spcPts val="0"/>
              </a:spcBef>
              <a:buNone/>
            </a:pPr>
            <a:r>
              <a:rPr lang="en" dirty="0" smtClean="0"/>
              <a:t>Experiência Acadêmica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xmlns="" val="2769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buNone/>
              </a:pPr>
              <a:t>18</a:t>
            </a:fld>
            <a:endParaRPr lang="en"/>
          </a:p>
        </p:txBody>
      </p:sp>
      <p:sp>
        <p:nvSpPr>
          <p:cNvPr id="9" name="Shape 46"/>
          <p:cNvSpPr txBox="1">
            <a:spLocks noGrp="1"/>
          </p:cNvSpPr>
          <p:nvPr>
            <p:ph type="title"/>
          </p:nvPr>
        </p:nvSpPr>
        <p:spPr>
          <a:xfrm>
            <a:off x="-180528" y="58166"/>
            <a:ext cx="91440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r">
              <a:spcBef>
                <a:spcPts val="0"/>
              </a:spcBef>
              <a:buNone/>
            </a:pPr>
            <a:r>
              <a:rPr lang="en" dirty="0" smtClean="0"/>
              <a:t>Experiência Cultural</a:t>
            </a:r>
            <a:endParaRPr lang="en" dirty="0"/>
          </a:p>
        </p:txBody>
      </p:sp>
      <p:pic>
        <p:nvPicPr>
          <p:cNvPr id="10" name="Picture 2" descr="https://fbcdn-sphotos-b-a.akamaihd.net/hphotos-ak-xfa1/v/t1.0-9/399825_239085952836407_675235447_n.jpg?oh=1b8b39599bf1adb509470c52e0b0bed4&amp;oe=55FA6EA8&amp;__gda__=1443088150_c4d7eb3d075eb56be1bbcd6df658c9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98777" y="1059582"/>
            <a:ext cx="5445224" cy="4083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fbcdn-sphotos-c-a.akamaihd.net/hphotos-ak-xaf1/v/t1.0-9/418424_268014963276839_183071447_n.jpg?oh=ffee8916d69a8d86e8633c0bafb023fe&amp;oe=56332F69&amp;__gda__=1446128056_9747b0385244284b7327fe6c46ee19d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819"/>
          <a:stretch/>
        </p:blipFill>
        <p:spPr bwMode="auto">
          <a:xfrm>
            <a:off x="0" y="-1"/>
            <a:ext cx="4139952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667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buNone/>
              </a:pPr>
              <a:t>19</a:t>
            </a:fld>
            <a:endParaRPr lang="en"/>
          </a:p>
        </p:txBody>
      </p:sp>
      <p:pic>
        <p:nvPicPr>
          <p:cNvPr id="16388" name="Picture 4" descr="C:\Users\Guilherme\Google Drive\Rede CsF\GuilhermeRosso.FotosCsF\Fotos Preferidas - com legenda\Clark University - Arshad Kudrolli Lab - 201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322" r="23203" b="1108"/>
          <a:stretch/>
        </p:blipFill>
        <p:spPr bwMode="auto">
          <a:xfrm rot="10800000">
            <a:off x="-1" y="-1"/>
            <a:ext cx="3735127" cy="518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C:\Users\Guilherme\Google Drive\Rede CsF\GuilhermeRosso.FotosCsF\Fotos Preferidas - com legenda\Worcester Nativity School - Voluntário em Aula de Robótica - 201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460"/>
          <a:stretch/>
        </p:blipFill>
        <p:spPr bwMode="auto">
          <a:xfrm>
            <a:off x="3735126" y="897442"/>
            <a:ext cx="5408874" cy="424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hape 46"/>
          <p:cNvSpPr txBox="1">
            <a:spLocks noGrp="1"/>
          </p:cNvSpPr>
          <p:nvPr>
            <p:ph type="title"/>
          </p:nvPr>
        </p:nvSpPr>
        <p:spPr>
          <a:xfrm>
            <a:off x="0" y="58166"/>
            <a:ext cx="91440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r">
              <a:spcBef>
                <a:spcPts val="0"/>
              </a:spcBef>
              <a:buNone/>
            </a:pPr>
            <a:r>
              <a:rPr lang="en" dirty="0" smtClean="0"/>
              <a:t>Experiência Profissional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xmlns="" val="76302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buNone/>
              </a:pPr>
              <a:t>2</a:t>
            </a:fld>
            <a:endParaRPr lang="en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19877" y="0"/>
            <a:ext cx="3768347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6928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buNone/>
              </a:pPr>
              <a:t>20</a:t>
            </a:fld>
            <a:endParaRPr lang="en"/>
          </a:p>
        </p:txBody>
      </p:sp>
      <p:sp>
        <p:nvSpPr>
          <p:cNvPr id="9" name="Shape 46"/>
          <p:cNvSpPr txBox="1">
            <a:spLocks noGrp="1"/>
          </p:cNvSpPr>
          <p:nvPr>
            <p:ph type="title"/>
          </p:nvPr>
        </p:nvSpPr>
        <p:spPr>
          <a:xfrm>
            <a:off x="-252536" y="51470"/>
            <a:ext cx="91440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r">
              <a:spcBef>
                <a:spcPts val="0"/>
              </a:spcBef>
              <a:buNone/>
            </a:pPr>
            <a:r>
              <a:rPr lang="en" dirty="0" smtClean="0"/>
              <a:t>Experiência Pessoal</a:t>
            </a:r>
            <a:endParaRPr lang="en" dirty="0"/>
          </a:p>
        </p:txBody>
      </p:sp>
      <p:pic>
        <p:nvPicPr>
          <p:cNvPr id="17410" name="Picture 2" descr="C:\Users\Guilherme\Google Drive\Rede CsF\GuilhermeRosso.FotosCsF\Fotos Preferidas - com legenda\Nobel Física - Prof John Mather - SPS Congress 201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170"/>
          <a:stretch/>
        </p:blipFill>
        <p:spPr bwMode="auto">
          <a:xfrm>
            <a:off x="0" y="0"/>
            <a:ext cx="406794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Guilherme\Google Drive\Rede CsF\GuilhermeRosso.FotosCsF\Fotos Preferidas - com legenda\Nobel Economia - Prof Eric Masking - Harvard 201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107"/>
          <a:stretch/>
        </p:blipFill>
        <p:spPr bwMode="auto">
          <a:xfrm>
            <a:off x="4067945" y="1131590"/>
            <a:ext cx="5076056" cy="401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7458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buNone/>
              </a:pPr>
              <a:t>21</a:t>
            </a:fld>
            <a:endParaRPr lang="en"/>
          </a:p>
        </p:txBody>
      </p:sp>
      <p:pic>
        <p:nvPicPr>
          <p:cNvPr id="18434" name="Picture 2" descr="C:\Users\Guilherme\Google Drive\Rede CsF\GuilhermeRosso.FotosCsF\Fotos Preferidas - com legenda\Jorge Paulo Lemann e Guilherme 201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722" r="12150"/>
          <a:stretch/>
        </p:blipFill>
        <p:spPr bwMode="auto">
          <a:xfrm>
            <a:off x="0" y="0"/>
            <a:ext cx="4139953" cy="516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hape 46"/>
          <p:cNvSpPr txBox="1">
            <a:spLocks noGrp="1"/>
          </p:cNvSpPr>
          <p:nvPr>
            <p:ph type="title"/>
          </p:nvPr>
        </p:nvSpPr>
        <p:spPr>
          <a:xfrm>
            <a:off x="2699792" y="123478"/>
            <a:ext cx="626368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r">
              <a:spcBef>
                <a:spcPts val="0"/>
              </a:spcBef>
              <a:buNone/>
            </a:pPr>
            <a:r>
              <a:rPr lang="en" dirty="0" smtClean="0"/>
              <a:t>Experiência Pessoal</a:t>
            </a:r>
            <a:endParaRPr lang="en" dirty="0"/>
          </a:p>
        </p:txBody>
      </p:sp>
      <p:pic>
        <p:nvPicPr>
          <p:cNvPr id="18435" name="Picture 3" descr="C:\Users\Guilherme\Google Drive\Rede CsF\GuilhermeRosso.FotosCsF\Fotos Preferidas - com legenda\CsF Carta Aberta e Dilma Rousseff - 201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352"/>
          <a:stretch/>
        </p:blipFill>
        <p:spPr bwMode="auto">
          <a:xfrm>
            <a:off x="4139953" y="1117371"/>
            <a:ext cx="5112568" cy="402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4217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0" y="51470"/>
            <a:ext cx="91440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dirty="0" smtClean="0"/>
              <a:t>Pós-mobilidade</a:t>
            </a:r>
            <a:endParaRPr lang="en" dirty="0"/>
          </a:p>
        </p:txBody>
      </p:sp>
      <p:sp>
        <p:nvSpPr>
          <p:cNvPr id="3" name="AutoShape 2" descr="http://www.fas.harvard.edu/~ped/people/faculty/images/jacobs_nowak_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4" descr="http://www.fas.harvard.edu/~ped/people/faculty/images/jacobs_nowak_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460375" y="1764561"/>
            <a:ext cx="836009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200" b="1" dirty="0" smtClean="0"/>
              <a:t>Mas e </a:t>
            </a:r>
            <a:r>
              <a:rPr lang="en-US" sz="4200" b="1" dirty="0" err="1" smtClean="0"/>
              <a:t>aí</a:t>
            </a:r>
            <a:r>
              <a:rPr lang="en-US" sz="4200" b="1" dirty="0" smtClean="0"/>
              <a:t>, o que </a:t>
            </a:r>
            <a:r>
              <a:rPr lang="en-US" sz="4200" b="1" dirty="0" err="1" smtClean="0"/>
              <a:t>acontece</a:t>
            </a:r>
            <a:r>
              <a:rPr lang="en-US" sz="4200" b="1" dirty="0" smtClean="0"/>
              <a:t> </a:t>
            </a:r>
            <a:r>
              <a:rPr lang="en-US" sz="4200" b="1" dirty="0" err="1" smtClean="0"/>
              <a:t>depois</a:t>
            </a:r>
            <a:r>
              <a:rPr lang="en-US" sz="4200" b="1" dirty="0" smtClean="0"/>
              <a:t> que </a:t>
            </a:r>
            <a:r>
              <a:rPr lang="en-US" sz="4200" b="1" dirty="0" err="1" smtClean="0"/>
              <a:t>retornamos</a:t>
            </a:r>
            <a:r>
              <a:rPr lang="en-US" sz="4200" b="1" dirty="0" smtClean="0"/>
              <a:t> </a:t>
            </a:r>
            <a:r>
              <a:rPr lang="en-US" sz="4200" b="1" dirty="0" err="1" smtClean="0"/>
              <a:t>ao</a:t>
            </a:r>
            <a:r>
              <a:rPr lang="en-US" sz="4200" b="1" dirty="0" smtClean="0"/>
              <a:t> </a:t>
            </a:r>
            <a:r>
              <a:rPr lang="en-US" sz="4200" b="1" dirty="0" err="1" smtClean="0"/>
              <a:t>Brasil</a:t>
            </a:r>
            <a:r>
              <a:rPr lang="en-US" sz="4200" b="1" dirty="0" smtClean="0"/>
              <a:t>?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buNone/>
              </a:pPr>
              <a:t>22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xmlns="" val="412855584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0" y="51470"/>
            <a:ext cx="91440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dirty="0" smtClean="0"/>
              <a:t>Revista Polyteck</a:t>
            </a:r>
            <a:endParaRPr lang="en" dirty="0"/>
          </a:p>
        </p:txBody>
      </p:sp>
      <p:sp>
        <p:nvSpPr>
          <p:cNvPr id="3" name="AutoShape 2" descr="http://www.fas.harvard.edu/~ped/people/faculty/images/jacobs_nowak_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4" descr="http://www.fas.harvard.edu/~ped/people/faculty/images/jacobs_nowak_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buNone/>
              </a:pPr>
              <a:t>23</a:t>
            </a:fld>
            <a:endParaRPr lang="en"/>
          </a:p>
        </p:txBody>
      </p:sp>
      <p:sp>
        <p:nvSpPr>
          <p:cNvPr id="8" name="Retângulo 7"/>
          <p:cNvSpPr/>
          <p:nvPr/>
        </p:nvSpPr>
        <p:spPr>
          <a:xfrm>
            <a:off x="2695370" y="987574"/>
            <a:ext cx="644420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200" dirty="0" err="1" smtClean="0"/>
              <a:t>Tecnologia</a:t>
            </a:r>
            <a:r>
              <a:rPr lang="en-US" sz="4200" dirty="0" smtClean="0"/>
              <a:t> e </a:t>
            </a:r>
            <a:r>
              <a:rPr lang="en-US" sz="4200" dirty="0" err="1" smtClean="0"/>
              <a:t>Ciência</a:t>
            </a:r>
            <a:endParaRPr lang="en-US" sz="4200" dirty="0" smtClean="0"/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200" dirty="0" err="1" smtClean="0"/>
              <a:t>Gratuita</a:t>
            </a:r>
            <a:endParaRPr lang="en-US" sz="4200" dirty="0" smtClean="0"/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200" dirty="0" smtClean="0"/>
              <a:t>120 mil </a:t>
            </a:r>
            <a:r>
              <a:rPr lang="en-US" sz="4200" dirty="0" err="1" smtClean="0"/>
              <a:t>exemplares</a:t>
            </a:r>
            <a:endParaRPr lang="en-US" sz="4200" dirty="0" smtClean="0"/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200" dirty="0" smtClean="0"/>
              <a:t>+80 </a:t>
            </a:r>
            <a:r>
              <a:rPr lang="en-US" sz="4200" dirty="0" err="1" smtClean="0"/>
              <a:t>universidades</a:t>
            </a:r>
            <a:endParaRPr lang="en-US" sz="4200" dirty="0" smtClean="0"/>
          </a:p>
        </p:txBody>
      </p:sp>
      <p:pic>
        <p:nvPicPr>
          <p:cNvPr id="2050" name="Picture 2" descr="https://fbcdn-sphotos-a-a.akamaihd.net/hphotos-ak-xtf1/v/t1.0-9/11401281_515534948594154_4482570966400769881_n.jpg?oh=1f13b5fcf7a1246bf20d7e5a067f1066&amp;oe=567FE43F&amp;__gda__=1449865060_29f7b87e3493687fb605f1669de8d2a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6" y="1275606"/>
            <a:ext cx="2423584" cy="3426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3685758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buNone/>
              </a:pPr>
              <a:t>24</a:t>
            </a:fld>
            <a:endParaRPr lang="en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2564" y="5476"/>
            <a:ext cx="6631804" cy="5138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5758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Guilherme\Google Drive\REDE CSF - DirEx\DEPARTAMENTOS\INT - Departamento de Integração\1º Colóquio Rede CsF\RedeCsF.1ColoquioRedeCsF.ArteFaceboo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76136" y="1239982"/>
            <a:ext cx="3420000" cy="34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0" y="51470"/>
            <a:ext cx="91440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dirty="0" smtClean="0"/>
              <a:t>Rede CsF</a:t>
            </a:r>
            <a:endParaRPr lang="en" dirty="0"/>
          </a:p>
        </p:txBody>
      </p:sp>
      <p:sp>
        <p:nvSpPr>
          <p:cNvPr id="3" name="AutoShape 2" descr="http://www.fas.harvard.edu/~ped/people/faculty/images/jacobs_nowak_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4" descr="http://www.fas.harvard.edu/~ped/people/faculty/images/jacobs_nowak_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buNone/>
              </a:pPr>
              <a:t>25</a:t>
            </a:fld>
            <a:endParaRPr lang="en"/>
          </a:p>
        </p:txBody>
      </p:sp>
      <p:pic>
        <p:nvPicPr>
          <p:cNvPr id="7" name="Picture 3" descr="C:\Users\Guilherme\Google Drive\Rede CsF\RedeCsF.SwBUKAmbassador20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000" y="1239982"/>
            <a:ext cx="3420000" cy="34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s://scontent-gru1-1.xx.fbcdn.net/hphotos-xfa1/v/t1.0-9/10390910_366902206815259_4457154868865801467_n.png?oh=0b30ddddc01ae4209596cc6bc9edc9d4&amp;oe=5613742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239982"/>
            <a:ext cx="2382121" cy="34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7651227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0" y="51470"/>
            <a:ext cx="91440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dirty="0" smtClean="0"/>
              <a:t>Daniel Lopes</a:t>
            </a:r>
            <a:endParaRPr lang="en" dirty="0"/>
          </a:p>
        </p:txBody>
      </p:sp>
      <p:sp>
        <p:nvSpPr>
          <p:cNvPr id="3" name="AutoShape 2" descr="http://www.fas.harvard.edu/~ped/people/faculty/images/jacobs_nowak_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4" descr="http://www.fas.harvard.edu/~ped/people/faculty/images/jacobs_nowak_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buNone/>
              </a:pPr>
              <a:t>26</a:t>
            </a:fld>
            <a:endParaRPr lang="en"/>
          </a:p>
        </p:txBody>
      </p:sp>
      <p:pic>
        <p:nvPicPr>
          <p:cNvPr id="1026" name="Picture 2" descr="https://fbcdn-sphotos-c-a.akamaihd.net/hphotos-ak-xap1/v/t1.0-9/66594_10151087737253204_999990138_n.jpg?oh=e3e50a759e4b3bb91e26cb4f37d938ab&amp;oe=563F8611&amp;__gda__=1451514770_05f84cd2a85d4ce0be10fa0e6c8948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760" y="1238344"/>
            <a:ext cx="2592032" cy="3456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/>
          <p:cNvSpPr/>
          <p:nvPr/>
        </p:nvSpPr>
        <p:spPr>
          <a:xfrm>
            <a:off x="2695370" y="987574"/>
            <a:ext cx="644420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200" dirty="0" smtClean="0"/>
              <a:t>ITA / MIT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200" dirty="0" err="1" smtClean="0"/>
              <a:t>Patentes</a:t>
            </a:r>
            <a:endParaRPr lang="en-US" sz="4200" dirty="0" smtClean="0"/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200" dirty="0" err="1" smtClean="0"/>
              <a:t>Robótica</a:t>
            </a:r>
            <a:r>
              <a:rPr lang="en-US" sz="4200" dirty="0" smtClean="0"/>
              <a:t> </a:t>
            </a:r>
            <a:r>
              <a:rPr lang="en-US" sz="4200" dirty="0" err="1" smtClean="0"/>
              <a:t>Espacial</a:t>
            </a:r>
            <a:endParaRPr lang="en-US" sz="4200" dirty="0" smtClean="0"/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200" dirty="0" err="1" smtClean="0"/>
              <a:t>Impressão</a:t>
            </a:r>
            <a:r>
              <a:rPr lang="en-US" sz="4200" dirty="0" smtClean="0"/>
              <a:t> 3D</a:t>
            </a:r>
          </a:p>
        </p:txBody>
      </p:sp>
    </p:spTree>
    <p:extLst>
      <p:ext uri="{BB962C8B-B14F-4D97-AF65-F5344CB8AC3E}">
        <p14:creationId xmlns:p14="http://schemas.microsoft.com/office/powerpoint/2010/main" xmlns="" val="313284981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0" y="51470"/>
            <a:ext cx="91440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dirty="0" smtClean="0"/>
              <a:t>Pedro Doria Nehme</a:t>
            </a:r>
            <a:endParaRPr lang="en" dirty="0"/>
          </a:p>
        </p:txBody>
      </p:sp>
      <p:sp>
        <p:nvSpPr>
          <p:cNvPr id="3" name="AutoShape 2" descr="http://www.fas.harvard.edu/~ped/people/faculty/images/jacobs_nowak_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4" descr="http://www.fas.harvard.edu/~ped/people/faculty/images/jacobs_nowak_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buNone/>
              </a:pPr>
              <a:t>27</a:t>
            </a:fld>
            <a:endParaRPr lang="en"/>
          </a:p>
        </p:txBody>
      </p:sp>
      <p:sp>
        <p:nvSpPr>
          <p:cNvPr id="8" name="Retângulo 7"/>
          <p:cNvSpPr/>
          <p:nvPr/>
        </p:nvSpPr>
        <p:spPr>
          <a:xfrm>
            <a:off x="-18252" y="1011089"/>
            <a:ext cx="4589645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200" dirty="0" err="1" smtClean="0"/>
              <a:t>Engenharia</a:t>
            </a:r>
            <a:r>
              <a:rPr lang="en-US" sz="4200" dirty="0" smtClean="0"/>
              <a:t> </a:t>
            </a:r>
            <a:r>
              <a:rPr lang="en-US" sz="4200" dirty="0" err="1" smtClean="0"/>
              <a:t>Elétrica</a:t>
            </a:r>
            <a:r>
              <a:rPr lang="en-US" sz="4200" dirty="0" smtClean="0"/>
              <a:t>, </a:t>
            </a:r>
            <a:r>
              <a:rPr lang="en-US" sz="4200" dirty="0" err="1" smtClean="0"/>
              <a:t>UnB</a:t>
            </a:r>
            <a:endParaRPr lang="en-US" sz="4200" dirty="0" smtClean="0"/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200" dirty="0" smtClean="0"/>
              <a:t>NASA (CsF)</a:t>
            </a:r>
          </a:p>
        </p:txBody>
      </p:sp>
      <p:pic>
        <p:nvPicPr>
          <p:cNvPr id="3074" name="Picture 2" descr="https://scontent-gru1-1.xx.fbcdn.net/hphotos-xpt1/v/t1.0-9/11401283_10207192454149776_435666648875706806_n.jpg?oh=5fd81ea4bf3840186c5858df53db7979&amp;oe=563C3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339938"/>
            <a:ext cx="4595861" cy="2589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4423" y="3723878"/>
            <a:ext cx="9139577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200" dirty="0" err="1"/>
              <a:t>Próximo</a:t>
            </a:r>
            <a:r>
              <a:rPr lang="en-US" sz="4200" dirty="0"/>
              <a:t> </a:t>
            </a:r>
            <a:r>
              <a:rPr lang="en-US" sz="4200" dirty="0" err="1"/>
              <a:t>astronauta</a:t>
            </a:r>
            <a:r>
              <a:rPr lang="en-US" sz="4200" dirty="0"/>
              <a:t> </a:t>
            </a:r>
            <a:r>
              <a:rPr lang="en-US" sz="4200" dirty="0" err="1"/>
              <a:t>brasileiro</a:t>
            </a:r>
            <a:endParaRPr lang="en-US" sz="4200" dirty="0"/>
          </a:p>
        </p:txBody>
      </p:sp>
    </p:spTree>
    <p:extLst>
      <p:ext uri="{BB962C8B-B14F-4D97-AF65-F5344CB8AC3E}">
        <p14:creationId xmlns:p14="http://schemas.microsoft.com/office/powerpoint/2010/main" xmlns="" val="136337577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0" y="51470"/>
            <a:ext cx="91440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dirty="0" smtClean="0"/>
              <a:t>Marcela Alves</a:t>
            </a:r>
            <a:endParaRPr lang="en" dirty="0"/>
          </a:p>
        </p:txBody>
      </p:sp>
      <p:sp>
        <p:nvSpPr>
          <p:cNvPr id="3" name="AutoShape 2" descr="http://www.fas.harvard.edu/~ped/people/faculty/images/jacobs_nowak_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4" descr="http://www.fas.harvard.edu/~ped/people/faculty/images/jacobs_nowak_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buNone/>
              </a:pPr>
              <a:t>28</a:t>
            </a:fld>
            <a:endParaRPr lang="en"/>
          </a:p>
        </p:txBody>
      </p:sp>
      <p:sp>
        <p:nvSpPr>
          <p:cNvPr id="8" name="Retângulo 7"/>
          <p:cNvSpPr/>
          <p:nvPr/>
        </p:nvSpPr>
        <p:spPr>
          <a:xfrm>
            <a:off x="2411760" y="987574"/>
            <a:ext cx="672781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200" dirty="0" err="1" smtClean="0"/>
              <a:t>Aratuba</a:t>
            </a:r>
            <a:r>
              <a:rPr lang="en-US" sz="4200" dirty="0" smtClean="0"/>
              <a:t>, CE (11.000)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200" dirty="0" err="1" smtClean="0"/>
              <a:t>Ciência</a:t>
            </a:r>
            <a:r>
              <a:rPr lang="en-US" sz="4200" dirty="0" smtClean="0"/>
              <a:t> da </a:t>
            </a:r>
            <a:r>
              <a:rPr lang="en-US" sz="4200" dirty="0" err="1" smtClean="0"/>
              <a:t>Computação</a:t>
            </a:r>
            <a:endParaRPr lang="en-US" sz="4200" dirty="0" smtClean="0"/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200" dirty="0" smtClean="0"/>
              <a:t>Wolfram Science School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200" dirty="0" err="1" smtClean="0"/>
              <a:t>Mestrado</a:t>
            </a:r>
            <a:r>
              <a:rPr lang="en-US" sz="4200" dirty="0" smtClean="0"/>
              <a:t> USP</a:t>
            </a:r>
          </a:p>
        </p:txBody>
      </p:sp>
      <p:pic>
        <p:nvPicPr>
          <p:cNvPr id="4098" name="Picture 2" descr="https://scontent-gru1-1.xx.fbcdn.net/hphotos-xfa1/t31.0-8/s960x960/10339444_10203485731602047_306399839317124563_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8881" y="1292736"/>
            <a:ext cx="2262879" cy="3415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0195414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0" y="51470"/>
            <a:ext cx="91440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dirty="0" smtClean="0"/>
              <a:t>Dificuldades e Aprendizados</a:t>
            </a:r>
            <a:endParaRPr lang="en" dirty="0"/>
          </a:p>
        </p:txBody>
      </p:sp>
      <p:sp>
        <p:nvSpPr>
          <p:cNvPr id="3" name="AutoShape 2" descr="http://www.fas.harvard.edu/~ped/people/faculty/images/jacobs_nowak_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4" descr="http://www.fas.harvard.edu/~ped/people/faculty/images/jacobs_nowak_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-1" y="1131590"/>
            <a:ext cx="9143999" cy="3134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400" dirty="0" err="1" smtClean="0"/>
              <a:t>Gestão</a:t>
            </a:r>
            <a:r>
              <a:rPr lang="en-US" sz="3400" dirty="0" smtClean="0"/>
              <a:t> do </a:t>
            </a:r>
            <a:r>
              <a:rPr lang="en-US" sz="3400" dirty="0" err="1" smtClean="0"/>
              <a:t>programa</a:t>
            </a:r>
            <a:r>
              <a:rPr lang="en-US" sz="3400" dirty="0" smtClean="0"/>
              <a:t> </a:t>
            </a:r>
            <a:r>
              <a:rPr lang="en-US" sz="3400" dirty="0" err="1" smtClean="0"/>
              <a:t>Ciência</a:t>
            </a:r>
            <a:r>
              <a:rPr lang="en-US" sz="3400" dirty="0" smtClean="0"/>
              <a:t> </a:t>
            </a:r>
            <a:r>
              <a:rPr lang="en-US" sz="3400" dirty="0" err="1" smtClean="0"/>
              <a:t>sem</a:t>
            </a:r>
            <a:r>
              <a:rPr lang="en-US" sz="3400" dirty="0" smtClean="0"/>
              <a:t> </a:t>
            </a:r>
            <a:r>
              <a:rPr lang="en-US" sz="3400" dirty="0" err="1" smtClean="0"/>
              <a:t>Fronteiras</a:t>
            </a:r>
            <a:endParaRPr lang="en-US" sz="3400" dirty="0" smtClean="0"/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400" dirty="0" err="1" smtClean="0"/>
              <a:t>Avaliação</a:t>
            </a:r>
            <a:r>
              <a:rPr lang="en-US" sz="3400" dirty="0" smtClean="0"/>
              <a:t> de </a:t>
            </a:r>
            <a:r>
              <a:rPr lang="en-US" sz="3400" dirty="0" err="1" smtClean="0"/>
              <a:t>resultados</a:t>
            </a:r>
            <a:endParaRPr lang="en-US" sz="3400" dirty="0" smtClean="0"/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400" dirty="0" err="1" smtClean="0"/>
              <a:t>Continuidade</a:t>
            </a:r>
            <a:r>
              <a:rPr lang="en-US" sz="3400" dirty="0" smtClean="0"/>
              <a:t> dos </a:t>
            </a:r>
            <a:r>
              <a:rPr lang="en-US" sz="3400" dirty="0" err="1" smtClean="0"/>
              <a:t>objetivos</a:t>
            </a:r>
            <a:r>
              <a:rPr lang="en-US" sz="3400" dirty="0" smtClean="0"/>
              <a:t> </a:t>
            </a:r>
            <a:r>
              <a:rPr lang="en-US" sz="3400" dirty="0" err="1" smtClean="0"/>
              <a:t>após</a:t>
            </a:r>
            <a:r>
              <a:rPr lang="en-US" sz="3400" dirty="0" smtClean="0"/>
              <a:t> a </a:t>
            </a:r>
            <a:r>
              <a:rPr lang="en-US" sz="3400" dirty="0" err="1" smtClean="0"/>
              <a:t>mobilidade</a:t>
            </a:r>
            <a:r>
              <a:rPr lang="en-US" sz="3400" dirty="0" smtClean="0"/>
              <a:t> </a:t>
            </a:r>
            <a:r>
              <a:rPr lang="en-US" sz="3400" dirty="0" err="1" smtClean="0"/>
              <a:t>acadêmica</a:t>
            </a:r>
            <a:endParaRPr lang="en-US" sz="3400" dirty="0" smtClean="0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buNone/>
              </a:pPr>
              <a:t>29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xmlns="" val="209173208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buNone/>
              </a:pPr>
              <a:t>3</a:t>
            </a:fld>
            <a:endParaRPr lang="en"/>
          </a:p>
        </p:txBody>
      </p:sp>
      <p:pic>
        <p:nvPicPr>
          <p:cNvPr id="3" name="Picture 13" descr="https://fbcdn-sphotos-a-a.akamaihd.net/hphotos-ak-xpa1/t31.0-8/10386902_541600142615185_8267081815684349226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68107" y="0"/>
            <a:ext cx="620023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5488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0" y="205978"/>
            <a:ext cx="91440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dirty="0" smtClean="0"/>
              <a:t>Ciência sem Fronteiras</a:t>
            </a:r>
            <a:br>
              <a:rPr lang="en" dirty="0" smtClean="0"/>
            </a:br>
            <a:r>
              <a:rPr lang="en" sz="2800" dirty="0" smtClean="0"/>
              <a:t>Bolsistas pelo Mundo</a:t>
            </a:r>
            <a:endParaRPr lang="en" dirty="0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buNone/>
              </a:pPr>
              <a:t>30</a:t>
            </a:fld>
            <a:endParaRPr lang="en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220953"/>
            <a:ext cx="6297761" cy="3439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74325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istoedinheiro.com.br/resources/jpg/4/9/140967694609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96668"/>
            <a:ext cx="7070641" cy="3535322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0" y="51470"/>
            <a:ext cx="91440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mtClean="0"/>
              <a:t>O que queremos?</a:t>
            </a:r>
            <a:endParaRPr lang="en" dirty="0"/>
          </a:p>
        </p:txBody>
      </p:sp>
      <p:sp>
        <p:nvSpPr>
          <p:cNvPr id="3" name="AutoShape 2" descr="http://www.fas.harvard.edu/~ped/people/faculty/images/jacobs_nowak_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4" descr="http://www.fas.harvard.edu/~ped/people/faculty/images/jacobs_nowak_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buNone/>
              </a:pPr>
              <a:t>31</a:t>
            </a:fld>
            <a:endParaRPr lang="en"/>
          </a:p>
        </p:txBody>
      </p:sp>
      <p:sp>
        <p:nvSpPr>
          <p:cNvPr id="5" name="Retângulo 4"/>
          <p:cNvSpPr/>
          <p:nvPr/>
        </p:nvSpPr>
        <p:spPr>
          <a:xfrm>
            <a:off x="1043608" y="1196668"/>
            <a:ext cx="7070641" cy="353532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1043608" y="918513"/>
            <a:ext cx="7070641" cy="40295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300" b="1" dirty="0" smtClean="0">
                <a:solidFill>
                  <a:srgbClr val="2388DB"/>
                </a:solidFill>
              </a:rPr>
              <a:t>“</a:t>
            </a:r>
            <a:r>
              <a:rPr lang="en-US" sz="4300" b="1" dirty="0" err="1" smtClean="0">
                <a:solidFill>
                  <a:srgbClr val="2388DB"/>
                </a:solidFill>
              </a:rPr>
              <a:t>Não</a:t>
            </a:r>
            <a:r>
              <a:rPr lang="en-US" sz="4300" b="1" dirty="0" smtClean="0">
                <a:solidFill>
                  <a:srgbClr val="2388DB"/>
                </a:solidFill>
              </a:rPr>
              <a:t> </a:t>
            </a:r>
            <a:r>
              <a:rPr lang="en-US" sz="4300" b="1" dirty="0" err="1" smtClean="0">
                <a:solidFill>
                  <a:srgbClr val="2388DB"/>
                </a:solidFill>
              </a:rPr>
              <a:t>queremos</a:t>
            </a:r>
            <a:r>
              <a:rPr lang="en-US" sz="4300" b="1" dirty="0" smtClean="0">
                <a:solidFill>
                  <a:srgbClr val="2388DB"/>
                </a:solidFill>
              </a:rPr>
              <a:t> </a:t>
            </a:r>
            <a:r>
              <a:rPr lang="en-US" sz="4300" b="1" dirty="0" err="1" smtClean="0">
                <a:solidFill>
                  <a:srgbClr val="2388DB"/>
                </a:solidFill>
              </a:rPr>
              <a:t>mudar</a:t>
            </a:r>
            <a:r>
              <a:rPr lang="en-US" sz="4300" b="1" dirty="0" smtClean="0">
                <a:solidFill>
                  <a:srgbClr val="2388DB"/>
                </a:solidFill>
              </a:rPr>
              <a:t> para outro </a:t>
            </a:r>
            <a:r>
              <a:rPr lang="en-US" sz="4300" b="1" dirty="0" err="1" smtClean="0">
                <a:solidFill>
                  <a:srgbClr val="2388DB"/>
                </a:solidFill>
              </a:rPr>
              <a:t>lugar</a:t>
            </a:r>
            <a:r>
              <a:rPr lang="en-US" sz="4300" b="1" dirty="0">
                <a:solidFill>
                  <a:srgbClr val="2388DB"/>
                </a:solidFill>
              </a:rPr>
              <a:t>,</a:t>
            </a:r>
            <a:r>
              <a:rPr lang="en-US" sz="4300" b="1" dirty="0" smtClean="0">
                <a:solidFill>
                  <a:srgbClr val="2388DB"/>
                </a:solidFill>
              </a:rPr>
              <a:t> </a:t>
            </a:r>
            <a:r>
              <a:rPr lang="en-US" sz="4300" b="1" dirty="0" err="1" smtClean="0">
                <a:solidFill>
                  <a:srgbClr val="2388DB"/>
                </a:solidFill>
              </a:rPr>
              <a:t>queremos</a:t>
            </a:r>
            <a:r>
              <a:rPr lang="en-US" sz="4300" b="1" dirty="0" smtClean="0">
                <a:solidFill>
                  <a:srgbClr val="2388DB"/>
                </a:solidFill>
              </a:rPr>
              <a:t> </a:t>
            </a:r>
            <a:r>
              <a:rPr lang="en-US" sz="4300" b="1" dirty="0" err="1" smtClean="0">
                <a:solidFill>
                  <a:srgbClr val="2388DB"/>
                </a:solidFill>
              </a:rPr>
              <a:t>mudar</a:t>
            </a:r>
            <a:r>
              <a:rPr lang="en-US" sz="4300" b="1" dirty="0" smtClean="0">
                <a:solidFill>
                  <a:srgbClr val="2388DB"/>
                </a:solidFill>
              </a:rPr>
              <a:t> para outro </a:t>
            </a:r>
            <a:r>
              <a:rPr lang="en-US" sz="4300" b="1" dirty="0" err="1" smtClean="0">
                <a:solidFill>
                  <a:srgbClr val="2388DB"/>
                </a:solidFill>
              </a:rPr>
              <a:t>Brasil</a:t>
            </a:r>
            <a:r>
              <a:rPr lang="en-US" sz="4300" b="1" dirty="0" smtClean="0">
                <a:solidFill>
                  <a:srgbClr val="2388DB"/>
                </a:solidFill>
              </a:rPr>
              <a:t>!”</a:t>
            </a:r>
          </a:p>
        </p:txBody>
      </p:sp>
    </p:spTree>
    <p:extLst>
      <p:ext uri="{BB962C8B-B14F-4D97-AF65-F5344CB8AC3E}">
        <p14:creationId xmlns:p14="http://schemas.microsoft.com/office/powerpoint/2010/main" xmlns="" val="258135922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subTitle" idx="1"/>
          </p:nvPr>
        </p:nvSpPr>
        <p:spPr>
          <a:xfrm>
            <a:off x="0" y="0"/>
            <a:ext cx="9133096" cy="699542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3300" dirty="0" smtClean="0">
                <a:solidFill>
                  <a:schemeClr val="bg1"/>
                </a:solidFill>
              </a:rPr>
              <a:t>OBRIGADO!</a:t>
            </a:r>
            <a:endParaRPr lang="en" sz="3300" dirty="0">
              <a:solidFill>
                <a:schemeClr val="bg1"/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2361308" y="843558"/>
            <a:ext cx="6782691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" sz="3600" b="1" dirty="0" smtClean="0">
                <a:solidFill>
                  <a:schemeClr val="bg1"/>
                </a:solidFill>
              </a:rPr>
              <a:t>Guilherme Rosso</a:t>
            </a:r>
          </a:p>
          <a:p>
            <a:pPr algn="r"/>
            <a:r>
              <a:rPr lang="pt-BR" sz="3600" dirty="0">
                <a:solidFill>
                  <a:schemeClr val="bg1"/>
                </a:solidFill>
              </a:rPr>
              <a:t>g</a:t>
            </a:r>
            <a:r>
              <a:rPr lang="en" sz="3600" dirty="0" smtClean="0">
                <a:solidFill>
                  <a:schemeClr val="bg1"/>
                </a:solidFill>
              </a:rPr>
              <a:t>uilherme.rosso@redecsf.org.br</a:t>
            </a:r>
            <a:endParaRPr lang="en" sz="3600" dirty="0">
              <a:solidFill>
                <a:schemeClr val="bg1"/>
              </a:solidFill>
            </a:endParaRPr>
          </a:p>
          <a:p>
            <a:pPr algn="r"/>
            <a:r>
              <a:rPr lang="en" sz="3600" dirty="0" smtClean="0">
                <a:solidFill>
                  <a:schemeClr val="bg1"/>
                </a:solidFill>
              </a:rPr>
              <a:t>+55 (11) 9 8991-6992</a:t>
            </a:r>
          </a:p>
        </p:txBody>
      </p:sp>
      <p:pic>
        <p:nvPicPr>
          <p:cNvPr id="1027" name="Picture 3" descr="C:\Users\Guilherme\Google Drive\REDE CSF - DirEx\DEPARTAMENTOS\RP - Departamento de Relações Publicas\Parceiros\Logos Parceiros\Logo Rede CsF 201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777901"/>
            <a:ext cx="2032823" cy="10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Guilherme\Google Drive\REDE CSF - DirEx\DEPARTAMENTOS\RP - Departamento de Relações Publicas\Parceiros\Logos Parceiros\Logo CsF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831901"/>
            <a:ext cx="1939202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Guilherme\Google Drive\REDE CSF - DirEx\DEPARTAMENTOS\RP - Departamento de Relações Publicas\Parceiros\Logos Parceiros\Logo USP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885901"/>
            <a:ext cx="1872401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tângulo 19"/>
          <p:cNvSpPr/>
          <p:nvPr/>
        </p:nvSpPr>
        <p:spPr>
          <a:xfrm>
            <a:off x="-10904" y="2715766"/>
            <a:ext cx="91549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" sz="2000" dirty="0" smtClean="0">
                <a:solidFill>
                  <a:schemeClr val="bg1"/>
                </a:solidFill>
              </a:rPr>
              <a:t>Brasília, 25 de agosto de 2015.</a:t>
            </a:r>
            <a:endParaRPr lang="en" sz="2000" dirty="0">
              <a:solidFill>
                <a:schemeClr val="bg1"/>
              </a:solidFill>
            </a:endParaRPr>
          </a:p>
        </p:txBody>
      </p:sp>
      <p:sp>
        <p:nvSpPr>
          <p:cNvPr id="21" name="Retângulo 20"/>
          <p:cNvSpPr/>
          <p:nvPr/>
        </p:nvSpPr>
        <p:spPr>
          <a:xfrm>
            <a:off x="-10904" y="3219822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" dirty="0" smtClean="0">
                <a:solidFill>
                  <a:schemeClr val="bg1"/>
                </a:solidFill>
              </a:rPr>
              <a:t>Comissão de Ciência, Tecnologia, Inovação, Comunicação e Informática (CCT) – Senado Federal</a:t>
            </a:r>
            <a:endParaRPr lang="en" dirty="0">
              <a:solidFill>
                <a:schemeClr val="bg1"/>
              </a:solidFill>
            </a:endParaRPr>
          </a:p>
        </p:txBody>
      </p:sp>
      <p:pic>
        <p:nvPicPr>
          <p:cNvPr id="1038" name="Picture 14" descr="C:\Users\Guilherme\Google Drive\REDE CSF - DirEx\DEPARTAMENTOS\RP - Departamento de Relações Publicas\Parceiros\Logos Parceiros\Logo UFR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3993901"/>
            <a:ext cx="2160001" cy="6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ângulo 10"/>
          <p:cNvSpPr/>
          <p:nvPr/>
        </p:nvSpPr>
        <p:spPr>
          <a:xfrm>
            <a:off x="-10904" y="4835723"/>
            <a:ext cx="9144000" cy="27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" sz="1180" dirty="0" smtClean="0">
                <a:solidFill>
                  <a:srgbClr val="2388DB"/>
                </a:solidFill>
              </a:rPr>
              <a:t>Formação de Recursos Humanos para Ciência, Tecnologia, Inovação, com enfoque especial para o Programa Ciência sem Fronteiras</a:t>
            </a:r>
            <a:endParaRPr lang="en" sz="1180" dirty="0">
              <a:solidFill>
                <a:srgbClr val="2388D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614295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0" y="51470"/>
            <a:ext cx="91440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dirty="0" smtClean="0"/>
              <a:t>Quem sou eu</a:t>
            </a:r>
            <a:endParaRPr lang="en" dirty="0"/>
          </a:p>
        </p:txBody>
      </p:sp>
      <p:sp>
        <p:nvSpPr>
          <p:cNvPr id="3" name="AutoShape 2" descr="http://www.fas.harvard.edu/~ped/people/faculty/images/jacobs_nowak_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4" descr="http://www.fas.harvard.edu/~ped/people/faculty/images/jacobs_nowak_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-1" y="1131590"/>
            <a:ext cx="9143999" cy="3058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50" dirty="0" smtClean="0"/>
              <a:t>Natural de Boa Vista-RR, </a:t>
            </a:r>
            <a:r>
              <a:rPr lang="en-US" sz="2450" dirty="0" err="1" smtClean="0"/>
              <a:t>filho</a:t>
            </a:r>
            <a:r>
              <a:rPr lang="en-US" sz="2450" dirty="0" smtClean="0"/>
              <a:t> de </a:t>
            </a:r>
            <a:r>
              <a:rPr lang="en-US" sz="2450" dirty="0" err="1" smtClean="0"/>
              <a:t>pai</a:t>
            </a:r>
            <a:r>
              <a:rPr lang="en-US" sz="2450" dirty="0" smtClean="0"/>
              <a:t> </a:t>
            </a:r>
            <a:r>
              <a:rPr lang="en-US" sz="2450" dirty="0" err="1" smtClean="0"/>
              <a:t>Potiguar</a:t>
            </a:r>
            <a:r>
              <a:rPr lang="en-US" sz="2450" dirty="0" smtClean="0"/>
              <a:t> e </a:t>
            </a:r>
            <a:r>
              <a:rPr lang="en-US" sz="2450" dirty="0" err="1" smtClean="0"/>
              <a:t>mãe</a:t>
            </a:r>
            <a:r>
              <a:rPr lang="en-US" sz="2450" dirty="0" smtClean="0"/>
              <a:t> </a:t>
            </a:r>
            <a:r>
              <a:rPr lang="en-US" sz="2450" dirty="0" err="1" smtClean="0"/>
              <a:t>Gaúcha</a:t>
            </a:r>
            <a:endParaRPr lang="en-US" sz="2450" dirty="0" smtClean="0"/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 err="1" smtClean="0"/>
              <a:t>Bacharel</a:t>
            </a:r>
            <a:r>
              <a:rPr lang="en-US" sz="2600" dirty="0" smtClean="0"/>
              <a:t> </a:t>
            </a:r>
            <a:r>
              <a:rPr lang="en-US" sz="2600" dirty="0" err="1" smtClean="0"/>
              <a:t>em</a:t>
            </a:r>
            <a:r>
              <a:rPr lang="en-US" sz="2600" dirty="0" smtClean="0"/>
              <a:t> </a:t>
            </a:r>
            <a:r>
              <a:rPr lang="en-US" sz="2600" dirty="0" err="1" smtClean="0"/>
              <a:t>Ciências</a:t>
            </a:r>
            <a:r>
              <a:rPr lang="en-US" sz="2600" dirty="0" smtClean="0"/>
              <a:t> e </a:t>
            </a:r>
            <a:r>
              <a:rPr lang="en-US" sz="2600" dirty="0" err="1" smtClean="0"/>
              <a:t>Tecnologia</a:t>
            </a:r>
            <a:r>
              <a:rPr lang="en-US" sz="2600" dirty="0" smtClean="0"/>
              <a:t> (UFRN)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 err="1" smtClean="0"/>
              <a:t>Ciência</a:t>
            </a:r>
            <a:r>
              <a:rPr lang="en-US" sz="2600" dirty="0" smtClean="0"/>
              <a:t> </a:t>
            </a:r>
            <a:r>
              <a:rPr lang="en-US" sz="2600" dirty="0" err="1" smtClean="0"/>
              <a:t>sem</a:t>
            </a:r>
            <a:r>
              <a:rPr lang="en-US" sz="2600" dirty="0" smtClean="0"/>
              <a:t> </a:t>
            </a:r>
            <a:r>
              <a:rPr lang="en-US" sz="2600" dirty="0" err="1" smtClean="0"/>
              <a:t>Fronteiras</a:t>
            </a:r>
            <a:r>
              <a:rPr lang="en-US" sz="2600" dirty="0"/>
              <a:t> </a:t>
            </a:r>
            <a:r>
              <a:rPr lang="en-US" sz="2600" dirty="0" smtClean="0"/>
              <a:t>(2012): Clark University, EUA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/>
              <a:t>Co-</a:t>
            </a:r>
            <a:r>
              <a:rPr lang="en-US" sz="2600" dirty="0" err="1"/>
              <a:t>fundador</a:t>
            </a:r>
            <a:r>
              <a:rPr lang="en-US" sz="2600" dirty="0"/>
              <a:t> da </a:t>
            </a:r>
            <a:r>
              <a:rPr lang="en-US" sz="2600" dirty="0" err="1"/>
              <a:t>Rede</a:t>
            </a:r>
            <a:r>
              <a:rPr lang="en-US" sz="2600" dirty="0"/>
              <a:t> CsF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 err="1" smtClean="0"/>
              <a:t>Mestrando</a:t>
            </a:r>
            <a:r>
              <a:rPr lang="en-US" sz="2600" dirty="0" smtClean="0"/>
              <a:t> </a:t>
            </a:r>
            <a:r>
              <a:rPr lang="en-US" sz="2600" dirty="0" err="1" smtClean="0"/>
              <a:t>em</a:t>
            </a:r>
            <a:r>
              <a:rPr lang="en-US" sz="2600" dirty="0" smtClean="0"/>
              <a:t> </a:t>
            </a:r>
            <a:r>
              <a:rPr lang="en-US" sz="2600" dirty="0" err="1"/>
              <a:t>M</a:t>
            </a:r>
            <a:r>
              <a:rPr lang="en-US" sz="2600" dirty="0" err="1" smtClean="0"/>
              <a:t>odelagem</a:t>
            </a:r>
            <a:r>
              <a:rPr lang="en-US" sz="2600" dirty="0" smtClean="0"/>
              <a:t> de </a:t>
            </a:r>
            <a:r>
              <a:rPr lang="en-US" sz="2600" dirty="0" err="1" smtClean="0"/>
              <a:t>Sistemas</a:t>
            </a:r>
            <a:r>
              <a:rPr lang="en-US" sz="2600" dirty="0" smtClean="0"/>
              <a:t> </a:t>
            </a:r>
            <a:r>
              <a:rPr lang="en-US" sz="2600" dirty="0" err="1" smtClean="0"/>
              <a:t>Complexos</a:t>
            </a:r>
            <a:r>
              <a:rPr lang="en-US" sz="2600" dirty="0" smtClean="0"/>
              <a:t> (USP)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buNone/>
              </a:pPr>
              <a:t>4</a:t>
            </a:fld>
            <a:endParaRPr lang="en"/>
          </a:p>
        </p:txBody>
      </p:sp>
      <p:pic>
        <p:nvPicPr>
          <p:cNvPr id="2050" name="Picture 2" descr="http://www12.senado.leg.br/noticias/++resource++senado.noticias/img/tablet/main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04" y="51470"/>
            <a:ext cx="842488" cy="97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096099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://www.fas.harvard.edu/~ped/people/faculty/images/jacobs_nowak_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4" descr="http://www.fas.harvard.edu/~ped/people/faculty/images/jacobs_nowak_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-1" y="1191979"/>
            <a:ext cx="9143999" cy="3347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i="1" dirty="0" smtClean="0"/>
              <a:t>“Comparativamente</a:t>
            </a:r>
            <a:r>
              <a:rPr lang="pt-BR" sz="2400" i="1" dirty="0"/>
              <a:t>, no grupo BRIC (Brasil, </a:t>
            </a:r>
            <a:r>
              <a:rPr lang="pt-BR" sz="2400" i="1" dirty="0" err="1"/>
              <a:t>Rússica</a:t>
            </a:r>
            <a:r>
              <a:rPr lang="pt-BR" sz="2400" i="1" dirty="0"/>
              <a:t>, Índia e China), o </a:t>
            </a:r>
            <a:r>
              <a:rPr lang="pt-BR" sz="2400" b="1" i="1" dirty="0"/>
              <a:t>Brasil forma</a:t>
            </a:r>
            <a:r>
              <a:rPr lang="pt-BR" sz="2400" i="1" dirty="0"/>
              <a:t> menos engenheiros por ano: cerca de </a:t>
            </a:r>
            <a:r>
              <a:rPr lang="pt-BR" sz="2400" b="1" i="1" dirty="0"/>
              <a:t>40 mil </a:t>
            </a:r>
            <a:r>
              <a:rPr lang="pt-BR" sz="2400" i="1" dirty="0"/>
              <a:t>(incluindo tecnólogos e habilitações em construção civil, produção e meio ambiente), diante de </a:t>
            </a:r>
            <a:r>
              <a:rPr lang="pt-BR" sz="2400" b="1" i="1" dirty="0"/>
              <a:t>650 mil na China, 220 mil na Índia e 190 mil na Rússia </a:t>
            </a:r>
            <a:r>
              <a:rPr lang="pt-BR" sz="2400" i="1" dirty="0"/>
              <a:t>(dados de 2009</a:t>
            </a:r>
            <a:r>
              <a:rPr lang="pt-BR" sz="2400" i="1" dirty="0" smtClean="0"/>
              <a:t>).”</a:t>
            </a:r>
            <a:endParaRPr lang="pt-BR" sz="2400" dirty="0"/>
          </a:p>
          <a:p>
            <a:pPr algn="r">
              <a:lnSpc>
                <a:spcPct val="150000"/>
              </a:lnSpc>
            </a:pPr>
            <a:r>
              <a:rPr lang="pt-BR" sz="2400" dirty="0" smtClean="0"/>
              <a:t>(</a:t>
            </a:r>
            <a:r>
              <a:rPr lang="pt-BR" sz="2400" dirty="0"/>
              <a:t>ASCOM/CAPES, 15 de março de 2011</a:t>
            </a:r>
            <a:r>
              <a:rPr lang="pt-BR" sz="2400" dirty="0" smtClean="0"/>
              <a:t>)</a:t>
            </a:r>
            <a:endParaRPr lang="en-US" sz="2400" dirty="0" smtClean="0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buNone/>
              </a:pPr>
              <a:t>5</a:t>
            </a:fld>
            <a:endParaRPr lang="en"/>
          </a:p>
        </p:txBody>
      </p:sp>
      <p:sp>
        <p:nvSpPr>
          <p:cNvPr id="7" name="Retângulo 6"/>
          <p:cNvSpPr/>
          <p:nvPr/>
        </p:nvSpPr>
        <p:spPr>
          <a:xfrm>
            <a:off x="971600" y="926599"/>
            <a:ext cx="81369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i="1" dirty="0">
                <a:solidFill>
                  <a:schemeClr val="bg1"/>
                </a:solidFill>
              </a:rPr>
              <a:t>http://www.capes.gov.br/36-noticias/4449-capes-reune-novamente-grupo-de-tra</a:t>
            </a:r>
            <a:endParaRPr lang="pt-BR" sz="1600" dirty="0">
              <a:solidFill>
                <a:schemeClr val="bg1"/>
              </a:solidFill>
            </a:endParaRPr>
          </a:p>
        </p:txBody>
      </p:sp>
      <p:sp>
        <p:nvSpPr>
          <p:cNvPr id="10" name="Shape 72"/>
          <p:cNvSpPr txBox="1">
            <a:spLocks noGrp="1"/>
          </p:cNvSpPr>
          <p:nvPr>
            <p:ph type="title"/>
          </p:nvPr>
        </p:nvSpPr>
        <p:spPr>
          <a:xfrm>
            <a:off x="0" y="205978"/>
            <a:ext cx="91440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dirty="0" smtClean="0"/>
              <a:t>BRICS</a:t>
            </a:r>
            <a:br>
              <a:rPr lang="en" dirty="0" smtClean="0"/>
            </a:br>
            <a:r>
              <a:rPr lang="en" sz="2800" dirty="0" smtClean="0"/>
              <a:t>Formação de engenheiros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xmlns="" val="273668281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0" y="51470"/>
            <a:ext cx="91440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dirty="0" smtClean="0"/>
              <a:t>Escassez de engenheiros</a:t>
            </a:r>
            <a:endParaRPr lang="en" dirty="0"/>
          </a:p>
        </p:txBody>
      </p:sp>
      <p:sp>
        <p:nvSpPr>
          <p:cNvPr id="3" name="AutoShape 2" descr="http://www.fas.harvard.edu/~ped/people/faculty/images/jacobs_nowak_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4" descr="http://www.fas.harvard.edu/~ped/people/faculty/images/jacobs_nowak_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-1" y="1191979"/>
            <a:ext cx="9143999" cy="3619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600" dirty="0" smtClean="0"/>
              <a:t>Para a CNI </a:t>
            </a:r>
            <a:r>
              <a:rPr lang="pt-BR" sz="2600" i="1" dirty="0" smtClean="0"/>
              <a:t>“destaca-se </a:t>
            </a:r>
            <a:r>
              <a:rPr lang="pt-BR" sz="2600" i="1" dirty="0"/>
              <a:t>a </a:t>
            </a:r>
            <a:r>
              <a:rPr lang="pt-BR" sz="2600" i="1" dirty="0" smtClean="0"/>
              <a:t>‘escassez </a:t>
            </a:r>
            <a:r>
              <a:rPr lang="pt-BR" sz="2600" i="1" dirty="0"/>
              <a:t>de </a:t>
            </a:r>
            <a:r>
              <a:rPr lang="pt-BR" sz="2600" i="1" dirty="0" smtClean="0"/>
              <a:t>engenheiros’, </a:t>
            </a:r>
            <a:r>
              <a:rPr lang="pt-BR" sz="2600" i="1" dirty="0"/>
              <a:t>cuja atividade possui um impacto amplo sobre muitos setores e atividades, sobretudo para a indústria. </a:t>
            </a:r>
            <a:r>
              <a:rPr lang="pt-BR" sz="2600" i="1" dirty="0" smtClean="0"/>
              <a:t>(...) </a:t>
            </a:r>
            <a:r>
              <a:rPr lang="pt-BR" sz="2600" b="1" i="1" dirty="0" smtClean="0"/>
              <a:t>O Brasil forma em Engenharia somente cerca de </a:t>
            </a:r>
            <a:r>
              <a:rPr lang="pt-BR" sz="2600" b="1" i="1" dirty="0"/>
              <a:t>5% </a:t>
            </a:r>
            <a:r>
              <a:rPr lang="pt-BR" sz="2600" b="1" i="1" dirty="0" smtClean="0"/>
              <a:t>de todos os seus diplomados</a:t>
            </a:r>
            <a:r>
              <a:rPr lang="pt-BR" sz="2600" i="1" dirty="0" smtClean="0"/>
              <a:t>.”</a:t>
            </a:r>
            <a:endParaRPr lang="pt-BR" sz="2600" i="1" dirty="0"/>
          </a:p>
          <a:p>
            <a:pPr algn="r">
              <a:lnSpc>
                <a:spcPct val="150000"/>
              </a:lnSpc>
            </a:pPr>
            <a:r>
              <a:rPr lang="pt-BR" sz="2600" dirty="0" smtClean="0"/>
              <a:t>(Confederação Nacional da Indústria, 2014)</a:t>
            </a:r>
            <a:endParaRPr lang="en-US" sz="2600" dirty="0" smtClean="0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buNone/>
              </a:pPr>
              <a:t>6</a:t>
            </a:fld>
            <a:endParaRPr lang="en"/>
          </a:p>
        </p:txBody>
      </p:sp>
      <p:sp>
        <p:nvSpPr>
          <p:cNvPr id="7" name="Retângulo 6"/>
          <p:cNvSpPr/>
          <p:nvPr/>
        </p:nvSpPr>
        <p:spPr>
          <a:xfrm>
            <a:off x="971599" y="853425"/>
            <a:ext cx="81369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i="1" dirty="0">
                <a:solidFill>
                  <a:schemeClr val="bg1"/>
                </a:solidFill>
              </a:rPr>
              <a:t>http://www.portaldaindustria.com.br/cni/iniciativas/programas/propostas-da-industria/2014/05/1,39623/educacao.html</a:t>
            </a:r>
            <a:endParaRPr lang="pt-BR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668281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0" y="205978"/>
            <a:ext cx="91440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dirty="0" smtClean="0"/>
              <a:t>Comparativo</a:t>
            </a:r>
            <a:br>
              <a:rPr lang="en" dirty="0" smtClean="0"/>
            </a:br>
            <a:r>
              <a:rPr lang="en" sz="2800" dirty="0" smtClean="0"/>
              <a:t>Cursos de Direito</a:t>
            </a:r>
            <a:endParaRPr lang="en" dirty="0"/>
          </a:p>
        </p:txBody>
      </p:sp>
      <p:sp>
        <p:nvSpPr>
          <p:cNvPr id="8" name="Retângulo 7"/>
          <p:cNvSpPr/>
          <p:nvPr/>
        </p:nvSpPr>
        <p:spPr>
          <a:xfrm>
            <a:off x="-1" y="1312142"/>
            <a:ext cx="914399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 smtClean="0"/>
              <a:t>1240 no </a:t>
            </a:r>
            <a:r>
              <a:rPr lang="en-US" sz="3600" dirty="0" err="1" smtClean="0"/>
              <a:t>Brasil</a:t>
            </a:r>
            <a:r>
              <a:rPr lang="en-US" sz="3600" dirty="0" smtClean="0"/>
              <a:t> X 1100 no </a:t>
            </a:r>
            <a:r>
              <a:rPr lang="en-US" sz="3600" dirty="0" err="1" smtClean="0"/>
              <a:t>mundo</a:t>
            </a:r>
            <a:endParaRPr lang="en-US" sz="3600" dirty="0" smtClean="0"/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 smtClean="0"/>
              <a:t>90.000 </a:t>
            </a:r>
            <a:r>
              <a:rPr lang="en-US" sz="3600" dirty="0" err="1" smtClean="0"/>
              <a:t>bachareis</a:t>
            </a:r>
            <a:r>
              <a:rPr lang="en-US" sz="3600" dirty="0" smtClean="0"/>
              <a:t> </a:t>
            </a:r>
            <a:r>
              <a:rPr lang="en-US" sz="3600" dirty="0" err="1" smtClean="0"/>
              <a:t>por</a:t>
            </a:r>
            <a:r>
              <a:rPr lang="en-US" sz="3600" dirty="0" smtClean="0"/>
              <a:t> </a:t>
            </a:r>
            <a:r>
              <a:rPr lang="en-US" sz="3600" dirty="0" err="1" smtClean="0"/>
              <a:t>ano</a:t>
            </a:r>
            <a:r>
              <a:rPr lang="en-US" sz="3600" dirty="0" smtClean="0"/>
              <a:t> (2011)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 smtClean="0"/>
              <a:t>2 </a:t>
            </a:r>
            <a:r>
              <a:rPr lang="en-US" sz="3600" dirty="0" err="1" smtClean="0"/>
              <a:t>milhões</a:t>
            </a:r>
            <a:r>
              <a:rPr lang="en-US" sz="3600" dirty="0" smtClean="0"/>
              <a:t> de </a:t>
            </a:r>
            <a:r>
              <a:rPr lang="en-US" sz="3600" dirty="0" err="1" smtClean="0"/>
              <a:t>bachareis</a:t>
            </a:r>
            <a:r>
              <a:rPr lang="en-US" sz="3600" dirty="0" smtClean="0"/>
              <a:t> </a:t>
            </a:r>
            <a:r>
              <a:rPr lang="en-US" sz="3600" dirty="0" err="1" smtClean="0"/>
              <a:t>em</a:t>
            </a:r>
            <a:r>
              <a:rPr lang="en-US" sz="3600" dirty="0" smtClean="0"/>
              <a:t> </a:t>
            </a:r>
            <a:r>
              <a:rPr lang="en-US" sz="3600" dirty="0" err="1" smtClean="0"/>
              <a:t>Direito</a:t>
            </a:r>
            <a:r>
              <a:rPr lang="en-US" sz="3600" dirty="0" smtClean="0"/>
              <a:t> (OAB)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buNone/>
              </a:pPr>
              <a:t>7</a:t>
            </a:fld>
            <a:endParaRPr lang="en"/>
          </a:p>
        </p:txBody>
      </p:sp>
      <p:pic>
        <p:nvPicPr>
          <p:cNvPr id="8194" name="Picture 2" descr="https://bibliotecadigital8.files.wordpress.com/2013/10/direito.png?w=250&amp;h=27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347614"/>
            <a:ext cx="1602497" cy="1730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0740510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0" y="205978"/>
            <a:ext cx="91440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dirty="0" smtClean="0"/>
              <a:t>CONFEA</a:t>
            </a:r>
            <a:br>
              <a:rPr lang="en" dirty="0" smtClean="0"/>
            </a:br>
            <a:r>
              <a:rPr lang="en" sz="2800" dirty="0" smtClean="0"/>
              <a:t>Déficit de engenheiros</a:t>
            </a:r>
            <a:endParaRPr lang="en" dirty="0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buNone/>
              </a:pPr>
              <a:t>8</a:t>
            </a:fld>
            <a:endParaRPr lang="en"/>
          </a:p>
        </p:txBody>
      </p:sp>
      <p:sp>
        <p:nvSpPr>
          <p:cNvPr id="5" name="Retângulo 4"/>
          <p:cNvSpPr/>
          <p:nvPr/>
        </p:nvSpPr>
        <p:spPr>
          <a:xfrm>
            <a:off x="971600" y="926599"/>
            <a:ext cx="81369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i="1" dirty="0">
                <a:solidFill>
                  <a:schemeClr val="bg1"/>
                </a:solidFill>
              </a:rPr>
              <a:t>http://www.confea.org.br/cgi/cgilua.exe/sys/start.htm?infoid=15360&amp;sid=1206</a:t>
            </a:r>
            <a:endParaRPr lang="pt-BR" sz="1600" dirty="0">
              <a:solidFill>
                <a:schemeClr val="bg1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-1" y="1191979"/>
            <a:ext cx="9143999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200" i="1" dirty="0" smtClean="0"/>
              <a:t>“Segundo </a:t>
            </a:r>
            <a:r>
              <a:rPr lang="pt-BR" sz="2200" i="1" dirty="0"/>
              <a:t>estimativas do Conselho Federal de Engenharia, Arquitetura e Agronomia (</a:t>
            </a:r>
            <a:r>
              <a:rPr lang="pt-BR" sz="2200" i="1" dirty="0" err="1"/>
              <a:t>Confea</a:t>
            </a:r>
            <a:r>
              <a:rPr lang="pt-BR" sz="2200" i="1" dirty="0"/>
              <a:t>), </a:t>
            </a:r>
            <a:r>
              <a:rPr lang="pt-BR" sz="2200" b="1" i="1" dirty="0"/>
              <a:t>o Brasil tem um déficit de 20 mil engenheiros por ano </a:t>
            </a:r>
            <a:r>
              <a:rPr lang="pt-BR" sz="2200" i="1" dirty="0"/>
              <a:t>- problema que está sendo agravado pela demanda por esses profissionais decorrente das obras do PAC, do Programa Minha Casa, Minha Vida, do </a:t>
            </a:r>
            <a:r>
              <a:rPr lang="pt-BR" sz="2200" i="1" dirty="0" err="1"/>
              <a:t>pré</a:t>
            </a:r>
            <a:r>
              <a:rPr lang="pt-BR" sz="2200" i="1" dirty="0"/>
              <a:t>-sal, da Copa de Mundo de 2014 e dos Jogos Olímpicos de </a:t>
            </a:r>
            <a:r>
              <a:rPr lang="pt-BR" sz="2200" i="1" dirty="0" smtClean="0"/>
              <a:t>2016.”</a:t>
            </a:r>
            <a:endParaRPr lang="pt-BR" sz="2200" i="1" dirty="0"/>
          </a:p>
          <a:p>
            <a:pPr algn="r">
              <a:lnSpc>
                <a:spcPct val="150000"/>
              </a:lnSpc>
            </a:pPr>
            <a:r>
              <a:rPr lang="pt-BR" sz="2200" dirty="0" smtClean="0"/>
              <a:t>(CONFEA, 2014)</a:t>
            </a:r>
            <a:endParaRPr lang="en-US" sz="2200" dirty="0" smtClean="0"/>
          </a:p>
        </p:txBody>
      </p:sp>
    </p:spTree>
    <p:extLst>
      <p:ext uri="{BB962C8B-B14F-4D97-AF65-F5344CB8AC3E}">
        <p14:creationId xmlns:p14="http://schemas.microsoft.com/office/powerpoint/2010/main" xmlns="" val="422252918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0" y="51470"/>
            <a:ext cx="91440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dirty="0" smtClean="0"/>
              <a:t>Patentes</a:t>
            </a:r>
            <a:endParaRPr lang="en" dirty="0"/>
          </a:p>
        </p:txBody>
      </p:sp>
      <p:sp>
        <p:nvSpPr>
          <p:cNvPr id="3" name="AutoShape 2" descr="http://www.fas.harvard.edu/~ped/people/faculty/images/jacobs_nowak_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4" descr="http://www.fas.harvard.edu/~ped/people/faculty/images/jacobs_nowak_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-1" y="1191979"/>
            <a:ext cx="9143999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200" dirty="0" smtClean="0"/>
              <a:t>Segundo </a:t>
            </a:r>
            <a:r>
              <a:rPr lang="pt-BR" sz="2200" dirty="0"/>
              <a:t>o artigo </a:t>
            </a:r>
            <a:r>
              <a:rPr lang="pt-BR" sz="2200" b="1" dirty="0" smtClean="0"/>
              <a:t>Brasil </a:t>
            </a:r>
            <a:r>
              <a:rPr lang="pt-BR" sz="2200" b="1" dirty="0"/>
              <a:t>registra menos patentes do que Toyota </a:t>
            </a:r>
            <a:r>
              <a:rPr lang="pt-BR" sz="2200" b="1" dirty="0" smtClean="0"/>
              <a:t>sozinha</a:t>
            </a:r>
            <a:r>
              <a:rPr lang="pt-BR" sz="2200" dirty="0" smtClean="0"/>
              <a:t>, </a:t>
            </a:r>
            <a:r>
              <a:rPr lang="pt-BR" sz="2200" dirty="0"/>
              <a:t>publicado no Jornal Brasil Econômico de 09/02/10, </a:t>
            </a:r>
            <a:r>
              <a:rPr lang="pt-BR" sz="2200" i="1" dirty="0" smtClean="0"/>
              <a:t>“em </a:t>
            </a:r>
            <a:r>
              <a:rPr lang="pt-BR" sz="2200" i="1" dirty="0"/>
              <a:t>2009, em plena recessão, a Toyota sozinha registrou no mercado internacional mais de mil patentes. No mesmo ano, todas as empresas brasileiras reunidas não conseguiram registrar pelo sistema internacional nem metade </a:t>
            </a:r>
            <a:r>
              <a:rPr lang="pt-BR" sz="2200" i="1" dirty="0" smtClean="0"/>
              <a:t>desse </a:t>
            </a:r>
            <a:r>
              <a:rPr lang="pt-BR" sz="2200" i="1" dirty="0"/>
              <a:t>volume</a:t>
            </a:r>
            <a:r>
              <a:rPr lang="pt-BR" sz="2200" i="1" dirty="0" smtClean="0"/>
              <a:t>.”</a:t>
            </a:r>
          </a:p>
          <a:p>
            <a:pPr algn="r">
              <a:lnSpc>
                <a:spcPct val="150000"/>
              </a:lnSpc>
            </a:pPr>
            <a:r>
              <a:rPr lang="pt-BR" sz="2200" dirty="0" smtClean="0"/>
              <a:t>(</a:t>
            </a:r>
            <a:r>
              <a:rPr lang="pt-BR" sz="2200" dirty="0"/>
              <a:t>Jornal Brasil Econômico, 09 de </a:t>
            </a:r>
            <a:r>
              <a:rPr lang="pt-BR" sz="2200" dirty="0" smtClean="0"/>
              <a:t>fevereiro de </a:t>
            </a:r>
            <a:r>
              <a:rPr lang="pt-BR" sz="2200" dirty="0"/>
              <a:t>2010)</a:t>
            </a:r>
            <a:endParaRPr lang="en-US" sz="2200" dirty="0" smtClean="0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buNone/>
              </a:pPr>
              <a:t>9</a:t>
            </a:fld>
            <a:endParaRPr lang="en"/>
          </a:p>
        </p:txBody>
      </p:sp>
      <p:sp>
        <p:nvSpPr>
          <p:cNvPr id="5" name="Retângulo 4"/>
          <p:cNvSpPr/>
          <p:nvPr/>
        </p:nvSpPr>
        <p:spPr>
          <a:xfrm>
            <a:off x="971600" y="853425"/>
            <a:ext cx="81369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i="1" dirty="0">
                <a:solidFill>
                  <a:schemeClr val="bg1"/>
                </a:solidFill>
              </a:rPr>
              <a:t>http://jcnoticias.jornaldaciencia.org.br/17-brasil-registra-menos-patentes-que-toyota-sozinha/</a:t>
            </a:r>
            <a:endParaRPr lang="pt-B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318726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iz">
  <a:themeElements>
    <a:clrScheme name="Custom 233">
      <a:dk1>
        <a:srgbClr val="000000"/>
      </a:dk1>
      <a:lt1>
        <a:srgbClr val="FFFFFF"/>
      </a:lt1>
      <a:dk2>
        <a:srgbClr val="2388DB"/>
      </a:dk2>
      <a:lt2>
        <a:srgbClr val="BBD7F8"/>
      </a:lt2>
      <a:accent1>
        <a:srgbClr val="80B606"/>
      </a:accent1>
      <a:accent2>
        <a:srgbClr val="E29F1D"/>
      </a:accent2>
      <a:accent3>
        <a:srgbClr val="1D6FB2"/>
      </a:accent3>
      <a:accent4>
        <a:srgbClr val="3FAC98"/>
      </a:accent4>
      <a:accent5>
        <a:srgbClr val="5B57BB"/>
      </a:accent5>
      <a:accent6>
        <a:srgbClr val="D1505E"/>
      </a:accent6>
      <a:hlink>
        <a:srgbClr val="185DA2"/>
      </a:hlink>
      <a:folHlink>
        <a:srgbClr val="00487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4200</TotalTime>
  <Words>907</Words>
  <Application>Microsoft Office PowerPoint</Application>
  <PresentationFormat>Apresentação na tela (16:9)</PresentationFormat>
  <Paragraphs>159</Paragraphs>
  <Slides>32</Slides>
  <Notes>21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33" baseType="lpstr">
      <vt:lpstr>biz</vt:lpstr>
      <vt:lpstr>Slide 1</vt:lpstr>
      <vt:lpstr>Slide 2</vt:lpstr>
      <vt:lpstr>Slide 3</vt:lpstr>
      <vt:lpstr>Quem sou eu</vt:lpstr>
      <vt:lpstr>BRICS Formação de engenheiros</vt:lpstr>
      <vt:lpstr>Escassez de engenheiros</vt:lpstr>
      <vt:lpstr>Comparativo Cursos de Direito</vt:lpstr>
      <vt:lpstr>CONFEA Déficit de engenheiros</vt:lpstr>
      <vt:lpstr>Patentes</vt:lpstr>
      <vt:lpstr>Produção Científica</vt:lpstr>
      <vt:lpstr>Problemas identificados</vt:lpstr>
      <vt:lpstr>Estratégia Nacional de Ciência, Tecnologia e Inovação 2012-2015</vt:lpstr>
      <vt:lpstr>Ciência sem Fronteiras</vt:lpstr>
      <vt:lpstr>Slide 14</vt:lpstr>
      <vt:lpstr>Slide 15</vt:lpstr>
      <vt:lpstr>ENCTI  x  CsF</vt:lpstr>
      <vt:lpstr>Experiência Acadêmica</vt:lpstr>
      <vt:lpstr>Experiência Cultural</vt:lpstr>
      <vt:lpstr>Experiência Profissional</vt:lpstr>
      <vt:lpstr>Experiência Pessoal</vt:lpstr>
      <vt:lpstr>Experiência Pessoal</vt:lpstr>
      <vt:lpstr>Pós-mobilidade</vt:lpstr>
      <vt:lpstr>Revista Polyteck</vt:lpstr>
      <vt:lpstr>Slide 24</vt:lpstr>
      <vt:lpstr>Rede CsF</vt:lpstr>
      <vt:lpstr>Daniel Lopes</vt:lpstr>
      <vt:lpstr>Pedro Doria Nehme</vt:lpstr>
      <vt:lpstr>Marcela Alves</vt:lpstr>
      <vt:lpstr>Dificuldades e Aprendizados</vt:lpstr>
      <vt:lpstr>Ciência sem Fronteiras Bolsistas pelo Mundo</vt:lpstr>
      <vt:lpstr>O que queremos?</vt:lpstr>
      <vt:lpstr>Slide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Seminário GOP</dc:title>
  <dc:creator>Guilherme Rosso</dc:creator>
  <cp:lastModifiedBy>AMANDAVS</cp:lastModifiedBy>
  <cp:revision>112</cp:revision>
  <dcterms:modified xsi:type="dcterms:W3CDTF">2015-08-24T14:39:19Z</dcterms:modified>
</cp:coreProperties>
</file>