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24" r:id="rId2"/>
    <p:sldId id="325" r:id="rId3"/>
    <p:sldId id="326" r:id="rId4"/>
    <p:sldId id="327" r:id="rId5"/>
    <p:sldId id="328" r:id="rId6"/>
    <p:sldId id="329" r:id="rId7"/>
    <p:sldId id="330" r:id="rId8"/>
    <p:sldId id="332" r:id="rId9"/>
    <p:sldId id="331" r:id="rId10"/>
    <p:sldId id="333" r:id="rId11"/>
    <p:sldId id="337" r:id="rId12"/>
    <p:sldId id="336" r:id="rId13"/>
    <p:sldId id="334" r:id="rId14"/>
    <p:sldId id="335" r:id="rId15"/>
  </p:sldIdLst>
  <p:sldSz cx="12192000" cy="6858000"/>
  <p:notesSz cx="6864350" cy="99964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75B6"/>
    <a:srgbClr val="9DC3E6"/>
    <a:srgbClr val="FF9B00"/>
    <a:srgbClr val="0057A7"/>
    <a:srgbClr val="CCCCCC"/>
    <a:srgbClr val="E6E6E6"/>
    <a:srgbClr val="203864"/>
    <a:srgbClr val="949191"/>
    <a:srgbClr val="3760AA"/>
    <a:srgbClr val="0072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45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Planilha1!$A$2:$A$11</c:f>
              <c:numCache>
                <c:formatCode>General</c:formatCode>
                <c:ptCount val="10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2011</c:v>
                </c:pt>
                <c:pt idx="9">
                  <c:v>2012</c:v>
                </c:pt>
              </c:numCache>
            </c:numRef>
          </c:cat>
          <c:val>
            <c:numRef>
              <c:f>Planilha1!$B$2:$B$11</c:f>
              <c:numCache>
                <c:formatCode>0%</c:formatCode>
                <c:ptCount val="10"/>
                <c:pt idx="0">
                  <c:v>0.42699999999999999</c:v>
                </c:pt>
                <c:pt idx="1">
                  <c:v>0.438</c:v>
                </c:pt>
                <c:pt idx="2">
                  <c:v>0.44400000000000001</c:v>
                </c:pt>
                <c:pt idx="3">
                  <c:v>0.44800000000000001</c:v>
                </c:pt>
                <c:pt idx="4">
                  <c:v>0.46200000000000002</c:v>
                </c:pt>
                <c:pt idx="5">
                  <c:v>0.47599999999999998</c:v>
                </c:pt>
                <c:pt idx="6">
                  <c:v>0.49099999999999999</c:v>
                </c:pt>
                <c:pt idx="7">
                  <c:v>0.505</c:v>
                </c:pt>
                <c:pt idx="8">
                  <c:v>0.55500000000000005</c:v>
                </c:pt>
                <c:pt idx="9">
                  <c:v>0.56599999999999995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4190-444A-8C81-DE1CA669B6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shape val="box"/>
        <c:axId val="222180176"/>
        <c:axId val="222180960"/>
        <c:axId val="0"/>
      </c:bar3DChart>
      <c:catAx>
        <c:axId val="222180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2180960"/>
        <c:crosses val="autoZero"/>
        <c:auto val="1"/>
        <c:lblAlgn val="ctr"/>
        <c:lblOffset val="100"/>
        <c:noMultiLvlLbl val="0"/>
      </c:catAx>
      <c:valAx>
        <c:axId val="2221809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221801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sideWall>
    <c:back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backWall>
    <c:plotArea>
      <c:layout>
        <c:manualLayout>
          <c:layoutTarget val="inner"/>
          <c:xMode val="edge"/>
          <c:yMode val="edge"/>
          <c:x val="2.9072211460902556E-2"/>
          <c:y val="0.15702790684195783"/>
          <c:w val="0.94185557707819489"/>
          <c:h val="0.68050475500194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>
              <a:outerShdw blurRad="165100" dist="1041400" dir="10080000" sx="4000" sy="4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9525">
              <a:bevelT/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delete val="1"/>
          </c:dLbls>
          <c:cat>
            <c:strRef>
              <c:f>Planilha1!$A$2:$A$3</c:f>
              <c:strCache>
                <c:ptCount val="2"/>
                <c:pt idx="0">
                  <c:v>2009</c:v>
                </c:pt>
                <c:pt idx="1">
                  <c:v>2016 (E)</c:v>
                </c:pt>
              </c:strCache>
            </c:strRef>
          </c:cat>
          <c:val>
            <c:numRef>
              <c:f>Planilha1!$B$2:$B$3</c:f>
              <c:numCache>
                <c:formatCode>_-* #,##0_-;\-* #,##0_-;_-* "-"??_-;_-@_-</c:formatCode>
                <c:ptCount val="2"/>
                <c:pt idx="0">
                  <c:v>48876</c:v>
                </c:pt>
                <c:pt idx="1">
                  <c:v>6649896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B15F-4F89-97E2-570FE617835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7"/>
        <c:shape val="box"/>
        <c:axId val="222181744"/>
        <c:axId val="222182136"/>
        <c:axId val="0"/>
      </c:bar3DChart>
      <c:catAx>
        <c:axId val="222181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2182136"/>
        <c:crosses val="autoZero"/>
        <c:auto val="1"/>
        <c:lblAlgn val="ctr"/>
        <c:lblOffset val="100"/>
        <c:noMultiLvlLbl val="0"/>
      </c:catAx>
      <c:valAx>
        <c:axId val="222182136"/>
        <c:scaling>
          <c:orientation val="minMax"/>
          <c:max val="7000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222181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sideWall>
    <c:back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backWall>
    <c:plotArea>
      <c:layout>
        <c:manualLayout>
          <c:layoutTarget val="inner"/>
          <c:xMode val="edge"/>
          <c:yMode val="edge"/>
          <c:x val="2.9072211460902556E-2"/>
          <c:y val="0.15702790684195783"/>
          <c:w val="0.94185557707819489"/>
          <c:h val="0.68050475500194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>
              <a:outerShdw blurRad="165100" dist="1041400" dir="10080000" sx="4000" sy="4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9525">
              <a:bevelT/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delete val="1"/>
          </c:dLbls>
          <c:cat>
            <c:strRef>
              <c:f>Planilha1!$A$2:$A$3</c:f>
              <c:strCache>
                <c:ptCount val="2"/>
                <c:pt idx="0">
                  <c:v>2009</c:v>
                </c:pt>
                <c:pt idx="1">
                  <c:v>2016 (E)</c:v>
                </c:pt>
              </c:strCache>
            </c:strRef>
          </c:cat>
          <c:val>
            <c:numRef>
              <c:f>Planilha1!$B$2:$B$3</c:f>
              <c:numCache>
                <c:formatCode>_-* #,##0_-;\-* #,##0_-;_-* "-"??_-;_-@_-</c:formatCode>
                <c:ptCount val="2"/>
                <c:pt idx="0">
                  <c:v>2655913</c:v>
                </c:pt>
                <c:pt idx="1">
                  <c:v>4026227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2FAC-44EE-8F4F-3E3BA749C8C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7"/>
        <c:shape val="box"/>
        <c:axId val="222182920"/>
        <c:axId val="222183312"/>
        <c:axId val="0"/>
      </c:bar3DChart>
      <c:catAx>
        <c:axId val="222182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2183312"/>
        <c:crosses val="autoZero"/>
        <c:auto val="1"/>
        <c:lblAlgn val="ctr"/>
        <c:lblOffset val="100"/>
        <c:noMultiLvlLbl val="0"/>
      </c:catAx>
      <c:valAx>
        <c:axId val="222183312"/>
        <c:scaling>
          <c:orientation val="minMax"/>
          <c:max val="7000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222182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sideWall>
    <c:backWall>
      <c:thickness val="0"/>
      <c:spPr>
        <a:noFill/>
        <a:ln>
          <a:noFill/>
        </a:ln>
        <a:effectLst/>
        <a:scene3d>
          <a:camera prst="orthographicFront"/>
          <a:lightRig rig="threePt" dir="t"/>
        </a:scene3d>
        <a:sp3d>
          <a:bevelB/>
        </a:sp3d>
      </c:spPr>
    </c:backWall>
    <c:plotArea>
      <c:layout>
        <c:manualLayout>
          <c:layoutTarget val="inner"/>
          <c:xMode val="edge"/>
          <c:yMode val="edge"/>
          <c:x val="2.9072211460902556E-2"/>
          <c:y val="0.15702790684195783"/>
          <c:w val="0.94185557707819489"/>
          <c:h val="0.6805047550019478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>
              <a:outerShdw blurRad="165100" dist="1041400" dir="10080000" sx="4000" sy="4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contourW="9525">
              <a:bevelT/>
              <a:contourClr>
                <a:schemeClr val="lt1">
                  <a:alpha val="50000"/>
                </a:schemeClr>
              </a:contourClr>
            </a:sp3d>
          </c:spPr>
          <c:invertIfNegative val="0"/>
          <c:dLbls>
            <c:delete val="1"/>
          </c:dLbls>
          <c:cat>
            <c:strRef>
              <c:f>Planilha1!$A$2:$A$3</c:f>
              <c:strCache>
                <c:ptCount val="2"/>
                <c:pt idx="0">
                  <c:v>2009</c:v>
                </c:pt>
                <c:pt idx="1">
                  <c:v>2016 (E)</c:v>
                </c:pt>
              </c:strCache>
            </c:strRef>
          </c:cat>
          <c:val>
            <c:numRef>
              <c:f>Planilha1!$B$2:$B$3</c:f>
              <c:numCache>
                <c:formatCode>_-* #,##0_-;\-* #,##0_-;_-* "-"??_-;_-@_-</c:formatCode>
                <c:ptCount val="2"/>
                <c:pt idx="0">
                  <c:v>662230</c:v>
                </c:pt>
                <c:pt idx="1">
                  <c:v>1077158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9B8C-4145-A4A2-F6ABDAA9168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7"/>
        <c:shape val="box"/>
        <c:axId val="222184096"/>
        <c:axId val="222184488"/>
        <c:axId val="0"/>
      </c:bar3DChart>
      <c:catAx>
        <c:axId val="222184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2184488"/>
        <c:crosses val="autoZero"/>
        <c:auto val="1"/>
        <c:lblAlgn val="ctr"/>
        <c:lblOffset val="100"/>
        <c:noMultiLvlLbl val="0"/>
      </c:catAx>
      <c:valAx>
        <c:axId val="222184488"/>
        <c:scaling>
          <c:orientation val="minMax"/>
          <c:max val="7000000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22218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Pt>
            <c:idx val="8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9DA5-4FC2-963A-EB6B89A16D3B}"/>
              </c:ext>
            </c:extLst>
          </c:dPt>
          <c:dPt>
            <c:idx val="9"/>
            <c:invertIfNegative val="0"/>
            <c:bubble3D val="0"/>
            <c:spPr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DA5-4FC2-963A-EB6B89A16D3B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Planilha1!$B$2:$B$12</c:f>
              <c:numCache>
                <c:formatCode>_-* #,##0_-;\-* #,##0_-;_-* "-"??_-;_-@_-</c:formatCode>
                <c:ptCount val="11"/>
                <c:pt idx="0">
                  <c:v>1410.0519999999999</c:v>
                </c:pt>
                <c:pt idx="1">
                  <c:v>1400.848</c:v>
                </c:pt>
                <c:pt idx="2">
                  <c:v>1364.508</c:v>
                </c:pt>
                <c:pt idx="3">
                  <c:v>2003.0450000000001</c:v>
                </c:pt>
                <c:pt idx="4">
                  <c:v>1670.0640000000001</c:v>
                </c:pt>
                <c:pt idx="5">
                  <c:v>1323.328</c:v>
                </c:pt>
                <c:pt idx="6">
                  <c:v>1207.2090000000001</c:v>
                </c:pt>
                <c:pt idx="7">
                  <c:v>775.84</c:v>
                </c:pt>
                <c:pt idx="8">
                  <c:v>-208.666</c:v>
                </c:pt>
                <c:pt idx="9">
                  <c:v>-281.06799999999998</c:v>
                </c:pt>
                <c:pt idx="10">
                  <c:v>85.037000000000006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9DA5-4FC2-963A-EB6B89A16D3B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Coluna1</c:v>
                </c:pt>
              </c:strCache>
            </c:strRef>
          </c:tx>
          <c:spPr>
            <a:solidFill>
              <a:srgbClr val="CCCCCC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DA5-4FC2-963A-EB6B89A16D3B}"/>
              </c:ext>
            </c:extLst>
          </c:dPt>
          <c:dPt>
            <c:idx val="1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9DA5-4FC2-963A-EB6B89A16D3B}"/>
              </c:ext>
            </c:extLst>
          </c:dPt>
          <c:dPt>
            <c:idx val="3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DA5-4FC2-963A-EB6B89A16D3B}"/>
              </c:ext>
            </c:extLst>
          </c:dPt>
          <c:dPt>
            <c:idx val="4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9DA5-4FC2-963A-EB6B89A16D3B}"/>
              </c:ext>
            </c:extLst>
          </c:dPt>
          <c:dPt>
            <c:idx val="5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DA5-4FC2-963A-EB6B89A16D3B}"/>
              </c:ext>
            </c:extLst>
          </c:dPt>
          <c:dPt>
            <c:idx val="6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DA5-4FC2-963A-EB6B89A16D3B}"/>
              </c:ext>
            </c:extLst>
          </c:dPt>
          <c:dPt>
            <c:idx val="7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DA5-4FC2-963A-EB6B89A16D3B}"/>
              </c:ext>
            </c:extLst>
          </c:dPt>
          <c:dPt>
            <c:idx val="8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9DA5-4FC2-963A-EB6B89A16D3B}"/>
              </c:ext>
            </c:extLst>
          </c:dPt>
          <c:dPt>
            <c:idx val="9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DA5-4FC2-963A-EB6B89A16D3B}"/>
              </c:ext>
            </c:extLst>
          </c:dPt>
          <c:dPt>
            <c:idx val="10"/>
            <c:invertIfNegative val="0"/>
            <c:bubble3D val="0"/>
            <c:spPr>
              <a:solidFill>
                <a:srgbClr val="CCCCCC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B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9DA5-4FC2-963A-EB6B89A16D3B}"/>
              </c:ext>
            </c:extLst>
          </c:dPt>
          <c:dLbls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4.2105259668028094E-3"/>
                  <c:y val="1.413890419651664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DA5-4FC2-963A-EB6B89A16D3B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FF0000"/>
                      </a:solidFill>
                      <a:latin typeface="Arial Narrow" panose="020B0606020202030204" pitchFamily="34" charset="0"/>
                      <a:ea typeface="+mn-ea"/>
                      <a:cs typeface="+mn-cs"/>
                    </a:defRPr>
                  </a:pPr>
                  <a:endParaRPr lang="pt-B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Planilha1!$A$2:$A$12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Planilha1!$C$2:$C$12</c:f>
              <c:numCache>
                <c:formatCode>_-* #,##0_-;\-* #,##0_-;_-* "-"??_-;_-@_-</c:formatCode>
                <c:ptCount val="11"/>
                <c:pt idx="0">
                  <c:v>514.70600000000002</c:v>
                </c:pt>
                <c:pt idx="1">
                  <c:v>290.58199999999999</c:v>
                </c:pt>
                <c:pt idx="2">
                  <c:v>6.9160000000000004</c:v>
                </c:pt>
                <c:pt idx="3">
                  <c:v>617.90099999999995</c:v>
                </c:pt>
                <c:pt idx="4">
                  <c:v>340.714</c:v>
                </c:pt>
                <c:pt idx="5">
                  <c:v>53.177999999999997</c:v>
                </c:pt>
                <c:pt idx="6">
                  <c:v>-88.097999999999999</c:v>
                </c:pt>
                <c:pt idx="7">
                  <c:v>-361.65</c:v>
                </c:pt>
                <c:pt idx="8">
                  <c:v>-1315.154</c:v>
                </c:pt>
                <c:pt idx="9">
                  <c:v>-1032.2829999999999</c:v>
                </c:pt>
                <c:pt idx="10">
                  <c:v>-99.007999999999996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9DA5-4FC2-963A-EB6B89A16D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shape val="box"/>
        <c:axId val="222185272"/>
        <c:axId val="106516584"/>
        <c:axId val="0"/>
      </c:bar3DChart>
      <c:catAx>
        <c:axId val="222185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106516584"/>
        <c:crosses val="autoZero"/>
        <c:auto val="1"/>
        <c:lblAlgn val="ctr"/>
        <c:lblOffset val="100"/>
        <c:noMultiLvlLbl val="0"/>
      </c:catAx>
      <c:valAx>
        <c:axId val="10651658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222185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Planilha1!$B$1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  <a:shade val="30000"/>
                    <a:satMod val="115000"/>
                  </a:schemeClr>
                </a:gs>
                <a:gs pos="50000">
                  <a:schemeClr val="accent1">
                    <a:lumMod val="75000"/>
                    <a:shade val="67500"/>
                    <a:satMod val="115000"/>
                  </a:schemeClr>
                </a:gs>
                <a:gs pos="100000">
                  <a:schemeClr val="accent1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accent5">
                        <a:lumMod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4"/>
                <c:pt idx="0">
                  <c:v>Empresas criadas em 2009</c:v>
                </c:pt>
                <c:pt idx="1">
                  <c:v>Empresas criadas em 2010</c:v>
                </c:pt>
                <c:pt idx="2">
                  <c:v>Empresas criadas em 2011</c:v>
                </c:pt>
                <c:pt idx="3">
                  <c:v>Empresas criadas em 2012</c:v>
                </c:pt>
              </c:strCache>
            </c:strRef>
          </c:cat>
          <c:val>
            <c:numRef>
              <c:f>Planilha1!$B$2:$B$5</c:f>
              <c:numCache>
                <c:formatCode>0%</c:formatCode>
                <c:ptCount val="4"/>
                <c:pt idx="0">
                  <c:v>0.7</c:v>
                </c:pt>
                <c:pt idx="1">
                  <c:v>0.85</c:v>
                </c:pt>
                <c:pt idx="2">
                  <c:v>0.83</c:v>
                </c:pt>
                <c:pt idx="3">
                  <c:v>0.83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86AB-4F07-8AA2-1F043564BA2D}"/>
            </c:ext>
          </c:extLst>
        </c:ser>
        <c:ser>
          <c:idx val="1"/>
          <c:order val="1"/>
          <c:tx>
            <c:strRef>
              <c:f>Planilha1!$C$1</c:f>
              <c:strCache>
                <c:ptCount val="1"/>
                <c:pt idx="0">
                  <c:v>Coluna1</c:v>
                </c:pt>
              </c:strCache>
            </c:strRef>
          </c:tx>
          <c:spPr>
            <a:gradFill flip="none" rotWithShape="1">
              <a:gsLst>
                <a:gs pos="0">
                  <a:schemeClr val="bg2">
                    <a:lumMod val="75000"/>
                    <a:shade val="30000"/>
                    <a:satMod val="115000"/>
                  </a:schemeClr>
                </a:gs>
                <a:gs pos="50000">
                  <a:schemeClr val="bg2">
                    <a:lumMod val="75000"/>
                    <a:shade val="67500"/>
                    <a:satMod val="115000"/>
                  </a:schemeClr>
                </a:gs>
                <a:gs pos="100000">
                  <a:schemeClr val="bg2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2.3717388823806088E-2"/>
                  <c:y val="-7.05282062844519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5C23-496D-B7CF-D05937EC43B2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Arial Narrow" panose="020B060602020203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Planilha1!$A$2:$A$5</c:f>
              <c:strCache>
                <c:ptCount val="4"/>
                <c:pt idx="0">
                  <c:v>Empresas criadas em 2009</c:v>
                </c:pt>
                <c:pt idx="1">
                  <c:v>Empresas criadas em 2010</c:v>
                </c:pt>
                <c:pt idx="2">
                  <c:v>Empresas criadas em 2011</c:v>
                </c:pt>
                <c:pt idx="3">
                  <c:v>Empresas criadas em 2012</c:v>
                </c:pt>
              </c:strCache>
            </c:strRef>
          </c:cat>
          <c:val>
            <c:numRef>
              <c:f>Planilha1!$C$2:$C$5</c:f>
              <c:numCache>
                <c:formatCode>0%</c:formatCode>
                <c:ptCount val="4"/>
                <c:pt idx="0">
                  <c:v>0.35</c:v>
                </c:pt>
                <c:pt idx="1">
                  <c:v>0.39</c:v>
                </c:pt>
                <c:pt idx="2">
                  <c:v>0.39</c:v>
                </c:pt>
                <c:pt idx="3">
                  <c:v>0.38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1-86AB-4F07-8AA2-1F043564B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shape val="box"/>
        <c:axId val="224055368"/>
        <c:axId val="224055760"/>
        <c:axId val="0"/>
      </c:bar3DChart>
      <c:catAx>
        <c:axId val="224055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ea typeface="+mn-ea"/>
                <a:cs typeface="+mn-cs"/>
              </a:defRPr>
            </a:pPr>
            <a:endParaRPr lang="pt-BR"/>
          </a:p>
        </c:txPr>
        <c:crossAx val="224055760"/>
        <c:crosses val="autoZero"/>
        <c:auto val="1"/>
        <c:lblAlgn val="ctr"/>
        <c:lblOffset val="100"/>
        <c:noMultiLvlLbl val="0"/>
      </c:catAx>
      <c:valAx>
        <c:axId val="224055760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224055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8210" y="0"/>
            <a:ext cx="2974552" cy="501560"/>
          </a:xfrm>
          <a:prstGeom prst="rect">
            <a:avLst/>
          </a:prstGeom>
        </p:spPr>
        <p:txBody>
          <a:bodyPr vert="horz" lIns="96341" tIns="48171" rIns="96341" bIns="48171" rtlCol="0"/>
          <a:lstStyle>
            <a:lvl1pPr algn="r">
              <a:defRPr sz="1300"/>
            </a:lvl1pPr>
          </a:lstStyle>
          <a:p>
            <a:fld id="{9ED46CC4-32FE-40CA-9D86-7388096C0458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4975" y="1249363"/>
            <a:ext cx="5994400" cy="33734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341" tIns="48171" rIns="96341" bIns="4817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6435" y="4810810"/>
            <a:ext cx="5491480" cy="3936117"/>
          </a:xfrm>
          <a:prstGeom prst="rect">
            <a:avLst/>
          </a:prstGeom>
        </p:spPr>
        <p:txBody>
          <a:bodyPr vert="horz" lIns="96341" tIns="48171" rIns="96341" bIns="48171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8210" y="9494929"/>
            <a:ext cx="2974552" cy="501559"/>
          </a:xfrm>
          <a:prstGeom prst="rect">
            <a:avLst/>
          </a:prstGeom>
        </p:spPr>
        <p:txBody>
          <a:bodyPr vert="horz" lIns="96341" tIns="48171" rIns="96341" bIns="48171" rtlCol="0" anchor="b"/>
          <a:lstStyle>
            <a:lvl1pPr algn="r">
              <a:defRPr sz="1300"/>
            </a:lvl1pPr>
          </a:lstStyle>
          <a:p>
            <a:fld id="{AAAB0063-CD69-4F0D-80D9-2CCB35133F0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223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38876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2213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14947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923669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7740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4735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4115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2053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77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563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7881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0741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35E44D-7A8B-45E0-8FAD-B3F554026802}" type="datetimeFigureOut">
              <a:rPr lang="pt-BR" smtClean="0"/>
              <a:t>25/04/2017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7D934-9E3D-49B5-AA7D-4F9151B4F2F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433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gif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chart" Target="../charts/char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2.png"/><Relationship Id="rId17" Type="http://schemas.openxmlformats.org/officeDocument/2006/relationships/image" Target="../media/image4.gif"/><Relationship Id="rId2" Type="http://schemas.openxmlformats.org/officeDocument/2006/relationships/tags" Target="../tags/tag2.xml"/><Relationship Id="rId16" Type="http://schemas.openxmlformats.org/officeDocument/2006/relationships/image" Target="../media/image3.pn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12.xml"/><Relationship Id="rId5" Type="http://schemas.openxmlformats.org/officeDocument/2006/relationships/tags" Target="../tags/tag5.xml"/><Relationship Id="rId15" Type="http://schemas.openxmlformats.org/officeDocument/2006/relationships/chart" Target="../charts/chart4.xml"/><Relationship Id="rId10" Type="http://schemas.openxmlformats.org/officeDocument/2006/relationships/tags" Target="../tags/tag10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6.xml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logo sebra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7973" y="2600325"/>
            <a:ext cx="2910560" cy="141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vre: Forma 14"/>
          <p:cNvSpPr/>
          <p:nvPr/>
        </p:nvSpPr>
        <p:spPr>
          <a:xfrm>
            <a:off x="1397851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rgbClr val="007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/>
          <p:cNvSpPr/>
          <p:nvPr/>
        </p:nvSpPr>
        <p:spPr>
          <a:xfrm>
            <a:off x="-37249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4671" y="2103160"/>
            <a:ext cx="5529867" cy="2651200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</a:t>
            </a:r>
            <a:b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Assuntos Econômicos do Senado Federal 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4672" y="5131062"/>
            <a:ext cx="4167376" cy="1155525"/>
          </a:xfrm>
        </p:spPr>
        <p:txBody>
          <a:bodyPr anchor="b"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Balanço do Simples Nacional</a:t>
            </a:r>
          </a:p>
          <a:p>
            <a:pPr algn="l">
              <a:lnSpc>
                <a:spcPct val="80000"/>
              </a:lnSpc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de abril de 2017</a:t>
            </a:r>
          </a:p>
        </p:txBody>
      </p:sp>
    </p:spTree>
    <p:extLst>
      <p:ext uri="{BB962C8B-B14F-4D97-AF65-F5344CB8AC3E}">
        <p14:creationId xmlns:p14="http://schemas.microsoft.com/office/powerpoint/2010/main" val="4351421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Simples Nacional</a:t>
            </a:r>
            <a:br>
              <a:rPr lang="pt-BR" sz="28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Crescer Sem Medo trouxe avanços importantes (2016)</a:t>
            </a:r>
            <a:endParaRPr kumimoji="0" lang="pt-BR" sz="200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2785751" y="1498195"/>
            <a:ext cx="25506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4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Como era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5492238" y="1498196"/>
            <a:ext cx="30043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4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Como ficou</a:t>
            </a:r>
          </a:p>
        </p:txBody>
      </p:sp>
      <p:sp>
        <p:nvSpPr>
          <p:cNvPr id="3" name="Seta: Pentágono 2"/>
          <p:cNvSpPr/>
          <p:nvPr/>
        </p:nvSpPr>
        <p:spPr>
          <a:xfrm>
            <a:off x="0" y="2231126"/>
            <a:ext cx="5572664" cy="1242204"/>
          </a:xfrm>
          <a:prstGeom prst="homePlate">
            <a:avLst>
              <a:gd name="adj" fmla="val 24306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6" name="Seta: Divisa 5"/>
          <p:cNvSpPr/>
          <p:nvPr/>
        </p:nvSpPr>
        <p:spPr>
          <a:xfrm>
            <a:off x="5572664" y="2239753"/>
            <a:ext cx="7047961" cy="1233577"/>
          </a:xfrm>
          <a:prstGeom prst="chevron">
            <a:avLst>
              <a:gd name="adj" fmla="val 2202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tx1"/>
              </a:solidFill>
            </a:endParaRPr>
          </a:p>
        </p:txBody>
      </p:sp>
      <p:sp>
        <p:nvSpPr>
          <p:cNvPr id="21" name="Seta: Pentágono 20"/>
          <p:cNvSpPr/>
          <p:nvPr/>
        </p:nvSpPr>
        <p:spPr>
          <a:xfrm>
            <a:off x="0" y="3602726"/>
            <a:ext cx="5572664" cy="1242204"/>
          </a:xfrm>
          <a:prstGeom prst="homePlate">
            <a:avLst>
              <a:gd name="adj" fmla="val 24306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2" name="Seta: Divisa 21"/>
          <p:cNvSpPr/>
          <p:nvPr/>
        </p:nvSpPr>
        <p:spPr>
          <a:xfrm>
            <a:off x="5572664" y="3611353"/>
            <a:ext cx="7047961" cy="1233577"/>
          </a:xfrm>
          <a:prstGeom prst="chevron">
            <a:avLst>
              <a:gd name="adj" fmla="val 2202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tx1"/>
              </a:solidFill>
            </a:endParaRPr>
          </a:p>
        </p:txBody>
      </p:sp>
      <p:sp>
        <p:nvSpPr>
          <p:cNvPr id="23" name="Seta: Pentágono 22"/>
          <p:cNvSpPr/>
          <p:nvPr/>
        </p:nvSpPr>
        <p:spPr>
          <a:xfrm>
            <a:off x="0" y="4983851"/>
            <a:ext cx="5572664" cy="1242204"/>
          </a:xfrm>
          <a:prstGeom prst="homePlate">
            <a:avLst>
              <a:gd name="adj" fmla="val 24306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/>
          </a:p>
        </p:txBody>
      </p:sp>
      <p:sp>
        <p:nvSpPr>
          <p:cNvPr id="24" name="Seta: Divisa 23"/>
          <p:cNvSpPr/>
          <p:nvPr/>
        </p:nvSpPr>
        <p:spPr>
          <a:xfrm>
            <a:off x="5572664" y="4992478"/>
            <a:ext cx="7047961" cy="1233577"/>
          </a:xfrm>
          <a:prstGeom prst="chevron">
            <a:avLst>
              <a:gd name="adj" fmla="val 22028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schemeClr val="tx1"/>
              </a:solidFill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1799531" y="2564339"/>
            <a:ext cx="3575018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r"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6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 tabelas de tributação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5961889" y="2564340"/>
            <a:ext cx="3677610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5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 tabelas de tributação;</a:t>
            </a:r>
          </a:p>
        </p:txBody>
      </p:sp>
      <p:sp>
        <p:nvSpPr>
          <p:cNvPr id="31" name="Retângulo 30"/>
          <p:cNvSpPr/>
          <p:nvPr/>
        </p:nvSpPr>
        <p:spPr>
          <a:xfrm>
            <a:off x="1398781" y="3907364"/>
            <a:ext cx="3975768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r"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20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 faixas de receita bruta</a:t>
            </a:r>
          </a:p>
        </p:txBody>
      </p:sp>
      <p:sp>
        <p:nvSpPr>
          <p:cNvPr id="32" name="Retângulo 31"/>
          <p:cNvSpPr/>
          <p:nvPr/>
        </p:nvSpPr>
        <p:spPr>
          <a:xfrm>
            <a:off x="5961889" y="3907365"/>
            <a:ext cx="3748142" cy="58477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6</a:t>
            </a: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 faixas de receita bruta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470001" y="5321468"/>
            <a:ext cx="4904548" cy="46166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r"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Tributação sem progressividade</a:t>
            </a:r>
          </a:p>
        </p:txBody>
      </p:sp>
      <p:sp>
        <p:nvSpPr>
          <p:cNvPr id="34" name="Retângulo 33"/>
          <p:cNvSpPr/>
          <p:nvPr/>
        </p:nvSpPr>
        <p:spPr>
          <a:xfrm>
            <a:off x="5961889" y="5182969"/>
            <a:ext cx="5005537" cy="738664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>
              <a:spcAft>
                <a:spcPts val="1951"/>
              </a:spcAft>
              <a:buClr>
                <a:schemeClr val="tx2"/>
              </a:buClr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Tributação com progressividade </a:t>
            </a:r>
            <a:b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</a:br>
            <a:r>
              <a:rPr lang="pt-BR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entury Gothic" charset="0"/>
                <a:cs typeface="Arial" panose="020B0604020202020204" pitchFamily="34" charset="0"/>
              </a:rPr>
              <a:t>(modelo do IRPF)</a:t>
            </a:r>
            <a:endParaRPr lang="pt-BR" sz="2400" i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entury Gothic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29076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/>
          <p:cNvSpPr/>
          <p:nvPr/>
        </p:nvSpPr>
        <p:spPr bwMode="auto">
          <a:xfrm>
            <a:off x="-246743" y="2805771"/>
            <a:ext cx="6693353" cy="154851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27" name="Retângulo 26"/>
          <p:cNvSpPr/>
          <p:nvPr/>
        </p:nvSpPr>
        <p:spPr bwMode="auto">
          <a:xfrm>
            <a:off x="-246743" y="4692628"/>
            <a:ext cx="6693353" cy="154851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 ainda muito a fazer</a:t>
            </a:r>
            <a:endParaRPr kumimoji="0" lang="pt-BR" sz="200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ítulo 1"/>
          <p:cNvSpPr txBox="1">
            <a:spLocks/>
          </p:cNvSpPr>
          <p:nvPr/>
        </p:nvSpPr>
        <p:spPr bwMode="auto">
          <a:xfrm>
            <a:off x="538924" y="1534438"/>
            <a:ext cx="5907686" cy="1107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algn="r"/>
            <a:r>
              <a:rPr lang="pt-BR" sz="400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Pesquisa Simples 2017 </a:t>
            </a:r>
            <a:r>
              <a:rPr lang="pt-BR" b="0" i="1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(base 2016)</a:t>
            </a:r>
            <a:endParaRPr lang="pt-BR" sz="4000" b="0" i="1" dirty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CaixaDeTexto 24"/>
          <p:cNvSpPr txBox="1"/>
          <p:nvPr/>
        </p:nvSpPr>
        <p:spPr>
          <a:xfrm>
            <a:off x="7387772" y="2058421"/>
            <a:ext cx="453185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Nacionalização do ICMS – regras únicas e nacionais</a:t>
            </a:r>
          </a:p>
          <a:p>
            <a:pPr>
              <a:spcBef>
                <a:spcPts val="1200"/>
              </a:spcBef>
            </a:pPr>
            <a:endParaRPr lang="pt-BR" sz="2800" b="1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</a:endParaRPr>
          </a:p>
          <a:p>
            <a:pPr>
              <a:spcBef>
                <a:spcPts val="1200"/>
              </a:spcBef>
            </a:pPr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Integração e automação das obrigações acessórias: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Tributária – </a:t>
            </a:r>
            <a:r>
              <a:rPr lang="pt-BR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NFe</a:t>
            </a: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Trabalhista – </a:t>
            </a:r>
            <a:r>
              <a:rPr lang="pt-BR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eSocial</a:t>
            </a:r>
            <a:r>
              <a:rPr lang="pt-B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pt-BR" sz="28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50610" y="2967008"/>
            <a:ext cx="6096000" cy="1200329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Mais de 70% (71%) das empresas Optantes pelo Simples confirmam que estão sendo prejudicadas pela Substituição Tributária (ST)</a:t>
            </a:r>
          </a:p>
        </p:txBody>
      </p:sp>
      <p:sp>
        <p:nvSpPr>
          <p:cNvPr id="28" name="Retângulo 27"/>
          <p:cNvSpPr/>
          <p:nvPr/>
        </p:nvSpPr>
        <p:spPr>
          <a:xfrm>
            <a:off x="350610" y="5024017"/>
            <a:ext cx="6096000" cy="830997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r>
              <a:rPr lang="pt-BR" sz="2400" dirty="0">
                <a:latin typeface="Arial Narrow" panose="020B0606020202030204" pitchFamily="34" charset="0"/>
              </a:rPr>
              <a:t>Dentro deste grupo, 66% afirma ser alto ou muito alto o tamanho do prejuízo. </a:t>
            </a:r>
          </a:p>
        </p:txBody>
      </p:sp>
    </p:spTree>
    <p:extLst>
      <p:ext uri="{BB962C8B-B14F-4D97-AF65-F5344CB8AC3E}">
        <p14:creationId xmlns:p14="http://schemas.microsoft.com/office/powerpoint/2010/main" val="3339672892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Visão global </a:t>
            </a:r>
            <a:endParaRPr kumimoji="0" lang="pt-BR" sz="28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Retângulo 51"/>
          <p:cNvSpPr/>
          <p:nvPr/>
        </p:nvSpPr>
        <p:spPr bwMode="auto">
          <a:xfrm>
            <a:off x="0" y="6159106"/>
            <a:ext cx="12192000" cy="6988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EMPREENDEDORISMO CRESCERÁ FORTEMENTE NOS PRÓXIMOS ANOS</a:t>
            </a:r>
          </a:p>
        </p:txBody>
      </p:sp>
      <p:pic>
        <p:nvPicPr>
          <p:cNvPr id="45" name="Picture 4" descr="Resultado de imagem para GLOB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2342" y="2298450"/>
            <a:ext cx="1943138" cy="1710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Seta: Divisa 45"/>
          <p:cNvSpPr/>
          <p:nvPr/>
        </p:nvSpPr>
        <p:spPr>
          <a:xfrm>
            <a:off x="8720221" y="1919516"/>
            <a:ext cx="942121" cy="3136376"/>
          </a:xfrm>
          <a:prstGeom prst="chevron">
            <a:avLst>
              <a:gd name="adj" fmla="val 43033"/>
            </a:avLst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9535884" y="3924636"/>
            <a:ext cx="2215969" cy="9233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Empreendedorismo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(forte/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única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opção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Seta: para Baixo 47"/>
          <p:cNvSpPr/>
          <p:nvPr/>
        </p:nvSpPr>
        <p:spPr>
          <a:xfrm rot="10800000">
            <a:off x="11551556" y="2489201"/>
            <a:ext cx="571500" cy="1765300"/>
          </a:xfrm>
          <a:prstGeom prst="downArrow">
            <a:avLst>
              <a:gd name="adj1" fmla="val 50000"/>
              <a:gd name="adj2" fmla="val 85556"/>
            </a:avLst>
          </a:prstGeom>
          <a:gradFill flip="none" rotWithShape="1">
            <a:gsLst>
              <a:gs pos="0">
                <a:schemeClr val="tx2"/>
              </a:gs>
              <a:gs pos="31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Seta: para Baixo 49"/>
          <p:cNvSpPr/>
          <p:nvPr/>
        </p:nvSpPr>
        <p:spPr>
          <a:xfrm rot="10800000">
            <a:off x="8066785" y="1584787"/>
            <a:ext cx="474355" cy="1465229"/>
          </a:xfrm>
          <a:prstGeom prst="downArrow">
            <a:avLst>
              <a:gd name="adj1" fmla="val 50000"/>
              <a:gd name="adj2" fmla="val 85556"/>
            </a:avLst>
          </a:prstGeom>
          <a:gradFill flip="none" rotWithShape="1">
            <a:gsLst>
              <a:gs pos="0">
                <a:schemeClr val="tx2"/>
              </a:gs>
              <a:gs pos="31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" name="Picture 2" descr="Resultado de imagem para economic crisi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102" y="1519908"/>
            <a:ext cx="3102498" cy="213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Retângulo 55"/>
          <p:cNvSpPr/>
          <p:nvPr/>
        </p:nvSpPr>
        <p:spPr>
          <a:xfrm>
            <a:off x="5859329" y="1914421"/>
            <a:ext cx="2182259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DESEMPREGO CONJUNTURAL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52302" y="2281129"/>
            <a:ext cx="2805198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CRISE ECONÔMICA 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5891738" y="2649906"/>
            <a:ext cx="2135334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recuperável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Seta: para Baixo 59"/>
          <p:cNvSpPr/>
          <p:nvPr/>
        </p:nvSpPr>
        <p:spPr>
          <a:xfrm rot="10800000">
            <a:off x="8066785" y="4048063"/>
            <a:ext cx="474355" cy="1465229"/>
          </a:xfrm>
          <a:prstGeom prst="downArrow">
            <a:avLst>
              <a:gd name="adj1" fmla="val 50000"/>
              <a:gd name="adj2" fmla="val 85556"/>
            </a:avLst>
          </a:prstGeom>
          <a:gradFill flip="none" rotWithShape="1">
            <a:gsLst>
              <a:gs pos="0">
                <a:schemeClr val="tx2"/>
              </a:gs>
              <a:gs pos="31000">
                <a:schemeClr val="tx2">
                  <a:lumMod val="60000"/>
                  <a:lumOff val="40000"/>
                </a:schemeClr>
              </a:gs>
              <a:gs pos="100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tângulo 60"/>
          <p:cNvSpPr/>
          <p:nvPr/>
        </p:nvSpPr>
        <p:spPr>
          <a:xfrm>
            <a:off x="5712657" y="4150692"/>
            <a:ext cx="2668254" cy="892552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DESEMPREGO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prstClr val="black"/>
                </a:solidFill>
                <a:latin typeface="Arial Narrow" panose="020B0606020202030204" pitchFamily="34" charset="0"/>
              </a:rPr>
              <a:t>ESTRUTURAL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 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Retângulo 61"/>
          <p:cNvSpPr/>
          <p:nvPr/>
        </p:nvSpPr>
        <p:spPr>
          <a:xfrm>
            <a:off x="5859329" y="4881878"/>
            <a:ext cx="2269180" cy="40011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irrecuperável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tângulo 62"/>
          <p:cNvSpPr/>
          <p:nvPr/>
        </p:nvSpPr>
        <p:spPr>
          <a:xfrm>
            <a:off x="52301" y="4442849"/>
            <a:ext cx="3102309" cy="70788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INTELIGÊNCIA ARTIFICIAL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 OUTRAS TECNOLOGIAS 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4" name="Picture 2" descr="Resultado de imagem para robotica avançad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16" r="16092" b="35362"/>
          <a:stretch/>
        </p:blipFill>
        <p:spPr bwMode="auto">
          <a:xfrm>
            <a:off x="3214879" y="3753456"/>
            <a:ext cx="2067380" cy="2123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Seta: Divisa 54"/>
          <p:cNvSpPr/>
          <p:nvPr/>
        </p:nvSpPr>
        <p:spPr>
          <a:xfrm>
            <a:off x="4976056" y="1318839"/>
            <a:ext cx="736600" cy="2180895"/>
          </a:xfrm>
          <a:prstGeom prst="chevro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Seta: Divisa 58"/>
          <p:cNvSpPr/>
          <p:nvPr/>
        </p:nvSpPr>
        <p:spPr>
          <a:xfrm>
            <a:off x="4976056" y="3723787"/>
            <a:ext cx="736600" cy="2180895"/>
          </a:xfrm>
          <a:prstGeom prst="chevron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583751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3" descr="X:\0 IMAGENS\_imagens_mais_usadas\pessoas da ipsos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2"/>
          <a:stretch/>
        </p:blipFill>
        <p:spPr bwMode="auto">
          <a:xfrm>
            <a:off x="0" y="-25879"/>
            <a:ext cx="12192000" cy="6961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eta: Pentágono 19"/>
          <p:cNvSpPr/>
          <p:nvPr/>
        </p:nvSpPr>
        <p:spPr>
          <a:xfrm flipH="1">
            <a:off x="3875766" y="3755672"/>
            <a:ext cx="8640083" cy="1258481"/>
          </a:xfrm>
          <a:prstGeom prst="homePlate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915185" y="3846305"/>
            <a:ext cx="7149815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É FUNDAMENTAL DAR CONTINUIDADE </a:t>
            </a:r>
            <a:b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À PRÁTICA DO ÓBVIO!</a:t>
            </a:r>
          </a:p>
        </p:txBody>
      </p:sp>
      <p:grpSp>
        <p:nvGrpSpPr>
          <p:cNvPr id="8" name="Agrupar 7"/>
          <p:cNvGrpSpPr/>
          <p:nvPr/>
        </p:nvGrpSpPr>
        <p:grpSpPr>
          <a:xfrm>
            <a:off x="3987801" y="2422172"/>
            <a:ext cx="8401049" cy="1010831"/>
            <a:chOff x="-1062619" y="3846919"/>
            <a:chExt cx="9702701" cy="1010831"/>
          </a:xfrm>
        </p:grpSpPr>
        <p:sp>
          <p:nvSpPr>
            <p:cNvPr id="2" name="Seta: Pentágono 1"/>
            <p:cNvSpPr/>
            <p:nvPr/>
          </p:nvSpPr>
          <p:spPr>
            <a:xfrm>
              <a:off x="-1062619" y="3846919"/>
              <a:ext cx="9702701" cy="1010831"/>
            </a:xfrm>
            <a:prstGeom prst="homePlate">
              <a:avLst>
                <a:gd name="adj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pt-BR"/>
            </a:p>
          </p:txBody>
        </p:sp>
        <p:sp>
          <p:nvSpPr>
            <p:cNvPr id="3" name="Retângulo 2"/>
            <p:cNvSpPr/>
            <p:nvPr/>
          </p:nvSpPr>
          <p:spPr>
            <a:xfrm>
              <a:off x="8453" y="4046672"/>
              <a:ext cx="6564623" cy="584775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pt-B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 Narrow" panose="020B0606020202030204" pitchFamily="34" charset="0"/>
                  <a:cs typeface="Arial" charset="0"/>
                </a:rPr>
                <a:t>UNANIMIDADE</a:t>
              </a:r>
            </a:p>
          </p:txBody>
        </p:sp>
      </p:grpSp>
      <p:grpSp>
        <p:nvGrpSpPr>
          <p:cNvPr id="9" name="Agrupar 8"/>
          <p:cNvGrpSpPr/>
          <p:nvPr/>
        </p:nvGrpSpPr>
        <p:grpSpPr>
          <a:xfrm>
            <a:off x="933450" y="1653957"/>
            <a:ext cx="3848100" cy="3897966"/>
            <a:chOff x="4687344" y="747280"/>
            <a:chExt cx="2817312" cy="2853820"/>
          </a:xfrm>
        </p:grpSpPr>
        <p:sp>
          <p:nvSpPr>
            <p:cNvPr id="15" name="Elipse 14"/>
            <p:cNvSpPr/>
            <p:nvPr/>
          </p:nvSpPr>
          <p:spPr bwMode="auto">
            <a:xfrm>
              <a:off x="4687344" y="747280"/>
              <a:ext cx="2817312" cy="2853820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pt-BR" sz="240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Arial" charset="0"/>
              </a:endParaRPr>
            </a:p>
          </p:txBody>
        </p:sp>
        <p:pic>
          <p:nvPicPr>
            <p:cNvPr id="16" name="Picture 22" descr="X:\0 IMAGENS\_imagens_mais_usadas\Mao numero um.gif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9736" y="1378564"/>
              <a:ext cx="853971" cy="15912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081015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sultado de imagem para logo sebra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637973" y="2600325"/>
            <a:ext cx="2910560" cy="141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Freeform 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-479"/>
            <a:ext cx="8078052" cy="6858478"/>
          </a:xfrm>
          <a:custGeom>
            <a:avLst/>
            <a:gdLst>
              <a:gd name="connsiteX0" fmla="*/ 0 w 8078052"/>
              <a:gd name="connsiteY0" fmla="*/ 0 h 6858478"/>
              <a:gd name="connsiteX1" fmla="*/ 3829872 w 8078052"/>
              <a:gd name="connsiteY1" fmla="*/ 0 h 6858478"/>
              <a:gd name="connsiteX2" fmla="*/ 4896100 w 8078052"/>
              <a:gd name="connsiteY2" fmla="*/ 0 h 6858478"/>
              <a:gd name="connsiteX3" fmla="*/ 4901677 w 8078052"/>
              <a:gd name="connsiteY3" fmla="*/ 0 h 6858478"/>
              <a:gd name="connsiteX4" fmla="*/ 8078052 w 8078052"/>
              <a:gd name="connsiteY4" fmla="*/ 6858478 h 6858478"/>
              <a:gd name="connsiteX5" fmla="*/ 653497 w 8078052"/>
              <a:gd name="connsiteY5" fmla="*/ 6858478 h 6858478"/>
              <a:gd name="connsiteX6" fmla="*/ 653757 w 8078052"/>
              <a:gd name="connsiteY6" fmla="*/ 6857916 h 6858478"/>
              <a:gd name="connsiteX7" fmla="*/ 0 w 8078052"/>
              <a:gd name="connsiteY7" fmla="*/ 6857916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2" h="6858478">
                <a:moveTo>
                  <a:pt x="0" y="0"/>
                </a:moveTo>
                <a:lnTo>
                  <a:pt x="3829872" y="0"/>
                </a:lnTo>
                <a:lnTo>
                  <a:pt x="4896100" y="0"/>
                </a:lnTo>
                <a:lnTo>
                  <a:pt x="4901677" y="0"/>
                </a:lnTo>
                <a:lnTo>
                  <a:pt x="8078052" y="6858478"/>
                </a:lnTo>
                <a:lnTo>
                  <a:pt x="653497" y="6858478"/>
                </a:lnTo>
                <a:lnTo>
                  <a:pt x="653757" y="6857916"/>
                </a:lnTo>
                <a:lnTo>
                  <a:pt x="0" y="6857916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vre: Forma 14"/>
          <p:cNvSpPr/>
          <p:nvPr/>
        </p:nvSpPr>
        <p:spPr>
          <a:xfrm>
            <a:off x="1397851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rgbClr val="0072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Forma Livre: Forma 5"/>
          <p:cNvSpPr/>
          <p:nvPr/>
        </p:nvSpPr>
        <p:spPr>
          <a:xfrm>
            <a:off x="-37249" y="-12700"/>
            <a:ext cx="8089900" cy="6883400"/>
          </a:xfrm>
          <a:custGeom>
            <a:avLst/>
            <a:gdLst>
              <a:gd name="connsiteX0" fmla="*/ 4902200 w 8089900"/>
              <a:gd name="connsiteY0" fmla="*/ 0 h 6883400"/>
              <a:gd name="connsiteX1" fmla="*/ 0 w 8089900"/>
              <a:gd name="connsiteY1" fmla="*/ 0 h 6883400"/>
              <a:gd name="connsiteX2" fmla="*/ 0 w 8089900"/>
              <a:gd name="connsiteY2" fmla="*/ 6883400 h 6883400"/>
              <a:gd name="connsiteX3" fmla="*/ 8089900 w 8089900"/>
              <a:gd name="connsiteY3" fmla="*/ 6883400 h 6883400"/>
              <a:gd name="connsiteX4" fmla="*/ 4902200 w 8089900"/>
              <a:gd name="connsiteY4" fmla="*/ 0 h 688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9900" h="6883400">
                <a:moveTo>
                  <a:pt x="4902200" y="0"/>
                </a:moveTo>
                <a:lnTo>
                  <a:pt x="0" y="0"/>
                </a:lnTo>
                <a:lnTo>
                  <a:pt x="0" y="6883400"/>
                </a:lnTo>
                <a:lnTo>
                  <a:pt x="8089900" y="6883400"/>
                </a:lnTo>
                <a:lnTo>
                  <a:pt x="49022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04672" y="2103160"/>
            <a:ext cx="5380228" cy="2651200"/>
          </a:xfrm>
        </p:spPr>
        <p:txBody>
          <a:bodyPr anchor="t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Audiência pública </a:t>
            </a:r>
            <a:b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4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Comissão de Assuntos Econômicos do Senado Federal 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04672" y="5131062"/>
            <a:ext cx="4167376" cy="1155525"/>
          </a:xfrm>
        </p:spPr>
        <p:txBody>
          <a:bodyPr anchor="b"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Balanço do Simples Nacional</a:t>
            </a:r>
          </a:p>
          <a:p>
            <a:pPr algn="l">
              <a:lnSpc>
                <a:spcPct val="80000"/>
              </a:lnSpc>
            </a:pPr>
            <a:r>
              <a:rPr lang="pt-BR" sz="2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de abril de 2017</a:t>
            </a:r>
          </a:p>
        </p:txBody>
      </p:sp>
    </p:spTree>
    <p:extLst>
      <p:ext uri="{BB962C8B-B14F-4D97-AF65-F5344CB8AC3E}">
        <p14:creationId xmlns:p14="http://schemas.microsoft.com/office/powerpoint/2010/main" val="356621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história do Simples</a:t>
            </a:r>
            <a:b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 anos de luta </a:t>
            </a:r>
            <a:endParaRPr lang="pt-BR" sz="28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tângulo 11"/>
          <p:cNvSpPr/>
          <p:nvPr/>
        </p:nvSpPr>
        <p:spPr bwMode="auto">
          <a:xfrm>
            <a:off x="6037943" y="5810798"/>
            <a:ext cx="2571574" cy="851542"/>
          </a:xfrm>
          <a:prstGeom prst="rect">
            <a:avLst/>
          </a:prstGeom>
          <a:solidFill>
            <a:srgbClr val="0072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Calibri" panose="020F0502020204030204" pitchFamily="34" charset="0"/>
              </a:rPr>
              <a:t>ELEVADA INFORMALIDADE </a:t>
            </a:r>
          </a:p>
        </p:txBody>
      </p:sp>
      <p:sp>
        <p:nvSpPr>
          <p:cNvPr id="13" name="Retângulo 12"/>
          <p:cNvSpPr/>
          <p:nvPr/>
        </p:nvSpPr>
        <p:spPr bwMode="auto">
          <a:xfrm>
            <a:off x="9218169" y="5810798"/>
            <a:ext cx="2571574" cy="851542"/>
          </a:xfrm>
          <a:prstGeom prst="rect">
            <a:avLst/>
          </a:prstGeom>
          <a:solidFill>
            <a:srgbClr val="0072B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Calibri" panose="020F0502020204030204" pitchFamily="34" charset="0"/>
              </a:rPr>
              <a:t>ALTA MORTALIDADE PRECOCE</a:t>
            </a:r>
          </a:p>
        </p:txBody>
      </p:sp>
      <p:sp>
        <p:nvSpPr>
          <p:cNvPr id="14" name="Seta: para a Direita 13"/>
          <p:cNvSpPr/>
          <p:nvPr/>
        </p:nvSpPr>
        <p:spPr bwMode="auto">
          <a:xfrm>
            <a:off x="0" y="2855099"/>
            <a:ext cx="12075886" cy="480146"/>
          </a:xfrm>
          <a:prstGeom prst="rightArrow">
            <a:avLst>
              <a:gd name="adj1" fmla="val 50000"/>
              <a:gd name="adj2" fmla="val 91319"/>
            </a:avLst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Elipse 14"/>
          <p:cNvSpPr/>
          <p:nvPr/>
        </p:nvSpPr>
        <p:spPr bwMode="auto">
          <a:xfrm>
            <a:off x="253041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lipse 15"/>
          <p:cNvSpPr/>
          <p:nvPr/>
        </p:nvSpPr>
        <p:spPr bwMode="auto">
          <a:xfrm>
            <a:off x="1589716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Elipse 16"/>
          <p:cNvSpPr/>
          <p:nvPr/>
        </p:nvSpPr>
        <p:spPr bwMode="auto">
          <a:xfrm>
            <a:off x="2926391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Elipse 17"/>
          <p:cNvSpPr/>
          <p:nvPr/>
        </p:nvSpPr>
        <p:spPr bwMode="auto">
          <a:xfrm>
            <a:off x="4263066" y="2891971"/>
            <a:ext cx="406400" cy="406400"/>
          </a:xfrm>
          <a:prstGeom prst="ellipse">
            <a:avLst/>
          </a:prstGeom>
          <a:solidFill>
            <a:srgbClr val="0072B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Elipse 18"/>
          <p:cNvSpPr/>
          <p:nvPr/>
        </p:nvSpPr>
        <p:spPr bwMode="auto">
          <a:xfrm>
            <a:off x="5599741" y="2891971"/>
            <a:ext cx="406400" cy="406400"/>
          </a:xfrm>
          <a:prstGeom prst="ellipse">
            <a:avLst/>
          </a:prstGeom>
          <a:solidFill>
            <a:srgbClr val="0072BA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Elipse 19"/>
          <p:cNvSpPr/>
          <p:nvPr/>
        </p:nvSpPr>
        <p:spPr bwMode="auto">
          <a:xfrm>
            <a:off x="6936416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Elipse 20"/>
          <p:cNvSpPr/>
          <p:nvPr/>
        </p:nvSpPr>
        <p:spPr bwMode="auto">
          <a:xfrm>
            <a:off x="8200520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Elipse 21"/>
          <p:cNvSpPr/>
          <p:nvPr/>
        </p:nvSpPr>
        <p:spPr bwMode="auto">
          <a:xfrm>
            <a:off x="9508167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Elipse 22"/>
          <p:cNvSpPr/>
          <p:nvPr/>
        </p:nvSpPr>
        <p:spPr bwMode="auto">
          <a:xfrm>
            <a:off x="10699698" y="2891971"/>
            <a:ext cx="406400" cy="406400"/>
          </a:xfrm>
          <a:prstGeom prst="ellipse">
            <a:avLst/>
          </a:prstGeom>
          <a:solidFill>
            <a:srgbClr val="BFBFBF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78574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1979</a:t>
            </a:r>
          </a:p>
        </p:txBody>
      </p:sp>
      <p:sp>
        <p:nvSpPr>
          <p:cNvPr id="25" name="CaixaDeTexto 24"/>
          <p:cNvSpPr txBox="1"/>
          <p:nvPr/>
        </p:nvSpPr>
        <p:spPr>
          <a:xfrm>
            <a:off x="1416837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1984</a:t>
            </a:r>
          </a:p>
        </p:txBody>
      </p:sp>
      <p:sp>
        <p:nvSpPr>
          <p:cNvPr id="26" name="CaixaDeTexto 25"/>
          <p:cNvSpPr txBox="1"/>
          <p:nvPr/>
        </p:nvSpPr>
        <p:spPr>
          <a:xfrm>
            <a:off x="2755099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1988</a:t>
            </a:r>
          </a:p>
        </p:txBody>
      </p:sp>
      <p:sp>
        <p:nvSpPr>
          <p:cNvPr id="27" name="CaixaDeTexto 26"/>
          <p:cNvSpPr txBox="1"/>
          <p:nvPr/>
        </p:nvSpPr>
        <p:spPr>
          <a:xfrm>
            <a:off x="4093362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rgbClr val="007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1996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431625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rgbClr val="007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2003</a:t>
            </a:r>
          </a:p>
        </p:txBody>
      </p:sp>
      <p:sp>
        <p:nvSpPr>
          <p:cNvPr id="29" name="CaixaDeTexto 28"/>
          <p:cNvSpPr txBox="1"/>
          <p:nvPr/>
        </p:nvSpPr>
        <p:spPr>
          <a:xfrm>
            <a:off x="6769887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2006</a:t>
            </a:r>
          </a:p>
        </p:txBody>
      </p:sp>
      <p:sp>
        <p:nvSpPr>
          <p:cNvPr id="30" name="CaixaDeTexto 29"/>
          <p:cNvSpPr txBox="1"/>
          <p:nvPr/>
        </p:nvSpPr>
        <p:spPr>
          <a:xfrm>
            <a:off x="8035578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2008</a:t>
            </a:r>
          </a:p>
        </p:txBody>
      </p:sp>
      <p:sp>
        <p:nvSpPr>
          <p:cNvPr id="31" name="CaixaDeTexto 30"/>
          <p:cNvSpPr txBox="1"/>
          <p:nvPr/>
        </p:nvSpPr>
        <p:spPr>
          <a:xfrm>
            <a:off x="9344812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2014</a:t>
            </a:r>
          </a:p>
        </p:txBody>
      </p:sp>
      <p:sp>
        <p:nvSpPr>
          <p:cNvPr id="32" name="CaixaDeTexto 31"/>
          <p:cNvSpPr txBox="1"/>
          <p:nvPr/>
        </p:nvSpPr>
        <p:spPr>
          <a:xfrm>
            <a:off x="10537931" y="3341039"/>
            <a:ext cx="755335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pt-BR" sz="2000" dirty="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</p:txBody>
      </p:sp>
      <p:sp>
        <p:nvSpPr>
          <p:cNvPr id="33" name="Retângulo 32"/>
          <p:cNvSpPr/>
          <p:nvPr/>
        </p:nvSpPr>
        <p:spPr>
          <a:xfrm>
            <a:off x="453502" y="1385208"/>
            <a:ext cx="22215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começo de tudo - 1º Congresso Brasileiro da MPE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1838047" y="4267147"/>
            <a:ext cx="2053320" cy="92333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primeiro passo concreto – Estatuto da MPE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3237173" y="1371269"/>
            <a:ext cx="17187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ampliação da proteção – art. 179 da Constituição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4499922" y="4482591"/>
            <a:ext cx="1969769" cy="707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000" b="1" kern="0" dirty="0">
                <a:solidFill>
                  <a:srgbClr val="007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primeiro Simples </a:t>
            </a:r>
            <a:endParaRPr lang="pt-BR" sz="2000" b="1" dirty="0">
              <a:solidFill>
                <a:srgbClr val="0072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5797904" y="1385208"/>
            <a:ext cx="2601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kern="0" dirty="0">
                <a:solidFill>
                  <a:srgbClr val="0072B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base para ampliação do Simples – Emenda Constitucional 42 </a:t>
            </a:r>
            <a:endParaRPr lang="pt-BR" sz="2000" b="1" dirty="0">
              <a:solidFill>
                <a:srgbClr val="0072B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tângulo 37"/>
          <p:cNvSpPr/>
          <p:nvPr/>
        </p:nvSpPr>
        <p:spPr>
          <a:xfrm>
            <a:off x="7211172" y="4267147"/>
            <a:ext cx="1579741" cy="923330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segundo Simples – </a:t>
            </a:r>
            <a:b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nacional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8436022" y="1350085"/>
            <a:ext cx="20430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terceiro Simples – valor fixo – MEI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ângulo 39"/>
          <p:cNvSpPr/>
          <p:nvPr/>
        </p:nvSpPr>
        <p:spPr>
          <a:xfrm>
            <a:off x="9782966" y="4544146"/>
            <a:ext cx="2059932" cy="646331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universalização do Simples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etângulo 40"/>
          <p:cNvSpPr/>
          <p:nvPr/>
        </p:nvSpPr>
        <p:spPr>
          <a:xfrm>
            <a:off x="10917654" y="1337713"/>
            <a:ext cx="12743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Crescer Sem Medo 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2" name="Conector reto 41"/>
          <p:cNvCxnSpPr>
            <a:stCxn id="25" idx="2"/>
          </p:cNvCxnSpPr>
          <p:nvPr/>
        </p:nvCxnSpPr>
        <p:spPr bwMode="auto">
          <a:xfrm flipH="1">
            <a:off x="1792917" y="3741149"/>
            <a:ext cx="1588" cy="1383928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3" name="Conector reto 42"/>
          <p:cNvCxnSpPr/>
          <p:nvPr/>
        </p:nvCxnSpPr>
        <p:spPr bwMode="auto">
          <a:xfrm flipH="1">
            <a:off x="457601" y="1461531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4" name="Conector reto 43"/>
          <p:cNvCxnSpPr/>
          <p:nvPr/>
        </p:nvCxnSpPr>
        <p:spPr bwMode="auto">
          <a:xfrm flipH="1">
            <a:off x="4492573" y="3725760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0072BA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5" name="Conector reto 44"/>
          <p:cNvCxnSpPr/>
          <p:nvPr/>
        </p:nvCxnSpPr>
        <p:spPr bwMode="auto">
          <a:xfrm flipH="1">
            <a:off x="3157258" y="1461531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6" name="Conector reto 45"/>
          <p:cNvCxnSpPr/>
          <p:nvPr/>
        </p:nvCxnSpPr>
        <p:spPr bwMode="auto">
          <a:xfrm flipH="1">
            <a:off x="7148687" y="3725760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7" name="Conector reto 46"/>
          <p:cNvCxnSpPr/>
          <p:nvPr/>
        </p:nvCxnSpPr>
        <p:spPr bwMode="auto">
          <a:xfrm flipH="1">
            <a:off x="5813372" y="1461531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rgbClr val="0072BA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Conector reto 47"/>
          <p:cNvCxnSpPr/>
          <p:nvPr/>
        </p:nvCxnSpPr>
        <p:spPr bwMode="auto">
          <a:xfrm flipH="1">
            <a:off x="9703203" y="3725760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9" name="Conector reto 48"/>
          <p:cNvCxnSpPr/>
          <p:nvPr/>
        </p:nvCxnSpPr>
        <p:spPr bwMode="auto">
          <a:xfrm flipH="1">
            <a:off x="8396916" y="1461531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0" name="Conector reto 49"/>
          <p:cNvCxnSpPr/>
          <p:nvPr/>
        </p:nvCxnSpPr>
        <p:spPr bwMode="auto">
          <a:xfrm flipH="1">
            <a:off x="10893373" y="1461531"/>
            <a:ext cx="1589" cy="1399317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2">
                <a:lumMod val="75000"/>
              </a:schemeClr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Espaço Reservado para Conteúdo 2"/>
          <p:cNvSpPr txBox="1">
            <a:spLocks/>
          </p:cNvSpPr>
          <p:nvPr/>
        </p:nvSpPr>
        <p:spPr bwMode="auto">
          <a:xfrm>
            <a:off x="216897" y="5866397"/>
            <a:ext cx="6140360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pt-BR" kern="0" dirty="0">
                <a:solidFill>
                  <a:schemeClr val="tx1"/>
                </a:solidFill>
                <a:latin typeface="Arial Narrow" panose="020B0606020202030204" pitchFamily="34" charset="0"/>
              </a:rPr>
              <a:t>Simples surgiu da necessidade de reversão do ambiente hostil para os pequenos negócios</a:t>
            </a:r>
            <a:endParaRPr lang="pt-BR" sz="2400" kern="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735105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Formalização</a:t>
            </a:r>
            <a:b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Evolução expressiva nos últimos anos </a:t>
            </a:r>
            <a:endParaRPr lang="pt-BR" sz="28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ângulo 51"/>
          <p:cNvSpPr/>
          <p:nvPr/>
        </p:nvSpPr>
        <p:spPr bwMode="auto">
          <a:xfrm>
            <a:off x="0" y="6159106"/>
            <a:ext cx="12192000" cy="6988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O ÍNDICE DE FORMALIZAÇÃO AUMENTOU </a:t>
            </a: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13,9 P.P</a:t>
            </a: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(42,7% A 56,6%) EM </a:t>
            </a:r>
            <a:r>
              <a:rPr kumimoji="0" lang="pt-BR" sz="2800" b="1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10 ANOS 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282250" y="5943662"/>
            <a:ext cx="74437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* Não houve PNAD nos anos de 2000 e 2010, em virtude do CENSO Demográfico.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282250" y="1261640"/>
            <a:ext cx="7591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Taxa de formalização da população brasileira. </a:t>
            </a:r>
          </a:p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Brasil (1995-2012).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8191499" y="1353328"/>
            <a:ext cx="389675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Principais políticas de incentivo à formalização e simplificação: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t-BR" sz="2400" dirty="0">
              <a:solidFill>
                <a:schemeClr val="tx1">
                  <a:lumMod val="50000"/>
                  <a:lumOff val="50000"/>
                </a:schemeClr>
              </a:solidFill>
              <a:latin typeface="Arial Narrow" panose="020B0606020202030204" pitchFamily="34" charset="0"/>
              <a:cs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Simples e </a:t>
            </a:r>
            <a:r>
              <a:rPr lang="pt-BR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Super</a:t>
            </a: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 Simples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Certidão Negativa Trabalhista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Lei de licitação pública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Criação do MEI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  <a:cs typeface="Calibri" panose="020F0502020204030204" pitchFamily="34" charset="0"/>
              </a:rPr>
              <a:t>Incentivo fiscal para registro em carteira das trabalhadoras domésticas</a:t>
            </a:r>
          </a:p>
        </p:txBody>
      </p:sp>
      <p:graphicFrame>
        <p:nvGraphicFramePr>
          <p:cNvPr id="56" name="Gráfico 55"/>
          <p:cNvGraphicFramePr/>
          <p:nvPr>
            <p:extLst>
              <p:ext uri="{D42A27DB-BD31-4B8C-83A1-F6EECF244321}">
                <p14:modId xmlns:p14="http://schemas.microsoft.com/office/powerpoint/2010/main" val="3195084464"/>
              </p:ext>
            </p:extLst>
          </p:nvPr>
        </p:nvGraphicFramePr>
        <p:xfrm>
          <a:off x="0" y="2186609"/>
          <a:ext cx="8191500" cy="3538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7" name="Retângulo 56"/>
          <p:cNvSpPr/>
          <p:nvPr/>
        </p:nvSpPr>
        <p:spPr>
          <a:xfrm>
            <a:off x="295905" y="5697441"/>
            <a:ext cx="269176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Fonte: PNAD/IBGE. Elaboração CESIT/UNICAMP.</a:t>
            </a:r>
          </a:p>
        </p:txBody>
      </p:sp>
    </p:spTree>
    <p:extLst>
      <p:ext uri="{BB962C8B-B14F-4D97-AF65-F5344CB8AC3E}">
        <p14:creationId xmlns:p14="http://schemas.microsoft.com/office/powerpoint/2010/main" val="3010643403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 instalada de MPE já é significativa </a:t>
            </a:r>
            <a:endParaRPr lang="pt-BR" sz="2800" i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ângulo 51"/>
          <p:cNvSpPr/>
          <p:nvPr/>
        </p:nvSpPr>
        <p:spPr bwMode="auto">
          <a:xfrm>
            <a:off x="0" y="6159106"/>
            <a:ext cx="12192000" cy="698894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SIMPLES É O PRINCIPAL MOTOR DESTA EVOLUÇÃO</a:t>
            </a:r>
          </a:p>
        </p:txBody>
      </p:sp>
      <p:sp>
        <p:nvSpPr>
          <p:cNvPr id="11" name="Espaço Reservado para Conteúdo 2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163207" y="1313035"/>
            <a:ext cx="2468934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Pequenos negócios no Brasil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– 2016(E) 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632141" y="1257519"/>
            <a:ext cx="4339650" cy="92333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1200" cap="none" spc="0" normalizeH="0" baseline="0" noProof="0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11.750.000</a:t>
            </a:r>
          </a:p>
        </p:txBody>
      </p:sp>
      <p:sp>
        <p:nvSpPr>
          <p:cNvPr id="13" name="Espaço Reservado para Conteúdo 2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8091478" y="2258344"/>
            <a:ext cx="3979968" cy="80021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#MEI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(até R$60mil receita)</a:t>
            </a:r>
          </a:p>
        </p:txBody>
      </p:sp>
      <p:sp>
        <p:nvSpPr>
          <p:cNvPr id="14" name="Espaço Reservado para Conteúdo 2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4171272" y="2258344"/>
            <a:ext cx="3979968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#ME </a:t>
            </a:r>
            <a:b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(R$60mil – R$360mil receita)</a:t>
            </a:r>
          </a:p>
        </p:txBody>
      </p:sp>
      <p:sp>
        <p:nvSpPr>
          <p:cNvPr id="15" name="Espaço Reservado para Conteúdo 2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128150" y="2271596"/>
            <a:ext cx="3979968" cy="73866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#EPP </a:t>
            </a:r>
            <a:b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(R$360mil – R$</a:t>
            </a:r>
            <a:r>
              <a:rPr kumimoji="0" lang="fr-FR" sz="2000" b="0" i="0" u="non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3.600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Calibri" panose="020F0502020204030204" pitchFamily="34" charset="0"/>
              </a:rPr>
              <a:t>mil receita)</a:t>
            </a:r>
          </a:p>
        </p:txBody>
      </p:sp>
      <p:graphicFrame>
        <p:nvGraphicFramePr>
          <p:cNvPr id="16" name="Gráfico 15"/>
          <p:cNvGraphicFramePr/>
          <p:nvPr>
            <p:extLst>
              <p:ext uri="{D42A27DB-BD31-4B8C-83A1-F6EECF244321}">
                <p14:modId xmlns:p14="http://schemas.microsoft.com/office/powerpoint/2010/main" val="2930982249"/>
              </p:ext>
            </p:extLst>
          </p:nvPr>
        </p:nvGraphicFramePr>
        <p:xfrm>
          <a:off x="7678824" y="3206781"/>
          <a:ext cx="4805276" cy="2851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17" name="Gráfico 16"/>
          <p:cNvGraphicFramePr/>
          <p:nvPr>
            <p:extLst>
              <p:ext uri="{D42A27DB-BD31-4B8C-83A1-F6EECF244321}">
                <p14:modId xmlns:p14="http://schemas.microsoft.com/office/powerpoint/2010/main" val="1685506610"/>
              </p:ext>
            </p:extLst>
          </p:nvPr>
        </p:nvGraphicFramePr>
        <p:xfrm>
          <a:off x="3767224" y="3206781"/>
          <a:ext cx="4805276" cy="2851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18" name="Gráfico 17"/>
          <p:cNvGraphicFramePr/>
          <p:nvPr>
            <p:extLst>
              <p:ext uri="{D42A27DB-BD31-4B8C-83A1-F6EECF244321}">
                <p14:modId xmlns:p14="http://schemas.microsoft.com/office/powerpoint/2010/main" val="3166306099"/>
              </p:ext>
            </p:extLst>
          </p:nvPr>
        </p:nvGraphicFramePr>
        <p:xfrm>
          <a:off x="-144376" y="3206781"/>
          <a:ext cx="4805276" cy="2851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cxnSp>
        <p:nvCxnSpPr>
          <p:cNvPr id="19" name="Conector reto 18"/>
          <p:cNvCxnSpPr/>
          <p:nvPr/>
        </p:nvCxnSpPr>
        <p:spPr>
          <a:xfrm>
            <a:off x="4171272" y="2560032"/>
            <a:ext cx="0" cy="338719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to 19"/>
          <p:cNvCxnSpPr/>
          <p:nvPr/>
        </p:nvCxnSpPr>
        <p:spPr>
          <a:xfrm>
            <a:off x="8159072" y="2560032"/>
            <a:ext cx="0" cy="3387196"/>
          </a:xfrm>
          <a:prstGeom prst="line">
            <a:avLst/>
          </a:prstGeom>
          <a:ln w="28575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Agrupar 20"/>
          <p:cNvGrpSpPr/>
          <p:nvPr/>
        </p:nvGrpSpPr>
        <p:grpSpPr>
          <a:xfrm>
            <a:off x="8566637" y="3297891"/>
            <a:ext cx="1780364" cy="777916"/>
            <a:chOff x="8692017" y="3354630"/>
            <a:chExt cx="1094145" cy="567539"/>
          </a:xfrm>
        </p:grpSpPr>
        <p:sp>
          <p:nvSpPr>
            <p:cNvPr id="22" name="Elipse 21"/>
            <p:cNvSpPr/>
            <p:nvPr/>
          </p:nvSpPr>
          <p:spPr>
            <a:xfrm>
              <a:off x="8747903" y="3354630"/>
              <a:ext cx="944277" cy="5675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Freeform 29"/>
            <p:cNvSpPr>
              <a:spLocks/>
            </p:cNvSpPr>
            <p:nvPr>
              <p:custDataLst>
                <p:tags r:id="rId10"/>
              </p:custDataLst>
            </p:nvPr>
          </p:nvSpPr>
          <p:spPr bwMode="gray">
            <a:xfrm>
              <a:off x="8733340" y="3354630"/>
              <a:ext cx="973401" cy="538620"/>
            </a:xfrm>
            <a:custGeom>
              <a:avLst/>
              <a:gdLst>
                <a:gd name="T0" fmla="*/ 297 w 3884"/>
                <a:gd name="T1" fmla="*/ 1346 h 1600"/>
                <a:gd name="T2" fmla="*/ 2310 w 3884"/>
                <a:gd name="T3" fmla="*/ 1448 h 1600"/>
                <a:gd name="T4" fmla="*/ 3810 w 3884"/>
                <a:gd name="T5" fmla="*/ 884 h 1600"/>
                <a:gd name="T6" fmla="*/ 1945 w 3884"/>
                <a:gd name="T7" fmla="*/ 137 h 1600"/>
                <a:gd name="T8" fmla="*/ 74 w 3884"/>
                <a:gd name="T9" fmla="*/ 724 h 1600"/>
                <a:gd name="T10" fmla="*/ 781 w 3884"/>
                <a:gd name="T11" fmla="*/ 1072 h 1600"/>
                <a:gd name="T12" fmla="*/ 0 w 3884"/>
                <a:gd name="T13" fmla="*/ 724 h 1600"/>
                <a:gd name="T14" fmla="*/ 1951 w 3884"/>
                <a:gd name="T15" fmla="*/ 68 h 1600"/>
                <a:gd name="T16" fmla="*/ 3878 w 3884"/>
                <a:gd name="T17" fmla="*/ 884 h 1600"/>
                <a:gd name="T18" fmla="*/ 2276 w 3884"/>
                <a:gd name="T19" fmla="*/ 1523 h 1600"/>
                <a:gd name="T20" fmla="*/ 297 w 3884"/>
                <a:gd name="T21" fmla="*/ 1346 h 1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84"/>
                <a:gd name="T34" fmla="*/ 0 h 1600"/>
                <a:gd name="T35" fmla="*/ 3884 w 3884"/>
                <a:gd name="T36" fmla="*/ 1600 h 1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84" h="1600">
                  <a:moveTo>
                    <a:pt x="297" y="1346"/>
                  </a:moveTo>
                  <a:cubicBezTo>
                    <a:pt x="918" y="1523"/>
                    <a:pt x="1726" y="1533"/>
                    <a:pt x="2310" y="1448"/>
                  </a:cubicBezTo>
                  <a:cubicBezTo>
                    <a:pt x="3125" y="1334"/>
                    <a:pt x="3798" y="1192"/>
                    <a:pt x="3810" y="884"/>
                  </a:cubicBezTo>
                  <a:cubicBezTo>
                    <a:pt x="3822" y="576"/>
                    <a:pt x="3114" y="204"/>
                    <a:pt x="1945" y="137"/>
                  </a:cubicBezTo>
                  <a:cubicBezTo>
                    <a:pt x="645" y="63"/>
                    <a:pt x="74" y="564"/>
                    <a:pt x="74" y="724"/>
                  </a:cubicBezTo>
                  <a:cubicBezTo>
                    <a:pt x="74" y="884"/>
                    <a:pt x="394" y="1032"/>
                    <a:pt x="781" y="1072"/>
                  </a:cubicBezTo>
                  <a:cubicBezTo>
                    <a:pt x="280" y="1135"/>
                    <a:pt x="0" y="912"/>
                    <a:pt x="0" y="724"/>
                  </a:cubicBezTo>
                  <a:cubicBezTo>
                    <a:pt x="0" y="536"/>
                    <a:pt x="473" y="0"/>
                    <a:pt x="1951" y="68"/>
                  </a:cubicBezTo>
                  <a:cubicBezTo>
                    <a:pt x="2863" y="110"/>
                    <a:pt x="3884" y="433"/>
                    <a:pt x="3878" y="884"/>
                  </a:cubicBezTo>
                  <a:cubicBezTo>
                    <a:pt x="3872" y="1335"/>
                    <a:pt x="2873" y="1446"/>
                    <a:pt x="2276" y="1523"/>
                  </a:cubicBezTo>
                  <a:cubicBezTo>
                    <a:pt x="1679" y="1600"/>
                    <a:pt x="553" y="1580"/>
                    <a:pt x="297" y="1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85542" tIns="85542" rIns="85542" bIns="8554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object 7"/>
            <p:cNvSpPr txBox="1"/>
            <p:nvPr/>
          </p:nvSpPr>
          <p:spPr>
            <a:xfrm>
              <a:off x="8692017" y="3495818"/>
              <a:ext cx="1094145" cy="269451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/>
                </a:rPr>
                <a:t>101,7%aa</a:t>
              </a:r>
            </a:p>
          </p:txBody>
        </p:sp>
      </p:grpSp>
      <p:grpSp>
        <p:nvGrpSpPr>
          <p:cNvPr id="25" name="Agrupar 24"/>
          <p:cNvGrpSpPr/>
          <p:nvPr/>
        </p:nvGrpSpPr>
        <p:grpSpPr>
          <a:xfrm>
            <a:off x="5207726" y="3339527"/>
            <a:ext cx="1782486" cy="643926"/>
            <a:chOff x="8692017" y="3354630"/>
            <a:chExt cx="1094145" cy="567539"/>
          </a:xfrm>
        </p:grpSpPr>
        <p:sp>
          <p:nvSpPr>
            <p:cNvPr id="26" name="Elipse 25"/>
            <p:cNvSpPr/>
            <p:nvPr/>
          </p:nvSpPr>
          <p:spPr>
            <a:xfrm>
              <a:off x="8747903" y="3354630"/>
              <a:ext cx="944277" cy="5675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7" name="Freeform 29"/>
            <p:cNvSpPr>
              <a:spLocks/>
            </p:cNvSpPr>
            <p:nvPr>
              <p:custDataLst>
                <p:tags r:id="rId9"/>
              </p:custDataLst>
            </p:nvPr>
          </p:nvSpPr>
          <p:spPr bwMode="gray">
            <a:xfrm>
              <a:off x="8733340" y="3354630"/>
              <a:ext cx="973401" cy="538620"/>
            </a:xfrm>
            <a:custGeom>
              <a:avLst/>
              <a:gdLst>
                <a:gd name="T0" fmla="*/ 297 w 3884"/>
                <a:gd name="T1" fmla="*/ 1346 h 1600"/>
                <a:gd name="T2" fmla="*/ 2310 w 3884"/>
                <a:gd name="T3" fmla="*/ 1448 h 1600"/>
                <a:gd name="T4" fmla="*/ 3810 w 3884"/>
                <a:gd name="T5" fmla="*/ 884 h 1600"/>
                <a:gd name="T6" fmla="*/ 1945 w 3884"/>
                <a:gd name="T7" fmla="*/ 137 h 1600"/>
                <a:gd name="T8" fmla="*/ 74 w 3884"/>
                <a:gd name="T9" fmla="*/ 724 h 1600"/>
                <a:gd name="T10" fmla="*/ 781 w 3884"/>
                <a:gd name="T11" fmla="*/ 1072 h 1600"/>
                <a:gd name="T12" fmla="*/ 0 w 3884"/>
                <a:gd name="T13" fmla="*/ 724 h 1600"/>
                <a:gd name="T14" fmla="*/ 1951 w 3884"/>
                <a:gd name="T15" fmla="*/ 68 h 1600"/>
                <a:gd name="T16" fmla="*/ 3878 w 3884"/>
                <a:gd name="T17" fmla="*/ 884 h 1600"/>
                <a:gd name="T18" fmla="*/ 2276 w 3884"/>
                <a:gd name="T19" fmla="*/ 1523 h 1600"/>
                <a:gd name="T20" fmla="*/ 297 w 3884"/>
                <a:gd name="T21" fmla="*/ 1346 h 1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84"/>
                <a:gd name="T34" fmla="*/ 0 h 1600"/>
                <a:gd name="T35" fmla="*/ 3884 w 3884"/>
                <a:gd name="T36" fmla="*/ 1600 h 1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84" h="1600">
                  <a:moveTo>
                    <a:pt x="297" y="1346"/>
                  </a:moveTo>
                  <a:cubicBezTo>
                    <a:pt x="918" y="1523"/>
                    <a:pt x="1726" y="1533"/>
                    <a:pt x="2310" y="1448"/>
                  </a:cubicBezTo>
                  <a:cubicBezTo>
                    <a:pt x="3125" y="1334"/>
                    <a:pt x="3798" y="1192"/>
                    <a:pt x="3810" y="884"/>
                  </a:cubicBezTo>
                  <a:cubicBezTo>
                    <a:pt x="3822" y="576"/>
                    <a:pt x="3114" y="204"/>
                    <a:pt x="1945" y="137"/>
                  </a:cubicBezTo>
                  <a:cubicBezTo>
                    <a:pt x="645" y="63"/>
                    <a:pt x="74" y="564"/>
                    <a:pt x="74" y="724"/>
                  </a:cubicBezTo>
                  <a:cubicBezTo>
                    <a:pt x="74" y="884"/>
                    <a:pt x="394" y="1032"/>
                    <a:pt x="781" y="1072"/>
                  </a:cubicBezTo>
                  <a:cubicBezTo>
                    <a:pt x="280" y="1135"/>
                    <a:pt x="0" y="912"/>
                    <a:pt x="0" y="724"/>
                  </a:cubicBezTo>
                  <a:cubicBezTo>
                    <a:pt x="0" y="536"/>
                    <a:pt x="473" y="0"/>
                    <a:pt x="1951" y="68"/>
                  </a:cubicBezTo>
                  <a:cubicBezTo>
                    <a:pt x="2863" y="110"/>
                    <a:pt x="3884" y="433"/>
                    <a:pt x="3878" y="884"/>
                  </a:cubicBezTo>
                  <a:cubicBezTo>
                    <a:pt x="3872" y="1335"/>
                    <a:pt x="2873" y="1446"/>
                    <a:pt x="2276" y="1523"/>
                  </a:cubicBezTo>
                  <a:cubicBezTo>
                    <a:pt x="1679" y="1600"/>
                    <a:pt x="553" y="1580"/>
                    <a:pt x="297" y="1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85542" tIns="85542" rIns="85542" bIns="8554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8" name="object 7"/>
            <p:cNvSpPr txBox="1"/>
            <p:nvPr/>
          </p:nvSpPr>
          <p:spPr>
            <a:xfrm>
              <a:off x="8692017" y="3466846"/>
              <a:ext cx="1094145" cy="325519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/>
                </a:rPr>
                <a:t>6,1%aa</a:t>
              </a:r>
            </a:p>
          </p:txBody>
        </p:sp>
      </p:grpSp>
      <p:grpSp>
        <p:nvGrpSpPr>
          <p:cNvPr id="29" name="Agrupar 28"/>
          <p:cNvGrpSpPr/>
          <p:nvPr/>
        </p:nvGrpSpPr>
        <p:grpSpPr>
          <a:xfrm>
            <a:off x="1352028" y="3830030"/>
            <a:ext cx="1801050" cy="643926"/>
            <a:chOff x="8692017" y="3354630"/>
            <a:chExt cx="1094145" cy="567539"/>
          </a:xfrm>
        </p:grpSpPr>
        <p:sp>
          <p:nvSpPr>
            <p:cNvPr id="30" name="Elipse 29"/>
            <p:cNvSpPr/>
            <p:nvPr/>
          </p:nvSpPr>
          <p:spPr>
            <a:xfrm>
              <a:off x="8747903" y="3354630"/>
              <a:ext cx="944277" cy="56753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Freeform 29"/>
            <p:cNvSpPr>
              <a:spLocks/>
            </p:cNvSpPr>
            <p:nvPr>
              <p:custDataLst>
                <p:tags r:id="rId8"/>
              </p:custDataLst>
            </p:nvPr>
          </p:nvSpPr>
          <p:spPr bwMode="gray">
            <a:xfrm>
              <a:off x="8733340" y="3354630"/>
              <a:ext cx="973401" cy="538620"/>
            </a:xfrm>
            <a:custGeom>
              <a:avLst/>
              <a:gdLst>
                <a:gd name="T0" fmla="*/ 297 w 3884"/>
                <a:gd name="T1" fmla="*/ 1346 h 1600"/>
                <a:gd name="T2" fmla="*/ 2310 w 3884"/>
                <a:gd name="T3" fmla="*/ 1448 h 1600"/>
                <a:gd name="T4" fmla="*/ 3810 w 3884"/>
                <a:gd name="T5" fmla="*/ 884 h 1600"/>
                <a:gd name="T6" fmla="*/ 1945 w 3884"/>
                <a:gd name="T7" fmla="*/ 137 h 1600"/>
                <a:gd name="T8" fmla="*/ 74 w 3884"/>
                <a:gd name="T9" fmla="*/ 724 h 1600"/>
                <a:gd name="T10" fmla="*/ 781 w 3884"/>
                <a:gd name="T11" fmla="*/ 1072 h 1600"/>
                <a:gd name="T12" fmla="*/ 0 w 3884"/>
                <a:gd name="T13" fmla="*/ 724 h 1600"/>
                <a:gd name="T14" fmla="*/ 1951 w 3884"/>
                <a:gd name="T15" fmla="*/ 68 h 1600"/>
                <a:gd name="T16" fmla="*/ 3878 w 3884"/>
                <a:gd name="T17" fmla="*/ 884 h 1600"/>
                <a:gd name="T18" fmla="*/ 2276 w 3884"/>
                <a:gd name="T19" fmla="*/ 1523 h 1600"/>
                <a:gd name="T20" fmla="*/ 297 w 3884"/>
                <a:gd name="T21" fmla="*/ 1346 h 16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884"/>
                <a:gd name="T34" fmla="*/ 0 h 1600"/>
                <a:gd name="T35" fmla="*/ 3884 w 3884"/>
                <a:gd name="T36" fmla="*/ 1600 h 160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884" h="1600">
                  <a:moveTo>
                    <a:pt x="297" y="1346"/>
                  </a:moveTo>
                  <a:cubicBezTo>
                    <a:pt x="918" y="1523"/>
                    <a:pt x="1726" y="1533"/>
                    <a:pt x="2310" y="1448"/>
                  </a:cubicBezTo>
                  <a:cubicBezTo>
                    <a:pt x="3125" y="1334"/>
                    <a:pt x="3798" y="1192"/>
                    <a:pt x="3810" y="884"/>
                  </a:cubicBezTo>
                  <a:cubicBezTo>
                    <a:pt x="3822" y="576"/>
                    <a:pt x="3114" y="204"/>
                    <a:pt x="1945" y="137"/>
                  </a:cubicBezTo>
                  <a:cubicBezTo>
                    <a:pt x="645" y="63"/>
                    <a:pt x="74" y="564"/>
                    <a:pt x="74" y="724"/>
                  </a:cubicBezTo>
                  <a:cubicBezTo>
                    <a:pt x="74" y="884"/>
                    <a:pt x="394" y="1032"/>
                    <a:pt x="781" y="1072"/>
                  </a:cubicBezTo>
                  <a:cubicBezTo>
                    <a:pt x="280" y="1135"/>
                    <a:pt x="0" y="912"/>
                    <a:pt x="0" y="724"/>
                  </a:cubicBezTo>
                  <a:cubicBezTo>
                    <a:pt x="0" y="536"/>
                    <a:pt x="473" y="0"/>
                    <a:pt x="1951" y="68"/>
                  </a:cubicBezTo>
                  <a:cubicBezTo>
                    <a:pt x="2863" y="110"/>
                    <a:pt x="3884" y="433"/>
                    <a:pt x="3878" y="884"/>
                  </a:cubicBezTo>
                  <a:cubicBezTo>
                    <a:pt x="3872" y="1335"/>
                    <a:pt x="2873" y="1446"/>
                    <a:pt x="2276" y="1523"/>
                  </a:cubicBezTo>
                  <a:cubicBezTo>
                    <a:pt x="1679" y="1600"/>
                    <a:pt x="553" y="1580"/>
                    <a:pt x="297" y="134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</p:spPr>
          <p:txBody>
            <a:bodyPr vert="horz" wrap="square" lIns="85542" tIns="85542" rIns="85542" bIns="85542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CO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object 7"/>
            <p:cNvSpPr txBox="1"/>
            <p:nvPr/>
          </p:nvSpPr>
          <p:spPr>
            <a:xfrm>
              <a:off x="8692017" y="3490206"/>
              <a:ext cx="1094145" cy="325519"/>
            </a:xfrm>
            <a:prstGeom prst="rect">
              <a:avLst/>
            </a:prstGeom>
          </p:spPr>
          <p:txBody>
            <a:bodyPr vert="horz" wrap="square" lIns="0" tIns="0" rIns="0" bIns="0" rtlCol="0" anchor="ctr">
              <a:spAutoFit/>
            </a:bodyPr>
            <a:lstStyle/>
            <a:p>
              <a:pPr marL="1270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Arial"/>
                </a:rPr>
                <a:t>7,2%aa</a:t>
              </a:r>
            </a:p>
          </p:txBody>
        </p:sp>
      </p:grpSp>
      <p:sp>
        <p:nvSpPr>
          <p:cNvPr id="33" name="CaixaDeTexto 32"/>
          <p:cNvSpPr txBox="1"/>
          <p:nvPr/>
        </p:nvSpPr>
        <p:spPr>
          <a:xfrm>
            <a:off x="806574" y="4697813"/>
            <a:ext cx="110158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662.230</a:t>
            </a:r>
          </a:p>
        </p:txBody>
      </p:sp>
      <p:sp>
        <p:nvSpPr>
          <p:cNvPr id="34" name="CaixaDeTexto 33"/>
          <p:cNvSpPr txBox="1"/>
          <p:nvPr/>
        </p:nvSpPr>
        <p:spPr>
          <a:xfrm>
            <a:off x="2504178" y="4593585"/>
            <a:ext cx="131318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1.077.158</a:t>
            </a:r>
          </a:p>
        </p:txBody>
      </p:sp>
      <p:sp>
        <p:nvSpPr>
          <p:cNvPr id="35" name="CaixaDeTexto 34"/>
          <p:cNvSpPr txBox="1"/>
          <p:nvPr/>
        </p:nvSpPr>
        <p:spPr>
          <a:xfrm>
            <a:off x="4651521" y="4289160"/>
            <a:ext cx="131318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2.655.913</a:t>
            </a:r>
          </a:p>
        </p:txBody>
      </p:sp>
      <p:sp>
        <p:nvSpPr>
          <p:cNvPr id="36" name="CaixaDeTexto 35"/>
          <p:cNvSpPr txBox="1"/>
          <p:nvPr/>
        </p:nvSpPr>
        <p:spPr>
          <a:xfrm>
            <a:off x="6391423" y="3933560"/>
            <a:ext cx="131318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4.026.227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8739453" y="4836381"/>
            <a:ext cx="960519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48.876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10277244" y="3413627"/>
            <a:ext cx="1313180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Arial" panose="020B0604020202020204" pitchFamily="34" charset="0"/>
              </a:rPr>
              <a:t>6.649.896</a:t>
            </a:r>
          </a:p>
        </p:txBody>
      </p:sp>
      <p:sp>
        <p:nvSpPr>
          <p:cNvPr id="39" name="Retângulo 38"/>
          <p:cNvSpPr/>
          <p:nvPr/>
        </p:nvSpPr>
        <p:spPr>
          <a:xfrm>
            <a:off x="2202" y="5934720"/>
            <a:ext cx="407706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Fonte:  Sebrae, a partir dos dados da Receita Federal.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Espaço Reservado para Conteúdo 2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7346652" y="1401588"/>
            <a:ext cx="2797437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b="0">
                <a:solidFill>
                  <a:srgbClr val="003366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3366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003366"/>
                </a:solidFill>
                <a:latin typeface="+mn-lt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180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Maior programa mundial de inclusão econômica e social </a:t>
            </a:r>
            <a:endParaRPr kumimoji="0" lang="en-US" sz="180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41" name="Picture 9" descr="http://vignette1.wikia.nocookie.net/xenosaga/images/1/1e/Earth.png/revision/20141111161920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089" y="1107670"/>
            <a:ext cx="972733" cy="97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7" descr="\\Diagrama_1\servidor_arquivos\TRABALHOS 2014\0 IMAGENS\Pessoas\Partes Corpo Humano\Mãos\Mãos sozinhas\lider.gif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6966" y="1211741"/>
            <a:ext cx="390289" cy="71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470018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Com impactos expressivos na arrecadação</a:t>
            </a:r>
          </a:p>
        </p:txBody>
      </p:sp>
      <p:sp>
        <p:nvSpPr>
          <p:cNvPr id="52" name="Retângulo 51"/>
          <p:cNvSpPr/>
          <p:nvPr/>
        </p:nvSpPr>
        <p:spPr bwMode="auto">
          <a:xfrm>
            <a:off x="0" y="6005753"/>
            <a:ext cx="12192000" cy="85224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O CRESCIMENTO DA ARRECADAÇÃO DO SIMPLES É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10 VEZES SUPERIOR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</a:t>
            </a:r>
            <a:b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AO DAS RECEITAS FEDERAIS</a:t>
            </a:r>
          </a:p>
        </p:txBody>
      </p:sp>
      <p:sp>
        <p:nvSpPr>
          <p:cNvPr id="43" name="Retângulo 42"/>
          <p:cNvSpPr/>
          <p:nvPr/>
        </p:nvSpPr>
        <p:spPr>
          <a:xfrm>
            <a:off x="2202" y="5782320"/>
            <a:ext cx="407706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pt-BR" sz="9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Fonte</a:t>
            </a:r>
            <a:r>
              <a:rPr lang="pt-BR" sz="9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:  Elaboração Sebrae com dados da Receita Federal</a:t>
            </a:r>
            <a:endParaRPr kumimoji="0" lang="pt-BR" sz="9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Forma Livre: Forma 1"/>
          <p:cNvSpPr/>
          <p:nvPr/>
        </p:nvSpPr>
        <p:spPr>
          <a:xfrm>
            <a:off x="1522180" y="4288807"/>
            <a:ext cx="5117954" cy="340091"/>
          </a:xfrm>
          <a:custGeom>
            <a:avLst/>
            <a:gdLst>
              <a:gd name="connsiteX0" fmla="*/ 0 w 3917950"/>
              <a:gd name="connsiteY0" fmla="*/ 228600 h 260350"/>
              <a:gd name="connsiteX1" fmla="*/ 438150 w 3917950"/>
              <a:gd name="connsiteY1" fmla="*/ 234950 h 260350"/>
              <a:gd name="connsiteX2" fmla="*/ 876300 w 3917950"/>
              <a:gd name="connsiteY2" fmla="*/ 260350 h 260350"/>
              <a:gd name="connsiteX3" fmla="*/ 1327150 w 3917950"/>
              <a:gd name="connsiteY3" fmla="*/ 139700 h 260350"/>
              <a:gd name="connsiteX4" fmla="*/ 1739900 w 3917950"/>
              <a:gd name="connsiteY4" fmla="*/ 44450 h 260350"/>
              <a:gd name="connsiteX5" fmla="*/ 2184400 w 3917950"/>
              <a:gd name="connsiteY5" fmla="*/ 44450 h 260350"/>
              <a:gd name="connsiteX6" fmla="*/ 2616200 w 3917950"/>
              <a:gd name="connsiteY6" fmla="*/ 0 h 260350"/>
              <a:gd name="connsiteX7" fmla="*/ 3060700 w 3917950"/>
              <a:gd name="connsiteY7" fmla="*/ 12700 h 260350"/>
              <a:gd name="connsiteX8" fmla="*/ 3492500 w 3917950"/>
              <a:gd name="connsiteY8" fmla="*/ 76200 h 260350"/>
              <a:gd name="connsiteX9" fmla="*/ 3917950 w 3917950"/>
              <a:gd name="connsiteY9" fmla="*/ 120650 h 26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7950" h="260350">
                <a:moveTo>
                  <a:pt x="0" y="228600"/>
                </a:moveTo>
                <a:lnTo>
                  <a:pt x="438150" y="234950"/>
                </a:lnTo>
                <a:lnTo>
                  <a:pt x="876300" y="260350"/>
                </a:lnTo>
                <a:lnTo>
                  <a:pt x="1327150" y="139700"/>
                </a:lnTo>
                <a:lnTo>
                  <a:pt x="1739900" y="44450"/>
                </a:lnTo>
                <a:lnTo>
                  <a:pt x="2184400" y="44450"/>
                </a:lnTo>
                <a:lnTo>
                  <a:pt x="2616200" y="0"/>
                </a:lnTo>
                <a:lnTo>
                  <a:pt x="3060700" y="12700"/>
                </a:lnTo>
                <a:lnTo>
                  <a:pt x="3492500" y="76200"/>
                </a:lnTo>
                <a:lnTo>
                  <a:pt x="3917950" y="12065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3" name="CaixaDeTexto 2"/>
          <p:cNvSpPr txBox="1"/>
          <p:nvPr/>
        </p:nvSpPr>
        <p:spPr>
          <a:xfrm>
            <a:off x="6640135" y="4257830"/>
            <a:ext cx="524183" cy="4001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B0F0"/>
                </a:solidFill>
                <a:latin typeface="Arial Narrow" panose="020B0606020202030204" pitchFamily="34" charset="0"/>
              </a:rPr>
              <a:t>114</a:t>
            </a:r>
          </a:p>
        </p:txBody>
      </p:sp>
      <p:sp>
        <p:nvSpPr>
          <p:cNvPr id="45" name="CaixaDeTexto 44"/>
          <p:cNvSpPr txBox="1"/>
          <p:nvPr/>
        </p:nvSpPr>
        <p:spPr>
          <a:xfrm>
            <a:off x="7204188" y="4283230"/>
            <a:ext cx="4860812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Arial Narrow" panose="020B0606020202030204" pitchFamily="34" charset="0"/>
              </a:rPr>
              <a:t>Receitas Federais 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1185071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2007</a:t>
            </a:r>
          </a:p>
        </p:txBody>
      </p:sp>
      <p:sp>
        <p:nvSpPr>
          <p:cNvPr id="47" name="CaixaDeTexto 46"/>
          <p:cNvSpPr txBox="1"/>
          <p:nvPr/>
        </p:nvSpPr>
        <p:spPr>
          <a:xfrm>
            <a:off x="1765714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2008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2354653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2009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2902117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2010</a:t>
            </a:r>
          </a:p>
        </p:txBody>
      </p:sp>
      <p:sp>
        <p:nvSpPr>
          <p:cNvPr id="50" name="CaixaDeTexto 49"/>
          <p:cNvSpPr txBox="1"/>
          <p:nvPr/>
        </p:nvSpPr>
        <p:spPr>
          <a:xfrm>
            <a:off x="3473094" y="5249632"/>
            <a:ext cx="594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2011</a:t>
            </a:r>
          </a:p>
        </p:txBody>
      </p:sp>
      <p:sp>
        <p:nvSpPr>
          <p:cNvPr id="51" name="CaixaDeTexto 50"/>
          <p:cNvSpPr txBox="1"/>
          <p:nvPr/>
        </p:nvSpPr>
        <p:spPr>
          <a:xfrm>
            <a:off x="4055108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2012</a:t>
            </a:r>
          </a:p>
        </p:txBody>
      </p:sp>
      <p:sp>
        <p:nvSpPr>
          <p:cNvPr id="53" name="CaixaDeTexto 52"/>
          <p:cNvSpPr txBox="1"/>
          <p:nvPr/>
        </p:nvSpPr>
        <p:spPr>
          <a:xfrm>
            <a:off x="4627455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2013</a:t>
            </a:r>
          </a:p>
        </p:txBody>
      </p:sp>
      <p:sp>
        <p:nvSpPr>
          <p:cNvPr id="54" name="CaixaDeTexto 53"/>
          <p:cNvSpPr txBox="1"/>
          <p:nvPr/>
        </p:nvSpPr>
        <p:spPr>
          <a:xfrm>
            <a:off x="5191508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2014</a:t>
            </a:r>
          </a:p>
        </p:txBody>
      </p:sp>
      <p:sp>
        <p:nvSpPr>
          <p:cNvPr id="55" name="CaixaDeTexto 54"/>
          <p:cNvSpPr txBox="1"/>
          <p:nvPr/>
        </p:nvSpPr>
        <p:spPr>
          <a:xfrm>
            <a:off x="5730678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2015</a:t>
            </a:r>
          </a:p>
        </p:txBody>
      </p:sp>
      <p:sp>
        <p:nvSpPr>
          <p:cNvPr id="56" name="CaixaDeTexto 55"/>
          <p:cNvSpPr txBox="1"/>
          <p:nvPr/>
        </p:nvSpPr>
        <p:spPr>
          <a:xfrm>
            <a:off x="6319616" y="524963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2016</a:t>
            </a:r>
          </a:p>
        </p:txBody>
      </p:sp>
      <p:sp>
        <p:nvSpPr>
          <p:cNvPr id="4" name="Forma Livre: Forma 3"/>
          <p:cNvSpPr/>
          <p:nvPr/>
        </p:nvSpPr>
        <p:spPr>
          <a:xfrm>
            <a:off x="1215269" y="1066800"/>
            <a:ext cx="5706892" cy="4114270"/>
          </a:xfrm>
          <a:custGeom>
            <a:avLst/>
            <a:gdLst>
              <a:gd name="connsiteX0" fmla="*/ 0 w 4368800"/>
              <a:gd name="connsiteY0" fmla="*/ 0 h 3149600"/>
              <a:gd name="connsiteX1" fmla="*/ 0 w 4368800"/>
              <a:gd name="connsiteY1" fmla="*/ 3149600 h 3149600"/>
              <a:gd name="connsiteX2" fmla="*/ 4368800 w 4368800"/>
              <a:gd name="connsiteY2" fmla="*/ 3149600 h 314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68800" h="3149600">
                <a:moveTo>
                  <a:pt x="0" y="0"/>
                </a:moveTo>
                <a:lnTo>
                  <a:pt x="0" y="3149600"/>
                </a:lnTo>
                <a:lnTo>
                  <a:pt x="4368800" y="3149600"/>
                </a:lnTo>
              </a:path>
            </a:pathLst>
          </a:custGeom>
          <a:noFill/>
          <a:ln w="28575">
            <a:solidFill>
              <a:schemeClr val="tx1">
                <a:lumMod val="50000"/>
                <a:lumOff val="50000"/>
              </a:schemeClr>
            </a:solidFill>
            <a:headEnd type="triangl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57" name="CaixaDeTexto 56"/>
          <p:cNvSpPr txBox="1"/>
          <p:nvPr/>
        </p:nvSpPr>
        <p:spPr>
          <a:xfrm>
            <a:off x="633362" y="4411286"/>
            <a:ext cx="535724" cy="400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100</a:t>
            </a:r>
          </a:p>
        </p:txBody>
      </p:sp>
      <p:cxnSp>
        <p:nvCxnSpPr>
          <p:cNvPr id="8" name="Conector reto 7"/>
          <p:cNvCxnSpPr>
            <a:cxnSpLocks/>
          </p:cNvCxnSpPr>
          <p:nvPr/>
        </p:nvCxnSpPr>
        <p:spPr>
          <a:xfrm flipV="1">
            <a:off x="1127614" y="4612307"/>
            <a:ext cx="158347" cy="1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rma Livre: Forma 8"/>
          <p:cNvSpPr/>
          <p:nvPr/>
        </p:nvSpPr>
        <p:spPr>
          <a:xfrm>
            <a:off x="1480706" y="4023370"/>
            <a:ext cx="5151134" cy="580643"/>
          </a:xfrm>
          <a:custGeom>
            <a:avLst/>
            <a:gdLst>
              <a:gd name="connsiteX0" fmla="*/ 0 w 3943350"/>
              <a:gd name="connsiteY0" fmla="*/ 444500 h 444500"/>
              <a:gd name="connsiteX1" fmla="*/ 469900 w 3943350"/>
              <a:gd name="connsiteY1" fmla="*/ 361950 h 444500"/>
              <a:gd name="connsiteX2" fmla="*/ 889000 w 3943350"/>
              <a:gd name="connsiteY2" fmla="*/ 387350 h 444500"/>
              <a:gd name="connsiteX3" fmla="*/ 1346200 w 3943350"/>
              <a:gd name="connsiteY3" fmla="*/ 203200 h 444500"/>
              <a:gd name="connsiteX4" fmla="*/ 1771650 w 3943350"/>
              <a:gd name="connsiteY4" fmla="*/ 133350 h 444500"/>
              <a:gd name="connsiteX5" fmla="*/ 2228850 w 3943350"/>
              <a:gd name="connsiteY5" fmla="*/ 146050 h 444500"/>
              <a:gd name="connsiteX6" fmla="*/ 2647950 w 3943350"/>
              <a:gd name="connsiteY6" fmla="*/ 69850 h 444500"/>
              <a:gd name="connsiteX7" fmla="*/ 3073400 w 3943350"/>
              <a:gd name="connsiteY7" fmla="*/ 0 h 444500"/>
              <a:gd name="connsiteX8" fmla="*/ 3517900 w 3943350"/>
              <a:gd name="connsiteY8" fmla="*/ 76200 h 444500"/>
              <a:gd name="connsiteX9" fmla="*/ 3943350 w 3943350"/>
              <a:gd name="connsiteY9" fmla="*/ 152400 h 444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43350" h="444500">
                <a:moveTo>
                  <a:pt x="0" y="444500"/>
                </a:moveTo>
                <a:lnTo>
                  <a:pt x="469900" y="361950"/>
                </a:lnTo>
                <a:lnTo>
                  <a:pt x="889000" y="387350"/>
                </a:lnTo>
                <a:lnTo>
                  <a:pt x="1346200" y="203200"/>
                </a:lnTo>
                <a:lnTo>
                  <a:pt x="1771650" y="133350"/>
                </a:lnTo>
                <a:lnTo>
                  <a:pt x="2228850" y="146050"/>
                </a:lnTo>
                <a:lnTo>
                  <a:pt x="2647950" y="69850"/>
                </a:lnTo>
                <a:lnTo>
                  <a:pt x="3073400" y="0"/>
                </a:lnTo>
                <a:lnTo>
                  <a:pt x="3517900" y="76200"/>
                </a:lnTo>
                <a:lnTo>
                  <a:pt x="3943350" y="152400"/>
                </a:lnTo>
              </a:path>
            </a:pathLst>
          </a:cu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59" name="CaixaDeTexto 58"/>
          <p:cNvSpPr txBox="1"/>
          <p:nvPr/>
        </p:nvSpPr>
        <p:spPr>
          <a:xfrm>
            <a:off x="6640135" y="4000689"/>
            <a:ext cx="535724" cy="400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133</a:t>
            </a:r>
          </a:p>
        </p:txBody>
      </p:sp>
      <p:sp>
        <p:nvSpPr>
          <p:cNvPr id="60" name="CaixaDeTexto 59"/>
          <p:cNvSpPr txBox="1"/>
          <p:nvPr/>
        </p:nvSpPr>
        <p:spPr>
          <a:xfrm>
            <a:off x="6640135" y="3295622"/>
            <a:ext cx="535724" cy="400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7030A0"/>
                </a:solidFill>
                <a:latin typeface="Arial Narrow" panose="020B0606020202030204" pitchFamily="34" charset="0"/>
              </a:rPr>
              <a:t>204</a:t>
            </a:r>
          </a:p>
        </p:txBody>
      </p:sp>
      <p:sp>
        <p:nvSpPr>
          <p:cNvPr id="61" name="CaixaDeTexto 60"/>
          <p:cNvSpPr txBox="1"/>
          <p:nvPr/>
        </p:nvSpPr>
        <p:spPr>
          <a:xfrm>
            <a:off x="6640135" y="3046775"/>
            <a:ext cx="535724" cy="400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rgbClr val="0070C0"/>
                </a:solidFill>
                <a:latin typeface="Arial Narrow" panose="020B0606020202030204" pitchFamily="34" charset="0"/>
              </a:rPr>
              <a:t>216</a:t>
            </a:r>
          </a:p>
        </p:txBody>
      </p:sp>
      <p:sp>
        <p:nvSpPr>
          <p:cNvPr id="62" name="CaixaDeTexto 61"/>
          <p:cNvSpPr txBox="1"/>
          <p:nvPr/>
        </p:nvSpPr>
        <p:spPr>
          <a:xfrm>
            <a:off x="6640135" y="2059682"/>
            <a:ext cx="535724" cy="4001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310</a:t>
            </a:r>
          </a:p>
        </p:txBody>
      </p:sp>
      <p:sp>
        <p:nvSpPr>
          <p:cNvPr id="63" name="CaixaDeTexto 62"/>
          <p:cNvSpPr txBox="1"/>
          <p:nvPr/>
        </p:nvSpPr>
        <p:spPr>
          <a:xfrm>
            <a:off x="7204188" y="3987989"/>
            <a:ext cx="4860812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Tributo Estadual incluído no Simples</a:t>
            </a:r>
          </a:p>
        </p:txBody>
      </p:sp>
      <p:sp>
        <p:nvSpPr>
          <p:cNvPr id="64" name="CaixaDeTexto 63"/>
          <p:cNvSpPr txBox="1"/>
          <p:nvPr/>
        </p:nvSpPr>
        <p:spPr>
          <a:xfrm>
            <a:off x="7204188" y="3304432"/>
            <a:ext cx="4860812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7030A0"/>
                </a:solidFill>
                <a:latin typeface="Arial Narrow" panose="020B0606020202030204" pitchFamily="34" charset="0"/>
              </a:rPr>
              <a:t>Total Simples </a:t>
            </a:r>
          </a:p>
        </p:txBody>
      </p:sp>
      <p:sp>
        <p:nvSpPr>
          <p:cNvPr id="66" name="CaixaDeTexto 65"/>
          <p:cNvSpPr txBox="1"/>
          <p:nvPr/>
        </p:nvSpPr>
        <p:spPr>
          <a:xfrm>
            <a:off x="7204188" y="3025265"/>
            <a:ext cx="4860812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70C0"/>
                </a:solidFill>
                <a:latin typeface="Arial Narrow" panose="020B0606020202030204" pitchFamily="34" charset="0"/>
              </a:rPr>
              <a:t>Tributos Federais incluídos no Simples  </a:t>
            </a:r>
          </a:p>
        </p:txBody>
      </p:sp>
      <p:sp>
        <p:nvSpPr>
          <p:cNvPr id="68" name="CaixaDeTexto 67"/>
          <p:cNvSpPr txBox="1"/>
          <p:nvPr/>
        </p:nvSpPr>
        <p:spPr>
          <a:xfrm>
            <a:off x="7204188" y="2055276"/>
            <a:ext cx="4860812" cy="400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Tributo Municipal incluído no Simples</a:t>
            </a:r>
          </a:p>
        </p:txBody>
      </p:sp>
      <p:sp>
        <p:nvSpPr>
          <p:cNvPr id="10" name="Forma Livre: Forma 9"/>
          <p:cNvSpPr/>
          <p:nvPr/>
        </p:nvSpPr>
        <p:spPr>
          <a:xfrm>
            <a:off x="1449932" y="3293419"/>
            <a:ext cx="5126249" cy="1318889"/>
          </a:xfrm>
          <a:custGeom>
            <a:avLst/>
            <a:gdLst>
              <a:gd name="connsiteX0" fmla="*/ 0 w 3924300"/>
              <a:gd name="connsiteY0" fmla="*/ 1009650 h 1009650"/>
              <a:gd name="connsiteX1" fmla="*/ 444500 w 3924300"/>
              <a:gd name="connsiteY1" fmla="*/ 863600 h 1009650"/>
              <a:gd name="connsiteX2" fmla="*/ 863600 w 3924300"/>
              <a:gd name="connsiteY2" fmla="*/ 806450 h 1009650"/>
              <a:gd name="connsiteX3" fmla="*/ 1308100 w 3924300"/>
              <a:gd name="connsiteY3" fmla="*/ 539750 h 1009650"/>
              <a:gd name="connsiteX4" fmla="*/ 1746250 w 3924300"/>
              <a:gd name="connsiteY4" fmla="*/ 387350 h 1009650"/>
              <a:gd name="connsiteX5" fmla="*/ 2171700 w 3924300"/>
              <a:gd name="connsiteY5" fmla="*/ 317500 h 1009650"/>
              <a:gd name="connsiteX6" fmla="*/ 2622550 w 3924300"/>
              <a:gd name="connsiteY6" fmla="*/ 152400 h 1009650"/>
              <a:gd name="connsiteX7" fmla="*/ 3041650 w 3924300"/>
              <a:gd name="connsiteY7" fmla="*/ 44450 h 1009650"/>
              <a:gd name="connsiteX8" fmla="*/ 3492500 w 3924300"/>
              <a:gd name="connsiteY8" fmla="*/ 0 h 1009650"/>
              <a:gd name="connsiteX9" fmla="*/ 3924300 w 3924300"/>
              <a:gd name="connsiteY9" fmla="*/ 10160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24300" h="1009650">
                <a:moveTo>
                  <a:pt x="0" y="1009650"/>
                </a:moveTo>
                <a:lnTo>
                  <a:pt x="444500" y="863600"/>
                </a:lnTo>
                <a:lnTo>
                  <a:pt x="863600" y="806450"/>
                </a:lnTo>
                <a:lnTo>
                  <a:pt x="1308100" y="539750"/>
                </a:lnTo>
                <a:lnTo>
                  <a:pt x="1746250" y="387350"/>
                </a:lnTo>
                <a:lnTo>
                  <a:pt x="2171700" y="317500"/>
                </a:lnTo>
                <a:lnTo>
                  <a:pt x="2622550" y="152400"/>
                </a:lnTo>
                <a:lnTo>
                  <a:pt x="3041650" y="44450"/>
                </a:lnTo>
                <a:lnTo>
                  <a:pt x="3492500" y="0"/>
                </a:lnTo>
                <a:lnTo>
                  <a:pt x="3924300" y="10160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9216" name="Forma Livre: Forma 9215"/>
          <p:cNvSpPr/>
          <p:nvPr/>
        </p:nvSpPr>
        <p:spPr>
          <a:xfrm>
            <a:off x="1416753" y="3127521"/>
            <a:ext cx="5167723" cy="1476493"/>
          </a:xfrm>
          <a:custGeom>
            <a:avLst/>
            <a:gdLst>
              <a:gd name="connsiteX0" fmla="*/ 0 w 3956050"/>
              <a:gd name="connsiteY0" fmla="*/ 1130300 h 1130300"/>
              <a:gd name="connsiteX1" fmla="*/ 469900 w 3956050"/>
              <a:gd name="connsiteY1" fmla="*/ 990600 h 1130300"/>
              <a:gd name="connsiteX2" fmla="*/ 876300 w 3956050"/>
              <a:gd name="connsiteY2" fmla="*/ 920750 h 1130300"/>
              <a:gd name="connsiteX3" fmla="*/ 1333500 w 3956050"/>
              <a:gd name="connsiteY3" fmla="*/ 615950 h 1130300"/>
              <a:gd name="connsiteX4" fmla="*/ 1771650 w 3956050"/>
              <a:gd name="connsiteY4" fmla="*/ 444500 h 1130300"/>
              <a:gd name="connsiteX5" fmla="*/ 2209800 w 3956050"/>
              <a:gd name="connsiteY5" fmla="*/ 374650 h 1130300"/>
              <a:gd name="connsiteX6" fmla="*/ 2641600 w 3956050"/>
              <a:gd name="connsiteY6" fmla="*/ 209550 h 1130300"/>
              <a:gd name="connsiteX7" fmla="*/ 3067050 w 3956050"/>
              <a:gd name="connsiteY7" fmla="*/ 76200 h 1130300"/>
              <a:gd name="connsiteX8" fmla="*/ 3517900 w 3956050"/>
              <a:gd name="connsiteY8" fmla="*/ 0 h 1130300"/>
              <a:gd name="connsiteX9" fmla="*/ 3956050 w 3956050"/>
              <a:gd name="connsiteY9" fmla="*/ 127000 h 113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56050" h="1130300">
                <a:moveTo>
                  <a:pt x="0" y="1130300"/>
                </a:moveTo>
                <a:lnTo>
                  <a:pt x="469900" y="990600"/>
                </a:lnTo>
                <a:lnTo>
                  <a:pt x="876300" y="920750"/>
                </a:lnTo>
                <a:lnTo>
                  <a:pt x="1333500" y="615950"/>
                </a:lnTo>
                <a:lnTo>
                  <a:pt x="1771650" y="444500"/>
                </a:lnTo>
                <a:lnTo>
                  <a:pt x="2209800" y="374650"/>
                </a:lnTo>
                <a:lnTo>
                  <a:pt x="2641600" y="209550"/>
                </a:lnTo>
                <a:lnTo>
                  <a:pt x="3067050" y="76200"/>
                </a:lnTo>
                <a:lnTo>
                  <a:pt x="3517900" y="0"/>
                </a:lnTo>
                <a:lnTo>
                  <a:pt x="3956050" y="127000"/>
                </a:lnTo>
              </a:path>
            </a:pathLst>
          </a:cu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9217" name="Forma Livre: Forma 9216"/>
          <p:cNvSpPr/>
          <p:nvPr/>
        </p:nvSpPr>
        <p:spPr>
          <a:xfrm>
            <a:off x="1408457" y="2190198"/>
            <a:ext cx="5159428" cy="2413816"/>
          </a:xfrm>
          <a:custGeom>
            <a:avLst/>
            <a:gdLst>
              <a:gd name="connsiteX0" fmla="*/ 0 w 3949700"/>
              <a:gd name="connsiteY0" fmla="*/ 1847850 h 1847850"/>
              <a:gd name="connsiteX1" fmla="*/ 476250 w 3949700"/>
              <a:gd name="connsiteY1" fmla="*/ 1663700 h 1847850"/>
              <a:gd name="connsiteX2" fmla="*/ 895350 w 3949700"/>
              <a:gd name="connsiteY2" fmla="*/ 1581150 h 1847850"/>
              <a:gd name="connsiteX3" fmla="*/ 1339850 w 3949700"/>
              <a:gd name="connsiteY3" fmla="*/ 1206500 h 1847850"/>
              <a:gd name="connsiteX4" fmla="*/ 1778000 w 3949700"/>
              <a:gd name="connsiteY4" fmla="*/ 958850 h 1847850"/>
              <a:gd name="connsiteX5" fmla="*/ 2228850 w 3949700"/>
              <a:gd name="connsiteY5" fmla="*/ 768350 h 1847850"/>
              <a:gd name="connsiteX6" fmla="*/ 2654300 w 3949700"/>
              <a:gd name="connsiteY6" fmla="*/ 565150 h 1847850"/>
              <a:gd name="connsiteX7" fmla="*/ 3073400 w 3949700"/>
              <a:gd name="connsiteY7" fmla="*/ 368300 h 1847850"/>
              <a:gd name="connsiteX8" fmla="*/ 3524250 w 3949700"/>
              <a:gd name="connsiteY8" fmla="*/ 0 h 1847850"/>
              <a:gd name="connsiteX9" fmla="*/ 3949700 w 3949700"/>
              <a:gd name="connsiteY9" fmla="*/ 31750 h 1847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49700" h="1847850">
                <a:moveTo>
                  <a:pt x="0" y="1847850"/>
                </a:moveTo>
                <a:lnTo>
                  <a:pt x="476250" y="1663700"/>
                </a:lnTo>
                <a:lnTo>
                  <a:pt x="895350" y="1581150"/>
                </a:lnTo>
                <a:lnTo>
                  <a:pt x="1339850" y="1206500"/>
                </a:lnTo>
                <a:lnTo>
                  <a:pt x="1778000" y="958850"/>
                </a:lnTo>
                <a:lnTo>
                  <a:pt x="2228850" y="768350"/>
                </a:lnTo>
                <a:lnTo>
                  <a:pt x="2654300" y="565150"/>
                </a:lnTo>
                <a:lnTo>
                  <a:pt x="3073400" y="368300"/>
                </a:lnTo>
                <a:lnTo>
                  <a:pt x="3524250" y="0"/>
                </a:lnTo>
                <a:lnTo>
                  <a:pt x="3949700" y="31750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/>
          </a:p>
        </p:txBody>
      </p:sp>
      <p:sp>
        <p:nvSpPr>
          <p:cNvPr id="75" name="CaixaDeTexto 74"/>
          <p:cNvSpPr txBox="1"/>
          <p:nvPr/>
        </p:nvSpPr>
        <p:spPr>
          <a:xfrm>
            <a:off x="1311388" y="911216"/>
            <a:ext cx="48608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Evolução das Médias Mensais de Arrecadação Simples Nacional X Receitas Federais</a:t>
            </a:r>
          </a:p>
          <a:p>
            <a:r>
              <a:rPr lang="pt-B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Base 2007 = 100</a:t>
            </a:r>
          </a:p>
        </p:txBody>
      </p:sp>
    </p:spTree>
    <p:extLst>
      <p:ext uri="{BB962C8B-B14F-4D97-AF65-F5344CB8AC3E}">
        <p14:creationId xmlns:p14="http://schemas.microsoft.com/office/powerpoint/2010/main" val="7655252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 bwMode="auto">
          <a:xfrm>
            <a:off x="0" y="6005753"/>
            <a:ext cx="12192000" cy="85224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MPE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– SALDO ACUMULADO ENTRE 2007 E 2017: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+ 10.750.197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MGE</a:t>
            </a: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– SALDO ACUMULADO ENTRE 2007 E 2017: </a:t>
            </a:r>
            <a:r>
              <a:rPr lang="pt-BR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-1.072.196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8810171" y="1498600"/>
            <a:ext cx="2835729" cy="13716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10585450" y="1498600"/>
            <a:ext cx="1060450" cy="4226339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2"/>
          <a:srcRect t="87865" b="7895"/>
          <a:stretch/>
        </p:blipFill>
        <p:spPr>
          <a:xfrm>
            <a:off x="-30" y="3771899"/>
            <a:ext cx="12065030" cy="190501"/>
          </a:xfrm>
          <a:prstGeom prst="rect">
            <a:avLst/>
          </a:prstGeom>
        </p:spPr>
      </p:pic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Aumento da Geração de Empregos </a:t>
            </a:r>
            <a:r>
              <a:rPr lang="pt-BR" sz="2000" b="0" i="1" dirty="0"/>
              <a:t>(mil)</a:t>
            </a:r>
            <a:endParaRPr lang="pt-BR" b="0" i="1" dirty="0"/>
          </a:p>
        </p:txBody>
      </p:sp>
      <p:graphicFrame>
        <p:nvGraphicFramePr>
          <p:cNvPr id="38" name="Gráfico 37"/>
          <p:cNvGraphicFramePr/>
          <p:nvPr>
            <p:extLst>
              <p:ext uri="{D42A27DB-BD31-4B8C-83A1-F6EECF244321}">
                <p14:modId xmlns:p14="http://schemas.microsoft.com/office/powerpoint/2010/main" val="1176938318"/>
              </p:ext>
            </p:extLst>
          </p:nvPr>
        </p:nvGraphicFramePr>
        <p:xfrm>
          <a:off x="-1" y="1233714"/>
          <a:ext cx="12065001" cy="4491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1" name="CaixaDeTexto 40"/>
          <p:cNvSpPr txBox="1"/>
          <p:nvPr/>
        </p:nvSpPr>
        <p:spPr>
          <a:xfrm>
            <a:off x="-1" y="5744827"/>
            <a:ext cx="4104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Fonte:  Ministério Trabalho e Previdência Social - CAGED</a:t>
            </a:r>
          </a:p>
        </p:txBody>
      </p:sp>
      <p:sp>
        <p:nvSpPr>
          <p:cNvPr id="65" name="CaixaDeTexto 64"/>
          <p:cNvSpPr txBox="1"/>
          <p:nvPr/>
        </p:nvSpPr>
        <p:spPr>
          <a:xfrm>
            <a:off x="8869660" y="1716693"/>
            <a:ext cx="2699916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err="1">
                <a:solidFill>
                  <a:srgbClr val="002060"/>
                </a:solidFill>
                <a:latin typeface="Arial Narrow" panose="020B0606020202030204" pitchFamily="34" charset="0"/>
              </a:rPr>
              <a:t>MPE’s</a:t>
            </a:r>
            <a:r>
              <a:rPr lang="pt-BR" b="1" dirty="0">
                <a:solidFill>
                  <a:srgbClr val="002060"/>
                </a:solidFill>
                <a:latin typeface="Arial Narrow" panose="020B0606020202030204" pitchFamily="34" charset="0"/>
              </a:rPr>
              <a:t> mostram tendência de recuperação na geração de empregos em 2017</a:t>
            </a:r>
          </a:p>
        </p:txBody>
      </p:sp>
      <p:sp>
        <p:nvSpPr>
          <p:cNvPr id="69" name="CaixaDeTexto 68"/>
          <p:cNvSpPr txBox="1"/>
          <p:nvPr/>
        </p:nvSpPr>
        <p:spPr>
          <a:xfrm>
            <a:off x="455837" y="1067163"/>
            <a:ext cx="5831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SALDOS ANUAIS DA GERAÇÃO DE EMPREGOS – 2007 A 2017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554639" y="1407467"/>
            <a:ext cx="849620" cy="513517"/>
            <a:chOff x="444327" y="4037266"/>
            <a:chExt cx="849620" cy="513517"/>
          </a:xfrm>
        </p:grpSpPr>
        <p:sp>
          <p:nvSpPr>
            <p:cNvPr id="19" name="Retângulo 18"/>
            <p:cNvSpPr/>
            <p:nvPr/>
          </p:nvSpPr>
          <p:spPr>
            <a:xfrm>
              <a:off x="630542" y="4037266"/>
              <a:ext cx="602947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MPE</a:t>
              </a:r>
            </a:p>
          </p:txBody>
        </p:sp>
        <p:sp>
          <p:nvSpPr>
            <p:cNvPr id="20" name="Retângulo 19"/>
            <p:cNvSpPr/>
            <p:nvPr/>
          </p:nvSpPr>
          <p:spPr>
            <a:xfrm>
              <a:off x="630542" y="4243006"/>
              <a:ext cx="66340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 Narrow" panose="020B0606020202030204" pitchFamily="34" charset="0"/>
                </a:rPr>
                <a:t>MGE</a:t>
              </a: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444327" y="4312999"/>
              <a:ext cx="225266" cy="15659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444327" y="4108211"/>
              <a:ext cx="225266" cy="156590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67492354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800" b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Sobrevivência</a:t>
            </a:r>
          </a:p>
          <a:p>
            <a:r>
              <a:rPr lang="pt-BR" sz="2000" b="0" i="1" dirty="0"/>
              <a:t>Empresas constituídas em 2009 a 2012, exceto setor agropecuário</a:t>
            </a:r>
          </a:p>
        </p:txBody>
      </p:sp>
      <p:sp>
        <p:nvSpPr>
          <p:cNvPr id="52" name="Retângulo 51"/>
          <p:cNvSpPr/>
          <p:nvPr/>
        </p:nvSpPr>
        <p:spPr bwMode="auto">
          <a:xfrm>
            <a:off x="0" y="5369700"/>
            <a:ext cx="3530600" cy="14827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TENDENCIA MUITO SUPERIOR </a:t>
            </a:r>
            <a:b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E ASCENDENTE DE SOBREVIVÊNCIA DAS OPTANTES  </a:t>
            </a:r>
          </a:p>
        </p:txBody>
      </p:sp>
      <p:sp>
        <p:nvSpPr>
          <p:cNvPr id="9" name="Retângulo 8"/>
          <p:cNvSpPr/>
          <p:nvPr/>
        </p:nvSpPr>
        <p:spPr bwMode="auto">
          <a:xfrm>
            <a:off x="3644900" y="5369700"/>
            <a:ext cx="4889500" cy="14827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AS EMPRESAS OPTANTES PELO SIMPLES POSSUEM </a:t>
            </a:r>
            <a:r>
              <a:rPr lang="pt-B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2X</a:t>
            </a:r>
            <a:r>
              <a:rPr lang="pt-BR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MAIS CHANCE DE SOBREVIVER APÓS 2 ANOS DA ABERTURA DO QUE AS NÃO OPTANTES</a:t>
            </a:r>
          </a:p>
        </p:txBody>
      </p:sp>
      <p:grpSp>
        <p:nvGrpSpPr>
          <p:cNvPr id="2" name="Agrupar 1"/>
          <p:cNvGrpSpPr/>
          <p:nvPr/>
        </p:nvGrpSpPr>
        <p:grpSpPr>
          <a:xfrm>
            <a:off x="8712200" y="2209276"/>
            <a:ext cx="3225801" cy="3245374"/>
            <a:chOff x="8712200" y="2209276"/>
            <a:chExt cx="3225801" cy="3245374"/>
          </a:xfrm>
        </p:grpSpPr>
        <p:pic>
          <p:nvPicPr>
            <p:cNvPr id="10" name="Picture 9" descr="C:\Users\sebastian angarita\Desktop\newspaper3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12200" y="2209276"/>
              <a:ext cx="3225801" cy="3245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tângulo 10"/>
            <p:cNvSpPr/>
            <p:nvPr/>
          </p:nvSpPr>
          <p:spPr>
            <a:xfrm>
              <a:off x="9044168" y="3725081"/>
              <a:ext cx="261443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000" b="1" dirty="0">
                  <a:latin typeface="Arial Narrow" panose="020B0606020202030204" pitchFamily="34" charset="0"/>
                </a:rPr>
                <a:t>Empresas adeptas do Simples vivem mais, diz pesquisa do Sebrae</a:t>
              </a:r>
            </a:p>
          </p:txBody>
        </p:sp>
        <p:sp>
          <p:nvSpPr>
            <p:cNvPr id="12" name="Retângulo 11"/>
            <p:cNvSpPr/>
            <p:nvPr/>
          </p:nvSpPr>
          <p:spPr>
            <a:xfrm>
              <a:off x="9044169" y="3448082"/>
              <a:ext cx="247473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1200" dirty="0">
                  <a:latin typeface="Arial Narrow" panose="020B0606020202030204" pitchFamily="34" charset="0"/>
                </a:rPr>
                <a:t>Segunda-feira, 24 de abril 2017</a:t>
              </a:r>
            </a:p>
          </p:txBody>
        </p:sp>
        <p:pic>
          <p:nvPicPr>
            <p:cNvPr id="10242" name="Picture 2" descr="Resultado de imagem para logo folha do estado de sp n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34549" y="2601259"/>
              <a:ext cx="2624050" cy="8975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478732327"/>
              </p:ext>
            </p:extLst>
          </p:nvPr>
        </p:nvGraphicFramePr>
        <p:xfrm>
          <a:off x="3400425" y="3139600"/>
          <a:ext cx="5354721" cy="2180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Retângulo 15"/>
          <p:cNvSpPr/>
          <p:nvPr/>
        </p:nvSpPr>
        <p:spPr>
          <a:xfrm>
            <a:off x="5339077" y="2116859"/>
            <a:ext cx="30657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Taxa de sobrevivência dos Optantes do SIMPLES 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5339078" y="2357103"/>
            <a:ext cx="33731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Taxa de sobrevivência dos não Optantes do SIMPLES </a:t>
            </a:r>
          </a:p>
        </p:txBody>
      </p:sp>
      <p:sp>
        <p:nvSpPr>
          <p:cNvPr id="3" name="Retângulo 2"/>
          <p:cNvSpPr/>
          <p:nvPr/>
        </p:nvSpPr>
        <p:spPr>
          <a:xfrm>
            <a:off x="5167152" y="2412807"/>
            <a:ext cx="225266" cy="156590"/>
          </a:xfrm>
          <a:prstGeom prst="rect">
            <a:avLst/>
          </a:prstGeom>
          <a:solidFill>
            <a:srgbClr val="949191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19" name="Retângulo 18"/>
          <p:cNvSpPr/>
          <p:nvPr/>
        </p:nvSpPr>
        <p:spPr>
          <a:xfrm>
            <a:off x="5167152" y="2173515"/>
            <a:ext cx="225266" cy="156590"/>
          </a:xfrm>
          <a:prstGeom prst="rect">
            <a:avLst/>
          </a:prstGeom>
          <a:solidFill>
            <a:srgbClr val="3760AA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000"/>
          </a:p>
        </p:txBody>
      </p:sp>
      <p:sp>
        <p:nvSpPr>
          <p:cNvPr id="20" name="Retângulo 19"/>
          <p:cNvSpPr/>
          <p:nvPr/>
        </p:nvSpPr>
        <p:spPr>
          <a:xfrm>
            <a:off x="3649344" y="1375402"/>
            <a:ext cx="47834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Comparação da taxa de sobrevivência de 2 anos das empresas criadas em 2009,2010,2011 e 2012</a:t>
            </a:r>
          </a:p>
        </p:txBody>
      </p:sp>
      <p:cxnSp>
        <p:nvCxnSpPr>
          <p:cNvPr id="13" name="Conector reto 12"/>
          <p:cNvCxnSpPr>
            <a:cxnSpLocks/>
          </p:cNvCxnSpPr>
          <p:nvPr/>
        </p:nvCxnSpPr>
        <p:spPr>
          <a:xfrm>
            <a:off x="3594100" y="1375402"/>
            <a:ext cx="0" cy="3878085"/>
          </a:xfrm>
          <a:prstGeom prst="line">
            <a:avLst/>
          </a:prstGeom>
          <a:ln w="28575">
            <a:solidFill>
              <a:srgbClr val="20386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aixaDeTexto 61"/>
          <p:cNvSpPr txBox="1"/>
          <p:nvPr/>
        </p:nvSpPr>
        <p:spPr>
          <a:xfrm>
            <a:off x="92262" y="4392567"/>
            <a:ext cx="32510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Fonte: Receita Federal, 2009 a 2014. Elaboração Sebrae.</a:t>
            </a:r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939088"/>
              </p:ext>
            </p:extLst>
          </p:nvPr>
        </p:nvGraphicFramePr>
        <p:xfrm>
          <a:off x="122080" y="1991163"/>
          <a:ext cx="3278346" cy="237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782">
                  <a:extLst>
                    <a:ext uri="{9D8B030D-6E8A-4147-A177-3AD203B41FA5}">
                      <a16:colId xmlns:a16="http://schemas.microsoft.com/office/drawing/2014/main" xmlns="" val="4136357009"/>
                    </a:ext>
                  </a:extLst>
                </a:gridCol>
                <a:gridCol w="1092782">
                  <a:extLst>
                    <a:ext uri="{9D8B030D-6E8A-4147-A177-3AD203B41FA5}">
                      <a16:colId xmlns:a16="http://schemas.microsoft.com/office/drawing/2014/main" xmlns="" val="4263816306"/>
                    </a:ext>
                  </a:extLst>
                </a:gridCol>
                <a:gridCol w="1092782">
                  <a:extLst>
                    <a:ext uri="{9D8B030D-6E8A-4147-A177-3AD203B41FA5}">
                      <a16:colId xmlns:a16="http://schemas.microsoft.com/office/drawing/2014/main" xmlns="" val="7035412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t-BR" sz="1400" b="1" i="0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sz="1400" b="1" i="0" dirty="0">
                          <a:latin typeface="Arial Narrow" panose="020B0606020202030204" pitchFamily="34" charset="0"/>
                        </a:rPr>
                        <a:t>MORTALIDADE 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pt-BR" b="1" i="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217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ANO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OPTANTE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i="0" dirty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NÃO OPTANTE</a:t>
                      </a: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81456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2009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30,4%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64,6%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2984466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2010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15,1%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60,9%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655061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17,0%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61,4%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623055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2012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16,7%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i="0" dirty="0">
                          <a:latin typeface="Arial Narrow" panose="020B0606020202030204" pitchFamily="34" charset="0"/>
                        </a:rPr>
                        <a:t>62,2%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810325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1935666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Olhando o futuro </a:t>
            </a:r>
            <a:endParaRPr kumimoji="0" lang="pt-BR" sz="28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70" t="1655" r="24170" b="1655"/>
          <a:stretch/>
        </p:blipFill>
        <p:spPr>
          <a:xfrm>
            <a:off x="7647360" y="1028700"/>
            <a:ext cx="4544640" cy="5829300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7556500" y="1028700"/>
            <a:ext cx="2400300" cy="5829300"/>
          </a:xfrm>
          <a:prstGeom prst="rect">
            <a:avLst/>
          </a:prstGeom>
          <a:gradFill flip="none" rotWithShape="1">
            <a:gsLst>
              <a:gs pos="44000">
                <a:srgbClr val="FFFFFF">
                  <a:alpha val="70000"/>
                </a:srgbClr>
              </a:gs>
              <a:gs pos="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Picture 13" descr="http://www.softex.br/wp-content/uploads/2014/02/boneco-visto-300x200.png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77" y="3642693"/>
            <a:ext cx="3174610" cy="2116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342900" y="1969469"/>
            <a:ext cx="3521575" cy="93522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342899" y="1999579"/>
            <a:ext cx="3521575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AUMENTAR SOBREVIVÊNCIA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tângulo 23"/>
          <p:cNvSpPr/>
          <p:nvPr/>
        </p:nvSpPr>
        <p:spPr bwMode="auto">
          <a:xfrm>
            <a:off x="3951558" y="1480457"/>
            <a:ext cx="3784556" cy="4862286"/>
          </a:xfrm>
          <a:prstGeom prst="rect">
            <a:avLst/>
          </a:prstGeom>
          <a:solidFill>
            <a:srgbClr val="CCCCCC"/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1557" y="3051081"/>
            <a:ext cx="3784557" cy="3291661"/>
          </a:xfrm>
          <a:prstGeom prst="rect">
            <a:avLst/>
          </a:prstGeom>
          <a:ln>
            <a:noFill/>
          </a:ln>
          <a:effectLst/>
        </p:spPr>
      </p:pic>
      <p:sp>
        <p:nvSpPr>
          <p:cNvPr id="21" name="Retângulo 20"/>
          <p:cNvSpPr/>
          <p:nvPr/>
        </p:nvSpPr>
        <p:spPr>
          <a:xfrm>
            <a:off x="4075770" y="1969469"/>
            <a:ext cx="3521575" cy="935224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tângulo 22"/>
          <p:cNvSpPr/>
          <p:nvPr/>
        </p:nvSpPr>
        <p:spPr>
          <a:xfrm>
            <a:off x="4086578" y="2027726"/>
            <a:ext cx="3499958" cy="8309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ESTIMULAR CRESCIMENTO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04435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Resultado de imagem para logo sebra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8950" y="153989"/>
            <a:ext cx="1416050" cy="6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Conector reto 4"/>
          <p:cNvCxnSpPr>
            <a:cxnSpLocks/>
          </p:cNvCxnSpPr>
          <p:nvPr/>
        </p:nvCxnSpPr>
        <p:spPr>
          <a:xfrm>
            <a:off x="10479088" y="153989"/>
            <a:ext cx="0" cy="689771"/>
          </a:xfrm>
          <a:prstGeom prst="line">
            <a:avLst/>
          </a:prstGeom>
          <a:ln w="19050">
            <a:solidFill>
              <a:srgbClr val="0072B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172528" y="153989"/>
            <a:ext cx="10306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pt-BR" sz="28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 Simples 2017 (base 2016) </a:t>
            </a:r>
          </a:p>
          <a:p>
            <a:pPr lvl="0"/>
            <a:r>
              <a:rPr lang="pt-BR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Principais benefícios do Simples </a:t>
            </a:r>
            <a:endParaRPr kumimoji="0" lang="pt-BR" sz="200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2" name="Retângulo 51"/>
          <p:cNvSpPr/>
          <p:nvPr/>
        </p:nvSpPr>
        <p:spPr bwMode="auto">
          <a:xfrm>
            <a:off x="0" y="5763590"/>
            <a:ext cx="12192000" cy="109441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PARA </a:t>
            </a:r>
            <a:r>
              <a:rPr lang="pt-BR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95%</a:t>
            </a:r>
            <a: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 DAS EMPRESAS OPTANTES, A PRINCIPAL MELHORIA É O AUMENTO GRADUAL </a:t>
            </a:r>
            <a:b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DOS IMPOSTOS ALINHADO COM O CRESCIMENTO DA  EMPRESA</a:t>
            </a:r>
          </a:p>
        </p:txBody>
      </p:sp>
      <p:sp>
        <p:nvSpPr>
          <p:cNvPr id="50" name="Retângulo 49"/>
          <p:cNvSpPr/>
          <p:nvPr/>
        </p:nvSpPr>
        <p:spPr>
          <a:xfrm>
            <a:off x="8435563" y="1385451"/>
            <a:ext cx="3756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Saber que está em dia com </a:t>
            </a:r>
            <a:br>
              <a:rPr lang="pt-BR" sz="24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2400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os impostos</a:t>
            </a:r>
            <a:endParaRPr lang="pt-BR" sz="3200" b="1" dirty="0">
              <a:solidFill>
                <a:schemeClr val="accent2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6912680" y="1219200"/>
            <a:ext cx="1163498" cy="116349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Arco 7"/>
          <p:cNvSpPr/>
          <p:nvPr/>
        </p:nvSpPr>
        <p:spPr>
          <a:xfrm>
            <a:off x="6932323" y="1229022"/>
            <a:ext cx="1143855" cy="1143854"/>
          </a:xfrm>
          <a:prstGeom prst="arc">
            <a:avLst>
              <a:gd name="adj1" fmla="val 18849335"/>
              <a:gd name="adj2" fmla="val 15606665"/>
            </a:avLst>
          </a:prstGeom>
          <a:ln w="276225" cap="rnd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Elipse 20"/>
          <p:cNvSpPr/>
          <p:nvPr/>
        </p:nvSpPr>
        <p:spPr>
          <a:xfrm>
            <a:off x="6912680" y="2783521"/>
            <a:ext cx="1163498" cy="116349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Arco 21"/>
          <p:cNvSpPr/>
          <p:nvPr/>
        </p:nvSpPr>
        <p:spPr>
          <a:xfrm>
            <a:off x="6932323" y="2793342"/>
            <a:ext cx="1143855" cy="1143854"/>
          </a:xfrm>
          <a:prstGeom prst="arc">
            <a:avLst>
              <a:gd name="adj1" fmla="val 20487444"/>
              <a:gd name="adj2" fmla="val 15606665"/>
            </a:avLst>
          </a:prstGeom>
          <a:ln w="276225" cap="rnd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Elipse 22"/>
          <p:cNvSpPr/>
          <p:nvPr/>
        </p:nvSpPr>
        <p:spPr>
          <a:xfrm>
            <a:off x="6912680" y="4353516"/>
            <a:ext cx="1163498" cy="1163498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Arco 23"/>
          <p:cNvSpPr/>
          <p:nvPr/>
        </p:nvSpPr>
        <p:spPr>
          <a:xfrm>
            <a:off x="6932323" y="4363337"/>
            <a:ext cx="1143855" cy="1143854"/>
          </a:xfrm>
          <a:prstGeom prst="arc">
            <a:avLst>
              <a:gd name="adj1" fmla="val 21944"/>
              <a:gd name="adj2" fmla="val 15606665"/>
            </a:avLst>
          </a:prstGeom>
          <a:ln w="276225" cap="rnd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7105549" y="1531542"/>
            <a:ext cx="877643" cy="53881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BR" sz="3200" b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90% </a:t>
            </a:r>
            <a:endParaRPr lang="pt-BR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7105550" y="3121056"/>
            <a:ext cx="877643" cy="53881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BR" sz="3200" b="1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82% </a:t>
            </a:r>
            <a:endParaRPr lang="pt-BR" sz="32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7105550" y="4677678"/>
            <a:ext cx="877643" cy="538815"/>
          </a:xfrm>
          <a:prstGeom prst="rect">
            <a:avLst/>
          </a:prstGeom>
        </p:spPr>
        <p:txBody>
          <a:bodyPr wrap="none" anchor="ctr">
            <a:spAutoFit/>
          </a:bodyPr>
          <a:lstStyle/>
          <a:p>
            <a:pPr algn="ctr"/>
            <a:r>
              <a:rPr lang="pt-BR" sz="32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77% </a:t>
            </a:r>
            <a:endParaRPr lang="pt-BR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Retângulo 27"/>
          <p:cNvSpPr/>
          <p:nvPr/>
        </p:nvSpPr>
        <p:spPr>
          <a:xfrm>
            <a:off x="8435563" y="2977684"/>
            <a:ext cx="37564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Conhecer o quanto pagam </a:t>
            </a:r>
            <a:br>
              <a:rPr lang="pt-BR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</a:br>
            <a:r>
              <a:rPr lang="pt-BR" sz="2400" dirty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de impostos</a:t>
            </a:r>
            <a:endParaRPr lang="pt-BR" sz="3200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8435563" y="4838751"/>
            <a:ext cx="37564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</a:rPr>
              <a:t>Redução do peso dos impostos </a:t>
            </a:r>
            <a:endParaRPr lang="pt-BR" sz="3200" b="1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Elipse 30"/>
          <p:cNvSpPr/>
          <p:nvPr/>
        </p:nvSpPr>
        <p:spPr>
          <a:xfrm rot="20700000">
            <a:off x="2194814" y="1119052"/>
            <a:ext cx="2075236" cy="2075234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520700" h="209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Elipse 31"/>
          <p:cNvSpPr/>
          <p:nvPr/>
        </p:nvSpPr>
        <p:spPr>
          <a:xfrm rot="17445614">
            <a:off x="1155384" y="3395700"/>
            <a:ext cx="2075236" cy="2075234"/>
          </a:xfrm>
          <a:prstGeom prst="ellipse">
            <a:avLst/>
          </a:prstGeom>
          <a:solidFill>
            <a:srgbClr val="2E75B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520700" h="209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33" name="Elipse 32"/>
          <p:cNvSpPr/>
          <p:nvPr/>
        </p:nvSpPr>
        <p:spPr>
          <a:xfrm rot="2866306">
            <a:off x="3387421" y="3395700"/>
            <a:ext cx="2075236" cy="2075234"/>
          </a:xfrm>
          <a:prstGeom prst="ellipse">
            <a:avLst/>
          </a:prstGeom>
          <a:solidFill>
            <a:srgbClr val="9DC3E6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520700" h="2095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 rot="20700000">
            <a:off x="2207858" y="2434370"/>
            <a:ext cx="2049148" cy="2049146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450850" h="146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Elipse 33"/>
          <p:cNvSpPr/>
          <p:nvPr/>
        </p:nvSpPr>
        <p:spPr>
          <a:xfrm rot="20700000">
            <a:off x="2884026" y="2340242"/>
            <a:ext cx="696812" cy="696808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Elipse 34"/>
          <p:cNvSpPr/>
          <p:nvPr/>
        </p:nvSpPr>
        <p:spPr>
          <a:xfrm rot="20700000">
            <a:off x="3485866" y="3605832"/>
            <a:ext cx="696812" cy="696808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Elipse 35"/>
          <p:cNvSpPr/>
          <p:nvPr/>
        </p:nvSpPr>
        <p:spPr>
          <a:xfrm rot="20700000">
            <a:off x="2322272" y="3631232"/>
            <a:ext cx="696812" cy="696808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7" name="CaixaDeTexto 46"/>
          <p:cNvSpPr txBox="1"/>
          <p:nvPr/>
        </p:nvSpPr>
        <p:spPr>
          <a:xfrm>
            <a:off x="1228895" y="4466632"/>
            <a:ext cx="1883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Arial Narrow" panose="020B0606020202030204" pitchFamily="34" charset="0"/>
                <a:cs typeface="Calibri"/>
                <a:sym typeface="Calibri"/>
              </a:rPr>
              <a:t>SIMPLIFICAÇÃO</a:t>
            </a:r>
          </a:p>
        </p:txBody>
      </p:sp>
      <p:sp>
        <p:nvSpPr>
          <p:cNvPr id="48" name="CaixaDeTexto 47"/>
          <p:cNvSpPr txBox="1"/>
          <p:nvPr/>
        </p:nvSpPr>
        <p:spPr>
          <a:xfrm>
            <a:off x="2170653" y="1765336"/>
            <a:ext cx="2159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latin typeface="Arial Narrow" panose="020B0606020202030204" pitchFamily="34" charset="0"/>
                <a:cs typeface="Calibri"/>
                <a:sym typeface="Calibri"/>
              </a:rPr>
              <a:t>DESBUROCRATIZAÇÃO</a:t>
            </a:r>
          </a:p>
        </p:txBody>
      </p:sp>
      <p:sp>
        <p:nvSpPr>
          <p:cNvPr id="49" name="CaixaDeTexto 48"/>
          <p:cNvSpPr txBox="1"/>
          <p:nvPr/>
        </p:nvSpPr>
        <p:spPr>
          <a:xfrm>
            <a:off x="3630835" y="4300820"/>
            <a:ext cx="1721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latin typeface="Arial Narrow" panose="020B0606020202030204" pitchFamily="34" charset="0"/>
                <a:cs typeface="Calibri"/>
                <a:sym typeface="Calibri"/>
              </a:rPr>
              <a:t>REDUÇÃO DE CARGA TRIBUTÁRIA</a:t>
            </a:r>
          </a:p>
        </p:txBody>
      </p:sp>
      <p:sp>
        <p:nvSpPr>
          <p:cNvPr id="45" name="CaixaDeTexto 44"/>
          <p:cNvSpPr txBox="1"/>
          <p:nvPr>
            <p:custDataLst>
              <p:tags r:id="rId1"/>
            </p:custDataLst>
          </p:nvPr>
        </p:nvSpPr>
        <p:spPr>
          <a:xfrm>
            <a:off x="2680370" y="3173106"/>
            <a:ext cx="1113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latin typeface="Arial Narrow" panose="020B0606020202030204" pitchFamily="34" charset="0"/>
                <a:cs typeface="Calibri"/>
                <a:sym typeface="Calibri"/>
              </a:rPr>
              <a:t>MPE</a:t>
            </a:r>
          </a:p>
        </p:txBody>
      </p:sp>
    </p:spTree>
    <p:extLst>
      <p:ext uri="{BB962C8B-B14F-4D97-AF65-F5344CB8AC3E}">
        <p14:creationId xmlns:p14="http://schemas.microsoft.com/office/powerpoint/2010/main" val="1763683752"/>
      </p:ext>
    </p:extLst>
  </p:cSld>
  <p:clrMapOvr>
    <a:masterClrMapping/>
  </p:clrMapOvr>
  <p:transition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6sA10xSkSs3VMGwDreo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0xFIUeX7vkmEaXaYwPWmc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hiZU4v_xEOOfB37iozNX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LVy0rSHy0.wBuzmAUNIN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RWh8Wc.90OwJOnR3zFQi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js7dBLooEu5M2tevMJji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6sA10xSkSs3VMGwDreo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X6sA10xSkSs3VMGwDreoA"/>
</p:tagLst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711</Words>
  <Application>Microsoft Office PowerPoint</Application>
  <PresentationFormat>Widescreen</PresentationFormat>
  <Paragraphs>166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Arial Narrow</vt:lpstr>
      <vt:lpstr>Calibri</vt:lpstr>
      <vt:lpstr>Calibri Light</vt:lpstr>
      <vt:lpstr>Century Gothic</vt:lpstr>
      <vt:lpstr>Times New Roman</vt:lpstr>
      <vt:lpstr>Tema do Office</vt:lpstr>
      <vt:lpstr>Audiência Pública  Comissão de Assuntos Econômicos do Senado Federal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Audiência pública  Comissão de Assuntos Econômicos do Senado Federal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NPK</dc:creator>
  <cp:lastModifiedBy>Aron Rodrigues</cp:lastModifiedBy>
  <cp:revision>79</cp:revision>
  <cp:lastPrinted>2017-04-24T14:18:05Z</cp:lastPrinted>
  <dcterms:created xsi:type="dcterms:W3CDTF">2017-04-23T11:19:02Z</dcterms:created>
  <dcterms:modified xsi:type="dcterms:W3CDTF">2017-04-25T16:55:56Z</dcterms:modified>
</cp:coreProperties>
</file>