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2" r:id="rId9"/>
    <p:sldId id="331" r:id="rId10"/>
    <p:sldId id="333" r:id="rId11"/>
    <p:sldId id="337" r:id="rId12"/>
    <p:sldId id="336" r:id="rId13"/>
    <p:sldId id="334" r:id="rId14"/>
    <p:sldId id="335" r:id="rId15"/>
  </p:sldIdLst>
  <p:sldSz cx="12192000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DC3E6"/>
    <a:srgbClr val="FF9B00"/>
    <a:srgbClr val="0057A7"/>
    <a:srgbClr val="CCCCCC"/>
    <a:srgbClr val="E6E6E6"/>
    <a:srgbClr val="203864"/>
    <a:srgbClr val="949191"/>
    <a:srgbClr val="3760AA"/>
    <a:srgbClr val="0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Planilha1!$B$2:$B$11</c:f>
              <c:numCache>
                <c:formatCode>0%</c:formatCode>
                <c:ptCount val="10"/>
                <c:pt idx="0">
                  <c:v>0.42699999999999999</c:v>
                </c:pt>
                <c:pt idx="1">
                  <c:v>0.438</c:v>
                </c:pt>
                <c:pt idx="2">
                  <c:v>0.44400000000000001</c:v>
                </c:pt>
                <c:pt idx="3">
                  <c:v>0.44800000000000001</c:v>
                </c:pt>
                <c:pt idx="4">
                  <c:v>0.46200000000000002</c:v>
                </c:pt>
                <c:pt idx="5">
                  <c:v>0.47599999999999998</c:v>
                </c:pt>
                <c:pt idx="6">
                  <c:v>0.49099999999999999</c:v>
                </c:pt>
                <c:pt idx="7">
                  <c:v>0.505</c:v>
                </c:pt>
                <c:pt idx="8">
                  <c:v>0.55500000000000005</c:v>
                </c:pt>
                <c:pt idx="9">
                  <c:v>0.56599999999999995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4190-444A-8C81-DE1CA669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222180176"/>
        <c:axId val="222180960"/>
        <c:axId val="0"/>
      </c:bar3DChart>
      <c:catAx>
        <c:axId val="2221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22180960"/>
        <c:crosses val="autoZero"/>
        <c:auto val="1"/>
        <c:lblAlgn val="ctr"/>
        <c:lblOffset val="100"/>
        <c:noMultiLvlLbl val="0"/>
      </c:catAx>
      <c:valAx>
        <c:axId val="222180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218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2.9072211460902556E-2"/>
          <c:y val="0.15702790684195783"/>
          <c:w val="0.94185557707819489"/>
          <c:h val="0.68050475500194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165100" dist="1041400" dir="10080000" sx="4000" sy="4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9525">
              <a:bevelT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Planilha1!$A$2:$A$3</c:f>
              <c:strCache>
                <c:ptCount val="2"/>
                <c:pt idx="0">
                  <c:v>2009</c:v>
                </c:pt>
                <c:pt idx="1">
                  <c:v>2016 (E)</c:v>
                </c:pt>
              </c:strCache>
            </c:strRef>
          </c:cat>
          <c:val>
            <c:numRef>
              <c:f>Planilha1!$B$2:$B$3</c:f>
              <c:numCache>
                <c:formatCode>_-* #,##0_-;\-* #,##0_-;_-* "-"??_-;_-@_-</c:formatCode>
                <c:ptCount val="2"/>
                <c:pt idx="0">
                  <c:v>48876</c:v>
                </c:pt>
                <c:pt idx="1">
                  <c:v>6649896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15F-4F89-97E2-570FE61783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shape val="box"/>
        <c:axId val="222181744"/>
        <c:axId val="222182136"/>
        <c:axId val="0"/>
      </c:bar3DChart>
      <c:catAx>
        <c:axId val="22218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22182136"/>
        <c:crosses val="autoZero"/>
        <c:auto val="1"/>
        <c:lblAlgn val="ctr"/>
        <c:lblOffset val="100"/>
        <c:noMultiLvlLbl val="0"/>
      </c:catAx>
      <c:valAx>
        <c:axId val="222182136"/>
        <c:scaling>
          <c:orientation val="minMax"/>
          <c:max val="7000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2218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2.9072211460902556E-2"/>
          <c:y val="0.15702790684195783"/>
          <c:w val="0.94185557707819489"/>
          <c:h val="0.68050475500194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165100" dist="1041400" dir="10080000" sx="4000" sy="4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9525">
              <a:bevelT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Planilha1!$A$2:$A$3</c:f>
              <c:strCache>
                <c:ptCount val="2"/>
                <c:pt idx="0">
                  <c:v>2009</c:v>
                </c:pt>
                <c:pt idx="1">
                  <c:v>2016 (E)</c:v>
                </c:pt>
              </c:strCache>
            </c:strRef>
          </c:cat>
          <c:val>
            <c:numRef>
              <c:f>Planilha1!$B$2:$B$3</c:f>
              <c:numCache>
                <c:formatCode>_-* #,##0_-;\-* #,##0_-;_-* "-"??_-;_-@_-</c:formatCode>
                <c:ptCount val="2"/>
                <c:pt idx="0">
                  <c:v>2655913</c:v>
                </c:pt>
                <c:pt idx="1">
                  <c:v>4026227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2FAC-44EE-8F4F-3E3BA749C8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shape val="box"/>
        <c:axId val="222182920"/>
        <c:axId val="222183312"/>
        <c:axId val="0"/>
      </c:bar3DChart>
      <c:catAx>
        <c:axId val="22218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22183312"/>
        <c:crosses val="autoZero"/>
        <c:auto val="1"/>
        <c:lblAlgn val="ctr"/>
        <c:lblOffset val="100"/>
        <c:noMultiLvlLbl val="0"/>
      </c:catAx>
      <c:valAx>
        <c:axId val="222183312"/>
        <c:scaling>
          <c:orientation val="minMax"/>
          <c:max val="7000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2218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2.9072211460902556E-2"/>
          <c:y val="0.15702790684195783"/>
          <c:w val="0.94185557707819489"/>
          <c:h val="0.68050475500194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165100" dist="1041400" dir="10080000" sx="4000" sy="4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9525">
              <a:bevelT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Planilha1!$A$2:$A$3</c:f>
              <c:strCache>
                <c:ptCount val="2"/>
                <c:pt idx="0">
                  <c:v>2009</c:v>
                </c:pt>
                <c:pt idx="1">
                  <c:v>2016 (E)</c:v>
                </c:pt>
              </c:strCache>
            </c:strRef>
          </c:cat>
          <c:val>
            <c:numRef>
              <c:f>Planilha1!$B$2:$B$3</c:f>
              <c:numCache>
                <c:formatCode>_-* #,##0_-;\-* #,##0_-;_-* "-"??_-;_-@_-</c:formatCode>
                <c:ptCount val="2"/>
                <c:pt idx="0">
                  <c:v>662230</c:v>
                </c:pt>
                <c:pt idx="1">
                  <c:v>1077158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9B8C-4145-A4A2-F6ABDAA91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shape val="box"/>
        <c:axId val="222184096"/>
        <c:axId val="222184488"/>
        <c:axId val="0"/>
      </c:bar3DChart>
      <c:catAx>
        <c:axId val="2221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22184488"/>
        <c:crosses val="autoZero"/>
        <c:auto val="1"/>
        <c:lblAlgn val="ctr"/>
        <c:lblOffset val="100"/>
        <c:noMultiLvlLbl val="0"/>
      </c:catAx>
      <c:valAx>
        <c:axId val="222184488"/>
        <c:scaling>
          <c:orientation val="minMax"/>
          <c:max val="7000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221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DA5-4FC2-963A-EB6B89A16D3B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A5-4FC2-963A-EB6B89A16D3B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Planilha1!$B$2:$B$12</c:f>
              <c:numCache>
                <c:formatCode>_-* #,##0_-;\-* #,##0_-;_-* "-"??_-;_-@_-</c:formatCode>
                <c:ptCount val="11"/>
                <c:pt idx="0">
                  <c:v>1410.0519999999999</c:v>
                </c:pt>
                <c:pt idx="1">
                  <c:v>1400.848</c:v>
                </c:pt>
                <c:pt idx="2">
                  <c:v>1364.508</c:v>
                </c:pt>
                <c:pt idx="3">
                  <c:v>2003.0450000000001</c:v>
                </c:pt>
                <c:pt idx="4">
                  <c:v>1670.0640000000001</c:v>
                </c:pt>
                <c:pt idx="5">
                  <c:v>1323.328</c:v>
                </c:pt>
                <c:pt idx="6">
                  <c:v>1207.2090000000001</c:v>
                </c:pt>
                <c:pt idx="7">
                  <c:v>775.84</c:v>
                </c:pt>
                <c:pt idx="8">
                  <c:v>-208.666</c:v>
                </c:pt>
                <c:pt idx="9">
                  <c:v>-281.06799999999998</c:v>
                </c:pt>
                <c:pt idx="10">
                  <c:v>85.037000000000006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9DA5-4FC2-963A-EB6B89A16D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A5-4FC2-963A-EB6B89A16D3B}"/>
              </c:ext>
            </c:extLst>
          </c:dPt>
          <c:dPt>
            <c:idx val="1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DA5-4FC2-963A-EB6B89A16D3B}"/>
              </c:ext>
            </c:extLst>
          </c:dPt>
          <c:dPt>
            <c:idx val="3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A5-4FC2-963A-EB6B89A16D3B}"/>
              </c:ext>
            </c:extLst>
          </c:dPt>
          <c:dPt>
            <c:idx val="4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DA5-4FC2-963A-EB6B89A16D3B}"/>
              </c:ext>
            </c:extLst>
          </c:dPt>
          <c:dPt>
            <c:idx val="5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A5-4FC2-963A-EB6B89A16D3B}"/>
              </c:ext>
            </c:extLst>
          </c:dPt>
          <c:dPt>
            <c:idx val="6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A5-4FC2-963A-EB6B89A16D3B}"/>
              </c:ext>
            </c:extLst>
          </c:dPt>
          <c:dPt>
            <c:idx val="7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A5-4FC2-963A-EB6B89A16D3B}"/>
              </c:ext>
            </c:extLst>
          </c:dPt>
          <c:dPt>
            <c:idx val="8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DA5-4FC2-963A-EB6B89A16D3B}"/>
              </c:ext>
            </c:extLst>
          </c:dPt>
          <c:dPt>
            <c:idx val="9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A5-4FC2-963A-EB6B89A16D3B}"/>
              </c:ext>
            </c:extLst>
          </c:dPt>
          <c:dPt>
            <c:idx val="1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DA5-4FC2-963A-EB6B89A16D3B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105259668028094E-3"/>
                  <c:y val="1.4138904196516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A5-4FC2-963A-EB6B89A16D3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Planilha1!$C$2:$C$12</c:f>
              <c:numCache>
                <c:formatCode>_-* #,##0_-;\-* #,##0_-;_-* "-"??_-;_-@_-</c:formatCode>
                <c:ptCount val="11"/>
                <c:pt idx="0">
                  <c:v>514.70600000000002</c:v>
                </c:pt>
                <c:pt idx="1">
                  <c:v>290.58199999999999</c:v>
                </c:pt>
                <c:pt idx="2">
                  <c:v>6.9160000000000004</c:v>
                </c:pt>
                <c:pt idx="3">
                  <c:v>617.90099999999995</c:v>
                </c:pt>
                <c:pt idx="4">
                  <c:v>340.714</c:v>
                </c:pt>
                <c:pt idx="5">
                  <c:v>53.177999999999997</c:v>
                </c:pt>
                <c:pt idx="6">
                  <c:v>-88.097999999999999</c:v>
                </c:pt>
                <c:pt idx="7">
                  <c:v>-361.65</c:v>
                </c:pt>
                <c:pt idx="8">
                  <c:v>-1315.154</c:v>
                </c:pt>
                <c:pt idx="9">
                  <c:v>-1032.2829999999999</c:v>
                </c:pt>
                <c:pt idx="10">
                  <c:v>-99.007999999999996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9DA5-4FC2-963A-EB6B89A16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222185272"/>
        <c:axId val="106516584"/>
        <c:axId val="0"/>
      </c:bar3DChart>
      <c:catAx>
        <c:axId val="22218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06516584"/>
        <c:crosses val="autoZero"/>
        <c:auto val="1"/>
        <c:lblAlgn val="ctr"/>
        <c:lblOffset val="100"/>
        <c:noMultiLvlLbl val="0"/>
      </c:catAx>
      <c:valAx>
        <c:axId val="10651658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18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Empresas criadas em 2009</c:v>
                </c:pt>
                <c:pt idx="1">
                  <c:v>Empresas criadas em 2010</c:v>
                </c:pt>
                <c:pt idx="2">
                  <c:v>Empresas criadas em 2011</c:v>
                </c:pt>
                <c:pt idx="3">
                  <c:v>Empresas criadas em 2012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0.7</c:v>
                </c:pt>
                <c:pt idx="1">
                  <c:v>0.85</c:v>
                </c:pt>
                <c:pt idx="2">
                  <c:v>0.83</c:v>
                </c:pt>
                <c:pt idx="3">
                  <c:v>0.83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86AB-4F07-8AA2-1F043564BA2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717388823806088E-2"/>
                  <c:y val="-7.0528206284451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23-496D-B7CF-D05937EC43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Empresas criadas em 2009</c:v>
                </c:pt>
                <c:pt idx="1">
                  <c:v>Empresas criadas em 2010</c:v>
                </c:pt>
                <c:pt idx="2">
                  <c:v>Empresas criadas em 2011</c:v>
                </c:pt>
                <c:pt idx="3">
                  <c:v>Empresas criadas em 2012</c:v>
                </c:pt>
              </c:strCache>
            </c:strRef>
          </c:cat>
          <c:val>
            <c:numRef>
              <c:f>Planilha1!$C$2:$C$5</c:f>
              <c:numCache>
                <c:formatCode>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0.39</c:v>
                </c:pt>
                <c:pt idx="3">
                  <c:v>0.38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86AB-4F07-8AA2-1F043564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224055368"/>
        <c:axId val="224055760"/>
        <c:axId val="0"/>
      </c:bar3DChart>
      <c:catAx>
        <c:axId val="22405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224055760"/>
        <c:crosses val="autoZero"/>
        <c:auto val="1"/>
        <c:lblAlgn val="ctr"/>
        <c:lblOffset val="100"/>
        <c:noMultiLvlLbl val="0"/>
      </c:catAx>
      <c:valAx>
        <c:axId val="224055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40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ED46CC4-32FE-40CA-9D86-7388096C0458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AAAB0063-CD69-4F0D-80D9-2CCB35133F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2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9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366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74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73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77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3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8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44D-7A8B-45E0-8FAD-B3F55402680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D934-9E3D-49B5-AA7D-4F9151B4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4.gif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5" Type="http://schemas.openxmlformats.org/officeDocument/2006/relationships/chart" Target="../charts/chart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logo sebr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973" y="2600325"/>
            <a:ext cx="2910560" cy="14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: Forma 14"/>
          <p:cNvSpPr/>
          <p:nvPr/>
        </p:nvSpPr>
        <p:spPr>
          <a:xfrm>
            <a:off x="1397851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rgbClr val="00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/>
          <p:cNvSpPr/>
          <p:nvPr/>
        </p:nvSpPr>
        <p:spPr>
          <a:xfrm>
            <a:off x="-37249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1" y="2103160"/>
            <a:ext cx="5529867" cy="265120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</a:t>
            </a:r>
            <a:b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Assuntos Econômicos do Senado Federal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672" y="5131062"/>
            <a:ext cx="4167376" cy="1155525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Balanço do Simples Nacional</a:t>
            </a:r>
          </a:p>
          <a:p>
            <a:pPr algn="l">
              <a:lnSpc>
                <a:spcPct val="8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abril de 2017</a:t>
            </a:r>
          </a:p>
        </p:txBody>
      </p:sp>
    </p:spTree>
    <p:extLst>
      <p:ext uri="{BB962C8B-B14F-4D97-AF65-F5344CB8AC3E}">
        <p14:creationId xmlns:p14="http://schemas.microsoft.com/office/powerpoint/2010/main" val="43514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  <a:b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Crescer Sem Medo trouxe avanços importantes (2016)</a:t>
            </a:r>
            <a:endParaRPr kumimoji="0" lang="pt-BR" sz="20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85751" y="1498195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Como era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492238" y="1498196"/>
            <a:ext cx="3004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Como ficou</a:t>
            </a:r>
          </a:p>
        </p:txBody>
      </p:sp>
      <p:sp>
        <p:nvSpPr>
          <p:cNvPr id="3" name="Seta: Pentágono 2"/>
          <p:cNvSpPr/>
          <p:nvPr/>
        </p:nvSpPr>
        <p:spPr>
          <a:xfrm>
            <a:off x="0" y="2231126"/>
            <a:ext cx="5572664" cy="1242204"/>
          </a:xfrm>
          <a:prstGeom prst="homePlate">
            <a:avLst>
              <a:gd name="adj" fmla="val 24306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" name="Seta: Divisa 5"/>
          <p:cNvSpPr/>
          <p:nvPr/>
        </p:nvSpPr>
        <p:spPr>
          <a:xfrm>
            <a:off x="5572664" y="2239753"/>
            <a:ext cx="7047961" cy="1233577"/>
          </a:xfrm>
          <a:prstGeom prst="chevron">
            <a:avLst>
              <a:gd name="adj" fmla="val 220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1" name="Seta: Pentágono 20"/>
          <p:cNvSpPr/>
          <p:nvPr/>
        </p:nvSpPr>
        <p:spPr>
          <a:xfrm>
            <a:off x="0" y="3602726"/>
            <a:ext cx="5572664" cy="1242204"/>
          </a:xfrm>
          <a:prstGeom prst="homePlate">
            <a:avLst>
              <a:gd name="adj" fmla="val 24306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2" name="Seta: Divisa 21"/>
          <p:cNvSpPr/>
          <p:nvPr/>
        </p:nvSpPr>
        <p:spPr>
          <a:xfrm>
            <a:off x="5572664" y="3611353"/>
            <a:ext cx="7047961" cy="1233577"/>
          </a:xfrm>
          <a:prstGeom prst="chevron">
            <a:avLst>
              <a:gd name="adj" fmla="val 220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3" name="Seta: Pentágono 22"/>
          <p:cNvSpPr/>
          <p:nvPr/>
        </p:nvSpPr>
        <p:spPr>
          <a:xfrm>
            <a:off x="0" y="4983851"/>
            <a:ext cx="5572664" cy="1242204"/>
          </a:xfrm>
          <a:prstGeom prst="homePlate">
            <a:avLst>
              <a:gd name="adj" fmla="val 24306"/>
            </a:avLst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Seta: Divisa 23"/>
          <p:cNvSpPr/>
          <p:nvPr/>
        </p:nvSpPr>
        <p:spPr>
          <a:xfrm>
            <a:off x="5572664" y="4992478"/>
            <a:ext cx="7047961" cy="1233577"/>
          </a:xfrm>
          <a:prstGeom prst="chevron">
            <a:avLst>
              <a:gd name="adj" fmla="val 220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799531" y="2564339"/>
            <a:ext cx="357501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6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tabelas de tributação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5961889" y="2564340"/>
            <a:ext cx="3677610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5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tabelas de tributação;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398781" y="3907364"/>
            <a:ext cx="397576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20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faixas de receita bruta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961889" y="3907365"/>
            <a:ext cx="3748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6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 faixas de receita bruta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70001" y="5321468"/>
            <a:ext cx="490454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Tributação sem progressividade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5961889" y="5182969"/>
            <a:ext cx="5005537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1951"/>
              </a:spcAft>
              <a:buClr>
                <a:schemeClr val="tx2"/>
              </a:buClr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Tributação com progressividade </a:t>
            </a:r>
            <a:b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</a:b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(modelo do IRPF)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907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-246743" y="2805771"/>
            <a:ext cx="6693353" cy="1548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-246743" y="4692628"/>
            <a:ext cx="6693353" cy="15485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ainda muito a fazer</a:t>
            </a:r>
            <a:endParaRPr kumimoji="0" lang="pt-BR" sz="20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538924" y="1534438"/>
            <a:ext cx="5907686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r"/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Pesquisa Simples 2017 </a:t>
            </a:r>
            <a:r>
              <a:rPr lang="pt-BR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(base 2016)</a:t>
            </a:r>
            <a:endParaRPr lang="pt-BR" sz="40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387772" y="2058421"/>
            <a:ext cx="45318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Nacionalização do ICMS – regras únicas e nacionais</a:t>
            </a:r>
          </a:p>
          <a:p>
            <a:pPr>
              <a:spcBef>
                <a:spcPts val="1200"/>
              </a:spcBef>
            </a:pP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Integração e automação das obrigações acessórias: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Tributária – </a:t>
            </a:r>
            <a:r>
              <a:rPr lang="pt-B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NFe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Trabalhista – </a:t>
            </a:r>
            <a:r>
              <a:rPr lang="pt-BR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eSocial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0610" y="2967008"/>
            <a:ext cx="6096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Mais de 70% (71%) das empresas Optantes pelo Simples confirmam que estão sendo prejudicadas pela Substituição Tributária (ST)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50610" y="5024017"/>
            <a:ext cx="6096000" cy="83099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Dentro deste grupo, 66% afirma ser alto ou muito alto o tamanho do prejuízo. </a:t>
            </a:r>
          </a:p>
        </p:txBody>
      </p:sp>
    </p:spTree>
    <p:extLst>
      <p:ext uri="{BB962C8B-B14F-4D97-AF65-F5344CB8AC3E}">
        <p14:creationId xmlns:p14="http://schemas.microsoft.com/office/powerpoint/2010/main" val="33396728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global </a:t>
            </a:r>
            <a:endParaRPr kumimoji="0" lang="pt-BR" sz="2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0" y="6159106"/>
            <a:ext cx="12192000" cy="6988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EMPREENDEDORISMO CRESCERÁ FORTEMENTE NOS PRÓXIMOS ANOS</a:t>
            </a:r>
          </a:p>
        </p:txBody>
      </p:sp>
      <p:pic>
        <p:nvPicPr>
          <p:cNvPr id="45" name="Picture 4" descr="Resultado de imagem para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342" y="2298450"/>
            <a:ext cx="1943138" cy="17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eta: Divisa 45"/>
          <p:cNvSpPr/>
          <p:nvPr/>
        </p:nvSpPr>
        <p:spPr>
          <a:xfrm>
            <a:off x="8720221" y="1919516"/>
            <a:ext cx="942121" cy="3136376"/>
          </a:xfrm>
          <a:prstGeom prst="chevron">
            <a:avLst>
              <a:gd name="adj" fmla="val 4303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535884" y="3924636"/>
            <a:ext cx="2215969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Empreendedorismo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(forte/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única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eta: para Baixo 47"/>
          <p:cNvSpPr/>
          <p:nvPr/>
        </p:nvSpPr>
        <p:spPr>
          <a:xfrm rot="10800000">
            <a:off x="11551556" y="2489201"/>
            <a:ext cx="571500" cy="1765300"/>
          </a:xfrm>
          <a:prstGeom prst="downArrow">
            <a:avLst>
              <a:gd name="adj1" fmla="val 50000"/>
              <a:gd name="adj2" fmla="val 85556"/>
            </a:avLst>
          </a:pr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eta: para Baixo 49"/>
          <p:cNvSpPr/>
          <p:nvPr/>
        </p:nvSpPr>
        <p:spPr>
          <a:xfrm rot="10800000">
            <a:off x="8066785" y="1584787"/>
            <a:ext cx="474355" cy="1465229"/>
          </a:xfrm>
          <a:prstGeom prst="downArrow">
            <a:avLst>
              <a:gd name="adj1" fmla="val 50000"/>
              <a:gd name="adj2" fmla="val 85556"/>
            </a:avLst>
          </a:pr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2" descr="Resultado de imagem para economic cr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2" y="1519908"/>
            <a:ext cx="3102498" cy="21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tângulo 55"/>
          <p:cNvSpPr/>
          <p:nvPr/>
        </p:nvSpPr>
        <p:spPr>
          <a:xfrm>
            <a:off x="5859329" y="1914421"/>
            <a:ext cx="218225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DESEMPREGO CONJUNTURAL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52302" y="2281129"/>
            <a:ext cx="280519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CRISE ECONÔMICA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5891738" y="2649906"/>
            <a:ext cx="213533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recuperável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eta: para Baixo 59"/>
          <p:cNvSpPr/>
          <p:nvPr/>
        </p:nvSpPr>
        <p:spPr>
          <a:xfrm rot="10800000">
            <a:off x="8066785" y="4048063"/>
            <a:ext cx="474355" cy="1465229"/>
          </a:xfrm>
          <a:prstGeom prst="downArrow">
            <a:avLst>
              <a:gd name="adj1" fmla="val 50000"/>
              <a:gd name="adj2" fmla="val 85556"/>
            </a:avLst>
          </a:pr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5712657" y="4150692"/>
            <a:ext cx="2668254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DESEMPREGO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ESTRUTURAL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5859329" y="4881878"/>
            <a:ext cx="226918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irrecuperável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52301" y="4442849"/>
            <a:ext cx="310230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INTELIGÊNCIA ARTIFICIAL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 OUTRAS TECNOLOGIAS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2" descr="Resultado de imagem para robotica avanç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6" r="16092" b="35362"/>
          <a:stretch/>
        </p:blipFill>
        <p:spPr bwMode="auto">
          <a:xfrm>
            <a:off x="3214879" y="3753456"/>
            <a:ext cx="2067380" cy="2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eta: Divisa 54"/>
          <p:cNvSpPr/>
          <p:nvPr/>
        </p:nvSpPr>
        <p:spPr>
          <a:xfrm>
            <a:off x="4976056" y="1318839"/>
            <a:ext cx="736600" cy="2180895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eta: Divisa 58"/>
          <p:cNvSpPr/>
          <p:nvPr/>
        </p:nvSpPr>
        <p:spPr>
          <a:xfrm>
            <a:off x="4976056" y="3723787"/>
            <a:ext cx="736600" cy="2180895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375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X:\0 IMAGENS\_imagens_mais_usadas\pessoas da ips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0" y="-25879"/>
            <a:ext cx="12192000" cy="69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: Pentágono 19"/>
          <p:cNvSpPr/>
          <p:nvPr/>
        </p:nvSpPr>
        <p:spPr>
          <a:xfrm flipH="1">
            <a:off x="3875766" y="3755672"/>
            <a:ext cx="8640083" cy="1258481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915185" y="3846305"/>
            <a:ext cx="7149815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É FUNDAMENTAL DAR CONTINUIDADE </a:t>
            </a:r>
            <a:b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À PRÁTICA DO ÓBVIO!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987801" y="2422172"/>
            <a:ext cx="8401049" cy="1010831"/>
            <a:chOff x="-1062619" y="3846919"/>
            <a:chExt cx="9702701" cy="1010831"/>
          </a:xfrm>
        </p:grpSpPr>
        <p:sp>
          <p:nvSpPr>
            <p:cNvPr id="2" name="Seta: Pentágono 1"/>
            <p:cNvSpPr/>
            <p:nvPr/>
          </p:nvSpPr>
          <p:spPr>
            <a:xfrm>
              <a:off x="-1062619" y="3846919"/>
              <a:ext cx="9702701" cy="1010831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8453" y="4046672"/>
              <a:ext cx="6564623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cs typeface="Arial" charset="0"/>
                </a:rPr>
                <a:t>UNANIMIDADE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933450" y="1653957"/>
            <a:ext cx="3848100" cy="3897966"/>
            <a:chOff x="4687344" y="747280"/>
            <a:chExt cx="2817312" cy="2853820"/>
          </a:xfrm>
        </p:grpSpPr>
        <p:sp>
          <p:nvSpPr>
            <p:cNvPr id="15" name="Elipse 14"/>
            <p:cNvSpPr/>
            <p:nvPr/>
          </p:nvSpPr>
          <p:spPr bwMode="auto">
            <a:xfrm>
              <a:off x="4687344" y="747280"/>
              <a:ext cx="2817312" cy="285382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6" name="Picture 22" descr="X:\0 IMAGENS\_imagens_mais_usadas\Mao numero um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36" y="1378564"/>
              <a:ext cx="853971" cy="159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8101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logo sebr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973" y="2600325"/>
            <a:ext cx="2910560" cy="14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: Forma 14"/>
          <p:cNvSpPr/>
          <p:nvPr/>
        </p:nvSpPr>
        <p:spPr>
          <a:xfrm>
            <a:off x="1397851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rgbClr val="00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/>
          <p:cNvSpPr/>
          <p:nvPr/>
        </p:nvSpPr>
        <p:spPr>
          <a:xfrm>
            <a:off x="-37249" y="-12700"/>
            <a:ext cx="8089900" cy="6883400"/>
          </a:xfrm>
          <a:custGeom>
            <a:avLst/>
            <a:gdLst>
              <a:gd name="connsiteX0" fmla="*/ 4902200 w 8089900"/>
              <a:gd name="connsiteY0" fmla="*/ 0 h 6883400"/>
              <a:gd name="connsiteX1" fmla="*/ 0 w 8089900"/>
              <a:gd name="connsiteY1" fmla="*/ 0 h 6883400"/>
              <a:gd name="connsiteX2" fmla="*/ 0 w 8089900"/>
              <a:gd name="connsiteY2" fmla="*/ 6883400 h 6883400"/>
              <a:gd name="connsiteX3" fmla="*/ 8089900 w 8089900"/>
              <a:gd name="connsiteY3" fmla="*/ 6883400 h 6883400"/>
              <a:gd name="connsiteX4" fmla="*/ 4902200 w 808990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9900" h="6883400">
                <a:moveTo>
                  <a:pt x="4902200" y="0"/>
                </a:moveTo>
                <a:lnTo>
                  <a:pt x="0" y="0"/>
                </a:lnTo>
                <a:lnTo>
                  <a:pt x="0" y="6883400"/>
                </a:lnTo>
                <a:lnTo>
                  <a:pt x="8089900" y="6883400"/>
                </a:lnTo>
                <a:lnTo>
                  <a:pt x="4902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2" y="2103160"/>
            <a:ext cx="5380228" cy="265120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</a:t>
            </a:r>
            <a:b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Assuntos Econômicos do Senado Federal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672" y="5131062"/>
            <a:ext cx="4167376" cy="1155525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Balanço do Simples Nacional</a:t>
            </a:r>
          </a:p>
          <a:p>
            <a:pPr algn="l">
              <a:lnSpc>
                <a:spcPct val="8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abril de 2017</a:t>
            </a:r>
          </a:p>
        </p:txBody>
      </p:sp>
    </p:spTree>
    <p:extLst>
      <p:ext uri="{BB962C8B-B14F-4D97-AF65-F5344CB8AC3E}">
        <p14:creationId xmlns:p14="http://schemas.microsoft.com/office/powerpoint/2010/main" val="356621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história do Simples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anos de luta 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6037943" y="5810798"/>
            <a:ext cx="2571574" cy="851542"/>
          </a:xfrm>
          <a:prstGeom prst="rect">
            <a:avLst/>
          </a:prstGeom>
          <a:solidFill>
            <a:srgbClr val="0072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ELEVADA INFORMALIDADE 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9218169" y="5810798"/>
            <a:ext cx="2571574" cy="851542"/>
          </a:xfrm>
          <a:prstGeom prst="rect">
            <a:avLst/>
          </a:prstGeom>
          <a:solidFill>
            <a:srgbClr val="0072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ALTA MORTALIDADE PRECOCE</a:t>
            </a:r>
          </a:p>
        </p:txBody>
      </p:sp>
      <p:sp>
        <p:nvSpPr>
          <p:cNvPr id="14" name="Seta: para a Direita 13"/>
          <p:cNvSpPr/>
          <p:nvPr/>
        </p:nvSpPr>
        <p:spPr bwMode="auto">
          <a:xfrm>
            <a:off x="0" y="2855099"/>
            <a:ext cx="12075886" cy="480146"/>
          </a:xfrm>
          <a:prstGeom prst="rightArrow">
            <a:avLst>
              <a:gd name="adj1" fmla="val 50000"/>
              <a:gd name="adj2" fmla="val 91319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253041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589716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926391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263066" y="2891971"/>
            <a:ext cx="406400" cy="406400"/>
          </a:xfrm>
          <a:prstGeom prst="ellipse">
            <a:avLst/>
          </a:prstGeom>
          <a:solidFill>
            <a:srgbClr val="0072B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5599741" y="2891971"/>
            <a:ext cx="406400" cy="406400"/>
          </a:xfrm>
          <a:prstGeom prst="ellipse">
            <a:avLst/>
          </a:prstGeom>
          <a:solidFill>
            <a:srgbClr val="0072B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6936416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8200520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9508167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10699698" y="2891971"/>
            <a:ext cx="406400" cy="406400"/>
          </a:xfrm>
          <a:prstGeom prst="ellips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8574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416837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755099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093362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00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431625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00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769887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035578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344812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537931" y="3341039"/>
            <a:ext cx="7553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53502" y="1385208"/>
            <a:ext cx="222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começo de tudo - 1º Congresso Brasileiro da MPE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38047" y="4267147"/>
            <a:ext cx="2053320" cy="92333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passo concreto – Estatuto da MPE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237173" y="1371269"/>
            <a:ext cx="171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ampliação da proteção – art. 179 da Constituição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499922" y="4482591"/>
            <a:ext cx="1969769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000" b="1" kern="0" dirty="0">
                <a:solidFill>
                  <a:srgbClr val="00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Simples </a:t>
            </a:r>
            <a:endParaRPr lang="pt-BR" sz="2000" b="1" dirty="0">
              <a:solidFill>
                <a:srgbClr val="0072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797904" y="1385208"/>
            <a:ext cx="2601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kern="0" dirty="0">
                <a:solidFill>
                  <a:srgbClr val="00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 para ampliação do Simples – Emenda Constitucional 42 </a:t>
            </a:r>
            <a:endParaRPr lang="pt-BR" sz="2000" b="1" dirty="0">
              <a:solidFill>
                <a:srgbClr val="0072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211172" y="4267147"/>
            <a:ext cx="1579741" cy="92333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segundo Simples – </a:t>
            </a:r>
            <a:b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nacional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436022" y="1350085"/>
            <a:ext cx="2043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terceiro Simples – valor fixo – MEI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782966" y="4544146"/>
            <a:ext cx="205993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universalização do Simples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0917654" y="1337713"/>
            <a:ext cx="1274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Crescer Sem Medo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/>
          <p:cNvCxnSpPr>
            <a:stCxn id="25" idx="2"/>
          </p:cNvCxnSpPr>
          <p:nvPr/>
        </p:nvCxnSpPr>
        <p:spPr bwMode="auto">
          <a:xfrm flipH="1">
            <a:off x="1792917" y="3741149"/>
            <a:ext cx="1588" cy="13839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ector reto 42"/>
          <p:cNvCxnSpPr/>
          <p:nvPr/>
        </p:nvCxnSpPr>
        <p:spPr bwMode="auto">
          <a:xfrm flipH="1">
            <a:off x="457601" y="1461531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ector reto 43"/>
          <p:cNvCxnSpPr/>
          <p:nvPr/>
        </p:nvCxnSpPr>
        <p:spPr bwMode="auto">
          <a:xfrm flipH="1">
            <a:off x="4492573" y="3725760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2BA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157258" y="1461531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ector reto 45"/>
          <p:cNvCxnSpPr/>
          <p:nvPr/>
        </p:nvCxnSpPr>
        <p:spPr bwMode="auto">
          <a:xfrm flipH="1">
            <a:off x="7148687" y="3725760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ector reto 46"/>
          <p:cNvCxnSpPr/>
          <p:nvPr/>
        </p:nvCxnSpPr>
        <p:spPr bwMode="auto">
          <a:xfrm flipH="1">
            <a:off x="5813372" y="1461531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2BA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ector reto 47"/>
          <p:cNvCxnSpPr/>
          <p:nvPr/>
        </p:nvCxnSpPr>
        <p:spPr bwMode="auto">
          <a:xfrm flipH="1">
            <a:off x="9703203" y="3725760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ector reto 48"/>
          <p:cNvCxnSpPr/>
          <p:nvPr/>
        </p:nvCxnSpPr>
        <p:spPr bwMode="auto">
          <a:xfrm flipH="1">
            <a:off x="8396916" y="1461531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ector reto 49"/>
          <p:cNvCxnSpPr/>
          <p:nvPr/>
        </p:nvCxnSpPr>
        <p:spPr bwMode="auto">
          <a:xfrm flipH="1">
            <a:off x="10893373" y="1461531"/>
            <a:ext cx="1589" cy="13993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Espaço Reservado para Conteúdo 2"/>
          <p:cNvSpPr txBox="1">
            <a:spLocks/>
          </p:cNvSpPr>
          <p:nvPr/>
        </p:nvSpPr>
        <p:spPr bwMode="auto">
          <a:xfrm>
            <a:off x="216897" y="5866397"/>
            <a:ext cx="614036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kern="0" dirty="0">
                <a:solidFill>
                  <a:schemeClr val="tx1"/>
                </a:solidFill>
                <a:latin typeface="Arial Narrow" panose="020B0606020202030204" pitchFamily="34" charset="0"/>
              </a:rPr>
              <a:t>Simples surgiu da necessidade de reversão do ambiente hostil para os pequenos negócios</a:t>
            </a:r>
            <a:endParaRPr lang="pt-B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351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Formalização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expressiva nos últimos anos 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0" y="6159106"/>
            <a:ext cx="12192000" cy="6988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 ÍNDICE DE FORMALIZAÇÃO AUMENTOU 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13,9 P.P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(42,7% A 56,6%) EM </a:t>
            </a:r>
            <a:r>
              <a:rPr kumimoji="0" lang="pt-BR" sz="2800" b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10 ANOS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282250" y="5943662"/>
            <a:ext cx="7443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Não houve PNAD nos anos de 2000 e 2010, em virtude do CENSO Demográfico.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282250" y="1261640"/>
            <a:ext cx="75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Taxa de formalização da população brasileira. </a:t>
            </a:r>
          </a:p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Brasil (1995-2012).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8191499" y="1353328"/>
            <a:ext cx="38967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Principais políticas de incentivo à formalização e simplificação: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Simples 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Super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Simples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Certidão Negativa Trabalhista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Lei de licitação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Criação do 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Incentivo fiscal para registro em carteira das trabalhadoras domésticas</a:t>
            </a: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195084464"/>
              </p:ext>
            </p:extLst>
          </p:nvPr>
        </p:nvGraphicFramePr>
        <p:xfrm>
          <a:off x="0" y="2186609"/>
          <a:ext cx="8191500" cy="353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etângulo 56"/>
          <p:cNvSpPr/>
          <p:nvPr/>
        </p:nvSpPr>
        <p:spPr>
          <a:xfrm>
            <a:off x="295905" y="5697441"/>
            <a:ext cx="2691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PNAD/IBGE. Elaboração CESIT/UNICAMP.</a:t>
            </a:r>
          </a:p>
        </p:txBody>
      </p:sp>
    </p:spTree>
    <p:extLst>
      <p:ext uri="{BB962C8B-B14F-4D97-AF65-F5344CB8AC3E}">
        <p14:creationId xmlns:p14="http://schemas.microsoft.com/office/powerpoint/2010/main" val="30106434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instalada de MPE já é significativa 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0" y="6159106"/>
            <a:ext cx="12192000" cy="6988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SIMPLES É O PRINCIPAL MOTOR DESTA EVOLUÇÃO</a:t>
            </a:r>
          </a:p>
        </p:txBody>
      </p:sp>
      <p:sp>
        <p:nvSpPr>
          <p:cNvPr id="11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63207" y="1313035"/>
            <a:ext cx="246893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Pequenos negócios no Brasil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– 2016(E)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32141" y="1257519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11.750.000</a:t>
            </a:r>
          </a:p>
        </p:txBody>
      </p:sp>
      <p:sp>
        <p:nvSpPr>
          <p:cNvPr id="13" name="Espaço Reservado para Conteúdo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091478" y="2258344"/>
            <a:ext cx="3979968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#MEI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(até R$60mil receita)</a:t>
            </a:r>
          </a:p>
        </p:txBody>
      </p:sp>
      <p:sp>
        <p:nvSpPr>
          <p:cNvPr id="14" name="Espaço Reservado para Conteúdo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71272" y="2258344"/>
            <a:ext cx="397996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#ME </a:t>
            </a:r>
            <a:b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(R$60mil – R$360mil receita)</a:t>
            </a:r>
          </a:p>
        </p:txBody>
      </p:sp>
      <p:sp>
        <p:nvSpPr>
          <p:cNvPr id="15" name="Espaço Reservado para Conteúdo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28150" y="2271596"/>
            <a:ext cx="397996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#EPP </a:t>
            </a:r>
            <a:b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(R$360mil – R$</a:t>
            </a:r>
            <a:r>
              <a:rPr kumimoji="0" lang="fr-FR" sz="2000" b="0" i="0" u="non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3.600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mil receita)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930982249"/>
              </p:ext>
            </p:extLst>
          </p:nvPr>
        </p:nvGraphicFramePr>
        <p:xfrm>
          <a:off x="7678824" y="3206781"/>
          <a:ext cx="4805276" cy="285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685506610"/>
              </p:ext>
            </p:extLst>
          </p:nvPr>
        </p:nvGraphicFramePr>
        <p:xfrm>
          <a:off x="3767224" y="3206781"/>
          <a:ext cx="4805276" cy="285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166306099"/>
              </p:ext>
            </p:extLst>
          </p:nvPr>
        </p:nvGraphicFramePr>
        <p:xfrm>
          <a:off x="-144376" y="3206781"/>
          <a:ext cx="4805276" cy="285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19" name="Conector reto 18"/>
          <p:cNvCxnSpPr/>
          <p:nvPr/>
        </p:nvCxnSpPr>
        <p:spPr>
          <a:xfrm>
            <a:off x="4171272" y="2560032"/>
            <a:ext cx="0" cy="33871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159072" y="2560032"/>
            <a:ext cx="0" cy="33871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/>
          <p:cNvGrpSpPr/>
          <p:nvPr/>
        </p:nvGrpSpPr>
        <p:grpSpPr>
          <a:xfrm>
            <a:off x="8566637" y="3297891"/>
            <a:ext cx="1780364" cy="777916"/>
            <a:chOff x="8692017" y="3354630"/>
            <a:chExt cx="1094145" cy="567539"/>
          </a:xfrm>
        </p:grpSpPr>
        <p:sp>
          <p:nvSpPr>
            <p:cNvPr id="22" name="Elipse 21"/>
            <p:cNvSpPr/>
            <p:nvPr/>
          </p:nvSpPr>
          <p:spPr>
            <a:xfrm>
              <a:off x="8747903" y="3354630"/>
              <a:ext cx="944277" cy="5675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9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733340" y="3354630"/>
              <a:ext cx="973401" cy="538620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85542" tIns="85542" rIns="85542" bIns="855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7"/>
            <p:cNvSpPr txBox="1"/>
            <p:nvPr/>
          </p:nvSpPr>
          <p:spPr>
            <a:xfrm>
              <a:off x="8692017" y="3495818"/>
              <a:ext cx="1094145" cy="26945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</a:rPr>
                <a:t>101,7%aa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207726" y="3339527"/>
            <a:ext cx="1782486" cy="643926"/>
            <a:chOff x="8692017" y="3354630"/>
            <a:chExt cx="1094145" cy="567539"/>
          </a:xfrm>
        </p:grpSpPr>
        <p:sp>
          <p:nvSpPr>
            <p:cNvPr id="26" name="Elipse 25"/>
            <p:cNvSpPr/>
            <p:nvPr/>
          </p:nvSpPr>
          <p:spPr>
            <a:xfrm>
              <a:off x="8747903" y="3354630"/>
              <a:ext cx="944277" cy="5675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733340" y="3354630"/>
              <a:ext cx="973401" cy="538620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85542" tIns="85542" rIns="85542" bIns="855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7"/>
            <p:cNvSpPr txBox="1"/>
            <p:nvPr/>
          </p:nvSpPr>
          <p:spPr>
            <a:xfrm>
              <a:off x="8692017" y="3466846"/>
              <a:ext cx="1094145" cy="32551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</a:rPr>
                <a:t>6,1%aa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1352028" y="3830030"/>
            <a:ext cx="1801050" cy="643926"/>
            <a:chOff x="8692017" y="3354630"/>
            <a:chExt cx="1094145" cy="567539"/>
          </a:xfrm>
        </p:grpSpPr>
        <p:sp>
          <p:nvSpPr>
            <p:cNvPr id="30" name="Elipse 29"/>
            <p:cNvSpPr/>
            <p:nvPr/>
          </p:nvSpPr>
          <p:spPr>
            <a:xfrm>
              <a:off x="8747903" y="3354630"/>
              <a:ext cx="944277" cy="5675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733340" y="3354630"/>
              <a:ext cx="973401" cy="538620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85542" tIns="85542" rIns="85542" bIns="8554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7"/>
            <p:cNvSpPr txBox="1"/>
            <p:nvPr/>
          </p:nvSpPr>
          <p:spPr>
            <a:xfrm>
              <a:off x="8692017" y="3490206"/>
              <a:ext cx="1094145" cy="32551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/>
                </a:rPr>
                <a:t>7,2%aa</a:t>
              </a:r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806574" y="4697813"/>
            <a:ext cx="1101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662.230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504178" y="4593585"/>
            <a:ext cx="131318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1.077.158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651521" y="4289160"/>
            <a:ext cx="131318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2.655.913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391423" y="3933560"/>
            <a:ext cx="131318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4.026.227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39453" y="4836381"/>
            <a:ext cx="9605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48.876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0277244" y="3413627"/>
            <a:ext cx="131318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6.649.896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202" y="5934720"/>
            <a:ext cx="40770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Fonte:  Sebrae, a partir dos dados da Receita Federal.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spaço Reservado para Conteúdo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7346652" y="1401588"/>
            <a:ext cx="2797437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Maior programa mundial de inclusão econômica e social </a:t>
            </a: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1" name="Picture 9" descr="http://vignette1.wikia.nocookie.net/xenosaga/images/1/1e/Earth.png/revision/2014111116192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89" y="1107670"/>
            <a:ext cx="972733" cy="9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\\Diagrama_1\servidor_arquivos\TRABALHOS 2014\0 IMAGENS\Pessoas\Partes Corpo Humano\Mãos\Mãos sozinhas\lider.gi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66" y="1211741"/>
            <a:ext cx="390289" cy="7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001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Com impactos expressivos na arrecadação</a:t>
            </a:r>
          </a:p>
        </p:txBody>
      </p:sp>
      <p:sp>
        <p:nvSpPr>
          <p:cNvPr id="52" name="Retângulo 51"/>
          <p:cNvSpPr/>
          <p:nvPr/>
        </p:nvSpPr>
        <p:spPr bwMode="auto">
          <a:xfrm>
            <a:off x="0" y="6005753"/>
            <a:ext cx="12192000" cy="8522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 CRESCIMENTO DA ARRECADAÇÃO DO SIMPLES É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10 VEZES SUPERIOR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AO DAS RECEITAS FEDERAIS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202" y="5782320"/>
            <a:ext cx="40770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Fonte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:  Elaboração Sebrae com dados da Receita Federal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rma Livre: Forma 1"/>
          <p:cNvSpPr/>
          <p:nvPr/>
        </p:nvSpPr>
        <p:spPr>
          <a:xfrm>
            <a:off x="1522180" y="4288807"/>
            <a:ext cx="5117954" cy="340091"/>
          </a:xfrm>
          <a:custGeom>
            <a:avLst/>
            <a:gdLst>
              <a:gd name="connsiteX0" fmla="*/ 0 w 3917950"/>
              <a:gd name="connsiteY0" fmla="*/ 228600 h 260350"/>
              <a:gd name="connsiteX1" fmla="*/ 438150 w 3917950"/>
              <a:gd name="connsiteY1" fmla="*/ 234950 h 260350"/>
              <a:gd name="connsiteX2" fmla="*/ 876300 w 3917950"/>
              <a:gd name="connsiteY2" fmla="*/ 260350 h 260350"/>
              <a:gd name="connsiteX3" fmla="*/ 1327150 w 3917950"/>
              <a:gd name="connsiteY3" fmla="*/ 139700 h 260350"/>
              <a:gd name="connsiteX4" fmla="*/ 1739900 w 3917950"/>
              <a:gd name="connsiteY4" fmla="*/ 44450 h 260350"/>
              <a:gd name="connsiteX5" fmla="*/ 2184400 w 3917950"/>
              <a:gd name="connsiteY5" fmla="*/ 44450 h 260350"/>
              <a:gd name="connsiteX6" fmla="*/ 2616200 w 3917950"/>
              <a:gd name="connsiteY6" fmla="*/ 0 h 260350"/>
              <a:gd name="connsiteX7" fmla="*/ 3060700 w 3917950"/>
              <a:gd name="connsiteY7" fmla="*/ 12700 h 260350"/>
              <a:gd name="connsiteX8" fmla="*/ 3492500 w 3917950"/>
              <a:gd name="connsiteY8" fmla="*/ 76200 h 260350"/>
              <a:gd name="connsiteX9" fmla="*/ 3917950 w 3917950"/>
              <a:gd name="connsiteY9" fmla="*/ 120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7950" h="260350">
                <a:moveTo>
                  <a:pt x="0" y="228600"/>
                </a:moveTo>
                <a:lnTo>
                  <a:pt x="438150" y="234950"/>
                </a:lnTo>
                <a:lnTo>
                  <a:pt x="876300" y="260350"/>
                </a:lnTo>
                <a:lnTo>
                  <a:pt x="1327150" y="139700"/>
                </a:lnTo>
                <a:lnTo>
                  <a:pt x="1739900" y="44450"/>
                </a:lnTo>
                <a:lnTo>
                  <a:pt x="2184400" y="44450"/>
                </a:lnTo>
                <a:lnTo>
                  <a:pt x="2616200" y="0"/>
                </a:lnTo>
                <a:lnTo>
                  <a:pt x="3060700" y="12700"/>
                </a:lnTo>
                <a:lnTo>
                  <a:pt x="3492500" y="76200"/>
                </a:lnTo>
                <a:lnTo>
                  <a:pt x="3917950" y="12065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3" name="CaixaDeTexto 2"/>
          <p:cNvSpPr txBox="1"/>
          <p:nvPr/>
        </p:nvSpPr>
        <p:spPr>
          <a:xfrm>
            <a:off x="6640135" y="4257830"/>
            <a:ext cx="524183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114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204188" y="4283230"/>
            <a:ext cx="4860812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Arial Narrow" panose="020B0606020202030204" pitchFamily="34" charset="0"/>
              </a:rPr>
              <a:t>Receitas Federais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185071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2007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765714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2008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354653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2902117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2010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473094" y="5249632"/>
            <a:ext cx="59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2011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055108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2012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4627455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2013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191508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2014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5730678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319616" y="5249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2016</a:t>
            </a:r>
          </a:p>
        </p:txBody>
      </p:sp>
      <p:sp>
        <p:nvSpPr>
          <p:cNvPr id="4" name="Forma Livre: Forma 3"/>
          <p:cNvSpPr/>
          <p:nvPr/>
        </p:nvSpPr>
        <p:spPr>
          <a:xfrm>
            <a:off x="1215269" y="1066800"/>
            <a:ext cx="5706892" cy="4114270"/>
          </a:xfrm>
          <a:custGeom>
            <a:avLst/>
            <a:gdLst>
              <a:gd name="connsiteX0" fmla="*/ 0 w 4368800"/>
              <a:gd name="connsiteY0" fmla="*/ 0 h 3149600"/>
              <a:gd name="connsiteX1" fmla="*/ 0 w 4368800"/>
              <a:gd name="connsiteY1" fmla="*/ 3149600 h 3149600"/>
              <a:gd name="connsiteX2" fmla="*/ 4368800 w 4368800"/>
              <a:gd name="connsiteY2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8800" h="3149600">
                <a:moveTo>
                  <a:pt x="0" y="0"/>
                </a:moveTo>
                <a:lnTo>
                  <a:pt x="0" y="3149600"/>
                </a:lnTo>
                <a:lnTo>
                  <a:pt x="4368800" y="3149600"/>
                </a:ln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57" name="CaixaDeTexto 56"/>
          <p:cNvSpPr txBox="1"/>
          <p:nvPr/>
        </p:nvSpPr>
        <p:spPr>
          <a:xfrm>
            <a:off x="633362" y="4411286"/>
            <a:ext cx="53572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100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 flipV="1">
            <a:off x="1127614" y="4612307"/>
            <a:ext cx="158347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: Forma 8"/>
          <p:cNvSpPr/>
          <p:nvPr/>
        </p:nvSpPr>
        <p:spPr>
          <a:xfrm>
            <a:off x="1480706" y="4023370"/>
            <a:ext cx="5151134" cy="580643"/>
          </a:xfrm>
          <a:custGeom>
            <a:avLst/>
            <a:gdLst>
              <a:gd name="connsiteX0" fmla="*/ 0 w 3943350"/>
              <a:gd name="connsiteY0" fmla="*/ 444500 h 444500"/>
              <a:gd name="connsiteX1" fmla="*/ 469900 w 3943350"/>
              <a:gd name="connsiteY1" fmla="*/ 361950 h 444500"/>
              <a:gd name="connsiteX2" fmla="*/ 889000 w 3943350"/>
              <a:gd name="connsiteY2" fmla="*/ 387350 h 444500"/>
              <a:gd name="connsiteX3" fmla="*/ 1346200 w 3943350"/>
              <a:gd name="connsiteY3" fmla="*/ 203200 h 444500"/>
              <a:gd name="connsiteX4" fmla="*/ 1771650 w 3943350"/>
              <a:gd name="connsiteY4" fmla="*/ 133350 h 444500"/>
              <a:gd name="connsiteX5" fmla="*/ 2228850 w 3943350"/>
              <a:gd name="connsiteY5" fmla="*/ 146050 h 444500"/>
              <a:gd name="connsiteX6" fmla="*/ 2647950 w 3943350"/>
              <a:gd name="connsiteY6" fmla="*/ 69850 h 444500"/>
              <a:gd name="connsiteX7" fmla="*/ 3073400 w 3943350"/>
              <a:gd name="connsiteY7" fmla="*/ 0 h 444500"/>
              <a:gd name="connsiteX8" fmla="*/ 3517900 w 3943350"/>
              <a:gd name="connsiteY8" fmla="*/ 76200 h 444500"/>
              <a:gd name="connsiteX9" fmla="*/ 3943350 w 3943350"/>
              <a:gd name="connsiteY9" fmla="*/ 1524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3350" h="444500">
                <a:moveTo>
                  <a:pt x="0" y="444500"/>
                </a:moveTo>
                <a:lnTo>
                  <a:pt x="469900" y="361950"/>
                </a:lnTo>
                <a:lnTo>
                  <a:pt x="889000" y="387350"/>
                </a:lnTo>
                <a:lnTo>
                  <a:pt x="1346200" y="203200"/>
                </a:lnTo>
                <a:lnTo>
                  <a:pt x="1771650" y="133350"/>
                </a:lnTo>
                <a:lnTo>
                  <a:pt x="2228850" y="146050"/>
                </a:lnTo>
                <a:lnTo>
                  <a:pt x="2647950" y="69850"/>
                </a:lnTo>
                <a:lnTo>
                  <a:pt x="3073400" y="0"/>
                </a:lnTo>
                <a:lnTo>
                  <a:pt x="3517900" y="76200"/>
                </a:lnTo>
                <a:lnTo>
                  <a:pt x="3943350" y="15240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59" name="CaixaDeTexto 58"/>
          <p:cNvSpPr txBox="1"/>
          <p:nvPr/>
        </p:nvSpPr>
        <p:spPr>
          <a:xfrm>
            <a:off x="6640135" y="4000689"/>
            <a:ext cx="53572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133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640135" y="3295622"/>
            <a:ext cx="53572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204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640135" y="3046775"/>
            <a:ext cx="53572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216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6640135" y="2059682"/>
            <a:ext cx="535724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310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204188" y="3987989"/>
            <a:ext cx="486081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Tributo Estadual incluído no Simples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204188" y="3304432"/>
            <a:ext cx="486081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Total Simples 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204188" y="3025265"/>
            <a:ext cx="486081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Tributos Federais incluídos no Simples  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7204188" y="2055276"/>
            <a:ext cx="486081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Tributo Municipal incluído no Simples</a:t>
            </a:r>
          </a:p>
        </p:txBody>
      </p:sp>
      <p:sp>
        <p:nvSpPr>
          <p:cNvPr id="10" name="Forma Livre: Forma 9"/>
          <p:cNvSpPr/>
          <p:nvPr/>
        </p:nvSpPr>
        <p:spPr>
          <a:xfrm>
            <a:off x="1449932" y="3293419"/>
            <a:ext cx="5126249" cy="1318889"/>
          </a:xfrm>
          <a:custGeom>
            <a:avLst/>
            <a:gdLst>
              <a:gd name="connsiteX0" fmla="*/ 0 w 3924300"/>
              <a:gd name="connsiteY0" fmla="*/ 1009650 h 1009650"/>
              <a:gd name="connsiteX1" fmla="*/ 444500 w 3924300"/>
              <a:gd name="connsiteY1" fmla="*/ 863600 h 1009650"/>
              <a:gd name="connsiteX2" fmla="*/ 863600 w 3924300"/>
              <a:gd name="connsiteY2" fmla="*/ 806450 h 1009650"/>
              <a:gd name="connsiteX3" fmla="*/ 1308100 w 3924300"/>
              <a:gd name="connsiteY3" fmla="*/ 539750 h 1009650"/>
              <a:gd name="connsiteX4" fmla="*/ 1746250 w 3924300"/>
              <a:gd name="connsiteY4" fmla="*/ 387350 h 1009650"/>
              <a:gd name="connsiteX5" fmla="*/ 2171700 w 3924300"/>
              <a:gd name="connsiteY5" fmla="*/ 317500 h 1009650"/>
              <a:gd name="connsiteX6" fmla="*/ 2622550 w 3924300"/>
              <a:gd name="connsiteY6" fmla="*/ 152400 h 1009650"/>
              <a:gd name="connsiteX7" fmla="*/ 3041650 w 3924300"/>
              <a:gd name="connsiteY7" fmla="*/ 44450 h 1009650"/>
              <a:gd name="connsiteX8" fmla="*/ 3492500 w 3924300"/>
              <a:gd name="connsiteY8" fmla="*/ 0 h 1009650"/>
              <a:gd name="connsiteX9" fmla="*/ 3924300 w 3924300"/>
              <a:gd name="connsiteY9" fmla="*/ 1016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300" h="1009650">
                <a:moveTo>
                  <a:pt x="0" y="1009650"/>
                </a:moveTo>
                <a:lnTo>
                  <a:pt x="444500" y="863600"/>
                </a:lnTo>
                <a:lnTo>
                  <a:pt x="863600" y="806450"/>
                </a:lnTo>
                <a:lnTo>
                  <a:pt x="1308100" y="539750"/>
                </a:lnTo>
                <a:lnTo>
                  <a:pt x="1746250" y="387350"/>
                </a:lnTo>
                <a:lnTo>
                  <a:pt x="2171700" y="317500"/>
                </a:lnTo>
                <a:lnTo>
                  <a:pt x="2622550" y="152400"/>
                </a:lnTo>
                <a:lnTo>
                  <a:pt x="3041650" y="44450"/>
                </a:lnTo>
                <a:lnTo>
                  <a:pt x="3492500" y="0"/>
                </a:lnTo>
                <a:lnTo>
                  <a:pt x="3924300" y="10160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216" name="Forma Livre: Forma 9215"/>
          <p:cNvSpPr/>
          <p:nvPr/>
        </p:nvSpPr>
        <p:spPr>
          <a:xfrm>
            <a:off x="1416753" y="3127521"/>
            <a:ext cx="5167723" cy="1476493"/>
          </a:xfrm>
          <a:custGeom>
            <a:avLst/>
            <a:gdLst>
              <a:gd name="connsiteX0" fmla="*/ 0 w 3956050"/>
              <a:gd name="connsiteY0" fmla="*/ 1130300 h 1130300"/>
              <a:gd name="connsiteX1" fmla="*/ 469900 w 3956050"/>
              <a:gd name="connsiteY1" fmla="*/ 990600 h 1130300"/>
              <a:gd name="connsiteX2" fmla="*/ 876300 w 3956050"/>
              <a:gd name="connsiteY2" fmla="*/ 920750 h 1130300"/>
              <a:gd name="connsiteX3" fmla="*/ 1333500 w 3956050"/>
              <a:gd name="connsiteY3" fmla="*/ 615950 h 1130300"/>
              <a:gd name="connsiteX4" fmla="*/ 1771650 w 3956050"/>
              <a:gd name="connsiteY4" fmla="*/ 444500 h 1130300"/>
              <a:gd name="connsiteX5" fmla="*/ 2209800 w 3956050"/>
              <a:gd name="connsiteY5" fmla="*/ 374650 h 1130300"/>
              <a:gd name="connsiteX6" fmla="*/ 2641600 w 3956050"/>
              <a:gd name="connsiteY6" fmla="*/ 209550 h 1130300"/>
              <a:gd name="connsiteX7" fmla="*/ 3067050 w 3956050"/>
              <a:gd name="connsiteY7" fmla="*/ 76200 h 1130300"/>
              <a:gd name="connsiteX8" fmla="*/ 3517900 w 3956050"/>
              <a:gd name="connsiteY8" fmla="*/ 0 h 1130300"/>
              <a:gd name="connsiteX9" fmla="*/ 3956050 w 3956050"/>
              <a:gd name="connsiteY9" fmla="*/ 1270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6050" h="1130300">
                <a:moveTo>
                  <a:pt x="0" y="1130300"/>
                </a:moveTo>
                <a:lnTo>
                  <a:pt x="469900" y="990600"/>
                </a:lnTo>
                <a:lnTo>
                  <a:pt x="876300" y="920750"/>
                </a:lnTo>
                <a:lnTo>
                  <a:pt x="1333500" y="615950"/>
                </a:lnTo>
                <a:lnTo>
                  <a:pt x="1771650" y="444500"/>
                </a:lnTo>
                <a:lnTo>
                  <a:pt x="2209800" y="374650"/>
                </a:lnTo>
                <a:lnTo>
                  <a:pt x="2641600" y="209550"/>
                </a:lnTo>
                <a:lnTo>
                  <a:pt x="3067050" y="76200"/>
                </a:lnTo>
                <a:lnTo>
                  <a:pt x="3517900" y="0"/>
                </a:lnTo>
                <a:lnTo>
                  <a:pt x="3956050" y="12700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217" name="Forma Livre: Forma 9216"/>
          <p:cNvSpPr/>
          <p:nvPr/>
        </p:nvSpPr>
        <p:spPr>
          <a:xfrm>
            <a:off x="1408457" y="2190198"/>
            <a:ext cx="5159428" cy="2413816"/>
          </a:xfrm>
          <a:custGeom>
            <a:avLst/>
            <a:gdLst>
              <a:gd name="connsiteX0" fmla="*/ 0 w 3949700"/>
              <a:gd name="connsiteY0" fmla="*/ 1847850 h 1847850"/>
              <a:gd name="connsiteX1" fmla="*/ 476250 w 3949700"/>
              <a:gd name="connsiteY1" fmla="*/ 1663700 h 1847850"/>
              <a:gd name="connsiteX2" fmla="*/ 895350 w 3949700"/>
              <a:gd name="connsiteY2" fmla="*/ 1581150 h 1847850"/>
              <a:gd name="connsiteX3" fmla="*/ 1339850 w 3949700"/>
              <a:gd name="connsiteY3" fmla="*/ 1206500 h 1847850"/>
              <a:gd name="connsiteX4" fmla="*/ 1778000 w 3949700"/>
              <a:gd name="connsiteY4" fmla="*/ 958850 h 1847850"/>
              <a:gd name="connsiteX5" fmla="*/ 2228850 w 3949700"/>
              <a:gd name="connsiteY5" fmla="*/ 768350 h 1847850"/>
              <a:gd name="connsiteX6" fmla="*/ 2654300 w 3949700"/>
              <a:gd name="connsiteY6" fmla="*/ 565150 h 1847850"/>
              <a:gd name="connsiteX7" fmla="*/ 3073400 w 3949700"/>
              <a:gd name="connsiteY7" fmla="*/ 368300 h 1847850"/>
              <a:gd name="connsiteX8" fmla="*/ 3524250 w 3949700"/>
              <a:gd name="connsiteY8" fmla="*/ 0 h 1847850"/>
              <a:gd name="connsiteX9" fmla="*/ 3949700 w 3949700"/>
              <a:gd name="connsiteY9" fmla="*/ 317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9700" h="1847850">
                <a:moveTo>
                  <a:pt x="0" y="1847850"/>
                </a:moveTo>
                <a:lnTo>
                  <a:pt x="476250" y="1663700"/>
                </a:lnTo>
                <a:lnTo>
                  <a:pt x="895350" y="1581150"/>
                </a:lnTo>
                <a:lnTo>
                  <a:pt x="1339850" y="1206500"/>
                </a:lnTo>
                <a:lnTo>
                  <a:pt x="1778000" y="958850"/>
                </a:lnTo>
                <a:lnTo>
                  <a:pt x="2228850" y="768350"/>
                </a:lnTo>
                <a:lnTo>
                  <a:pt x="2654300" y="565150"/>
                </a:lnTo>
                <a:lnTo>
                  <a:pt x="3073400" y="368300"/>
                </a:lnTo>
                <a:lnTo>
                  <a:pt x="3524250" y="0"/>
                </a:lnTo>
                <a:lnTo>
                  <a:pt x="3949700" y="3175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75" name="CaixaDeTexto 74"/>
          <p:cNvSpPr txBox="1"/>
          <p:nvPr/>
        </p:nvSpPr>
        <p:spPr>
          <a:xfrm>
            <a:off x="1311388" y="911216"/>
            <a:ext cx="486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Evolução das Médias Mensais de Arrecadação Simples Nacional X Receitas Federais</a:t>
            </a: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Base 2007 = 100</a:t>
            </a:r>
          </a:p>
        </p:txBody>
      </p:sp>
    </p:spTree>
    <p:extLst>
      <p:ext uri="{BB962C8B-B14F-4D97-AF65-F5344CB8AC3E}">
        <p14:creationId xmlns:p14="http://schemas.microsoft.com/office/powerpoint/2010/main" val="765525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0" y="6005753"/>
            <a:ext cx="12192000" cy="85224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MPE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– SALDO ACUMULADO ENTRE 2007 E 2017: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+ 10.750.197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MGE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– SALDO ACUMULADO ENTRE 2007 E 2017: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-1.072.196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810171" y="1498600"/>
            <a:ext cx="2835729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585450" y="1498600"/>
            <a:ext cx="1060450" cy="422633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t="87865" b="7895"/>
          <a:stretch/>
        </p:blipFill>
        <p:spPr>
          <a:xfrm>
            <a:off x="-30" y="3771899"/>
            <a:ext cx="12065030" cy="190501"/>
          </a:xfrm>
          <a:prstGeom prst="rect">
            <a:avLst/>
          </a:prstGeom>
        </p:spPr>
      </p:pic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Aumento da Geração de Empregos </a:t>
            </a:r>
            <a:r>
              <a:rPr lang="pt-BR" sz="2000" b="0" i="1" dirty="0"/>
              <a:t>(mil)</a:t>
            </a:r>
            <a:endParaRPr lang="pt-BR" b="0" i="1" dirty="0"/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176938318"/>
              </p:ext>
            </p:extLst>
          </p:nvPr>
        </p:nvGraphicFramePr>
        <p:xfrm>
          <a:off x="-1" y="1233714"/>
          <a:ext cx="12065001" cy="44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-1" y="574482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Fonte:  Ministério Trabalho e Previdência Social - CAGED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8869660" y="1716693"/>
            <a:ext cx="26999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MPE’s</a:t>
            </a:r>
            <a:r>
              <a:rPr lang="pt-BR" b="1" dirty="0">
                <a:solidFill>
                  <a:srgbClr val="002060"/>
                </a:solidFill>
                <a:latin typeface="Arial Narrow" panose="020B0606020202030204" pitchFamily="34" charset="0"/>
              </a:rPr>
              <a:t> mostram tendência de recuperação na geração de empregos em 2017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455837" y="1067163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SALDOS ANUAIS DA GERAÇÃO DE EMPREGOS – 2007 A 2017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54639" y="1407467"/>
            <a:ext cx="849620" cy="513517"/>
            <a:chOff x="444327" y="4037266"/>
            <a:chExt cx="849620" cy="513517"/>
          </a:xfrm>
        </p:grpSpPr>
        <p:sp>
          <p:nvSpPr>
            <p:cNvPr id="19" name="Retângulo 18"/>
            <p:cNvSpPr/>
            <p:nvPr/>
          </p:nvSpPr>
          <p:spPr>
            <a:xfrm>
              <a:off x="630542" y="4037266"/>
              <a:ext cx="602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MPE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30542" y="4243006"/>
              <a:ext cx="6634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MGE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44327" y="4312999"/>
              <a:ext cx="225266" cy="1565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44327" y="4108211"/>
              <a:ext cx="225266" cy="15659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674923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Sobrevivência</a:t>
            </a:r>
          </a:p>
          <a:p>
            <a:r>
              <a:rPr lang="pt-BR" sz="2000" b="0" i="1" dirty="0"/>
              <a:t>Empresas constituídas em 2009 a 2012, exceto setor agropecuário</a:t>
            </a:r>
          </a:p>
        </p:txBody>
      </p:sp>
      <p:sp>
        <p:nvSpPr>
          <p:cNvPr id="52" name="Retângulo 51"/>
          <p:cNvSpPr/>
          <p:nvPr/>
        </p:nvSpPr>
        <p:spPr bwMode="auto">
          <a:xfrm>
            <a:off x="0" y="5369700"/>
            <a:ext cx="3530600" cy="148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TENDENCIA MUITO SUPERIOR </a:t>
            </a:r>
            <a:b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 ASCENDENTE DE SOBREVIVÊNCIA DAS OPTANTES  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644900" y="5369700"/>
            <a:ext cx="4889500" cy="1482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AS EMPRESAS OPTANTES PELO SIMPLES POSSUEM </a:t>
            </a:r>
            <a:r>
              <a:rPr lang="pt-B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2X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MAIS CHANCE DE SOBREVIVER APÓS 2 ANOS DA ABERTURA DO QUE AS NÃO OPTANTES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8712200" y="2209276"/>
            <a:ext cx="3225801" cy="3245374"/>
            <a:chOff x="8712200" y="2209276"/>
            <a:chExt cx="3225801" cy="3245374"/>
          </a:xfrm>
        </p:grpSpPr>
        <p:pic>
          <p:nvPicPr>
            <p:cNvPr id="10" name="Picture 9" descr="C:\Users\sebastian angarita\Desktop\newspaper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200" y="2209276"/>
              <a:ext cx="3225801" cy="324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9044168" y="3725081"/>
              <a:ext cx="261443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Arial Narrow" panose="020B0606020202030204" pitchFamily="34" charset="0"/>
                </a:rPr>
                <a:t>Empresas adeptas do Simples vivem mais, diz pesquisa do Sebrae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9044169" y="3448082"/>
              <a:ext cx="24747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dirty="0">
                  <a:latin typeface="Arial Narrow" panose="020B0606020202030204" pitchFamily="34" charset="0"/>
                </a:rPr>
                <a:t>Segunda-feira, 24 de abril 2017</a:t>
              </a:r>
            </a:p>
          </p:txBody>
        </p:sp>
        <p:pic>
          <p:nvPicPr>
            <p:cNvPr id="10242" name="Picture 2" descr="Resultado de imagem para logo folha do estado de sp n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4549" y="2601259"/>
              <a:ext cx="2624050" cy="89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78732327"/>
              </p:ext>
            </p:extLst>
          </p:nvPr>
        </p:nvGraphicFramePr>
        <p:xfrm>
          <a:off x="3400425" y="3139600"/>
          <a:ext cx="5354721" cy="218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tângulo 15"/>
          <p:cNvSpPr/>
          <p:nvPr/>
        </p:nvSpPr>
        <p:spPr>
          <a:xfrm>
            <a:off x="5339077" y="2116859"/>
            <a:ext cx="3065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Taxa de sobrevivência dos Optantes do SIMPLES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339078" y="2357103"/>
            <a:ext cx="3373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Taxa de sobrevivência dos não Optantes do SIMPLES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67152" y="2412807"/>
            <a:ext cx="225266" cy="156590"/>
          </a:xfrm>
          <a:prstGeom prst="rect">
            <a:avLst/>
          </a:prstGeom>
          <a:solidFill>
            <a:srgbClr val="94919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9" name="Retângulo 18"/>
          <p:cNvSpPr/>
          <p:nvPr/>
        </p:nvSpPr>
        <p:spPr>
          <a:xfrm>
            <a:off x="5167152" y="2173515"/>
            <a:ext cx="225266" cy="156590"/>
          </a:xfrm>
          <a:prstGeom prst="rect">
            <a:avLst/>
          </a:prstGeom>
          <a:solidFill>
            <a:srgbClr val="3760A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0" name="Retângulo 19"/>
          <p:cNvSpPr/>
          <p:nvPr/>
        </p:nvSpPr>
        <p:spPr>
          <a:xfrm>
            <a:off x="3649344" y="1375402"/>
            <a:ext cx="478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Comparação da taxa de sobrevivência de 2 anos das empresas criadas em 2009,2010,2011 e 2012</a:t>
            </a: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3594100" y="1375402"/>
            <a:ext cx="0" cy="387808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92262" y="4392567"/>
            <a:ext cx="3251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Fonte: Receita Federal, 2009 a 2014. Elaboração Sebrae.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39088"/>
              </p:ext>
            </p:extLst>
          </p:nvPr>
        </p:nvGraphicFramePr>
        <p:xfrm>
          <a:off x="122080" y="1991163"/>
          <a:ext cx="3278346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82">
                  <a:extLst>
                    <a:ext uri="{9D8B030D-6E8A-4147-A177-3AD203B41FA5}">
                      <a16:colId xmlns:a16="http://schemas.microsoft.com/office/drawing/2014/main" xmlns="" val="4136357009"/>
                    </a:ext>
                  </a:extLst>
                </a:gridCol>
                <a:gridCol w="1092782">
                  <a:extLst>
                    <a:ext uri="{9D8B030D-6E8A-4147-A177-3AD203B41FA5}">
                      <a16:colId xmlns:a16="http://schemas.microsoft.com/office/drawing/2014/main" xmlns="" val="4263816306"/>
                    </a:ext>
                  </a:extLst>
                </a:gridCol>
                <a:gridCol w="1092782">
                  <a:extLst>
                    <a:ext uri="{9D8B030D-6E8A-4147-A177-3AD203B41FA5}">
                      <a16:colId xmlns:a16="http://schemas.microsoft.com/office/drawing/2014/main" xmlns="" val="703541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400" b="1" i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i="0" dirty="0">
                          <a:latin typeface="Arial Narrow" panose="020B0606020202030204" pitchFamily="34" charset="0"/>
                        </a:rPr>
                        <a:t>MORTALIDADE 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21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ANO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OPTANTE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NÃO OPTANTE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45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30,4%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64,6%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446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15,1%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60,9%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506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17,0%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61,4%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305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16,7%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rial Narrow" panose="020B0606020202030204" pitchFamily="34" charset="0"/>
                        </a:rPr>
                        <a:t>62,2%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03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9356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Olhando o futuro </a:t>
            </a:r>
            <a:endParaRPr kumimoji="0" lang="pt-BR" sz="2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1655" r="24170" b="1655"/>
          <a:stretch/>
        </p:blipFill>
        <p:spPr>
          <a:xfrm>
            <a:off x="7647360" y="1028700"/>
            <a:ext cx="4544640" cy="58293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6500" y="1028700"/>
            <a:ext cx="2400300" cy="5829300"/>
          </a:xfrm>
          <a:prstGeom prst="rect">
            <a:avLst/>
          </a:prstGeom>
          <a:gradFill flip="none" rotWithShape="1">
            <a:gsLst>
              <a:gs pos="44000">
                <a:srgbClr val="FFFFFF">
                  <a:alpha val="70000"/>
                </a:srgbClr>
              </a:gs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3" descr="http://www.softex.br/wp-content/uploads/2014/02/boneco-visto-300x200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7" y="3642693"/>
            <a:ext cx="3174610" cy="21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342900" y="1969469"/>
            <a:ext cx="3521575" cy="9352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42899" y="1999579"/>
            <a:ext cx="352157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AUMENTAR SOBREVIVÊNCIA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3951558" y="1480457"/>
            <a:ext cx="3784556" cy="4862286"/>
          </a:xfrm>
          <a:prstGeom prst="rect">
            <a:avLst/>
          </a:prstGeom>
          <a:solidFill>
            <a:srgbClr val="CCCC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57" y="3051081"/>
            <a:ext cx="3784557" cy="32916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tângulo 20"/>
          <p:cNvSpPr/>
          <p:nvPr/>
        </p:nvSpPr>
        <p:spPr>
          <a:xfrm>
            <a:off x="4075770" y="1969469"/>
            <a:ext cx="3521575" cy="9352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086578" y="2027726"/>
            <a:ext cx="349995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ESTIMULAR CRESCIMENTO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44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ogo seb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53989"/>
            <a:ext cx="1416050" cy="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10479088" y="153989"/>
            <a:ext cx="0" cy="689771"/>
          </a:xfrm>
          <a:prstGeom prst="line">
            <a:avLst/>
          </a:prstGeom>
          <a:ln w="19050">
            <a:solidFill>
              <a:srgbClr val="00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2528" y="153989"/>
            <a:ext cx="1030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Simples 2017 (base 2016) </a:t>
            </a:r>
          </a:p>
          <a:p>
            <a:pPr lvl="0"/>
            <a:r>
              <a:rPr lang="pt-BR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benefícios do Simples </a:t>
            </a:r>
            <a:endParaRPr kumimoji="0" lang="pt-BR" sz="20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0" y="5763590"/>
            <a:ext cx="12192000" cy="10944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PARA </a:t>
            </a: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95%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DAS EMPRESAS OPTANTES, A PRINCIPAL MELHORIA É O AUMENTO GRADUAL </a:t>
            </a:r>
            <a:b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DOS IMPOSTOS ALINHADO COM O CRESCIMENTO DA  EMPRESA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8435563" y="1385451"/>
            <a:ext cx="375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Saber que está em dia com </a:t>
            </a:r>
            <a:br>
              <a:rPr lang="pt-BR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os impostos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912680" y="1219200"/>
            <a:ext cx="1163498" cy="11634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/>
          <p:cNvSpPr/>
          <p:nvPr/>
        </p:nvSpPr>
        <p:spPr>
          <a:xfrm>
            <a:off x="6932323" y="1229022"/>
            <a:ext cx="1143855" cy="1143854"/>
          </a:xfrm>
          <a:prstGeom prst="arc">
            <a:avLst>
              <a:gd name="adj1" fmla="val 18849335"/>
              <a:gd name="adj2" fmla="val 15606665"/>
            </a:avLst>
          </a:prstGeom>
          <a:ln w="276225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912680" y="2783521"/>
            <a:ext cx="1163498" cy="11634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co 21"/>
          <p:cNvSpPr/>
          <p:nvPr/>
        </p:nvSpPr>
        <p:spPr>
          <a:xfrm>
            <a:off x="6932323" y="2793342"/>
            <a:ext cx="1143855" cy="1143854"/>
          </a:xfrm>
          <a:prstGeom prst="arc">
            <a:avLst>
              <a:gd name="adj1" fmla="val 20487444"/>
              <a:gd name="adj2" fmla="val 15606665"/>
            </a:avLst>
          </a:prstGeom>
          <a:ln w="276225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912680" y="4353516"/>
            <a:ext cx="1163498" cy="11634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Arco 23"/>
          <p:cNvSpPr/>
          <p:nvPr/>
        </p:nvSpPr>
        <p:spPr>
          <a:xfrm>
            <a:off x="6932323" y="4363337"/>
            <a:ext cx="1143855" cy="1143854"/>
          </a:xfrm>
          <a:prstGeom prst="arc">
            <a:avLst>
              <a:gd name="adj1" fmla="val 21944"/>
              <a:gd name="adj2" fmla="val 15606665"/>
            </a:avLst>
          </a:prstGeom>
          <a:ln w="2762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05549" y="1531542"/>
            <a:ext cx="877643" cy="53881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90% 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105550" y="3121056"/>
            <a:ext cx="877643" cy="53881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82% </a:t>
            </a:r>
            <a:endParaRPr lang="pt-B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105550" y="4677678"/>
            <a:ext cx="877643" cy="53881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77% 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8435563" y="2977684"/>
            <a:ext cx="375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Conhecer o quanto pagam </a:t>
            </a:r>
            <a:br>
              <a:rPr lang="pt-BR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 impostos</a:t>
            </a:r>
            <a:endParaRPr lang="pt-BR" sz="3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435563" y="4838751"/>
            <a:ext cx="37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Redução do peso dos impostos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 rot="20700000">
            <a:off x="2194814" y="1119052"/>
            <a:ext cx="2075236" cy="207523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207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 rot="17445614">
            <a:off x="1155384" y="3395700"/>
            <a:ext cx="2075236" cy="2075234"/>
          </a:xfrm>
          <a:prstGeom prst="ellipse">
            <a:avLst/>
          </a:prstGeom>
          <a:solidFill>
            <a:srgbClr val="2E75B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207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 rot="2866306">
            <a:off x="3387421" y="3395700"/>
            <a:ext cx="2075236" cy="2075234"/>
          </a:xfrm>
          <a:prstGeom prst="ellipse">
            <a:avLst/>
          </a:prstGeom>
          <a:solidFill>
            <a:srgbClr val="9DC3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207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20700000">
            <a:off x="2207858" y="2434370"/>
            <a:ext cx="2049148" cy="20491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4508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 rot="20700000">
            <a:off x="2884026" y="2340242"/>
            <a:ext cx="696812" cy="69680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 rot="20700000">
            <a:off x="3485866" y="3605832"/>
            <a:ext cx="696812" cy="6968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 rot="20700000">
            <a:off x="2322272" y="3631232"/>
            <a:ext cx="696812" cy="6968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1228895" y="4466632"/>
            <a:ext cx="188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 Narrow" panose="020B0606020202030204" pitchFamily="34" charset="0"/>
                <a:cs typeface="Calibri"/>
                <a:sym typeface="Calibri"/>
              </a:rPr>
              <a:t>SIMPLIFICAÇÃO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170653" y="1765336"/>
            <a:ext cx="215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  <a:sym typeface="Calibri"/>
              </a:rPr>
              <a:t>DESBUROCRATIZAÇÃO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630835" y="4300820"/>
            <a:ext cx="172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 Narrow" panose="020B0606020202030204" pitchFamily="34" charset="0"/>
                <a:cs typeface="Calibri"/>
                <a:sym typeface="Calibri"/>
              </a:rPr>
              <a:t>REDUÇÃO DE CARGA TRIBUTÁRIA</a:t>
            </a:r>
          </a:p>
        </p:txBody>
      </p:sp>
      <p:sp>
        <p:nvSpPr>
          <p:cNvPr id="45" name="CaixaDeTexto 44"/>
          <p:cNvSpPr txBox="1"/>
          <p:nvPr>
            <p:custDataLst>
              <p:tags r:id="rId1"/>
            </p:custDataLst>
          </p:nvPr>
        </p:nvSpPr>
        <p:spPr>
          <a:xfrm>
            <a:off x="2680370" y="3173106"/>
            <a:ext cx="11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 Narrow" panose="020B0606020202030204" pitchFamily="34" charset="0"/>
                <a:cs typeface="Calibri"/>
                <a:sym typeface="Calibri"/>
              </a:rPr>
              <a:t>MPE</a:t>
            </a:r>
          </a:p>
        </p:txBody>
      </p:sp>
    </p:spTree>
    <p:extLst>
      <p:ext uri="{BB962C8B-B14F-4D97-AF65-F5344CB8AC3E}">
        <p14:creationId xmlns:p14="http://schemas.microsoft.com/office/powerpoint/2010/main" val="176368375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6sA10xSkSs3VMGwDre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FIUeX7vkmEaXaYwPWm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iZU4v_xEOOfB37iozN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Vy0rSHy0.wBuzmAUNI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Wh8Wc.90OwJOnR3zFQ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s7dBLooEu5M2tevMJj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6sA10xSkSs3VMGwDre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6sA10xSkSs3VMGwDreoA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711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Tema do Office</vt:lpstr>
      <vt:lpstr>Audiência Pública  Comissão de Assuntos Econômicos do Senado Federal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Audiência pública  Comissão de Assuntos Econômicos do Senado Federal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NPK</dc:creator>
  <cp:lastModifiedBy>Aron Rodrigues</cp:lastModifiedBy>
  <cp:revision>79</cp:revision>
  <cp:lastPrinted>2017-04-24T14:18:05Z</cp:lastPrinted>
  <dcterms:created xsi:type="dcterms:W3CDTF">2017-04-23T11:19:02Z</dcterms:created>
  <dcterms:modified xsi:type="dcterms:W3CDTF">2017-04-25T16:55:56Z</dcterms:modified>
</cp:coreProperties>
</file>