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653" r:id="rId1"/>
  </p:sldMasterIdLst>
  <p:notesMasterIdLst>
    <p:notesMasterId r:id="rId41"/>
  </p:notesMasterIdLst>
  <p:handoutMasterIdLst>
    <p:handoutMasterId r:id="rId42"/>
  </p:handoutMasterIdLst>
  <p:sldIdLst>
    <p:sldId id="941" r:id="rId2"/>
    <p:sldId id="1096" r:id="rId3"/>
    <p:sldId id="1086" r:id="rId4"/>
    <p:sldId id="1100" r:id="rId5"/>
    <p:sldId id="1101" r:id="rId6"/>
    <p:sldId id="1087" r:id="rId7"/>
    <p:sldId id="1092" r:id="rId8"/>
    <p:sldId id="1031" r:id="rId9"/>
    <p:sldId id="1094" r:id="rId10"/>
    <p:sldId id="1089" r:id="rId11"/>
    <p:sldId id="1095" r:id="rId12"/>
    <p:sldId id="1097" r:id="rId13"/>
    <p:sldId id="1098" r:id="rId14"/>
    <p:sldId id="1102" r:id="rId15"/>
    <p:sldId id="1059" r:id="rId16"/>
    <p:sldId id="1043" r:id="rId17"/>
    <p:sldId id="1112" r:id="rId18"/>
    <p:sldId id="1072" r:id="rId19"/>
    <p:sldId id="1070" r:id="rId20"/>
    <p:sldId id="1060" r:id="rId21"/>
    <p:sldId id="1062" r:id="rId22"/>
    <p:sldId id="1063" r:id="rId23"/>
    <p:sldId id="1061" r:id="rId24"/>
    <p:sldId id="1103" r:id="rId25"/>
    <p:sldId id="1099" r:id="rId26"/>
    <p:sldId id="1105" r:id="rId27"/>
    <p:sldId id="1104" r:id="rId28"/>
    <p:sldId id="1109" r:id="rId29"/>
    <p:sldId id="1106" r:id="rId30"/>
    <p:sldId id="1080" r:id="rId31"/>
    <p:sldId id="1081" r:id="rId32"/>
    <p:sldId id="1041" r:id="rId33"/>
    <p:sldId id="1078" r:id="rId34"/>
    <p:sldId id="1107" r:id="rId35"/>
    <p:sldId id="1111" r:id="rId36"/>
    <p:sldId id="1108" r:id="rId37"/>
    <p:sldId id="1110" r:id="rId38"/>
    <p:sldId id="1076" r:id="rId39"/>
    <p:sldId id="1091" r:id="rId40"/>
  </p:sldIdLst>
  <p:sldSz cx="9906000" cy="6858000" type="A4"/>
  <p:notesSz cx="6858000" cy="9710738"/>
  <p:defaultTextStyle>
    <a:defPPr>
      <a:defRPr lang="en-US"/>
    </a:defPPr>
    <a:lvl1pPr algn="l" rtl="0" fontAlgn="base">
      <a:spcBef>
        <a:spcPct val="0"/>
      </a:spcBef>
      <a:spcAft>
        <a:spcPct val="0"/>
      </a:spcAft>
      <a:defRPr sz="2400" b="1" kern="1200">
        <a:solidFill>
          <a:srgbClr val="FF0000"/>
        </a:solidFill>
        <a:latin typeface="Times New Roman" pitchFamily="18" charset="0"/>
        <a:ea typeface="MS PGothic" pitchFamily="34" charset="-128"/>
        <a:cs typeface="+mn-cs"/>
      </a:defRPr>
    </a:lvl1pPr>
    <a:lvl2pPr marL="457200" algn="l" rtl="0" fontAlgn="base">
      <a:spcBef>
        <a:spcPct val="0"/>
      </a:spcBef>
      <a:spcAft>
        <a:spcPct val="0"/>
      </a:spcAft>
      <a:defRPr sz="2400" b="1" kern="1200">
        <a:solidFill>
          <a:srgbClr val="FF0000"/>
        </a:solidFill>
        <a:latin typeface="Times New Roman" pitchFamily="18" charset="0"/>
        <a:ea typeface="MS PGothic" pitchFamily="34" charset="-128"/>
        <a:cs typeface="+mn-cs"/>
      </a:defRPr>
    </a:lvl2pPr>
    <a:lvl3pPr marL="914400" algn="l" rtl="0" fontAlgn="base">
      <a:spcBef>
        <a:spcPct val="0"/>
      </a:spcBef>
      <a:spcAft>
        <a:spcPct val="0"/>
      </a:spcAft>
      <a:defRPr sz="2400" b="1" kern="1200">
        <a:solidFill>
          <a:srgbClr val="FF0000"/>
        </a:solidFill>
        <a:latin typeface="Times New Roman" pitchFamily="18" charset="0"/>
        <a:ea typeface="MS PGothic" pitchFamily="34" charset="-128"/>
        <a:cs typeface="+mn-cs"/>
      </a:defRPr>
    </a:lvl3pPr>
    <a:lvl4pPr marL="1371600" algn="l" rtl="0" fontAlgn="base">
      <a:spcBef>
        <a:spcPct val="0"/>
      </a:spcBef>
      <a:spcAft>
        <a:spcPct val="0"/>
      </a:spcAft>
      <a:defRPr sz="2400" b="1" kern="1200">
        <a:solidFill>
          <a:srgbClr val="FF0000"/>
        </a:solidFill>
        <a:latin typeface="Times New Roman" pitchFamily="18" charset="0"/>
        <a:ea typeface="MS PGothic" pitchFamily="34" charset="-128"/>
        <a:cs typeface="+mn-cs"/>
      </a:defRPr>
    </a:lvl4pPr>
    <a:lvl5pPr marL="1828800" algn="l" rtl="0" fontAlgn="base">
      <a:spcBef>
        <a:spcPct val="0"/>
      </a:spcBef>
      <a:spcAft>
        <a:spcPct val="0"/>
      </a:spcAft>
      <a:defRPr sz="2400" b="1" kern="1200">
        <a:solidFill>
          <a:srgbClr val="FF0000"/>
        </a:solidFill>
        <a:latin typeface="Times New Roman" pitchFamily="18" charset="0"/>
        <a:ea typeface="MS PGothic" pitchFamily="34" charset="-128"/>
        <a:cs typeface="+mn-cs"/>
      </a:defRPr>
    </a:lvl5pPr>
    <a:lvl6pPr marL="2286000" algn="l" defTabSz="914400" rtl="0" eaLnBrk="1" latinLnBrk="0" hangingPunct="1">
      <a:defRPr sz="2400" b="1" kern="1200">
        <a:solidFill>
          <a:srgbClr val="FF0000"/>
        </a:solidFill>
        <a:latin typeface="Times New Roman" pitchFamily="18" charset="0"/>
        <a:ea typeface="MS PGothic" pitchFamily="34" charset="-128"/>
        <a:cs typeface="+mn-cs"/>
      </a:defRPr>
    </a:lvl6pPr>
    <a:lvl7pPr marL="2743200" algn="l" defTabSz="914400" rtl="0" eaLnBrk="1" latinLnBrk="0" hangingPunct="1">
      <a:defRPr sz="2400" b="1" kern="1200">
        <a:solidFill>
          <a:srgbClr val="FF0000"/>
        </a:solidFill>
        <a:latin typeface="Times New Roman" pitchFamily="18" charset="0"/>
        <a:ea typeface="MS PGothic" pitchFamily="34" charset="-128"/>
        <a:cs typeface="+mn-cs"/>
      </a:defRPr>
    </a:lvl7pPr>
    <a:lvl8pPr marL="3200400" algn="l" defTabSz="914400" rtl="0" eaLnBrk="1" latinLnBrk="0" hangingPunct="1">
      <a:defRPr sz="2400" b="1" kern="1200">
        <a:solidFill>
          <a:srgbClr val="FF0000"/>
        </a:solidFill>
        <a:latin typeface="Times New Roman" pitchFamily="18" charset="0"/>
        <a:ea typeface="MS PGothic" pitchFamily="34" charset="-128"/>
        <a:cs typeface="+mn-cs"/>
      </a:defRPr>
    </a:lvl8pPr>
    <a:lvl9pPr marL="3657600" algn="l" defTabSz="914400" rtl="0" eaLnBrk="1" latinLnBrk="0" hangingPunct="1">
      <a:defRPr sz="2400" b="1" kern="1200">
        <a:solidFill>
          <a:srgbClr val="FF0000"/>
        </a:solidFill>
        <a:latin typeface="Times New Roman" pitchFamily="18"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FFFF"/>
    <a:srgbClr val="FF0000"/>
    <a:srgbClr val="92D050"/>
    <a:srgbClr val="CC0000"/>
    <a:srgbClr val="334F15"/>
    <a:srgbClr val="FFFF00"/>
    <a:srgbClr val="0000FF"/>
    <a:srgbClr val="000099"/>
  </p:clrMru>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Estilo Médio 1 - Ênfas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Estilo Médio 1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46F890A9-2807-4EBB-B81D-B2AA78EC7F39}" styleName="Estilo Escuro 2 - Ênfase 5/Ênfas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DA37D80-6434-44D0-A028-1B22A696006F}" styleName="Estilo Claro 3 - Ênfas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Estilo Médio 4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50" d="100"/>
          <a:sy n="50" d="100"/>
        </p:scale>
        <p:origin x="-966" y="-480"/>
      </p:cViewPr>
      <p:guideLst>
        <p:guide orient="horz" pos="2544"/>
        <p:guide pos="3120"/>
      </p:guideLst>
    </p:cSldViewPr>
  </p:slideViewPr>
  <p:outlineViewPr>
    <p:cViewPr>
      <p:scale>
        <a:sx n="75" d="100"/>
        <a:sy n="75"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864" y="1038"/>
      </p:cViewPr>
      <p:guideLst>
        <p:guide orient="horz" pos="3059"/>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0213" cy="485775"/>
          </a:xfrm>
          <a:prstGeom prst="rect">
            <a:avLst/>
          </a:prstGeom>
          <a:noFill/>
          <a:ln w="12700" cap="sq">
            <a:noFill/>
            <a:miter lim="800000"/>
            <a:headEnd type="none" w="sm" len="sm"/>
            <a:tailEnd type="none" w="sm" len="sm"/>
          </a:ln>
          <a:effectLst/>
        </p:spPr>
        <p:txBody>
          <a:bodyPr vert="horz" wrap="square" lIns="94348" tIns="47174" rIns="94348" bIns="47174" numCol="1" anchor="t" anchorCtr="0" compatLnSpc="1">
            <a:prstTxWarp prst="textNoShape">
              <a:avLst/>
            </a:prstTxWarp>
          </a:bodyPr>
          <a:lstStyle>
            <a:lvl1pPr algn="l" defTabSz="942975" eaLnBrk="0" hangingPunct="0">
              <a:spcBef>
                <a:spcPct val="0"/>
              </a:spcBef>
              <a:defRPr sz="1200" b="0">
                <a:solidFill>
                  <a:schemeClr val="tx1"/>
                </a:solidFill>
                <a:latin typeface="Times New Roman" pitchFamily="18" charset="0"/>
                <a:ea typeface="+mn-ea"/>
                <a:cs typeface="+mn-cs"/>
              </a:defRPr>
            </a:lvl1pPr>
          </a:lstStyle>
          <a:p>
            <a:pPr>
              <a:defRPr/>
            </a:pPr>
            <a:endParaRPr lang="pt-BR" dirty="0"/>
          </a:p>
        </p:txBody>
      </p:sp>
      <p:sp>
        <p:nvSpPr>
          <p:cNvPr id="66563" name="Rectangle 3"/>
          <p:cNvSpPr>
            <a:spLocks noGrp="1" noChangeArrowheads="1"/>
          </p:cNvSpPr>
          <p:nvPr>
            <p:ph type="dt" sz="quarter" idx="1"/>
          </p:nvPr>
        </p:nvSpPr>
        <p:spPr bwMode="auto">
          <a:xfrm>
            <a:off x="3887788" y="0"/>
            <a:ext cx="2970212" cy="485775"/>
          </a:xfrm>
          <a:prstGeom prst="rect">
            <a:avLst/>
          </a:prstGeom>
          <a:noFill/>
          <a:ln w="12700" cap="sq">
            <a:noFill/>
            <a:miter lim="800000"/>
            <a:headEnd type="none" w="sm" len="sm"/>
            <a:tailEnd type="none" w="sm" len="sm"/>
          </a:ln>
          <a:effectLst/>
        </p:spPr>
        <p:txBody>
          <a:bodyPr vert="horz" wrap="square" lIns="94348" tIns="47174" rIns="94348" bIns="47174" numCol="1" anchor="t" anchorCtr="0" compatLnSpc="1">
            <a:prstTxWarp prst="textNoShape">
              <a:avLst/>
            </a:prstTxWarp>
          </a:bodyPr>
          <a:lstStyle>
            <a:lvl1pPr algn="r" defTabSz="942975" eaLnBrk="0" hangingPunct="0">
              <a:spcBef>
                <a:spcPct val="0"/>
              </a:spcBef>
              <a:defRPr sz="1200" b="0">
                <a:solidFill>
                  <a:schemeClr val="tx1"/>
                </a:solidFill>
                <a:latin typeface="Times New Roman" pitchFamily="18" charset="0"/>
                <a:ea typeface="+mn-ea"/>
                <a:cs typeface="+mn-cs"/>
              </a:defRPr>
            </a:lvl1pPr>
          </a:lstStyle>
          <a:p>
            <a:pPr>
              <a:defRPr/>
            </a:pPr>
            <a:endParaRPr lang="pt-BR" dirty="0"/>
          </a:p>
        </p:txBody>
      </p:sp>
      <p:sp>
        <p:nvSpPr>
          <p:cNvPr id="66564" name="Rectangle 4"/>
          <p:cNvSpPr>
            <a:spLocks noGrp="1" noChangeArrowheads="1"/>
          </p:cNvSpPr>
          <p:nvPr>
            <p:ph type="ftr" sz="quarter" idx="2"/>
          </p:nvPr>
        </p:nvSpPr>
        <p:spPr bwMode="auto">
          <a:xfrm>
            <a:off x="0" y="9224963"/>
            <a:ext cx="2970213" cy="485775"/>
          </a:xfrm>
          <a:prstGeom prst="rect">
            <a:avLst/>
          </a:prstGeom>
          <a:noFill/>
          <a:ln w="12700" cap="sq">
            <a:noFill/>
            <a:miter lim="800000"/>
            <a:headEnd type="none" w="sm" len="sm"/>
            <a:tailEnd type="none" w="sm" len="sm"/>
          </a:ln>
          <a:effectLst/>
        </p:spPr>
        <p:txBody>
          <a:bodyPr vert="horz" wrap="square" lIns="94348" tIns="47174" rIns="94348" bIns="47174" numCol="1" anchor="b" anchorCtr="0" compatLnSpc="1">
            <a:prstTxWarp prst="textNoShape">
              <a:avLst/>
            </a:prstTxWarp>
          </a:bodyPr>
          <a:lstStyle>
            <a:lvl1pPr algn="l" defTabSz="942975" eaLnBrk="0" hangingPunct="0">
              <a:spcBef>
                <a:spcPct val="0"/>
              </a:spcBef>
              <a:defRPr sz="1200" b="0">
                <a:solidFill>
                  <a:schemeClr val="tx1"/>
                </a:solidFill>
                <a:latin typeface="Times New Roman" pitchFamily="18" charset="0"/>
                <a:ea typeface="+mn-ea"/>
                <a:cs typeface="+mn-cs"/>
              </a:defRPr>
            </a:lvl1pPr>
          </a:lstStyle>
          <a:p>
            <a:pPr>
              <a:defRPr/>
            </a:pPr>
            <a:endParaRPr lang="pt-BR" dirty="0"/>
          </a:p>
        </p:txBody>
      </p:sp>
      <p:sp>
        <p:nvSpPr>
          <p:cNvPr id="66565" name="Rectangle 5"/>
          <p:cNvSpPr>
            <a:spLocks noGrp="1" noChangeArrowheads="1"/>
          </p:cNvSpPr>
          <p:nvPr>
            <p:ph type="sldNum" sz="quarter" idx="3"/>
          </p:nvPr>
        </p:nvSpPr>
        <p:spPr bwMode="auto">
          <a:xfrm>
            <a:off x="3887788" y="9224963"/>
            <a:ext cx="2970212" cy="485775"/>
          </a:xfrm>
          <a:prstGeom prst="rect">
            <a:avLst/>
          </a:prstGeom>
          <a:noFill/>
          <a:ln w="12700" cap="sq">
            <a:noFill/>
            <a:miter lim="800000"/>
            <a:headEnd type="none" w="sm" len="sm"/>
            <a:tailEnd type="none" w="sm" len="sm"/>
          </a:ln>
          <a:effectLst/>
        </p:spPr>
        <p:txBody>
          <a:bodyPr vert="horz" wrap="square" lIns="94348" tIns="47174" rIns="94348" bIns="47174" numCol="1" anchor="b" anchorCtr="0" compatLnSpc="1">
            <a:prstTxWarp prst="textNoShape">
              <a:avLst/>
            </a:prstTxWarp>
          </a:bodyPr>
          <a:lstStyle>
            <a:lvl1pPr algn="r" defTabSz="942975" eaLnBrk="0" hangingPunct="0">
              <a:defRPr sz="1200" b="0" smtClean="0">
                <a:solidFill>
                  <a:schemeClr val="tx1"/>
                </a:solidFill>
              </a:defRPr>
            </a:lvl1pPr>
          </a:lstStyle>
          <a:p>
            <a:pPr>
              <a:defRPr/>
            </a:pPr>
            <a:fld id="{ACFF1856-368E-4B06-9637-7C5329FCFF9A}" type="slidenum">
              <a:rPr lang="pt-BR"/>
              <a:pPr>
                <a:defRPr/>
              </a:pPr>
              <a:t>‹nº›</a:t>
            </a:fld>
            <a:endParaRPr lang="pt-BR"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2970213" cy="485775"/>
          </a:xfrm>
          <a:prstGeom prst="rect">
            <a:avLst/>
          </a:prstGeom>
          <a:noFill/>
          <a:ln w="12700" cap="sq">
            <a:noFill/>
            <a:miter lim="800000"/>
            <a:headEnd type="none" w="sm" len="sm"/>
            <a:tailEnd type="none" w="sm" len="sm"/>
          </a:ln>
          <a:effectLst/>
        </p:spPr>
        <p:txBody>
          <a:bodyPr vert="horz" wrap="square" lIns="94348" tIns="47174" rIns="94348" bIns="47174" numCol="1" anchor="t" anchorCtr="0" compatLnSpc="1">
            <a:prstTxWarp prst="textNoShape">
              <a:avLst/>
            </a:prstTxWarp>
          </a:bodyPr>
          <a:lstStyle>
            <a:lvl1pPr algn="l" defTabSz="942975" eaLnBrk="0" hangingPunct="0">
              <a:spcBef>
                <a:spcPct val="0"/>
              </a:spcBef>
              <a:defRPr sz="1200" b="0">
                <a:solidFill>
                  <a:schemeClr val="tx1"/>
                </a:solidFill>
                <a:latin typeface="Times New Roman" pitchFamily="18" charset="0"/>
                <a:ea typeface="+mn-ea"/>
                <a:cs typeface="+mn-cs"/>
              </a:defRPr>
            </a:lvl1pPr>
          </a:lstStyle>
          <a:p>
            <a:pPr>
              <a:defRPr/>
            </a:pPr>
            <a:endParaRPr lang="pt-BR" dirty="0"/>
          </a:p>
        </p:txBody>
      </p:sp>
      <p:sp>
        <p:nvSpPr>
          <p:cNvPr id="65539" name="Rectangle 3"/>
          <p:cNvSpPr>
            <a:spLocks noGrp="1" noChangeArrowheads="1"/>
          </p:cNvSpPr>
          <p:nvPr>
            <p:ph type="dt" idx="1"/>
          </p:nvPr>
        </p:nvSpPr>
        <p:spPr bwMode="auto">
          <a:xfrm>
            <a:off x="3887788" y="0"/>
            <a:ext cx="2970212" cy="485775"/>
          </a:xfrm>
          <a:prstGeom prst="rect">
            <a:avLst/>
          </a:prstGeom>
          <a:noFill/>
          <a:ln w="12700" cap="sq">
            <a:noFill/>
            <a:miter lim="800000"/>
            <a:headEnd type="none" w="sm" len="sm"/>
            <a:tailEnd type="none" w="sm" len="sm"/>
          </a:ln>
          <a:effectLst/>
        </p:spPr>
        <p:txBody>
          <a:bodyPr vert="horz" wrap="square" lIns="94348" tIns="47174" rIns="94348" bIns="47174" numCol="1" anchor="t" anchorCtr="0" compatLnSpc="1">
            <a:prstTxWarp prst="textNoShape">
              <a:avLst/>
            </a:prstTxWarp>
          </a:bodyPr>
          <a:lstStyle>
            <a:lvl1pPr algn="r" defTabSz="942975" eaLnBrk="0" hangingPunct="0">
              <a:spcBef>
                <a:spcPct val="0"/>
              </a:spcBef>
              <a:defRPr sz="1200" b="0">
                <a:solidFill>
                  <a:schemeClr val="tx1"/>
                </a:solidFill>
                <a:latin typeface="Times New Roman" pitchFamily="18" charset="0"/>
                <a:ea typeface="+mn-ea"/>
                <a:cs typeface="+mn-cs"/>
              </a:defRPr>
            </a:lvl1pPr>
          </a:lstStyle>
          <a:p>
            <a:pPr>
              <a:defRPr/>
            </a:pPr>
            <a:endParaRPr lang="pt-BR" dirty="0"/>
          </a:p>
        </p:txBody>
      </p:sp>
      <p:sp>
        <p:nvSpPr>
          <p:cNvPr id="27652" name="Rectangle 4"/>
          <p:cNvSpPr>
            <a:spLocks noGrp="1" noRot="1" noChangeAspect="1" noChangeArrowheads="1" noTextEdit="1"/>
          </p:cNvSpPr>
          <p:nvPr>
            <p:ph type="sldImg" idx="2"/>
          </p:nvPr>
        </p:nvSpPr>
        <p:spPr bwMode="auto">
          <a:xfrm>
            <a:off x="800100" y="728663"/>
            <a:ext cx="5257800" cy="3641725"/>
          </a:xfrm>
          <a:prstGeom prst="rect">
            <a:avLst/>
          </a:prstGeom>
          <a:noFill/>
          <a:ln w="9525">
            <a:solidFill>
              <a:srgbClr val="000000"/>
            </a:solidFill>
            <a:miter lim="800000"/>
            <a:headEnd/>
            <a:tailEnd/>
          </a:ln>
        </p:spPr>
      </p:sp>
      <p:sp>
        <p:nvSpPr>
          <p:cNvPr id="65541" name="Rectangle 5"/>
          <p:cNvSpPr>
            <a:spLocks noGrp="1" noChangeArrowheads="1"/>
          </p:cNvSpPr>
          <p:nvPr>
            <p:ph type="body" sz="quarter" idx="3"/>
          </p:nvPr>
        </p:nvSpPr>
        <p:spPr bwMode="auto">
          <a:xfrm>
            <a:off x="914400" y="4611688"/>
            <a:ext cx="5029200" cy="4370387"/>
          </a:xfrm>
          <a:prstGeom prst="rect">
            <a:avLst/>
          </a:prstGeom>
          <a:noFill/>
          <a:ln w="12700" cap="sq">
            <a:noFill/>
            <a:miter lim="800000"/>
            <a:headEnd type="none" w="sm" len="sm"/>
            <a:tailEnd type="none" w="sm" len="sm"/>
          </a:ln>
          <a:effectLst/>
        </p:spPr>
        <p:txBody>
          <a:bodyPr vert="horz" wrap="square" lIns="94348" tIns="47174" rIns="94348" bIns="47174" numCol="1" anchor="t" anchorCtr="0" compatLnSpc="1">
            <a:prstTxWarp prst="textNoShape">
              <a:avLst/>
            </a:prstTxWarp>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65542" name="Rectangle 6"/>
          <p:cNvSpPr>
            <a:spLocks noGrp="1" noChangeArrowheads="1"/>
          </p:cNvSpPr>
          <p:nvPr>
            <p:ph type="ftr" sz="quarter" idx="4"/>
          </p:nvPr>
        </p:nvSpPr>
        <p:spPr bwMode="auto">
          <a:xfrm>
            <a:off x="0" y="9224963"/>
            <a:ext cx="2970213" cy="485775"/>
          </a:xfrm>
          <a:prstGeom prst="rect">
            <a:avLst/>
          </a:prstGeom>
          <a:noFill/>
          <a:ln w="12700" cap="sq">
            <a:noFill/>
            <a:miter lim="800000"/>
            <a:headEnd type="none" w="sm" len="sm"/>
            <a:tailEnd type="none" w="sm" len="sm"/>
          </a:ln>
          <a:effectLst/>
        </p:spPr>
        <p:txBody>
          <a:bodyPr vert="horz" wrap="square" lIns="94348" tIns="47174" rIns="94348" bIns="47174" numCol="1" anchor="b" anchorCtr="0" compatLnSpc="1">
            <a:prstTxWarp prst="textNoShape">
              <a:avLst/>
            </a:prstTxWarp>
          </a:bodyPr>
          <a:lstStyle>
            <a:lvl1pPr algn="l" defTabSz="942975" eaLnBrk="0" hangingPunct="0">
              <a:spcBef>
                <a:spcPct val="0"/>
              </a:spcBef>
              <a:defRPr sz="1200" b="0">
                <a:solidFill>
                  <a:schemeClr val="tx1"/>
                </a:solidFill>
                <a:latin typeface="Times New Roman" pitchFamily="18" charset="0"/>
                <a:ea typeface="+mn-ea"/>
                <a:cs typeface="+mn-cs"/>
              </a:defRPr>
            </a:lvl1pPr>
          </a:lstStyle>
          <a:p>
            <a:pPr>
              <a:defRPr/>
            </a:pPr>
            <a:endParaRPr lang="pt-BR" dirty="0"/>
          </a:p>
        </p:txBody>
      </p:sp>
      <p:sp>
        <p:nvSpPr>
          <p:cNvPr id="65543" name="Rectangle 7"/>
          <p:cNvSpPr>
            <a:spLocks noGrp="1" noChangeArrowheads="1"/>
          </p:cNvSpPr>
          <p:nvPr>
            <p:ph type="sldNum" sz="quarter" idx="5"/>
          </p:nvPr>
        </p:nvSpPr>
        <p:spPr bwMode="auto">
          <a:xfrm>
            <a:off x="3887788" y="9224963"/>
            <a:ext cx="2970212" cy="485775"/>
          </a:xfrm>
          <a:prstGeom prst="rect">
            <a:avLst/>
          </a:prstGeom>
          <a:noFill/>
          <a:ln w="12700" cap="sq">
            <a:noFill/>
            <a:miter lim="800000"/>
            <a:headEnd type="none" w="sm" len="sm"/>
            <a:tailEnd type="none" w="sm" len="sm"/>
          </a:ln>
          <a:effectLst/>
        </p:spPr>
        <p:txBody>
          <a:bodyPr vert="horz" wrap="square" lIns="94348" tIns="47174" rIns="94348" bIns="47174" numCol="1" anchor="b" anchorCtr="0" compatLnSpc="1">
            <a:prstTxWarp prst="textNoShape">
              <a:avLst/>
            </a:prstTxWarp>
          </a:bodyPr>
          <a:lstStyle>
            <a:lvl1pPr algn="r" defTabSz="942975" eaLnBrk="0" hangingPunct="0">
              <a:defRPr sz="1200" b="0" smtClean="0">
                <a:solidFill>
                  <a:schemeClr val="tx1"/>
                </a:solidFill>
              </a:defRPr>
            </a:lvl1pPr>
          </a:lstStyle>
          <a:p>
            <a:pPr>
              <a:defRPr/>
            </a:pPr>
            <a:fld id="{CAA34206-76AA-41CE-BCA0-8DB2F4DAEF70}" type="slidenum">
              <a:rPr lang="pt-BR"/>
              <a:pPr>
                <a:defRPr/>
              </a:pPr>
              <a:t>‹nº›</a:t>
            </a:fld>
            <a:endParaRPr lang="pt-BR"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ço Reservado para Imagem de Slide 1"/>
          <p:cNvSpPr>
            <a:spLocks noGrp="1" noRot="1" noChangeAspect="1" noTextEdit="1"/>
          </p:cNvSpPr>
          <p:nvPr>
            <p:ph type="sldImg"/>
          </p:nvPr>
        </p:nvSpPr>
        <p:spPr>
          <a:ln/>
        </p:spPr>
      </p:sp>
      <p:sp>
        <p:nvSpPr>
          <p:cNvPr id="28675" name="Espaço Reservado para Número de Slide 3"/>
          <p:cNvSpPr>
            <a:spLocks noGrp="1"/>
          </p:cNvSpPr>
          <p:nvPr>
            <p:ph type="sldNum" sz="quarter" idx="5"/>
          </p:nvPr>
        </p:nvSpPr>
        <p:spPr>
          <a:noFill/>
          <a:ln w="9525"/>
        </p:spPr>
        <p:txBody>
          <a:bodyPr/>
          <a:lstStyle/>
          <a:p>
            <a:fld id="{4A735F2E-CC37-46A5-9ADD-41BD1019898C}" type="slidenum">
              <a:rPr lang="pt-BR"/>
              <a:pPr/>
              <a:t>1</a:t>
            </a:fld>
            <a:endParaRPr lang="pt-B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dirty="0">
                <a:solidFill>
                  <a:schemeClr val="tx1"/>
                </a:solidFill>
              </a:rPr>
              <a:t>Suspensão pagamento encargos aos rentistas (Bonos Global 2012 e 2030) desde novembro/2008</a:t>
            </a:r>
          </a:p>
          <a:p>
            <a:pPr algn="ctr" eaLnBrk="0" hangingPunct="0">
              <a:spcBef>
                <a:spcPct val="50000"/>
              </a:spcBef>
            </a:pPr>
            <a:r>
              <a:rPr lang="pt-BR" sz="1200" dirty="0">
                <a:solidFill>
                  <a:schemeClr val="tx1"/>
                </a:solidFill>
              </a:rPr>
              <a:t> </a:t>
            </a:r>
          </a:p>
          <a:p>
            <a:pPr algn="ctr" eaLnBrk="0" hangingPunct="0">
              <a:spcBef>
                <a:spcPct val="50000"/>
              </a:spcBef>
            </a:pPr>
            <a:r>
              <a:rPr lang="pt-BR" sz="1200" dirty="0">
                <a:solidFill>
                  <a:schemeClr val="tx1"/>
                </a:solidFill>
              </a:rPr>
              <a:t> Proposta soberana de recompra do restante da dívida por no máximo 30% de seu valor nominal</a:t>
            </a:r>
          </a:p>
          <a:p>
            <a:pPr algn="ctr" eaLnBrk="0" hangingPunct="0">
              <a:spcBef>
                <a:spcPct val="50000"/>
              </a:spcBef>
            </a:pPr>
            <a:r>
              <a:rPr lang="pt-BR" sz="1200" dirty="0">
                <a:solidFill>
                  <a:schemeClr val="tx1"/>
                </a:solidFill>
              </a:rPr>
              <a:t> </a:t>
            </a:r>
          </a:p>
          <a:p>
            <a:pPr algn="ctr" eaLnBrk="0" hangingPunct="0">
              <a:spcBef>
                <a:spcPct val="50000"/>
              </a:spcBef>
            </a:pPr>
            <a:r>
              <a:rPr lang="pt-BR" sz="1200" dirty="0">
                <a:solidFill>
                  <a:schemeClr val="tx1"/>
                </a:solidFill>
              </a:rPr>
              <a:t>The Economist (23/04/2009):   </a:t>
            </a:r>
            <a:r>
              <a:rPr lang="pt-BR" altLang="en-US" sz="1200" i="1" dirty="0">
                <a:solidFill>
                  <a:schemeClr val="tx1"/>
                </a:solidFill>
              </a:rPr>
              <a:t>“</a:t>
            </a:r>
            <a:r>
              <a:rPr lang="pt-BR" sz="1200" i="1" dirty="0">
                <a:solidFill>
                  <a:schemeClr val="tx1"/>
                </a:solidFill>
              </a:rPr>
              <a:t>Sr. Correa parece ser incorruptível (...) gasto público cresceu 71% em 2008, resultado de investimentos em escolas e hospitais</a:t>
            </a:r>
            <a:r>
              <a:rPr lang="pt-BR" altLang="en-US" sz="1200" i="1" dirty="0">
                <a:solidFill>
                  <a:schemeClr val="tx1"/>
                </a:solidFill>
              </a:rPr>
              <a:t>”</a:t>
            </a:r>
            <a:endParaRPr lang="pt-BR" sz="1200" i="1" dirty="0">
              <a:solidFill>
                <a:schemeClr val="tx1"/>
              </a:solidFill>
            </a:endParaRPr>
          </a:p>
          <a:p>
            <a:pPr algn="ctr" eaLnBrk="0" hangingPunct="0">
              <a:spcBef>
                <a:spcPct val="50000"/>
              </a:spcBef>
            </a:pPr>
            <a:endParaRPr lang="pt-BR" sz="1200" i="1" dirty="0">
              <a:solidFill>
                <a:schemeClr val="tx1"/>
              </a:solidFill>
            </a:endParaRPr>
          </a:p>
          <a:p>
            <a:pPr algn="ctr" eaLnBrk="0" hangingPunct="0">
              <a:spcBef>
                <a:spcPct val="50000"/>
              </a:spcBef>
            </a:pPr>
            <a:r>
              <a:rPr lang="pt-BR" sz="1200" i="1" dirty="0">
                <a:solidFill>
                  <a:schemeClr val="tx1"/>
                </a:solidFill>
              </a:rPr>
              <a:t>ESTA É A PROVA DA VIABILIDADE POLÍTICA DA AUDITORIA DA DÍVIDA </a:t>
            </a:r>
            <a:endParaRPr lang="pt-BR" sz="1200" dirty="0">
              <a:solidFill>
                <a:schemeClr val="tx1"/>
              </a:solidFill>
            </a:endParaRPr>
          </a:p>
          <a:p>
            <a:pPr algn="ctr" eaLnBrk="0" hangingPunct="0">
              <a:spcBef>
                <a:spcPct val="50000"/>
              </a:spcBef>
            </a:pPr>
            <a:endParaRPr lang="pt-BR" sz="1200" i="1" dirty="0">
              <a:solidFill>
                <a:schemeClr val="tx1"/>
              </a:solidFill>
            </a:endParaRPr>
          </a:p>
          <a:p>
            <a:pPr algn="ctr" eaLnBrk="0" hangingPunct="0">
              <a:spcBef>
                <a:spcPct val="50000"/>
              </a:spcBef>
            </a:pPr>
            <a:r>
              <a:rPr lang="pt-BR" sz="1200" i="1" dirty="0">
                <a:solidFill>
                  <a:schemeClr val="tx1"/>
                </a:solidFill>
              </a:rPr>
              <a:t>ENQUANTO ISSO, O GOVERNO BRASILEIRO RECOMPRA TÍTULOS DA DÍVIDA EXTERNA A 130% DO VALOR DE FACE, EM MÉDIA</a:t>
            </a:r>
          </a:p>
          <a:p>
            <a:pPr algn="ctr" eaLnBrk="0" hangingPunct="0">
              <a:spcBef>
                <a:spcPct val="50000"/>
              </a:spcBef>
            </a:pPr>
            <a:endParaRPr lang="pt-BR" sz="1200" i="1" dirty="0">
              <a:solidFill>
                <a:schemeClr val="tx1"/>
              </a:solidFill>
            </a:endParaRPr>
          </a:p>
          <a:p>
            <a:pPr algn="ctr" eaLnBrk="0" hangingPunct="0">
              <a:spcBef>
                <a:spcPct val="50000"/>
              </a:spcBef>
            </a:pPr>
            <a:r>
              <a:rPr lang="pt-BR" sz="1200" dirty="0">
                <a:solidFill>
                  <a:schemeClr val="tx1"/>
                </a:solidFill>
              </a:rPr>
              <a:t> </a:t>
            </a:r>
          </a:p>
          <a:p>
            <a:pPr algn="ctr" eaLnBrk="0" hangingPunct="0">
              <a:spcBef>
                <a:spcPct val="50000"/>
              </a:spcBef>
            </a:pPr>
            <a:endParaRPr lang="pt-BR" sz="1200" dirty="0"/>
          </a:p>
        </p:txBody>
      </p:sp>
      <p:sp>
        <p:nvSpPr>
          <p:cNvPr id="4" name="Espaço Reservado para Anotações 3"/>
          <p:cNvSpPr>
            <a:spLocks noGrp="1"/>
          </p:cNvSpPr>
          <p:nvPr>
            <p:ph type="body" idx="1"/>
          </p:nvPr>
        </p:nvSpPr>
        <p:spPr/>
        <p:txBody>
          <a:bodyPr>
            <a:normAutofit/>
          </a:bodyPr>
          <a:lstStyle/>
          <a:p>
            <a:pPr marL="0" marR="0" lvl="0" indent="-360000" algn="just" defTabSz="914400" rtl="0" eaLnBrk="1" fontAlgn="base" latinLnBrk="0" hangingPunct="1">
              <a:lnSpc>
                <a:spcPct val="100000"/>
              </a:lnSpc>
              <a:spcBef>
                <a:spcPct val="0"/>
              </a:spcBef>
              <a:spcAft>
                <a:spcPct val="0"/>
              </a:spcAft>
              <a:buClrTx/>
              <a:buSzTx/>
              <a:buFontTx/>
              <a:buNone/>
              <a:tabLst/>
            </a:pPr>
            <a:endParaRPr lang="pt-B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dirty="0">
                <a:solidFill>
                  <a:schemeClr val="tx1"/>
                </a:solidFill>
              </a:rPr>
              <a:t>Suspensão pagamento encargos aos rentistas (Bonos Global 2012 e 2030) desde novembro/2008</a:t>
            </a:r>
          </a:p>
          <a:p>
            <a:pPr algn="ctr" eaLnBrk="0" hangingPunct="0">
              <a:spcBef>
                <a:spcPct val="50000"/>
              </a:spcBef>
            </a:pPr>
            <a:r>
              <a:rPr lang="pt-BR" sz="1200" dirty="0">
                <a:solidFill>
                  <a:schemeClr val="tx1"/>
                </a:solidFill>
              </a:rPr>
              <a:t> </a:t>
            </a:r>
          </a:p>
          <a:p>
            <a:pPr algn="ctr" eaLnBrk="0" hangingPunct="0">
              <a:spcBef>
                <a:spcPct val="50000"/>
              </a:spcBef>
            </a:pPr>
            <a:r>
              <a:rPr lang="pt-BR" sz="1200" dirty="0">
                <a:solidFill>
                  <a:schemeClr val="tx1"/>
                </a:solidFill>
              </a:rPr>
              <a:t> Proposta soberana de recompra do restante da dívida por no máximo 30% de seu valor nominal</a:t>
            </a:r>
          </a:p>
          <a:p>
            <a:pPr algn="ctr" eaLnBrk="0" hangingPunct="0">
              <a:spcBef>
                <a:spcPct val="50000"/>
              </a:spcBef>
            </a:pPr>
            <a:r>
              <a:rPr lang="pt-BR" sz="1200" dirty="0">
                <a:solidFill>
                  <a:schemeClr val="tx1"/>
                </a:solidFill>
              </a:rPr>
              <a:t> </a:t>
            </a:r>
          </a:p>
          <a:p>
            <a:pPr algn="ctr" eaLnBrk="0" hangingPunct="0">
              <a:spcBef>
                <a:spcPct val="50000"/>
              </a:spcBef>
            </a:pPr>
            <a:r>
              <a:rPr lang="pt-BR" sz="1200" dirty="0">
                <a:solidFill>
                  <a:schemeClr val="tx1"/>
                </a:solidFill>
              </a:rPr>
              <a:t>The Economist (23/04/2009):   </a:t>
            </a:r>
            <a:r>
              <a:rPr lang="pt-BR" altLang="en-US" sz="1200" i="1" dirty="0">
                <a:solidFill>
                  <a:schemeClr val="tx1"/>
                </a:solidFill>
              </a:rPr>
              <a:t>“</a:t>
            </a:r>
            <a:r>
              <a:rPr lang="pt-BR" sz="1200" i="1" dirty="0">
                <a:solidFill>
                  <a:schemeClr val="tx1"/>
                </a:solidFill>
              </a:rPr>
              <a:t>Sr. Correa parece ser incorruptível (...) gasto público cresceu 71% em 2008, resultado de investimentos em escolas e hospitais</a:t>
            </a:r>
            <a:r>
              <a:rPr lang="pt-BR" altLang="en-US" sz="1200" i="1" dirty="0">
                <a:solidFill>
                  <a:schemeClr val="tx1"/>
                </a:solidFill>
              </a:rPr>
              <a:t>”</a:t>
            </a:r>
            <a:endParaRPr lang="pt-BR" sz="1200" i="1" dirty="0">
              <a:solidFill>
                <a:schemeClr val="tx1"/>
              </a:solidFill>
            </a:endParaRPr>
          </a:p>
          <a:p>
            <a:pPr algn="ctr" eaLnBrk="0" hangingPunct="0">
              <a:spcBef>
                <a:spcPct val="50000"/>
              </a:spcBef>
            </a:pPr>
            <a:endParaRPr lang="pt-BR" sz="1200" i="1" dirty="0">
              <a:solidFill>
                <a:schemeClr val="tx1"/>
              </a:solidFill>
            </a:endParaRPr>
          </a:p>
          <a:p>
            <a:pPr algn="ctr" eaLnBrk="0" hangingPunct="0">
              <a:spcBef>
                <a:spcPct val="50000"/>
              </a:spcBef>
            </a:pPr>
            <a:r>
              <a:rPr lang="pt-BR" sz="1200" i="1" dirty="0">
                <a:solidFill>
                  <a:schemeClr val="tx1"/>
                </a:solidFill>
              </a:rPr>
              <a:t>ESTA É A PROVA DA VIABILIDADE POLÍTICA DA AUDITORIA DA DÍVIDA </a:t>
            </a:r>
            <a:endParaRPr lang="pt-BR" sz="1200" dirty="0">
              <a:solidFill>
                <a:schemeClr val="tx1"/>
              </a:solidFill>
            </a:endParaRPr>
          </a:p>
          <a:p>
            <a:pPr algn="ctr" eaLnBrk="0" hangingPunct="0">
              <a:spcBef>
                <a:spcPct val="50000"/>
              </a:spcBef>
            </a:pPr>
            <a:endParaRPr lang="pt-BR" sz="1200" i="1" dirty="0">
              <a:solidFill>
                <a:schemeClr val="tx1"/>
              </a:solidFill>
            </a:endParaRPr>
          </a:p>
          <a:p>
            <a:pPr algn="ctr" eaLnBrk="0" hangingPunct="0">
              <a:spcBef>
                <a:spcPct val="50000"/>
              </a:spcBef>
            </a:pPr>
            <a:r>
              <a:rPr lang="pt-BR" sz="1200" i="1" dirty="0">
                <a:solidFill>
                  <a:schemeClr val="tx1"/>
                </a:solidFill>
              </a:rPr>
              <a:t>ENQUANTO ISSO, O GOVERNO BRASILEIRO RECOMPRA TÍTULOS DA DÍVIDA EXTERNA A 130% DO VALOR DE FACE, EM MÉDIA</a:t>
            </a:r>
          </a:p>
          <a:p>
            <a:pPr algn="ctr" eaLnBrk="0" hangingPunct="0">
              <a:spcBef>
                <a:spcPct val="50000"/>
              </a:spcBef>
            </a:pPr>
            <a:endParaRPr lang="pt-BR" sz="1200" i="1" dirty="0">
              <a:solidFill>
                <a:schemeClr val="tx1"/>
              </a:solidFill>
            </a:endParaRPr>
          </a:p>
          <a:p>
            <a:pPr algn="ctr" eaLnBrk="0" hangingPunct="0">
              <a:spcBef>
                <a:spcPct val="50000"/>
              </a:spcBef>
            </a:pPr>
            <a:r>
              <a:rPr lang="pt-BR" sz="1200" dirty="0">
                <a:solidFill>
                  <a:schemeClr val="tx1"/>
                </a:solidFill>
              </a:rPr>
              <a:t> </a:t>
            </a:r>
          </a:p>
          <a:p>
            <a:pPr algn="ctr" eaLnBrk="0" hangingPunct="0">
              <a:spcBef>
                <a:spcPct val="50000"/>
              </a:spcBef>
            </a:pPr>
            <a:endParaRPr lang="pt-BR" sz="1200" dirty="0"/>
          </a:p>
        </p:txBody>
      </p:sp>
      <p:sp>
        <p:nvSpPr>
          <p:cNvPr id="4" name="Espaço Reservado para Anotações 3"/>
          <p:cNvSpPr>
            <a:spLocks noGrp="1"/>
          </p:cNvSpPr>
          <p:nvPr>
            <p:ph type="body" idx="1"/>
          </p:nvPr>
        </p:nvSpPr>
        <p:spPr/>
        <p:txBody>
          <a:bodyPr>
            <a:normAutofit/>
          </a:bodyPr>
          <a:lstStyle/>
          <a:p>
            <a:pPr marL="0" marR="0" lvl="0" indent="-360000" algn="just" defTabSz="914400" rtl="0" eaLnBrk="1" fontAlgn="base" latinLnBrk="0" hangingPunct="1">
              <a:lnSpc>
                <a:spcPct val="100000"/>
              </a:lnSpc>
              <a:spcBef>
                <a:spcPct val="0"/>
              </a:spcBef>
              <a:spcAft>
                <a:spcPct val="0"/>
              </a:spcAft>
              <a:buClrTx/>
              <a:buSzTx/>
              <a:buFontTx/>
              <a:buNone/>
              <a:tabLst/>
            </a:pPr>
            <a:endParaRPr lang="pt-B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dirty="0">
                <a:solidFill>
                  <a:schemeClr val="tx1"/>
                </a:solidFill>
              </a:rPr>
              <a:t>Suspensão pagamento encargos aos rentistas (Bonos Global 2012 e 2030) desde novembro/2008</a:t>
            </a:r>
          </a:p>
          <a:p>
            <a:pPr algn="ctr" eaLnBrk="0" hangingPunct="0">
              <a:spcBef>
                <a:spcPct val="50000"/>
              </a:spcBef>
            </a:pPr>
            <a:r>
              <a:rPr lang="pt-BR" sz="1200" dirty="0">
                <a:solidFill>
                  <a:schemeClr val="tx1"/>
                </a:solidFill>
              </a:rPr>
              <a:t> </a:t>
            </a:r>
          </a:p>
          <a:p>
            <a:pPr algn="ctr" eaLnBrk="0" hangingPunct="0">
              <a:spcBef>
                <a:spcPct val="50000"/>
              </a:spcBef>
            </a:pPr>
            <a:r>
              <a:rPr lang="pt-BR" sz="1200" dirty="0">
                <a:solidFill>
                  <a:schemeClr val="tx1"/>
                </a:solidFill>
              </a:rPr>
              <a:t> Proposta soberana de recompra do restante da dívida por no máximo 30% de seu valor nominal</a:t>
            </a:r>
          </a:p>
          <a:p>
            <a:pPr algn="ctr" eaLnBrk="0" hangingPunct="0">
              <a:spcBef>
                <a:spcPct val="50000"/>
              </a:spcBef>
            </a:pPr>
            <a:r>
              <a:rPr lang="pt-BR" sz="1200" dirty="0">
                <a:solidFill>
                  <a:schemeClr val="tx1"/>
                </a:solidFill>
              </a:rPr>
              <a:t> </a:t>
            </a:r>
          </a:p>
          <a:p>
            <a:pPr algn="ctr" eaLnBrk="0" hangingPunct="0">
              <a:spcBef>
                <a:spcPct val="50000"/>
              </a:spcBef>
            </a:pPr>
            <a:r>
              <a:rPr lang="pt-BR" sz="1200" dirty="0">
                <a:solidFill>
                  <a:schemeClr val="tx1"/>
                </a:solidFill>
              </a:rPr>
              <a:t>The Economist (23/04/2009):   </a:t>
            </a:r>
            <a:r>
              <a:rPr lang="pt-BR" altLang="en-US" sz="1200" i="1" dirty="0">
                <a:solidFill>
                  <a:schemeClr val="tx1"/>
                </a:solidFill>
              </a:rPr>
              <a:t>“</a:t>
            </a:r>
            <a:r>
              <a:rPr lang="pt-BR" sz="1200" i="1" dirty="0">
                <a:solidFill>
                  <a:schemeClr val="tx1"/>
                </a:solidFill>
              </a:rPr>
              <a:t>Sr. Correa parece ser incorruptível (...) gasto público cresceu 71% em 2008, resultado de investimentos em escolas e hospitais</a:t>
            </a:r>
            <a:r>
              <a:rPr lang="pt-BR" altLang="en-US" sz="1200" i="1" dirty="0">
                <a:solidFill>
                  <a:schemeClr val="tx1"/>
                </a:solidFill>
              </a:rPr>
              <a:t>”</a:t>
            </a:r>
            <a:endParaRPr lang="pt-BR" sz="1200" i="1" dirty="0">
              <a:solidFill>
                <a:schemeClr val="tx1"/>
              </a:solidFill>
            </a:endParaRPr>
          </a:p>
          <a:p>
            <a:pPr algn="ctr" eaLnBrk="0" hangingPunct="0">
              <a:spcBef>
                <a:spcPct val="50000"/>
              </a:spcBef>
            </a:pPr>
            <a:endParaRPr lang="pt-BR" sz="1200" i="1" dirty="0">
              <a:solidFill>
                <a:schemeClr val="tx1"/>
              </a:solidFill>
            </a:endParaRPr>
          </a:p>
          <a:p>
            <a:pPr algn="ctr" eaLnBrk="0" hangingPunct="0">
              <a:spcBef>
                <a:spcPct val="50000"/>
              </a:spcBef>
            </a:pPr>
            <a:r>
              <a:rPr lang="pt-BR" sz="1200" i="1" dirty="0">
                <a:solidFill>
                  <a:schemeClr val="tx1"/>
                </a:solidFill>
              </a:rPr>
              <a:t>ESTA É A PROVA DA VIABILIDADE POLÍTICA DA AUDITORIA DA DÍVIDA </a:t>
            </a:r>
            <a:endParaRPr lang="pt-BR" sz="1200" dirty="0">
              <a:solidFill>
                <a:schemeClr val="tx1"/>
              </a:solidFill>
            </a:endParaRPr>
          </a:p>
          <a:p>
            <a:pPr algn="ctr" eaLnBrk="0" hangingPunct="0">
              <a:spcBef>
                <a:spcPct val="50000"/>
              </a:spcBef>
            </a:pPr>
            <a:endParaRPr lang="pt-BR" sz="1200" i="1" dirty="0">
              <a:solidFill>
                <a:schemeClr val="tx1"/>
              </a:solidFill>
            </a:endParaRPr>
          </a:p>
          <a:p>
            <a:pPr algn="ctr" eaLnBrk="0" hangingPunct="0">
              <a:spcBef>
                <a:spcPct val="50000"/>
              </a:spcBef>
            </a:pPr>
            <a:r>
              <a:rPr lang="pt-BR" sz="1200" i="1" dirty="0">
                <a:solidFill>
                  <a:schemeClr val="tx1"/>
                </a:solidFill>
              </a:rPr>
              <a:t>ENQUANTO ISSO, O GOVERNO BRASILEIRO RECOMPRA TÍTULOS DA DÍVIDA EXTERNA A 130% DO VALOR DE FACE, EM MÉDIA</a:t>
            </a:r>
          </a:p>
          <a:p>
            <a:pPr algn="ctr" eaLnBrk="0" hangingPunct="0">
              <a:spcBef>
                <a:spcPct val="50000"/>
              </a:spcBef>
            </a:pPr>
            <a:endParaRPr lang="pt-BR" sz="1200" i="1" dirty="0">
              <a:solidFill>
                <a:schemeClr val="tx1"/>
              </a:solidFill>
            </a:endParaRPr>
          </a:p>
          <a:p>
            <a:pPr algn="ctr" eaLnBrk="0" hangingPunct="0">
              <a:spcBef>
                <a:spcPct val="50000"/>
              </a:spcBef>
            </a:pPr>
            <a:r>
              <a:rPr lang="pt-BR" sz="1200" dirty="0">
                <a:solidFill>
                  <a:schemeClr val="tx1"/>
                </a:solidFill>
              </a:rPr>
              <a:t> </a:t>
            </a:r>
          </a:p>
          <a:p>
            <a:pPr algn="ctr" eaLnBrk="0" hangingPunct="0">
              <a:spcBef>
                <a:spcPct val="50000"/>
              </a:spcBef>
            </a:pPr>
            <a:endParaRPr lang="pt-BR" sz="1200" dirty="0"/>
          </a:p>
        </p:txBody>
      </p:sp>
      <p:sp>
        <p:nvSpPr>
          <p:cNvPr id="4" name="Espaço Reservado para Anotações 3"/>
          <p:cNvSpPr>
            <a:spLocks noGrp="1"/>
          </p:cNvSpPr>
          <p:nvPr>
            <p:ph type="body" idx="1"/>
          </p:nvPr>
        </p:nvSpPr>
        <p:spPr/>
        <p:txBody>
          <a:bodyPr>
            <a:normAutofit/>
          </a:bodyPr>
          <a:lstStyle/>
          <a:p>
            <a:pPr marL="0" marR="0" lvl="0" indent="-360000" algn="just" defTabSz="914400" rtl="0" eaLnBrk="1" fontAlgn="base" latinLnBrk="0" hangingPunct="1">
              <a:lnSpc>
                <a:spcPct val="100000"/>
              </a:lnSpc>
              <a:spcBef>
                <a:spcPct val="0"/>
              </a:spcBef>
              <a:spcAft>
                <a:spcPct val="0"/>
              </a:spcAft>
              <a:buClrTx/>
              <a:buSzTx/>
              <a:buFontTx/>
              <a:buNone/>
              <a:tabLst/>
            </a:pPr>
            <a:endParaRPr lang="pt-B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dirty="0">
                <a:solidFill>
                  <a:schemeClr val="tx1"/>
                </a:solidFill>
              </a:rPr>
              <a:t>Suspensão pagamento encargos aos rentistas (Bonos Global 2012 e 2030) desde novembro/2008</a:t>
            </a:r>
          </a:p>
          <a:p>
            <a:pPr algn="ctr" eaLnBrk="0" hangingPunct="0">
              <a:spcBef>
                <a:spcPct val="50000"/>
              </a:spcBef>
            </a:pPr>
            <a:r>
              <a:rPr lang="pt-BR" sz="1200" dirty="0">
                <a:solidFill>
                  <a:schemeClr val="tx1"/>
                </a:solidFill>
              </a:rPr>
              <a:t> </a:t>
            </a:r>
          </a:p>
          <a:p>
            <a:pPr algn="ctr" eaLnBrk="0" hangingPunct="0">
              <a:spcBef>
                <a:spcPct val="50000"/>
              </a:spcBef>
            </a:pPr>
            <a:r>
              <a:rPr lang="pt-BR" sz="1200" dirty="0">
                <a:solidFill>
                  <a:schemeClr val="tx1"/>
                </a:solidFill>
              </a:rPr>
              <a:t> Proposta soberana de recompra do restante da dívida por no máximo 30% de seu valor nominal</a:t>
            </a:r>
          </a:p>
          <a:p>
            <a:pPr algn="ctr" eaLnBrk="0" hangingPunct="0">
              <a:spcBef>
                <a:spcPct val="50000"/>
              </a:spcBef>
            </a:pPr>
            <a:r>
              <a:rPr lang="pt-BR" sz="1200" dirty="0">
                <a:solidFill>
                  <a:schemeClr val="tx1"/>
                </a:solidFill>
              </a:rPr>
              <a:t> </a:t>
            </a:r>
          </a:p>
          <a:p>
            <a:pPr algn="ctr" eaLnBrk="0" hangingPunct="0">
              <a:spcBef>
                <a:spcPct val="50000"/>
              </a:spcBef>
            </a:pPr>
            <a:r>
              <a:rPr lang="pt-BR" sz="1200" dirty="0">
                <a:solidFill>
                  <a:schemeClr val="tx1"/>
                </a:solidFill>
              </a:rPr>
              <a:t>The Economist (23/04/2009):   </a:t>
            </a:r>
            <a:r>
              <a:rPr lang="pt-BR" altLang="en-US" sz="1200" i="1" dirty="0">
                <a:solidFill>
                  <a:schemeClr val="tx1"/>
                </a:solidFill>
              </a:rPr>
              <a:t>“</a:t>
            </a:r>
            <a:r>
              <a:rPr lang="pt-BR" sz="1200" i="1" dirty="0">
                <a:solidFill>
                  <a:schemeClr val="tx1"/>
                </a:solidFill>
              </a:rPr>
              <a:t>Sr. Correa parece ser incorruptível (...) gasto público cresceu 71% em 2008, resultado de investimentos em escolas e hospitais</a:t>
            </a:r>
            <a:r>
              <a:rPr lang="pt-BR" altLang="en-US" sz="1200" i="1" dirty="0">
                <a:solidFill>
                  <a:schemeClr val="tx1"/>
                </a:solidFill>
              </a:rPr>
              <a:t>”</a:t>
            </a:r>
            <a:endParaRPr lang="pt-BR" sz="1200" i="1" dirty="0">
              <a:solidFill>
                <a:schemeClr val="tx1"/>
              </a:solidFill>
            </a:endParaRPr>
          </a:p>
          <a:p>
            <a:pPr algn="ctr" eaLnBrk="0" hangingPunct="0">
              <a:spcBef>
                <a:spcPct val="50000"/>
              </a:spcBef>
            </a:pPr>
            <a:endParaRPr lang="pt-BR" sz="1200" i="1" dirty="0">
              <a:solidFill>
                <a:schemeClr val="tx1"/>
              </a:solidFill>
            </a:endParaRPr>
          </a:p>
          <a:p>
            <a:pPr algn="ctr" eaLnBrk="0" hangingPunct="0">
              <a:spcBef>
                <a:spcPct val="50000"/>
              </a:spcBef>
            </a:pPr>
            <a:r>
              <a:rPr lang="pt-BR" sz="1200" i="1" dirty="0">
                <a:solidFill>
                  <a:schemeClr val="tx1"/>
                </a:solidFill>
              </a:rPr>
              <a:t>ESTA É A PROVA DA VIABILIDADE POLÍTICA DA AUDITORIA DA DÍVIDA </a:t>
            </a:r>
            <a:endParaRPr lang="pt-BR" sz="1200" dirty="0">
              <a:solidFill>
                <a:schemeClr val="tx1"/>
              </a:solidFill>
            </a:endParaRPr>
          </a:p>
          <a:p>
            <a:pPr algn="ctr" eaLnBrk="0" hangingPunct="0">
              <a:spcBef>
                <a:spcPct val="50000"/>
              </a:spcBef>
            </a:pPr>
            <a:endParaRPr lang="pt-BR" sz="1200" i="1" dirty="0">
              <a:solidFill>
                <a:schemeClr val="tx1"/>
              </a:solidFill>
            </a:endParaRPr>
          </a:p>
          <a:p>
            <a:pPr algn="ctr" eaLnBrk="0" hangingPunct="0">
              <a:spcBef>
                <a:spcPct val="50000"/>
              </a:spcBef>
            </a:pPr>
            <a:r>
              <a:rPr lang="pt-BR" sz="1200" i="1" dirty="0">
                <a:solidFill>
                  <a:schemeClr val="tx1"/>
                </a:solidFill>
              </a:rPr>
              <a:t>ENQUANTO ISSO, O GOVERNO BRASILEIRO RECOMPRA TÍTULOS DA DÍVIDA EXTERNA A 130% DO VALOR DE FACE, EM MÉDIA</a:t>
            </a:r>
          </a:p>
          <a:p>
            <a:pPr algn="ctr" eaLnBrk="0" hangingPunct="0">
              <a:spcBef>
                <a:spcPct val="50000"/>
              </a:spcBef>
            </a:pPr>
            <a:endParaRPr lang="pt-BR" sz="1200" i="1" dirty="0">
              <a:solidFill>
                <a:schemeClr val="tx1"/>
              </a:solidFill>
            </a:endParaRPr>
          </a:p>
          <a:p>
            <a:pPr algn="ctr" eaLnBrk="0" hangingPunct="0">
              <a:spcBef>
                <a:spcPct val="50000"/>
              </a:spcBef>
            </a:pPr>
            <a:r>
              <a:rPr lang="pt-BR" sz="1200" dirty="0">
                <a:solidFill>
                  <a:schemeClr val="tx1"/>
                </a:solidFill>
              </a:rPr>
              <a:t> </a:t>
            </a:r>
          </a:p>
          <a:p>
            <a:pPr algn="ctr" eaLnBrk="0" hangingPunct="0">
              <a:spcBef>
                <a:spcPct val="50000"/>
              </a:spcBef>
            </a:pPr>
            <a:endParaRPr lang="pt-BR" sz="1200" dirty="0"/>
          </a:p>
        </p:txBody>
      </p:sp>
      <p:sp>
        <p:nvSpPr>
          <p:cNvPr id="4" name="Espaço Reservado para Anotações 3"/>
          <p:cNvSpPr>
            <a:spLocks noGrp="1"/>
          </p:cNvSpPr>
          <p:nvPr>
            <p:ph type="body" idx="1"/>
          </p:nvPr>
        </p:nvSpPr>
        <p:spPr/>
        <p:txBody>
          <a:bodyPr>
            <a:normAutofit/>
          </a:bodyPr>
          <a:lstStyle/>
          <a:p>
            <a:pPr marL="0" marR="0" lvl="0" indent="-360000" algn="just" defTabSz="914400" rtl="0" eaLnBrk="1" fontAlgn="base" latinLnBrk="0" hangingPunct="1">
              <a:lnSpc>
                <a:spcPct val="100000"/>
              </a:lnSpc>
              <a:spcBef>
                <a:spcPct val="0"/>
              </a:spcBef>
              <a:spcAft>
                <a:spcPct val="0"/>
              </a:spcAft>
              <a:buClrTx/>
              <a:buSzTx/>
              <a:buFontTx/>
              <a:buNone/>
              <a:tabLst/>
            </a:pPr>
            <a:endParaRPr lang="pt-B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dirty="0">
                <a:solidFill>
                  <a:schemeClr val="tx1"/>
                </a:solidFill>
              </a:rPr>
              <a:t>Suspensão pagamento encargos aos rentistas (Bonos Global 2012 e 2030) desde novembro/2008</a:t>
            </a:r>
          </a:p>
          <a:p>
            <a:pPr algn="ctr" eaLnBrk="0" hangingPunct="0">
              <a:spcBef>
                <a:spcPct val="50000"/>
              </a:spcBef>
            </a:pPr>
            <a:r>
              <a:rPr lang="pt-BR" sz="1200" dirty="0">
                <a:solidFill>
                  <a:schemeClr val="tx1"/>
                </a:solidFill>
              </a:rPr>
              <a:t> </a:t>
            </a:r>
          </a:p>
          <a:p>
            <a:pPr algn="ctr" eaLnBrk="0" hangingPunct="0">
              <a:spcBef>
                <a:spcPct val="50000"/>
              </a:spcBef>
            </a:pPr>
            <a:r>
              <a:rPr lang="pt-BR" sz="1200" dirty="0">
                <a:solidFill>
                  <a:schemeClr val="tx1"/>
                </a:solidFill>
              </a:rPr>
              <a:t> Proposta soberana de recompra do restante da dívida por no máximo 30% de seu valor nominal</a:t>
            </a:r>
          </a:p>
          <a:p>
            <a:pPr algn="ctr" eaLnBrk="0" hangingPunct="0">
              <a:spcBef>
                <a:spcPct val="50000"/>
              </a:spcBef>
            </a:pPr>
            <a:r>
              <a:rPr lang="pt-BR" sz="1200" dirty="0">
                <a:solidFill>
                  <a:schemeClr val="tx1"/>
                </a:solidFill>
              </a:rPr>
              <a:t> </a:t>
            </a:r>
          </a:p>
          <a:p>
            <a:pPr algn="ctr" eaLnBrk="0" hangingPunct="0">
              <a:spcBef>
                <a:spcPct val="50000"/>
              </a:spcBef>
            </a:pPr>
            <a:r>
              <a:rPr lang="pt-BR" sz="1200" dirty="0">
                <a:solidFill>
                  <a:schemeClr val="tx1"/>
                </a:solidFill>
              </a:rPr>
              <a:t>The Economist (23/04/2009):   </a:t>
            </a:r>
            <a:r>
              <a:rPr lang="pt-BR" altLang="en-US" sz="1200" i="1" dirty="0">
                <a:solidFill>
                  <a:schemeClr val="tx1"/>
                </a:solidFill>
              </a:rPr>
              <a:t>“</a:t>
            </a:r>
            <a:r>
              <a:rPr lang="pt-BR" sz="1200" i="1" dirty="0">
                <a:solidFill>
                  <a:schemeClr val="tx1"/>
                </a:solidFill>
              </a:rPr>
              <a:t>Sr. Correa parece ser incorruptível (...) gasto público cresceu 71% em 2008, resultado de investimentos em escolas e hospitais</a:t>
            </a:r>
            <a:r>
              <a:rPr lang="pt-BR" altLang="en-US" sz="1200" i="1" dirty="0">
                <a:solidFill>
                  <a:schemeClr val="tx1"/>
                </a:solidFill>
              </a:rPr>
              <a:t>”</a:t>
            </a:r>
            <a:endParaRPr lang="pt-BR" sz="1200" i="1" dirty="0">
              <a:solidFill>
                <a:schemeClr val="tx1"/>
              </a:solidFill>
            </a:endParaRPr>
          </a:p>
          <a:p>
            <a:pPr algn="ctr" eaLnBrk="0" hangingPunct="0">
              <a:spcBef>
                <a:spcPct val="50000"/>
              </a:spcBef>
            </a:pPr>
            <a:endParaRPr lang="pt-BR" sz="1200" i="1" dirty="0">
              <a:solidFill>
                <a:schemeClr val="tx1"/>
              </a:solidFill>
            </a:endParaRPr>
          </a:p>
          <a:p>
            <a:pPr algn="ctr" eaLnBrk="0" hangingPunct="0">
              <a:spcBef>
                <a:spcPct val="50000"/>
              </a:spcBef>
            </a:pPr>
            <a:r>
              <a:rPr lang="pt-BR" sz="1200" i="1" dirty="0">
                <a:solidFill>
                  <a:schemeClr val="tx1"/>
                </a:solidFill>
              </a:rPr>
              <a:t>ESTA É A PROVA DA VIABILIDADE POLÍTICA DA AUDITORIA DA DÍVIDA </a:t>
            </a:r>
            <a:endParaRPr lang="pt-BR" sz="1200" dirty="0">
              <a:solidFill>
                <a:schemeClr val="tx1"/>
              </a:solidFill>
            </a:endParaRPr>
          </a:p>
          <a:p>
            <a:pPr algn="ctr" eaLnBrk="0" hangingPunct="0">
              <a:spcBef>
                <a:spcPct val="50000"/>
              </a:spcBef>
            </a:pPr>
            <a:endParaRPr lang="pt-BR" sz="1200" i="1" dirty="0">
              <a:solidFill>
                <a:schemeClr val="tx1"/>
              </a:solidFill>
            </a:endParaRPr>
          </a:p>
          <a:p>
            <a:pPr algn="ctr" eaLnBrk="0" hangingPunct="0">
              <a:spcBef>
                <a:spcPct val="50000"/>
              </a:spcBef>
            </a:pPr>
            <a:r>
              <a:rPr lang="pt-BR" sz="1200" i="1" dirty="0">
                <a:solidFill>
                  <a:schemeClr val="tx1"/>
                </a:solidFill>
              </a:rPr>
              <a:t>ENQUANTO ISSO, O GOVERNO BRASILEIRO RECOMPRA TÍTULOS DA DÍVIDA EXTERNA A 130% DO VALOR DE FACE, EM MÉDIA</a:t>
            </a:r>
          </a:p>
          <a:p>
            <a:pPr algn="ctr" eaLnBrk="0" hangingPunct="0">
              <a:spcBef>
                <a:spcPct val="50000"/>
              </a:spcBef>
            </a:pPr>
            <a:endParaRPr lang="pt-BR" sz="1200" i="1" dirty="0">
              <a:solidFill>
                <a:schemeClr val="tx1"/>
              </a:solidFill>
            </a:endParaRPr>
          </a:p>
          <a:p>
            <a:pPr algn="ctr" eaLnBrk="0" hangingPunct="0">
              <a:spcBef>
                <a:spcPct val="50000"/>
              </a:spcBef>
            </a:pPr>
            <a:r>
              <a:rPr lang="pt-BR" sz="1200" dirty="0">
                <a:solidFill>
                  <a:schemeClr val="tx1"/>
                </a:solidFill>
              </a:rPr>
              <a:t> </a:t>
            </a:r>
          </a:p>
          <a:p>
            <a:pPr algn="ctr" eaLnBrk="0" hangingPunct="0">
              <a:spcBef>
                <a:spcPct val="50000"/>
              </a:spcBef>
            </a:pPr>
            <a:endParaRPr lang="pt-BR" sz="1200" dirty="0"/>
          </a:p>
        </p:txBody>
      </p:sp>
      <p:sp>
        <p:nvSpPr>
          <p:cNvPr id="4" name="Espaço Reservado para Anotações 3"/>
          <p:cNvSpPr>
            <a:spLocks noGrp="1"/>
          </p:cNvSpPr>
          <p:nvPr>
            <p:ph type="body" idx="1"/>
          </p:nvPr>
        </p:nvSpPr>
        <p:spPr/>
        <p:txBody>
          <a:bodyPr>
            <a:normAutofit/>
          </a:bodyPr>
          <a:lstStyle/>
          <a:p>
            <a:pPr marL="0" marR="0" lvl="0" indent="-360000" algn="just" defTabSz="914400" rtl="0" eaLnBrk="1" fontAlgn="base" latinLnBrk="0" hangingPunct="1">
              <a:lnSpc>
                <a:spcPct val="100000"/>
              </a:lnSpc>
              <a:spcBef>
                <a:spcPct val="0"/>
              </a:spcBef>
              <a:spcAft>
                <a:spcPct val="0"/>
              </a:spcAft>
              <a:buClrTx/>
              <a:buSzTx/>
              <a:buFontTx/>
              <a:buNone/>
              <a:tabLst/>
            </a:pPr>
            <a:endParaRPr lang="pt-B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dirty="0">
                <a:solidFill>
                  <a:schemeClr val="tx1"/>
                </a:solidFill>
              </a:rPr>
              <a:t>Suspensão pagamento encargos aos rentistas (Bonos Global 2012 e 2030) desde novembro/2008</a:t>
            </a:r>
          </a:p>
          <a:p>
            <a:pPr algn="ctr" eaLnBrk="0" hangingPunct="0">
              <a:spcBef>
                <a:spcPct val="50000"/>
              </a:spcBef>
            </a:pPr>
            <a:r>
              <a:rPr lang="pt-BR" sz="1200" dirty="0">
                <a:solidFill>
                  <a:schemeClr val="tx1"/>
                </a:solidFill>
              </a:rPr>
              <a:t> </a:t>
            </a:r>
          </a:p>
          <a:p>
            <a:pPr algn="ctr" eaLnBrk="0" hangingPunct="0">
              <a:spcBef>
                <a:spcPct val="50000"/>
              </a:spcBef>
            </a:pPr>
            <a:r>
              <a:rPr lang="pt-BR" sz="1200" dirty="0">
                <a:solidFill>
                  <a:schemeClr val="tx1"/>
                </a:solidFill>
              </a:rPr>
              <a:t> Proposta soberana de recompra do restante da dívida por no máximo 30% de seu valor nominal</a:t>
            </a:r>
          </a:p>
          <a:p>
            <a:pPr algn="ctr" eaLnBrk="0" hangingPunct="0">
              <a:spcBef>
                <a:spcPct val="50000"/>
              </a:spcBef>
            </a:pPr>
            <a:r>
              <a:rPr lang="pt-BR" sz="1200" dirty="0">
                <a:solidFill>
                  <a:schemeClr val="tx1"/>
                </a:solidFill>
              </a:rPr>
              <a:t> </a:t>
            </a:r>
          </a:p>
          <a:p>
            <a:pPr algn="ctr" eaLnBrk="0" hangingPunct="0">
              <a:spcBef>
                <a:spcPct val="50000"/>
              </a:spcBef>
            </a:pPr>
            <a:r>
              <a:rPr lang="pt-BR" sz="1200" dirty="0">
                <a:solidFill>
                  <a:schemeClr val="tx1"/>
                </a:solidFill>
              </a:rPr>
              <a:t>The Economist (23/04/2009):   </a:t>
            </a:r>
            <a:r>
              <a:rPr lang="pt-BR" altLang="en-US" sz="1200" i="1" dirty="0">
                <a:solidFill>
                  <a:schemeClr val="tx1"/>
                </a:solidFill>
              </a:rPr>
              <a:t>“</a:t>
            </a:r>
            <a:r>
              <a:rPr lang="pt-BR" sz="1200" i="1" dirty="0">
                <a:solidFill>
                  <a:schemeClr val="tx1"/>
                </a:solidFill>
              </a:rPr>
              <a:t>Sr. Correa parece ser incorruptível (...) gasto público cresceu 71% em 2008, resultado de investimentos em escolas e hospitais</a:t>
            </a:r>
            <a:r>
              <a:rPr lang="pt-BR" altLang="en-US" sz="1200" i="1" dirty="0">
                <a:solidFill>
                  <a:schemeClr val="tx1"/>
                </a:solidFill>
              </a:rPr>
              <a:t>”</a:t>
            </a:r>
            <a:endParaRPr lang="pt-BR" sz="1200" i="1" dirty="0">
              <a:solidFill>
                <a:schemeClr val="tx1"/>
              </a:solidFill>
            </a:endParaRPr>
          </a:p>
          <a:p>
            <a:pPr algn="ctr" eaLnBrk="0" hangingPunct="0">
              <a:spcBef>
                <a:spcPct val="50000"/>
              </a:spcBef>
            </a:pPr>
            <a:endParaRPr lang="pt-BR" sz="1200" i="1" dirty="0">
              <a:solidFill>
                <a:schemeClr val="tx1"/>
              </a:solidFill>
            </a:endParaRPr>
          </a:p>
          <a:p>
            <a:pPr algn="ctr" eaLnBrk="0" hangingPunct="0">
              <a:spcBef>
                <a:spcPct val="50000"/>
              </a:spcBef>
            </a:pPr>
            <a:r>
              <a:rPr lang="pt-BR" sz="1200" i="1" dirty="0">
                <a:solidFill>
                  <a:schemeClr val="tx1"/>
                </a:solidFill>
              </a:rPr>
              <a:t>ESTA É A PROVA DA VIABILIDADE POLÍTICA DA AUDITORIA DA DÍVIDA </a:t>
            </a:r>
            <a:endParaRPr lang="pt-BR" sz="1200" dirty="0">
              <a:solidFill>
                <a:schemeClr val="tx1"/>
              </a:solidFill>
            </a:endParaRPr>
          </a:p>
          <a:p>
            <a:pPr algn="ctr" eaLnBrk="0" hangingPunct="0">
              <a:spcBef>
                <a:spcPct val="50000"/>
              </a:spcBef>
            </a:pPr>
            <a:endParaRPr lang="pt-BR" sz="1200" i="1" dirty="0">
              <a:solidFill>
                <a:schemeClr val="tx1"/>
              </a:solidFill>
            </a:endParaRPr>
          </a:p>
          <a:p>
            <a:pPr algn="ctr" eaLnBrk="0" hangingPunct="0">
              <a:spcBef>
                <a:spcPct val="50000"/>
              </a:spcBef>
            </a:pPr>
            <a:r>
              <a:rPr lang="pt-BR" sz="1200" i="1" dirty="0">
                <a:solidFill>
                  <a:schemeClr val="tx1"/>
                </a:solidFill>
              </a:rPr>
              <a:t>ENQUANTO ISSO, O GOVERNO BRASILEIRO RECOMPRA TÍTULOS DA DÍVIDA EXTERNA A 130% DO VALOR DE FACE, EM MÉDIA</a:t>
            </a:r>
          </a:p>
          <a:p>
            <a:pPr algn="ctr" eaLnBrk="0" hangingPunct="0">
              <a:spcBef>
                <a:spcPct val="50000"/>
              </a:spcBef>
            </a:pPr>
            <a:endParaRPr lang="pt-BR" sz="1200" i="1" dirty="0">
              <a:solidFill>
                <a:schemeClr val="tx1"/>
              </a:solidFill>
            </a:endParaRPr>
          </a:p>
          <a:p>
            <a:pPr algn="ctr" eaLnBrk="0" hangingPunct="0">
              <a:spcBef>
                <a:spcPct val="50000"/>
              </a:spcBef>
            </a:pPr>
            <a:r>
              <a:rPr lang="pt-BR" sz="1200" dirty="0">
                <a:solidFill>
                  <a:schemeClr val="tx1"/>
                </a:solidFill>
              </a:rPr>
              <a:t> </a:t>
            </a:r>
          </a:p>
          <a:p>
            <a:pPr algn="ctr" eaLnBrk="0" hangingPunct="0">
              <a:spcBef>
                <a:spcPct val="50000"/>
              </a:spcBef>
            </a:pPr>
            <a:endParaRPr lang="pt-BR" sz="1200" dirty="0"/>
          </a:p>
        </p:txBody>
      </p:sp>
      <p:sp>
        <p:nvSpPr>
          <p:cNvPr id="4" name="Espaço Reservado para Anotações 3"/>
          <p:cNvSpPr>
            <a:spLocks noGrp="1"/>
          </p:cNvSpPr>
          <p:nvPr>
            <p:ph type="body" idx="1"/>
          </p:nvPr>
        </p:nvSpPr>
        <p:spPr/>
        <p:txBody>
          <a:bodyPr>
            <a:normAutofit/>
          </a:bodyPr>
          <a:lstStyle/>
          <a:p>
            <a:pPr marL="0" marR="0" lvl="0" indent="-360000" algn="just" defTabSz="914400" rtl="0" eaLnBrk="1" fontAlgn="base" latinLnBrk="0" hangingPunct="1">
              <a:lnSpc>
                <a:spcPct val="100000"/>
              </a:lnSpc>
              <a:spcBef>
                <a:spcPct val="0"/>
              </a:spcBef>
              <a:spcAft>
                <a:spcPct val="0"/>
              </a:spcAft>
              <a:buClrTx/>
              <a:buSzTx/>
              <a:buFontTx/>
              <a:buNone/>
              <a:tabLst/>
            </a:pPr>
            <a:endParaRPr lang="pt-B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dirty="0">
                <a:solidFill>
                  <a:schemeClr val="tx1"/>
                </a:solidFill>
              </a:rPr>
              <a:t>Suspensão pagamento encargos aos rentistas (Bonos Global 2012 e 2030) desde novembro/2008</a:t>
            </a:r>
          </a:p>
          <a:p>
            <a:pPr algn="ctr" eaLnBrk="0" hangingPunct="0">
              <a:spcBef>
                <a:spcPct val="50000"/>
              </a:spcBef>
            </a:pPr>
            <a:r>
              <a:rPr lang="pt-BR" sz="1200" dirty="0">
                <a:solidFill>
                  <a:schemeClr val="tx1"/>
                </a:solidFill>
              </a:rPr>
              <a:t> </a:t>
            </a:r>
          </a:p>
          <a:p>
            <a:pPr algn="ctr" eaLnBrk="0" hangingPunct="0">
              <a:spcBef>
                <a:spcPct val="50000"/>
              </a:spcBef>
            </a:pPr>
            <a:r>
              <a:rPr lang="pt-BR" sz="1200" dirty="0">
                <a:solidFill>
                  <a:schemeClr val="tx1"/>
                </a:solidFill>
              </a:rPr>
              <a:t> Proposta soberana de recompra do restante da dívida por no máximo 30% de seu valor nominal</a:t>
            </a:r>
          </a:p>
          <a:p>
            <a:pPr algn="ctr" eaLnBrk="0" hangingPunct="0">
              <a:spcBef>
                <a:spcPct val="50000"/>
              </a:spcBef>
            </a:pPr>
            <a:r>
              <a:rPr lang="pt-BR" sz="1200" dirty="0">
                <a:solidFill>
                  <a:schemeClr val="tx1"/>
                </a:solidFill>
              </a:rPr>
              <a:t> </a:t>
            </a:r>
          </a:p>
          <a:p>
            <a:pPr algn="ctr" eaLnBrk="0" hangingPunct="0">
              <a:spcBef>
                <a:spcPct val="50000"/>
              </a:spcBef>
            </a:pPr>
            <a:r>
              <a:rPr lang="pt-BR" sz="1200" dirty="0">
                <a:solidFill>
                  <a:schemeClr val="tx1"/>
                </a:solidFill>
              </a:rPr>
              <a:t>The Economist (23/04/2009):   </a:t>
            </a:r>
            <a:r>
              <a:rPr lang="pt-BR" altLang="en-US" sz="1200" i="1" dirty="0">
                <a:solidFill>
                  <a:schemeClr val="tx1"/>
                </a:solidFill>
              </a:rPr>
              <a:t>“</a:t>
            </a:r>
            <a:r>
              <a:rPr lang="pt-BR" sz="1200" i="1" dirty="0">
                <a:solidFill>
                  <a:schemeClr val="tx1"/>
                </a:solidFill>
              </a:rPr>
              <a:t>Sr. Correa parece ser incorruptível (...) gasto público cresceu 71% em 2008, resultado de investimentos em escolas e hospitais</a:t>
            </a:r>
            <a:r>
              <a:rPr lang="pt-BR" altLang="en-US" sz="1200" i="1" dirty="0">
                <a:solidFill>
                  <a:schemeClr val="tx1"/>
                </a:solidFill>
              </a:rPr>
              <a:t>”</a:t>
            </a:r>
            <a:endParaRPr lang="pt-BR" sz="1200" i="1" dirty="0">
              <a:solidFill>
                <a:schemeClr val="tx1"/>
              </a:solidFill>
            </a:endParaRPr>
          </a:p>
          <a:p>
            <a:pPr algn="ctr" eaLnBrk="0" hangingPunct="0">
              <a:spcBef>
                <a:spcPct val="50000"/>
              </a:spcBef>
            </a:pPr>
            <a:endParaRPr lang="pt-BR" sz="1200" i="1" dirty="0">
              <a:solidFill>
                <a:schemeClr val="tx1"/>
              </a:solidFill>
            </a:endParaRPr>
          </a:p>
          <a:p>
            <a:pPr algn="ctr" eaLnBrk="0" hangingPunct="0">
              <a:spcBef>
                <a:spcPct val="50000"/>
              </a:spcBef>
            </a:pPr>
            <a:r>
              <a:rPr lang="pt-BR" sz="1200" i="1" dirty="0">
                <a:solidFill>
                  <a:schemeClr val="tx1"/>
                </a:solidFill>
              </a:rPr>
              <a:t>ESTA É A PROVA DA VIABILIDADE POLÍTICA DA AUDITORIA DA DÍVIDA </a:t>
            </a:r>
            <a:endParaRPr lang="pt-BR" sz="1200" dirty="0">
              <a:solidFill>
                <a:schemeClr val="tx1"/>
              </a:solidFill>
            </a:endParaRPr>
          </a:p>
          <a:p>
            <a:pPr algn="ctr" eaLnBrk="0" hangingPunct="0">
              <a:spcBef>
                <a:spcPct val="50000"/>
              </a:spcBef>
            </a:pPr>
            <a:endParaRPr lang="pt-BR" sz="1200" i="1" dirty="0">
              <a:solidFill>
                <a:schemeClr val="tx1"/>
              </a:solidFill>
            </a:endParaRPr>
          </a:p>
          <a:p>
            <a:pPr algn="ctr" eaLnBrk="0" hangingPunct="0">
              <a:spcBef>
                <a:spcPct val="50000"/>
              </a:spcBef>
            </a:pPr>
            <a:r>
              <a:rPr lang="pt-BR" sz="1200" i="1" dirty="0">
                <a:solidFill>
                  <a:schemeClr val="tx1"/>
                </a:solidFill>
              </a:rPr>
              <a:t>ENQUANTO ISSO, O GOVERNO BRASILEIRO RECOMPRA TÍTULOS DA DÍVIDA EXTERNA A 130% DO VALOR DE FACE, EM MÉDIA</a:t>
            </a:r>
          </a:p>
          <a:p>
            <a:pPr algn="ctr" eaLnBrk="0" hangingPunct="0">
              <a:spcBef>
                <a:spcPct val="50000"/>
              </a:spcBef>
            </a:pPr>
            <a:endParaRPr lang="pt-BR" sz="1200" i="1" dirty="0">
              <a:solidFill>
                <a:schemeClr val="tx1"/>
              </a:solidFill>
            </a:endParaRPr>
          </a:p>
          <a:p>
            <a:pPr algn="ctr" eaLnBrk="0" hangingPunct="0">
              <a:spcBef>
                <a:spcPct val="50000"/>
              </a:spcBef>
            </a:pPr>
            <a:r>
              <a:rPr lang="pt-BR" sz="1200" dirty="0">
                <a:solidFill>
                  <a:schemeClr val="tx1"/>
                </a:solidFill>
              </a:rPr>
              <a:t> </a:t>
            </a:r>
          </a:p>
          <a:p>
            <a:pPr algn="ctr" eaLnBrk="0" hangingPunct="0">
              <a:spcBef>
                <a:spcPct val="50000"/>
              </a:spcBef>
            </a:pPr>
            <a:endParaRPr lang="pt-BR" sz="1200" dirty="0"/>
          </a:p>
        </p:txBody>
      </p:sp>
      <p:sp>
        <p:nvSpPr>
          <p:cNvPr id="32772" name="Espaço Reservado para Anotações 3"/>
          <p:cNvSpPr>
            <a:spLocks noGrp="1"/>
          </p:cNvSpPr>
          <p:nvPr>
            <p:ph type="body" idx="1"/>
          </p:nvPr>
        </p:nvSpPr>
        <p:spPr>
          <a:noFill/>
          <a:ln w="9525"/>
        </p:spPr>
        <p:txBody>
          <a:bodyPr/>
          <a:lstStyle/>
          <a:p>
            <a:endParaRPr lang="pt-BR"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dirty="0">
                <a:solidFill>
                  <a:schemeClr val="tx1"/>
                </a:solidFill>
              </a:rPr>
              <a:t>Suspensão pagamento encargos aos rentistas (Bonos Global 2012 e 2030) desde novembro/2008</a:t>
            </a:r>
          </a:p>
          <a:p>
            <a:pPr algn="ctr" eaLnBrk="0" hangingPunct="0">
              <a:spcBef>
                <a:spcPct val="50000"/>
              </a:spcBef>
            </a:pPr>
            <a:r>
              <a:rPr lang="pt-BR" sz="1200" dirty="0">
                <a:solidFill>
                  <a:schemeClr val="tx1"/>
                </a:solidFill>
              </a:rPr>
              <a:t> </a:t>
            </a:r>
          </a:p>
          <a:p>
            <a:pPr algn="ctr" eaLnBrk="0" hangingPunct="0">
              <a:spcBef>
                <a:spcPct val="50000"/>
              </a:spcBef>
            </a:pPr>
            <a:r>
              <a:rPr lang="pt-BR" sz="1200" dirty="0">
                <a:solidFill>
                  <a:schemeClr val="tx1"/>
                </a:solidFill>
              </a:rPr>
              <a:t> Proposta soberana de recompra do restante da dívida por no máximo 30% de seu valor nominal</a:t>
            </a:r>
          </a:p>
          <a:p>
            <a:pPr algn="ctr" eaLnBrk="0" hangingPunct="0">
              <a:spcBef>
                <a:spcPct val="50000"/>
              </a:spcBef>
            </a:pPr>
            <a:r>
              <a:rPr lang="pt-BR" sz="1200" dirty="0">
                <a:solidFill>
                  <a:schemeClr val="tx1"/>
                </a:solidFill>
              </a:rPr>
              <a:t> </a:t>
            </a:r>
          </a:p>
          <a:p>
            <a:pPr algn="ctr" eaLnBrk="0" hangingPunct="0">
              <a:spcBef>
                <a:spcPct val="50000"/>
              </a:spcBef>
            </a:pPr>
            <a:r>
              <a:rPr lang="pt-BR" sz="1200" dirty="0">
                <a:solidFill>
                  <a:schemeClr val="tx1"/>
                </a:solidFill>
              </a:rPr>
              <a:t>The Economist (23/04/2009):   </a:t>
            </a:r>
            <a:r>
              <a:rPr lang="pt-BR" altLang="en-US" sz="1200" i="1" dirty="0">
                <a:solidFill>
                  <a:schemeClr val="tx1"/>
                </a:solidFill>
              </a:rPr>
              <a:t>“</a:t>
            </a:r>
            <a:r>
              <a:rPr lang="pt-BR" sz="1200" i="1" dirty="0">
                <a:solidFill>
                  <a:schemeClr val="tx1"/>
                </a:solidFill>
              </a:rPr>
              <a:t>Sr. Correa parece ser incorruptível (...) gasto público cresceu 71% em 2008, resultado de investimentos em escolas e hospitais</a:t>
            </a:r>
            <a:r>
              <a:rPr lang="pt-BR" altLang="en-US" sz="1200" i="1" dirty="0">
                <a:solidFill>
                  <a:schemeClr val="tx1"/>
                </a:solidFill>
              </a:rPr>
              <a:t>”</a:t>
            </a:r>
            <a:endParaRPr lang="pt-BR" sz="1200" i="1" dirty="0">
              <a:solidFill>
                <a:schemeClr val="tx1"/>
              </a:solidFill>
            </a:endParaRPr>
          </a:p>
          <a:p>
            <a:pPr algn="ctr" eaLnBrk="0" hangingPunct="0">
              <a:spcBef>
                <a:spcPct val="50000"/>
              </a:spcBef>
            </a:pPr>
            <a:endParaRPr lang="pt-BR" sz="1200" i="1" dirty="0">
              <a:solidFill>
                <a:schemeClr val="tx1"/>
              </a:solidFill>
            </a:endParaRPr>
          </a:p>
          <a:p>
            <a:pPr algn="ctr" eaLnBrk="0" hangingPunct="0">
              <a:spcBef>
                <a:spcPct val="50000"/>
              </a:spcBef>
            </a:pPr>
            <a:r>
              <a:rPr lang="pt-BR" sz="1200" i="1" dirty="0">
                <a:solidFill>
                  <a:schemeClr val="tx1"/>
                </a:solidFill>
              </a:rPr>
              <a:t>ESTA É A PROVA DA VIABILIDADE POLÍTICA DA AUDITORIA DA DÍVIDA </a:t>
            </a:r>
            <a:endParaRPr lang="pt-BR" sz="1200" dirty="0">
              <a:solidFill>
                <a:schemeClr val="tx1"/>
              </a:solidFill>
            </a:endParaRPr>
          </a:p>
          <a:p>
            <a:pPr algn="ctr" eaLnBrk="0" hangingPunct="0">
              <a:spcBef>
                <a:spcPct val="50000"/>
              </a:spcBef>
            </a:pPr>
            <a:endParaRPr lang="pt-BR" sz="1200" i="1" dirty="0">
              <a:solidFill>
                <a:schemeClr val="tx1"/>
              </a:solidFill>
            </a:endParaRPr>
          </a:p>
          <a:p>
            <a:pPr algn="ctr" eaLnBrk="0" hangingPunct="0">
              <a:spcBef>
                <a:spcPct val="50000"/>
              </a:spcBef>
            </a:pPr>
            <a:r>
              <a:rPr lang="pt-BR" sz="1200" i="1" dirty="0">
                <a:solidFill>
                  <a:schemeClr val="tx1"/>
                </a:solidFill>
              </a:rPr>
              <a:t>ENQUANTO ISSO, O GOVERNO BRASILEIRO RECOMPRA TÍTULOS DA DÍVIDA EXTERNA A 130% DO VALOR DE FACE, EM MÉDIA</a:t>
            </a:r>
          </a:p>
          <a:p>
            <a:pPr algn="ctr" eaLnBrk="0" hangingPunct="0">
              <a:spcBef>
                <a:spcPct val="50000"/>
              </a:spcBef>
            </a:pPr>
            <a:endParaRPr lang="pt-BR" sz="1200" i="1" dirty="0">
              <a:solidFill>
                <a:schemeClr val="tx1"/>
              </a:solidFill>
            </a:endParaRPr>
          </a:p>
          <a:p>
            <a:pPr algn="ctr" eaLnBrk="0" hangingPunct="0">
              <a:spcBef>
                <a:spcPct val="50000"/>
              </a:spcBef>
            </a:pPr>
            <a:r>
              <a:rPr lang="pt-BR" sz="1200" dirty="0">
                <a:solidFill>
                  <a:schemeClr val="tx1"/>
                </a:solidFill>
              </a:rPr>
              <a:t> </a:t>
            </a:r>
          </a:p>
          <a:p>
            <a:pPr algn="ctr" eaLnBrk="0" hangingPunct="0">
              <a:spcBef>
                <a:spcPct val="50000"/>
              </a:spcBef>
            </a:pPr>
            <a:endParaRPr lang="pt-BR" sz="1200" dirty="0"/>
          </a:p>
        </p:txBody>
      </p:sp>
      <p:sp>
        <p:nvSpPr>
          <p:cNvPr id="4" name="Espaço Reservado para Anotações 3"/>
          <p:cNvSpPr>
            <a:spLocks noGrp="1"/>
          </p:cNvSpPr>
          <p:nvPr>
            <p:ph type="body" idx="1"/>
          </p:nvPr>
        </p:nvSpPr>
        <p:spPr/>
        <p:txBody>
          <a:bodyPr>
            <a:normAutofit/>
          </a:bodyPr>
          <a:lstStyle/>
          <a:p>
            <a:pPr marL="0" marR="0" lvl="0" indent="-360000" algn="just" defTabSz="914400" rtl="0" eaLnBrk="1" fontAlgn="base" latinLnBrk="0" hangingPunct="1">
              <a:lnSpc>
                <a:spcPct val="100000"/>
              </a:lnSpc>
              <a:spcBef>
                <a:spcPct val="0"/>
              </a:spcBef>
              <a:spcAft>
                <a:spcPct val="0"/>
              </a:spcAft>
              <a:buClrTx/>
              <a:buSzTx/>
              <a:buFontTx/>
              <a:buNone/>
              <a:tabLst/>
            </a:pPr>
            <a:endParaRPr lang="pt-B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dirty="0">
                <a:solidFill>
                  <a:schemeClr val="tx1"/>
                </a:solidFill>
              </a:rPr>
              <a:t>Suspensão pagamento encargos aos rentistas (Bonos Global 2012 e 2030) desde novembro/2008</a:t>
            </a:r>
          </a:p>
          <a:p>
            <a:pPr algn="ctr" eaLnBrk="0" hangingPunct="0">
              <a:spcBef>
                <a:spcPct val="50000"/>
              </a:spcBef>
            </a:pPr>
            <a:r>
              <a:rPr lang="pt-BR" sz="1200" dirty="0">
                <a:solidFill>
                  <a:schemeClr val="tx1"/>
                </a:solidFill>
              </a:rPr>
              <a:t> </a:t>
            </a:r>
          </a:p>
          <a:p>
            <a:pPr algn="ctr" eaLnBrk="0" hangingPunct="0">
              <a:spcBef>
                <a:spcPct val="50000"/>
              </a:spcBef>
            </a:pPr>
            <a:r>
              <a:rPr lang="pt-BR" sz="1200" dirty="0">
                <a:solidFill>
                  <a:schemeClr val="tx1"/>
                </a:solidFill>
              </a:rPr>
              <a:t> Proposta soberana de recompra do restante da dívida por no máximo 30% de seu valor nominal</a:t>
            </a:r>
          </a:p>
          <a:p>
            <a:pPr algn="ctr" eaLnBrk="0" hangingPunct="0">
              <a:spcBef>
                <a:spcPct val="50000"/>
              </a:spcBef>
            </a:pPr>
            <a:r>
              <a:rPr lang="pt-BR" sz="1200" dirty="0">
                <a:solidFill>
                  <a:schemeClr val="tx1"/>
                </a:solidFill>
              </a:rPr>
              <a:t> </a:t>
            </a:r>
          </a:p>
          <a:p>
            <a:pPr algn="ctr" eaLnBrk="0" hangingPunct="0">
              <a:spcBef>
                <a:spcPct val="50000"/>
              </a:spcBef>
            </a:pPr>
            <a:r>
              <a:rPr lang="pt-BR" sz="1200" dirty="0">
                <a:solidFill>
                  <a:schemeClr val="tx1"/>
                </a:solidFill>
              </a:rPr>
              <a:t>The Economist (23/04/2009):   </a:t>
            </a:r>
            <a:r>
              <a:rPr lang="pt-BR" altLang="en-US" sz="1200" i="1" dirty="0">
                <a:solidFill>
                  <a:schemeClr val="tx1"/>
                </a:solidFill>
              </a:rPr>
              <a:t>“</a:t>
            </a:r>
            <a:r>
              <a:rPr lang="pt-BR" sz="1200" i="1" dirty="0">
                <a:solidFill>
                  <a:schemeClr val="tx1"/>
                </a:solidFill>
              </a:rPr>
              <a:t>Sr. Correa parece ser incorruptível (...) gasto público cresceu 71% em 2008, resultado de investimentos em escolas e hospitais</a:t>
            </a:r>
            <a:r>
              <a:rPr lang="pt-BR" altLang="en-US" sz="1200" i="1" dirty="0">
                <a:solidFill>
                  <a:schemeClr val="tx1"/>
                </a:solidFill>
              </a:rPr>
              <a:t>”</a:t>
            </a:r>
            <a:endParaRPr lang="pt-BR" sz="1200" i="1" dirty="0">
              <a:solidFill>
                <a:schemeClr val="tx1"/>
              </a:solidFill>
            </a:endParaRPr>
          </a:p>
          <a:p>
            <a:pPr algn="ctr" eaLnBrk="0" hangingPunct="0">
              <a:spcBef>
                <a:spcPct val="50000"/>
              </a:spcBef>
            </a:pPr>
            <a:endParaRPr lang="pt-BR" sz="1200" i="1" dirty="0">
              <a:solidFill>
                <a:schemeClr val="tx1"/>
              </a:solidFill>
            </a:endParaRPr>
          </a:p>
          <a:p>
            <a:pPr algn="ctr" eaLnBrk="0" hangingPunct="0">
              <a:spcBef>
                <a:spcPct val="50000"/>
              </a:spcBef>
            </a:pPr>
            <a:r>
              <a:rPr lang="pt-BR" sz="1200" i="1" dirty="0">
                <a:solidFill>
                  <a:schemeClr val="tx1"/>
                </a:solidFill>
              </a:rPr>
              <a:t>ESTA É A PROVA DA VIABILIDADE POLÍTICA DA AUDITORIA DA DÍVIDA </a:t>
            </a:r>
            <a:endParaRPr lang="pt-BR" sz="1200" dirty="0">
              <a:solidFill>
                <a:schemeClr val="tx1"/>
              </a:solidFill>
            </a:endParaRPr>
          </a:p>
          <a:p>
            <a:pPr algn="ctr" eaLnBrk="0" hangingPunct="0">
              <a:spcBef>
                <a:spcPct val="50000"/>
              </a:spcBef>
            </a:pPr>
            <a:endParaRPr lang="pt-BR" sz="1200" i="1" dirty="0">
              <a:solidFill>
                <a:schemeClr val="tx1"/>
              </a:solidFill>
            </a:endParaRPr>
          </a:p>
          <a:p>
            <a:pPr algn="ctr" eaLnBrk="0" hangingPunct="0">
              <a:spcBef>
                <a:spcPct val="50000"/>
              </a:spcBef>
            </a:pPr>
            <a:r>
              <a:rPr lang="pt-BR" sz="1200" i="1" dirty="0">
                <a:solidFill>
                  <a:schemeClr val="tx1"/>
                </a:solidFill>
              </a:rPr>
              <a:t>ENQUANTO ISSO, O GOVERNO BRASILEIRO RECOMPRA TÍTULOS DA DÍVIDA EXTERNA A 130% DO VALOR DE FACE, EM MÉDIA</a:t>
            </a:r>
          </a:p>
          <a:p>
            <a:pPr algn="ctr" eaLnBrk="0" hangingPunct="0">
              <a:spcBef>
                <a:spcPct val="50000"/>
              </a:spcBef>
            </a:pPr>
            <a:endParaRPr lang="pt-BR" sz="1200" i="1" dirty="0">
              <a:solidFill>
                <a:schemeClr val="tx1"/>
              </a:solidFill>
            </a:endParaRPr>
          </a:p>
          <a:p>
            <a:pPr algn="ctr" eaLnBrk="0" hangingPunct="0">
              <a:spcBef>
                <a:spcPct val="50000"/>
              </a:spcBef>
            </a:pPr>
            <a:r>
              <a:rPr lang="pt-BR" sz="1200" dirty="0">
                <a:solidFill>
                  <a:schemeClr val="tx1"/>
                </a:solidFill>
              </a:rPr>
              <a:t> </a:t>
            </a:r>
          </a:p>
          <a:p>
            <a:pPr algn="ctr" eaLnBrk="0" hangingPunct="0">
              <a:spcBef>
                <a:spcPct val="50000"/>
              </a:spcBef>
            </a:pPr>
            <a:endParaRPr lang="pt-BR" sz="1200" dirty="0"/>
          </a:p>
        </p:txBody>
      </p:sp>
      <p:sp>
        <p:nvSpPr>
          <p:cNvPr id="4" name="Espaço Reservado para Anotações 3"/>
          <p:cNvSpPr>
            <a:spLocks noGrp="1"/>
          </p:cNvSpPr>
          <p:nvPr>
            <p:ph type="body" idx="1"/>
          </p:nvPr>
        </p:nvSpPr>
        <p:spPr/>
        <p:txBody>
          <a:bodyPr>
            <a:normAutofit/>
          </a:bodyPr>
          <a:lstStyle/>
          <a:p>
            <a:pPr marL="0" marR="0" lvl="0" indent="-360000" algn="just" defTabSz="914400" rtl="0" eaLnBrk="1" fontAlgn="base" latinLnBrk="0" hangingPunct="1">
              <a:lnSpc>
                <a:spcPct val="100000"/>
              </a:lnSpc>
              <a:spcBef>
                <a:spcPct val="0"/>
              </a:spcBef>
              <a:spcAft>
                <a:spcPct val="0"/>
              </a:spcAft>
              <a:buClrTx/>
              <a:buSzTx/>
              <a:buFontTx/>
              <a:buNone/>
              <a:tabLst/>
            </a:pPr>
            <a:endParaRPr lang="pt-B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dirty="0">
                <a:solidFill>
                  <a:schemeClr val="tx1"/>
                </a:solidFill>
              </a:rPr>
              <a:t>Suspensão pagamento encargos aos rentistas (Bonos Global 2012 e 2030) desde novembro/2008</a:t>
            </a:r>
          </a:p>
          <a:p>
            <a:pPr algn="ctr" eaLnBrk="0" hangingPunct="0">
              <a:spcBef>
                <a:spcPct val="50000"/>
              </a:spcBef>
            </a:pPr>
            <a:r>
              <a:rPr lang="pt-BR" sz="1200" dirty="0">
                <a:solidFill>
                  <a:schemeClr val="tx1"/>
                </a:solidFill>
              </a:rPr>
              <a:t> </a:t>
            </a:r>
          </a:p>
          <a:p>
            <a:pPr algn="ctr" eaLnBrk="0" hangingPunct="0">
              <a:spcBef>
                <a:spcPct val="50000"/>
              </a:spcBef>
            </a:pPr>
            <a:r>
              <a:rPr lang="pt-BR" sz="1200" dirty="0">
                <a:solidFill>
                  <a:schemeClr val="tx1"/>
                </a:solidFill>
              </a:rPr>
              <a:t> Proposta soberana de recompra do restante da dívida por no máximo 30% de seu valor nominal</a:t>
            </a:r>
          </a:p>
          <a:p>
            <a:pPr algn="ctr" eaLnBrk="0" hangingPunct="0">
              <a:spcBef>
                <a:spcPct val="50000"/>
              </a:spcBef>
            </a:pPr>
            <a:r>
              <a:rPr lang="pt-BR" sz="1200" dirty="0">
                <a:solidFill>
                  <a:schemeClr val="tx1"/>
                </a:solidFill>
              </a:rPr>
              <a:t> </a:t>
            </a:r>
          </a:p>
          <a:p>
            <a:pPr algn="ctr" eaLnBrk="0" hangingPunct="0">
              <a:spcBef>
                <a:spcPct val="50000"/>
              </a:spcBef>
            </a:pPr>
            <a:r>
              <a:rPr lang="pt-BR" sz="1200" dirty="0">
                <a:solidFill>
                  <a:schemeClr val="tx1"/>
                </a:solidFill>
              </a:rPr>
              <a:t>The Economist (23/04/2009):   </a:t>
            </a:r>
            <a:r>
              <a:rPr lang="pt-BR" altLang="en-US" sz="1200" i="1" dirty="0">
                <a:solidFill>
                  <a:schemeClr val="tx1"/>
                </a:solidFill>
              </a:rPr>
              <a:t>“</a:t>
            </a:r>
            <a:r>
              <a:rPr lang="pt-BR" sz="1200" i="1" dirty="0">
                <a:solidFill>
                  <a:schemeClr val="tx1"/>
                </a:solidFill>
              </a:rPr>
              <a:t>Sr. Correa parece ser incorruptível (...) gasto público cresceu 71% em 2008, resultado de investimentos em escolas e hospitais</a:t>
            </a:r>
            <a:r>
              <a:rPr lang="pt-BR" altLang="en-US" sz="1200" i="1" dirty="0">
                <a:solidFill>
                  <a:schemeClr val="tx1"/>
                </a:solidFill>
              </a:rPr>
              <a:t>”</a:t>
            </a:r>
            <a:endParaRPr lang="pt-BR" sz="1200" i="1" dirty="0">
              <a:solidFill>
                <a:schemeClr val="tx1"/>
              </a:solidFill>
            </a:endParaRPr>
          </a:p>
          <a:p>
            <a:pPr algn="ctr" eaLnBrk="0" hangingPunct="0">
              <a:spcBef>
                <a:spcPct val="50000"/>
              </a:spcBef>
            </a:pPr>
            <a:endParaRPr lang="pt-BR" sz="1200" i="1" dirty="0">
              <a:solidFill>
                <a:schemeClr val="tx1"/>
              </a:solidFill>
            </a:endParaRPr>
          </a:p>
          <a:p>
            <a:pPr algn="ctr" eaLnBrk="0" hangingPunct="0">
              <a:spcBef>
                <a:spcPct val="50000"/>
              </a:spcBef>
            </a:pPr>
            <a:r>
              <a:rPr lang="pt-BR" sz="1200" i="1" dirty="0">
                <a:solidFill>
                  <a:schemeClr val="tx1"/>
                </a:solidFill>
              </a:rPr>
              <a:t>ESTA É A PROVA DA VIABILIDADE POLÍTICA DA AUDITORIA DA DÍVIDA </a:t>
            </a:r>
            <a:endParaRPr lang="pt-BR" sz="1200" dirty="0">
              <a:solidFill>
                <a:schemeClr val="tx1"/>
              </a:solidFill>
            </a:endParaRPr>
          </a:p>
          <a:p>
            <a:pPr algn="ctr" eaLnBrk="0" hangingPunct="0">
              <a:spcBef>
                <a:spcPct val="50000"/>
              </a:spcBef>
            </a:pPr>
            <a:endParaRPr lang="pt-BR" sz="1200" i="1" dirty="0">
              <a:solidFill>
                <a:schemeClr val="tx1"/>
              </a:solidFill>
            </a:endParaRPr>
          </a:p>
          <a:p>
            <a:pPr algn="ctr" eaLnBrk="0" hangingPunct="0">
              <a:spcBef>
                <a:spcPct val="50000"/>
              </a:spcBef>
            </a:pPr>
            <a:r>
              <a:rPr lang="pt-BR" sz="1200" i="1" dirty="0">
                <a:solidFill>
                  <a:schemeClr val="tx1"/>
                </a:solidFill>
              </a:rPr>
              <a:t>ENQUANTO ISSO, O GOVERNO BRASILEIRO RECOMPRA TÍTULOS DA DÍVIDA EXTERNA A 130% DO VALOR DE FACE, EM MÉDIA</a:t>
            </a:r>
          </a:p>
          <a:p>
            <a:pPr algn="ctr" eaLnBrk="0" hangingPunct="0">
              <a:spcBef>
                <a:spcPct val="50000"/>
              </a:spcBef>
            </a:pPr>
            <a:endParaRPr lang="pt-BR" sz="1200" i="1" dirty="0">
              <a:solidFill>
                <a:schemeClr val="tx1"/>
              </a:solidFill>
            </a:endParaRPr>
          </a:p>
          <a:p>
            <a:pPr algn="ctr" eaLnBrk="0" hangingPunct="0">
              <a:spcBef>
                <a:spcPct val="50000"/>
              </a:spcBef>
            </a:pPr>
            <a:r>
              <a:rPr lang="pt-BR" sz="1200" dirty="0">
                <a:solidFill>
                  <a:schemeClr val="tx1"/>
                </a:solidFill>
              </a:rPr>
              <a:t> </a:t>
            </a:r>
          </a:p>
          <a:p>
            <a:pPr algn="ctr" eaLnBrk="0" hangingPunct="0">
              <a:spcBef>
                <a:spcPct val="50000"/>
              </a:spcBef>
            </a:pPr>
            <a:endParaRPr lang="pt-BR" sz="1200" dirty="0"/>
          </a:p>
        </p:txBody>
      </p:sp>
      <p:sp>
        <p:nvSpPr>
          <p:cNvPr id="4" name="Espaço Reservado para Anotações 3"/>
          <p:cNvSpPr>
            <a:spLocks noGrp="1"/>
          </p:cNvSpPr>
          <p:nvPr>
            <p:ph type="body" idx="1"/>
          </p:nvPr>
        </p:nvSpPr>
        <p:spPr/>
        <p:txBody>
          <a:bodyPr>
            <a:normAutofit/>
          </a:bodyPr>
          <a:lstStyle/>
          <a:p>
            <a:pPr marL="0" marR="0" lvl="0" indent="-360000" algn="just" defTabSz="914400" rtl="0" eaLnBrk="1" fontAlgn="base" latinLnBrk="0" hangingPunct="1">
              <a:lnSpc>
                <a:spcPct val="100000"/>
              </a:lnSpc>
              <a:spcBef>
                <a:spcPct val="0"/>
              </a:spcBef>
              <a:spcAft>
                <a:spcPct val="0"/>
              </a:spcAft>
              <a:buClrTx/>
              <a:buSzTx/>
              <a:buFontTx/>
              <a:buNone/>
              <a:tabLst/>
            </a:pPr>
            <a:endParaRPr lang="pt-B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dirty="0">
                <a:solidFill>
                  <a:schemeClr val="tx1"/>
                </a:solidFill>
              </a:rPr>
              <a:t>Suspensão pagamento encargos aos rentistas (Bonos Global 2012 e 2030) desde novembro/2008</a:t>
            </a:r>
          </a:p>
          <a:p>
            <a:pPr algn="ctr" eaLnBrk="0" hangingPunct="0">
              <a:spcBef>
                <a:spcPct val="50000"/>
              </a:spcBef>
            </a:pPr>
            <a:r>
              <a:rPr lang="pt-BR" sz="1200" dirty="0">
                <a:solidFill>
                  <a:schemeClr val="tx1"/>
                </a:solidFill>
              </a:rPr>
              <a:t> </a:t>
            </a:r>
          </a:p>
          <a:p>
            <a:pPr algn="ctr" eaLnBrk="0" hangingPunct="0">
              <a:spcBef>
                <a:spcPct val="50000"/>
              </a:spcBef>
            </a:pPr>
            <a:r>
              <a:rPr lang="pt-BR" sz="1200" dirty="0">
                <a:solidFill>
                  <a:schemeClr val="tx1"/>
                </a:solidFill>
              </a:rPr>
              <a:t> Proposta soberana de recompra do restante da dívida por no máximo 30% de seu valor nominal</a:t>
            </a:r>
          </a:p>
          <a:p>
            <a:pPr algn="ctr" eaLnBrk="0" hangingPunct="0">
              <a:spcBef>
                <a:spcPct val="50000"/>
              </a:spcBef>
            </a:pPr>
            <a:r>
              <a:rPr lang="pt-BR" sz="1200" dirty="0">
                <a:solidFill>
                  <a:schemeClr val="tx1"/>
                </a:solidFill>
              </a:rPr>
              <a:t> </a:t>
            </a:r>
          </a:p>
          <a:p>
            <a:pPr algn="ctr" eaLnBrk="0" hangingPunct="0">
              <a:spcBef>
                <a:spcPct val="50000"/>
              </a:spcBef>
            </a:pPr>
            <a:r>
              <a:rPr lang="pt-BR" sz="1200" dirty="0">
                <a:solidFill>
                  <a:schemeClr val="tx1"/>
                </a:solidFill>
              </a:rPr>
              <a:t>The Economist (23/04/2009):   </a:t>
            </a:r>
            <a:r>
              <a:rPr lang="pt-BR" altLang="en-US" sz="1200" i="1" dirty="0">
                <a:solidFill>
                  <a:schemeClr val="tx1"/>
                </a:solidFill>
              </a:rPr>
              <a:t>“</a:t>
            </a:r>
            <a:r>
              <a:rPr lang="pt-BR" sz="1200" i="1" dirty="0">
                <a:solidFill>
                  <a:schemeClr val="tx1"/>
                </a:solidFill>
              </a:rPr>
              <a:t>Sr. Correa parece ser incorruptível (...) gasto público cresceu 71% em 2008, resultado de investimentos em escolas e hospitais</a:t>
            </a:r>
            <a:r>
              <a:rPr lang="pt-BR" altLang="en-US" sz="1200" i="1" dirty="0">
                <a:solidFill>
                  <a:schemeClr val="tx1"/>
                </a:solidFill>
              </a:rPr>
              <a:t>”</a:t>
            </a:r>
            <a:endParaRPr lang="pt-BR" sz="1200" i="1" dirty="0">
              <a:solidFill>
                <a:schemeClr val="tx1"/>
              </a:solidFill>
            </a:endParaRPr>
          </a:p>
          <a:p>
            <a:pPr algn="ctr" eaLnBrk="0" hangingPunct="0">
              <a:spcBef>
                <a:spcPct val="50000"/>
              </a:spcBef>
            </a:pPr>
            <a:endParaRPr lang="pt-BR" sz="1200" i="1" dirty="0">
              <a:solidFill>
                <a:schemeClr val="tx1"/>
              </a:solidFill>
            </a:endParaRPr>
          </a:p>
          <a:p>
            <a:pPr algn="ctr" eaLnBrk="0" hangingPunct="0">
              <a:spcBef>
                <a:spcPct val="50000"/>
              </a:spcBef>
            </a:pPr>
            <a:r>
              <a:rPr lang="pt-BR" sz="1200" i="1" dirty="0">
                <a:solidFill>
                  <a:schemeClr val="tx1"/>
                </a:solidFill>
              </a:rPr>
              <a:t>ESTA É A PROVA DA VIABILIDADE POLÍTICA DA AUDITORIA DA DÍVIDA </a:t>
            </a:r>
            <a:endParaRPr lang="pt-BR" sz="1200" dirty="0">
              <a:solidFill>
                <a:schemeClr val="tx1"/>
              </a:solidFill>
            </a:endParaRPr>
          </a:p>
          <a:p>
            <a:pPr algn="ctr" eaLnBrk="0" hangingPunct="0">
              <a:spcBef>
                <a:spcPct val="50000"/>
              </a:spcBef>
            </a:pPr>
            <a:endParaRPr lang="pt-BR" sz="1200" i="1" dirty="0">
              <a:solidFill>
                <a:schemeClr val="tx1"/>
              </a:solidFill>
            </a:endParaRPr>
          </a:p>
          <a:p>
            <a:pPr algn="ctr" eaLnBrk="0" hangingPunct="0">
              <a:spcBef>
                <a:spcPct val="50000"/>
              </a:spcBef>
            </a:pPr>
            <a:r>
              <a:rPr lang="pt-BR" sz="1200" i="1" dirty="0">
                <a:solidFill>
                  <a:schemeClr val="tx1"/>
                </a:solidFill>
              </a:rPr>
              <a:t>ENQUANTO ISSO, O GOVERNO BRASILEIRO RECOMPRA TÍTULOS DA DÍVIDA EXTERNA A 130% DO VALOR DE FACE, EM MÉDIA</a:t>
            </a:r>
          </a:p>
          <a:p>
            <a:pPr algn="ctr" eaLnBrk="0" hangingPunct="0">
              <a:spcBef>
                <a:spcPct val="50000"/>
              </a:spcBef>
            </a:pPr>
            <a:endParaRPr lang="pt-BR" sz="1200" i="1" dirty="0">
              <a:solidFill>
                <a:schemeClr val="tx1"/>
              </a:solidFill>
            </a:endParaRPr>
          </a:p>
          <a:p>
            <a:pPr algn="ctr" eaLnBrk="0" hangingPunct="0">
              <a:spcBef>
                <a:spcPct val="50000"/>
              </a:spcBef>
            </a:pPr>
            <a:r>
              <a:rPr lang="pt-BR" sz="1200" dirty="0">
                <a:solidFill>
                  <a:schemeClr val="tx1"/>
                </a:solidFill>
              </a:rPr>
              <a:t> </a:t>
            </a:r>
          </a:p>
          <a:p>
            <a:pPr algn="ctr" eaLnBrk="0" hangingPunct="0">
              <a:spcBef>
                <a:spcPct val="50000"/>
              </a:spcBef>
            </a:pPr>
            <a:endParaRPr lang="pt-BR" sz="1200" dirty="0"/>
          </a:p>
        </p:txBody>
      </p:sp>
      <p:sp>
        <p:nvSpPr>
          <p:cNvPr id="4" name="Espaço Reservado para Anotações 3"/>
          <p:cNvSpPr>
            <a:spLocks noGrp="1"/>
          </p:cNvSpPr>
          <p:nvPr>
            <p:ph type="body" idx="1"/>
          </p:nvPr>
        </p:nvSpPr>
        <p:spPr/>
        <p:txBody>
          <a:bodyPr>
            <a:normAutofit/>
          </a:bodyPr>
          <a:lstStyle/>
          <a:p>
            <a:r>
              <a:rPr lang="pt-BR" sz="1200" kern="1200" dirty="0" smtClean="0">
                <a:solidFill>
                  <a:schemeClr val="tx1"/>
                </a:solidFill>
                <a:latin typeface="Times New Roman" pitchFamily="18" charset="0"/>
                <a:ea typeface="MS PGothic" pitchFamily="34" charset="-128"/>
                <a:cs typeface="MS PGothic" charset="0"/>
              </a:rPr>
              <a:t>Anos 90 - as receitas eram infladas pelo ajuste desenfreado dos preços e as despesas eram artificialmente comprimidas pelo alargamento dos prazos de pagamento. O equilíbrio fiscal era obtido pelo por meio da utilização do chamado "imposto inflacionário".</a:t>
            </a:r>
          </a:p>
          <a:p>
            <a:r>
              <a:rPr lang="pt-BR" sz="1200" kern="1200" dirty="0" smtClean="0">
                <a:solidFill>
                  <a:schemeClr val="tx1"/>
                </a:solidFill>
                <a:latin typeface="Times New Roman" pitchFamily="18" charset="0"/>
                <a:ea typeface="MS PGothic" pitchFamily="34" charset="-128"/>
                <a:cs typeface="MS PGothic" charset="0"/>
              </a:rPr>
              <a:t> </a:t>
            </a:r>
          </a:p>
          <a:p>
            <a:r>
              <a:rPr lang="pt-BR" sz="1200" kern="1200" dirty="0" smtClean="0">
                <a:solidFill>
                  <a:schemeClr val="tx1"/>
                </a:solidFill>
                <a:latin typeface="Times New Roman" pitchFamily="18" charset="0"/>
                <a:ea typeface="MS PGothic" pitchFamily="34" charset="-128"/>
                <a:cs typeface="MS PGothic" charset="0"/>
              </a:rPr>
              <a:t>- Lei 9496 de 11-09-1997 - estabeleceu critérios para o refinanciamento da dívida pública mobiliária desses</a:t>
            </a:r>
            <a:endParaRPr lang="pt-B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dirty="0">
                <a:solidFill>
                  <a:schemeClr val="tx1"/>
                </a:solidFill>
              </a:rPr>
              <a:t>Suspensão pagamento encargos aos rentistas (Bonos Global 2012 e 2030) desde novembro/2008</a:t>
            </a:r>
          </a:p>
          <a:p>
            <a:pPr algn="ctr" eaLnBrk="0" hangingPunct="0">
              <a:spcBef>
                <a:spcPct val="50000"/>
              </a:spcBef>
            </a:pPr>
            <a:r>
              <a:rPr lang="pt-BR" sz="1200" dirty="0">
                <a:solidFill>
                  <a:schemeClr val="tx1"/>
                </a:solidFill>
              </a:rPr>
              <a:t> </a:t>
            </a:r>
          </a:p>
          <a:p>
            <a:pPr algn="ctr" eaLnBrk="0" hangingPunct="0">
              <a:spcBef>
                <a:spcPct val="50000"/>
              </a:spcBef>
            </a:pPr>
            <a:r>
              <a:rPr lang="pt-BR" sz="1200" dirty="0">
                <a:solidFill>
                  <a:schemeClr val="tx1"/>
                </a:solidFill>
              </a:rPr>
              <a:t> Proposta soberana de recompra do restante da dívida por no máximo 30% de seu valor nominal</a:t>
            </a:r>
          </a:p>
          <a:p>
            <a:pPr algn="ctr" eaLnBrk="0" hangingPunct="0">
              <a:spcBef>
                <a:spcPct val="50000"/>
              </a:spcBef>
            </a:pPr>
            <a:r>
              <a:rPr lang="pt-BR" sz="1200" dirty="0">
                <a:solidFill>
                  <a:schemeClr val="tx1"/>
                </a:solidFill>
              </a:rPr>
              <a:t> </a:t>
            </a:r>
          </a:p>
          <a:p>
            <a:pPr algn="ctr" eaLnBrk="0" hangingPunct="0">
              <a:spcBef>
                <a:spcPct val="50000"/>
              </a:spcBef>
            </a:pPr>
            <a:r>
              <a:rPr lang="pt-BR" sz="1200" dirty="0">
                <a:solidFill>
                  <a:schemeClr val="tx1"/>
                </a:solidFill>
              </a:rPr>
              <a:t>The Economist (23/04/2009):   </a:t>
            </a:r>
            <a:r>
              <a:rPr lang="pt-BR" altLang="en-US" sz="1200" i="1" dirty="0">
                <a:solidFill>
                  <a:schemeClr val="tx1"/>
                </a:solidFill>
              </a:rPr>
              <a:t>“</a:t>
            </a:r>
            <a:r>
              <a:rPr lang="pt-BR" sz="1200" i="1" dirty="0">
                <a:solidFill>
                  <a:schemeClr val="tx1"/>
                </a:solidFill>
              </a:rPr>
              <a:t>Sr. Correa parece ser incorruptível (...) gasto público cresceu 71% em 2008, resultado de investimentos em escolas e hospitais</a:t>
            </a:r>
            <a:r>
              <a:rPr lang="pt-BR" altLang="en-US" sz="1200" i="1" dirty="0">
                <a:solidFill>
                  <a:schemeClr val="tx1"/>
                </a:solidFill>
              </a:rPr>
              <a:t>”</a:t>
            </a:r>
            <a:endParaRPr lang="pt-BR" sz="1200" i="1" dirty="0">
              <a:solidFill>
                <a:schemeClr val="tx1"/>
              </a:solidFill>
            </a:endParaRPr>
          </a:p>
          <a:p>
            <a:pPr algn="ctr" eaLnBrk="0" hangingPunct="0">
              <a:spcBef>
                <a:spcPct val="50000"/>
              </a:spcBef>
            </a:pPr>
            <a:endParaRPr lang="pt-BR" sz="1200" i="1" dirty="0">
              <a:solidFill>
                <a:schemeClr val="tx1"/>
              </a:solidFill>
            </a:endParaRPr>
          </a:p>
          <a:p>
            <a:pPr algn="ctr" eaLnBrk="0" hangingPunct="0">
              <a:spcBef>
                <a:spcPct val="50000"/>
              </a:spcBef>
            </a:pPr>
            <a:r>
              <a:rPr lang="pt-BR" sz="1200" i="1" dirty="0">
                <a:solidFill>
                  <a:schemeClr val="tx1"/>
                </a:solidFill>
              </a:rPr>
              <a:t>ESTA É A PROVA DA VIABILIDADE POLÍTICA DA AUDITORIA DA DÍVIDA </a:t>
            </a:r>
            <a:endParaRPr lang="pt-BR" sz="1200" dirty="0">
              <a:solidFill>
                <a:schemeClr val="tx1"/>
              </a:solidFill>
            </a:endParaRPr>
          </a:p>
          <a:p>
            <a:pPr algn="ctr" eaLnBrk="0" hangingPunct="0">
              <a:spcBef>
                <a:spcPct val="50000"/>
              </a:spcBef>
            </a:pPr>
            <a:endParaRPr lang="pt-BR" sz="1200" i="1" dirty="0">
              <a:solidFill>
                <a:schemeClr val="tx1"/>
              </a:solidFill>
            </a:endParaRPr>
          </a:p>
          <a:p>
            <a:pPr algn="ctr" eaLnBrk="0" hangingPunct="0">
              <a:spcBef>
                <a:spcPct val="50000"/>
              </a:spcBef>
            </a:pPr>
            <a:r>
              <a:rPr lang="pt-BR" sz="1200" i="1" dirty="0">
                <a:solidFill>
                  <a:schemeClr val="tx1"/>
                </a:solidFill>
              </a:rPr>
              <a:t>ENQUANTO ISSO, O GOVERNO BRASILEIRO RECOMPRA TÍTULOS DA DÍVIDA EXTERNA A 130% DO VALOR DE FACE, EM MÉDIA</a:t>
            </a:r>
          </a:p>
          <a:p>
            <a:pPr algn="ctr" eaLnBrk="0" hangingPunct="0">
              <a:spcBef>
                <a:spcPct val="50000"/>
              </a:spcBef>
            </a:pPr>
            <a:endParaRPr lang="pt-BR" sz="1200" i="1" dirty="0">
              <a:solidFill>
                <a:schemeClr val="tx1"/>
              </a:solidFill>
            </a:endParaRPr>
          </a:p>
          <a:p>
            <a:pPr algn="ctr" eaLnBrk="0" hangingPunct="0">
              <a:spcBef>
                <a:spcPct val="50000"/>
              </a:spcBef>
            </a:pPr>
            <a:r>
              <a:rPr lang="pt-BR" sz="1200" dirty="0">
                <a:solidFill>
                  <a:schemeClr val="tx1"/>
                </a:solidFill>
              </a:rPr>
              <a:t> </a:t>
            </a:r>
          </a:p>
          <a:p>
            <a:pPr algn="ctr" eaLnBrk="0" hangingPunct="0">
              <a:spcBef>
                <a:spcPct val="50000"/>
              </a:spcBef>
            </a:pPr>
            <a:endParaRPr lang="pt-BR" sz="1200" dirty="0"/>
          </a:p>
        </p:txBody>
      </p:sp>
      <p:sp>
        <p:nvSpPr>
          <p:cNvPr id="4" name="Espaço Reservado para Anotações 3"/>
          <p:cNvSpPr>
            <a:spLocks noGrp="1"/>
          </p:cNvSpPr>
          <p:nvPr>
            <p:ph type="body" idx="1"/>
          </p:nvPr>
        </p:nvSpPr>
        <p:spPr/>
        <p:txBody>
          <a:bodyPr>
            <a:normAutofit/>
          </a:bodyPr>
          <a:lstStyle/>
          <a:p>
            <a:pPr marL="0" marR="0" lvl="0" indent="-360000" algn="just" defTabSz="914400" rtl="0" eaLnBrk="1" fontAlgn="base" latinLnBrk="0" hangingPunct="1">
              <a:lnSpc>
                <a:spcPct val="100000"/>
              </a:lnSpc>
              <a:spcBef>
                <a:spcPct val="0"/>
              </a:spcBef>
              <a:spcAft>
                <a:spcPct val="0"/>
              </a:spcAft>
              <a:buClrTx/>
              <a:buSzTx/>
              <a:buFontTx/>
              <a:buNone/>
              <a:tabLst/>
            </a:pPr>
            <a:endParaRPr lang="pt-B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dirty="0">
                <a:solidFill>
                  <a:schemeClr val="tx1"/>
                </a:solidFill>
              </a:rPr>
              <a:t>Suspensão pagamento encargos aos rentistas (Bonos Global 2012 e 2030) desde novembro/2008</a:t>
            </a:r>
          </a:p>
          <a:p>
            <a:pPr algn="ctr" eaLnBrk="0" hangingPunct="0">
              <a:spcBef>
                <a:spcPct val="50000"/>
              </a:spcBef>
            </a:pPr>
            <a:r>
              <a:rPr lang="pt-BR" sz="1200" dirty="0">
                <a:solidFill>
                  <a:schemeClr val="tx1"/>
                </a:solidFill>
              </a:rPr>
              <a:t> </a:t>
            </a:r>
          </a:p>
          <a:p>
            <a:pPr algn="ctr" eaLnBrk="0" hangingPunct="0">
              <a:spcBef>
                <a:spcPct val="50000"/>
              </a:spcBef>
            </a:pPr>
            <a:r>
              <a:rPr lang="pt-BR" sz="1200" dirty="0">
                <a:solidFill>
                  <a:schemeClr val="tx1"/>
                </a:solidFill>
              </a:rPr>
              <a:t> Proposta soberana de recompra do restante da dívida por no máximo 30% de seu valor nominal</a:t>
            </a:r>
          </a:p>
          <a:p>
            <a:pPr algn="ctr" eaLnBrk="0" hangingPunct="0">
              <a:spcBef>
                <a:spcPct val="50000"/>
              </a:spcBef>
            </a:pPr>
            <a:r>
              <a:rPr lang="pt-BR" sz="1200" dirty="0">
                <a:solidFill>
                  <a:schemeClr val="tx1"/>
                </a:solidFill>
              </a:rPr>
              <a:t> </a:t>
            </a:r>
          </a:p>
          <a:p>
            <a:pPr algn="ctr" eaLnBrk="0" hangingPunct="0">
              <a:spcBef>
                <a:spcPct val="50000"/>
              </a:spcBef>
            </a:pPr>
            <a:r>
              <a:rPr lang="pt-BR" sz="1200" dirty="0">
                <a:solidFill>
                  <a:schemeClr val="tx1"/>
                </a:solidFill>
              </a:rPr>
              <a:t>The Economist (23/04/2009):   </a:t>
            </a:r>
            <a:r>
              <a:rPr lang="pt-BR" altLang="en-US" sz="1200" i="1" dirty="0">
                <a:solidFill>
                  <a:schemeClr val="tx1"/>
                </a:solidFill>
              </a:rPr>
              <a:t>“</a:t>
            </a:r>
            <a:r>
              <a:rPr lang="pt-BR" sz="1200" i="1" dirty="0">
                <a:solidFill>
                  <a:schemeClr val="tx1"/>
                </a:solidFill>
              </a:rPr>
              <a:t>Sr. Correa parece ser incorruptível (...) gasto público cresceu 71% em 2008, resultado de investimentos em escolas e hospitais</a:t>
            </a:r>
            <a:r>
              <a:rPr lang="pt-BR" altLang="en-US" sz="1200" i="1" dirty="0">
                <a:solidFill>
                  <a:schemeClr val="tx1"/>
                </a:solidFill>
              </a:rPr>
              <a:t>”</a:t>
            </a:r>
            <a:endParaRPr lang="pt-BR" sz="1200" i="1" dirty="0">
              <a:solidFill>
                <a:schemeClr val="tx1"/>
              </a:solidFill>
            </a:endParaRPr>
          </a:p>
          <a:p>
            <a:pPr algn="ctr" eaLnBrk="0" hangingPunct="0">
              <a:spcBef>
                <a:spcPct val="50000"/>
              </a:spcBef>
            </a:pPr>
            <a:endParaRPr lang="pt-BR" sz="1200" i="1" dirty="0">
              <a:solidFill>
                <a:schemeClr val="tx1"/>
              </a:solidFill>
            </a:endParaRPr>
          </a:p>
          <a:p>
            <a:pPr algn="ctr" eaLnBrk="0" hangingPunct="0">
              <a:spcBef>
                <a:spcPct val="50000"/>
              </a:spcBef>
            </a:pPr>
            <a:r>
              <a:rPr lang="pt-BR" sz="1200" i="1" dirty="0">
                <a:solidFill>
                  <a:schemeClr val="tx1"/>
                </a:solidFill>
              </a:rPr>
              <a:t>ESTA É A PROVA DA VIABILIDADE POLÍTICA DA AUDITORIA DA DÍVIDA </a:t>
            </a:r>
            <a:endParaRPr lang="pt-BR" sz="1200" dirty="0">
              <a:solidFill>
                <a:schemeClr val="tx1"/>
              </a:solidFill>
            </a:endParaRPr>
          </a:p>
          <a:p>
            <a:pPr algn="ctr" eaLnBrk="0" hangingPunct="0">
              <a:spcBef>
                <a:spcPct val="50000"/>
              </a:spcBef>
            </a:pPr>
            <a:endParaRPr lang="pt-BR" sz="1200" i="1" dirty="0">
              <a:solidFill>
                <a:schemeClr val="tx1"/>
              </a:solidFill>
            </a:endParaRPr>
          </a:p>
          <a:p>
            <a:pPr algn="ctr" eaLnBrk="0" hangingPunct="0">
              <a:spcBef>
                <a:spcPct val="50000"/>
              </a:spcBef>
            </a:pPr>
            <a:r>
              <a:rPr lang="pt-BR" sz="1200" i="1" dirty="0">
                <a:solidFill>
                  <a:schemeClr val="tx1"/>
                </a:solidFill>
              </a:rPr>
              <a:t>ENQUANTO ISSO, O GOVERNO BRASILEIRO RECOMPRA TÍTULOS DA DÍVIDA EXTERNA A 130% DO VALOR DE FACE, EM MÉDIA</a:t>
            </a:r>
          </a:p>
          <a:p>
            <a:pPr algn="ctr" eaLnBrk="0" hangingPunct="0">
              <a:spcBef>
                <a:spcPct val="50000"/>
              </a:spcBef>
            </a:pPr>
            <a:endParaRPr lang="pt-BR" sz="1200" i="1" dirty="0">
              <a:solidFill>
                <a:schemeClr val="tx1"/>
              </a:solidFill>
            </a:endParaRPr>
          </a:p>
          <a:p>
            <a:pPr algn="ctr" eaLnBrk="0" hangingPunct="0">
              <a:spcBef>
                <a:spcPct val="50000"/>
              </a:spcBef>
            </a:pPr>
            <a:r>
              <a:rPr lang="pt-BR" sz="1200" dirty="0">
                <a:solidFill>
                  <a:schemeClr val="tx1"/>
                </a:solidFill>
              </a:rPr>
              <a:t> </a:t>
            </a:r>
          </a:p>
          <a:p>
            <a:pPr algn="ctr" eaLnBrk="0" hangingPunct="0">
              <a:spcBef>
                <a:spcPct val="50000"/>
              </a:spcBef>
            </a:pPr>
            <a:endParaRPr lang="pt-BR" sz="1200" dirty="0"/>
          </a:p>
        </p:txBody>
      </p:sp>
      <p:sp>
        <p:nvSpPr>
          <p:cNvPr id="4" name="Espaço Reservado para Anotações 3"/>
          <p:cNvSpPr>
            <a:spLocks noGrp="1"/>
          </p:cNvSpPr>
          <p:nvPr>
            <p:ph type="body" idx="1"/>
          </p:nvPr>
        </p:nvSpPr>
        <p:spPr/>
        <p:txBody>
          <a:bodyPr>
            <a:normAutofit/>
          </a:bodyPr>
          <a:lstStyle/>
          <a:p>
            <a:pPr marL="0" marR="0" lvl="0" indent="-360000" algn="just" defTabSz="914400" rtl="0" eaLnBrk="1" fontAlgn="base" latinLnBrk="0" hangingPunct="1">
              <a:lnSpc>
                <a:spcPct val="100000"/>
              </a:lnSpc>
              <a:spcBef>
                <a:spcPct val="0"/>
              </a:spcBef>
              <a:spcAft>
                <a:spcPct val="0"/>
              </a:spcAft>
              <a:buClrTx/>
              <a:buSzTx/>
              <a:buFontTx/>
              <a:buNone/>
              <a:tabLst/>
            </a:pPr>
            <a:endParaRPr lang="pt-B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dirty="0">
                <a:solidFill>
                  <a:schemeClr val="tx1"/>
                </a:solidFill>
              </a:rPr>
              <a:t>Suspensão pagamento encargos aos rentistas (Bonos Global 2012 e 2030) desde novembro/2008</a:t>
            </a:r>
          </a:p>
          <a:p>
            <a:pPr algn="ctr" eaLnBrk="0" hangingPunct="0">
              <a:spcBef>
                <a:spcPct val="50000"/>
              </a:spcBef>
            </a:pPr>
            <a:r>
              <a:rPr lang="pt-BR" sz="1200" dirty="0">
                <a:solidFill>
                  <a:schemeClr val="tx1"/>
                </a:solidFill>
              </a:rPr>
              <a:t> </a:t>
            </a:r>
          </a:p>
          <a:p>
            <a:pPr algn="ctr" eaLnBrk="0" hangingPunct="0">
              <a:spcBef>
                <a:spcPct val="50000"/>
              </a:spcBef>
            </a:pPr>
            <a:r>
              <a:rPr lang="pt-BR" sz="1200" dirty="0">
                <a:solidFill>
                  <a:schemeClr val="tx1"/>
                </a:solidFill>
              </a:rPr>
              <a:t> Proposta soberana de recompra do restante da dívida por no máximo 30% de seu valor nominal</a:t>
            </a:r>
          </a:p>
          <a:p>
            <a:pPr algn="ctr" eaLnBrk="0" hangingPunct="0">
              <a:spcBef>
                <a:spcPct val="50000"/>
              </a:spcBef>
            </a:pPr>
            <a:r>
              <a:rPr lang="pt-BR" sz="1200" dirty="0">
                <a:solidFill>
                  <a:schemeClr val="tx1"/>
                </a:solidFill>
              </a:rPr>
              <a:t> </a:t>
            </a:r>
          </a:p>
          <a:p>
            <a:pPr algn="ctr" eaLnBrk="0" hangingPunct="0">
              <a:spcBef>
                <a:spcPct val="50000"/>
              </a:spcBef>
            </a:pPr>
            <a:r>
              <a:rPr lang="pt-BR" sz="1200" dirty="0">
                <a:solidFill>
                  <a:schemeClr val="tx1"/>
                </a:solidFill>
              </a:rPr>
              <a:t>The Economist (23/04/2009):   </a:t>
            </a:r>
            <a:r>
              <a:rPr lang="pt-BR" altLang="en-US" sz="1200" i="1" dirty="0">
                <a:solidFill>
                  <a:schemeClr val="tx1"/>
                </a:solidFill>
              </a:rPr>
              <a:t>“</a:t>
            </a:r>
            <a:r>
              <a:rPr lang="pt-BR" sz="1200" i="1" dirty="0">
                <a:solidFill>
                  <a:schemeClr val="tx1"/>
                </a:solidFill>
              </a:rPr>
              <a:t>Sr. Correa parece ser incorruptível (...) gasto público cresceu 71% em 2008, resultado de investimentos em escolas e hospitais</a:t>
            </a:r>
            <a:r>
              <a:rPr lang="pt-BR" altLang="en-US" sz="1200" i="1" dirty="0">
                <a:solidFill>
                  <a:schemeClr val="tx1"/>
                </a:solidFill>
              </a:rPr>
              <a:t>”</a:t>
            </a:r>
            <a:endParaRPr lang="pt-BR" sz="1200" i="1" dirty="0">
              <a:solidFill>
                <a:schemeClr val="tx1"/>
              </a:solidFill>
            </a:endParaRPr>
          </a:p>
          <a:p>
            <a:pPr algn="ctr" eaLnBrk="0" hangingPunct="0">
              <a:spcBef>
                <a:spcPct val="50000"/>
              </a:spcBef>
            </a:pPr>
            <a:endParaRPr lang="pt-BR" sz="1200" i="1" dirty="0">
              <a:solidFill>
                <a:schemeClr val="tx1"/>
              </a:solidFill>
            </a:endParaRPr>
          </a:p>
          <a:p>
            <a:pPr algn="ctr" eaLnBrk="0" hangingPunct="0">
              <a:spcBef>
                <a:spcPct val="50000"/>
              </a:spcBef>
            </a:pPr>
            <a:r>
              <a:rPr lang="pt-BR" sz="1200" i="1" dirty="0">
                <a:solidFill>
                  <a:schemeClr val="tx1"/>
                </a:solidFill>
              </a:rPr>
              <a:t>ESTA É A PROVA DA VIABILIDADE POLÍTICA DA AUDITORIA DA DÍVIDA </a:t>
            </a:r>
            <a:endParaRPr lang="pt-BR" sz="1200" dirty="0">
              <a:solidFill>
                <a:schemeClr val="tx1"/>
              </a:solidFill>
            </a:endParaRPr>
          </a:p>
          <a:p>
            <a:pPr algn="ctr" eaLnBrk="0" hangingPunct="0">
              <a:spcBef>
                <a:spcPct val="50000"/>
              </a:spcBef>
            </a:pPr>
            <a:endParaRPr lang="pt-BR" sz="1200" i="1" dirty="0">
              <a:solidFill>
                <a:schemeClr val="tx1"/>
              </a:solidFill>
            </a:endParaRPr>
          </a:p>
          <a:p>
            <a:pPr algn="ctr" eaLnBrk="0" hangingPunct="0">
              <a:spcBef>
                <a:spcPct val="50000"/>
              </a:spcBef>
            </a:pPr>
            <a:r>
              <a:rPr lang="pt-BR" sz="1200" i="1" dirty="0">
                <a:solidFill>
                  <a:schemeClr val="tx1"/>
                </a:solidFill>
              </a:rPr>
              <a:t>ENQUANTO ISSO, O GOVERNO BRASILEIRO RECOMPRA TÍTULOS DA DÍVIDA EXTERNA A 130% DO VALOR DE FACE, EM MÉDIA</a:t>
            </a:r>
          </a:p>
          <a:p>
            <a:pPr algn="ctr" eaLnBrk="0" hangingPunct="0">
              <a:spcBef>
                <a:spcPct val="50000"/>
              </a:spcBef>
            </a:pPr>
            <a:endParaRPr lang="pt-BR" sz="1200" i="1" dirty="0">
              <a:solidFill>
                <a:schemeClr val="tx1"/>
              </a:solidFill>
            </a:endParaRPr>
          </a:p>
          <a:p>
            <a:pPr algn="ctr" eaLnBrk="0" hangingPunct="0">
              <a:spcBef>
                <a:spcPct val="50000"/>
              </a:spcBef>
            </a:pPr>
            <a:r>
              <a:rPr lang="pt-BR" sz="1200" dirty="0">
                <a:solidFill>
                  <a:schemeClr val="tx1"/>
                </a:solidFill>
              </a:rPr>
              <a:t> </a:t>
            </a:r>
          </a:p>
          <a:p>
            <a:pPr algn="ctr" eaLnBrk="0" hangingPunct="0">
              <a:spcBef>
                <a:spcPct val="50000"/>
              </a:spcBef>
            </a:pPr>
            <a:endParaRPr lang="pt-BR" sz="1200" dirty="0"/>
          </a:p>
        </p:txBody>
      </p:sp>
      <p:sp>
        <p:nvSpPr>
          <p:cNvPr id="4" name="Espaço Reservado para Anotações 3"/>
          <p:cNvSpPr>
            <a:spLocks noGrp="1"/>
          </p:cNvSpPr>
          <p:nvPr>
            <p:ph type="body" idx="1"/>
          </p:nvPr>
        </p:nvSpPr>
        <p:spPr/>
        <p:txBody>
          <a:bodyPr>
            <a:normAutofit/>
          </a:bodyPr>
          <a:lstStyle/>
          <a:p>
            <a:pPr marL="0" marR="0" lvl="0" indent="-360000" algn="just" defTabSz="914400" rtl="0" eaLnBrk="1" fontAlgn="base" latinLnBrk="0" hangingPunct="1">
              <a:lnSpc>
                <a:spcPct val="100000"/>
              </a:lnSpc>
              <a:spcBef>
                <a:spcPct val="0"/>
              </a:spcBef>
              <a:spcAft>
                <a:spcPct val="0"/>
              </a:spcAft>
              <a:buClrTx/>
              <a:buSzTx/>
              <a:buFontTx/>
              <a:buNone/>
              <a:tabLst/>
            </a:pPr>
            <a:r>
              <a:rPr lang="pt-BR" dirty="0" smtClean="0"/>
              <a:t>“desde que o Estado</a:t>
            </a:r>
            <a:r>
              <a:rPr lang="pt-BR" baseline="0" dirty="0" smtClean="0"/>
              <a:t> de Minas Gerais desista...”</a:t>
            </a:r>
          </a:p>
          <a:p>
            <a:pPr marL="0" marR="0" lvl="0" indent="-360000" algn="just" defTabSz="914400" rtl="0" eaLnBrk="1" fontAlgn="base" latinLnBrk="0" hangingPunct="1">
              <a:lnSpc>
                <a:spcPct val="100000"/>
              </a:lnSpc>
              <a:spcBef>
                <a:spcPct val="0"/>
              </a:spcBef>
              <a:spcAft>
                <a:spcPct val="0"/>
              </a:spcAft>
              <a:buClrTx/>
              <a:buSzTx/>
              <a:buFontTx/>
              <a:buNone/>
              <a:tabLst/>
            </a:pPr>
            <a:endParaRPr lang="pt-B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dirty="0">
                <a:solidFill>
                  <a:schemeClr val="tx1"/>
                </a:solidFill>
              </a:rPr>
              <a:t>Suspensão pagamento encargos aos rentistas (Bonos Global 2012 e 2030) desde novembro/2008</a:t>
            </a:r>
          </a:p>
          <a:p>
            <a:pPr algn="ctr" eaLnBrk="0" hangingPunct="0">
              <a:spcBef>
                <a:spcPct val="50000"/>
              </a:spcBef>
            </a:pPr>
            <a:r>
              <a:rPr lang="pt-BR" sz="1200" dirty="0">
                <a:solidFill>
                  <a:schemeClr val="tx1"/>
                </a:solidFill>
              </a:rPr>
              <a:t> </a:t>
            </a:r>
          </a:p>
          <a:p>
            <a:pPr algn="ctr" eaLnBrk="0" hangingPunct="0">
              <a:spcBef>
                <a:spcPct val="50000"/>
              </a:spcBef>
            </a:pPr>
            <a:r>
              <a:rPr lang="pt-BR" sz="1200" dirty="0">
                <a:solidFill>
                  <a:schemeClr val="tx1"/>
                </a:solidFill>
              </a:rPr>
              <a:t> Proposta soberana de recompra do restante da dívida por no máximo 30% de seu valor nominal</a:t>
            </a:r>
          </a:p>
          <a:p>
            <a:pPr algn="ctr" eaLnBrk="0" hangingPunct="0">
              <a:spcBef>
                <a:spcPct val="50000"/>
              </a:spcBef>
            </a:pPr>
            <a:r>
              <a:rPr lang="pt-BR" sz="1200" dirty="0">
                <a:solidFill>
                  <a:schemeClr val="tx1"/>
                </a:solidFill>
              </a:rPr>
              <a:t> </a:t>
            </a:r>
          </a:p>
          <a:p>
            <a:pPr algn="ctr" eaLnBrk="0" hangingPunct="0">
              <a:spcBef>
                <a:spcPct val="50000"/>
              </a:spcBef>
            </a:pPr>
            <a:r>
              <a:rPr lang="pt-BR" sz="1200" dirty="0">
                <a:solidFill>
                  <a:schemeClr val="tx1"/>
                </a:solidFill>
              </a:rPr>
              <a:t>The Economist (23/04/2009):   </a:t>
            </a:r>
            <a:r>
              <a:rPr lang="pt-BR" altLang="en-US" sz="1200" i="1" dirty="0">
                <a:solidFill>
                  <a:schemeClr val="tx1"/>
                </a:solidFill>
              </a:rPr>
              <a:t>“</a:t>
            </a:r>
            <a:r>
              <a:rPr lang="pt-BR" sz="1200" i="1" dirty="0">
                <a:solidFill>
                  <a:schemeClr val="tx1"/>
                </a:solidFill>
              </a:rPr>
              <a:t>Sr. Correa parece ser incorruptível (...) gasto público cresceu 71% em 2008, resultado de investimentos em escolas e hospitais</a:t>
            </a:r>
            <a:r>
              <a:rPr lang="pt-BR" altLang="en-US" sz="1200" i="1" dirty="0">
                <a:solidFill>
                  <a:schemeClr val="tx1"/>
                </a:solidFill>
              </a:rPr>
              <a:t>”</a:t>
            </a:r>
            <a:endParaRPr lang="pt-BR" sz="1200" i="1" dirty="0">
              <a:solidFill>
                <a:schemeClr val="tx1"/>
              </a:solidFill>
            </a:endParaRPr>
          </a:p>
          <a:p>
            <a:pPr algn="ctr" eaLnBrk="0" hangingPunct="0">
              <a:spcBef>
                <a:spcPct val="50000"/>
              </a:spcBef>
            </a:pPr>
            <a:endParaRPr lang="pt-BR" sz="1200" i="1" dirty="0">
              <a:solidFill>
                <a:schemeClr val="tx1"/>
              </a:solidFill>
            </a:endParaRPr>
          </a:p>
          <a:p>
            <a:pPr algn="ctr" eaLnBrk="0" hangingPunct="0">
              <a:spcBef>
                <a:spcPct val="50000"/>
              </a:spcBef>
            </a:pPr>
            <a:r>
              <a:rPr lang="pt-BR" sz="1200" i="1" dirty="0">
                <a:solidFill>
                  <a:schemeClr val="tx1"/>
                </a:solidFill>
              </a:rPr>
              <a:t>ESTA É A PROVA DA VIABILIDADE POLÍTICA DA AUDITORIA DA DÍVIDA </a:t>
            </a:r>
            <a:endParaRPr lang="pt-BR" sz="1200" dirty="0">
              <a:solidFill>
                <a:schemeClr val="tx1"/>
              </a:solidFill>
            </a:endParaRPr>
          </a:p>
          <a:p>
            <a:pPr algn="ctr" eaLnBrk="0" hangingPunct="0">
              <a:spcBef>
                <a:spcPct val="50000"/>
              </a:spcBef>
            </a:pPr>
            <a:endParaRPr lang="pt-BR" sz="1200" i="1" dirty="0">
              <a:solidFill>
                <a:schemeClr val="tx1"/>
              </a:solidFill>
            </a:endParaRPr>
          </a:p>
          <a:p>
            <a:pPr algn="ctr" eaLnBrk="0" hangingPunct="0">
              <a:spcBef>
                <a:spcPct val="50000"/>
              </a:spcBef>
            </a:pPr>
            <a:r>
              <a:rPr lang="pt-BR" sz="1200" i="1" dirty="0">
                <a:solidFill>
                  <a:schemeClr val="tx1"/>
                </a:solidFill>
              </a:rPr>
              <a:t>ENQUANTO ISSO, O GOVERNO BRASILEIRO RECOMPRA TÍTULOS DA DÍVIDA EXTERNA A 130% DO VALOR DE FACE, EM MÉDIA</a:t>
            </a:r>
          </a:p>
          <a:p>
            <a:pPr algn="ctr" eaLnBrk="0" hangingPunct="0">
              <a:spcBef>
                <a:spcPct val="50000"/>
              </a:spcBef>
            </a:pPr>
            <a:endParaRPr lang="pt-BR" sz="1200" i="1" dirty="0">
              <a:solidFill>
                <a:schemeClr val="tx1"/>
              </a:solidFill>
            </a:endParaRPr>
          </a:p>
          <a:p>
            <a:pPr algn="ctr" eaLnBrk="0" hangingPunct="0">
              <a:spcBef>
                <a:spcPct val="50000"/>
              </a:spcBef>
            </a:pPr>
            <a:r>
              <a:rPr lang="pt-BR" sz="1200" dirty="0">
                <a:solidFill>
                  <a:schemeClr val="tx1"/>
                </a:solidFill>
              </a:rPr>
              <a:t> </a:t>
            </a:r>
          </a:p>
          <a:p>
            <a:pPr algn="ctr" eaLnBrk="0" hangingPunct="0">
              <a:spcBef>
                <a:spcPct val="50000"/>
              </a:spcBef>
            </a:pPr>
            <a:endParaRPr lang="pt-BR" sz="1200" dirty="0"/>
          </a:p>
        </p:txBody>
      </p:sp>
      <p:sp>
        <p:nvSpPr>
          <p:cNvPr id="4" name="Espaço Reservado para Anotações 3"/>
          <p:cNvSpPr>
            <a:spLocks noGrp="1"/>
          </p:cNvSpPr>
          <p:nvPr>
            <p:ph type="body" idx="1"/>
          </p:nvPr>
        </p:nvSpPr>
        <p:spPr/>
        <p:txBody>
          <a:bodyPr>
            <a:normAutofit/>
          </a:bodyPr>
          <a:lstStyle/>
          <a:p>
            <a:pPr marL="0" marR="0" lvl="0" indent="-360000" algn="just" defTabSz="914400" rtl="0" eaLnBrk="1" fontAlgn="base" latinLnBrk="0" hangingPunct="1">
              <a:lnSpc>
                <a:spcPct val="100000"/>
              </a:lnSpc>
              <a:spcBef>
                <a:spcPct val="0"/>
              </a:spcBef>
              <a:spcAft>
                <a:spcPct val="0"/>
              </a:spcAft>
              <a:buClrTx/>
              <a:buSzTx/>
              <a:buFontTx/>
              <a:buNone/>
              <a:tabLst/>
            </a:pPr>
            <a:endParaRPr lang="pt-B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CaixaDeTexto 3"/>
          <p:cNvSpPr txBox="1">
            <a:spLocks noChangeArrowheads="1"/>
          </p:cNvSpPr>
          <p:nvPr/>
        </p:nvSpPr>
        <p:spPr bwMode="auto">
          <a:xfrm>
            <a:off x="714375" y="4568825"/>
            <a:ext cx="5357813" cy="406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ＭＳ Ｐゴシック" charset="0"/>
                <a:cs typeface="ＭＳ Ｐゴシック" charset="0"/>
              </a:defRPr>
            </a:lvl1pPr>
            <a:lvl2pPr marL="742950" indent="-285750" eaLnBrk="0" hangingPunct="0">
              <a:defRPr sz="2400" b="1">
                <a:solidFill>
                  <a:srgbClr val="FF0000"/>
                </a:solidFill>
                <a:latin typeface="Times New Roman" charset="0"/>
                <a:ea typeface="ＭＳ Ｐゴシック" charset="0"/>
              </a:defRPr>
            </a:lvl2pPr>
            <a:lvl3pPr marL="1143000" indent="-228600" eaLnBrk="0" hangingPunct="0">
              <a:defRPr sz="2400" b="1">
                <a:solidFill>
                  <a:srgbClr val="FF0000"/>
                </a:solidFill>
                <a:latin typeface="Times New Roman" charset="0"/>
                <a:ea typeface="ＭＳ Ｐゴシック" charset="0"/>
              </a:defRPr>
            </a:lvl3pPr>
            <a:lvl4pPr marL="1600200" indent="-228600" eaLnBrk="0" hangingPunct="0">
              <a:defRPr sz="2400" b="1">
                <a:solidFill>
                  <a:srgbClr val="FF0000"/>
                </a:solidFill>
                <a:latin typeface="Times New Roman" charset="0"/>
                <a:ea typeface="ＭＳ Ｐゴシック" charset="0"/>
              </a:defRPr>
            </a:lvl4pPr>
            <a:lvl5pPr marL="2057400" indent="-228600" eaLnBrk="0" hangingPunct="0">
              <a:defRPr sz="2400" b="1">
                <a:solidFill>
                  <a:srgbClr val="FF0000"/>
                </a:solidFill>
                <a:latin typeface="Times New Roman" charset="0"/>
                <a:ea typeface="ＭＳ Ｐゴシック" charset="0"/>
              </a:defRPr>
            </a:lvl5pPr>
            <a:lvl6pPr marL="2514600" indent="-228600" eaLnBrk="0" fontAlgn="base" hangingPunct="0">
              <a:spcBef>
                <a:spcPct val="0"/>
              </a:spcBef>
              <a:spcAft>
                <a:spcPct val="0"/>
              </a:spcAft>
              <a:defRPr sz="2400" b="1">
                <a:solidFill>
                  <a:srgbClr val="FF0000"/>
                </a:solidFill>
                <a:latin typeface="Times New Roman" charset="0"/>
                <a:ea typeface="ＭＳ Ｐゴシック" charset="0"/>
              </a:defRPr>
            </a:lvl6pPr>
            <a:lvl7pPr marL="2971800" indent="-228600" eaLnBrk="0" fontAlgn="base" hangingPunct="0">
              <a:spcBef>
                <a:spcPct val="0"/>
              </a:spcBef>
              <a:spcAft>
                <a:spcPct val="0"/>
              </a:spcAft>
              <a:defRPr sz="2400" b="1">
                <a:solidFill>
                  <a:srgbClr val="FF0000"/>
                </a:solidFill>
                <a:latin typeface="Times New Roman" charset="0"/>
                <a:ea typeface="ＭＳ Ｐゴシック" charset="0"/>
              </a:defRPr>
            </a:lvl7pPr>
            <a:lvl8pPr marL="3429000" indent="-228600" eaLnBrk="0" fontAlgn="base" hangingPunct="0">
              <a:spcBef>
                <a:spcPct val="0"/>
              </a:spcBef>
              <a:spcAft>
                <a:spcPct val="0"/>
              </a:spcAft>
              <a:defRPr sz="2400" b="1">
                <a:solidFill>
                  <a:srgbClr val="FF0000"/>
                </a:solidFill>
                <a:latin typeface="Times New Roman" charset="0"/>
                <a:ea typeface="ＭＳ Ｐゴシック" charset="0"/>
              </a:defRPr>
            </a:lvl8pPr>
            <a:lvl9pPr marL="3886200" indent="-228600" eaLnBrk="0" fontAlgn="base" hangingPunct="0">
              <a:spcBef>
                <a:spcPct val="0"/>
              </a:spcBef>
              <a:spcAft>
                <a:spcPct val="0"/>
              </a:spcAft>
              <a:defRPr sz="2400" b="1">
                <a:solidFill>
                  <a:srgbClr val="FF0000"/>
                </a:solidFill>
                <a:latin typeface="Times New Roman" charset="0"/>
                <a:ea typeface="ＭＳ Ｐゴシック" charset="0"/>
              </a:defRPr>
            </a:lvl9pPr>
          </a:lstStyle>
          <a:p>
            <a:pPr algn="ctr">
              <a:spcBef>
                <a:spcPct val="50000"/>
              </a:spcBef>
            </a:pPr>
            <a:r>
              <a:rPr lang="pt-BR" sz="1200" dirty="0">
                <a:solidFill>
                  <a:schemeClr val="tx1"/>
                </a:solidFill>
              </a:rPr>
              <a:t>Suspensão pagamento encargos aos rentistas (Bonos Global 2012 e 2030) desde novembro/2008</a:t>
            </a:r>
          </a:p>
          <a:p>
            <a:pPr algn="ctr">
              <a:spcBef>
                <a:spcPct val="50000"/>
              </a:spcBef>
            </a:pPr>
            <a:r>
              <a:rPr lang="pt-BR" sz="1200" dirty="0">
                <a:solidFill>
                  <a:schemeClr val="tx1"/>
                </a:solidFill>
              </a:rPr>
              <a:t> </a:t>
            </a:r>
          </a:p>
          <a:p>
            <a:pPr algn="ctr">
              <a:spcBef>
                <a:spcPct val="50000"/>
              </a:spcBef>
            </a:pPr>
            <a:r>
              <a:rPr lang="pt-BR" sz="1200" dirty="0">
                <a:solidFill>
                  <a:schemeClr val="tx1"/>
                </a:solidFill>
              </a:rPr>
              <a:t> Proposta soberana de recompra do restante da dívida por no máximo 30% de seu valor nominal</a:t>
            </a:r>
          </a:p>
          <a:p>
            <a:pPr algn="ctr">
              <a:spcBef>
                <a:spcPct val="50000"/>
              </a:spcBef>
            </a:pPr>
            <a:r>
              <a:rPr lang="pt-BR" sz="1200" dirty="0">
                <a:solidFill>
                  <a:schemeClr val="tx1"/>
                </a:solidFill>
              </a:rPr>
              <a:t> </a:t>
            </a:r>
          </a:p>
          <a:p>
            <a:pPr algn="ctr">
              <a:spcBef>
                <a:spcPct val="50000"/>
              </a:spcBef>
            </a:pPr>
            <a:r>
              <a:rPr lang="pt-BR" sz="1200" dirty="0">
                <a:solidFill>
                  <a:schemeClr val="tx1"/>
                </a:solidFill>
              </a:rPr>
              <a:t>The Economist (23/04/2009):   </a:t>
            </a:r>
            <a:r>
              <a:rPr lang="pt-BR" sz="1200" i="1" dirty="0">
                <a:solidFill>
                  <a:schemeClr val="tx1"/>
                </a:solidFill>
              </a:rPr>
              <a:t>“Sr. Correa parece ser incorruptível (...) gasto público cresceu 71% em 2008, resultado de investimentos em escolas e hospitais”</a:t>
            </a:r>
          </a:p>
          <a:p>
            <a:pPr algn="ctr">
              <a:spcBef>
                <a:spcPct val="50000"/>
              </a:spcBef>
            </a:pPr>
            <a:endParaRPr lang="pt-BR" sz="1200" i="1" dirty="0">
              <a:solidFill>
                <a:schemeClr val="tx1"/>
              </a:solidFill>
            </a:endParaRPr>
          </a:p>
          <a:p>
            <a:pPr algn="ctr">
              <a:spcBef>
                <a:spcPct val="50000"/>
              </a:spcBef>
            </a:pPr>
            <a:r>
              <a:rPr lang="pt-BR" sz="1200" i="1" dirty="0">
                <a:solidFill>
                  <a:schemeClr val="tx1"/>
                </a:solidFill>
              </a:rPr>
              <a:t>ESTA É A PROVA DA VIABILIDADE POLÍTICA DA AUDITORIA DA DÍVIDA </a:t>
            </a:r>
            <a:endParaRPr lang="pt-BR" sz="1200" dirty="0">
              <a:solidFill>
                <a:schemeClr val="tx1"/>
              </a:solidFill>
            </a:endParaRPr>
          </a:p>
          <a:p>
            <a:pPr algn="ctr">
              <a:spcBef>
                <a:spcPct val="50000"/>
              </a:spcBef>
            </a:pPr>
            <a:endParaRPr lang="pt-BR" sz="1200" i="1" dirty="0">
              <a:solidFill>
                <a:schemeClr val="tx1"/>
              </a:solidFill>
            </a:endParaRPr>
          </a:p>
          <a:p>
            <a:pPr algn="ctr">
              <a:spcBef>
                <a:spcPct val="50000"/>
              </a:spcBef>
            </a:pPr>
            <a:r>
              <a:rPr lang="pt-BR" sz="1200" i="1" dirty="0">
                <a:solidFill>
                  <a:schemeClr val="tx1"/>
                </a:solidFill>
              </a:rPr>
              <a:t>ENQUANTO ISSO, O GOVERNO BRASILEIRO RECOMPRA TÍTULOS DA DÍVIDA EXTERNA A 130% DO VALOR DE FACE, EM MÉDIA</a:t>
            </a:r>
          </a:p>
          <a:p>
            <a:pPr algn="ctr">
              <a:spcBef>
                <a:spcPct val="50000"/>
              </a:spcBef>
            </a:pPr>
            <a:endParaRPr lang="pt-BR" sz="1200" i="1" dirty="0">
              <a:solidFill>
                <a:schemeClr val="tx1"/>
              </a:solidFill>
            </a:endParaRPr>
          </a:p>
          <a:p>
            <a:pPr algn="ctr">
              <a:spcBef>
                <a:spcPct val="50000"/>
              </a:spcBef>
            </a:pPr>
            <a:r>
              <a:rPr lang="pt-BR" sz="1200" dirty="0">
                <a:solidFill>
                  <a:schemeClr val="tx1"/>
                </a:solidFill>
              </a:rPr>
              <a:t> </a:t>
            </a:r>
          </a:p>
          <a:p>
            <a:pPr algn="ctr">
              <a:spcBef>
                <a:spcPct val="50000"/>
              </a:spcBef>
            </a:pPr>
            <a:endParaRPr lang="pt-BR" sz="12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dirty="0">
                <a:solidFill>
                  <a:schemeClr val="tx1"/>
                </a:solidFill>
              </a:rPr>
              <a:t>Suspensão pagamento encargos aos rentistas (Bonos Global 2012 e 2030) desde novembro/2008</a:t>
            </a:r>
          </a:p>
          <a:p>
            <a:pPr algn="ctr" eaLnBrk="0" hangingPunct="0">
              <a:spcBef>
                <a:spcPct val="50000"/>
              </a:spcBef>
            </a:pPr>
            <a:r>
              <a:rPr lang="pt-BR" sz="1200" dirty="0">
                <a:solidFill>
                  <a:schemeClr val="tx1"/>
                </a:solidFill>
              </a:rPr>
              <a:t> </a:t>
            </a:r>
          </a:p>
          <a:p>
            <a:pPr algn="ctr" eaLnBrk="0" hangingPunct="0">
              <a:spcBef>
                <a:spcPct val="50000"/>
              </a:spcBef>
            </a:pPr>
            <a:r>
              <a:rPr lang="pt-BR" sz="1200" dirty="0">
                <a:solidFill>
                  <a:schemeClr val="tx1"/>
                </a:solidFill>
              </a:rPr>
              <a:t> Proposta soberana de recompra do restante da dívida por no máximo 30% de seu valor nominal</a:t>
            </a:r>
          </a:p>
          <a:p>
            <a:pPr algn="ctr" eaLnBrk="0" hangingPunct="0">
              <a:spcBef>
                <a:spcPct val="50000"/>
              </a:spcBef>
            </a:pPr>
            <a:r>
              <a:rPr lang="pt-BR" sz="1200" dirty="0">
                <a:solidFill>
                  <a:schemeClr val="tx1"/>
                </a:solidFill>
              </a:rPr>
              <a:t> </a:t>
            </a:r>
          </a:p>
          <a:p>
            <a:pPr algn="ctr" eaLnBrk="0" hangingPunct="0">
              <a:spcBef>
                <a:spcPct val="50000"/>
              </a:spcBef>
            </a:pPr>
            <a:r>
              <a:rPr lang="pt-BR" sz="1200" dirty="0">
                <a:solidFill>
                  <a:schemeClr val="tx1"/>
                </a:solidFill>
              </a:rPr>
              <a:t>The Economist (23/04/2009):   </a:t>
            </a:r>
            <a:r>
              <a:rPr lang="pt-BR" altLang="en-US" sz="1200" i="1" dirty="0">
                <a:solidFill>
                  <a:schemeClr val="tx1"/>
                </a:solidFill>
              </a:rPr>
              <a:t>“</a:t>
            </a:r>
            <a:r>
              <a:rPr lang="pt-BR" sz="1200" i="1" dirty="0">
                <a:solidFill>
                  <a:schemeClr val="tx1"/>
                </a:solidFill>
              </a:rPr>
              <a:t>Sr. Correa parece ser incorruptível (...) gasto público cresceu 71% em 2008, resultado de investimentos em escolas e hospitais</a:t>
            </a:r>
            <a:r>
              <a:rPr lang="pt-BR" altLang="en-US" sz="1200" i="1" dirty="0">
                <a:solidFill>
                  <a:schemeClr val="tx1"/>
                </a:solidFill>
              </a:rPr>
              <a:t>”</a:t>
            </a:r>
            <a:endParaRPr lang="pt-BR" sz="1200" i="1" dirty="0">
              <a:solidFill>
                <a:schemeClr val="tx1"/>
              </a:solidFill>
            </a:endParaRPr>
          </a:p>
          <a:p>
            <a:pPr algn="ctr" eaLnBrk="0" hangingPunct="0">
              <a:spcBef>
                <a:spcPct val="50000"/>
              </a:spcBef>
            </a:pPr>
            <a:endParaRPr lang="pt-BR" sz="1200" i="1" dirty="0">
              <a:solidFill>
                <a:schemeClr val="tx1"/>
              </a:solidFill>
            </a:endParaRPr>
          </a:p>
          <a:p>
            <a:pPr algn="ctr" eaLnBrk="0" hangingPunct="0">
              <a:spcBef>
                <a:spcPct val="50000"/>
              </a:spcBef>
            </a:pPr>
            <a:r>
              <a:rPr lang="pt-BR" sz="1200" i="1" dirty="0">
                <a:solidFill>
                  <a:schemeClr val="tx1"/>
                </a:solidFill>
              </a:rPr>
              <a:t>ESTA É A PROVA DA VIABILIDADE POLÍTICA DA AUDITORIA DA DÍVIDA </a:t>
            </a:r>
            <a:endParaRPr lang="pt-BR" sz="1200" dirty="0">
              <a:solidFill>
                <a:schemeClr val="tx1"/>
              </a:solidFill>
            </a:endParaRPr>
          </a:p>
          <a:p>
            <a:pPr algn="ctr" eaLnBrk="0" hangingPunct="0">
              <a:spcBef>
                <a:spcPct val="50000"/>
              </a:spcBef>
            </a:pPr>
            <a:endParaRPr lang="pt-BR" sz="1200" i="1" dirty="0">
              <a:solidFill>
                <a:schemeClr val="tx1"/>
              </a:solidFill>
            </a:endParaRPr>
          </a:p>
          <a:p>
            <a:pPr algn="ctr" eaLnBrk="0" hangingPunct="0">
              <a:spcBef>
                <a:spcPct val="50000"/>
              </a:spcBef>
            </a:pPr>
            <a:r>
              <a:rPr lang="pt-BR" sz="1200" i="1" dirty="0">
                <a:solidFill>
                  <a:schemeClr val="tx1"/>
                </a:solidFill>
              </a:rPr>
              <a:t>ENQUANTO ISSO, O GOVERNO BRASILEIRO RECOMPRA TÍTULOS DA DÍVIDA EXTERNA A 130% DO VALOR DE FACE, EM MÉDIA</a:t>
            </a:r>
          </a:p>
          <a:p>
            <a:pPr algn="ctr" eaLnBrk="0" hangingPunct="0">
              <a:spcBef>
                <a:spcPct val="50000"/>
              </a:spcBef>
            </a:pPr>
            <a:endParaRPr lang="pt-BR" sz="1200" i="1" dirty="0">
              <a:solidFill>
                <a:schemeClr val="tx1"/>
              </a:solidFill>
            </a:endParaRPr>
          </a:p>
          <a:p>
            <a:pPr algn="ctr" eaLnBrk="0" hangingPunct="0">
              <a:spcBef>
                <a:spcPct val="50000"/>
              </a:spcBef>
            </a:pPr>
            <a:r>
              <a:rPr lang="pt-BR" sz="1200" dirty="0">
                <a:solidFill>
                  <a:schemeClr val="tx1"/>
                </a:solidFill>
              </a:rPr>
              <a:t> </a:t>
            </a:r>
          </a:p>
          <a:p>
            <a:pPr algn="ctr" eaLnBrk="0" hangingPunct="0">
              <a:spcBef>
                <a:spcPct val="50000"/>
              </a:spcBef>
            </a:pPr>
            <a:endParaRPr lang="pt-BR" sz="12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dirty="0">
                <a:solidFill>
                  <a:schemeClr val="tx1"/>
                </a:solidFill>
              </a:rPr>
              <a:t>Suspensão pagamento encargos aos rentistas (Bonos Global 2012 e 2030) desde novembro/2008</a:t>
            </a:r>
          </a:p>
          <a:p>
            <a:pPr algn="ctr" eaLnBrk="0" hangingPunct="0">
              <a:spcBef>
                <a:spcPct val="50000"/>
              </a:spcBef>
            </a:pPr>
            <a:r>
              <a:rPr lang="pt-BR" sz="1200" dirty="0">
                <a:solidFill>
                  <a:schemeClr val="tx1"/>
                </a:solidFill>
              </a:rPr>
              <a:t> </a:t>
            </a:r>
          </a:p>
          <a:p>
            <a:pPr algn="ctr" eaLnBrk="0" hangingPunct="0">
              <a:spcBef>
                <a:spcPct val="50000"/>
              </a:spcBef>
            </a:pPr>
            <a:r>
              <a:rPr lang="pt-BR" sz="1200" dirty="0">
                <a:solidFill>
                  <a:schemeClr val="tx1"/>
                </a:solidFill>
              </a:rPr>
              <a:t> Proposta soberana de recompra do restante da dívida por no máximo 30% de seu valor nominal</a:t>
            </a:r>
          </a:p>
          <a:p>
            <a:pPr algn="ctr" eaLnBrk="0" hangingPunct="0">
              <a:spcBef>
                <a:spcPct val="50000"/>
              </a:spcBef>
            </a:pPr>
            <a:r>
              <a:rPr lang="pt-BR" sz="1200" dirty="0">
                <a:solidFill>
                  <a:schemeClr val="tx1"/>
                </a:solidFill>
              </a:rPr>
              <a:t> </a:t>
            </a:r>
          </a:p>
          <a:p>
            <a:pPr algn="ctr" eaLnBrk="0" hangingPunct="0">
              <a:spcBef>
                <a:spcPct val="50000"/>
              </a:spcBef>
            </a:pPr>
            <a:r>
              <a:rPr lang="pt-BR" sz="1200" dirty="0">
                <a:solidFill>
                  <a:schemeClr val="tx1"/>
                </a:solidFill>
              </a:rPr>
              <a:t>The Economist (23/04/2009):   </a:t>
            </a:r>
            <a:r>
              <a:rPr lang="pt-BR" altLang="en-US" sz="1200" i="1" dirty="0">
                <a:solidFill>
                  <a:schemeClr val="tx1"/>
                </a:solidFill>
              </a:rPr>
              <a:t>“</a:t>
            </a:r>
            <a:r>
              <a:rPr lang="pt-BR" sz="1200" i="1" dirty="0">
                <a:solidFill>
                  <a:schemeClr val="tx1"/>
                </a:solidFill>
              </a:rPr>
              <a:t>Sr. Correa parece ser incorruptível (...) gasto público cresceu 71% em 2008, resultado de investimentos em escolas e hospitais</a:t>
            </a:r>
            <a:r>
              <a:rPr lang="pt-BR" altLang="en-US" sz="1200" i="1" dirty="0">
                <a:solidFill>
                  <a:schemeClr val="tx1"/>
                </a:solidFill>
              </a:rPr>
              <a:t>”</a:t>
            </a:r>
            <a:endParaRPr lang="pt-BR" sz="1200" i="1" dirty="0">
              <a:solidFill>
                <a:schemeClr val="tx1"/>
              </a:solidFill>
            </a:endParaRPr>
          </a:p>
          <a:p>
            <a:pPr algn="ctr" eaLnBrk="0" hangingPunct="0">
              <a:spcBef>
                <a:spcPct val="50000"/>
              </a:spcBef>
            </a:pPr>
            <a:endParaRPr lang="pt-BR" sz="1200" i="1" dirty="0">
              <a:solidFill>
                <a:schemeClr val="tx1"/>
              </a:solidFill>
            </a:endParaRPr>
          </a:p>
          <a:p>
            <a:pPr algn="ctr" eaLnBrk="0" hangingPunct="0">
              <a:spcBef>
                <a:spcPct val="50000"/>
              </a:spcBef>
            </a:pPr>
            <a:r>
              <a:rPr lang="pt-BR" sz="1200" i="1" dirty="0">
                <a:solidFill>
                  <a:schemeClr val="tx1"/>
                </a:solidFill>
              </a:rPr>
              <a:t>ESTA É A PROVA DA VIABILIDADE POLÍTICA DA AUDITORIA DA DÍVIDA </a:t>
            </a:r>
            <a:endParaRPr lang="pt-BR" sz="1200" dirty="0">
              <a:solidFill>
                <a:schemeClr val="tx1"/>
              </a:solidFill>
            </a:endParaRPr>
          </a:p>
          <a:p>
            <a:pPr algn="ctr" eaLnBrk="0" hangingPunct="0">
              <a:spcBef>
                <a:spcPct val="50000"/>
              </a:spcBef>
            </a:pPr>
            <a:endParaRPr lang="pt-BR" sz="1200" i="1" dirty="0">
              <a:solidFill>
                <a:schemeClr val="tx1"/>
              </a:solidFill>
            </a:endParaRPr>
          </a:p>
          <a:p>
            <a:pPr algn="ctr" eaLnBrk="0" hangingPunct="0">
              <a:spcBef>
                <a:spcPct val="50000"/>
              </a:spcBef>
            </a:pPr>
            <a:r>
              <a:rPr lang="pt-BR" sz="1200" i="1" dirty="0">
                <a:solidFill>
                  <a:schemeClr val="tx1"/>
                </a:solidFill>
              </a:rPr>
              <a:t>ENQUANTO ISSO, O GOVERNO BRASILEIRO RECOMPRA TÍTULOS DA DÍVIDA EXTERNA A 130% DO VALOR DE FACE, EM MÉDIA</a:t>
            </a:r>
          </a:p>
          <a:p>
            <a:pPr algn="ctr" eaLnBrk="0" hangingPunct="0">
              <a:spcBef>
                <a:spcPct val="50000"/>
              </a:spcBef>
            </a:pPr>
            <a:endParaRPr lang="pt-BR" sz="1200" i="1" dirty="0">
              <a:solidFill>
                <a:schemeClr val="tx1"/>
              </a:solidFill>
            </a:endParaRPr>
          </a:p>
          <a:p>
            <a:pPr algn="ctr" eaLnBrk="0" hangingPunct="0">
              <a:spcBef>
                <a:spcPct val="50000"/>
              </a:spcBef>
            </a:pPr>
            <a:r>
              <a:rPr lang="pt-BR" sz="1200" dirty="0">
                <a:solidFill>
                  <a:schemeClr val="tx1"/>
                </a:solidFill>
              </a:rPr>
              <a:t> </a:t>
            </a:r>
          </a:p>
          <a:p>
            <a:pPr algn="ctr" eaLnBrk="0" hangingPunct="0">
              <a:spcBef>
                <a:spcPct val="50000"/>
              </a:spcBef>
            </a:pPr>
            <a:endParaRPr lang="pt-BR" sz="12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dirty="0">
                <a:solidFill>
                  <a:schemeClr val="tx1"/>
                </a:solidFill>
              </a:rPr>
              <a:t>Suspensão pagamento encargos aos rentistas (Bonos Global 2012 e 2030) desde novembro/2008</a:t>
            </a:r>
          </a:p>
          <a:p>
            <a:pPr algn="ctr" eaLnBrk="0" hangingPunct="0">
              <a:spcBef>
                <a:spcPct val="50000"/>
              </a:spcBef>
            </a:pPr>
            <a:r>
              <a:rPr lang="pt-BR" sz="1200" dirty="0">
                <a:solidFill>
                  <a:schemeClr val="tx1"/>
                </a:solidFill>
              </a:rPr>
              <a:t> </a:t>
            </a:r>
          </a:p>
          <a:p>
            <a:pPr algn="ctr" eaLnBrk="0" hangingPunct="0">
              <a:spcBef>
                <a:spcPct val="50000"/>
              </a:spcBef>
            </a:pPr>
            <a:r>
              <a:rPr lang="pt-BR" sz="1200" dirty="0">
                <a:solidFill>
                  <a:schemeClr val="tx1"/>
                </a:solidFill>
              </a:rPr>
              <a:t> Proposta soberana de recompra do restante da dívida por no máximo 30% de seu valor nominal</a:t>
            </a:r>
          </a:p>
          <a:p>
            <a:pPr algn="ctr" eaLnBrk="0" hangingPunct="0">
              <a:spcBef>
                <a:spcPct val="50000"/>
              </a:spcBef>
            </a:pPr>
            <a:r>
              <a:rPr lang="pt-BR" sz="1200" dirty="0">
                <a:solidFill>
                  <a:schemeClr val="tx1"/>
                </a:solidFill>
              </a:rPr>
              <a:t> </a:t>
            </a:r>
          </a:p>
          <a:p>
            <a:pPr algn="ctr" eaLnBrk="0" hangingPunct="0">
              <a:spcBef>
                <a:spcPct val="50000"/>
              </a:spcBef>
            </a:pPr>
            <a:r>
              <a:rPr lang="pt-BR" sz="1200" dirty="0">
                <a:solidFill>
                  <a:schemeClr val="tx1"/>
                </a:solidFill>
              </a:rPr>
              <a:t>The Economist (23/04/2009):   </a:t>
            </a:r>
            <a:r>
              <a:rPr lang="pt-BR" altLang="en-US" sz="1200" i="1" dirty="0">
                <a:solidFill>
                  <a:schemeClr val="tx1"/>
                </a:solidFill>
              </a:rPr>
              <a:t>“</a:t>
            </a:r>
            <a:r>
              <a:rPr lang="pt-BR" sz="1200" i="1" dirty="0">
                <a:solidFill>
                  <a:schemeClr val="tx1"/>
                </a:solidFill>
              </a:rPr>
              <a:t>Sr. Correa parece ser incorruptível (...) gasto público cresceu 71% em 2008, resultado de investimentos em escolas e hospitais</a:t>
            </a:r>
            <a:r>
              <a:rPr lang="pt-BR" altLang="en-US" sz="1200" i="1" dirty="0">
                <a:solidFill>
                  <a:schemeClr val="tx1"/>
                </a:solidFill>
              </a:rPr>
              <a:t>”</a:t>
            </a:r>
            <a:endParaRPr lang="pt-BR" sz="1200" i="1" dirty="0">
              <a:solidFill>
                <a:schemeClr val="tx1"/>
              </a:solidFill>
            </a:endParaRPr>
          </a:p>
          <a:p>
            <a:pPr algn="ctr" eaLnBrk="0" hangingPunct="0">
              <a:spcBef>
                <a:spcPct val="50000"/>
              </a:spcBef>
            </a:pPr>
            <a:endParaRPr lang="pt-BR" sz="1200" i="1" dirty="0">
              <a:solidFill>
                <a:schemeClr val="tx1"/>
              </a:solidFill>
            </a:endParaRPr>
          </a:p>
          <a:p>
            <a:pPr algn="ctr" eaLnBrk="0" hangingPunct="0">
              <a:spcBef>
                <a:spcPct val="50000"/>
              </a:spcBef>
            </a:pPr>
            <a:r>
              <a:rPr lang="pt-BR" sz="1200" i="1" dirty="0">
                <a:solidFill>
                  <a:schemeClr val="tx1"/>
                </a:solidFill>
              </a:rPr>
              <a:t>ESTA É A PROVA DA VIABILIDADE POLÍTICA DA AUDITORIA DA DÍVIDA </a:t>
            </a:r>
            <a:endParaRPr lang="pt-BR" sz="1200" dirty="0">
              <a:solidFill>
                <a:schemeClr val="tx1"/>
              </a:solidFill>
            </a:endParaRPr>
          </a:p>
          <a:p>
            <a:pPr algn="ctr" eaLnBrk="0" hangingPunct="0">
              <a:spcBef>
                <a:spcPct val="50000"/>
              </a:spcBef>
            </a:pPr>
            <a:endParaRPr lang="pt-BR" sz="1200" i="1" dirty="0">
              <a:solidFill>
                <a:schemeClr val="tx1"/>
              </a:solidFill>
            </a:endParaRPr>
          </a:p>
          <a:p>
            <a:pPr algn="ctr" eaLnBrk="0" hangingPunct="0">
              <a:spcBef>
                <a:spcPct val="50000"/>
              </a:spcBef>
            </a:pPr>
            <a:r>
              <a:rPr lang="pt-BR" sz="1200" i="1" dirty="0">
                <a:solidFill>
                  <a:schemeClr val="tx1"/>
                </a:solidFill>
              </a:rPr>
              <a:t>ENQUANTO ISSO, O GOVERNO BRASILEIRO RECOMPRA TÍTULOS DA DÍVIDA EXTERNA A 130% DO VALOR DE FACE, EM MÉDIA</a:t>
            </a:r>
          </a:p>
          <a:p>
            <a:pPr algn="ctr" eaLnBrk="0" hangingPunct="0">
              <a:spcBef>
                <a:spcPct val="50000"/>
              </a:spcBef>
            </a:pPr>
            <a:endParaRPr lang="pt-BR" sz="1200" i="1" dirty="0">
              <a:solidFill>
                <a:schemeClr val="tx1"/>
              </a:solidFill>
            </a:endParaRPr>
          </a:p>
          <a:p>
            <a:pPr algn="ctr" eaLnBrk="0" hangingPunct="0">
              <a:spcBef>
                <a:spcPct val="50000"/>
              </a:spcBef>
            </a:pPr>
            <a:r>
              <a:rPr lang="pt-BR" sz="1200" dirty="0">
                <a:solidFill>
                  <a:schemeClr val="tx1"/>
                </a:solidFill>
              </a:rPr>
              <a:t> </a:t>
            </a:r>
          </a:p>
          <a:p>
            <a:pPr algn="ctr" eaLnBrk="0" hangingPunct="0">
              <a:spcBef>
                <a:spcPct val="50000"/>
              </a:spcBef>
            </a:pPr>
            <a:endParaRPr lang="pt-BR" sz="12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dirty="0">
                <a:solidFill>
                  <a:schemeClr val="tx1"/>
                </a:solidFill>
              </a:rPr>
              <a:t>Suspensão pagamento encargos aos rentistas (Bonos Global 2012 e 2030) desde novembro/2008</a:t>
            </a:r>
          </a:p>
          <a:p>
            <a:pPr algn="ctr" eaLnBrk="0" hangingPunct="0">
              <a:spcBef>
                <a:spcPct val="50000"/>
              </a:spcBef>
            </a:pPr>
            <a:r>
              <a:rPr lang="pt-BR" sz="1200" dirty="0">
                <a:solidFill>
                  <a:schemeClr val="tx1"/>
                </a:solidFill>
              </a:rPr>
              <a:t> </a:t>
            </a:r>
          </a:p>
          <a:p>
            <a:pPr algn="ctr" eaLnBrk="0" hangingPunct="0">
              <a:spcBef>
                <a:spcPct val="50000"/>
              </a:spcBef>
            </a:pPr>
            <a:r>
              <a:rPr lang="pt-BR" sz="1200" dirty="0">
                <a:solidFill>
                  <a:schemeClr val="tx1"/>
                </a:solidFill>
              </a:rPr>
              <a:t> Proposta soberana de recompra do restante da dívida por no máximo 30% de seu valor nominal</a:t>
            </a:r>
          </a:p>
          <a:p>
            <a:pPr algn="ctr" eaLnBrk="0" hangingPunct="0">
              <a:spcBef>
                <a:spcPct val="50000"/>
              </a:spcBef>
            </a:pPr>
            <a:r>
              <a:rPr lang="pt-BR" sz="1200" dirty="0">
                <a:solidFill>
                  <a:schemeClr val="tx1"/>
                </a:solidFill>
              </a:rPr>
              <a:t> </a:t>
            </a:r>
          </a:p>
          <a:p>
            <a:pPr algn="ctr" eaLnBrk="0" hangingPunct="0">
              <a:spcBef>
                <a:spcPct val="50000"/>
              </a:spcBef>
            </a:pPr>
            <a:r>
              <a:rPr lang="pt-BR" sz="1200" dirty="0">
                <a:solidFill>
                  <a:schemeClr val="tx1"/>
                </a:solidFill>
              </a:rPr>
              <a:t>The Economist (23/04/2009):   </a:t>
            </a:r>
            <a:r>
              <a:rPr lang="pt-BR" altLang="en-US" sz="1200" i="1" dirty="0">
                <a:solidFill>
                  <a:schemeClr val="tx1"/>
                </a:solidFill>
              </a:rPr>
              <a:t>“</a:t>
            </a:r>
            <a:r>
              <a:rPr lang="pt-BR" sz="1200" i="1" dirty="0">
                <a:solidFill>
                  <a:schemeClr val="tx1"/>
                </a:solidFill>
              </a:rPr>
              <a:t>Sr. Correa parece ser incorruptível (...) gasto público cresceu 71% em 2008, resultado de investimentos em escolas e hospitais</a:t>
            </a:r>
            <a:r>
              <a:rPr lang="pt-BR" altLang="en-US" sz="1200" i="1" dirty="0">
                <a:solidFill>
                  <a:schemeClr val="tx1"/>
                </a:solidFill>
              </a:rPr>
              <a:t>”</a:t>
            </a:r>
            <a:endParaRPr lang="pt-BR" sz="1200" i="1" dirty="0">
              <a:solidFill>
                <a:schemeClr val="tx1"/>
              </a:solidFill>
            </a:endParaRPr>
          </a:p>
          <a:p>
            <a:pPr algn="ctr" eaLnBrk="0" hangingPunct="0">
              <a:spcBef>
                <a:spcPct val="50000"/>
              </a:spcBef>
            </a:pPr>
            <a:endParaRPr lang="pt-BR" sz="1200" i="1" dirty="0">
              <a:solidFill>
                <a:schemeClr val="tx1"/>
              </a:solidFill>
            </a:endParaRPr>
          </a:p>
          <a:p>
            <a:pPr algn="ctr" eaLnBrk="0" hangingPunct="0">
              <a:spcBef>
                <a:spcPct val="50000"/>
              </a:spcBef>
            </a:pPr>
            <a:r>
              <a:rPr lang="pt-BR" sz="1200" i="1" dirty="0">
                <a:solidFill>
                  <a:schemeClr val="tx1"/>
                </a:solidFill>
              </a:rPr>
              <a:t>ESTA É A PROVA DA VIABILIDADE POLÍTICA DA AUDITORIA DA DÍVIDA </a:t>
            </a:r>
            <a:endParaRPr lang="pt-BR" sz="1200" dirty="0">
              <a:solidFill>
                <a:schemeClr val="tx1"/>
              </a:solidFill>
            </a:endParaRPr>
          </a:p>
          <a:p>
            <a:pPr algn="ctr" eaLnBrk="0" hangingPunct="0">
              <a:spcBef>
                <a:spcPct val="50000"/>
              </a:spcBef>
            </a:pPr>
            <a:endParaRPr lang="pt-BR" sz="1200" i="1" dirty="0">
              <a:solidFill>
                <a:schemeClr val="tx1"/>
              </a:solidFill>
            </a:endParaRPr>
          </a:p>
          <a:p>
            <a:pPr algn="ctr" eaLnBrk="0" hangingPunct="0">
              <a:spcBef>
                <a:spcPct val="50000"/>
              </a:spcBef>
            </a:pPr>
            <a:r>
              <a:rPr lang="pt-BR" sz="1200" i="1" dirty="0">
                <a:solidFill>
                  <a:schemeClr val="tx1"/>
                </a:solidFill>
              </a:rPr>
              <a:t>ENQUANTO ISSO, O GOVERNO BRASILEIRO RECOMPRA TÍTULOS DA DÍVIDA EXTERNA A 130% DO VALOR DE FACE, EM MÉDIA</a:t>
            </a:r>
          </a:p>
          <a:p>
            <a:pPr algn="ctr" eaLnBrk="0" hangingPunct="0">
              <a:spcBef>
                <a:spcPct val="50000"/>
              </a:spcBef>
            </a:pPr>
            <a:endParaRPr lang="pt-BR" sz="1200" i="1" dirty="0">
              <a:solidFill>
                <a:schemeClr val="tx1"/>
              </a:solidFill>
            </a:endParaRPr>
          </a:p>
          <a:p>
            <a:pPr algn="ctr" eaLnBrk="0" hangingPunct="0">
              <a:spcBef>
                <a:spcPct val="50000"/>
              </a:spcBef>
            </a:pPr>
            <a:r>
              <a:rPr lang="pt-BR" sz="1200" dirty="0">
                <a:solidFill>
                  <a:schemeClr val="tx1"/>
                </a:solidFill>
              </a:rPr>
              <a:t> </a:t>
            </a:r>
          </a:p>
          <a:p>
            <a:pPr algn="ctr" eaLnBrk="0" hangingPunct="0">
              <a:spcBef>
                <a:spcPct val="50000"/>
              </a:spcBef>
            </a:pPr>
            <a:endParaRPr lang="pt-BR" sz="12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dirty="0">
                <a:solidFill>
                  <a:schemeClr val="tx1"/>
                </a:solidFill>
              </a:rPr>
              <a:t>Suspensão pagamento encargos aos rentistas (Bonos Global 2012 e 2030) desde novembro/2008</a:t>
            </a:r>
          </a:p>
          <a:p>
            <a:pPr algn="ctr" eaLnBrk="0" hangingPunct="0">
              <a:spcBef>
                <a:spcPct val="50000"/>
              </a:spcBef>
            </a:pPr>
            <a:r>
              <a:rPr lang="pt-BR" sz="1200" dirty="0">
                <a:solidFill>
                  <a:schemeClr val="tx1"/>
                </a:solidFill>
              </a:rPr>
              <a:t> </a:t>
            </a:r>
          </a:p>
          <a:p>
            <a:pPr algn="ctr" eaLnBrk="0" hangingPunct="0">
              <a:spcBef>
                <a:spcPct val="50000"/>
              </a:spcBef>
            </a:pPr>
            <a:r>
              <a:rPr lang="pt-BR" sz="1200" dirty="0">
                <a:solidFill>
                  <a:schemeClr val="tx1"/>
                </a:solidFill>
              </a:rPr>
              <a:t> Proposta soberana de recompra do restante da dívida por no máximo 30% de seu valor nominal</a:t>
            </a:r>
          </a:p>
          <a:p>
            <a:pPr algn="ctr" eaLnBrk="0" hangingPunct="0">
              <a:spcBef>
                <a:spcPct val="50000"/>
              </a:spcBef>
            </a:pPr>
            <a:r>
              <a:rPr lang="pt-BR" sz="1200" dirty="0">
                <a:solidFill>
                  <a:schemeClr val="tx1"/>
                </a:solidFill>
              </a:rPr>
              <a:t> </a:t>
            </a:r>
          </a:p>
          <a:p>
            <a:pPr algn="ctr" eaLnBrk="0" hangingPunct="0">
              <a:spcBef>
                <a:spcPct val="50000"/>
              </a:spcBef>
            </a:pPr>
            <a:r>
              <a:rPr lang="pt-BR" sz="1200" dirty="0">
                <a:solidFill>
                  <a:schemeClr val="tx1"/>
                </a:solidFill>
              </a:rPr>
              <a:t>The Economist (23/04/2009):   </a:t>
            </a:r>
            <a:r>
              <a:rPr lang="pt-BR" altLang="en-US" sz="1200" i="1" dirty="0">
                <a:solidFill>
                  <a:schemeClr val="tx1"/>
                </a:solidFill>
              </a:rPr>
              <a:t>“</a:t>
            </a:r>
            <a:r>
              <a:rPr lang="pt-BR" sz="1200" i="1" dirty="0">
                <a:solidFill>
                  <a:schemeClr val="tx1"/>
                </a:solidFill>
              </a:rPr>
              <a:t>Sr. Correa parece ser incorruptível (...) gasto público cresceu 71% em 2008, resultado de investimentos em escolas e hospitais</a:t>
            </a:r>
            <a:r>
              <a:rPr lang="pt-BR" altLang="en-US" sz="1200" i="1" dirty="0">
                <a:solidFill>
                  <a:schemeClr val="tx1"/>
                </a:solidFill>
              </a:rPr>
              <a:t>”</a:t>
            </a:r>
            <a:endParaRPr lang="pt-BR" sz="1200" i="1" dirty="0">
              <a:solidFill>
                <a:schemeClr val="tx1"/>
              </a:solidFill>
            </a:endParaRPr>
          </a:p>
          <a:p>
            <a:pPr algn="ctr" eaLnBrk="0" hangingPunct="0">
              <a:spcBef>
                <a:spcPct val="50000"/>
              </a:spcBef>
            </a:pPr>
            <a:endParaRPr lang="pt-BR" sz="1200" i="1" dirty="0">
              <a:solidFill>
                <a:schemeClr val="tx1"/>
              </a:solidFill>
            </a:endParaRPr>
          </a:p>
          <a:p>
            <a:pPr algn="ctr" eaLnBrk="0" hangingPunct="0">
              <a:spcBef>
                <a:spcPct val="50000"/>
              </a:spcBef>
            </a:pPr>
            <a:r>
              <a:rPr lang="pt-BR" sz="1200" i="1" dirty="0">
                <a:solidFill>
                  <a:schemeClr val="tx1"/>
                </a:solidFill>
              </a:rPr>
              <a:t>ESTA É A PROVA DA VIABILIDADE POLÍTICA DA AUDITORIA DA DÍVIDA </a:t>
            </a:r>
            <a:endParaRPr lang="pt-BR" sz="1200" dirty="0">
              <a:solidFill>
                <a:schemeClr val="tx1"/>
              </a:solidFill>
            </a:endParaRPr>
          </a:p>
          <a:p>
            <a:pPr algn="ctr" eaLnBrk="0" hangingPunct="0">
              <a:spcBef>
                <a:spcPct val="50000"/>
              </a:spcBef>
            </a:pPr>
            <a:endParaRPr lang="pt-BR" sz="1200" i="1" dirty="0">
              <a:solidFill>
                <a:schemeClr val="tx1"/>
              </a:solidFill>
            </a:endParaRPr>
          </a:p>
          <a:p>
            <a:pPr algn="ctr" eaLnBrk="0" hangingPunct="0">
              <a:spcBef>
                <a:spcPct val="50000"/>
              </a:spcBef>
            </a:pPr>
            <a:r>
              <a:rPr lang="pt-BR" sz="1200" i="1" dirty="0">
                <a:solidFill>
                  <a:schemeClr val="tx1"/>
                </a:solidFill>
              </a:rPr>
              <a:t>ENQUANTO ISSO, O GOVERNO BRASILEIRO RECOMPRA TÍTULOS DA DÍVIDA EXTERNA A 130% DO VALOR DE FACE, EM MÉDIA</a:t>
            </a:r>
          </a:p>
          <a:p>
            <a:pPr algn="ctr" eaLnBrk="0" hangingPunct="0">
              <a:spcBef>
                <a:spcPct val="50000"/>
              </a:spcBef>
            </a:pPr>
            <a:endParaRPr lang="pt-BR" sz="1200" i="1" dirty="0">
              <a:solidFill>
                <a:schemeClr val="tx1"/>
              </a:solidFill>
            </a:endParaRPr>
          </a:p>
          <a:p>
            <a:pPr algn="ctr" eaLnBrk="0" hangingPunct="0">
              <a:spcBef>
                <a:spcPct val="50000"/>
              </a:spcBef>
            </a:pPr>
            <a:r>
              <a:rPr lang="pt-BR" sz="1200" dirty="0">
                <a:solidFill>
                  <a:schemeClr val="tx1"/>
                </a:solidFill>
              </a:rPr>
              <a:t> </a:t>
            </a:r>
          </a:p>
          <a:p>
            <a:pPr algn="ctr" eaLnBrk="0" hangingPunct="0">
              <a:spcBef>
                <a:spcPct val="50000"/>
              </a:spcBef>
            </a:pPr>
            <a:endParaRPr lang="pt-BR"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dirty="0">
                <a:solidFill>
                  <a:schemeClr val="tx1"/>
                </a:solidFill>
              </a:rPr>
              <a:t>Suspensão pagamento encargos aos rentistas (Bonos Global 2012 e 2030) desde novembro/2008</a:t>
            </a:r>
          </a:p>
          <a:p>
            <a:pPr algn="ctr" eaLnBrk="0" hangingPunct="0">
              <a:spcBef>
                <a:spcPct val="50000"/>
              </a:spcBef>
            </a:pPr>
            <a:r>
              <a:rPr lang="pt-BR" sz="1200" dirty="0">
                <a:solidFill>
                  <a:schemeClr val="tx1"/>
                </a:solidFill>
              </a:rPr>
              <a:t> </a:t>
            </a:r>
          </a:p>
          <a:p>
            <a:pPr algn="ctr" eaLnBrk="0" hangingPunct="0">
              <a:spcBef>
                <a:spcPct val="50000"/>
              </a:spcBef>
            </a:pPr>
            <a:r>
              <a:rPr lang="pt-BR" sz="1200" dirty="0">
                <a:solidFill>
                  <a:schemeClr val="tx1"/>
                </a:solidFill>
              </a:rPr>
              <a:t> Proposta soberana de recompra do restante da dívida por no máximo 30% de seu valor nominal</a:t>
            </a:r>
          </a:p>
          <a:p>
            <a:pPr algn="ctr" eaLnBrk="0" hangingPunct="0">
              <a:spcBef>
                <a:spcPct val="50000"/>
              </a:spcBef>
            </a:pPr>
            <a:r>
              <a:rPr lang="pt-BR" sz="1200" dirty="0">
                <a:solidFill>
                  <a:schemeClr val="tx1"/>
                </a:solidFill>
              </a:rPr>
              <a:t> </a:t>
            </a:r>
          </a:p>
          <a:p>
            <a:pPr algn="ctr" eaLnBrk="0" hangingPunct="0">
              <a:spcBef>
                <a:spcPct val="50000"/>
              </a:spcBef>
            </a:pPr>
            <a:r>
              <a:rPr lang="pt-BR" sz="1200" dirty="0">
                <a:solidFill>
                  <a:schemeClr val="tx1"/>
                </a:solidFill>
              </a:rPr>
              <a:t>The Economist (23/04/2009):   </a:t>
            </a:r>
            <a:r>
              <a:rPr lang="pt-BR" altLang="en-US" sz="1200" i="1" dirty="0">
                <a:solidFill>
                  <a:schemeClr val="tx1"/>
                </a:solidFill>
              </a:rPr>
              <a:t>“</a:t>
            </a:r>
            <a:r>
              <a:rPr lang="pt-BR" sz="1200" i="1" dirty="0">
                <a:solidFill>
                  <a:schemeClr val="tx1"/>
                </a:solidFill>
              </a:rPr>
              <a:t>Sr. Correa parece ser incorruptível (...) gasto público cresceu 71% em 2008, resultado de investimentos em escolas e hospitais</a:t>
            </a:r>
            <a:r>
              <a:rPr lang="pt-BR" altLang="en-US" sz="1200" i="1" dirty="0">
                <a:solidFill>
                  <a:schemeClr val="tx1"/>
                </a:solidFill>
              </a:rPr>
              <a:t>”</a:t>
            </a:r>
            <a:endParaRPr lang="pt-BR" sz="1200" i="1" dirty="0">
              <a:solidFill>
                <a:schemeClr val="tx1"/>
              </a:solidFill>
            </a:endParaRPr>
          </a:p>
          <a:p>
            <a:pPr algn="ctr" eaLnBrk="0" hangingPunct="0">
              <a:spcBef>
                <a:spcPct val="50000"/>
              </a:spcBef>
            </a:pPr>
            <a:endParaRPr lang="pt-BR" sz="1200" i="1" dirty="0">
              <a:solidFill>
                <a:schemeClr val="tx1"/>
              </a:solidFill>
            </a:endParaRPr>
          </a:p>
          <a:p>
            <a:pPr algn="ctr" eaLnBrk="0" hangingPunct="0">
              <a:spcBef>
                <a:spcPct val="50000"/>
              </a:spcBef>
            </a:pPr>
            <a:r>
              <a:rPr lang="pt-BR" sz="1200" i="1" dirty="0">
                <a:solidFill>
                  <a:schemeClr val="tx1"/>
                </a:solidFill>
              </a:rPr>
              <a:t>ESTA É A PROVA DA VIABILIDADE POLÍTICA DA AUDITORIA DA DÍVIDA </a:t>
            </a:r>
            <a:endParaRPr lang="pt-BR" sz="1200" dirty="0">
              <a:solidFill>
                <a:schemeClr val="tx1"/>
              </a:solidFill>
            </a:endParaRPr>
          </a:p>
          <a:p>
            <a:pPr algn="ctr" eaLnBrk="0" hangingPunct="0">
              <a:spcBef>
                <a:spcPct val="50000"/>
              </a:spcBef>
            </a:pPr>
            <a:endParaRPr lang="pt-BR" sz="1200" i="1" dirty="0">
              <a:solidFill>
                <a:schemeClr val="tx1"/>
              </a:solidFill>
            </a:endParaRPr>
          </a:p>
          <a:p>
            <a:pPr algn="ctr" eaLnBrk="0" hangingPunct="0">
              <a:spcBef>
                <a:spcPct val="50000"/>
              </a:spcBef>
            </a:pPr>
            <a:r>
              <a:rPr lang="pt-BR" sz="1200" i="1" dirty="0">
                <a:solidFill>
                  <a:schemeClr val="tx1"/>
                </a:solidFill>
              </a:rPr>
              <a:t>ENQUANTO ISSO, O GOVERNO BRASILEIRO RECOMPRA TÍTULOS DA DÍVIDA EXTERNA A 130% DO VALOR DE FACE, EM MÉDIA</a:t>
            </a:r>
          </a:p>
          <a:p>
            <a:pPr algn="ctr" eaLnBrk="0" hangingPunct="0">
              <a:spcBef>
                <a:spcPct val="50000"/>
              </a:spcBef>
            </a:pPr>
            <a:endParaRPr lang="pt-BR" sz="1200" i="1" dirty="0">
              <a:solidFill>
                <a:schemeClr val="tx1"/>
              </a:solidFill>
            </a:endParaRPr>
          </a:p>
          <a:p>
            <a:pPr algn="ctr" eaLnBrk="0" hangingPunct="0">
              <a:spcBef>
                <a:spcPct val="50000"/>
              </a:spcBef>
            </a:pPr>
            <a:r>
              <a:rPr lang="pt-BR" sz="1200" dirty="0">
                <a:solidFill>
                  <a:schemeClr val="tx1"/>
                </a:solidFill>
              </a:rPr>
              <a:t> </a:t>
            </a:r>
          </a:p>
          <a:p>
            <a:pPr algn="ctr" eaLnBrk="0" hangingPunct="0">
              <a:spcBef>
                <a:spcPct val="50000"/>
              </a:spcBef>
            </a:pPr>
            <a:endParaRPr lang="pt-BR" sz="1200" dirty="0"/>
          </a:p>
        </p:txBody>
      </p:sp>
      <p:sp>
        <p:nvSpPr>
          <p:cNvPr id="4" name="Espaço Reservado para Anotações 3"/>
          <p:cNvSpPr>
            <a:spLocks noGrp="1"/>
          </p:cNvSpPr>
          <p:nvPr>
            <p:ph type="body" idx="1"/>
          </p:nvPr>
        </p:nvSpPr>
        <p:spPr/>
        <p:txBody>
          <a:bodyPr>
            <a:normAutofit/>
          </a:bodyPr>
          <a:lstStyle/>
          <a:p>
            <a:r>
              <a:rPr lang="pt-BR" sz="1200" kern="1200" dirty="0" smtClean="0">
                <a:solidFill>
                  <a:schemeClr val="tx1"/>
                </a:solidFill>
                <a:latin typeface="Times New Roman" pitchFamily="18" charset="0"/>
                <a:ea typeface="MS PGothic" pitchFamily="34" charset="-128"/>
                <a:cs typeface="MS PGothic" charset="0"/>
              </a:rPr>
              <a:t>Anos 90 - as receitas eram infladas pelo ajuste desenfreado dos preços e as despesas eram artificialmente comprimidas pelo alargamento dos prazos de pagamento. O equilíbrio fiscal era obtido pelo por meio da utilização do chamado "imposto inflacionário".</a:t>
            </a:r>
          </a:p>
          <a:p>
            <a:r>
              <a:rPr lang="pt-BR" sz="1200" kern="1200" dirty="0" smtClean="0">
                <a:solidFill>
                  <a:schemeClr val="tx1"/>
                </a:solidFill>
                <a:latin typeface="Times New Roman" pitchFamily="18" charset="0"/>
                <a:ea typeface="MS PGothic" pitchFamily="34" charset="-128"/>
                <a:cs typeface="MS PGothic" charset="0"/>
              </a:rPr>
              <a:t> </a:t>
            </a:r>
          </a:p>
          <a:p>
            <a:r>
              <a:rPr lang="pt-BR" sz="1200" kern="1200" dirty="0" smtClean="0">
                <a:solidFill>
                  <a:schemeClr val="tx1"/>
                </a:solidFill>
                <a:latin typeface="Times New Roman" pitchFamily="18" charset="0"/>
                <a:ea typeface="MS PGothic" pitchFamily="34" charset="-128"/>
                <a:cs typeface="MS PGothic" charset="0"/>
              </a:rPr>
              <a:t>- Lei 9496 de 11-09-1997 - estabeleceu critérios para o refinanciamento da dívida pública mobiliária desses</a:t>
            </a:r>
            <a:endParaRPr lang="pt-B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dirty="0">
                <a:solidFill>
                  <a:schemeClr val="tx1"/>
                </a:solidFill>
              </a:rPr>
              <a:t>Suspensão pagamento encargos aos rentistas (Bonos Global 2012 e 2030) desde novembro/2008</a:t>
            </a:r>
          </a:p>
          <a:p>
            <a:pPr algn="ctr" eaLnBrk="0" hangingPunct="0">
              <a:spcBef>
                <a:spcPct val="50000"/>
              </a:spcBef>
            </a:pPr>
            <a:r>
              <a:rPr lang="pt-BR" sz="1200" dirty="0">
                <a:solidFill>
                  <a:schemeClr val="tx1"/>
                </a:solidFill>
              </a:rPr>
              <a:t> </a:t>
            </a:r>
          </a:p>
          <a:p>
            <a:pPr algn="ctr" eaLnBrk="0" hangingPunct="0">
              <a:spcBef>
                <a:spcPct val="50000"/>
              </a:spcBef>
            </a:pPr>
            <a:r>
              <a:rPr lang="pt-BR" sz="1200" dirty="0">
                <a:solidFill>
                  <a:schemeClr val="tx1"/>
                </a:solidFill>
              </a:rPr>
              <a:t> Proposta soberana de recompra do restante da dívida por no máximo 30% de seu valor nominal</a:t>
            </a:r>
          </a:p>
          <a:p>
            <a:pPr algn="ctr" eaLnBrk="0" hangingPunct="0">
              <a:spcBef>
                <a:spcPct val="50000"/>
              </a:spcBef>
            </a:pPr>
            <a:r>
              <a:rPr lang="pt-BR" sz="1200" dirty="0">
                <a:solidFill>
                  <a:schemeClr val="tx1"/>
                </a:solidFill>
              </a:rPr>
              <a:t> </a:t>
            </a:r>
          </a:p>
          <a:p>
            <a:pPr algn="ctr" eaLnBrk="0" hangingPunct="0">
              <a:spcBef>
                <a:spcPct val="50000"/>
              </a:spcBef>
            </a:pPr>
            <a:r>
              <a:rPr lang="pt-BR" sz="1200" dirty="0">
                <a:solidFill>
                  <a:schemeClr val="tx1"/>
                </a:solidFill>
              </a:rPr>
              <a:t>The Economist (23/04/2009):   </a:t>
            </a:r>
            <a:r>
              <a:rPr lang="pt-BR" altLang="en-US" sz="1200" i="1" dirty="0">
                <a:solidFill>
                  <a:schemeClr val="tx1"/>
                </a:solidFill>
              </a:rPr>
              <a:t>“</a:t>
            </a:r>
            <a:r>
              <a:rPr lang="pt-BR" sz="1200" i="1" dirty="0">
                <a:solidFill>
                  <a:schemeClr val="tx1"/>
                </a:solidFill>
              </a:rPr>
              <a:t>Sr. Correa parece ser incorruptível (...) gasto público cresceu 71% em 2008, resultado de investimentos em escolas e hospitais</a:t>
            </a:r>
            <a:r>
              <a:rPr lang="pt-BR" altLang="en-US" sz="1200" i="1" dirty="0">
                <a:solidFill>
                  <a:schemeClr val="tx1"/>
                </a:solidFill>
              </a:rPr>
              <a:t>”</a:t>
            </a:r>
            <a:endParaRPr lang="pt-BR" sz="1200" i="1" dirty="0">
              <a:solidFill>
                <a:schemeClr val="tx1"/>
              </a:solidFill>
            </a:endParaRPr>
          </a:p>
          <a:p>
            <a:pPr algn="ctr" eaLnBrk="0" hangingPunct="0">
              <a:spcBef>
                <a:spcPct val="50000"/>
              </a:spcBef>
            </a:pPr>
            <a:endParaRPr lang="pt-BR" sz="1200" i="1" dirty="0">
              <a:solidFill>
                <a:schemeClr val="tx1"/>
              </a:solidFill>
            </a:endParaRPr>
          </a:p>
          <a:p>
            <a:pPr algn="ctr" eaLnBrk="0" hangingPunct="0">
              <a:spcBef>
                <a:spcPct val="50000"/>
              </a:spcBef>
            </a:pPr>
            <a:r>
              <a:rPr lang="pt-BR" sz="1200" i="1" dirty="0">
                <a:solidFill>
                  <a:schemeClr val="tx1"/>
                </a:solidFill>
              </a:rPr>
              <a:t>ESTA É A PROVA DA VIABILIDADE POLÍTICA DA AUDITORIA DA DÍVIDA </a:t>
            </a:r>
            <a:endParaRPr lang="pt-BR" sz="1200" dirty="0">
              <a:solidFill>
                <a:schemeClr val="tx1"/>
              </a:solidFill>
            </a:endParaRPr>
          </a:p>
          <a:p>
            <a:pPr algn="ctr" eaLnBrk="0" hangingPunct="0">
              <a:spcBef>
                <a:spcPct val="50000"/>
              </a:spcBef>
            </a:pPr>
            <a:endParaRPr lang="pt-BR" sz="1200" i="1" dirty="0">
              <a:solidFill>
                <a:schemeClr val="tx1"/>
              </a:solidFill>
            </a:endParaRPr>
          </a:p>
          <a:p>
            <a:pPr algn="ctr" eaLnBrk="0" hangingPunct="0">
              <a:spcBef>
                <a:spcPct val="50000"/>
              </a:spcBef>
            </a:pPr>
            <a:r>
              <a:rPr lang="pt-BR" sz="1200" i="1" dirty="0">
                <a:solidFill>
                  <a:schemeClr val="tx1"/>
                </a:solidFill>
              </a:rPr>
              <a:t>ENQUANTO ISSO, O GOVERNO BRASILEIRO RECOMPRA TÍTULOS DA DÍVIDA EXTERNA A 130% DO VALOR DE FACE, EM MÉDIA</a:t>
            </a:r>
          </a:p>
          <a:p>
            <a:pPr algn="ctr" eaLnBrk="0" hangingPunct="0">
              <a:spcBef>
                <a:spcPct val="50000"/>
              </a:spcBef>
            </a:pPr>
            <a:endParaRPr lang="pt-BR" sz="1200" i="1" dirty="0">
              <a:solidFill>
                <a:schemeClr val="tx1"/>
              </a:solidFill>
            </a:endParaRPr>
          </a:p>
          <a:p>
            <a:pPr algn="ctr" eaLnBrk="0" hangingPunct="0">
              <a:spcBef>
                <a:spcPct val="50000"/>
              </a:spcBef>
            </a:pPr>
            <a:r>
              <a:rPr lang="pt-BR" sz="1200" dirty="0">
                <a:solidFill>
                  <a:schemeClr val="tx1"/>
                </a:solidFill>
              </a:rPr>
              <a:t> </a:t>
            </a:r>
          </a:p>
          <a:p>
            <a:pPr algn="ctr" eaLnBrk="0" hangingPunct="0">
              <a:spcBef>
                <a:spcPct val="50000"/>
              </a:spcBef>
            </a:pPr>
            <a:endParaRPr lang="pt-BR" sz="120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CaixaDeTexto 3"/>
          <p:cNvSpPr txBox="1">
            <a:spLocks noChangeArrowheads="1"/>
          </p:cNvSpPr>
          <p:nvPr/>
        </p:nvSpPr>
        <p:spPr bwMode="auto">
          <a:xfrm>
            <a:off x="714375" y="4568826"/>
            <a:ext cx="5357831"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b="1">
                <a:solidFill>
                  <a:srgbClr val="FF0000"/>
                </a:solidFill>
                <a:latin typeface="Times New Roman" charset="0"/>
                <a:ea typeface="ＭＳ Ｐゴシック" charset="0"/>
                <a:cs typeface="ＭＳ Ｐゴシック" charset="0"/>
              </a:defRPr>
            </a:lvl1pPr>
            <a:lvl2pPr marL="742950" indent="-285750" eaLnBrk="0" hangingPunct="0">
              <a:defRPr sz="2400" b="1">
                <a:solidFill>
                  <a:srgbClr val="FF0000"/>
                </a:solidFill>
                <a:latin typeface="Times New Roman" charset="0"/>
                <a:ea typeface="ＭＳ Ｐゴシック" charset="0"/>
              </a:defRPr>
            </a:lvl2pPr>
            <a:lvl3pPr marL="1143000" indent="-228600" eaLnBrk="0" hangingPunct="0">
              <a:defRPr sz="2400" b="1">
                <a:solidFill>
                  <a:srgbClr val="FF0000"/>
                </a:solidFill>
                <a:latin typeface="Times New Roman" charset="0"/>
                <a:ea typeface="ＭＳ Ｐゴシック" charset="0"/>
              </a:defRPr>
            </a:lvl3pPr>
            <a:lvl4pPr marL="1600200" indent="-228600" eaLnBrk="0" hangingPunct="0">
              <a:defRPr sz="2400" b="1">
                <a:solidFill>
                  <a:srgbClr val="FF0000"/>
                </a:solidFill>
                <a:latin typeface="Times New Roman" charset="0"/>
                <a:ea typeface="ＭＳ Ｐゴシック" charset="0"/>
              </a:defRPr>
            </a:lvl4pPr>
            <a:lvl5pPr marL="2057400" indent="-228600" eaLnBrk="0" hangingPunct="0">
              <a:defRPr sz="2400" b="1">
                <a:solidFill>
                  <a:srgbClr val="FF0000"/>
                </a:solidFill>
                <a:latin typeface="Times New Roman" charset="0"/>
                <a:ea typeface="ＭＳ Ｐゴシック" charset="0"/>
              </a:defRPr>
            </a:lvl5pPr>
            <a:lvl6pPr marL="2514600" indent="-228600" eaLnBrk="0" fontAlgn="base" hangingPunct="0">
              <a:spcBef>
                <a:spcPct val="0"/>
              </a:spcBef>
              <a:spcAft>
                <a:spcPct val="0"/>
              </a:spcAft>
              <a:defRPr sz="2400" b="1">
                <a:solidFill>
                  <a:srgbClr val="FF0000"/>
                </a:solidFill>
                <a:latin typeface="Times New Roman" charset="0"/>
                <a:ea typeface="ＭＳ Ｐゴシック" charset="0"/>
              </a:defRPr>
            </a:lvl6pPr>
            <a:lvl7pPr marL="2971800" indent="-228600" eaLnBrk="0" fontAlgn="base" hangingPunct="0">
              <a:spcBef>
                <a:spcPct val="0"/>
              </a:spcBef>
              <a:spcAft>
                <a:spcPct val="0"/>
              </a:spcAft>
              <a:defRPr sz="2400" b="1">
                <a:solidFill>
                  <a:srgbClr val="FF0000"/>
                </a:solidFill>
                <a:latin typeface="Times New Roman" charset="0"/>
                <a:ea typeface="ＭＳ Ｐゴシック" charset="0"/>
              </a:defRPr>
            </a:lvl7pPr>
            <a:lvl8pPr marL="3429000" indent="-228600" eaLnBrk="0" fontAlgn="base" hangingPunct="0">
              <a:spcBef>
                <a:spcPct val="0"/>
              </a:spcBef>
              <a:spcAft>
                <a:spcPct val="0"/>
              </a:spcAft>
              <a:defRPr sz="2400" b="1">
                <a:solidFill>
                  <a:srgbClr val="FF0000"/>
                </a:solidFill>
                <a:latin typeface="Times New Roman" charset="0"/>
                <a:ea typeface="ＭＳ Ｐゴシック" charset="0"/>
              </a:defRPr>
            </a:lvl8pPr>
            <a:lvl9pPr marL="3886200" indent="-228600" eaLnBrk="0" fontAlgn="base" hangingPunct="0">
              <a:spcBef>
                <a:spcPct val="0"/>
              </a:spcBef>
              <a:spcAft>
                <a:spcPct val="0"/>
              </a:spcAft>
              <a:defRPr sz="2400" b="1">
                <a:solidFill>
                  <a:srgbClr val="FF0000"/>
                </a:solidFill>
                <a:latin typeface="Times New Roman" charset="0"/>
                <a:ea typeface="ＭＳ Ｐゴシック" charset="0"/>
              </a:defRPr>
            </a:lvl9pPr>
          </a:lstStyle>
          <a:p>
            <a:pPr algn="ctr">
              <a:spcBef>
                <a:spcPct val="50000"/>
              </a:spcBef>
            </a:pPr>
            <a:r>
              <a:rPr lang="pt-BR" sz="1200" dirty="0" smtClean="0">
                <a:solidFill>
                  <a:schemeClr val="tx1"/>
                </a:solidFill>
              </a:rPr>
              <a:t> </a:t>
            </a:r>
            <a:endParaRPr lang="pt-BR" sz="1200" dirty="0">
              <a:solidFill>
                <a:schemeClr val="tx1"/>
              </a:solidFill>
            </a:endParaRPr>
          </a:p>
          <a:p>
            <a:pPr algn="ctr">
              <a:spcBef>
                <a:spcPct val="50000"/>
              </a:spcBef>
            </a:pPr>
            <a:endParaRPr lang="pt-BR" sz="1200" dirty="0"/>
          </a:p>
        </p:txBody>
      </p:sp>
      <p:sp>
        <p:nvSpPr>
          <p:cNvPr id="45060" name="Espaço Reservado para Anotações 3"/>
          <p:cNvSpPr>
            <a:spLocks noGrp="1"/>
          </p:cNvSpPr>
          <p:nvPr>
            <p:ph type="body" idx="1"/>
          </p:nvPr>
        </p:nvSpPr>
        <p:spPr>
          <a:xfrm>
            <a:off x="914400" y="4611688"/>
            <a:ext cx="5014930" cy="45719"/>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pt-BR" dirty="0">
              <a:latin typeface="Times New Roman"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CaixaDeTexto 3"/>
          <p:cNvSpPr txBox="1">
            <a:spLocks noChangeArrowheads="1"/>
          </p:cNvSpPr>
          <p:nvPr/>
        </p:nvSpPr>
        <p:spPr bwMode="auto">
          <a:xfrm>
            <a:off x="714375" y="4568826"/>
            <a:ext cx="5357831"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b="1">
                <a:solidFill>
                  <a:srgbClr val="FF0000"/>
                </a:solidFill>
                <a:latin typeface="Times New Roman" charset="0"/>
                <a:ea typeface="ＭＳ Ｐゴシック" charset="0"/>
                <a:cs typeface="ＭＳ Ｐゴシック" charset="0"/>
              </a:defRPr>
            </a:lvl1pPr>
            <a:lvl2pPr marL="742950" indent="-285750" eaLnBrk="0" hangingPunct="0">
              <a:defRPr sz="2400" b="1">
                <a:solidFill>
                  <a:srgbClr val="FF0000"/>
                </a:solidFill>
                <a:latin typeface="Times New Roman" charset="0"/>
                <a:ea typeface="ＭＳ Ｐゴシック" charset="0"/>
              </a:defRPr>
            </a:lvl2pPr>
            <a:lvl3pPr marL="1143000" indent="-228600" eaLnBrk="0" hangingPunct="0">
              <a:defRPr sz="2400" b="1">
                <a:solidFill>
                  <a:srgbClr val="FF0000"/>
                </a:solidFill>
                <a:latin typeface="Times New Roman" charset="0"/>
                <a:ea typeface="ＭＳ Ｐゴシック" charset="0"/>
              </a:defRPr>
            </a:lvl3pPr>
            <a:lvl4pPr marL="1600200" indent="-228600" eaLnBrk="0" hangingPunct="0">
              <a:defRPr sz="2400" b="1">
                <a:solidFill>
                  <a:srgbClr val="FF0000"/>
                </a:solidFill>
                <a:latin typeface="Times New Roman" charset="0"/>
                <a:ea typeface="ＭＳ Ｐゴシック" charset="0"/>
              </a:defRPr>
            </a:lvl4pPr>
            <a:lvl5pPr marL="2057400" indent="-228600" eaLnBrk="0" hangingPunct="0">
              <a:defRPr sz="2400" b="1">
                <a:solidFill>
                  <a:srgbClr val="FF0000"/>
                </a:solidFill>
                <a:latin typeface="Times New Roman" charset="0"/>
                <a:ea typeface="ＭＳ Ｐゴシック" charset="0"/>
              </a:defRPr>
            </a:lvl5pPr>
            <a:lvl6pPr marL="2514600" indent="-228600" eaLnBrk="0" fontAlgn="base" hangingPunct="0">
              <a:spcBef>
                <a:spcPct val="0"/>
              </a:spcBef>
              <a:spcAft>
                <a:spcPct val="0"/>
              </a:spcAft>
              <a:defRPr sz="2400" b="1">
                <a:solidFill>
                  <a:srgbClr val="FF0000"/>
                </a:solidFill>
                <a:latin typeface="Times New Roman" charset="0"/>
                <a:ea typeface="ＭＳ Ｐゴシック" charset="0"/>
              </a:defRPr>
            </a:lvl6pPr>
            <a:lvl7pPr marL="2971800" indent="-228600" eaLnBrk="0" fontAlgn="base" hangingPunct="0">
              <a:spcBef>
                <a:spcPct val="0"/>
              </a:spcBef>
              <a:spcAft>
                <a:spcPct val="0"/>
              </a:spcAft>
              <a:defRPr sz="2400" b="1">
                <a:solidFill>
                  <a:srgbClr val="FF0000"/>
                </a:solidFill>
                <a:latin typeface="Times New Roman" charset="0"/>
                <a:ea typeface="ＭＳ Ｐゴシック" charset="0"/>
              </a:defRPr>
            </a:lvl7pPr>
            <a:lvl8pPr marL="3429000" indent="-228600" eaLnBrk="0" fontAlgn="base" hangingPunct="0">
              <a:spcBef>
                <a:spcPct val="0"/>
              </a:spcBef>
              <a:spcAft>
                <a:spcPct val="0"/>
              </a:spcAft>
              <a:defRPr sz="2400" b="1">
                <a:solidFill>
                  <a:srgbClr val="FF0000"/>
                </a:solidFill>
                <a:latin typeface="Times New Roman" charset="0"/>
                <a:ea typeface="ＭＳ Ｐゴシック" charset="0"/>
              </a:defRPr>
            </a:lvl8pPr>
            <a:lvl9pPr marL="3886200" indent="-228600" eaLnBrk="0" fontAlgn="base" hangingPunct="0">
              <a:spcBef>
                <a:spcPct val="0"/>
              </a:spcBef>
              <a:spcAft>
                <a:spcPct val="0"/>
              </a:spcAft>
              <a:defRPr sz="2400" b="1">
                <a:solidFill>
                  <a:srgbClr val="FF0000"/>
                </a:solidFill>
                <a:latin typeface="Times New Roman" charset="0"/>
                <a:ea typeface="ＭＳ Ｐゴシック" charset="0"/>
              </a:defRPr>
            </a:lvl9pPr>
          </a:lstStyle>
          <a:p>
            <a:pPr algn="ctr">
              <a:spcBef>
                <a:spcPct val="50000"/>
              </a:spcBef>
            </a:pPr>
            <a:r>
              <a:rPr lang="pt-BR" sz="1200" dirty="0" smtClean="0">
                <a:solidFill>
                  <a:schemeClr val="tx1"/>
                </a:solidFill>
              </a:rPr>
              <a:t> </a:t>
            </a:r>
            <a:endParaRPr lang="pt-BR" sz="1200" dirty="0">
              <a:solidFill>
                <a:schemeClr val="tx1"/>
              </a:solidFill>
            </a:endParaRPr>
          </a:p>
          <a:p>
            <a:pPr algn="ctr">
              <a:spcBef>
                <a:spcPct val="50000"/>
              </a:spcBef>
            </a:pPr>
            <a:endParaRPr lang="pt-BR" sz="1200" dirty="0"/>
          </a:p>
        </p:txBody>
      </p:sp>
      <p:sp>
        <p:nvSpPr>
          <p:cNvPr id="45060" name="Espaço Reservado para Anotações 3"/>
          <p:cNvSpPr>
            <a:spLocks noGrp="1"/>
          </p:cNvSpPr>
          <p:nvPr>
            <p:ph type="body" idx="1"/>
          </p:nvPr>
        </p:nvSpPr>
        <p:spPr>
          <a:xfrm>
            <a:off x="914400" y="4611688"/>
            <a:ext cx="5014930" cy="45719"/>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pt-BR" dirty="0">
              <a:latin typeface="Times New Roman"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dirty="0">
                <a:solidFill>
                  <a:schemeClr val="tx1"/>
                </a:solidFill>
              </a:rPr>
              <a:t>Suspensão pagamento encargos aos rentistas (Bonos Global 2012 e 2030) desde novembro/2008</a:t>
            </a:r>
          </a:p>
          <a:p>
            <a:pPr algn="ctr" eaLnBrk="0" hangingPunct="0">
              <a:spcBef>
                <a:spcPct val="50000"/>
              </a:spcBef>
            </a:pPr>
            <a:r>
              <a:rPr lang="pt-BR" sz="1200" dirty="0">
                <a:solidFill>
                  <a:schemeClr val="tx1"/>
                </a:solidFill>
              </a:rPr>
              <a:t> </a:t>
            </a:r>
          </a:p>
          <a:p>
            <a:pPr algn="ctr" eaLnBrk="0" hangingPunct="0">
              <a:spcBef>
                <a:spcPct val="50000"/>
              </a:spcBef>
            </a:pPr>
            <a:r>
              <a:rPr lang="pt-BR" sz="1200" dirty="0">
                <a:solidFill>
                  <a:schemeClr val="tx1"/>
                </a:solidFill>
              </a:rPr>
              <a:t> Proposta soberana de recompra do restante da dívida por no máximo 30% de seu valor nominal</a:t>
            </a:r>
          </a:p>
          <a:p>
            <a:pPr algn="ctr" eaLnBrk="0" hangingPunct="0">
              <a:spcBef>
                <a:spcPct val="50000"/>
              </a:spcBef>
            </a:pPr>
            <a:r>
              <a:rPr lang="pt-BR" sz="1200" dirty="0">
                <a:solidFill>
                  <a:schemeClr val="tx1"/>
                </a:solidFill>
              </a:rPr>
              <a:t> </a:t>
            </a:r>
          </a:p>
          <a:p>
            <a:pPr algn="ctr" eaLnBrk="0" hangingPunct="0">
              <a:spcBef>
                <a:spcPct val="50000"/>
              </a:spcBef>
            </a:pPr>
            <a:r>
              <a:rPr lang="pt-BR" sz="1200" dirty="0">
                <a:solidFill>
                  <a:schemeClr val="tx1"/>
                </a:solidFill>
              </a:rPr>
              <a:t>The Economist (23/04/2009):   </a:t>
            </a:r>
            <a:r>
              <a:rPr lang="pt-BR" altLang="en-US" sz="1200" i="1" dirty="0">
                <a:solidFill>
                  <a:schemeClr val="tx1"/>
                </a:solidFill>
              </a:rPr>
              <a:t>“</a:t>
            </a:r>
            <a:r>
              <a:rPr lang="pt-BR" sz="1200" i="1" dirty="0">
                <a:solidFill>
                  <a:schemeClr val="tx1"/>
                </a:solidFill>
              </a:rPr>
              <a:t>Sr. Correa parece ser incorruptível (...) gasto público cresceu 71% em 2008, resultado de investimentos em escolas e hospitais</a:t>
            </a:r>
            <a:r>
              <a:rPr lang="pt-BR" altLang="en-US" sz="1200" i="1" dirty="0">
                <a:solidFill>
                  <a:schemeClr val="tx1"/>
                </a:solidFill>
              </a:rPr>
              <a:t>”</a:t>
            </a:r>
            <a:endParaRPr lang="pt-BR" sz="1200" i="1" dirty="0">
              <a:solidFill>
                <a:schemeClr val="tx1"/>
              </a:solidFill>
            </a:endParaRPr>
          </a:p>
          <a:p>
            <a:pPr algn="ctr" eaLnBrk="0" hangingPunct="0">
              <a:spcBef>
                <a:spcPct val="50000"/>
              </a:spcBef>
            </a:pPr>
            <a:endParaRPr lang="pt-BR" sz="1200" i="1" dirty="0">
              <a:solidFill>
                <a:schemeClr val="tx1"/>
              </a:solidFill>
            </a:endParaRPr>
          </a:p>
          <a:p>
            <a:pPr algn="ctr" eaLnBrk="0" hangingPunct="0">
              <a:spcBef>
                <a:spcPct val="50000"/>
              </a:spcBef>
            </a:pPr>
            <a:r>
              <a:rPr lang="pt-BR" sz="1200" i="1" dirty="0">
                <a:solidFill>
                  <a:schemeClr val="tx1"/>
                </a:solidFill>
              </a:rPr>
              <a:t>ESTA É A PROVA DA VIABILIDADE POLÍTICA DA AUDITORIA DA DÍVIDA </a:t>
            </a:r>
            <a:endParaRPr lang="pt-BR" sz="1200" dirty="0">
              <a:solidFill>
                <a:schemeClr val="tx1"/>
              </a:solidFill>
            </a:endParaRPr>
          </a:p>
          <a:p>
            <a:pPr algn="ctr" eaLnBrk="0" hangingPunct="0">
              <a:spcBef>
                <a:spcPct val="50000"/>
              </a:spcBef>
            </a:pPr>
            <a:endParaRPr lang="pt-BR" sz="1200" i="1" dirty="0">
              <a:solidFill>
                <a:schemeClr val="tx1"/>
              </a:solidFill>
            </a:endParaRPr>
          </a:p>
          <a:p>
            <a:pPr algn="ctr" eaLnBrk="0" hangingPunct="0">
              <a:spcBef>
                <a:spcPct val="50000"/>
              </a:spcBef>
            </a:pPr>
            <a:r>
              <a:rPr lang="pt-BR" sz="1200" i="1" dirty="0">
                <a:solidFill>
                  <a:schemeClr val="tx1"/>
                </a:solidFill>
              </a:rPr>
              <a:t>ENQUANTO ISSO, O GOVERNO BRASILEIRO RECOMPRA TÍTULOS DA DÍVIDA EXTERNA A 130% DO VALOR DE FACE, EM MÉDIA</a:t>
            </a:r>
          </a:p>
          <a:p>
            <a:pPr algn="ctr" eaLnBrk="0" hangingPunct="0">
              <a:spcBef>
                <a:spcPct val="50000"/>
              </a:spcBef>
            </a:pPr>
            <a:endParaRPr lang="pt-BR" sz="1200" i="1" dirty="0">
              <a:solidFill>
                <a:schemeClr val="tx1"/>
              </a:solidFill>
            </a:endParaRPr>
          </a:p>
          <a:p>
            <a:pPr algn="ctr" eaLnBrk="0" hangingPunct="0">
              <a:spcBef>
                <a:spcPct val="50000"/>
              </a:spcBef>
            </a:pPr>
            <a:r>
              <a:rPr lang="pt-BR" sz="1200" dirty="0">
                <a:solidFill>
                  <a:schemeClr val="tx1"/>
                </a:solidFill>
              </a:rPr>
              <a:t> </a:t>
            </a:r>
          </a:p>
          <a:p>
            <a:pPr algn="ctr" eaLnBrk="0" hangingPunct="0">
              <a:spcBef>
                <a:spcPct val="50000"/>
              </a:spcBef>
            </a:pPr>
            <a:endParaRPr lang="pt-BR" sz="120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a:ln/>
        </p:spPr>
      </p:sp>
      <p:sp>
        <p:nvSpPr>
          <p:cNvPr id="193539"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dirty="0">
                <a:solidFill>
                  <a:schemeClr val="tx1"/>
                </a:solidFill>
              </a:rPr>
              <a:t>Suspensão pagamento encargos aos rentistas (Bonos Global 2012 e 2030) desde novembro/2008</a:t>
            </a:r>
          </a:p>
          <a:p>
            <a:pPr algn="ctr" eaLnBrk="0" hangingPunct="0">
              <a:spcBef>
                <a:spcPct val="50000"/>
              </a:spcBef>
            </a:pPr>
            <a:r>
              <a:rPr lang="pt-BR" sz="1200" dirty="0">
                <a:solidFill>
                  <a:schemeClr val="tx1"/>
                </a:solidFill>
              </a:rPr>
              <a:t> </a:t>
            </a:r>
          </a:p>
          <a:p>
            <a:pPr algn="ctr" eaLnBrk="0" hangingPunct="0">
              <a:spcBef>
                <a:spcPct val="50000"/>
              </a:spcBef>
            </a:pPr>
            <a:r>
              <a:rPr lang="pt-BR" sz="1200" dirty="0">
                <a:solidFill>
                  <a:schemeClr val="tx1"/>
                </a:solidFill>
              </a:rPr>
              <a:t> Proposta soberana de recompra do restante da dívida por no máximo 30% de seu valor nominal</a:t>
            </a:r>
          </a:p>
          <a:p>
            <a:pPr algn="ctr" eaLnBrk="0" hangingPunct="0">
              <a:spcBef>
                <a:spcPct val="50000"/>
              </a:spcBef>
            </a:pPr>
            <a:r>
              <a:rPr lang="pt-BR" sz="1200" dirty="0">
                <a:solidFill>
                  <a:schemeClr val="tx1"/>
                </a:solidFill>
              </a:rPr>
              <a:t> </a:t>
            </a:r>
          </a:p>
          <a:p>
            <a:pPr algn="ctr" eaLnBrk="0" hangingPunct="0">
              <a:spcBef>
                <a:spcPct val="50000"/>
              </a:spcBef>
            </a:pPr>
            <a:r>
              <a:rPr lang="pt-BR" sz="1200" dirty="0">
                <a:solidFill>
                  <a:schemeClr val="tx1"/>
                </a:solidFill>
              </a:rPr>
              <a:t>The Economist (23/04/2009):   </a:t>
            </a:r>
            <a:r>
              <a:rPr lang="pt-BR" altLang="en-US" sz="1200" i="1" dirty="0">
                <a:solidFill>
                  <a:schemeClr val="tx1"/>
                </a:solidFill>
              </a:rPr>
              <a:t>“</a:t>
            </a:r>
            <a:r>
              <a:rPr lang="pt-BR" sz="1200" i="1" dirty="0">
                <a:solidFill>
                  <a:schemeClr val="tx1"/>
                </a:solidFill>
              </a:rPr>
              <a:t>Sr. Correa parece ser incorruptível (...) gasto público cresceu 71% em 2008, resultado de investimentos em escolas e hospitais</a:t>
            </a:r>
            <a:r>
              <a:rPr lang="pt-BR" altLang="en-US" sz="1200" i="1" dirty="0">
                <a:solidFill>
                  <a:schemeClr val="tx1"/>
                </a:solidFill>
              </a:rPr>
              <a:t>”</a:t>
            </a:r>
            <a:endParaRPr lang="pt-BR" sz="1200" i="1" dirty="0">
              <a:solidFill>
                <a:schemeClr val="tx1"/>
              </a:solidFill>
            </a:endParaRPr>
          </a:p>
          <a:p>
            <a:pPr algn="ctr" eaLnBrk="0" hangingPunct="0">
              <a:spcBef>
                <a:spcPct val="50000"/>
              </a:spcBef>
            </a:pPr>
            <a:endParaRPr lang="pt-BR" sz="1200" i="1" dirty="0">
              <a:solidFill>
                <a:schemeClr val="tx1"/>
              </a:solidFill>
            </a:endParaRPr>
          </a:p>
          <a:p>
            <a:pPr algn="ctr" eaLnBrk="0" hangingPunct="0">
              <a:spcBef>
                <a:spcPct val="50000"/>
              </a:spcBef>
            </a:pPr>
            <a:r>
              <a:rPr lang="pt-BR" sz="1200" i="1" dirty="0">
                <a:solidFill>
                  <a:schemeClr val="tx1"/>
                </a:solidFill>
              </a:rPr>
              <a:t>ESTA É A PROVA DA VIABILIDADE POLÍTICA DA AUDITORIA DA DÍVIDA </a:t>
            </a:r>
            <a:endParaRPr lang="pt-BR" sz="1200" dirty="0">
              <a:solidFill>
                <a:schemeClr val="tx1"/>
              </a:solidFill>
            </a:endParaRPr>
          </a:p>
          <a:p>
            <a:pPr algn="ctr" eaLnBrk="0" hangingPunct="0">
              <a:spcBef>
                <a:spcPct val="50000"/>
              </a:spcBef>
            </a:pPr>
            <a:endParaRPr lang="pt-BR" sz="1200" i="1" dirty="0">
              <a:solidFill>
                <a:schemeClr val="tx1"/>
              </a:solidFill>
            </a:endParaRPr>
          </a:p>
          <a:p>
            <a:pPr algn="ctr" eaLnBrk="0" hangingPunct="0">
              <a:spcBef>
                <a:spcPct val="50000"/>
              </a:spcBef>
            </a:pPr>
            <a:r>
              <a:rPr lang="pt-BR" sz="1200" i="1" dirty="0">
                <a:solidFill>
                  <a:schemeClr val="tx1"/>
                </a:solidFill>
              </a:rPr>
              <a:t>ENQUANTO ISSO, O GOVERNO BRASILEIRO RECOMPRA TÍTULOS DA DÍVIDA EXTERNA A 130% DO VALOR DE FACE, EM MÉDIA</a:t>
            </a:r>
          </a:p>
          <a:p>
            <a:pPr algn="ctr" eaLnBrk="0" hangingPunct="0">
              <a:spcBef>
                <a:spcPct val="50000"/>
              </a:spcBef>
            </a:pPr>
            <a:endParaRPr lang="pt-BR" sz="1200" i="1" dirty="0">
              <a:solidFill>
                <a:schemeClr val="tx1"/>
              </a:solidFill>
            </a:endParaRPr>
          </a:p>
          <a:p>
            <a:pPr algn="ctr" eaLnBrk="0" hangingPunct="0">
              <a:spcBef>
                <a:spcPct val="50000"/>
              </a:spcBef>
            </a:pPr>
            <a:r>
              <a:rPr lang="pt-BR" sz="1200" dirty="0">
                <a:solidFill>
                  <a:schemeClr val="tx1"/>
                </a:solidFill>
              </a:rPr>
              <a:t> </a:t>
            </a:r>
          </a:p>
          <a:p>
            <a:pPr algn="ctr" eaLnBrk="0" hangingPunct="0">
              <a:spcBef>
                <a:spcPct val="50000"/>
              </a:spcBef>
            </a:pPr>
            <a:endParaRPr lang="pt-BR" sz="1200"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a:ln/>
        </p:spPr>
      </p:sp>
      <p:sp>
        <p:nvSpPr>
          <p:cNvPr id="193539"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dirty="0">
                <a:solidFill>
                  <a:schemeClr val="tx1"/>
                </a:solidFill>
              </a:rPr>
              <a:t>Suspensão pagamento encargos aos rentistas (Bonos Global 2012 e 2030) desde novembro/2008</a:t>
            </a:r>
          </a:p>
          <a:p>
            <a:pPr algn="ctr" eaLnBrk="0" hangingPunct="0">
              <a:spcBef>
                <a:spcPct val="50000"/>
              </a:spcBef>
            </a:pPr>
            <a:r>
              <a:rPr lang="pt-BR" sz="1200" dirty="0">
                <a:solidFill>
                  <a:schemeClr val="tx1"/>
                </a:solidFill>
              </a:rPr>
              <a:t> </a:t>
            </a:r>
          </a:p>
          <a:p>
            <a:pPr algn="ctr" eaLnBrk="0" hangingPunct="0">
              <a:spcBef>
                <a:spcPct val="50000"/>
              </a:spcBef>
            </a:pPr>
            <a:r>
              <a:rPr lang="pt-BR" sz="1200" dirty="0">
                <a:solidFill>
                  <a:schemeClr val="tx1"/>
                </a:solidFill>
              </a:rPr>
              <a:t> Proposta soberana de recompra do restante da dívida por no máximo 30% de seu valor nominal</a:t>
            </a:r>
          </a:p>
          <a:p>
            <a:pPr algn="ctr" eaLnBrk="0" hangingPunct="0">
              <a:spcBef>
                <a:spcPct val="50000"/>
              </a:spcBef>
            </a:pPr>
            <a:r>
              <a:rPr lang="pt-BR" sz="1200" dirty="0">
                <a:solidFill>
                  <a:schemeClr val="tx1"/>
                </a:solidFill>
              </a:rPr>
              <a:t> </a:t>
            </a:r>
          </a:p>
          <a:p>
            <a:pPr algn="ctr" eaLnBrk="0" hangingPunct="0">
              <a:spcBef>
                <a:spcPct val="50000"/>
              </a:spcBef>
            </a:pPr>
            <a:r>
              <a:rPr lang="pt-BR" sz="1200" dirty="0">
                <a:solidFill>
                  <a:schemeClr val="tx1"/>
                </a:solidFill>
              </a:rPr>
              <a:t>The Economist (23/04/2009):   </a:t>
            </a:r>
            <a:r>
              <a:rPr lang="pt-BR" altLang="en-US" sz="1200" i="1" dirty="0">
                <a:solidFill>
                  <a:schemeClr val="tx1"/>
                </a:solidFill>
              </a:rPr>
              <a:t>“</a:t>
            </a:r>
            <a:r>
              <a:rPr lang="pt-BR" sz="1200" i="1" dirty="0">
                <a:solidFill>
                  <a:schemeClr val="tx1"/>
                </a:solidFill>
              </a:rPr>
              <a:t>Sr. Correa parece ser incorruptível (...) gasto público cresceu 71% em 2008, resultado de investimentos em escolas e hospitais</a:t>
            </a:r>
            <a:r>
              <a:rPr lang="pt-BR" altLang="en-US" sz="1200" i="1" dirty="0">
                <a:solidFill>
                  <a:schemeClr val="tx1"/>
                </a:solidFill>
              </a:rPr>
              <a:t>”</a:t>
            </a:r>
            <a:endParaRPr lang="pt-BR" sz="1200" i="1" dirty="0">
              <a:solidFill>
                <a:schemeClr val="tx1"/>
              </a:solidFill>
            </a:endParaRPr>
          </a:p>
          <a:p>
            <a:pPr algn="ctr" eaLnBrk="0" hangingPunct="0">
              <a:spcBef>
                <a:spcPct val="50000"/>
              </a:spcBef>
            </a:pPr>
            <a:endParaRPr lang="pt-BR" sz="1200" i="1" dirty="0">
              <a:solidFill>
                <a:schemeClr val="tx1"/>
              </a:solidFill>
            </a:endParaRPr>
          </a:p>
          <a:p>
            <a:pPr algn="ctr" eaLnBrk="0" hangingPunct="0">
              <a:spcBef>
                <a:spcPct val="50000"/>
              </a:spcBef>
            </a:pPr>
            <a:r>
              <a:rPr lang="pt-BR" sz="1200" i="1" dirty="0">
                <a:solidFill>
                  <a:schemeClr val="tx1"/>
                </a:solidFill>
              </a:rPr>
              <a:t>ESTA É A PROVA DA VIABILIDADE POLÍTICA DA AUDITORIA DA DÍVIDA </a:t>
            </a:r>
            <a:endParaRPr lang="pt-BR" sz="1200" dirty="0">
              <a:solidFill>
                <a:schemeClr val="tx1"/>
              </a:solidFill>
            </a:endParaRPr>
          </a:p>
          <a:p>
            <a:pPr algn="ctr" eaLnBrk="0" hangingPunct="0">
              <a:spcBef>
                <a:spcPct val="50000"/>
              </a:spcBef>
            </a:pPr>
            <a:endParaRPr lang="pt-BR" sz="1200" i="1" dirty="0">
              <a:solidFill>
                <a:schemeClr val="tx1"/>
              </a:solidFill>
            </a:endParaRPr>
          </a:p>
          <a:p>
            <a:pPr algn="ctr" eaLnBrk="0" hangingPunct="0">
              <a:spcBef>
                <a:spcPct val="50000"/>
              </a:spcBef>
            </a:pPr>
            <a:r>
              <a:rPr lang="pt-BR" sz="1200" i="1" dirty="0">
                <a:solidFill>
                  <a:schemeClr val="tx1"/>
                </a:solidFill>
              </a:rPr>
              <a:t>ENQUANTO ISSO, O GOVERNO BRASILEIRO RECOMPRA TÍTULOS DA DÍVIDA EXTERNA A 130% DO VALOR DE FACE, EM MÉDIA</a:t>
            </a:r>
          </a:p>
          <a:p>
            <a:pPr algn="ctr" eaLnBrk="0" hangingPunct="0">
              <a:spcBef>
                <a:spcPct val="50000"/>
              </a:spcBef>
            </a:pPr>
            <a:endParaRPr lang="pt-BR" sz="1200" i="1" dirty="0">
              <a:solidFill>
                <a:schemeClr val="tx1"/>
              </a:solidFill>
            </a:endParaRPr>
          </a:p>
          <a:p>
            <a:pPr algn="ctr" eaLnBrk="0" hangingPunct="0">
              <a:spcBef>
                <a:spcPct val="50000"/>
              </a:spcBef>
            </a:pPr>
            <a:r>
              <a:rPr lang="pt-BR" sz="1200" dirty="0">
                <a:solidFill>
                  <a:schemeClr val="tx1"/>
                </a:solidFill>
              </a:rPr>
              <a:t> </a:t>
            </a:r>
          </a:p>
          <a:p>
            <a:pPr algn="ctr" eaLnBrk="0" hangingPunct="0">
              <a:spcBef>
                <a:spcPct val="50000"/>
              </a:spcBef>
            </a:pPr>
            <a:endParaRPr lang="pt-BR" sz="1200"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a:ln/>
        </p:spPr>
      </p:sp>
      <p:sp>
        <p:nvSpPr>
          <p:cNvPr id="193539"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dirty="0">
                <a:solidFill>
                  <a:schemeClr val="tx1"/>
                </a:solidFill>
              </a:rPr>
              <a:t>Suspensão pagamento encargos aos rentistas (Bonos Global 2012 e 2030) desde novembro/2008</a:t>
            </a:r>
          </a:p>
          <a:p>
            <a:pPr algn="ctr" eaLnBrk="0" hangingPunct="0">
              <a:spcBef>
                <a:spcPct val="50000"/>
              </a:spcBef>
            </a:pPr>
            <a:r>
              <a:rPr lang="pt-BR" sz="1200" dirty="0">
                <a:solidFill>
                  <a:schemeClr val="tx1"/>
                </a:solidFill>
              </a:rPr>
              <a:t> </a:t>
            </a:r>
          </a:p>
          <a:p>
            <a:pPr algn="ctr" eaLnBrk="0" hangingPunct="0">
              <a:spcBef>
                <a:spcPct val="50000"/>
              </a:spcBef>
            </a:pPr>
            <a:r>
              <a:rPr lang="pt-BR" sz="1200" dirty="0">
                <a:solidFill>
                  <a:schemeClr val="tx1"/>
                </a:solidFill>
              </a:rPr>
              <a:t> Proposta soberana de recompra do restante da dívida por no máximo 30% de seu valor nominal</a:t>
            </a:r>
          </a:p>
          <a:p>
            <a:pPr algn="ctr" eaLnBrk="0" hangingPunct="0">
              <a:spcBef>
                <a:spcPct val="50000"/>
              </a:spcBef>
            </a:pPr>
            <a:r>
              <a:rPr lang="pt-BR" sz="1200" dirty="0">
                <a:solidFill>
                  <a:schemeClr val="tx1"/>
                </a:solidFill>
              </a:rPr>
              <a:t> </a:t>
            </a:r>
          </a:p>
          <a:p>
            <a:pPr algn="ctr" eaLnBrk="0" hangingPunct="0">
              <a:spcBef>
                <a:spcPct val="50000"/>
              </a:spcBef>
            </a:pPr>
            <a:r>
              <a:rPr lang="pt-BR" sz="1200" dirty="0">
                <a:solidFill>
                  <a:schemeClr val="tx1"/>
                </a:solidFill>
              </a:rPr>
              <a:t>The Economist (23/04/2009):   </a:t>
            </a:r>
            <a:r>
              <a:rPr lang="pt-BR" altLang="en-US" sz="1200" i="1" dirty="0">
                <a:solidFill>
                  <a:schemeClr val="tx1"/>
                </a:solidFill>
              </a:rPr>
              <a:t>“</a:t>
            </a:r>
            <a:r>
              <a:rPr lang="pt-BR" sz="1200" i="1" dirty="0">
                <a:solidFill>
                  <a:schemeClr val="tx1"/>
                </a:solidFill>
              </a:rPr>
              <a:t>Sr. Correa parece ser incorruptível (...) gasto público cresceu 71% em 2008, resultado de investimentos em escolas e hospitais</a:t>
            </a:r>
            <a:r>
              <a:rPr lang="pt-BR" altLang="en-US" sz="1200" i="1" dirty="0">
                <a:solidFill>
                  <a:schemeClr val="tx1"/>
                </a:solidFill>
              </a:rPr>
              <a:t>”</a:t>
            </a:r>
            <a:endParaRPr lang="pt-BR" sz="1200" i="1" dirty="0">
              <a:solidFill>
                <a:schemeClr val="tx1"/>
              </a:solidFill>
            </a:endParaRPr>
          </a:p>
          <a:p>
            <a:pPr algn="ctr" eaLnBrk="0" hangingPunct="0">
              <a:spcBef>
                <a:spcPct val="50000"/>
              </a:spcBef>
            </a:pPr>
            <a:endParaRPr lang="pt-BR" sz="1200" i="1" dirty="0">
              <a:solidFill>
                <a:schemeClr val="tx1"/>
              </a:solidFill>
            </a:endParaRPr>
          </a:p>
          <a:p>
            <a:pPr algn="ctr" eaLnBrk="0" hangingPunct="0">
              <a:spcBef>
                <a:spcPct val="50000"/>
              </a:spcBef>
            </a:pPr>
            <a:r>
              <a:rPr lang="pt-BR" sz="1200" i="1" dirty="0">
                <a:solidFill>
                  <a:schemeClr val="tx1"/>
                </a:solidFill>
              </a:rPr>
              <a:t>ESTA É A PROVA DA VIABILIDADE POLÍTICA DA AUDITORIA DA DÍVIDA </a:t>
            </a:r>
            <a:endParaRPr lang="pt-BR" sz="1200" dirty="0">
              <a:solidFill>
                <a:schemeClr val="tx1"/>
              </a:solidFill>
            </a:endParaRPr>
          </a:p>
          <a:p>
            <a:pPr algn="ctr" eaLnBrk="0" hangingPunct="0">
              <a:spcBef>
                <a:spcPct val="50000"/>
              </a:spcBef>
            </a:pPr>
            <a:endParaRPr lang="pt-BR" sz="1200" i="1" dirty="0">
              <a:solidFill>
                <a:schemeClr val="tx1"/>
              </a:solidFill>
            </a:endParaRPr>
          </a:p>
          <a:p>
            <a:pPr algn="ctr" eaLnBrk="0" hangingPunct="0">
              <a:spcBef>
                <a:spcPct val="50000"/>
              </a:spcBef>
            </a:pPr>
            <a:r>
              <a:rPr lang="pt-BR" sz="1200" i="1" dirty="0">
                <a:solidFill>
                  <a:schemeClr val="tx1"/>
                </a:solidFill>
              </a:rPr>
              <a:t>ENQUANTO ISSO, O GOVERNO BRASILEIRO RECOMPRA TÍTULOS DA DÍVIDA EXTERNA A 130% DO VALOR DE FACE, EM MÉDIA</a:t>
            </a:r>
          </a:p>
          <a:p>
            <a:pPr algn="ctr" eaLnBrk="0" hangingPunct="0">
              <a:spcBef>
                <a:spcPct val="50000"/>
              </a:spcBef>
            </a:pPr>
            <a:endParaRPr lang="pt-BR" sz="1200" i="1" dirty="0">
              <a:solidFill>
                <a:schemeClr val="tx1"/>
              </a:solidFill>
            </a:endParaRPr>
          </a:p>
          <a:p>
            <a:pPr algn="ctr" eaLnBrk="0" hangingPunct="0">
              <a:spcBef>
                <a:spcPct val="50000"/>
              </a:spcBef>
            </a:pPr>
            <a:r>
              <a:rPr lang="pt-BR" sz="1200" dirty="0">
                <a:solidFill>
                  <a:schemeClr val="tx1"/>
                </a:solidFill>
              </a:rPr>
              <a:t> </a:t>
            </a:r>
          </a:p>
          <a:p>
            <a:pPr algn="ctr" eaLnBrk="0" hangingPunct="0">
              <a:spcBef>
                <a:spcPct val="50000"/>
              </a:spcBef>
            </a:pPr>
            <a:endParaRPr lang="pt-BR" sz="1200"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ço Reservado para Imagem de Slide 1"/>
          <p:cNvSpPr>
            <a:spLocks noGrp="1" noRot="1" noChangeAspect="1" noTextEdit="1"/>
          </p:cNvSpPr>
          <p:nvPr>
            <p:ph type="sldImg"/>
          </p:nvPr>
        </p:nvSpPr>
        <p:spPr>
          <a:ln/>
        </p:spPr>
      </p:sp>
      <p:sp>
        <p:nvSpPr>
          <p:cNvPr id="28675" name="Espaço Reservado para Número de Slide 3"/>
          <p:cNvSpPr>
            <a:spLocks noGrp="1"/>
          </p:cNvSpPr>
          <p:nvPr>
            <p:ph type="sldNum" sz="quarter" idx="5"/>
          </p:nvPr>
        </p:nvSpPr>
        <p:spPr>
          <a:noFill/>
          <a:ln w="9525"/>
        </p:spPr>
        <p:txBody>
          <a:bodyPr/>
          <a:lstStyle/>
          <a:p>
            <a:fld id="{4A735F2E-CC37-46A5-9ADD-41BD1019898C}" type="slidenum">
              <a:rPr lang="pt-BR"/>
              <a:pPr/>
              <a:t>39</a:t>
            </a:fld>
            <a:endParaRPr lang="pt-B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dirty="0">
                <a:solidFill>
                  <a:schemeClr val="tx1"/>
                </a:solidFill>
              </a:rPr>
              <a:t>Suspensão pagamento encargos aos rentistas (Bonos Global 2012 e 2030) desde novembro/2008</a:t>
            </a:r>
          </a:p>
          <a:p>
            <a:pPr algn="ctr" eaLnBrk="0" hangingPunct="0">
              <a:spcBef>
                <a:spcPct val="50000"/>
              </a:spcBef>
            </a:pPr>
            <a:r>
              <a:rPr lang="pt-BR" sz="1200" dirty="0">
                <a:solidFill>
                  <a:schemeClr val="tx1"/>
                </a:solidFill>
              </a:rPr>
              <a:t> </a:t>
            </a:r>
          </a:p>
          <a:p>
            <a:pPr algn="ctr" eaLnBrk="0" hangingPunct="0">
              <a:spcBef>
                <a:spcPct val="50000"/>
              </a:spcBef>
            </a:pPr>
            <a:r>
              <a:rPr lang="pt-BR" sz="1200" dirty="0">
                <a:solidFill>
                  <a:schemeClr val="tx1"/>
                </a:solidFill>
              </a:rPr>
              <a:t> Proposta soberana de recompra do restante da dívida por no máximo 30% de seu valor nominal</a:t>
            </a:r>
          </a:p>
          <a:p>
            <a:pPr algn="ctr" eaLnBrk="0" hangingPunct="0">
              <a:spcBef>
                <a:spcPct val="50000"/>
              </a:spcBef>
            </a:pPr>
            <a:r>
              <a:rPr lang="pt-BR" sz="1200" dirty="0">
                <a:solidFill>
                  <a:schemeClr val="tx1"/>
                </a:solidFill>
              </a:rPr>
              <a:t> </a:t>
            </a:r>
          </a:p>
          <a:p>
            <a:pPr algn="ctr" eaLnBrk="0" hangingPunct="0">
              <a:spcBef>
                <a:spcPct val="50000"/>
              </a:spcBef>
            </a:pPr>
            <a:r>
              <a:rPr lang="pt-BR" sz="1200" dirty="0">
                <a:solidFill>
                  <a:schemeClr val="tx1"/>
                </a:solidFill>
              </a:rPr>
              <a:t>The Economist (23/04/2009):   </a:t>
            </a:r>
            <a:r>
              <a:rPr lang="pt-BR" altLang="en-US" sz="1200" i="1" dirty="0">
                <a:solidFill>
                  <a:schemeClr val="tx1"/>
                </a:solidFill>
              </a:rPr>
              <a:t>“</a:t>
            </a:r>
            <a:r>
              <a:rPr lang="pt-BR" sz="1200" i="1" dirty="0">
                <a:solidFill>
                  <a:schemeClr val="tx1"/>
                </a:solidFill>
              </a:rPr>
              <a:t>Sr. Correa parece ser incorruptível (...) gasto público cresceu 71% em 2008, resultado de investimentos em escolas e hospitais</a:t>
            </a:r>
            <a:r>
              <a:rPr lang="pt-BR" altLang="en-US" sz="1200" i="1" dirty="0">
                <a:solidFill>
                  <a:schemeClr val="tx1"/>
                </a:solidFill>
              </a:rPr>
              <a:t>”</a:t>
            </a:r>
            <a:endParaRPr lang="pt-BR" sz="1200" i="1" dirty="0">
              <a:solidFill>
                <a:schemeClr val="tx1"/>
              </a:solidFill>
            </a:endParaRPr>
          </a:p>
          <a:p>
            <a:pPr algn="ctr" eaLnBrk="0" hangingPunct="0">
              <a:spcBef>
                <a:spcPct val="50000"/>
              </a:spcBef>
            </a:pPr>
            <a:endParaRPr lang="pt-BR" sz="1200" i="1" dirty="0">
              <a:solidFill>
                <a:schemeClr val="tx1"/>
              </a:solidFill>
            </a:endParaRPr>
          </a:p>
          <a:p>
            <a:pPr algn="ctr" eaLnBrk="0" hangingPunct="0">
              <a:spcBef>
                <a:spcPct val="50000"/>
              </a:spcBef>
            </a:pPr>
            <a:r>
              <a:rPr lang="pt-BR" sz="1200" i="1" dirty="0">
                <a:solidFill>
                  <a:schemeClr val="tx1"/>
                </a:solidFill>
              </a:rPr>
              <a:t>ESTA É A PROVA DA VIABILIDADE POLÍTICA DA AUDITORIA DA DÍVIDA </a:t>
            </a:r>
            <a:endParaRPr lang="pt-BR" sz="1200" dirty="0">
              <a:solidFill>
                <a:schemeClr val="tx1"/>
              </a:solidFill>
            </a:endParaRPr>
          </a:p>
          <a:p>
            <a:pPr algn="ctr" eaLnBrk="0" hangingPunct="0">
              <a:spcBef>
                <a:spcPct val="50000"/>
              </a:spcBef>
            </a:pPr>
            <a:endParaRPr lang="pt-BR" sz="1200" i="1" dirty="0">
              <a:solidFill>
                <a:schemeClr val="tx1"/>
              </a:solidFill>
            </a:endParaRPr>
          </a:p>
          <a:p>
            <a:pPr algn="ctr" eaLnBrk="0" hangingPunct="0">
              <a:spcBef>
                <a:spcPct val="50000"/>
              </a:spcBef>
            </a:pPr>
            <a:r>
              <a:rPr lang="pt-BR" sz="1200" i="1" dirty="0">
                <a:solidFill>
                  <a:schemeClr val="tx1"/>
                </a:solidFill>
              </a:rPr>
              <a:t>ENQUANTO ISSO, O GOVERNO BRASILEIRO RECOMPRA TÍTULOS DA DÍVIDA EXTERNA A 130% DO VALOR DE FACE, EM MÉDIA</a:t>
            </a:r>
          </a:p>
          <a:p>
            <a:pPr algn="ctr" eaLnBrk="0" hangingPunct="0">
              <a:spcBef>
                <a:spcPct val="50000"/>
              </a:spcBef>
            </a:pPr>
            <a:endParaRPr lang="pt-BR" sz="1200" i="1" dirty="0">
              <a:solidFill>
                <a:schemeClr val="tx1"/>
              </a:solidFill>
            </a:endParaRPr>
          </a:p>
          <a:p>
            <a:pPr algn="ctr" eaLnBrk="0" hangingPunct="0">
              <a:spcBef>
                <a:spcPct val="50000"/>
              </a:spcBef>
            </a:pPr>
            <a:r>
              <a:rPr lang="pt-BR" sz="1200" dirty="0">
                <a:solidFill>
                  <a:schemeClr val="tx1"/>
                </a:solidFill>
              </a:rPr>
              <a:t> </a:t>
            </a:r>
          </a:p>
          <a:p>
            <a:pPr algn="ctr" eaLnBrk="0" hangingPunct="0">
              <a:spcBef>
                <a:spcPct val="50000"/>
              </a:spcBef>
            </a:pPr>
            <a:endParaRPr lang="pt-BR" sz="1200" dirty="0"/>
          </a:p>
        </p:txBody>
      </p:sp>
      <p:sp>
        <p:nvSpPr>
          <p:cNvPr id="4" name="Espaço Reservado para Anotações 3"/>
          <p:cNvSpPr>
            <a:spLocks noGrp="1"/>
          </p:cNvSpPr>
          <p:nvPr>
            <p:ph type="body" idx="1"/>
          </p:nvPr>
        </p:nvSpPr>
        <p:spPr/>
        <p:txBody>
          <a:bodyPr>
            <a:normAutofit/>
          </a:bodyPr>
          <a:lstStyle/>
          <a:p>
            <a:r>
              <a:rPr lang="pt-BR" sz="1200" kern="1200" dirty="0" smtClean="0">
                <a:solidFill>
                  <a:schemeClr val="tx1"/>
                </a:solidFill>
                <a:latin typeface="Times New Roman" pitchFamily="18" charset="0"/>
                <a:ea typeface="MS PGothic" pitchFamily="34" charset="-128"/>
                <a:cs typeface="MS PGothic" charset="0"/>
              </a:rPr>
              <a:t>Anos 90 - as receitas eram infladas pelo ajuste desenfreado dos preços e as despesas eram artificialmente comprimidas pelo alargamento dos prazos de pagamento. O equilíbrio fiscal era obtido pelo por meio da utilização do chamado "imposto inflacionário".</a:t>
            </a:r>
          </a:p>
          <a:p>
            <a:r>
              <a:rPr lang="pt-BR" sz="1200" kern="1200" dirty="0" smtClean="0">
                <a:solidFill>
                  <a:schemeClr val="tx1"/>
                </a:solidFill>
                <a:latin typeface="Times New Roman" pitchFamily="18" charset="0"/>
                <a:ea typeface="MS PGothic" pitchFamily="34" charset="-128"/>
                <a:cs typeface="MS PGothic" charset="0"/>
              </a:rPr>
              <a:t> </a:t>
            </a:r>
          </a:p>
          <a:p>
            <a:r>
              <a:rPr lang="pt-BR" sz="1200" kern="1200" dirty="0" smtClean="0">
                <a:solidFill>
                  <a:schemeClr val="tx1"/>
                </a:solidFill>
                <a:latin typeface="Times New Roman" pitchFamily="18" charset="0"/>
                <a:ea typeface="MS PGothic" pitchFamily="34" charset="-128"/>
                <a:cs typeface="MS PGothic" charset="0"/>
              </a:rPr>
              <a:t>- Lei 9496 de 11-09-1997 - estabeleceu critérios para o refinanciamento da dívida pública mobiliária desses</a:t>
            </a:r>
            <a:endParaRPr lang="pt-B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dirty="0">
                <a:solidFill>
                  <a:schemeClr val="tx1"/>
                </a:solidFill>
              </a:rPr>
              <a:t>Suspensão pagamento encargos aos rentistas (Bonos Global 2012 e 2030) desde novembro/2008</a:t>
            </a:r>
          </a:p>
          <a:p>
            <a:pPr algn="ctr" eaLnBrk="0" hangingPunct="0">
              <a:spcBef>
                <a:spcPct val="50000"/>
              </a:spcBef>
            </a:pPr>
            <a:r>
              <a:rPr lang="pt-BR" sz="1200" dirty="0">
                <a:solidFill>
                  <a:schemeClr val="tx1"/>
                </a:solidFill>
              </a:rPr>
              <a:t> </a:t>
            </a:r>
          </a:p>
          <a:p>
            <a:pPr algn="ctr" eaLnBrk="0" hangingPunct="0">
              <a:spcBef>
                <a:spcPct val="50000"/>
              </a:spcBef>
            </a:pPr>
            <a:r>
              <a:rPr lang="pt-BR" sz="1200" dirty="0">
                <a:solidFill>
                  <a:schemeClr val="tx1"/>
                </a:solidFill>
              </a:rPr>
              <a:t> Proposta soberana de recompra do restante da dívida por no máximo 30% de seu valor nominal</a:t>
            </a:r>
          </a:p>
          <a:p>
            <a:pPr algn="ctr" eaLnBrk="0" hangingPunct="0">
              <a:spcBef>
                <a:spcPct val="50000"/>
              </a:spcBef>
            </a:pPr>
            <a:r>
              <a:rPr lang="pt-BR" sz="1200" dirty="0">
                <a:solidFill>
                  <a:schemeClr val="tx1"/>
                </a:solidFill>
              </a:rPr>
              <a:t> </a:t>
            </a:r>
          </a:p>
          <a:p>
            <a:pPr algn="ctr" eaLnBrk="0" hangingPunct="0">
              <a:spcBef>
                <a:spcPct val="50000"/>
              </a:spcBef>
            </a:pPr>
            <a:r>
              <a:rPr lang="pt-BR" sz="1200" dirty="0">
                <a:solidFill>
                  <a:schemeClr val="tx1"/>
                </a:solidFill>
              </a:rPr>
              <a:t>The Economist (23/04/2009):   </a:t>
            </a:r>
            <a:r>
              <a:rPr lang="pt-BR" altLang="en-US" sz="1200" i="1" dirty="0">
                <a:solidFill>
                  <a:schemeClr val="tx1"/>
                </a:solidFill>
              </a:rPr>
              <a:t>“</a:t>
            </a:r>
            <a:r>
              <a:rPr lang="pt-BR" sz="1200" i="1" dirty="0">
                <a:solidFill>
                  <a:schemeClr val="tx1"/>
                </a:solidFill>
              </a:rPr>
              <a:t>Sr. Correa parece ser incorruptível (...) gasto público cresceu 71% em 2008, resultado de investimentos em escolas e hospitais</a:t>
            </a:r>
            <a:r>
              <a:rPr lang="pt-BR" altLang="en-US" sz="1200" i="1" dirty="0">
                <a:solidFill>
                  <a:schemeClr val="tx1"/>
                </a:solidFill>
              </a:rPr>
              <a:t>”</a:t>
            </a:r>
            <a:endParaRPr lang="pt-BR" sz="1200" i="1" dirty="0">
              <a:solidFill>
                <a:schemeClr val="tx1"/>
              </a:solidFill>
            </a:endParaRPr>
          </a:p>
          <a:p>
            <a:pPr algn="ctr" eaLnBrk="0" hangingPunct="0">
              <a:spcBef>
                <a:spcPct val="50000"/>
              </a:spcBef>
            </a:pPr>
            <a:endParaRPr lang="pt-BR" sz="1200" i="1" dirty="0">
              <a:solidFill>
                <a:schemeClr val="tx1"/>
              </a:solidFill>
            </a:endParaRPr>
          </a:p>
          <a:p>
            <a:pPr algn="ctr" eaLnBrk="0" hangingPunct="0">
              <a:spcBef>
                <a:spcPct val="50000"/>
              </a:spcBef>
            </a:pPr>
            <a:r>
              <a:rPr lang="pt-BR" sz="1200" i="1" dirty="0">
                <a:solidFill>
                  <a:schemeClr val="tx1"/>
                </a:solidFill>
              </a:rPr>
              <a:t>ESTA É A PROVA DA VIABILIDADE POLÍTICA DA AUDITORIA DA DÍVIDA </a:t>
            </a:r>
            <a:endParaRPr lang="pt-BR" sz="1200" dirty="0">
              <a:solidFill>
                <a:schemeClr val="tx1"/>
              </a:solidFill>
            </a:endParaRPr>
          </a:p>
          <a:p>
            <a:pPr algn="ctr" eaLnBrk="0" hangingPunct="0">
              <a:spcBef>
                <a:spcPct val="50000"/>
              </a:spcBef>
            </a:pPr>
            <a:endParaRPr lang="pt-BR" sz="1200" i="1" dirty="0">
              <a:solidFill>
                <a:schemeClr val="tx1"/>
              </a:solidFill>
            </a:endParaRPr>
          </a:p>
          <a:p>
            <a:pPr algn="ctr" eaLnBrk="0" hangingPunct="0">
              <a:spcBef>
                <a:spcPct val="50000"/>
              </a:spcBef>
            </a:pPr>
            <a:r>
              <a:rPr lang="pt-BR" sz="1200" i="1" dirty="0">
                <a:solidFill>
                  <a:schemeClr val="tx1"/>
                </a:solidFill>
              </a:rPr>
              <a:t>ENQUANTO ISSO, O GOVERNO BRASILEIRO RECOMPRA TÍTULOS DA DÍVIDA EXTERNA A 130% DO VALOR DE FACE, EM MÉDIA</a:t>
            </a:r>
          </a:p>
          <a:p>
            <a:pPr algn="ctr" eaLnBrk="0" hangingPunct="0">
              <a:spcBef>
                <a:spcPct val="50000"/>
              </a:spcBef>
            </a:pPr>
            <a:endParaRPr lang="pt-BR" sz="1200" i="1" dirty="0">
              <a:solidFill>
                <a:schemeClr val="tx1"/>
              </a:solidFill>
            </a:endParaRPr>
          </a:p>
          <a:p>
            <a:pPr algn="ctr" eaLnBrk="0" hangingPunct="0">
              <a:spcBef>
                <a:spcPct val="50000"/>
              </a:spcBef>
            </a:pPr>
            <a:r>
              <a:rPr lang="pt-BR" sz="1200" dirty="0">
                <a:solidFill>
                  <a:schemeClr val="tx1"/>
                </a:solidFill>
              </a:rPr>
              <a:t> </a:t>
            </a:r>
          </a:p>
          <a:p>
            <a:pPr algn="ctr" eaLnBrk="0" hangingPunct="0">
              <a:spcBef>
                <a:spcPct val="50000"/>
              </a:spcBef>
            </a:pPr>
            <a:endParaRPr lang="pt-BR" sz="1200" dirty="0"/>
          </a:p>
        </p:txBody>
      </p:sp>
      <p:sp>
        <p:nvSpPr>
          <p:cNvPr id="4" name="Espaço Reservado para Anotações 3"/>
          <p:cNvSpPr>
            <a:spLocks noGrp="1"/>
          </p:cNvSpPr>
          <p:nvPr>
            <p:ph type="body" idx="1"/>
          </p:nvPr>
        </p:nvSpPr>
        <p:spPr/>
        <p:txBody>
          <a:bodyPr>
            <a:normAutofit/>
          </a:bodyPr>
          <a:lstStyle/>
          <a:p>
            <a:r>
              <a:rPr lang="pt-BR" sz="1200" kern="1200" dirty="0" smtClean="0">
                <a:solidFill>
                  <a:schemeClr val="tx1"/>
                </a:solidFill>
                <a:latin typeface="Times New Roman" pitchFamily="18" charset="0"/>
                <a:ea typeface="MS PGothic" pitchFamily="34" charset="-128"/>
                <a:cs typeface="MS PGothic" charset="0"/>
              </a:rPr>
              <a:t>Anos 90 - as receitas eram infladas pelo ajuste desenfreado dos preços e as despesas eram artificialmente comprimidas pelo alargamento dos prazos de pagamento. O equilíbrio fiscal era obtido pelo por meio da utilização do chamado "imposto inflacionário".</a:t>
            </a:r>
          </a:p>
          <a:p>
            <a:r>
              <a:rPr lang="pt-BR" sz="1200" kern="1200" dirty="0" smtClean="0">
                <a:solidFill>
                  <a:schemeClr val="tx1"/>
                </a:solidFill>
                <a:latin typeface="Times New Roman" pitchFamily="18" charset="0"/>
                <a:ea typeface="MS PGothic" pitchFamily="34" charset="-128"/>
                <a:cs typeface="MS PGothic" charset="0"/>
              </a:rPr>
              <a:t> </a:t>
            </a:r>
          </a:p>
          <a:p>
            <a:r>
              <a:rPr lang="pt-BR" sz="1200" kern="1200" dirty="0" smtClean="0">
                <a:solidFill>
                  <a:schemeClr val="tx1"/>
                </a:solidFill>
                <a:latin typeface="Times New Roman" pitchFamily="18" charset="0"/>
                <a:ea typeface="MS PGothic" pitchFamily="34" charset="-128"/>
                <a:cs typeface="MS PGothic" charset="0"/>
              </a:rPr>
              <a:t>- Lei 9496 de 11-09-1997 - estabeleceu critérios para o refinanciamento da dívida pública mobiliária desses</a:t>
            </a:r>
            <a:endParaRPr lang="pt-B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dirty="0">
                <a:solidFill>
                  <a:schemeClr val="tx1"/>
                </a:solidFill>
              </a:rPr>
              <a:t>Suspensão pagamento encargos aos rentistas (Bonos Global 2012 e 2030) desde novembro/2008</a:t>
            </a:r>
          </a:p>
          <a:p>
            <a:pPr algn="ctr" eaLnBrk="0" hangingPunct="0">
              <a:spcBef>
                <a:spcPct val="50000"/>
              </a:spcBef>
            </a:pPr>
            <a:r>
              <a:rPr lang="pt-BR" sz="1200" dirty="0">
                <a:solidFill>
                  <a:schemeClr val="tx1"/>
                </a:solidFill>
              </a:rPr>
              <a:t> </a:t>
            </a:r>
          </a:p>
          <a:p>
            <a:pPr algn="ctr" eaLnBrk="0" hangingPunct="0">
              <a:spcBef>
                <a:spcPct val="50000"/>
              </a:spcBef>
            </a:pPr>
            <a:r>
              <a:rPr lang="pt-BR" sz="1200" dirty="0">
                <a:solidFill>
                  <a:schemeClr val="tx1"/>
                </a:solidFill>
              </a:rPr>
              <a:t> Proposta soberana de recompra do restante da dívida por no máximo 30% de seu valor nominal</a:t>
            </a:r>
          </a:p>
          <a:p>
            <a:pPr algn="ctr" eaLnBrk="0" hangingPunct="0">
              <a:spcBef>
                <a:spcPct val="50000"/>
              </a:spcBef>
            </a:pPr>
            <a:r>
              <a:rPr lang="pt-BR" sz="1200" dirty="0">
                <a:solidFill>
                  <a:schemeClr val="tx1"/>
                </a:solidFill>
              </a:rPr>
              <a:t> </a:t>
            </a:r>
          </a:p>
          <a:p>
            <a:pPr algn="ctr" eaLnBrk="0" hangingPunct="0">
              <a:spcBef>
                <a:spcPct val="50000"/>
              </a:spcBef>
            </a:pPr>
            <a:r>
              <a:rPr lang="pt-BR" sz="1200" dirty="0">
                <a:solidFill>
                  <a:schemeClr val="tx1"/>
                </a:solidFill>
              </a:rPr>
              <a:t>The Economist (23/04/2009):   </a:t>
            </a:r>
            <a:r>
              <a:rPr lang="pt-BR" altLang="en-US" sz="1200" i="1" dirty="0">
                <a:solidFill>
                  <a:schemeClr val="tx1"/>
                </a:solidFill>
              </a:rPr>
              <a:t>“</a:t>
            </a:r>
            <a:r>
              <a:rPr lang="pt-BR" sz="1200" i="1" dirty="0">
                <a:solidFill>
                  <a:schemeClr val="tx1"/>
                </a:solidFill>
              </a:rPr>
              <a:t>Sr. Correa parece ser incorruptível (...) gasto público cresceu 71% em 2008, resultado de investimentos em escolas e hospitais</a:t>
            </a:r>
            <a:r>
              <a:rPr lang="pt-BR" altLang="en-US" sz="1200" i="1" dirty="0">
                <a:solidFill>
                  <a:schemeClr val="tx1"/>
                </a:solidFill>
              </a:rPr>
              <a:t>”</a:t>
            </a:r>
            <a:endParaRPr lang="pt-BR" sz="1200" i="1" dirty="0">
              <a:solidFill>
                <a:schemeClr val="tx1"/>
              </a:solidFill>
            </a:endParaRPr>
          </a:p>
          <a:p>
            <a:pPr algn="ctr" eaLnBrk="0" hangingPunct="0">
              <a:spcBef>
                <a:spcPct val="50000"/>
              </a:spcBef>
            </a:pPr>
            <a:endParaRPr lang="pt-BR" sz="1200" i="1" dirty="0">
              <a:solidFill>
                <a:schemeClr val="tx1"/>
              </a:solidFill>
            </a:endParaRPr>
          </a:p>
          <a:p>
            <a:pPr algn="ctr" eaLnBrk="0" hangingPunct="0">
              <a:spcBef>
                <a:spcPct val="50000"/>
              </a:spcBef>
            </a:pPr>
            <a:r>
              <a:rPr lang="pt-BR" sz="1200" i="1" dirty="0">
                <a:solidFill>
                  <a:schemeClr val="tx1"/>
                </a:solidFill>
              </a:rPr>
              <a:t>ESTA É A PROVA DA VIABILIDADE POLÍTICA DA AUDITORIA DA DÍVIDA </a:t>
            </a:r>
            <a:endParaRPr lang="pt-BR" sz="1200" dirty="0">
              <a:solidFill>
                <a:schemeClr val="tx1"/>
              </a:solidFill>
            </a:endParaRPr>
          </a:p>
          <a:p>
            <a:pPr algn="ctr" eaLnBrk="0" hangingPunct="0">
              <a:spcBef>
                <a:spcPct val="50000"/>
              </a:spcBef>
            </a:pPr>
            <a:endParaRPr lang="pt-BR" sz="1200" i="1" dirty="0">
              <a:solidFill>
                <a:schemeClr val="tx1"/>
              </a:solidFill>
            </a:endParaRPr>
          </a:p>
          <a:p>
            <a:pPr algn="ctr" eaLnBrk="0" hangingPunct="0">
              <a:spcBef>
                <a:spcPct val="50000"/>
              </a:spcBef>
            </a:pPr>
            <a:r>
              <a:rPr lang="pt-BR" sz="1200" i="1" dirty="0">
                <a:solidFill>
                  <a:schemeClr val="tx1"/>
                </a:solidFill>
              </a:rPr>
              <a:t>ENQUANTO ISSO, O GOVERNO BRASILEIRO RECOMPRA TÍTULOS DA DÍVIDA EXTERNA A 130% DO VALOR DE FACE, EM MÉDIA</a:t>
            </a:r>
          </a:p>
          <a:p>
            <a:pPr algn="ctr" eaLnBrk="0" hangingPunct="0">
              <a:spcBef>
                <a:spcPct val="50000"/>
              </a:spcBef>
            </a:pPr>
            <a:endParaRPr lang="pt-BR" sz="1200" i="1" dirty="0">
              <a:solidFill>
                <a:schemeClr val="tx1"/>
              </a:solidFill>
            </a:endParaRPr>
          </a:p>
          <a:p>
            <a:pPr algn="ctr" eaLnBrk="0" hangingPunct="0">
              <a:spcBef>
                <a:spcPct val="50000"/>
              </a:spcBef>
            </a:pPr>
            <a:r>
              <a:rPr lang="pt-BR" sz="1200" dirty="0">
                <a:solidFill>
                  <a:schemeClr val="tx1"/>
                </a:solidFill>
              </a:rPr>
              <a:t> </a:t>
            </a:r>
          </a:p>
          <a:p>
            <a:pPr algn="ctr" eaLnBrk="0" hangingPunct="0">
              <a:spcBef>
                <a:spcPct val="50000"/>
              </a:spcBef>
            </a:pPr>
            <a:endParaRPr lang="pt-BR" sz="1200" dirty="0"/>
          </a:p>
        </p:txBody>
      </p:sp>
      <p:sp>
        <p:nvSpPr>
          <p:cNvPr id="4" name="Espaço Reservado para Anotações 3"/>
          <p:cNvSpPr>
            <a:spLocks noGrp="1"/>
          </p:cNvSpPr>
          <p:nvPr>
            <p:ph type="body" idx="1"/>
          </p:nvPr>
        </p:nvSpPr>
        <p:spPr/>
        <p:txBody>
          <a:bodyPr>
            <a:normAutofit/>
          </a:bodyPr>
          <a:lstStyle/>
          <a:p>
            <a:pPr marL="0" marR="0" lvl="0" indent="-360000" algn="just" defTabSz="914400" rtl="0" eaLnBrk="1" fontAlgn="base" latinLnBrk="0" hangingPunct="1">
              <a:lnSpc>
                <a:spcPct val="100000"/>
              </a:lnSpc>
              <a:spcBef>
                <a:spcPct val="0"/>
              </a:spcBef>
              <a:spcAft>
                <a:spcPct val="0"/>
              </a:spcAft>
              <a:buClrTx/>
              <a:buSzTx/>
              <a:buFontTx/>
              <a:buNone/>
              <a:tabLst/>
            </a:pPr>
            <a:endParaRPr lang="pt-B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dirty="0">
                <a:solidFill>
                  <a:schemeClr val="tx1"/>
                </a:solidFill>
              </a:rPr>
              <a:t>Suspensão pagamento encargos aos rentistas (Bonos Global 2012 e 2030) desde novembro/2008</a:t>
            </a:r>
          </a:p>
          <a:p>
            <a:pPr algn="ctr" eaLnBrk="0" hangingPunct="0">
              <a:spcBef>
                <a:spcPct val="50000"/>
              </a:spcBef>
            </a:pPr>
            <a:r>
              <a:rPr lang="pt-BR" sz="1200" dirty="0">
                <a:solidFill>
                  <a:schemeClr val="tx1"/>
                </a:solidFill>
              </a:rPr>
              <a:t> </a:t>
            </a:r>
          </a:p>
          <a:p>
            <a:pPr algn="ctr" eaLnBrk="0" hangingPunct="0">
              <a:spcBef>
                <a:spcPct val="50000"/>
              </a:spcBef>
            </a:pPr>
            <a:r>
              <a:rPr lang="pt-BR" sz="1200" dirty="0">
                <a:solidFill>
                  <a:schemeClr val="tx1"/>
                </a:solidFill>
              </a:rPr>
              <a:t> Proposta soberana de recompra do restante da dívida por no máximo 30% de seu valor nominal</a:t>
            </a:r>
          </a:p>
          <a:p>
            <a:pPr algn="ctr" eaLnBrk="0" hangingPunct="0">
              <a:spcBef>
                <a:spcPct val="50000"/>
              </a:spcBef>
            </a:pPr>
            <a:r>
              <a:rPr lang="pt-BR" sz="1200" dirty="0">
                <a:solidFill>
                  <a:schemeClr val="tx1"/>
                </a:solidFill>
              </a:rPr>
              <a:t> </a:t>
            </a:r>
          </a:p>
          <a:p>
            <a:pPr algn="ctr" eaLnBrk="0" hangingPunct="0">
              <a:spcBef>
                <a:spcPct val="50000"/>
              </a:spcBef>
            </a:pPr>
            <a:r>
              <a:rPr lang="pt-BR" sz="1200" dirty="0">
                <a:solidFill>
                  <a:schemeClr val="tx1"/>
                </a:solidFill>
              </a:rPr>
              <a:t>The Economist (23/04/2009):   </a:t>
            </a:r>
            <a:r>
              <a:rPr lang="pt-BR" altLang="en-US" sz="1200" i="1" dirty="0">
                <a:solidFill>
                  <a:schemeClr val="tx1"/>
                </a:solidFill>
              </a:rPr>
              <a:t>“</a:t>
            </a:r>
            <a:r>
              <a:rPr lang="pt-BR" sz="1200" i="1" dirty="0">
                <a:solidFill>
                  <a:schemeClr val="tx1"/>
                </a:solidFill>
              </a:rPr>
              <a:t>Sr. Correa parece ser incorruptível (...) gasto público cresceu 71% em 2008, resultado de investimentos em escolas e hospitais</a:t>
            </a:r>
            <a:r>
              <a:rPr lang="pt-BR" altLang="en-US" sz="1200" i="1" dirty="0">
                <a:solidFill>
                  <a:schemeClr val="tx1"/>
                </a:solidFill>
              </a:rPr>
              <a:t>”</a:t>
            </a:r>
            <a:endParaRPr lang="pt-BR" sz="1200" i="1" dirty="0">
              <a:solidFill>
                <a:schemeClr val="tx1"/>
              </a:solidFill>
            </a:endParaRPr>
          </a:p>
          <a:p>
            <a:pPr algn="ctr" eaLnBrk="0" hangingPunct="0">
              <a:spcBef>
                <a:spcPct val="50000"/>
              </a:spcBef>
            </a:pPr>
            <a:endParaRPr lang="pt-BR" sz="1200" i="1" dirty="0">
              <a:solidFill>
                <a:schemeClr val="tx1"/>
              </a:solidFill>
            </a:endParaRPr>
          </a:p>
          <a:p>
            <a:pPr algn="ctr" eaLnBrk="0" hangingPunct="0">
              <a:spcBef>
                <a:spcPct val="50000"/>
              </a:spcBef>
            </a:pPr>
            <a:r>
              <a:rPr lang="pt-BR" sz="1200" i="1" dirty="0">
                <a:solidFill>
                  <a:schemeClr val="tx1"/>
                </a:solidFill>
              </a:rPr>
              <a:t>ESTA É A PROVA DA VIABILIDADE POLÍTICA DA AUDITORIA DA DÍVIDA </a:t>
            </a:r>
            <a:endParaRPr lang="pt-BR" sz="1200" dirty="0">
              <a:solidFill>
                <a:schemeClr val="tx1"/>
              </a:solidFill>
            </a:endParaRPr>
          </a:p>
          <a:p>
            <a:pPr algn="ctr" eaLnBrk="0" hangingPunct="0">
              <a:spcBef>
                <a:spcPct val="50000"/>
              </a:spcBef>
            </a:pPr>
            <a:endParaRPr lang="pt-BR" sz="1200" i="1" dirty="0">
              <a:solidFill>
                <a:schemeClr val="tx1"/>
              </a:solidFill>
            </a:endParaRPr>
          </a:p>
          <a:p>
            <a:pPr algn="ctr" eaLnBrk="0" hangingPunct="0">
              <a:spcBef>
                <a:spcPct val="50000"/>
              </a:spcBef>
            </a:pPr>
            <a:r>
              <a:rPr lang="pt-BR" sz="1200" i="1" dirty="0">
                <a:solidFill>
                  <a:schemeClr val="tx1"/>
                </a:solidFill>
              </a:rPr>
              <a:t>ENQUANTO ISSO, O GOVERNO BRASILEIRO RECOMPRA TÍTULOS DA DÍVIDA EXTERNA A 130% DO VALOR DE FACE, EM MÉDIA</a:t>
            </a:r>
          </a:p>
          <a:p>
            <a:pPr algn="ctr" eaLnBrk="0" hangingPunct="0">
              <a:spcBef>
                <a:spcPct val="50000"/>
              </a:spcBef>
            </a:pPr>
            <a:endParaRPr lang="pt-BR" sz="1200" i="1" dirty="0">
              <a:solidFill>
                <a:schemeClr val="tx1"/>
              </a:solidFill>
            </a:endParaRPr>
          </a:p>
          <a:p>
            <a:pPr algn="ctr" eaLnBrk="0" hangingPunct="0">
              <a:spcBef>
                <a:spcPct val="50000"/>
              </a:spcBef>
            </a:pPr>
            <a:r>
              <a:rPr lang="pt-BR" sz="1200" dirty="0">
                <a:solidFill>
                  <a:schemeClr val="tx1"/>
                </a:solidFill>
              </a:rPr>
              <a:t> </a:t>
            </a:r>
          </a:p>
          <a:p>
            <a:pPr algn="ctr" eaLnBrk="0" hangingPunct="0">
              <a:spcBef>
                <a:spcPct val="50000"/>
              </a:spcBef>
            </a:pPr>
            <a:endParaRPr lang="pt-BR" sz="1200" dirty="0"/>
          </a:p>
        </p:txBody>
      </p:sp>
      <p:sp>
        <p:nvSpPr>
          <p:cNvPr id="4" name="Espaço Reservado para Anotações 3"/>
          <p:cNvSpPr>
            <a:spLocks noGrp="1"/>
          </p:cNvSpPr>
          <p:nvPr>
            <p:ph type="body" idx="1"/>
          </p:nvPr>
        </p:nvSpPr>
        <p:spPr/>
        <p:txBody>
          <a:bodyPr>
            <a:normAutofit/>
          </a:bodyPr>
          <a:lstStyle/>
          <a:p>
            <a:pPr marL="0" marR="0" lvl="0" indent="-360000" algn="just" defTabSz="914400" rtl="0" eaLnBrk="1" fontAlgn="base" latinLnBrk="0" hangingPunct="1">
              <a:lnSpc>
                <a:spcPct val="100000"/>
              </a:lnSpc>
              <a:spcBef>
                <a:spcPct val="0"/>
              </a:spcBef>
              <a:spcAft>
                <a:spcPct val="0"/>
              </a:spcAft>
              <a:buClrTx/>
              <a:buSzTx/>
              <a:buFontTx/>
              <a:buNone/>
              <a:tabLst/>
            </a:pPr>
            <a:endParaRPr lang="pt-B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dirty="0">
                <a:solidFill>
                  <a:schemeClr val="tx1"/>
                </a:solidFill>
              </a:rPr>
              <a:t>Suspensão pagamento encargos aos rentistas (Bonos Global 2012 e 2030) desde novembro/2008</a:t>
            </a:r>
          </a:p>
          <a:p>
            <a:pPr algn="ctr" eaLnBrk="0" hangingPunct="0">
              <a:spcBef>
                <a:spcPct val="50000"/>
              </a:spcBef>
            </a:pPr>
            <a:r>
              <a:rPr lang="pt-BR" sz="1200" dirty="0">
                <a:solidFill>
                  <a:schemeClr val="tx1"/>
                </a:solidFill>
              </a:rPr>
              <a:t> </a:t>
            </a:r>
          </a:p>
          <a:p>
            <a:pPr algn="ctr" eaLnBrk="0" hangingPunct="0">
              <a:spcBef>
                <a:spcPct val="50000"/>
              </a:spcBef>
            </a:pPr>
            <a:r>
              <a:rPr lang="pt-BR" sz="1200" dirty="0">
                <a:solidFill>
                  <a:schemeClr val="tx1"/>
                </a:solidFill>
              </a:rPr>
              <a:t> Proposta soberana de recompra do restante da dívida por no máximo 30% de seu valor nominal</a:t>
            </a:r>
          </a:p>
          <a:p>
            <a:pPr algn="ctr" eaLnBrk="0" hangingPunct="0">
              <a:spcBef>
                <a:spcPct val="50000"/>
              </a:spcBef>
            </a:pPr>
            <a:r>
              <a:rPr lang="pt-BR" sz="1200" dirty="0">
                <a:solidFill>
                  <a:schemeClr val="tx1"/>
                </a:solidFill>
              </a:rPr>
              <a:t> </a:t>
            </a:r>
          </a:p>
          <a:p>
            <a:pPr algn="ctr" eaLnBrk="0" hangingPunct="0">
              <a:spcBef>
                <a:spcPct val="50000"/>
              </a:spcBef>
            </a:pPr>
            <a:r>
              <a:rPr lang="pt-BR" sz="1200" dirty="0">
                <a:solidFill>
                  <a:schemeClr val="tx1"/>
                </a:solidFill>
              </a:rPr>
              <a:t>The Economist (23/04/2009):   </a:t>
            </a:r>
            <a:r>
              <a:rPr lang="pt-BR" altLang="en-US" sz="1200" i="1" dirty="0">
                <a:solidFill>
                  <a:schemeClr val="tx1"/>
                </a:solidFill>
              </a:rPr>
              <a:t>“</a:t>
            </a:r>
            <a:r>
              <a:rPr lang="pt-BR" sz="1200" i="1" dirty="0">
                <a:solidFill>
                  <a:schemeClr val="tx1"/>
                </a:solidFill>
              </a:rPr>
              <a:t>Sr. Correa parece ser incorruptível (...) gasto público cresceu 71% em 2008, resultado de investimentos em escolas e hospitais</a:t>
            </a:r>
            <a:r>
              <a:rPr lang="pt-BR" altLang="en-US" sz="1200" i="1" dirty="0">
                <a:solidFill>
                  <a:schemeClr val="tx1"/>
                </a:solidFill>
              </a:rPr>
              <a:t>”</a:t>
            </a:r>
            <a:endParaRPr lang="pt-BR" sz="1200" i="1" dirty="0">
              <a:solidFill>
                <a:schemeClr val="tx1"/>
              </a:solidFill>
            </a:endParaRPr>
          </a:p>
          <a:p>
            <a:pPr algn="ctr" eaLnBrk="0" hangingPunct="0">
              <a:spcBef>
                <a:spcPct val="50000"/>
              </a:spcBef>
            </a:pPr>
            <a:endParaRPr lang="pt-BR" sz="1200" i="1" dirty="0">
              <a:solidFill>
                <a:schemeClr val="tx1"/>
              </a:solidFill>
            </a:endParaRPr>
          </a:p>
          <a:p>
            <a:pPr algn="ctr" eaLnBrk="0" hangingPunct="0">
              <a:spcBef>
                <a:spcPct val="50000"/>
              </a:spcBef>
            </a:pPr>
            <a:r>
              <a:rPr lang="pt-BR" sz="1200" i="1" dirty="0">
                <a:solidFill>
                  <a:schemeClr val="tx1"/>
                </a:solidFill>
              </a:rPr>
              <a:t>ESTA É A PROVA DA VIABILIDADE POLÍTICA DA AUDITORIA DA DÍVIDA </a:t>
            </a:r>
            <a:endParaRPr lang="pt-BR" sz="1200" dirty="0">
              <a:solidFill>
                <a:schemeClr val="tx1"/>
              </a:solidFill>
            </a:endParaRPr>
          </a:p>
          <a:p>
            <a:pPr algn="ctr" eaLnBrk="0" hangingPunct="0">
              <a:spcBef>
                <a:spcPct val="50000"/>
              </a:spcBef>
            </a:pPr>
            <a:endParaRPr lang="pt-BR" sz="1200" i="1" dirty="0">
              <a:solidFill>
                <a:schemeClr val="tx1"/>
              </a:solidFill>
            </a:endParaRPr>
          </a:p>
          <a:p>
            <a:pPr algn="ctr" eaLnBrk="0" hangingPunct="0">
              <a:spcBef>
                <a:spcPct val="50000"/>
              </a:spcBef>
            </a:pPr>
            <a:r>
              <a:rPr lang="pt-BR" sz="1200" i="1" dirty="0">
                <a:solidFill>
                  <a:schemeClr val="tx1"/>
                </a:solidFill>
              </a:rPr>
              <a:t>ENQUANTO ISSO, O GOVERNO BRASILEIRO RECOMPRA TÍTULOS DA DÍVIDA EXTERNA A 130% DO VALOR DE FACE, EM MÉDIA</a:t>
            </a:r>
          </a:p>
          <a:p>
            <a:pPr algn="ctr" eaLnBrk="0" hangingPunct="0">
              <a:spcBef>
                <a:spcPct val="50000"/>
              </a:spcBef>
            </a:pPr>
            <a:endParaRPr lang="pt-BR" sz="1200" i="1" dirty="0">
              <a:solidFill>
                <a:schemeClr val="tx1"/>
              </a:solidFill>
            </a:endParaRPr>
          </a:p>
          <a:p>
            <a:pPr algn="ctr" eaLnBrk="0" hangingPunct="0">
              <a:spcBef>
                <a:spcPct val="50000"/>
              </a:spcBef>
            </a:pPr>
            <a:r>
              <a:rPr lang="pt-BR" sz="1200" dirty="0">
                <a:solidFill>
                  <a:schemeClr val="tx1"/>
                </a:solidFill>
              </a:rPr>
              <a:t> </a:t>
            </a:r>
          </a:p>
          <a:p>
            <a:pPr algn="ctr" eaLnBrk="0" hangingPunct="0">
              <a:spcBef>
                <a:spcPct val="50000"/>
              </a:spcBef>
            </a:pPr>
            <a:endParaRPr lang="pt-BR" sz="1200" dirty="0"/>
          </a:p>
        </p:txBody>
      </p:sp>
      <p:sp>
        <p:nvSpPr>
          <p:cNvPr id="4" name="Espaço Reservado para Anotações 3"/>
          <p:cNvSpPr>
            <a:spLocks noGrp="1"/>
          </p:cNvSpPr>
          <p:nvPr>
            <p:ph type="body" idx="1"/>
          </p:nvPr>
        </p:nvSpPr>
        <p:spPr/>
        <p:txBody>
          <a:bodyPr>
            <a:normAutofit/>
          </a:bodyPr>
          <a:lstStyle/>
          <a:p>
            <a:pPr marL="0" marR="0" lvl="0" indent="-360000" algn="just" defTabSz="914400" rtl="0" eaLnBrk="1" fontAlgn="base" latinLnBrk="0" hangingPunct="1">
              <a:lnSpc>
                <a:spcPct val="100000"/>
              </a:lnSpc>
              <a:spcBef>
                <a:spcPct val="0"/>
              </a:spcBef>
              <a:spcAft>
                <a:spcPct val="0"/>
              </a:spcAft>
              <a:buClrTx/>
              <a:buSzTx/>
              <a:buFontTx/>
              <a:buNone/>
              <a:tabLst/>
            </a:pPr>
            <a:endParaRPr lang="pt-B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dirty="0">
                <a:solidFill>
                  <a:schemeClr val="tx1"/>
                </a:solidFill>
              </a:rPr>
              <a:t>Suspensão pagamento encargos aos rentistas (Bonos Global 2012 e 2030) desde novembro/2008</a:t>
            </a:r>
          </a:p>
          <a:p>
            <a:pPr algn="ctr" eaLnBrk="0" hangingPunct="0">
              <a:spcBef>
                <a:spcPct val="50000"/>
              </a:spcBef>
            </a:pPr>
            <a:r>
              <a:rPr lang="pt-BR" sz="1200" dirty="0">
                <a:solidFill>
                  <a:schemeClr val="tx1"/>
                </a:solidFill>
              </a:rPr>
              <a:t> </a:t>
            </a:r>
          </a:p>
          <a:p>
            <a:pPr algn="ctr" eaLnBrk="0" hangingPunct="0">
              <a:spcBef>
                <a:spcPct val="50000"/>
              </a:spcBef>
            </a:pPr>
            <a:r>
              <a:rPr lang="pt-BR" sz="1200" dirty="0">
                <a:solidFill>
                  <a:schemeClr val="tx1"/>
                </a:solidFill>
              </a:rPr>
              <a:t> Proposta soberana de recompra do restante da dívida por no máximo 30% de seu valor nominal</a:t>
            </a:r>
          </a:p>
          <a:p>
            <a:pPr algn="ctr" eaLnBrk="0" hangingPunct="0">
              <a:spcBef>
                <a:spcPct val="50000"/>
              </a:spcBef>
            </a:pPr>
            <a:r>
              <a:rPr lang="pt-BR" sz="1200" dirty="0">
                <a:solidFill>
                  <a:schemeClr val="tx1"/>
                </a:solidFill>
              </a:rPr>
              <a:t> </a:t>
            </a:r>
          </a:p>
          <a:p>
            <a:pPr algn="ctr" eaLnBrk="0" hangingPunct="0">
              <a:spcBef>
                <a:spcPct val="50000"/>
              </a:spcBef>
            </a:pPr>
            <a:r>
              <a:rPr lang="pt-BR" sz="1200" dirty="0">
                <a:solidFill>
                  <a:schemeClr val="tx1"/>
                </a:solidFill>
              </a:rPr>
              <a:t>The Economist (23/04/2009):   </a:t>
            </a:r>
            <a:r>
              <a:rPr lang="pt-BR" altLang="en-US" sz="1200" i="1" dirty="0">
                <a:solidFill>
                  <a:schemeClr val="tx1"/>
                </a:solidFill>
              </a:rPr>
              <a:t>“</a:t>
            </a:r>
            <a:r>
              <a:rPr lang="pt-BR" sz="1200" i="1" dirty="0">
                <a:solidFill>
                  <a:schemeClr val="tx1"/>
                </a:solidFill>
              </a:rPr>
              <a:t>Sr. Correa parece ser incorruptível (...) gasto público cresceu 71% em 2008, resultado de investimentos em escolas e hospitais</a:t>
            </a:r>
            <a:r>
              <a:rPr lang="pt-BR" altLang="en-US" sz="1200" i="1" dirty="0">
                <a:solidFill>
                  <a:schemeClr val="tx1"/>
                </a:solidFill>
              </a:rPr>
              <a:t>”</a:t>
            </a:r>
            <a:endParaRPr lang="pt-BR" sz="1200" i="1" dirty="0">
              <a:solidFill>
                <a:schemeClr val="tx1"/>
              </a:solidFill>
            </a:endParaRPr>
          </a:p>
          <a:p>
            <a:pPr algn="ctr" eaLnBrk="0" hangingPunct="0">
              <a:spcBef>
                <a:spcPct val="50000"/>
              </a:spcBef>
            </a:pPr>
            <a:endParaRPr lang="pt-BR" sz="1200" i="1" dirty="0">
              <a:solidFill>
                <a:schemeClr val="tx1"/>
              </a:solidFill>
            </a:endParaRPr>
          </a:p>
          <a:p>
            <a:pPr algn="ctr" eaLnBrk="0" hangingPunct="0">
              <a:spcBef>
                <a:spcPct val="50000"/>
              </a:spcBef>
            </a:pPr>
            <a:r>
              <a:rPr lang="pt-BR" sz="1200" i="1" dirty="0">
                <a:solidFill>
                  <a:schemeClr val="tx1"/>
                </a:solidFill>
              </a:rPr>
              <a:t>ESTA É A PROVA DA VIABILIDADE POLÍTICA DA AUDITORIA DA DÍVIDA </a:t>
            </a:r>
            <a:endParaRPr lang="pt-BR" sz="1200" dirty="0">
              <a:solidFill>
                <a:schemeClr val="tx1"/>
              </a:solidFill>
            </a:endParaRPr>
          </a:p>
          <a:p>
            <a:pPr algn="ctr" eaLnBrk="0" hangingPunct="0">
              <a:spcBef>
                <a:spcPct val="50000"/>
              </a:spcBef>
            </a:pPr>
            <a:endParaRPr lang="pt-BR" sz="1200" i="1" dirty="0">
              <a:solidFill>
                <a:schemeClr val="tx1"/>
              </a:solidFill>
            </a:endParaRPr>
          </a:p>
          <a:p>
            <a:pPr algn="ctr" eaLnBrk="0" hangingPunct="0">
              <a:spcBef>
                <a:spcPct val="50000"/>
              </a:spcBef>
            </a:pPr>
            <a:r>
              <a:rPr lang="pt-BR" sz="1200" i="1" dirty="0">
                <a:solidFill>
                  <a:schemeClr val="tx1"/>
                </a:solidFill>
              </a:rPr>
              <a:t>ENQUANTO ISSO, O GOVERNO BRASILEIRO RECOMPRA TÍTULOS DA DÍVIDA EXTERNA A 130% DO VALOR DE FACE, EM MÉDIA</a:t>
            </a:r>
          </a:p>
          <a:p>
            <a:pPr algn="ctr" eaLnBrk="0" hangingPunct="0">
              <a:spcBef>
                <a:spcPct val="50000"/>
              </a:spcBef>
            </a:pPr>
            <a:endParaRPr lang="pt-BR" sz="1200" i="1" dirty="0">
              <a:solidFill>
                <a:schemeClr val="tx1"/>
              </a:solidFill>
            </a:endParaRPr>
          </a:p>
          <a:p>
            <a:pPr algn="ctr" eaLnBrk="0" hangingPunct="0">
              <a:spcBef>
                <a:spcPct val="50000"/>
              </a:spcBef>
            </a:pPr>
            <a:r>
              <a:rPr lang="pt-BR" sz="1200" dirty="0">
                <a:solidFill>
                  <a:schemeClr val="tx1"/>
                </a:solidFill>
              </a:rPr>
              <a:t> </a:t>
            </a:r>
          </a:p>
          <a:p>
            <a:pPr algn="ctr" eaLnBrk="0" hangingPunct="0">
              <a:spcBef>
                <a:spcPct val="50000"/>
              </a:spcBef>
            </a:pPr>
            <a:endParaRPr lang="pt-BR" sz="1200" dirty="0"/>
          </a:p>
        </p:txBody>
      </p:sp>
      <p:sp>
        <p:nvSpPr>
          <p:cNvPr id="4" name="Espaço Reservado para Anotações 3"/>
          <p:cNvSpPr>
            <a:spLocks noGrp="1"/>
          </p:cNvSpPr>
          <p:nvPr>
            <p:ph type="body" idx="1"/>
          </p:nvPr>
        </p:nvSpPr>
        <p:spPr/>
        <p:txBody>
          <a:bodyPr>
            <a:normAutofit/>
          </a:bodyPr>
          <a:lstStyle/>
          <a:p>
            <a:pPr marL="0" marR="0" lvl="0" indent="-360000" algn="just" defTabSz="914400" rtl="0" eaLnBrk="1" fontAlgn="base" latinLnBrk="0" hangingPunct="1">
              <a:lnSpc>
                <a:spcPct val="100000"/>
              </a:lnSpc>
              <a:spcBef>
                <a:spcPct val="0"/>
              </a:spcBef>
              <a:spcAft>
                <a:spcPct val="0"/>
              </a:spcAft>
              <a:buClrTx/>
              <a:buSzTx/>
              <a:buFontTx/>
              <a:buNone/>
              <a:tabLst/>
            </a:pPr>
            <a:endParaRPr lang="pt-B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825500" y="762000"/>
            <a:ext cx="8585200" cy="1143000"/>
          </a:xfrm>
          <a:prstGeom prst="roundRect">
            <a:avLst>
              <a:gd name="adj" fmla="val 21667"/>
            </a:avLst>
          </a:prstGeom>
        </p:spPr>
        <p:txBody>
          <a:bodyPr/>
          <a:lstStyle/>
          <a:p>
            <a:r>
              <a:rPr lang="es-ES" smtClean="0"/>
              <a:t>Haga clic para modificar el estilo de título del patrón</a:t>
            </a:r>
            <a:endParaRPr lang="pt-BR"/>
          </a:p>
        </p:txBody>
      </p:sp>
      <p:sp>
        <p:nvSpPr>
          <p:cNvPr id="3" name="2 Marcador de contenido"/>
          <p:cNvSpPr>
            <a:spLocks noGrp="1"/>
          </p:cNvSpPr>
          <p:nvPr>
            <p:ph idx="1"/>
          </p:nvPr>
        </p:nvSpPr>
        <p:spPr>
          <a:xfrm>
            <a:off x="908051" y="2362201"/>
            <a:ext cx="8334110" cy="372427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pt-BR"/>
          </a:p>
        </p:txBody>
      </p:sp>
      <p:sp>
        <p:nvSpPr>
          <p:cNvPr id="4" name="Rectangle 11"/>
          <p:cNvSpPr>
            <a:spLocks noGrp="1" noChangeArrowheads="1"/>
          </p:cNvSpPr>
          <p:nvPr>
            <p:ph type="dt" sz="half" idx="10"/>
          </p:nvPr>
        </p:nvSpPr>
        <p:spPr>
          <a:xfrm>
            <a:off x="2641601" y="6248401"/>
            <a:ext cx="2307960" cy="474663"/>
          </a:xfrm>
          <a:prstGeom prst="rect">
            <a:avLst/>
          </a:prstGeom>
          <a:ln/>
        </p:spPr>
        <p:txBody>
          <a:bodyPr/>
          <a:lstStyle>
            <a:lvl1pPr>
              <a:defRPr/>
            </a:lvl1pPr>
          </a:lstStyle>
          <a:p>
            <a:pPr>
              <a:defRPr/>
            </a:pPr>
            <a:endParaRPr lang="pt-BR" dirty="0"/>
          </a:p>
        </p:txBody>
      </p:sp>
      <p:sp>
        <p:nvSpPr>
          <p:cNvPr id="5" name="Rectangle 12"/>
          <p:cNvSpPr>
            <a:spLocks noGrp="1" noChangeArrowheads="1"/>
          </p:cNvSpPr>
          <p:nvPr>
            <p:ph type="ftr" sz="quarter" idx="11"/>
          </p:nvPr>
        </p:nvSpPr>
        <p:spPr>
          <a:xfrm>
            <a:off x="6273800" y="6248401"/>
            <a:ext cx="3138620" cy="474663"/>
          </a:xfrm>
          <a:prstGeom prst="rect">
            <a:avLst/>
          </a:prstGeom>
          <a:ln/>
        </p:spPr>
        <p:txBody>
          <a:bodyPr/>
          <a:lstStyle>
            <a:lvl1pPr>
              <a:defRPr/>
            </a:lvl1pPr>
          </a:lstStyle>
          <a:p>
            <a:pPr>
              <a:defRPr/>
            </a:pPr>
            <a:r>
              <a:rPr lang="pt-BR" dirty="0"/>
              <a:t>M. Eulália</a:t>
            </a:r>
          </a:p>
        </p:txBody>
      </p:sp>
      <p:sp>
        <p:nvSpPr>
          <p:cNvPr id="6" name="Rectangle 13"/>
          <p:cNvSpPr>
            <a:spLocks noGrp="1" noChangeArrowheads="1"/>
          </p:cNvSpPr>
          <p:nvPr>
            <p:ph type="sldNum" sz="quarter" idx="12"/>
          </p:nvPr>
        </p:nvSpPr>
        <p:spPr>
          <a:xfrm>
            <a:off x="91150" y="6242050"/>
            <a:ext cx="636323" cy="488950"/>
          </a:xfrm>
          <a:prstGeom prst="rect">
            <a:avLst/>
          </a:prstGeom>
          <a:ln/>
        </p:spPr>
        <p:txBody>
          <a:bodyPr/>
          <a:lstStyle>
            <a:lvl1pPr>
              <a:defRPr/>
            </a:lvl1pPr>
          </a:lstStyle>
          <a:p>
            <a:pPr>
              <a:defRPr/>
            </a:pPr>
            <a:fld id="{751E7780-6183-4D6D-98AC-71284A5D7661}" type="slidenum">
              <a:rPr lang="pt-BR"/>
              <a:pPr>
                <a:defRPr/>
              </a:pPr>
              <a:t>‹nº›</a:t>
            </a:fld>
            <a:endParaRPr lang="pt-B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31746" name="Rectangle 2"/>
          <p:cNvSpPr>
            <a:spLocks noChangeArrowheads="1"/>
          </p:cNvSpPr>
          <p:nvPr/>
        </p:nvSpPr>
        <p:spPr bwMode="invGray">
          <a:xfrm>
            <a:off x="9542463" y="0"/>
            <a:ext cx="363537"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algn="ctr" eaLnBrk="0" hangingPunct="0">
              <a:spcBef>
                <a:spcPct val="50000"/>
              </a:spcBef>
              <a:defRPr/>
            </a:pPr>
            <a:endParaRPr lang="pt-BR" dirty="0">
              <a:ea typeface="+mn-ea"/>
            </a:endParaRPr>
          </a:p>
        </p:txBody>
      </p:sp>
      <p:sp>
        <p:nvSpPr>
          <p:cNvPr id="1027" name="Freeform 8"/>
          <p:cNvSpPr>
            <a:spLocks/>
          </p:cNvSpPr>
          <p:nvPr/>
        </p:nvSpPr>
        <p:spPr bwMode="white">
          <a:xfrm>
            <a:off x="0" y="-20638"/>
            <a:ext cx="9906000" cy="1682751"/>
          </a:xfrm>
          <a:custGeom>
            <a:avLst/>
            <a:gdLst>
              <a:gd name="T0" fmla="*/ 0 w 5760"/>
              <a:gd name="T1" fmla="*/ 2147483647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47483647 h 1060"/>
              <a:gd name="T12" fmla="*/ 2147483647 w 5760"/>
              <a:gd name="T13" fmla="*/ 2147483647 h 1060"/>
              <a:gd name="T14" fmla="*/ 2147483647 w 5760"/>
              <a:gd name="T15" fmla="*/ 2147483647 h 1060"/>
              <a:gd name="T16" fmla="*/ 2147483647 w 5760"/>
              <a:gd name="T17" fmla="*/ 2147483647 h 1060"/>
              <a:gd name="T18" fmla="*/ 2147483647 w 5760"/>
              <a:gd name="T19" fmla="*/ 2147483647 h 1060"/>
              <a:gd name="T20" fmla="*/ 2147483647 w 5760"/>
              <a:gd name="T21" fmla="*/ 2147483647 h 1060"/>
              <a:gd name="T22" fmla="*/ 2147483647 w 5760"/>
              <a:gd name="T23" fmla="*/ 2147483647 h 1060"/>
              <a:gd name="T24" fmla="*/ 2147483647 w 5760"/>
              <a:gd name="T25" fmla="*/ 2147483647 h 1060"/>
              <a:gd name="T26" fmla="*/ 2147483647 w 5760"/>
              <a:gd name="T27" fmla="*/ 2147483647 h 1060"/>
              <a:gd name="T28" fmla="*/ 2147483647 w 5760"/>
              <a:gd name="T29" fmla="*/ 2147483647 h 1060"/>
              <a:gd name="T30" fmla="*/ 2147483647 w 5760"/>
              <a:gd name="T31" fmla="*/ 2147483647 h 1060"/>
              <a:gd name="T32" fmla="*/ 2147483647 w 5760"/>
              <a:gd name="T33" fmla="*/ 2147483647 h 1060"/>
              <a:gd name="T34" fmla="*/ 2147483647 w 5760"/>
              <a:gd name="T35" fmla="*/ 2147483647 h 1060"/>
              <a:gd name="T36" fmla="*/ 2147483647 w 5760"/>
              <a:gd name="T37" fmla="*/ 2147483647 h 1060"/>
              <a:gd name="T38" fmla="*/ 2147483647 w 5760"/>
              <a:gd name="T39" fmla="*/ 2147483647 h 1060"/>
              <a:gd name="T40" fmla="*/ 2147483647 w 5760"/>
              <a:gd name="T41" fmla="*/ 2147483647 h 1060"/>
              <a:gd name="T42" fmla="*/ 2147483647 w 5760"/>
              <a:gd name="T43" fmla="*/ 2147483647 h 1060"/>
              <a:gd name="T44" fmla="*/ 2147483647 w 5760"/>
              <a:gd name="T45" fmla="*/ 2147483647 h 1060"/>
              <a:gd name="T46" fmla="*/ 2147483647 w 5760"/>
              <a:gd name="T47" fmla="*/ 2147483647 h 1060"/>
              <a:gd name="T48" fmla="*/ 2147483647 w 5760"/>
              <a:gd name="T49" fmla="*/ 2147483647 h 1060"/>
              <a:gd name="T50" fmla="*/ 2147483647 w 5760"/>
              <a:gd name="T51" fmla="*/ 2147483647 h 1060"/>
              <a:gd name="T52" fmla="*/ 2147483647 w 5760"/>
              <a:gd name="T53" fmla="*/ 2147483647 h 1060"/>
              <a:gd name="T54" fmla="*/ 0 w 5760"/>
              <a:gd name="T55" fmla="*/ 2147483647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p:spPr>
        <p:txBody>
          <a:bodyPr/>
          <a:lstStyle/>
          <a:p>
            <a:endParaRPr lang="pt-BR" dirty="0"/>
          </a:p>
        </p:txBody>
      </p:sp>
      <p:sp>
        <p:nvSpPr>
          <p:cNvPr id="1028" name="Freeform 9"/>
          <p:cNvSpPr>
            <a:spLocks/>
          </p:cNvSpPr>
          <p:nvPr/>
        </p:nvSpPr>
        <p:spPr bwMode="white">
          <a:xfrm>
            <a:off x="0" y="-20638"/>
            <a:ext cx="9086850" cy="1068388"/>
          </a:xfrm>
          <a:custGeom>
            <a:avLst/>
            <a:gdLst>
              <a:gd name="T0" fmla="*/ 0 w 5284"/>
              <a:gd name="T1" fmla="*/ 2147483647 h 673"/>
              <a:gd name="T2" fmla="*/ 0 w 5284"/>
              <a:gd name="T3" fmla="*/ 2147483647 h 673"/>
              <a:gd name="T4" fmla="*/ 2147483647 w 5284"/>
              <a:gd name="T5" fmla="*/ 2147483647 h 673"/>
              <a:gd name="T6" fmla="*/ 2147483647 w 5284"/>
              <a:gd name="T7" fmla="*/ 2147483647 h 673"/>
              <a:gd name="T8" fmla="*/ 2147483647 w 5284"/>
              <a:gd name="T9" fmla="*/ 2147483647 h 673"/>
              <a:gd name="T10" fmla="*/ 2147483647 w 5284"/>
              <a:gd name="T11" fmla="*/ 2147483647 h 673"/>
              <a:gd name="T12" fmla="*/ 2147483647 w 5284"/>
              <a:gd name="T13" fmla="*/ 2147483647 h 673"/>
              <a:gd name="T14" fmla="*/ 2147483647 w 5284"/>
              <a:gd name="T15" fmla="*/ 2147483647 h 673"/>
              <a:gd name="T16" fmla="*/ 2147483647 w 5284"/>
              <a:gd name="T17" fmla="*/ 2147483647 h 673"/>
              <a:gd name="T18" fmla="*/ 2147483647 w 5284"/>
              <a:gd name="T19" fmla="*/ 2147483647 h 673"/>
              <a:gd name="T20" fmla="*/ 2147483647 w 5284"/>
              <a:gd name="T21" fmla="*/ 2147483647 h 673"/>
              <a:gd name="T22" fmla="*/ 2147483647 w 5284"/>
              <a:gd name="T23" fmla="*/ 2147483647 h 673"/>
              <a:gd name="T24" fmla="*/ 2147483647 w 5284"/>
              <a:gd name="T25" fmla="*/ 2147483647 h 673"/>
              <a:gd name="T26" fmla="*/ 2147483647 w 5284"/>
              <a:gd name="T27" fmla="*/ 2147483647 h 673"/>
              <a:gd name="T28" fmla="*/ 2147483647 w 5284"/>
              <a:gd name="T29" fmla="*/ 2147483647 h 673"/>
              <a:gd name="T30" fmla="*/ 2147483647 w 5284"/>
              <a:gd name="T31" fmla="*/ 2147483647 h 673"/>
              <a:gd name="T32" fmla="*/ 2147483647 w 5284"/>
              <a:gd name="T33" fmla="*/ 2147483647 h 673"/>
              <a:gd name="T34" fmla="*/ 2147483647 w 5284"/>
              <a:gd name="T35" fmla="*/ 2147483647 h 673"/>
              <a:gd name="T36" fmla="*/ 2147483647 w 5284"/>
              <a:gd name="T37" fmla="*/ 2147483647 h 673"/>
              <a:gd name="T38" fmla="*/ 2147483647 w 5284"/>
              <a:gd name="T39" fmla="*/ 2147483647 h 673"/>
              <a:gd name="T40" fmla="*/ 2147483647 w 5284"/>
              <a:gd name="T41" fmla="*/ 2147483647 h 673"/>
              <a:gd name="T42" fmla="*/ 2147483647 w 5284"/>
              <a:gd name="T43" fmla="*/ 2147483647 h 673"/>
              <a:gd name="T44" fmla="*/ 2147483647 w 5284"/>
              <a:gd name="T45" fmla="*/ 2147483647 h 673"/>
              <a:gd name="T46" fmla="*/ 2147483647 w 5284"/>
              <a:gd name="T47" fmla="*/ 2147483647 h 673"/>
              <a:gd name="T48" fmla="*/ 2147483647 w 5284"/>
              <a:gd name="T49" fmla="*/ 2147483647 h 673"/>
              <a:gd name="T50" fmla="*/ 2147483647 w 5284"/>
              <a:gd name="T51" fmla="*/ 2147483647 h 673"/>
              <a:gd name="T52" fmla="*/ 2147483647 w 5284"/>
              <a:gd name="T53" fmla="*/ 0 h 673"/>
              <a:gd name="T54" fmla="*/ 2147483647 w 5284"/>
              <a:gd name="T55" fmla="*/ 0 h 673"/>
              <a:gd name="T56" fmla="*/ 2147483647 w 5284"/>
              <a:gd name="T57" fmla="*/ 2147483647 h 673"/>
              <a:gd name="T58" fmla="*/ 2147483647 w 5284"/>
              <a:gd name="T59" fmla="*/ 2147483647 h 673"/>
              <a:gd name="T60" fmla="*/ 2147483647 w 5284"/>
              <a:gd name="T61" fmla="*/ 2147483647 h 673"/>
              <a:gd name="T62" fmla="*/ 2147483647 w 5284"/>
              <a:gd name="T63" fmla="*/ 2147483647 h 673"/>
              <a:gd name="T64" fmla="*/ 2147483647 w 5284"/>
              <a:gd name="T65" fmla="*/ 2147483647 h 673"/>
              <a:gd name="T66" fmla="*/ 2147483647 w 5284"/>
              <a:gd name="T67" fmla="*/ 2147483647 h 673"/>
              <a:gd name="T68" fmla="*/ 2147483647 w 5284"/>
              <a:gd name="T69" fmla="*/ 2147483647 h 673"/>
              <a:gd name="T70" fmla="*/ 2147483647 w 5284"/>
              <a:gd name="T71" fmla="*/ 2147483647 h 673"/>
              <a:gd name="T72" fmla="*/ 2147483647 w 5284"/>
              <a:gd name="T73" fmla="*/ 2147483647 h 673"/>
              <a:gd name="T74" fmla="*/ 2147483647 w 5284"/>
              <a:gd name="T75" fmla="*/ 2147483647 h 673"/>
              <a:gd name="T76" fmla="*/ 2147483647 w 5284"/>
              <a:gd name="T77" fmla="*/ 2147483647 h 673"/>
              <a:gd name="T78" fmla="*/ 2147483647 w 5284"/>
              <a:gd name="T79" fmla="*/ 2147483647 h 673"/>
              <a:gd name="T80" fmla="*/ 2147483647 w 5284"/>
              <a:gd name="T81" fmla="*/ 2147483647 h 673"/>
              <a:gd name="T82" fmla="*/ 2147483647 w 5284"/>
              <a:gd name="T83" fmla="*/ 2147483647 h 673"/>
              <a:gd name="T84" fmla="*/ 2147483647 w 5284"/>
              <a:gd name="T85" fmla="*/ 2147483647 h 673"/>
              <a:gd name="T86" fmla="*/ 0 w 5284"/>
              <a:gd name="T87" fmla="*/ 2147483647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p:spPr>
        <p:txBody>
          <a:bodyPr/>
          <a:lstStyle/>
          <a:p>
            <a:endParaRPr lang="pt-BR" dirty="0"/>
          </a:p>
        </p:txBody>
      </p:sp>
      <p:sp>
        <p:nvSpPr>
          <p:cNvPr id="1029" name="Freeform 10"/>
          <p:cNvSpPr>
            <a:spLocks/>
          </p:cNvSpPr>
          <p:nvPr/>
        </p:nvSpPr>
        <p:spPr bwMode="white">
          <a:xfrm>
            <a:off x="0" y="-20638"/>
            <a:ext cx="4959350" cy="454026"/>
          </a:xfrm>
          <a:custGeom>
            <a:avLst/>
            <a:gdLst>
              <a:gd name="T0" fmla="*/ 0 w 2884"/>
              <a:gd name="T1" fmla="*/ 0 h 286"/>
              <a:gd name="T2" fmla="*/ 0 w 2884"/>
              <a:gd name="T3" fmla="*/ 2147483647 h 286"/>
              <a:gd name="T4" fmla="*/ 2147483647 w 2884"/>
              <a:gd name="T5" fmla="*/ 2147483647 h 286"/>
              <a:gd name="T6" fmla="*/ 2147483647 w 2884"/>
              <a:gd name="T7" fmla="*/ 2147483647 h 286"/>
              <a:gd name="T8" fmla="*/ 2147483647 w 2884"/>
              <a:gd name="T9" fmla="*/ 2147483647 h 286"/>
              <a:gd name="T10" fmla="*/ 2147483647 w 2884"/>
              <a:gd name="T11" fmla="*/ 2147483647 h 286"/>
              <a:gd name="T12" fmla="*/ 2147483647 w 2884"/>
              <a:gd name="T13" fmla="*/ 2147483647 h 286"/>
              <a:gd name="T14" fmla="*/ 2147483647 w 2884"/>
              <a:gd name="T15" fmla="*/ 2147483647 h 286"/>
              <a:gd name="T16" fmla="*/ 2147483647 w 2884"/>
              <a:gd name="T17" fmla="*/ 2147483647 h 286"/>
              <a:gd name="T18" fmla="*/ 2147483647 w 2884"/>
              <a:gd name="T19" fmla="*/ 2147483647 h 286"/>
              <a:gd name="T20" fmla="*/ 2147483647 w 2884"/>
              <a:gd name="T21" fmla="*/ 2147483647 h 286"/>
              <a:gd name="T22" fmla="*/ 2147483647 w 2884"/>
              <a:gd name="T23" fmla="*/ 2147483647 h 286"/>
              <a:gd name="T24" fmla="*/ 2147483647 w 2884"/>
              <a:gd name="T25" fmla="*/ 2147483647 h 286"/>
              <a:gd name="T26" fmla="*/ 2147483647 w 2884"/>
              <a:gd name="T27" fmla="*/ 2147483647 h 286"/>
              <a:gd name="T28" fmla="*/ 2147483647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p:spPr>
        <p:txBody>
          <a:bodyPr/>
          <a:lstStyle/>
          <a:p>
            <a:endParaRPr lang="pt-BR" dirty="0"/>
          </a:p>
        </p:txBody>
      </p:sp>
      <p:sp>
        <p:nvSpPr>
          <p:cNvPr id="17" name="16 Rectángulo"/>
          <p:cNvSpPr/>
          <p:nvPr userDrawn="1"/>
        </p:nvSpPr>
        <p:spPr bwMode="auto">
          <a:xfrm>
            <a:off x="-15875" y="-65088"/>
            <a:ext cx="10239375" cy="7072313"/>
          </a:xfrm>
          <a:prstGeom prst="rect">
            <a:avLst/>
          </a:prstGeom>
          <a:solidFill>
            <a:schemeClr val="bg2">
              <a:lumMod val="85000"/>
              <a:lumOff val="15000"/>
            </a:schemeClr>
          </a:solidFill>
          <a:ln w="12700" cap="sq" cmpd="sng" algn="ctr">
            <a:solidFill>
              <a:schemeClr val="bg2"/>
            </a:solidFill>
            <a:prstDash val="solid"/>
            <a:round/>
            <a:headEnd type="none" w="med" len="med"/>
            <a:tailEnd type="none" w="med" len="med"/>
          </a:ln>
          <a:effectLst/>
        </p:spPr>
        <p:txBody>
          <a:bodyPr>
            <a:spAutoFit/>
          </a:bodyPr>
          <a:lstStyle/>
          <a:p>
            <a:pPr algn="ctr" eaLnBrk="0" hangingPunct="0">
              <a:spcBef>
                <a:spcPct val="50000"/>
              </a:spcBef>
              <a:defRPr/>
            </a:pPr>
            <a:endParaRPr lang="es-EC" dirty="0">
              <a:ea typeface="+mn-ea"/>
            </a:endParaRPr>
          </a:p>
        </p:txBody>
      </p:sp>
    </p:spTree>
  </p:cSld>
  <p:clrMap bg1="dk2" tx1="lt1" bg2="dk1"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31746"/>
                                        </p:tgtEl>
                                        <p:attrNameLst>
                                          <p:attrName>style.visibility</p:attrName>
                                        </p:attrNameLst>
                                      </p:cBhvr>
                                      <p:to>
                                        <p:strVal val="visible"/>
                                      </p:to>
                                    </p:set>
                                    <p:anim calcmode="lin" valueType="num">
                                      <p:cBhvr additive="base">
                                        <p:cTn id="7" dur="500" fill="hold"/>
                                        <p:tgtEl>
                                          <p:spTgt spid="31746"/>
                                        </p:tgtEl>
                                        <p:attrNameLst>
                                          <p:attrName>ppt_x</p:attrName>
                                        </p:attrNameLst>
                                      </p:cBhvr>
                                      <p:tavLst>
                                        <p:tav tm="0">
                                          <p:val>
                                            <p:strVal val="0-#ppt_w/2"/>
                                          </p:val>
                                        </p:tav>
                                        <p:tav tm="100000">
                                          <p:val>
                                            <p:strVal val="#ppt_x"/>
                                          </p:val>
                                        </p:tav>
                                      </p:tavLst>
                                    </p:anim>
                                    <p:anim calcmode="lin" valueType="num">
                                      <p:cBhvr additive="base">
                                        <p:cTn id="8" dur="500" fill="hold"/>
                                        <p:tgtEl>
                                          <p:spTgt spid="31746"/>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3174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p:bldLst>
  </p:timing>
  <p:txStyles>
    <p:titleStyle>
      <a:lvl1pPr algn="ctr"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0" y="0"/>
            <a:ext cx="10034588" cy="6971139"/>
          </a:xfrm>
          <a:prstGeom prst="rect">
            <a:avLst/>
          </a:prstGeom>
          <a:noFill/>
          <a:ln w="12700" cap="sq">
            <a:noFill/>
            <a:miter lim="800000"/>
            <a:headEnd type="none" w="sm" len="sm"/>
            <a:tailEnd type="none" w="sm" len="sm"/>
          </a:ln>
        </p:spPr>
        <p:txBody>
          <a:bodyPr wrap="square">
            <a:spAutoFit/>
          </a:bodyPr>
          <a:lstStyle/>
          <a:p>
            <a:pPr algn="ctr" eaLnBrk="0" hangingPunct="0">
              <a:spcBef>
                <a:spcPct val="50000"/>
              </a:spcBef>
            </a:pPr>
            <a:endParaRPr lang="pt-BR" sz="3200" dirty="0">
              <a:solidFill>
                <a:srgbClr val="FFFF00"/>
              </a:solidFill>
            </a:endParaRPr>
          </a:p>
          <a:p>
            <a:pPr algn="ctr" eaLnBrk="0" hangingPunct="0">
              <a:spcBef>
                <a:spcPct val="50000"/>
              </a:spcBef>
            </a:pPr>
            <a:endParaRPr lang="pt-BR" sz="4400" i="1" dirty="0">
              <a:solidFill>
                <a:srgbClr val="FFFF00"/>
              </a:solidFill>
            </a:endParaRPr>
          </a:p>
          <a:p>
            <a:pPr algn="ctr" eaLnBrk="0" hangingPunct="0"/>
            <a:endParaRPr lang="pt-BR" sz="3000" b="0" i="1" dirty="0">
              <a:solidFill>
                <a:srgbClr val="FFFF00"/>
              </a:solidFill>
            </a:endParaRPr>
          </a:p>
          <a:p>
            <a:pPr algn="ctr" eaLnBrk="0" hangingPunct="0"/>
            <a:endParaRPr lang="pt-BR" sz="3000" b="0" i="1" dirty="0">
              <a:solidFill>
                <a:srgbClr val="FFFF00"/>
              </a:solidFill>
            </a:endParaRPr>
          </a:p>
          <a:p>
            <a:pPr algn="ctr" eaLnBrk="0" hangingPunct="0"/>
            <a:endParaRPr lang="pt-BR" sz="3000" b="0" i="1" dirty="0">
              <a:solidFill>
                <a:srgbClr val="FFFF00"/>
              </a:solidFill>
            </a:endParaRPr>
          </a:p>
          <a:p>
            <a:pPr algn="ctr" eaLnBrk="0" hangingPunct="0"/>
            <a:endParaRPr lang="pt-BR" sz="3000" b="0" i="1" dirty="0">
              <a:solidFill>
                <a:srgbClr val="FFFF00"/>
              </a:solidFill>
            </a:endParaRPr>
          </a:p>
          <a:p>
            <a:pPr algn="ctr" eaLnBrk="0" hangingPunct="0"/>
            <a:endParaRPr lang="pt-BR" sz="3000" b="0" i="1" dirty="0">
              <a:solidFill>
                <a:srgbClr val="FFFF00"/>
              </a:solidFill>
            </a:endParaRPr>
          </a:p>
          <a:p>
            <a:pPr algn="ctr" eaLnBrk="0" hangingPunct="0"/>
            <a:endParaRPr lang="pt-BR" sz="2700" dirty="0">
              <a:solidFill>
                <a:srgbClr val="FFFF00"/>
              </a:solidFill>
            </a:endParaRPr>
          </a:p>
          <a:p>
            <a:pPr algn="ctr" eaLnBrk="0" hangingPunct="0"/>
            <a:endParaRPr lang="pt-BR" sz="500" i="1" dirty="0">
              <a:solidFill>
                <a:schemeClr val="accent1"/>
              </a:solidFill>
            </a:endParaRPr>
          </a:p>
          <a:p>
            <a:pPr algn="ctr" eaLnBrk="0" hangingPunct="0"/>
            <a:endParaRPr lang="pt-BR" sz="500" i="1" dirty="0">
              <a:solidFill>
                <a:schemeClr val="accent1"/>
              </a:solidFill>
            </a:endParaRPr>
          </a:p>
          <a:p>
            <a:pPr algn="ctr" eaLnBrk="0" hangingPunct="0"/>
            <a:endParaRPr lang="pt-BR" sz="500" b="0" i="1" dirty="0">
              <a:solidFill>
                <a:srgbClr val="FFFFFF"/>
              </a:solidFill>
              <a:latin typeface="Verdana" pitchFamily="34" charset="0"/>
            </a:endParaRPr>
          </a:p>
          <a:p>
            <a:pPr algn="ctr" eaLnBrk="0" hangingPunct="0"/>
            <a:endParaRPr lang="pt-BR" sz="500" b="0" i="1" dirty="0">
              <a:solidFill>
                <a:srgbClr val="FFFFFF"/>
              </a:solidFill>
              <a:latin typeface="Tahoma" pitchFamily="34" charset="0"/>
              <a:cs typeface="Tahoma" pitchFamily="34" charset="0"/>
            </a:endParaRPr>
          </a:p>
          <a:p>
            <a:pPr algn="ctr" eaLnBrk="0" hangingPunct="0"/>
            <a:endParaRPr lang="pt-BR" b="0" i="1" dirty="0" smtClean="0">
              <a:solidFill>
                <a:srgbClr val="FFFFFF"/>
              </a:solidFill>
              <a:latin typeface="Tahoma" pitchFamily="34" charset="0"/>
              <a:cs typeface="Tahoma" pitchFamily="34" charset="0"/>
            </a:endParaRPr>
          </a:p>
          <a:p>
            <a:pPr marL="360000" algn="ctr" eaLnBrk="0" hangingPunct="0"/>
            <a:r>
              <a:rPr lang="pt-BR" sz="3200" b="0" i="1" dirty="0" smtClean="0">
                <a:solidFill>
                  <a:srgbClr val="FFC000"/>
                </a:solidFill>
                <a:latin typeface="+mn-lt"/>
                <a:cs typeface="Tahoma" pitchFamily="34" charset="0"/>
              </a:rPr>
              <a:t>Brasília, 11 de  novembro de 2013</a:t>
            </a:r>
          </a:p>
          <a:p>
            <a:pPr marL="360000" algn="ctr" eaLnBrk="0" hangingPunct="0"/>
            <a:r>
              <a:rPr lang="pt-BR" sz="3200" b="0" i="1" dirty="0" smtClean="0">
                <a:solidFill>
                  <a:srgbClr val="FFC000"/>
                </a:solidFill>
                <a:latin typeface="+mn-lt"/>
                <a:cs typeface="Tahoma" pitchFamily="34" charset="0"/>
              </a:rPr>
              <a:t>  </a:t>
            </a:r>
            <a:r>
              <a:rPr lang="pt-BR" sz="3200" b="0" i="1" dirty="0" smtClean="0">
                <a:solidFill>
                  <a:srgbClr val="92D050"/>
                </a:solidFill>
                <a:latin typeface="+mn-lt"/>
                <a:cs typeface="Tahoma" pitchFamily="34" charset="0"/>
              </a:rPr>
              <a:t>                                            </a:t>
            </a:r>
          </a:p>
          <a:p>
            <a:pPr marL="360000" algn="ctr" eaLnBrk="0" hangingPunct="0"/>
            <a:r>
              <a:rPr lang="pt-BR" sz="3200" b="0" i="1" dirty="0" smtClean="0">
                <a:solidFill>
                  <a:srgbClr val="FFFFFF"/>
                </a:solidFill>
                <a:latin typeface="+mn-lt"/>
                <a:cs typeface="Tahoma" pitchFamily="34" charset="0"/>
              </a:rPr>
              <a:t>Maria  Eulália Alvarenga</a:t>
            </a:r>
          </a:p>
          <a:p>
            <a:pPr algn="ctr" eaLnBrk="0" hangingPunct="0"/>
            <a:endParaRPr lang="pt-BR" sz="3200" b="0" i="1" dirty="0">
              <a:solidFill>
                <a:srgbClr val="92D050"/>
              </a:solidFill>
              <a:latin typeface="+mn-lt"/>
              <a:cs typeface="Tahoma" pitchFamily="34" charset="0"/>
            </a:endParaRPr>
          </a:p>
        </p:txBody>
      </p:sp>
      <p:sp>
        <p:nvSpPr>
          <p:cNvPr id="2052" name="CaixaDeTexto 3"/>
          <p:cNvSpPr txBox="1">
            <a:spLocks noChangeArrowheads="1"/>
          </p:cNvSpPr>
          <p:nvPr/>
        </p:nvSpPr>
        <p:spPr bwMode="auto">
          <a:xfrm>
            <a:off x="738157" y="2786058"/>
            <a:ext cx="9167843" cy="2708434"/>
          </a:xfrm>
          <a:prstGeom prst="rect">
            <a:avLst/>
          </a:prstGeom>
          <a:noFill/>
          <a:ln w="9525">
            <a:noFill/>
            <a:miter lim="800000"/>
            <a:headEnd/>
            <a:tailEnd/>
          </a:ln>
        </p:spPr>
        <p:txBody>
          <a:bodyPr wrap="square">
            <a:spAutoFit/>
          </a:bodyPr>
          <a:lstStyle/>
          <a:p>
            <a:pPr marL="360000" algn="ctr" eaLnBrk="0" hangingPunct="0">
              <a:spcBef>
                <a:spcPts val="0"/>
              </a:spcBef>
            </a:pPr>
            <a:endParaRPr lang="pt-BR" sz="4000" dirty="0">
              <a:solidFill>
                <a:srgbClr val="FFFFFF"/>
              </a:solidFill>
              <a:latin typeface="Tahoma" pitchFamily="34" charset="0"/>
              <a:cs typeface="Tahoma" pitchFamily="34" charset="0"/>
            </a:endParaRPr>
          </a:p>
          <a:p>
            <a:pPr algn="ctr" eaLnBrk="0" hangingPunct="0">
              <a:spcBef>
                <a:spcPts val="600"/>
              </a:spcBef>
            </a:pPr>
            <a:r>
              <a:rPr lang="pt-BR" sz="4000" dirty="0" smtClean="0">
                <a:solidFill>
                  <a:srgbClr val="FFFFFF"/>
                </a:solidFill>
              </a:rPr>
              <a:t>COMISSÃO DE ASSUNTOS ECONÔMICOS - SENADO</a:t>
            </a:r>
          </a:p>
          <a:p>
            <a:pPr algn="ctr" eaLnBrk="0" hangingPunct="0">
              <a:spcBef>
                <a:spcPts val="600"/>
              </a:spcBef>
            </a:pPr>
            <a:endParaRPr lang="pt-BR" sz="4000" dirty="0">
              <a:solidFill>
                <a:srgbClr val="FFFFFF"/>
              </a:solidFill>
              <a:latin typeface="+mj-lt"/>
              <a:cs typeface="Tahoma" pitchFamily="34" charset="0"/>
            </a:endParaRPr>
          </a:p>
        </p:txBody>
      </p:sp>
      <p:pic>
        <p:nvPicPr>
          <p:cNvPr id="1026" name="Picture 2"/>
          <p:cNvPicPr>
            <a:picLocks noChangeAspect="1" noChangeArrowheads="1"/>
          </p:cNvPicPr>
          <p:nvPr/>
        </p:nvPicPr>
        <p:blipFill>
          <a:blip r:embed="rId3"/>
          <a:srcRect/>
          <a:stretch>
            <a:fillRect/>
          </a:stretch>
        </p:blipFill>
        <p:spPr bwMode="auto">
          <a:xfrm>
            <a:off x="0" y="1"/>
            <a:ext cx="10239411" cy="246201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iterate type="lt">
                                    <p:tmPct val="100000"/>
                                  </p:iterate>
                                  <p:childTnLst>
                                    <p:set>
                                      <p:cBhvr>
                                        <p:cTn id="6" dur="1" fill="hold">
                                          <p:stCondLst>
                                            <p:cond delay="0"/>
                                          </p:stCondLst>
                                        </p:cTn>
                                        <p:tgtEl>
                                          <p:spTgt spid="2051"/>
                                        </p:tgtEl>
                                        <p:attrNameLst>
                                          <p:attrName>style.visibility</p:attrName>
                                        </p:attrNameLst>
                                      </p:cBhvr>
                                      <p:to>
                                        <p:strVal val="visible"/>
                                      </p:to>
                                    </p:set>
                                    <p:animEffect transition="in" filter="dissolve">
                                      <p:cBhvr>
                                        <p:cTn id="7" dur="75"/>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309530" y="338555"/>
            <a:ext cx="959647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3600" b="1" i="0" u="none" strike="noStrike" cap="none" normalizeH="0" baseline="0" dirty="0" smtClean="0">
                <a:ln>
                  <a:noFill/>
                </a:ln>
                <a:solidFill>
                  <a:srgbClr val="FFC000"/>
                </a:solidFill>
                <a:effectLst/>
                <a:latin typeface="+mn-lt"/>
                <a:ea typeface="Calibri" pitchFamily="34" charset="0"/>
                <a:cs typeface="Times New Roman" pitchFamily="18" charset="0"/>
              </a:rPr>
              <a:t>DÍVIDA DE</a:t>
            </a:r>
            <a:r>
              <a:rPr kumimoji="0" lang="pt-BR" sz="3600" b="1" i="0" u="none" strike="noStrike" cap="none" normalizeH="0" dirty="0" smtClean="0">
                <a:ln>
                  <a:noFill/>
                </a:ln>
                <a:solidFill>
                  <a:srgbClr val="FFC000"/>
                </a:solidFill>
                <a:effectLst/>
                <a:latin typeface="+mn-lt"/>
                <a:ea typeface="Calibri" pitchFamily="34" charset="0"/>
                <a:cs typeface="Times New Roman" pitchFamily="18" charset="0"/>
              </a:rPr>
              <a:t> MINAS  CO</a:t>
            </a:r>
            <a:r>
              <a:rPr kumimoji="0" lang="pt-BR" sz="3600" b="1" i="0" u="none" strike="noStrike" cap="none" normalizeH="0" baseline="0" dirty="0" smtClean="0">
                <a:ln>
                  <a:noFill/>
                </a:ln>
                <a:solidFill>
                  <a:srgbClr val="FFC000"/>
                </a:solidFill>
                <a:effectLst/>
                <a:latin typeface="+mn-lt"/>
                <a:ea typeface="Calibri" pitchFamily="34" charset="0"/>
                <a:cs typeface="Times New Roman" pitchFamily="18" charset="0"/>
              </a:rPr>
              <a:t>M A UNIÃO</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sz="2800" b="1" i="0" u="none" strike="noStrike" cap="none" normalizeH="0" baseline="0" dirty="0" smtClean="0">
                <a:ln>
                  <a:noFill/>
                </a:ln>
                <a:solidFill>
                  <a:srgbClr val="FFC000"/>
                </a:solidFill>
                <a:effectLst/>
                <a:latin typeface="+mn-lt"/>
                <a:ea typeface="Calibri" pitchFamily="34" charset="0"/>
                <a:cs typeface="Times New Roman" pitchFamily="18" charset="0"/>
              </a:rPr>
              <a:t> Negociada com base na Lei 9496/97 e Res.99/96 do Senado</a:t>
            </a:r>
          </a:p>
          <a:p>
            <a:pPr marL="0" marR="0" lvl="0" indent="0" algn="ctr" defTabSz="914400" rtl="0" eaLnBrk="1" fontAlgn="base" latinLnBrk="0" hangingPunct="1">
              <a:lnSpc>
                <a:spcPct val="100000"/>
              </a:lnSpc>
              <a:spcBef>
                <a:spcPct val="0"/>
              </a:spcBef>
              <a:spcAft>
                <a:spcPct val="0"/>
              </a:spcAft>
              <a:buClrTx/>
              <a:buSzTx/>
              <a:buFontTx/>
              <a:buNone/>
              <a:tabLst/>
            </a:pPr>
            <a:endParaRPr lang="pt-BR" sz="2800" dirty="0" smtClean="0">
              <a:solidFill>
                <a:srgbClr val="FFC000"/>
              </a:solidFill>
              <a:latin typeface="+mn-lt"/>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2800" b="0" i="0" u="none" strike="noStrike" cap="none" normalizeH="0" baseline="0" dirty="0" smtClean="0">
              <a:ln>
                <a:noFill/>
              </a:ln>
              <a:solidFill>
                <a:srgbClr val="FFC000"/>
              </a:solidFill>
              <a:effectLst/>
              <a:latin typeface="+mn-lt"/>
              <a:cs typeface="Arial" pitchFamily="34" charset="0"/>
            </a:endParaRPr>
          </a:p>
        </p:txBody>
      </p:sp>
      <p:sp>
        <p:nvSpPr>
          <p:cNvPr id="4" name="Retângulo 3"/>
          <p:cNvSpPr/>
          <p:nvPr/>
        </p:nvSpPr>
        <p:spPr>
          <a:xfrm>
            <a:off x="452406" y="1500174"/>
            <a:ext cx="9453594" cy="4678204"/>
          </a:xfrm>
          <a:prstGeom prst="rect">
            <a:avLst/>
          </a:prstGeom>
        </p:spPr>
        <p:txBody>
          <a:bodyPr wrap="square">
            <a:spAutoFit/>
          </a:bodyPr>
          <a:lstStyle/>
          <a:p>
            <a:endParaRPr lang="pt-BR" baseline="30000" dirty="0" smtClean="0">
              <a:solidFill>
                <a:srgbClr val="FFFFFF"/>
              </a:solidFill>
              <a:latin typeface="Arial" pitchFamily="34" charset="0"/>
              <a:cs typeface="Arial" pitchFamily="34" charset="0"/>
            </a:endParaRPr>
          </a:p>
          <a:p>
            <a:endParaRPr lang="pt-BR" baseline="30000" dirty="0" smtClean="0">
              <a:solidFill>
                <a:srgbClr val="FFFFFF"/>
              </a:solidFill>
              <a:latin typeface="Arial" pitchFamily="34" charset="0"/>
              <a:cs typeface="Arial" pitchFamily="34" charset="0"/>
            </a:endParaRPr>
          </a:p>
          <a:p>
            <a:r>
              <a:rPr lang="pt-BR" sz="2200" dirty="0" smtClean="0">
                <a:solidFill>
                  <a:srgbClr val="FFFFFF"/>
                </a:solidFill>
                <a:latin typeface="Arial" pitchFamily="34" charset="0"/>
                <a:cs typeface="Arial" pitchFamily="34" charset="0"/>
              </a:rPr>
              <a:t>5 -Alienações das ações do BEMGE na data de 30-11-98 ; 2- ações de Credireal 116.407.786,80; 3 –ações do CEASA-MG nos valores apurados em 30-11-98 pela BOVMESB: 4 - CASEMG-idem; 5 -créditos securitizados, debêntures Sidesbrás e Títitulos da Dívida Agrária e de Liquiação financeira de Títulos -CETIP pelo valor presente com </a:t>
            </a:r>
            <a:r>
              <a:rPr lang="pt-BR" sz="2200" dirty="0" smtClean="0">
                <a:solidFill>
                  <a:schemeClr val="tx1"/>
                </a:solidFill>
                <a:latin typeface="Arial" pitchFamily="34" charset="0"/>
                <a:cs typeface="Arial" pitchFamily="34" charset="0"/>
              </a:rPr>
              <a:t>desconto de 12% a.a</a:t>
            </a:r>
            <a:r>
              <a:rPr lang="pt-BR" sz="2200" dirty="0" smtClean="0">
                <a:solidFill>
                  <a:srgbClr val="FFFFFF"/>
                </a:solidFill>
                <a:latin typeface="Arial" pitchFamily="34" charset="0"/>
                <a:cs typeface="Arial" pitchFamily="34" charset="0"/>
              </a:rPr>
              <a:t>; 6- com créditos que tenham sido objeto de novação a que se refere a MP 1635-18, de 12-2-98, com desconto de 12% a.a. e, </a:t>
            </a:r>
            <a:r>
              <a:rPr lang="pt-BR" sz="2200" dirty="0" smtClean="0">
                <a:solidFill>
                  <a:srgbClr val="FFFF00"/>
                </a:solidFill>
                <a:latin typeface="Arial" pitchFamily="34" charset="0"/>
                <a:cs typeface="Arial" pitchFamily="34" charset="0"/>
              </a:rPr>
              <a:t>se os valores não forem suficientes  o Estado se compromete a pagar o saldo restante à vista ou alienar novos bens e direito e se passar a União utiliza para amortizar a dívida refinanciada.</a:t>
            </a:r>
            <a:endParaRPr lang="pt-BR" sz="2200" baseline="30000" dirty="0" smtClean="0">
              <a:solidFill>
                <a:srgbClr val="FFFF00"/>
              </a:solidFill>
              <a:latin typeface="Arial" pitchFamily="34" charset="0"/>
              <a:cs typeface="Arial" pitchFamily="34" charset="0"/>
            </a:endParaRPr>
          </a:p>
          <a:p>
            <a:pPr marL="360000" indent="-360000" algn="just"/>
            <a:endParaRPr lang="pt-BR" dirty="0">
              <a:solidFill>
                <a:srgbClr val="FFFFFF"/>
              </a:solidFill>
            </a:endParaRPr>
          </a:p>
        </p:txBody>
      </p:sp>
      <p:sp>
        <p:nvSpPr>
          <p:cNvPr id="3075" name="Rectangle 3"/>
          <p:cNvSpPr>
            <a:spLocks noChangeArrowheads="1"/>
          </p:cNvSpPr>
          <p:nvPr/>
        </p:nvSpPr>
        <p:spPr bwMode="auto">
          <a:xfrm>
            <a:off x="0" y="2143116"/>
            <a:ext cx="1014409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3600" b="0" i="0" u="none" strike="noStrike" cap="none" normalizeH="0" baseline="0" dirty="0" smtClean="0">
                <a:ln>
                  <a:noFill/>
                </a:ln>
                <a:effectLst/>
                <a:latin typeface="+mn-lt"/>
                <a:ea typeface="Calibri" pitchFamily="34" charset="0"/>
                <a:cs typeface="Times New Roman" pitchFamily="18" charset="0"/>
              </a:rPr>
              <a:t>     </a:t>
            </a:r>
            <a:endParaRPr kumimoji="0" lang="pt-BR" sz="3600" b="0" i="0" u="none" strike="noStrike" cap="none" normalizeH="0" baseline="0" dirty="0" smtClean="0">
              <a:ln>
                <a:noFill/>
              </a:ln>
              <a:effectLst/>
              <a:latin typeface="+mn-lt"/>
              <a:cs typeface="Arial"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309530" y="338555"/>
            <a:ext cx="959647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3600" b="1" i="0" u="none" strike="noStrike" cap="none" normalizeH="0" baseline="0" dirty="0" smtClean="0">
                <a:ln>
                  <a:noFill/>
                </a:ln>
                <a:solidFill>
                  <a:srgbClr val="FFC000"/>
                </a:solidFill>
                <a:effectLst/>
                <a:latin typeface="+mn-lt"/>
                <a:ea typeface="Calibri" pitchFamily="34" charset="0"/>
                <a:cs typeface="Times New Roman" pitchFamily="18" charset="0"/>
              </a:rPr>
              <a:t>DÍVIDA DE</a:t>
            </a:r>
            <a:r>
              <a:rPr kumimoji="0" lang="pt-BR" sz="3600" b="1" i="0" u="none" strike="noStrike" cap="none" normalizeH="0" dirty="0" smtClean="0">
                <a:ln>
                  <a:noFill/>
                </a:ln>
                <a:solidFill>
                  <a:srgbClr val="FFC000"/>
                </a:solidFill>
                <a:effectLst/>
                <a:latin typeface="+mn-lt"/>
                <a:ea typeface="Calibri" pitchFamily="34" charset="0"/>
                <a:cs typeface="Times New Roman" pitchFamily="18" charset="0"/>
              </a:rPr>
              <a:t> MINAS  CO</a:t>
            </a:r>
            <a:r>
              <a:rPr kumimoji="0" lang="pt-BR" sz="3600" b="1" i="0" u="none" strike="noStrike" cap="none" normalizeH="0" baseline="0" dirty="0" smtClean="0">
                <a:ln>
                  <a:noFill/>
                </a:ln>
                <a:solidFill>
                  <a:srgbClr val="FFC000"/>
                </a:solidFill>
                <a:effectLst/>
                <a:latin typeface="+mn-lt"/>
                <a:ea typeface="Calibri" pitchFamily="34" charset="0"/>
                <a:cs typeface="Times New Roman" pitchFamily="18" charset="0"/>
              </a:rPr>
              <a:t>M A UNIÃO</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sz="2800" b="1" i="0" u="none" strike="noStrike" cap="none" normalizeH="0" baseline="0" dirty="0" smtClean="0">
                <a:ln>
                  <a:noFill/>
                </a:ln>
                <a:solidFill>
                  <a:srgbClr val="FFC000"/>
                </a:solidFill>
                <a:effectLst/>
                <a:latin typeface="+mn-lt"/>
                <a:ea typeface="Calibri" pitchFamily="34" charset="0"/>
                <a:cs typeface="Times New Roman" pitchFamily="18" charset="0"/>
              </a:rPr>
              <a:t> Negociada com base na Lei 9496/97 e Res.99/96 do Senado</a:t>
            </a:r>
          </a:p>
          <a:p>
            <a:pPr marL="0" marR="0" lvl="0" indent="0" algn="ctr" defTabSz="914400" rtl="0" eaLnBrk="1" fontAlgn="base" latinLnBrk="0" hangingPunct="1">
              <a:lnSpc>
                <a:spcPct val="100000"/>
              </a:lnSpc>
              <a:spcBef>
                <a:spcPct val="0"/>
              </a:spcBef>
              <a:spcAft>
                <a:spcPct val="0"/>
              </a:spcAft>
              <a:buClrTx/>
              <a:buSzTx/>
              <a:buFontTx/>
              <a:buNone/>
              <a:tabLst/>
            </a:pPr>
            <a:endParaRPr lang="pt-BR" sz="2800" dirty="0" smtClean="0">
              <a:solidFill>
                <a:srgbClr val="FFC000"/>
              </a:solidFill>
              <a:latin typeface="+mn-lt"/>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2800" b="0" i="0" u="none" strike="noStrike" cap="none" normalizeH="0" baseline="0" dirty="0" smtClean="0">
              <a:ln>
                <a:noFill/>
              </a:ln>
              <a:solidFill>
                <a:srgbClr val="FFC000"/>
              </a:solidFill>
              <a:effectLst/>
              <a:latin typeface="+mn-lt"/>
              <a:cs typeface="Arial" pitchFamily="34" charset="0"/>
            </a:endParaRPr>
          </a:p>
        </p:txBody>
      </p:sp>
      <p:sp>
        <p:nvSpPr>
          <p:cNvPr id="4" name="Retângulo 3"/>
          <p:cNvSpPr/>
          <p:nvPr/>
        </p:nvSpPr>
        <p:spPr>
          <a:xfrm>
            <a:off x="452406" y="1500174"/>
            <a:ext cx="9453594" cy="4524315"/>
          </a:xfrm>
          <a:prstGeom prst="rect">
            <a:avLst/>
          </a:prstGeom>
        </p:spPr>
        <p:txBody>
          <a:bodyPr wrap="square">
            <a:spAutoFit/>
          </a:bodyPr>
          <a:lstStyle/>
          <a:p>
            <a:endParaRPr lang="pt-BR" baseline="30000" dirty="0" smtClean="0">
              <a:solidFill>
                <a:srgbClr val="FFFFFF"/>
              </a:solidFill>
              <a:latin typeface="Arial" pitchFamily="34" charset="0"/>
              <a:cs typeface="Arial" pitchFamily="34" charset="0"/>
            </a:endParaRPr>
          </a:p>
          <a:p>
            <a:endParaRPr lang="pt-BR" baseline="30000" dirty="0" smtClean="0">
              <a:solidFill>
                <a:srgbClr val="FFFFFF"/>
              </a:solidFill>
              <a:latin typeface="Arial" pitchFamily="34" charset="0"/>
              <a:cs typeface="Arial" pitchFamily="34" charset="0"/>
            </a:endParaRPr>
          </a:p>
          <a:p>
            <a:r>
              <a:rPr lang="pt-BR" baseline="30000" dirty="0" smtClean="0">
                <a:solidFill>
                  <a:srgbClr val="FFFFFF"/>
                </a:solidFill>
                <a:latin typeface="Arial" pitchFamily="34" charset="0"/>
                <a:cs typeface="Arial" pitchFamily="34" charset="0"/>
              </a:rPr>
              <a:t>Notas Tabela:</a:t>
            </a:r>
          </a:p>
          <a:p>
            <a:endParaRPr lang="pt-BR" baseline="30000" dirty="0" smtClean="0">
              <a:solidFill>
                <a:srgbClr val="FFFFFF"/>
              </a:solidFill>
              <a:latin typeface="Arial" pitchFamily="34" charset="0"/>
              <a:cs typeface="Arial" pitchFamily="34" charset="0"/>
            </a:endParaRPr>
          </a:p>
          <a:p>
            <a:r>
              <a:rPr lang="pt-BR" dirty="0" smtClean="0">
                <a:solidFill>
                  <a:srgbClr val="FFFFFF"/>
                </a:solidFill>
                <a:latin typeface="Arial" pitchFamily="34" charset="0"/>
                <a:cs typeface="Arial" pitchFamily="34" charset="0"/>
              </a:rPr>
              <a:t>6- Saldos devedores de contratos-Res 63/97 em 21-10-97</a:t>
            </a:r>
            <a:r>
              <a:rPr lang="pt-BR" dirty="0" smtClean="0">
                <a:latin typeface="Arial" pitchFamily="34" charset="0"/>
                <a:cs typeface="Arial" pitchFamily="34" charset="0"/>
              </a:rPr>
              <a:t>.</a:t>
            </a:r>
            <a:endParaRPr lang="pt-BR" baseline="30000" dirty="0" smtClean="0">
              <a:solidFill>
                <a:srgbClr val="FFFFFF"/>
              </a:solidFill>
              <a:latin typeface="Arial" pitchFamily="34" charset="0"/>
              <a:cs typeface="Arial" pitchFamily="34" charset="0"/>
            </a:endParaRPr>
          </a:p>
          <a:p>
            <a:endParaRPr lang="pt-BR" baseline="30000" dirty="0" smtClean="0">
              <a:solidFill>
                <a:srgbClr val="FFFFFF"/>
              </a:solidFill>
              <a:latin typeface="Arial" pitchFamily="34" charset="0"/>
              <a:cs typeface="Arial" pitchFamily="34" charset="0"/>
            </a:endParaRPr>
          </a:p>
          <a:p>
            <a:r>
              <a:rPr lang="pt-BR" dirty="0" smtClean="0">
                <a:solidFill>
                  <a:srgbClr val="FFFFFF"/>
                </a:solidFill>
                <a:latin typeface="Arial" pitchFamily="34" charset="0"/>
                <a:cs typeface="Arial" pitchFamily="34" charset="0"/>
              </a:rPr>
              <a:t>7 - Amparo no voto CMN 162/92 e alterações em 21-10-97.</a:t>
            </a:r>
          </a:p>
          <a:p>
            <a:endParaRPr lang="pt-BR" dirty="0" smtClean="0">
              <a:solidFill>
                <a:srgbClr val="FFFFFF"/>
              </a:solidFill>
              <a:latin typeface="Arial" pitchFamily="34" charset="0"/>
              <a:cs typeface="Arial" pitchFamily="34" charset="0"/>
            </a:endParaRPr>
          </a:p>
          <a:p>
            <a:r>
              <a:rPr lang="pt-BR" dirty="0" smtClean="0">
                <a:solidFill>
                  <a:srgbClr val="FFFFFF"/>
                </a:solidFill>
                <a:latin typeface="Arial" pitchFamily="34" charset="0"/>
                <a:cs typeface="Arial" pitchFamily="34" charset="0"/>
              </a:rPr>
              <a:t> 8- Com 15 Bancos privados - atualizadas até data deste contrato, em 21-10-97.</a:t>
            </a:r>
          </a:p>
          <a:p>
            <a:endParaRPr lang="pt-BR" dirty="0" smtClean="0">
              <a:solidFill>
                <a:srgbClr val="FFFFFF"/>
              </a:solidFill>
              <a:latin typeface="Arial" pitchFamily="34" charset="0"/>
              <a:cs typeface="Arial" pitchFamily="34" charset="0"/>
            </a:endParaRPr>
          </a:p>
          <a:p>
            <a:r>
              <a:rPr lang="pt-BR" dirty="0" smtClean="0">
                <a:solidFill>
                  <a:srgbClr val="FFFFFF"/>
                </a:solidFill>
                <a:latin typeface="Arial" pitchFamily="34" charset="0"/>
                <a:cs typeface="Arial" pitchFamily="34" charset="0"/>
              </a:rPr>
              <a:t>9 - Crédito de atualização monetária de MG</a:t>
            </a:r>
          </a:p>
          <a:p>
            <a:endParaRPr lang="pt-BR" baseline="30000" dirty="0" smtClean="0">
              <a:solidFill>
                <a:srgbClr val="FFFFFF"/>
              </a:solidFill>
              <a:latin typeface="Arial" pitchFamily="34" charset="0"/>
              <a:cs typeface="Arial" pitchFamily="34" charset="0"/>
            </a:endParaRPr>
          </a:p>
          <a:p>
            <a:pPr marL="360000" indent="-360000" algn="just"/>
            <a:endParaRPr lang="pt-BR" dirty="0">
              <a:solidFill>
                <a:srgbClr val="FFFFFF"/>
              </a:solidFill>
            </a:endParaRPr>
          </a:p>
        </p:txBody>
      </p:sp>
      <p:sp>
        <p:nvSpPr>
          <p:cNvPr id="3075" name="Rectangle 3"/>
          <p:cNvSpPr>
            <a:spLocks noChangeArrowheads="1"/>
          </p:cNvSpPr>
          <p:nvPr/>
        </p:nvSpPr>
        <p:spPr bwMode="auto">
          <a:xfrm>
            <a:off x="3095612" y="3286124"/>
            <a:ext cx="1014409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3600" b="0" i="0" u="none" strike="noStrike" cap="none" normalizeH="0" baseline="0" dirty="0" smtClean="0">
                <a:ln>
                  <a:noFill/>
                </a:ln>
                <a:effectLst/>
                <a:latin typeface="+mn-lt"/>
                <a:ea typeface="Calibri" pitchFamily="34" charset="0"/>
                <a:cs typeface="Times New Roman" pitchFamily="18" charset="0"/>
              </a:rPr>
              <a:t>     </a:t>
            </a:r>
            <a:endParaRPr kumimoji="0" lang="pt-BR" sz="3600" b="0" i="0" u="none" strike="noStrike" cap="none" normalizeH="0" baseline="0" dirty="0" smtClean="0">
              <a:ln>
                <a:noFill/>
              </a:ln>
              <a:effectLst/>
              <a:latin typeface="+mn-lt"/>
              <a:cs typeface="Arial"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309530" y="338555"/>
            <a:ext cx="959647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3600" b="1" i="0" u="none" strike="noStrike" cap="none" normalizeH="0" baseline="0" dirty="0" smtClean="0">
                <a:ln>
                  <a:noFill/>
                </a:ln>
                <a:solidFill>
                  <a:srgbClr val="FFC000"/>
                </a:solidFill>
                <a:effectLst/>
                <a:latin typeface="+mn-lt"/>
                <a:ea typeface="Calibri" pitchFamily="34" charset="0"/>
                <a:cs typeface="Times New Roman" pitchFamily="18" charset="0"/>
              </a:rPr>
              <a:t>DÍVIDA DE</a:t>
            </a:r>
            <a:r>
              <a:rPr kumimoji="0" lang="pt-BR" sz="3600" b="1" i="0" u="none" strike="noStrike" cap="none" normalizeH="0" dirty="0" smtClean="0">
                <a:ln>
                  <a:noFill/>
                </a:ln>
                <a:solidFill>
                  <a:srgbClr val="FFC000"/>
                </a:solidFill>
                <a:effectLst/>
                <a:latin typeface="+mn-lt"/>
                <a:ea typeface="Calibri" pitchFamily="34" charset="0"/>
                <a:cs typeface="Times New Roman" pitchFamily="18" charset="0"/>
              </a:rPr>
              <a:t> MINAS  CO</a:t>
            </a:r>
            <a:r>
              <a:rPr kumimoji="0" lang="pt-BR" sz="3600" b="1" i="0" u="none" strike="noStrike" cap="none" normalizeH="0" baseline="0" dirty="0" smtClean="0">
                <a:ln>
                  <a:noFill/>
                </a:ln>
                <a:solidFill>
                  <a:srgbClr val="FFC000"/>
                </a:solidFill>
                <a:effectLst/>
                <a:latin typeface="+mn-lt"/>
                <a:ea typeface="Calibri" pitchFamily="34" charset="0"/>
                <a:cs typeface="Times New Roman" pitchFamily="18" charset="0"/>
              </a:rPr>
              <a:t>M A UNIÃO</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sz="2800" b="1" i="0" u="none" strike="noStrike" cap="none" normalizeH="0" baseline="0" dirty="0" smtClean="0">
                <a:ln>
                  <a:noFill/>
                </a:ln>
                <a:solidFill>
                  <a:srgbClr val="FFC000"/>
                </a:solidFill>
                <a:effectLst/>
                <a:latin typeface="+mn-lt"/>
                <a:ea typeface="Calibri" pitchFamily="34" charset="0"/>
                <a:cs typeface="Times New Roman" pitchFamily="18" charset="0"/>
              </a:rPr>
              <a:t> Negociada com base na Lei 9496/97 e Res.99/96 do Senado</a:t>
            </a:r>
          </a:p>
          <a:p>
            <a:pPr marL="0" marR="0" lvl="0" indent="0" algn="ctr" defTabSz="914400" rtl="0" eaLnBrk="1" fontAlgn="base" latinLnBrk="0" hangingPunct="1">
              <a:lnSpc>
                <a:spcPct val="100000"/>
              </a:lnSpc>
              <a:spcBef>
                <a:spcPct val="0"/>
              </a:spcBef>
              <a:spcAft>
                <a:spcPct val="0"/>
              </a:spcAft>
              <a:buClrTx/>
              <a:buSzTx/>
              <a:buFontTx/>
              <a:buNone/>
              <a:tabLst/>
            </a:pPr>
            <a:endParaRPr lang="pt-BR" sz="2800" dirty="0" smtClean="0">
              <a:solidFill>
                <a:srgbClr val="FFC000"/>
              </a:solidFill>
              <a:latin typeface="+mn-lt"/>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2800" b="0" i="0" u="none" strike="noStrike" cap="none" normalizeH="0" baseline="0" dirty="0" smtClean="0">
              <a:ln>
                <a:noFill/>
              </a:ln>
              <a:solidFill>
                <a:srgbClr val="FFC000"/>
              </a:solidFill>
              <a:effectLst/>
              <a:latin typeface="+mn-lt"/>
              <a:cs typeface="Arial" pitchFamily="34" charset="0"/>
            </a:endParaRPr>
          </a:p>
        </p:txBody>
      </p:sp>
      <p:sp>
        <p:nvSpPr>
          <p:cNvPr id="4" name="Retângulo 3"/>
          <p:cNvSpPr/>
          <p:nvPr/>
        </p:nvSpPr>
        <p:spPr>
          <a:xfrm>
            <a:off x="452406" y="1500174"/>
            <a:ext cx="9453594" cy="6001643"/>
          </a:xfrm>
          <a:prstGeom prst="rect">
            <a:avLst/>
          </a:prstGeom>
        </p:spPr>
        <p:txBody>
          <a:bodyPr wrap="square">
            <a:spAutoFit/>
          </a:bodyPr>
          <a:lstStyle/>
          <a:p>
            <a:endParaRPr lang="pt-BR" baseline="30000" dirty="0" smtClean="0">
              <a:solidFill>
                <a:srgbClr val="FFFFFF"/>
              </a:solidFill>
              <a:latin typeface="Arial" pitchFamily="34" charset="0"/>
              <a:cs typeface="Arial" pitchFamily="34" charset="0"/>
            </a:endParaRPr>
          </a:p>
          <a:p>
            <a:endParaRPr lang="pt-BR" baseline="30000" dirty="0" smtClean="0">
              <a:solidFill>
                <a:srgbClr val="FFFFFF"/>
              </a:solidFill>
              <a:latin typeface="Arial" pitchFamily="34" charset="0"/>
              <a:cs typeface="Arial" pitchFamily="34" charset="0"/>
            </a:endParaRPr>
          </a:p>
          <a:p>
            <a:r>
              <a:rPr lang="pt-BR" dirty="0" smtClean="0">
                <a:solidFill>
                  <a:srgbClr val="FFFF00"/>
                </a:solidFill>
                <a:latin typeface="+mn-lt"/>
              </a:rPr>
              <a:t>O Contrato inicial </a:t>
            </a:r>
            <a:r>
              <a:rPr lang="pt-BR" dirty="0" smtClean="0">
                <a:solidFill>
                  <a:srgbClr val="FFFFFF"/>
                </a:solidFill>
                <a:latin typeface="+mn-lt"/>
              </a:rPr>
              <a:t>sofreu alterações de valores desde a sua assinatura, em 18/02/1998, até o Quarto Termo Aditivo (</a:t>
            </a:r>
            <a:r>
              <a:rPr lang="pt-BR" dirty="0" smtClean="0">
                <a:solidFill>
                  <a:srgbClr val="FFFF00"/>
                </a:solidFill>
                <a:latin typeface="+mn-lt"/>
              </a:rPr>
              <a:t>todos de 98 – governo Eduardo Azeredo). </a:t>
            </a:r>
          </a:p>
          <a:p>
            <a:endParaRPr lang="pt-BR" dirty="0" smtClean="0">
              <a:solidFill>
                <a:srgbClr val="FFFF00"/>
              </a:solidFill>
              <a:latin typeface="+mn-lt"/>
            </a:endParaRPr>
          </a:p>
          <a:p>
            <a:r>
              <a:rPr lang="pt-BR" dirty="0" smtClean="0">
                <a:solidFill>
                  <a:srgbClr val="FFFFFF"/>
                </a:solidFill>
                <a:latin typeface="+mn-lt"/>
              </a:rPr>
              <a:t> 1º  ativo -Reajustes de valores devido a situação irregular de umas das IF perante a RF – mas não especifica qual;</a:t>
            </a:r>
          </a:p>
          <a:p>
            <a:endParaRPr lang="pt-BR" dirty="0" smtClean="0">
              <a:solidFill>
                <a:srgbClr val="FFFFFF"/>
              </a:solidFill>
              <a:latin typeface="+mn-lt"/>
            </a:endParaRPr>
          </a:p>
          <a:p>
            <a:r>
              <a:rPr lang="pt-BR" dirty="0" smtClean="0">
                <a:solidFill>
                  <a:srgbClr val="FFFFFF"/>
                </a:solidFill>
                <a:latin typeface="+mn-lt"/>
              </a:rPr>
              <a:t>2º ativo- altera os valores das empresas privatizadas;</a:t>
            </a:r>
          </a:p>
          <a:p>
            <a:endParaRPr lang="pt-BR" dirty="0" smtClean="0">
              <a:solidFill>
                <a:srgbClr val="FFFFFF"/>
              </a:solidFill>
              <a:latin typeface="+mn-lt"/>
            </a:endParaRPr>
          </a:p>
          <a:p>
            <a:r>
              <a:rPr lang="pt-BR" dirty="0" smtClean="0">
                <a:solidFill>
                  <a:srgbClr val="FFFFFF"/>
                </a:solidFill>
                <a:latin typeface="+mn-lt"/>
              </a:rPr>
              <a:t>3º ativo - O estado necessita obter recursos livres substituição de partes dos créditos originários do FCVS vinculados a amortização da conta gráfica pelo produto da </a:t>
            </a:r>
            <a:r>
              <a:rPr lang="pt-BR" dirty="0" smtClean="0">
                <a:solidFill>
                  <a:srgbClr val="FFC000"/>
                </a:solidFill>
                <a:latin typeface="+mn-lt"/>
              </a:rPr>
              <a:t>alienação das ações pref. nominativas da CEMIG.</a:t>
            </a:r>
          </a:p>
          <a:p>
            <a:endParaRPr lang="pt-BR" baseline="30000" dirty="0" smtClean="0">
              <a:solidFill>
                <a:srgbClr val="FFFFFF"/>
              </a:solidFill>
              <a:latin typeface="Arial" pitchFamily="34" charset="0"/>
              <a:cs typeface="Arial" pitchFamily="34" charset="0"/>
            </a:endParaRPr>
          </a:p>
          <a:p>
            <a:pPr marL="360000" indent="-360000" algn="just"/>
            <a:endParaRPr lang="pt-BR" dirty="0">
              <a:solidFill>
                <a:srgbClr val="FFFFFF"/>
              </a:solidFill>
            </a:endParaRPr>
          </a:p>
        </p:txBody>
      </p:sp>
      <p:sp>
        <p:nvSpPr>
          <p:cNvPr id="3075" name="Rectangle 3"/>
          <p:cNvSpPr>
            <a:spLocks noChangeArrowheads="1"/>
          </p:cNvSpPr>
          <p:nvPr/>
        </p:nvSpPr>
        <p:spPr bwMode="auto">
          <a:xfrm>
            <a:off x="3095612" y="3286124"/>
            <a:ext cx="1014409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3600" b="0" i="0" u="none" strike="noStrike" cap="none" normalizeH="0" baseline="0" dirty="0" smtClean="0">
                <a:ln>
                  <a:noFill/>
                </a:ln>
                <a:effectLst/>
                <a:latin typeface="+mn-lt"/>
                <a:ea typeface="Calibri" pitchFamily="34" charset="0"/>
                <a:cs typeface="Times New Roman" pitchFamily="18" charset="0"/>
              </a:rPr>
              <a:t>     </a:t>
            </a:r>
            <a:endParaRPr kumimoji="0" lang="pt-BR" sz="3600" b="0" i="0" u="none" strike="noStrike" cap="none" normalizeH="0" baseline="0" dirty="0" smtClean="0">
              <a:ln>
                <a:noFill/>
              </a:ln>
              <a:effectLst/>
              <a:latin typeface="+mn-lt"/>
              <a:cs typeface="Arial"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309530" y="338555"/>
            <a:ext cx="959647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3600" b="1" i="0" u="none" strike="noStrike" cap="none" normalizeH="0" baseline="0" dirty="0" smtClean="0">
                <a:ln>
                  <a:noFill/>
                </a:ln>
                <a:solidFill>
                  <a:srgbClr val="FFC000"/>
                </a:solidFill>
                <a:effectLst/>
                <a:latin typeface="+mn-lt"/>
                <a:ea typeface="Calibri" pitchFamily="34" charset="0"/>
                <a:cs typeface="Times New Roman" pitchFamily="18" charset="0"/>
              </a:rPr>
              <a:t>DÍVIDA DE</a:t>
            </a:r>
            <a:r>
              <a:rPr kumimoji="0" lang="pt-BR" sz="3600" b="1" i="0" u="none" strike="noStrike" cap="none" normalizeH="0" dirty="0" smtClean="0">
                <a:ln>
                  <a:noFill/>
                </a:ln>
                <a:solidFill>
                  <a:srgbClr val="FFC000"/>
                </a:solidFill>
                <a:effectLst/>
                <a:latin typeface="+mn-lt"/>
                <a:ea typeface="Calibri" pitchFamily="34" charset="0"/>
                <a:cs typeface="Times New Roman" pitchFamily="18" charset="0"/>
              </a:rPr>
              <a:t> MINAS  CO</a:t>
            </a:r>
            <a:r>
              <a:rPr kumimoji="0" lang="pt-BR" sz="3600" b="1" i="0" u="none" strike="noStrike" cap="none" normalizeH="0" baseline="0" dirty="0" smtClean="0">
                <a:ln>
                  <a:noFill/>
                </a:ln>
                <a:solidFill>
                  <a:srgbClr val="FFC000"/>
                </a:solidFill>
                <a:effectLst/>
                <a:latin typeface="+mn-lt"/>
                <a:ea typeface="Calibri" pitchFamily="34" charset="0"/>
                <a:cs typeface="Times New Roman" pitchFamily="18" charset="0"/>
              </a:rPr>
              <a:t>M A UNIÃO</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sz="2800" b="1" i="0" u="none" strike="noStrike" cap="none" normalizeH="0" baseline="0" dirty="0" smtClean="0">
                <a:ln>
                  <a:noFill/>
                </a:ln>
                <a:solidFill>
                  <a:srgbClr val="FFC000"/>
                </a:solidFill>
                <a:effectLst/>
                <a:latin typeface="+mn-lt"/>
                <a:ea typeface="Calibri" pitchFamily="34" charset="0"/>
                <a:cs typeface="Times New Roman" pitchFamily="18" charset="0"/>
              </a:rPr>
              <a:t> Negociada com base na Lei 9496/97 e Res.99/96 do Senado</a:t>
            </a:r>
          </a:p>
          <a:p>
            <a:pPr marL="0" marR="0" lvl="0" indent="0" algn="ctr" defTabSz="914400" rtl="0" eaLnBrk="1" fontAlgn="base" latinLnBrk="0" hangingPunct="1">
              <a:lnSpc>
                <a:spcPct val="100000"/>
              </a:lnSpc>
              <a:spcBef>
                <a:spcPct val="0"/>
              </a:spcBef>
              <a:spcAft>
                <a:spcPct val="0"/>
              </a:spcAft>
              <a:buClrTx/>
              <a:buSzTx/>
              <a:buFontTx/>
              <a:buNone/>
              <a:tabLst/>
            </a:pPr>
            <a:endParaRPr lang="pt-BR" sz="2800" dirty="0" smtClean="0">
              <a:solidFill>
                <a:srgbClr val="FFC000"/>
              </a:solidFill>
              <a:latin typeface="+mn-lt"/>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2800" b="0" i="0" u="none" strike="noStrike" cap="none" normalizeH="0" baseline="0" dirty="0" smtClean="0">
              <a:ln>
                <a:noFill/>
              </a:ln>
              <a:solidFill>
                <a:srgbClr val="FFC000"/>
              </a:solidFill>
              <a:effectLst/>
              <a:latin typeface="+mn-lt"/>
              <a:cs typeface="Arial" pitchFamily="34" charset="0"/>
            </a:endParaRPr>
          </a:p>
        </p:txBody>
      </p:sp>
      <p:sp>
        <p:nvSpPr>
          <p:cNvPr id="4" name="Retângulo 3"/>
          <p:cNvSpPr/>
          <p:nvPr/>
        </p:nvSpPr>
        <p:spPr>
          <a:xfrm>
            <a:off x="452406" y="1500174"/>
            <a:ext cx="9453594" cy="4893647"/>
          </a:xfrm>
          <a:prstGeom prst="rect">
            <a:avLst/>
          </a:prstGeom>
        </p:spPr>
        <p:txBody>
          <a:bodyPr wrap="square">
            <a:spAutoFit/>
          </a:bodyPr>
          <a:lstStyle/>
          <a:p>
            <a:endParaRPr lang="pt-BR" baseline="30000" dirty="0" smtClean="0">
              <a:solidFill>
                <a:srgbClr val="FFFFFF"/>
              </a:solidFill>
              <a:latin typeface="Arial" pitchFamily="34" charset="0"/>
              <a:cs typeface="Arial" pitchFamily="34" charset="0"/>
            </a:endParaRPr>
          </a:p>
          <a:p>
            <a:endParaRPr lang="pt-BR" baseline="30000" dirty="0" smtClean="0">
              <a:solidFill>
                <a:srgbClr val="FFFFFF"/>
              </a:solidFill>
              <a:latin typeface="Arial" pitchFamily="34" charset="0"/>
              <a:cs typeface="Arial" pitchFamily="34" charset="0"/>
            </a:endParaRPr>
          </a:p>
          <a:p>
            <a:r>
              <a:rPr lang="pt-BR" dirty="0" smtClean="0">
                <a:solidFill>
                  <a:srgbClr val="FFFFFF"/>
                </a:solidFill>
                <a:latin typeface="+mn-lt"/>
              </a:rPr>
              <a:t>4 o - Também se prorroga o prazo para liquidação do saldo devedor da </a:t>
            </a:r>
            <a:r>
              <a:rPr lang="pt-BR" dirty="0" smtClean="0">
                <a:solidFill>
                  <a:srgbClr val="FFFF00"/>
                </a:solidFill>
                <a:latin typeface="+mn-lt"/>
              </a:rPr>
              <a:t>conta gráfica (30-11-99</a:t>
            </a:r>
            <a:r>
              <a:rPr lang="pt-BR" dirty="0" smtClean="0">
                <a:solidFill>
                  <a:srgbClr val="FFFFFF"/>
                </a:solidFill>
                <a:latin typeface="+mn-lt"/>
              </a:rPr>
              <a:t>), ou seja, </a:t>
            </a:r>
            <a:r>
              <a:rPr lang="pt-BR" dirty="0" smtClean="0">
                <a:solidFill>
                  <a:srgbClr val="FFFF00"/>
                </a:solidFill>
                <a:latin typeface="+mn-lt"/>
              </a:rPr>
              <a:t>até esta data o Governo de Minas ainda não o havia quitado totalmente.</a:t>
            </a:r>
            <a:endParaRPr lang="pt-BR" dirty="0" smtClean="0">
              <a:solidFill>
                <a:srgbClr val="FFFFFF"/>
              </a:solidFill>
              <a:latin typeface="+mn-lt"/>
            </a:endParaRPr>
          </a:p>
          <a:p>
            <a:endParaRPr lang="pt-BR" dirty="0" smtClean="0">
              <a:solidFill>
                <a:srgbClr val="FFFFFF"/>
              </a:solidFill>
              <a:latin typeface="+mn-lt"/>
            </a:endParaRPr>
          </a:p>
          <a:p>
            <a:r>
              <a:rPr lang="pt-BR" dirty="0" smtClean="0">
                <a:solidFill>
                  <a:srgbClr val="FFFFFF"/>
                </a:solidFill>
                <a:latin typeface="+mn-lt"/>
              </a:rPr>
              <a:t>5º - </a:t>
            </a:r>
            <a:r>
              <a:rPr lang="pt-BR" dirty="0" smtClean="0">
                <a:solidFill>
                  <a:srgbClr val="FFC000"/>
                </a:solidFill>
                <a:latin typeface="+mn-lt"/>
              </a:rPr>
              <a:t>de 28-01-00 </a:t>
            </a:r>
            <a:r>
              <a:rPr lang="pt-BR" dirty="0" smtClean="0">
                <a:solidFill>
                  <a:srgbClr val="FFFFFF"/>
                </a:solidFill>
                <a:latin typeface="+mn-lt"/>
              </a:rPr>
              <a:t>saldo devedor da conta gráfica foi novamente prorrogado em 28 de janeiro de 2000  -  e passa </a:t>
            </a:r>
            <a:r>
              <a:rPr lang="pt-BR" dirty="0" smtClean="0">
                <a:solidFill>
                  <a:srgbClr val="FFFF00"/>
                </a:solidFill>
                <a:latin typeface="+mn-lt"/>
              </a:rPr>
              <a:t>as ações </a:t>
            </a:r>
            <a:r>
              <a:rPr lang="pt-BR" dirty="0" smtClean="0">
                <a:solidFill>
                  <a:srgbClr val="FFFFFF"/>
                </a:solidFill>
                <a:latin typeface="+mn-lt"/>
              </a:rPr>
              <a:t>da Centrais de Abastecimento de Minas Gerais -  </a:t>
            </a:r>
            <a:r>
              <a:rPr lang="pt-BR" dirty="0" smtClean="0">
                <a:solidFill>
                  <a:srgbClr val="FFFF00"/>
                </a:solidFill>
                <a:latin typeface="+mn-lt"/>
              </a:rPr>
              <a:t>CEASA </a:t>
            </a:r>
            <a:r>
              <a:rPr lang="pt-BR" dirty="0" smtClean="0">
                <a:solidFill>
                  <a:srgbClr val="FFFFFF"/>
                </a:solidFill>
                <a:latin typeface="+mn-lt"/>
              </a:rPr>
              <a:t> e da Companhia de Armazéns e Silos do Estado de Minas Gerais -  </a:t>
            </a:r>
            <a:r>
              <a:rPr lang="pt-BR" dirty="0" smtClean="0">
                <a:solidFill>
                  <a:srgbClr val="FFFF00"/>
                </a:solidFill>
                <a:latin typeface="+mn-lt"/>
              </a:rPr>
              <a:t>CASEMG</a:t>
            </a:r>
            <a:r>
              <a:rPr lang="pt-BR" dirty="0" smtClean="0">
                <a:solidFill>
                  <a:srgbClr val="FFFFFF"/>
                </a:solidFill>
                <a:latin typeface="+mn-lt"/>
              </a:rPr>
              <a:t> foram transferidas para a </a:t>
            </a:r>
            <a:r>
              <a:rPr lang="pt-BR" dirty="0" smtClean="0">
                <a:solidFill>
                  <a:srgbClr val="FFFFFF"/>
                </a:solidFill>
                <a:latin typeface="+mn-lt"/>
              </a:rPr>
              <a:t>União – </a:t>
            </a:r>
            <a:r>
              <a:rPr lang="pt-BR" dirty="0" smtClean="0">
                <a:solidFill>
                  <a:srgbClr val="FFFF00"/>
                </a:solidFill>
                <a:latin typeface="+mn-lt"/>
              </a:rPr>
              <a:t>n</a:t>
            </a:r>
            <a:r>
              <a:rPr lang="pt-BR" dirty="0" smtClean="0">
                <a:solidFill>
                  <a:srgbClr val="FFFF00"/>
                </a:solidFill>
                <a:latin typeface="+mn-lt"/>
              </a:rPr>
              <a:t>ão se sabe como foi calculado o ativo dessas empresas e  nem</a:t>
            </a:r>
            <a:r>
              <a:rPr lang="pt-BR" dirty="0" smtClean="0">
                <a:solidFill>
                  <a:srgbClr val="FFFF00"/>
                </a:solidFill>
                <a:latin typeface="+mn-lt"/>
              </a:rPr>
              <a:t> o  seu valor </a:t>
            </a:r>
            <a:r>
              <a:rPr lang="pt-BR" dirty="0" smtClean="0">
                <a:solidFill>
                  <a:srgbClr val="FFFFFF"/>
                </a:solidFill>
                <a:latin typeface="+mn-lt"/>
              </a:rPr>
              <a:t>– não apresentam a conta gráfica</a:t>
            </a:r>
            <a:endParaRPr lang="pt-BR" dirty="0" smtClean="0">
              <a:solidFill>
                <a:srgbClr val="FFFFFF"/>
              </a:solidFill>
              <a:latin typeface="+mn-lt"/>
              <a:cs typeface="Arial" pitchFamily="34" charset="0"/>
            </a:endParaRPr>
          </a:p>
          <a:p>
            <a:endParaRPr lang="pt-BR" baseline="30000" dirty="0" smtClean="0">
              <a:solidFill>
                <a:srgbClr val="FFFFFF"/>
              </a:solidFill>
              <a:latin typeface="Arial" pitchFamily="34" charset="0"/>
              <a:cs typeface="Arial" pitchFamily="34" charset="0"/>
            </a:endParaRPr>
          </a:p>
          <a:p>
            <a:pPr marL="360000" indent="-360000" algn="just"/>
            <a:endParaRPr lang="pt-BR" dirty="0">
              <a:solidFill>
                <a:srgbClr val="FFFFFF"/>
              </a:solidFill>
            </a:endParaRPr>
          </a:p>
        </p:txBody>
      </p:sp>
      <p:sp>
        <p:nvSpPr>
          <p:cNvPr id="3075" name="Rectangle 3"/>
          <p:cNvSpPr>
            <a:spLocks noChangeArrowheads="1"/>
          </p:cNvSpPr>
          <p:nvPr/>
        </p:nvSpPr>
        <p:spPr bwMode="auto">
          <a:xfrm>
            <a:off x="3095612" y="3286124"/>
            <a:ext cx="1014409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3600" b="0" i="0" u="none" strike="noStrike" cap="none" normalizeH="0" baseline="0" dirty="0" smtClean="0">
                <a:ln>
                  <a:noFill/>
                </a:ln>
                <a:effectLst/>
                <a:latin typeface="+mn-lt"/>
                <a:ea typeface="Calibri" pitchFamily="34" charset="0"/>
                <a:cs typeface="Times New Roman" pitchFamily="18" charset="0"/>
              </a:rPr>
              <a:t>     </a:t>
            </a:r>
            <a:endParaRPr kumimoji="0" lang="pt-BR" sz="3600" b="0" i="0" u="none" strike="noStrike" cap="none" normalizeH="0" baseline="0" dirty="0" smtClean="0">
              <a:ln>
                <a:noFill/>
              </a:ln>
              <a:effectLst/>
              <a:latin typeface="+mn-lt"/>
              <a:cs typeface="Arial"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309530" y="338555"/>
            <a:ext cx="959647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2800" b="0" i="0" u="none" strike="noStrike" cap="none" normalizeH="0" baseline="0" dirty="0" smtClean="0">
                <a:ln>
                  <a:noFill/>
                </a:ln>
                <a:solidFill>
                  <a:srgbClr val="FFC000"/>
                </a:solidFill>
                <a:effectLst/>
                <a:latin typeface="+mn-lt"/>
                <a:cs typeface="Arial" pitchFamily="34" charset="0"/>
              </a:rPr>
              <a:t>MINAS NÃO  SE CALA  EM</a:t>
            </a:r>
            <a:r>
              <a:rPr kumimoji="0" lang="pt-BR" sz="2800" b="0" i="0" u="none" strike="noStrike" cap="none" normalizeH="0" dirty="0" smtClean="0">
                <a:ln>
                  <a:noFill/>
                </a:ln>
                <a:solidFill>
                  <a:srgbClr val="FFC000"/>
                </a:solidFill>
                <a:effectLst/>
                <a:latin typeface="+mn-lt"/>
                <a:cs typeface="Arial" pitchFamily="34" charset="0"/>
              </a:rPr>
              <a:t>  RELAÇÃO A ESTE ‘SISTEMA DA  DÍVIDA</a:t>
            </a:r>
            <a:r>
              <a:rPr kumimoji="0" lang="pt-BR" sz="2800" b="0" i="0" u="none" strike="noStrike" cap="none" normalizeH="0" dirty="0" smtClean="0">
                <a:ln>
                  <a:noFill/>
                </a:ln>
                <a:solidFill>
                  <a:schemeClr val="accent1"/>
                </a:solidFill>
                <a:effectLst/>
                <a:latin typeface="+mn-lt"/>
                <a:cs typeface="Arial" pitchFamily="34" charset="0"/>
              </a:rPr>
              <a:t>” </a:t>
            </a:r>
            <a:r>
              <a:rPr kumimoji="0" lang="pt-BR" sz="2800" b="0" i="0" u="none" strike="noStrike" cap="none" normalizeH="0" dirty="0" smtClean="0">
                <a:ln>
                  <a:noFill/>
                </a:ln>
                <a:solidFill>
                  <a:schemeClr val="accent1"/>
                </a:solidFill>
                <a:effectLst/>
                <a:latin typeface="+mn-lt"/>
                <a:cs typeface="Arial" pitchFamily="34" charset="0"/>
              </a:rPr>
              <a:t>– </a:t>
            </a:r>
            <a:r>
              <a:rPr lang="pt-BR" sz="2800" b="0" u="sng" dirty="0" smtClean="0">
                <a:solidFill>
                  <a:srgbClr val="FFC000"/>
                </a:solidFill>
                <a:latin typeface="+mn-lt"/>
                <a:cs typeface="Arial" pitchFamily="34" charset="0"/>
              </a:rPr>
              <a:t>06-01-99</a:t>
            </a:r>
            <a:endParaRPr kumimoji="0" lang="pt-BR" sz="2800" b="0" i="0" u="sng" strike="noStrike" cap="none" normalizeH="0" baseline="0" dirty="0" smtClean="0">
              <a:ln>
                <a:noFill/>
              </a:ln>
              <a:solidFill>
                <a:srgbClr val="FFC000"/>
              </a:solidFill>
              <a:effectLst/>
              <a:latin typeface="+mn-lt"/>
              <a:cs typeface="Arial" pitchFamily="34" charset="0"/>
            </a:endParaRPr>
          </a:p>
        </p:txBody>
      </p:sp>
      <p:sp>
        <p:nvSpPr>
          <p:cNvPr id="4" name="Retângulo 3"/>
          <p:cNvSpPr/>
          <p:nvPr/>
        </p:nvSpPr>
        <p:spPr>
          <a:xfrm>
            <a:off x="452406" y="1357299"/>
            <a:ext cx="9453594" cy="5661958"/>
          </a:xfrm>
          <a:prstGeom prst="rect">
            <a:avLst/>
          </a:prstGeom>
        </p:spPr>
        <p:txBody>
          <a:bodyPr wrap="square">
            <a:spAutoFit/>
          </a:bodyPr>
          <a:lstStyle/>
          <a:p>
            <a:pPr marL="360000" algn="just"/>
            <a:endParaRPr lang="pt-BR" u="sng" dirty="0" smtClean="0">
              <a:solidFill>
                <a:srgbClr val="FFFFFF"/>
              </a:solidFill>
            </a:endParaRPr>
          </a:p>
          <a:p>
            <a:pPr marL="360000" algn="just"/>
            <a:endParaRPr lang="pt-BR" sz="3200" b="0" u="sng" dirty="0" smtClean="0">
              <a:solidFill>
                <a:srgbClr val="FFFFFF"/>
              </a:solidFill>
            </a:endParaRPr>
          </a:p>
          <a:p>
            <a:pPr algn="just"/>
            <a:r>
              <a:rPr lang="pt-BR" dirty="0" smtClean="0">
                <a:solidFill>
                  <a:srgbClr val="FFFFFF"/>
                </a:solidFill>
              </a:rPr>
              <a:t>Ver o pedido de “moratória” de Itamar em 06-01-99 – ver a lógica tanto no campo da comunicação quanto o da política – Itamar é isolado pelo Governo FHC  - Itamar tenta  desatrelar o Estado “da ganância do  capital internacional”*-  solicita suspensão por 90 dias para pagamento do débito com a União para renegociação .</a:t>
            </a:r>
          </a:p>
          <a:p>
            <a:pPr algn="just"/>
            <a:r>
              <a:rPr lang="pt-BR" dirty="0" smtClean="0">
                <a:solidFill>
                  <a:srgbClr val="FFFFFF"/>
                </a:solidFill>
              </a:rPr>
              <a:t>18-2-199 – mando de Segurança  no STF  - Carta de Porto Alegre -</a:t>
            </a:r>
          </a:p>
          <a:p>
            <a:pPr algn="just">
              <a:buFontTx/>
              <a:buChar char="-"/>
            </a:pPr>
            <a:endParaRPr lang="pt-BR" dirty="0" smtClean="0">
              <a:solidFill>
                <a:srgbClr val="FFFFFF"/>
              </a:solidFill>
            </a:endParaRPr>
          </a:p>
          <a:p>
            <a:pPr algn="just">
              <a:buFontTx/>
              <a:buChar char="-"/>
            </a:pPr>
            <a:r>
              <a:rPr lang="pt-BR" dirty="0" smtClean="0">
                <a:solidFill>
                  <a:srgbClr val="FFFFFF"/>
                </a:solidFill>
              </a:rPr>
              <a:t>Estourou a crise – 13/01/99-desvalorização do real – Itamar é acusado de provocar a crise no Brasil</a:t>
            </a:r>
          </a:p>
          <a:p>
            <a:pPr algn="just">
              <a:buFontTx/>
              <a:buChar char="-"/>
            </a:pPr>
            <a:endParaRPr lang="pt-BR" dirty="0" smtClean="0">
              <a:solidFill>
                <a:srgbClr val="FFFFFF"/>
              </a:solidFill>
            </a:endParaRPr>
          </a:p>
          <a:p>
            <a:pPr algn="just"/>
            <a:r>
              <a:rPr lang="pt-BR" sz="1400" dirty="0" smtClean="0">
                <a:solidFill>
                  <a:srgbClr val="FFFFFF"/>
                </a:solidFill>
              </a:rPr>
              <a:t>* Figurações do Real – Mídia e Política na Cena Mineira – Teresinha M. de Carvalho Cruz Paiva –Tese de Doutorado – Rio de Janeiro 2002 , pag. 55</a:t>
            </a:r>
          </a:p>
          <a:p>
            <a:pPr algn="just"/>
            <a:endParaRPr lang="pt-BR" dirty="0">
              <a:solidFill>
                <a:srgbClr val="FFFFFF"/>
              </a:solidFill>
            </a:endParaRPr>
          </a:p>
        </p:txBody>
      </p:sp>
      <p:sp>
        <p:nvSpPr>
          <p:cNvPr id="3075" name="Rectangle 3"/>
          <p:cNvSpPr>
            <a:spLocks noChangeArrowheads="1"/>
          </p:cNvSpPr>
          <p:nvPr/>
        </p:nvSpPr>
        <p:spPr bwMode="auto">
          <a:xfrm>
            <a:off x="0" y="4857760"/>
            <a:ext cx="1014409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3600" b="0" i="0" u="none" strike="noStrike" cap="none" normalizeH="0" baseline="0" dirty="0" smtClean="0">
                <a:ln>
                  <a:noFill/>
                </a:ln>
                <a:effectLst/>
                <a:latin typeface="+mn-lt"/>
                <a:ea typeface="Calibri" pitchFamily="34" charset="0"/>
                <a:cs typeface="Times New Roman" pitchFamily="18" charset="0"/>
              </a:rPr>
              <a:t>     </a:t>
            </a:r>
            <a:endParaRPr kumimoji="0" lang="pt-BR" sz="3600" b="0" i="0" u="none" strike="noStrike" cap="none" normalizeH="0" baseline="0" dirty="0" smtClean="0">
              <a:ln>
                <a:noFill/>
              </a:ln>
              <a:effectLst/>
              <a:latin typeface="+mn-lt"/>
              <a:cs typeface="Arial"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309530" y="1"/>
            <a:ext cx="9596470" cy="72943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pt-BR" sz="3200" b="0" dirty="0" smtClean="0">
                <a:solidFill>
                  <a:srgbClr val="FFC000"/>
                </a:solidFill>
                <a:cs typeface="Arial" pitchFamily="34" charset="0"/>
              </a:rPr>
              <a:t>MINAS NÃO  SE CALA  EM  RELAÇÃO A ESTE ‘SISTEMA DA  </a:t>
            </a:r>
            <a:r>
              <a:rPr lang="pt-BR" sz="3200" b="0" dirty="0" smtClean="0">
                <a:solidFill>
                  <a:srgbClr val="FFC000"/>
                </a:solidFill>
                <a:cs typeface="Arial" pitchFamily="34" charset="0"/>
              </a:rPr>
              <a:t>DÍVIDA”</a:t>
            </a:r>
            <a:endParaRPr lang="pt-BR" sz="3200" b="0" dirty="0" smtClean="0">
              <a:solidFill>
                <a:srgbClr val="FFC000"/>
              </a:solidFill>
              <a:cs typeface="Arial" pitchFamily="34" charset="0"/>
            </a:endParaRPr>
          </a:p>
          <a:p>
            <a:pPr lvl="0" algn="ctr"/>
            <a:r>
              <a:rPr lang="pt-BR" sz="3200" b="0" u="sng" dirty="0" smtClean="0">
                <a:solidFill>
                  <a:srgbClr val="FFC000"/>
                </a:solidFill>
                <a:cs typeface="Arial" pitchFamily="34" charset="0"/>
              </a:rPr>
              <a:t>23 </a:t>
            </a:r>
            <a:r>
              <a:rPr lang="pt-BR" sz="3200" b="0" u="sng" dirty="0" smtClean="0">
                <a:solidFill>
                  <a:srgbClr val="FFC000"/>
                </a:solidFill>
                <a:cs typeface="Arial" pitchFamily="34" charset="0"/>
              </a:rPr>
              <a:t>-03-1999</a:t>
            </a:r>
          </a:p>
          <a:p>
            <a:pPr lvl="0" algn="ctr"/>
            <a:endParaRPr lang="pt-BR" sz="3200" b="0" dirty="0" smtClean="0">
              <a:solidFill>
                <a:schemeClr val="accent1"/>
              </a:solidFill>
              <a:cs typeface="Arial" pitchFamily="34" charset="0"/>
            </a:endParaRPr>
          </a:p>
          <a:p>
            <a:pPr algn="ctr"/>
            <a:r>
              <a:rPr lang="pt-BR" sz="2000" dirty="0" smtClean="0">
                <a:solidFill>
                  <a:srgbClr val="FFFFFF"/>
                </a:solidFill>
              </a:rPr>
              <a:t>A </a:t>
            </a:r>
            <a:r>
              <a:rPr lang="pt-BR" sz="2000" dirty="0" smtClean="0">
                <a:solidFill>
                  <a:srgbClr val="FFFFFF"/>
                </a:solidFill>
              </a:rPr>
              <a:t>Profª</a:t>
            </a:r>
            <a:r>
              <a:rPr lang="pt-BR" sz="2000" dirty="0" smtClean="0">
                <a:solidFill>
                  <a:srgbClr val="FFFFFF"/>
                </a:solidFill>
              </a:rPr>
              <a:t>. Doutora </a:t>
            </a:r>
            <a:r>
              <a:rPr lang="pt-BR" sz="2000" dirty="0" smtClean="0">
                <a:solidFill>
                  <a:srgbClr val="FFFFFF"/>
                </a:solidFill>
              </a:rPr>
              <a:t>Misabel</a:t>
            </a:r>
            <a:r>
              <a:rPr lang="pt-BR" sz="2000" dirty="0" smtClean="0">
                <a:solidFill>
                  <a:srgbClr val="FFFFFF"/>
                </a:solidFill>
              </a:rPr>
              <a:t> de Abreu Machado </a:t>
            </a:r>
            <a:r>
              <a:rPr lang="pt-BR" sz="2000" dirty="0" smtClean="0">
                <a:solidFill>
                  <a:srgbClr val="FFFFFF"/>
                </a:solidFill>
              </a:rPr>
              <a:t>Derzi</a:t>
            </a:r>
            <a:r>
              <a:rPr lang="pt-BR" sz="2000" dirty="0" smtClean="0">
                <a:solidFill>
                  <a:srgbClr val="FFFFFF"/>
                </a:solidFill>
              </a:rPr>
              <a:t>, na condição de Procuradora Geral do Estado de Minas Gerais, tendo em vista a importância dos temas, a gravidade da hora presente e a situação financeira de insolvência do Estado, </a:t>
            </a:r>
            <a:r>
              <a:rPr lang="pt-BR" sz="2000" dirty="0" smtClean="0">
                <a:solidFill>
                  <a:srgbClr val="FFFF00"/>
                </a:solidFill>
              </a:rPr>
              <a:t>solicita a emissão de uma breve "nota técnica" sobre as graves questões de hermenêutica constitucional envoltas na pretensão de tutela jurisdicional por parte do Estado de Minas Gerais junto ao Supremo Tribunal Federal contra a União Federal</a:t>
            </a:r>
            <a:r>
              <a:rPr lang="pt-BR" sz="2000" dirty="0" smtClean="0">
                <a:solidFill>
                  <a:srgbClr val="FFFFFF"/>
                </a:solidFill>
              </a:rPr>
              <a:t>, ao solicitar concessão de liminar, em sede de Medida Cautelar </a:t>
            </a:r>
            <a:r>
              <a:rPr lang="pt-BR" sz="2000" dirty="0" smtClean="0">
                <a:solidFill>
                  <a:srgbClr val="FFFFFF"/>
                </a:solidFill>
              </a:rPr>
              <a:t>lnominada</a:t>
            </a:r>
            <a:r>
              <a:rPr lang="pt-BR" sz="2000" dirty="0" smtClean="0">
                <a:solidFill>
                  <a:srgbClr val="FFFFFF"/>
                </a:solidFill>
              </a:rPr>
              <a:t>, enquanto procedimento preparatório da propositura de ação principal visando a declaração, de nulidade e a revisão de </a:t>
            </a:r>
            <a:r>
              <a:rPr lang="pt-BR" sz="2000" dirty="0" smtClean="0">
                <a:solidFill>
                  <a:srgbClr val="FFFF00"/>
                </a:solidFill>
              </a:rPr>
              <a:t>cláusulas do Contrato nº 004/98/STN/</a:t>
            </a:r>
            <a:r>
              <a:rPr lang="pt-BR" sz="2000" dirty="0" smtClean="0">
                <a:solidFill>
                  <a:srgbClr val="FFFF00"/>
                </a:solidFill>
              </a:rPr>
              <a:t>COAFI</a:t>
            </a:r>
            <a:r>
              <a:rPr lang="pt-BR" sz="2000" dirty="0" smtClean="0">
                <a:solidFill>
                  <a:srgbClr val="FFFF00"/>
                </a:solidFill>
              </a:rPr>
              <a:t> que, à luz dos princípios constitucionais assecuratórios do pacto federativo e da autonomia dos entes federados, violariam a Constituição, em face dos fundamentos do despacho monocrático denegatório da referida pretensão, da lavra do Ministro Moreira Alves, bem como das razões do agravo regimental interposto contra este </a:t>
            </a:r>
            <a:r>
              <a:rPr lang="pt-BR" sz="2000" dirty="0" smtClean="0">
                <a:solidFill>
                  <a:srgbClr val="FFFF00"/>
                </a:solidFill>
              </a:rPr>
              <a:t>último - </a:t>
            </a:r>
            <a:r>
              <a:rPr lang="pt-BR" sz="2000" u="sng" dirty="0" smtClean="0">
                <a:solidFill>
                  <a:srgbClr val="FFFFFF"/>
                </a:solidFill>
              </a:rPr>
              <a:t>Petição nº 1.654-MG*</a:t>
            </a:r>
            <a:endParaRPr lang="pt-BR" sz="2000" dirty="0" smtClean="0">
              <a:solidFill>
                <a:srgbClr val="FFFFFF"/>
              </a:solidFill>
            </a:endParaRPr>
          </a:p>
          <a:p>
            <a:pPr algn="ctr"/>
            <a:r>
              <a:rPr lang="pt-BR" sz="2000" dirty="0" smtClean="0">
                <a:solidFill>
                  <a:srgbClr val="FFFF00"/>
                </a:solidFill>
              </a:rPr>
              <a:t>.</a:t>
            </a:r>
            <a:endParaRPr lang="pt-BR" sz="2000" dirty="0" smtClean="0">
              <a:solidFill>
                <a:srgbClr val="FFFF00"/>
              </a:solidFill>
            </a:endParaRPr>
          </a:p>
          <a:p>
            <a:r>
              <a:rPr lang="pt-BR" sz="2000" dirty="0" smtClean="0">
                <a:solidFill>
                  <a:srgbClr val="FFFFFF"/>
                </a:solidFill>
              </a:rPr>
              <a:t/>
            </a:r>
            <a:br>
              <a:rPr lang="pt-BR" sz="2000" dirty="0" smtClean="0">
                <a:solidFill>
                  <a:srgbClr val="FFFFFF"/>
                </a:solidFill>
              </a:rPr>
            </a:br>
            <a:endParaRPr lang="pt-BR" sz="2000" dirty="0" smtClean="0">
              <a:solidFill>
                <a:srgbClr val="FFFFFF"/>
              </a:solidFill>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2000" i="0" u="none" strike="noStrike" cap="none" normalizeH="0" baseline="0" dirty="0" smtClean="0">
              <a:ln>
                <a:noFill/>
              </a:ln>
              <a:solidFill>
                <a:srgbClr val="FFC000"/>
              </a:solidFill>
              <a:effectLst/>
              <a:latin typeface="+mn-lt"/>
              <a:cs typeface="Arial" pitchFamily="34" charset="0"/>
            </a:endParaRPr>
          </a:p>
        </p:txBody>
      </p:sp>
      <p:sp>
        <p:nvSpPr>
          <p:cNvPr id="4" name="Retângulo 3"/>
          <p:cNvSpPr/>
          <p:nvPr/>
        </p:nvSpPr>
        <p:spPr>
          <a:xfrm>
            <a:off x="738158" y="1500175"/>
            <a:ext cx="8929750" cy="1938992"/>
          </a:xfrm>
          <a:prstGeom prst="rect">
            <a:avLst/>
          </a:prstGeom>
        </p:spPr>
        <p:txBody>
          <a:bodyPr wrap="square">
            <a:spAutoFit/>
          </a:bodyPr>
          <a:lstStyle/>
          <a:p>
            <a:pPr marL="360000" algn="just"/>
            <a:endParaRPr lang="pt-BR" u="sng" dirty="0" smtClean="0">
              <a:solidFill>
                <a:srgbClr val="FFFFFF"/>
              </a:solidFill>
            </a:endParaRPr>
          </a:p>
          <a:p>
            <a:pPr marL="360000" algn="just"/>
            <a:endParaRPr lang="pt-BR" b="0" u="sng" dirty="0" smtClean="0">
              <a:solidFill>
                <a:srgbClr val="FFFFFF"/>
              </a:solidFill>
            </a:endParaRPr>
          </a:p>
          <a:p>
            <a:pPr marL="360000" algn="just"/>
            <a:r>
              <a:rPr lang="pt-BR" dirty="0" smtClean="0"/>
              <a:t>.  </a:t>
            </a:r>
            <a:endParaRPr lang="pt-BR" sz="2000" dirty="0" smtClean="0">
              <a:cs typeface="Arial" pitchFamily="34" charset="0"/>
            </a:endParaRPr>
          </a:p>
          <a:p>
            <a:pPr marL="360000" indent="-360000" algn="just"/>
            <a:endParaRPr lang="pt-BR" u="sng" dirty="0" smtClean="0">
              <a:solidFill>
                <a:srgbClr val="FFFFFF"/>
              </a:solidFill>
            </a:endParaRPr>
          </a:p>
          <a:p>
            <a:pPr marL="360000" indent="-360000" algn="just"/>
            <a:endParaRPr lang="pt-BR" dirty="0">
              <a:solidFill>
                <a:srgbClr val="FFFFFF"/>
              </a:solidFill>
            </a:endParaRPr>
          </a:p>
        </p:txBody>
      </p:sp>
      <p:sp>
        <p:nvSpPr>
          <p:cNvPr id="3075" name="Rectangle 3"/>
          <p:cNvSpPr>
            <a:spLocks noChangeArrowheads="1"/>
          </p:cNvSpPr>
          <p:nvPr/>
        </p:nvSpPr>
        <p:spPr bwMode="auto">
          <a:xfrm>
            <a:off x="0" y="4857760"/>
            <a:ext cx="1014409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3600" b="0" i="0" u="none" strike="noStrike" cap="none" normalizeH="0" baseline="0" dirty="0" smtClean="0">
                <a:ln>
                  <a:noFill/>
                </a:ln>
                <a:effectLst/>
                <a:latin typeface="+mn-lt"/>
                <a:ea typeface="Calibri" pitchFamily="34" charset="0"/>
                <a:cs typeface="Times New Roman" pitchFamily="18" charset="0"/>
              </a:rPr>
              <a:t>     </a:t>
            </a:r>
            <a:endParaRPr kumimoji="0" lang="pt-BR" sz="3600" b="0" i="0" u="none" strike="noStrike" cap="none" normalizeH="0" baseline="0" dirty="0" smtClean="0">
              <a:ln>
                <a:noFill/>
              </a:ln>
              <a:effectLst/>
              <a:latin typeface="+mn-lt"/>
              <a:cs typeface="Arial"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595282" y="142874"/>
            <a:ext cx="9310718" cy="1571842"/>
          </a:xfrm>
          <a:prstGeom prst="rect">
            <a:avLst/>
          </a:prstGeom>
          <a:noFill/>
          <a:ln w="9525">
            <a:noFill/>
            <a:round/>
            <a:headEnd/>
            <a:tailEnd/>
          </a:ln>
        </p:spPr>
        <p:txBody>
          <a:bodyPr wrap="square" lIns="90000" tIns="46800" rIns="90000" bIns="46800">
            <a:spAutoFit/>
          </a:bodyPr>
          <a:lstStyle/>
          <a:p>
            <a:pPr marL="360000" lvl="0" indent="-360000" algn="ctr" defTabSz="449263" eaLnBrk="0" hangingPunct="0">
              <a:spcBef>
                <a:spcPts val="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3200" b="0" dirty="0" smtClean="0">
                <a:solidFill>
                  <a:schemeClr val="accent1"/>
                </a:solidFill>
                <a:cs typeface="Arial" pitchFamily="34" charset="0"/>
              </a:rPr>
              <a:t>MINAS NÃO  SE CALA  EM  RELAÇÃO A ESTE ‘SISTEMA DA  DÍVIDA” - 2001</a:t>
            </a:r>
          </a:p>
          <a:p>
            <a:pPr marL="360000" indent="-360000" algn="ctr" defTabSz="449263" eaLnBrk="0" hangingPunct="0">
              <a:spcBef>
                <a:spcPts val="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3200" dirty="0" smtClean="0">
                <a:solidFill>
                  <a:srgbClr val="92D050"/>
                </a:solidFill>
                <a:latin typeface="+mn-lt"/>
              </a:rPr>
              <a:t> </a:t>
            </a:r>
            <a:r>
              <a:rPr lang="pt-BR" sz="3200" dirty="0" smtClean="0">
                <a:solidFill>
                  <a:srgbClr val="FFFF00"/>
                </a:solidFill>
                <a:latin typeface="+mn-lt"/>
              </a:rPr>
              <a:t>QUESTIONA ERRO NO CONTRATO</a:t>
            </a:r>
            <a:endParaRPr lang="pt-BR" sz="4000" dirty="0" smtClean="0">
              <a:solidFill>
                <a:srgbClr val="FFFF00"/>
              </a:solidFill>
              <a:latin typeface="+mn-lt"/>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47011" y="1916832"/>
            <a:ext cx="8807260" cy="39034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Elipse 2"/>
          <p:cNvSpPr/>
          <p:nvPr/>
        </p:nvSpPr>
        <p:spPr bwMode="auto">
          <a:xfrm>
            <a:off x="7839744" y="2668538"/>
            <a:ext cx="1433736" cy="432048"/>
          </a:xfrm>
          <a:prstGeom prst="ellipse">
            <a:avLst/>
          </a:prstGeom>
          <a:noFill/>
          <a:ln w="34925" cap="sq"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pt-BR" sz="2400" b="1" i="0" u="none" strike="noStrike" cap="none" normalizeH="0" baseline="0" dirty="0" smtClean="0">
              <a:ln>
                <a:noFill/>
              </a:ln>
              <a:solidFill>
                <a:srgbClr val="FF0000"/>
              </a:solidFill>
              <a:effectLst/>
              <a:latin typeface="Times New Roman" pitchFamily="18" charset="0"/>
            </a:endParaRPr>
          </a:p>
        </p:txBody>
      </p:sp>
      <p:sp>
        <p:nvSpPr>
          <p:cNvPr id="7" name="Elipse 6"/>
          <p:cNvSpPr/>
          <p:nvPr/>
        </p:nvSpPr>
        <p:spPr bwMode="auto">
          <a:xfrm>
            <a:off x="4232920" y="5383631"/>
            <a:ext cx="1017721" cy="432048"/>
          </a:xfrm>
          <a:prstGeom prst="ellipse">
            <a:avLst/>
          </a:prstGeom>
          <a:noFill/>
          <a:ln w="34925" cap="sq"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pt-BR" sz="2400" b="1" i="0" u="none" strike="noStrike" cap="none" normalizeH="0" baseline="0" dirty="0" smtClean="0">
              <a:ln>
                <a:noFill/>
              </a:ln>
              <a:solidFill>
                <a:srgbClr val="FF0000"/>
              </a:solidFill>
              <a:effectLst/>
              <a:latin typeface="Times New Roman" pitchFamily="18" charset="0"/>
            </a:endParaRPr>
          </a:p>
        </p:txBody>
      </p:sp>
      <p:sp>
        <p:nvSpPr>
          <p:cNvPr id="4" name="CaixaDeTexto 3"/>
          <p:cNvSpPr txBox="1"/>
          <p:nvPr/>
        </p:nvSpPr>
        <p:spPr>
          <a:xfrm>
            <a:off x="5385048" y="4797152"/>
            <a:ext cx="4736976" cy="1938992"/>
          </a:xfrm>
          <a:prstGeom prst="rect">
            <a:avLst/>
          </a:prstGeom>
          <a:solidFill>
            <a:schemeClr val="tx1"/>
          </a:solidFill>
        </p:spPr>
        <p:txBody>
          <a:bodyPr wrap="square" rtlCol="0">
            <a:spAutoFit/>
          </a:bodyPr>
          <a:lstStyle/>
          <a:p>
            <a:pPr algn="ctr"/>
            <a:r>
              <a:rPr lang="pt-BR" dirty="0" smtClean="0"/>
              <a:t>Conflita com o Art. 3º, II da Lei 9496, segundo o qual a atualização monetária é </a:t>
            </a:r>
            <a:r>
              <a:rPr lang="pt-BR" dirty="0"/>
              <a:t>calculada e debitada mensalmente com base </a:t>
            </a:r>
            <a:r>
              <a:rPr lang="pt-BR" dirty="0" smtClean="0"/>
              <a:t>no IGP-DI, (seja ele positivo ou negativo)</a:t>
            </a:r>
            <a:endParaRPr lang="pt-BR" dirty="0"/>
          </a:p>
        </p:txBody>
      </p:sp>
      <p:cxnSp>
        <p:nvCxnSpPr>
          <p:cNvPr id="9" name="Conector de seta reta 7"/>
          <p:cNvCxnSpPr>
            <a:cxnSpLocks noChangeShapeType="1"/>
          </p:cNvCxnSpPr>
          <p:nvPr/>
        </p:nvCxnSpPr>
        <p:spPr bwMode="auto">
          <a:xfrm>
            <a:off x="8556612" y="3100586"/>
            <a:ext cx="0" cy="1696566"/>
          </a:xfrm>
          <a:prstGeom prst="straightConnector1">
            <a:avLst/>
          </a:prstGeom>
          <a:noFill/>
          <a:ln w="41275" cap="sq">
            <a:solidFill>
              <a:srgbClr val="FF0000"/>
            </a:solidFill>
            <a:round/>
            <a:headEnd/>
            <a:tailEnd type="arrow" w="med" len="med"/>
          </a:ln>
          <a:extLst>
            <a:ext uri="{909E8E84-426E-40DD-AFC4-6F175D3DCCD1}">
              <a14:hiddenFill xmlns:a14="http://schemas.microsoft.com/office/drawing/2010/main" xmlns="">
                <a:noFill/>
              </a14:hiddenFill>
            </a:ext>
          </a:extLst>
        </p:spPr>
      </p:cxnSp>
      <p:cxnSp>
        <p:nvCxnSpPr>
          <p:cNvPr id="12" name="Conector de seta reta 7"/>
          <p:cNvCxnSpPr>
            <a:cxnSpLocks noChangeShapeType="1"/>
          </p:cNvCxnSpPr>
          <p:nvPr/>
        </p:nvCxnSpPr>
        <p:spPr bwMode="auto">
          <a:xfrm flipH="1">
            <a:off x="3872880" y="5815679"/>
            <a:ext cx="814912" cy="421633"/>
          </a:xfrm>
          <a:prstGeom prst="straightConnector1">
            <a:avLst/>
          </a:prstGeom>
          <a:noFill/>
          <a:ln w="41275" cap="sq">
            <a:solidFill>
              <a:srgbClr val="FF0000"/>
            </a:solidFill>
            <a:round/>
            <a:headEnd/>
            <a:tailEnd type="arrow" w="med" len="med"/>
          </a:ln>
          <a:extLst>
            <a:ext uri="{909E8E84-426E-40DD-AFC4-6F175D3DCCD1}">
              <a14:hiddenFill xmlns:a14="http://schemas.microsoft.com/office/drawing/2010/main" xmlns="">
                <a:noFill/>
              </a14:hiddenFill>
            </a:ext>
          </a:extLst>
        </p:spPr>
      </p:cxnSp>
      <p:sp>
        <p:nvSpPr>
          <p:cNvPr id="14" name="CaixaDeTexto 13"/>
          <p:cNvSpPr txBox="1"/>
          <p:nvPr/>
        </p:nvSpPr>
        <p:spPr>
          <a:xfrm>
            <a:off x="272480" y="6111924"/>
            <a:ext cx="4469300" cy="461665"/>
          </a:xfrm>
          <a:prstGeom prst="rect">
            <a:avLst/>
          </a:prstGeom>
          <a:solidFill>
            <a:schemeClr val="tx1"/>
          </a:solidFill>
        </p:spPr>
        <p:txBody>
          <a:bodyPr wrap="square" rtlCol="0">
            <a:spAutoFit/>
          </a:bodyPr>
          <a:lstStyle/>
          <a:p>
            <a:pPr algn="ctr"/>
            <a:r>
              <a:rPr lang="pt-BR" dirty="0" smtClean="0"/>
              <a:t>Juro efetivo de 7,763% ao ano</a:t>
            </a:r>
            <a:endParaRPr lang="pt-BR" dirty="0"/>
          </a:p>
        </p:txBody>
      </p:sp>
    </p:spTree>
    <p:extLst>
      <p:ext uri="{BB962C8B-B14F-4D97-AF65-F5344CB8AC3E}">
        <p14:creationId xmlns:p14="http://schemas.microsoft.com/office/powerpoint/2010/main" xmlns="" val="4507929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309530" y="1"/>
            <a:ext cx="959647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pt-BR" sz="3200" b="0" dirty="0" smtClean="0">
                <a:solidFill>
                  <a:schemeClr val="accent1"/>
                </a:solidFill>
                <a:cs typeface="Arial" pitchFamily="34" charset="0"/>
              </a:rPr>
              <a:t>MINAS NÃO  SE CALA  EM  RELAÇÃO A ESTE ‘SISTEMA DA  DÍVIDA</a:t>
            </a:r>
          </a:p>
          <a:p>
            <a:pPr lvl="0" algn="ctr"/>
            <a:r>
              <a:rPr lang="pt-BR" sz="3200" b="0" dirty="0" smtClean="0">
                <a:solidFill>
                  <a:schemeClr val="accent1"/>
                </a:solidFill>
                <a:cs typeface="Arial" pitchFamily="34" charset="0"/>
              </a:rPr>
              <a:t> </a:t>
            </a:r>
            <a:r>
              <a:rPr kumimoji="0" lang="pt-BR" sz="3200" i="0" u="sng" strike="noStrike" cap="none" normalizeH="0" baseline="0" dirty="0" smtClean="0">
                <a:ln>
                  <a:noFill/>
                </a:ln>
                <a:solidFill>
                  <a:srgbClr val="FFC000"/>
                </a:solidFill>
                <a:effectLst/>
                <a:latin typeface="+mn-lt"/>
                <a:cs typeface="Arial" pitchFamily="34" charset="0"/>
              </a:rPr>
              <a:t>OFÍCIO A</a:t>
            </a:r>
            <a:r>
              <a:rPr kumimoji="0" lang="pt-BR" sz="3200" i="0" u="sng" strike="noStrike" cap="none" normalizeH="0" dirty="0" smtClean="0">
                <a:ln>
                  <a:noFill/>
                </a:ln>
                <a:solidFill>
                  <a:srgbClr val="FFC000"/>
                </a:solidFill>
                <a:effectLst/>
                <a:latin typeface="+mn-lt"/>
                <a:cs typeface="Arial" pitchFamily="34" charset="0"/>
              </a:rPr>
              <a:t>  SEF-MG  de  27-08-2001  </a:t>
            </a:r>
            <a:r>
              <a:rPr kumimoji="0" lang="pt-BR" sz="3200" i="0" u="none" strike="noStrike" cap="none" normalizeH="0" dirty="0" smtClean="0">
                <a:ln>
                  <a:noFill/>
                </a:ln>
                <a:solidFill>
                  <a:srgbClr val="FFC000"/>
                </a:solidFill>
                <a:effectLst/>
                <a:latin typeface="+mn-lt"/>
                <a:cs typeface="Arial" pitchFamily="34" charset="0"/>
              </a:rPr>
              <a:t>Procuradora Geral do Estado- Dra. Carmen Lúcia</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b="0" i="0" u="none" strike="noStrike" cap="none" normalizeH="0" dirty="0" smtClean="0">
                <a:ln>
                  <a:noFill/>
                </a:ln>
                <a:solidFill>
                  <a:srgbClr val="FFC000"/>
                </a:solidFill>
                <a:effectLst/>
                <a:latin typeface="+mn-lt"/>
                <a:cs typeface="Arial" pitchFamily="34" charset="0"/>
              </a:rPr>
              <a:t> </a:t>
            </a:r>
            <a:r>
              <a:rPr kumimoji="0" lang="pt-BR" i="0" u="none" strike="noStrike" cap="none" normalizeH="0" dirty="0" smtClean="0">
                <a:ln>
                  <a:noFill/>
                </a:ln>
                <a:solidFill>
                  <a:srgbClr val="FFC000"/>
                </a:solidFill>
                <a:effectLst/>
                <a:latin typeface="+mn-lt"/>
                <a:cs typeface="Arial" pitchFamily="34" charset="0"/>
              </a:rPr>
              <a:t>Encaminha NT sobre contrato a forma de atualização da dívida IGP-DI Positivo</a:t>
            </a:r>
            <a:endParaRPr kumimoji="0" lang="pt-BR" sz="2000" i="0" u="none" strike="noStrike" cap="none" normalizeH="0" baseline="0" dirty="0" smtClean="0">
              <a:ln>
                <a:noFill/>
              </a:ln>
              <a:solidFill>
                <a:srgbClr val="FFC000"/>
              </a:solidFill>
              <a:effectLst/>
              <a:latin typeface="+mn-lt"/>
              <a:cs typeface="Arial" pitchFamily="34" charset="0"/>
            </a:endParaRPr>
          </a:p>
        </p:txBody>
      </p:sp>
      <p:sp>
        <p:nvSpPr>
          <p:cNvPr id="4" name="Retângulo 3"/>
          <p:cNvSpPr/>
          <p:nvPr/>
        </p:nvSpPr>
        <p:spPr>
          <a:xfrm>
            <a:off x="738158" y="1500175"/>
            <a:ext cx="8929750" cy="1938992"/>
          </a:xfrm>
          <a:prstGeom prst="rect">
            <a:avLst/>
          </a:prstGeom>
        </p:spPr>
        <p:txBody>
          <a:bodyPr wrap="square">
            <a:spAutoFit/>
          </a:bodyPr>
          <a:lstStyle/>
          <a:p>
            <a:pPr marL="360000" algn="just"/>
            <a:endParaRPr lang="pt-BR" u="sng" dirty="0" smtClean="0">
              <a:solidFill>
                <a:srgbClr val="FFFFFF"/>
              </a:solidFill>
            </a:endParaRPr>
          </a:p>
          <a:p>
            <a:pPr marL="360000" algn="just"/>
            <a:endParaRPr lang="pt-BR" b="0" u="sng" dirty="0" smtClean="0">
              <a:solidFill>
                <a:srgbClr val="FFFFFF"/>
              </a:solidFill>
            </a:endParaRPr>
          </a:p>
          <a:p>
            <a:pPr marL="360000" algn="just"/>
            <a:r>
              <a:rPr lang="pt-BR" dirty="0" smtClean="0"/>
              <a:t>.  </a:t>
            </a:r>
            <a:endParaRPr lang="pt-BR" sz="2000" dirty="0" smtClean="0">
              <a:cs typeface="Arial" pitchFamily="34" charset="0"/>
            </a:endParaRPr>
          </a:p>
          <a:p>
            <a:pPr marL="360000" indent="-360000" algn="just"/>
            <a:endParaRPr lang="pt-BR" u="sng" dirty="0" smtClean="0">
              <a:solidFill>
                <a:srgbClr val="FFFFFF"/>
              </a:solidFill>
            </a:endParaRPr>
          </a:p>
          <a:p>
            <a:pPr marL="360000" indent="-360000" algn="just"/>
            <a:endParaRPr lang="pt-BR" dirty="0">
              <a:solidFill>
                <a:srgbClr val="FFFFFF"/>
              </a:solidFill>
            </a:endParaRPr>
          </a:p>
        </p:txBody>
      </p:sp>
      <p:sp>
        <p:nvSpPr>
          <p:cNvPr id="3075" name="Rectangle 3"/>
          <p:cNvSpPr>
            <a:spLocks noChangeArrowheads="1"/>
          </p:cNvSpPr>
          <p:nvPr/>
        </p:nvSpPr>
        <p:spPr bwMode="auto">
          <a:xfrm>
            <a:off x="0" y="4857760"/>
            <a:ext cx="1014409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3600" b="0" i="0" u="none" strike="noStrike" cap="none" normalizeH="0" baseline="0" dirty="0" smtClean="0">
                <a:ln>
                  <a:noFill/>
                </a:ln>
                <a:effectLst/>
                <a:latin typeface="+mn-lt"/>
                <a:ea typeface="Calibri" pitchFamily="34" charset="0"/>
                <a:cs typeface="Times New Roman" pitchFamily="18" charset="0"/>
              </a:rPr>
              <a:t>     </a:t>
            </a:r>
            <a:endParaRPr kumimoji="0" lang="pt-BR" sz="3600" b="0" i="0" u="none" strike="noStrike" cap="none" normalizeH="0" baseline="0" dirty="0" smtClean="0">
              <a:ln>
                <a:noFill/>
              </a:ln>
              <a:effectLst/>
              <a:latin typeface="+mn-lt"/>
              <a:cs typeface="Arial" pitchFamily="34" charset="0"/>
            </a:endParaRPr>
          </a:p>
        </p:txBody>
      </p:sp>
      <p:pic>
        <p:nvPicPr>
          <p:cNvPr id="7" name="Picture 2"/>
          <p:cNvPicPr>
            <a:picLocks noChangeAspect="1" noChangeArrowheads="1"/>
          </p:cNvPicPr>
          <p:nvPr/>
        </p:nvPicPr>
        <p:blipFill>
          <a:blip r:embed="rId3"/>
          <a:srcRect/>
          <a:stretch>
            <a:fillRect/>
          </a:stretch>
        </p:blipFill>
        <p:spPr bwMode="auto">
          <a:xfrm>
            <a:off x="523844" y="2714620"/>
            <a:ext cx="8929750" cy="3500460"/>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309530" y="338555"/>
            <a:ext cx="959647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i="0" u="none" strike="noStrike" cap="none" normalizeH="0" baseline="0" dirty="0" smtClean="0">
                <a:ln>
                  <a:noFill/>
                </a:ln>
                <a:solidFill>
                  <a:srgbClr val="FFC000"/>
                </a:solidFill>
                <a:effectLst/>
                <a:latin typeface="+mn-lt"/>
                <a:cs typeface="Arial" pitchFamily="34" charset="0"/>
              </a:rPr>
              <a:t>AÇÃO ORDINÁRIA COM</a:t>
            </a:r>
            <a:r>
              <a:rPr kumimoji="0" lang="pt-BR" i="0" u="none" strike="noStrike" cap="none" normalizeH="0" dirty="0" smtClean="0">
                <a:ln>
                  <a:noFill/>
                </a:ln>
                <a:solidFill>
                  <a:srgbClr val="FFC000"/>
                </a:solidFill>
                <a:effectLst/>
                <a:latin typeface="+mn-lt"/>
                <a:cs typeface="Arial" pitchFamily="34" charset="0"/>
              </a:rPr>
              <a:t> PEDIDO DE ANTENCIPAÇÃO DE TUTELA </a:t>
            </a:r>
            <a:r>
              <a:rPr kumimoji="0" lang="pt-BR" i="0" u="none" strike="noStrike" cap="none" normalizeH="0" dirty="0" smtClean="0">
                <a:ln>
                  <a:noFill/>
                </a:ln>
                <a:solidFill>
                  <a:srgbClr val="FFC000"/>
                </a:solidFill>
                <a:effectLst/>
                <a:latin typeface="+mn-lt"/>
                <a:cs typeface="Arial" pitchFamily="34" charset="0"/>
              </a:rPr>
              <a:t>–STF em </a:t>
            </a:r>
            <a:r>
              <a:rPr kumimoji="0" lang="pt-BR" i="0" u="sng" strike="noStrike" cap="none" normalizeH="0" dirty="0" smtClean="0">
                <a:ln>
                  <a:noFill/>
                </a:ln>
                <a:solidFill>
                  <a:srgbClr val="FFC000"/>
                </a:solidFill>
                <a:effectLst/>
                <a:latin typeface="+mn-lt"/>
                <a:cs typeface="Arial" pitchFamily="34" charset="0"/>
              </a:rPr>
              <a:t>15 -01-2002</a:t>
            </a:r>
            <a:endParaRPr kumimoji="0" lang="pt-BR" sz="2000" i="0" u="sng" strike="noStrike" cap="none" normalizeH="0" baseline="0" dirty="0" smtClean="0">
              <a:ln>
                <a:noFill/>
              </a:ln>
              <a:solidFill>
                <a:srgbClr val="FFC000"/>
              </a:solidFill>
              <a:effectLst/>
              <a:latin typeface="+mn-lt"/>
              <a:cs typeface="Arial" pitchFamily="34" charset="0"/>
            </a:endParaRPr>
          </a:p>
        </p:txBody>
      </p:sp>
      <p:sp>
        <p:nvSpPr>
          <p:cNvPr id="4" name="Retângulo 3"/>
          <p:cNvSpPr/>
          <p:nvPr/>
        </p:nvSpPr>
        <p:spPr>
          <a:xfrm>
            <a:off x="738158" y="1500175"/>
            <a:ext cx="8929750" cy="1938992"/>
          </a:xfrm>
          <a:prstGeom prst="rect">
            <a:avLst/>
          </a:prstGeom>
        </p:spPr>
        <p:txBody>
          <a:bodyPr wrap="square">
            <a:spAutoFit/>
          </a:bodyPr>
          <a:lstStyle/>
          <a:p>
            <a:pPr marL="360000" algn="just"/>
            <a:endParaRPr lang="pt-BR" u="sng" dirty="0" smtClean="0">
              <a:solidFill>
                <a:srgbClr val="FFFFFF"/>
              </a:solidFill>
            </a:endParaRPr>
          </a:p>
          <a:p>
            <a:pPr marL="360000" algn="just"/>
            <a:endParaRPr lang="pt-BR" b="0" u="sng" dirty="0" smtClean="0">
              <a:solidFill>
                <a:srgbClr val="FFFFFF"/>
              </a:solidFill>
            </a:endParaRPr>
          </a:p>
          <a:p>
            <a:pPr marL="360000" algn="just"/>
            <a:r>
              <a:rPr lang="pt-BR" dirty="0" smtClean="0"/>
              <a:t>.  </a:t>
            </a:r>
            <a:endParaRPr lang="pt-BR" sz="2000" dirty="0" smtClean="0">
              <a:cs typeface="Arial" pitchFamily="34" charset="0"/>
            </a:endParaRPr>
          </a:p>
          <a:p>
            <a:pPr marL="360000" indent="-360000" algn="just"/>
            <a:endParaRPr lang="pt-BR" u="sng" dirty="0" smtClean="0">
              <a:solidFill>
                <a:srgbClr val="FFFFFF"/>
              </a:solidFill>
            </a:endParaRPr>
          </a:p>
          <a:p>
            <a:pPr marL="360000" indent="-360000" algn="just"/>
            <a:endParaRPr lang="pt-BR" dirty="0">
              <a:solidFill>
                <a:srgbClr val="FFFFFF"/>
              </a:solidFill>
            </a:endParaRPr>
          </a:p>
        </p:txBody>
      </p:sp>
      <p:sp>
        <p:nvSpPr>
          <p:cNvPr id="3075" name="Rectangle 3"/>
          <p:cNvSpPr>
            <a:spLocks noChangeArrowheads="1"/>
          </p:cNvSpPr>
          <p:nvPr/>
        </p:nvSpPr>
        <p:spPr bwMode="auto">
          <a:xfrm>
            <a:off x="0" y="4857760"/>
            <a:ext cx="1014409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3600" b="0" i="0" u="none" strike="noStrike" cap="none" normalizeH="0" baseline="0" dirty="0" smtClean="0">
                <a:ln>
                  <a:noFill/>
                </a:ln>
                <a:effectLst/>
                <a:latin typeface="+mn-lt"/>
                <a:ea typeface="Calibri" pitchFamily="34" charset="0"/>
                <a:cs typeface="Times New Roman" pitchFamily="18" charset="0"/>
              </a:rPr>
              <a:t>     </a:t>
            </a:r>
            <a:endParaRPr kumimoji="0" lang="pt-BR" sz="3600" b="0" i="0" u="none" strike="noStrike" cap="none" normalizeH="0" baseline="0" dirty="0" smtClean="0">
              <a:ln>
                <a:noFill/>
              </a:ln>
              <a:effectLst/>
              <a:latin typeface="+mn-lt"/>
              <a:cs typeface="Arial" pitchFamily="34" charset="0"/>
            </a:endParaRPr>
          </a:p>
        </p:txBody>
      </p:sp>
      <p:pic>
        <p:nvPicPr>
          <p:cNvPr id="1026" name="Picture 2"/>
          <p:cNvPicPr>
            <a:picLocks noChangeAspect="1" noChangeArrowheads="1"/>
          </p:cNvPicPr>
          <p:nvPr/>
        </p:nvPicPr>
        <p:blipFill>
          <a:blip r:embed="rId3"/>
          <a:srcRect/>
          <a:stretch>
            <a:fillRect/>
          </a:stretch>
        </p:blipFill>
        <p:spPr bwMode="auto">
          <a:xfrm>
            <a:off x="666720" y="1155488"/>
            <a:ext cx="9239280" cy="3559395"/>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648200" y="4857761"/>
            <a:ext cx="9257800" cy="2000239"/>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309530" y="338555"/>
            <a:ext cx="959647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kumimoji="0" lang="pt-BR" i="0" u="none" strike="noStrike" cap="none" normalizeH="0" baseline="0" dirty="0" smtClean="0">
                <a:ln>
                  <a:noFill/>
                </a:ln>
                <a:solidFill>
                  <a:srgbClr val="FFC000"/>
                </a:solidFill>
                <a:effectLst/>
                <a:latin typeface="+mn-lt"/>
                <a:cs typeface="Arial" pitchFamily="34" charset="0"/>
              </a:rPr>
              <a:t>PARECER  </a:t>
            </a:r>
            <a:r>
              <a:rPr kumimoji="0" lang="pt-BR" i="0" u="none" strike="noStrike" cap="none" normalizeH="0" baseline="0" dirty="0" err="1" smtClean="0">
                <a:ln>
                  <a:noFill/>
                </a:ln>
                <a:solidFill>
                  <a:srgbClr val="FFC000"/>
                </a:solidFill>
                <a:effectLst/>
                <a:latin typeface="+mn-lt"/>
                <a:cs typeface="Arial" pitchFamily="34" charset="0"/>
              </a:rPr>
              <a:t>GFN</a:t>
            </a:r>
            <a:r>
              <a:rPr kumimoji="0" lang="pt-BR" i="0" u="none" strike="noStrike" cap="none" normalizeH="0" baseline="0" dirty="0" smtClean="0">
                <a:ln>
                  <a:noFill/>
                </a:ln>
                <a:solidFill>
                  <a:srgbClr val="FFC000"/>
                </a:solidFill>
                <a:effectLst/>
                <a:latin typeface="+mn-lt"/>
                <a:cs typeface="Arial" pitchFamily="34" charset="0"/>
              </a:rPr>
              <a:t>/</a:t>
            </a:r>
            <a:r>
              <a:rPr kumimoji="0" lang="pt-BR" i="0" u="none" strike="noStrike" cap="none" normalizeH="0" baseline="0" dirty="0" err="1" smtClean="0">
                <a:ln>
                  <a:noFill/>
                </a:ln>
                <a:solidFill>
                  <a:srgbClr val="FFC000"/>
                </a:solidFill>
                <a:effectLst/>
                <a:latin typeface="+mn-lt"/>
                <a:cs typeface="Arial" pitchFamily="34" charset="0"/>
              </a:rPr>
              <a:t>PGA</a:t>
            </a:r>
            <a:r>
              <a:rPr kumimoji="0" lang="pt-BR" i="0" u="none" strike="noStrike" cap="none" normalizeH="0" baseline="0" dirty="0" smtClean="0">
                <a:ln>
                  <a:noFill/>
                </a:ln>
                <a:solidFill>
                  <a:srgbClr val="FFC000"/>
                </a:solidFill>
                <a:effectLst/>
                <a:latin typeface="+mn-lt"/>
                <a:cs typeface="Arial" pitchFamily="34" charset="0"/>
              </a:rPr>
              <a:t>/NO </a:t>
            </a:r>
            <a:r>
              <a:rPr kumimoji="0" lang="pt-BR" i="0" u="none" strike="noStrike" cap="none" normalizeH="0" baseline="0" dirty="0" smtClean="0">
                <a:ln>
                  <a:noFill/>
                </a:ln>
                <a:solidFill>
                  <a:srgbClr val="FFC000"/>
                </a:solidFill>
                <a:effectLst/>
                <a:latin typeface="+mn-lt"/>
                <a:cs typeface="Arial" pitchFamily="34" charset="0"/>
              </a:rPr>
              <a:t>816/2002-–</a:t>
            </a:r>
            <a:r>
              <a:rPr kumimoji="0" lang="pt-BR" i="0" u="none" strike="noStrike" cap="none" normalizeH="0" baseline="0" dirty="0" smtClean="0">
                <a:ln>
                  <a:noFill/>
                </a:ln>
                <a:solidFill>
                  <a:srgbClr val="FFC000"/>
                </a:solidFill>
                <a:effectLst/>
                <a:latin typeface="+mn-lt"/>
                <a:cs typeface="Arial" pitchFamily="34" charset="0"/>
              </a:rPr>
              <a:t>CITA A NOTA N</a:t>
            </a:r>
            <a:r>
              <a:rPr kumimoji="0" lang="pt-BR" i="0" u="none" strike="noStrike" cap="none" normalizeH="0" baseline="30000" dirty="0" smtClean="0">
                <a:ln>
                  <a:noFill/>
                </a:ln>
                <a:solidFill>
                  <a:srgbClr val="FFC000"/>
                </a:solidFill>
                <a:effectLst/>
                <a:latin typeface="+mn-lt"/>
                <a:cs typeface="Arial" pitchFamily="34" charset="0"/>
              </a:rPr>
              <a:t>O</a:t>
            </a:r>
            <a:r>
              <a:rPr kumimoji="0" lang="pt-BR" i="0" u="none" strike="noStrike" cap="none" normalizeH="0" baseline="0" dirty="0" smtClean="0">
                <a:ln>
                  <a:noFill/>
                </a:ln>
                <a:solidFill>
                  <a:srgbClr val="FFC000"/>
                </a:solidFill>
                <a:effectLst/>
                <a:latin typeface="+mn-lt"/>
                <a:cs typeface="Arial" pitchFamily="34" charset="0"/>
              </a:rPr>
              <a:t> 840/2001 – STN/COAFI/GECIN – Recomece </a:t>
            </a:r>
            <a:r>
              <a:rPr kumimoji="0" lang="pt-BR" i="0" u="none" strike="noStrike" cap="none" normalizeH="0" baseline="0" dirty="0" smtClean="0">
                <a:ln>
                  <a:noFill/>
                </a:ln>
                <a:solidFill>
                  <a:srgbClr val="FFC000"/>
                </a:solidFill>
                <a:effectLst/>
                <a:latin typeface="+mn-lt"/>
                <a:cs typeface="Arial" pitchFamily="34" charset="0"/>
              </a:rPr>
              <a:t>ilegalidade em</a:t>
            </a:r>
            <a:r>
              <a:rPr lang="pt-BR" dirty="0" smtClean="0">
                <a:solidFill>
                  <a:srgbClr val="FFC000"/>
                </a:solidFill>
                <a:latin typeface="+mn-lt"/>
                <a:cs typeface="Arial" pitchFamily="34" charset="0"/>
              </a:rPr>
              <a:t> </a:t>
            </a:r>
            <a:r>
              <a:rPr lang="pt-BR" u="sng" dirty="0" smtClean="0">
                <a:solidFill>
                  <a:srgbClr val="FFC000"/>
                </a:solidFill>
                <a:latin typeface="+mn-lt"/>
                <a:cs typeface="Arial" pitchFamily="34" charset="0"/>
              </a:rPr>
              <a:t>02-04-2002</a:t>
            </a:r>
            <a:r>
              <a:rPr lang="pt-BR" dirty="0" smtClean="0">
                <a:solidFill>
                  <a:srgbClr val="FFC000"/>
                </a:solidFill>
                <a:latin typeface="+mn-lt"/>
                <a:cs typeface="Arial" pitchFamily="34" charset="0"/>
              </a:rPr>
              <a:t> </a:t>
            </a:r>
            <a:endParaRPr kumimoji="0" lang="pt-BR" i="0" u="none" strike="noStrike" cap="none" normalizeH="0" baseline="0" dirty="0" smtClean="0">
              <a:ln>
                <a:noFill/>
              </a:ln>
              <a:solidFill>
                <a:srgbClr val="FFC000"/>
              </a:solidFill>
              <a:effectLst/>
              <a:latin typeface="+mn-lt"/>
              <a:cs typeface="Arial" pitchFamily="34" charset="0"/>
            </a:endParaRPr>
          </a:p>
        </p:txBody>
      </p:sp>
      <p:sp>
        <p:nvSpPr>
          <p:cNvPr id="4" name="Retângulo 3"/>
          <p:cNvSpPr/>
          <p:nvPr/>
        </p:nvSpPr>
        <p:spPr>
          <a:xfrm>
            <a:off x="738158" y="1500175"/>
            <a:ext cx="8929750" cy="1938992"/>
          </a:xfrm>
          <a:prstGeom prst="rect">
            <a:avLst/>
          </a:prstGeom>
        </p:spPr>
        <p:txBody>
          <a:bodyPr wrap="square">
            <a:spAutoFit/>
          </a:bodyPr>
          <a:lstStyle/>
          <a:p>
            <a:pPr marL="360000" algn="just"/>
            <a:endParaRPr lang="pt-BR" u="sng" dirty="0" smtClean="0">
              <a:solidFill>
                <a:srgbClr val="FFFFFF"/>
              </a:solidFill>
            </a:endParaRPr>
          </a:p>
          <a:p>
            <a:pPr marL="360000" algn="just"/>
            <a:endParaRPr lang="pt-BR" b="0" u="sng" dirty="0" smtClean="0">
              <a:solidFill>
                <a:srgbClr val="FFFFFF"/>
              </a:solidFill>
            </a:endParaRPr>
          </a:p>
          <a:p>
            <a:pPr marL="360000" algn="just"/>
            <a:r>
              <a:rPr lang="pt-BR" dirty="0" smtClean="0"/>
              <a:t>.  </a:t>
            </a:r>
            <a:endParaRPr lang="pt-BR" sz="2000" dirty="0" smtClean="0">
              <a:cs typeface="Arial" pitchFamily="34" charset="0"/>
            </a:endParaRPr>
          </a:p>
          <a:p>
            <a:pPr marL="360000" indent="-360000" algn="just"/>
            <a:endParaRPr lang="pt-BR" u="sng" dirty="0" smtClean="0">
              <a:solidFill>
                <a:srgbClr val="FFFFFF"/>
              </a:solidFill>
            </a:endParaRPr>
          </a:p>
          <a:p>
            <a:pPr marL="360000" indent="-360000" algn="just"/>
            <a:endParaRPr lang="pt-BR" dirty="0">
              <a:solidFill>
                <a:srgbClr val="FFFFFF"/>
              </a:solidFill>
            </a:endParaRPr>
          </a:p>
        </p:txBody>
      </p:sp>
      <p:sp>
        <p:nvSpPr>
          <p:cNvPr id="3075" name="Rectangle 3"/>
          <p:cNvSpPr>
            <a:spLocks noChangeArrowheads="1"/>
          </p:cNvSpPr>
          <p:nvPr/>
        </p:nvSpPr>
        <p:spPr bwMode="auto">
          <a:xfrm>
            <a:off x="0" y="4857760"/>
            <a:ext cx="1014409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3600" b="0" i="0" u="none" strike="noStrike" cap="none" normalizeH="0" baseline="0" dirty="0" smtClean="0">
                <a:ln>
                  <a:noFill/>
                </a:ln>
                <a:effectLst/>
                <a:latin typeface="+mn-lt"/>
                <a:ea typeface="Calibri" pitchFamily="34" charset="0"/>
                <a:cs typeface="Times New Roman" pitchFamily="18" charset="0"/>
              </a:rPr>
              <a:t>     </a:t>
            </a:r>
            <a:endParaRPr kumimoji="0" lang="pt-BR" sz="3600" b="0" i="0" u="none" strike="noStrike" cap="none" normalizeH="0" baseline="0" dirty="0" smtClean="0">
              <a:ln>
                <a:noFill/>
              </a:ln>
              <a:effectLst/>
              <a:latin typeface="+mn-lt"/>
              <a:cs typeface="Arial" pitchFamily="34" charset="0"/>
            </a:endParaRPr>
          </a:p>
        </p:txBody>
      </p:sp>
      <p:pic>
        <p:nvPicPr>
          <p:cNvPr id="6146" name="Picture 2"/>
          <p:cNvPicPr>
            <a:picLocks noChangeAspect="1" noChangeArrowheads="1"/>
          </p:cNvPicPr>
          <p:nvPr/>
        </p:nvPicPr>
        <p:blipFill>
          <a:blip r:embed="rId3"/>
          <a:srcRect/>
          <a:stretch>
            <a:fillRect/>
          </a:stretch>
        </p:blipFill>
        <p:spPr bwMode="auto">
          <a:xfrm>
            <a:off x="553231" y="1857364"/>
            <a:ext cx="9352769" cy="4500594"/>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309530" y="338555"/>
            <a:ext cx="959647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3600" b="1" i="0" u="none" strike="noStrike" cap="none" normalizeH="0" baseline="0" dirty="0" smtClean="0">
                <a:ln>
                  <a:noFill/>
                </a:ln>
                <a:solidFill>
                  <a:srgbClr val="FFC000"/>
                </a:solidFill>
                <a:effectLst/>
                <a:latin typeface="+mn-lt"/>
                <a:ea typeface="Calibri" pitchFamily="34" charset="0"/>
                <a:cs typeface="Times New Roman" pitchFamily="18" charset="0"/>
              </a:rPr>
              <a:t>DÍVIDA DE MINAS COM A UNIÃO</a:t>
            </a:r>
            <a:endParaRPr kumimoji="0" lang="pt-BR" sz="3600" b="0" i="0" u="none" strike="noStrike" cap="none" normalizeH="0" baseline="0" dirty="0" smtClean="0">
              <a:ln>
                <a:noFill/>
              </a:ln>
              <a:solidFill>
                <a:srgbClr val="FFC000"/>
              </a:solidFill>
              <a:effectLst/>
              <a:latin typeface="+mn-lt"/>
              <a:cs typeface="Arial" pitchFamily="34" charset="0"/>
            </a:endParaRPr>
          </a:p>
        </p:txBody>
      </p:sp>
      <p:sp>
        <p:nvSpPr>
          <p:cNvPr id="4" name="Retângulo 3"/>
          <p:cNvSpPr/>
          <p:nvPr/>
        </p:nvSpPr>
        <p:spPr>
          <a:xfrm>
            <a:off x="595282" y="1643050"/>
            <a:ext cx="9310718" cy="3970318"/>
          </a:xfrm>
          <a:prstGeom prst="rect">
            <a:avLst/>
          </a:prstGeom>
        </p:spPr>
        <p:txBody>
          <a:bodyPr wrap="square">
            <a:spAutoFit/>
          </a:bodyPr>
          <a:lstStyle/>
          <a:p>
            <a:pPr marL="360000" indent="-360000" algn="just"/>
            <a:r>
              <a:rPr lang="pt-BR" sz="3200" dirty="0" smtClean="0">
                <a:solidFill>
                  <a:srgbClr val="FFFFFF"/>
                </a:solidFill>
              </a:rPr>
              <a:t>    Foram 3 Contratos:</a:t>
            </a:r>
          </a:p>
          <a:p>
            <a:pPr marL="360000" indent="-360000" algn="just"/>
            <a:endParaRPr lang="pt-BR" sz="3200" dirty="0" smtClean="0">
              <a:solidFill>
                <a:srgbClr val="FFFFFF"/>
              </a:solidFill>
            </a:endParaRPr>
          </a:p>
          <a:p>
            <a:pPr marL="360000" indent="-360000" algn="just"/>
            <a:r>
              <a:rPr lang="pt-BR" sz="3200" dirty="0" smtClean="0">
                <a:solidFill>
                  <a:srgbClr val="FFFFFF"/>
                </a:solidFill>
              </a:rPr>
              <a:t>1 – Contrato 004/98/STN/COAFI -Contrato e Confissão, Promessa de Assunção, Consolidação e Refinanciamento de Dívidas  -assinado em 18-02-1998 nos termos da Lei 9496/97 e da Res. 99/96  do Senado federal + 6 aditivos</a:t>
            </a:r>
          </a:p>
          <a:p>
            <a:pPr marL="360000" indent="-360000" algn="just"/>
            <a:endParaRPr lang="pt-BR" sz="2800" dirty="0">
              <a:solidFill>
                <a:srgbClr val="FFFFFF"/>
              </a:solidFill>
            </a:endParaRPr>
          </a:p>
        </p:txBody>
      </p:sp>
      <p:sp>
        <p:nvSpPr>
          <p:cNvPr id="5" name="Retângulo 4"/>
          <p:cNvSpPr/>
          <p:nvPr/>
        </p:nvSpPr>
        <p:spPr>
          <a:xfrm rot="10800000" flipV="1">
            <a:off x="738158" y="4589868"/>
            <a:ext cx="9167842" cy="954107"/>
          </a:xfrm>
          <a:prstGeom prst="rect">
            <a:avLst/>
          </a:prstGeom>
        </p:spPr>
        <p:txBody>
          <a:bodyPr wrap="square">
            <a:spAutoFit/>
          </a:bodyPr>
          <a:lstStyle/>
          <a:p>
            <a:pPr marL="360000" indent="-360000" algn="just"/>
            <a:r>
              <a:rPr lang="pt-BR" sz="2800" dirty="0" smtClean="0">
                <a:solidFill>
                  <a:srgbClr val="FFFFFF"/>
                </a:solidFill>
              </a:rPr>
              <a:t>   </a:t>
            </a:r>
          </a:p>
          <a:p>
            <a:pPr marL="360000" indent="-360000" algn="just"/>
            <a:endParaRPr lang="pt-BR" sz="2800" dirty="0">
              <a:solidFill>
                <a:srgbClr val="FFFFFF"/>
              </a:solidFill>
            </a:endParaRPr>
          </a:p>
        </p:txBody>
      </p:sp>
      <p:sp>
        <p:nvSpPr>
          <p:cNvPr id="7" name="Retângulo 6"/>
          <p:cNvSpPr/>
          <p:nvPr/>
        </p:nvSpPr>
        <p:spPr>
          <a:xfrm>
            <a:off x="523844" y="4143381"/>
            <a:ext cx="9382156" cy="523220"/>
          </a:xfrm>
          <a:prstGeom prst="rect">
            <a:avLst/>
          </a:prstGeom>
        </p:spPr>
        <p:txBody>
          <a:bodyPr wrap="square">
            <a:spAutoFit/>
          </a:bodyPr>
          <a:lstStyle/>
          <a:p>
            <a:pPr marL="360000" indent="-360000" algn="just"/>
            <a:r>
              <a:rPr lang="pt-BR" sz="2800" dirty="0" smtClean="0">
                <a:solidFill>
                  <a:srgbClr val="FFFFFF"/>
                </a:solidFill>
              </a:rPr>
              <a:t>   </a:t>
            </a:r>
            <a:endParaRPr lang="pt-BR" sz="2800" dirty="0">
              <a:solidFill>
                <a:srgbClr val="FFFFFF"/>
              </a:solidFill>
            </a:endParaRPr>
          </a:p>
        </p:txBody>
      </p:sp>
      <p:sp>
        <p:nvSpPr>
          <p:cNvPr id="3075" name="Rectangle 3"/>
          <p:cNvSpPr>
            <a:spLocks noChangeArrowheads="1"/>
          </p:cNvSpPr>
          <p:nvPr/>
        </p:nvSpPr>
        <p:spPr bwMode="auto">
          <a:xfrm>
            <a:off x="0" y="5500702"/>
            <a:ext cx="1014409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3600" b="0" i="0" u="none" strike="noStrike" cap="none" normalizeH="0" baseline="0" dirty="0" smtClean="0">
                <a:ln>
                  <a:noFill/>
                </a:ln>
                <a:effectLst/>
                <a:latin typeface="+mn-lt"/>
                <a:ea typeface="Calibri" pitchFamily="34" charset="0"/>
                <a:cs typeface="Times New Roman" pitchFamily="18" charset="0"/>
              </a:rPr>
              <a:t>     </a:t>
            </a:r>
            <a:endParaRPr kumimoji="0" lang="pt-BR" sz="3600" b="0" i="0" u="none" strike="noStrike" cap="none" normalizeH="0" baseline="0" dirty="0" smtClean="0">
              <a:ln>
                <a:noFill/>
              </a:ln>
              <a:effectLst/>
              <a:latin typeface="+mn-lt"/>
              <a:cs typeface="Arial"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309530" y="0"/>
            <a:ext cx="959647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r>
              <a:rPr lang="pt-BR" sz="3600" b="0" dirty="0" smtClean="0">
                <a:solidFill>
                  <a:schemeClr val="accent1"/>
                </a:solidFill>
                <a:cs typeface="Arial" pitchFamily="34" charset="0"/>
              </a:rPr>
              <a:t>MINAS NÃO  SE CALA  EM  RELAÇÃO A ESTE ‘SISTEMA DA  DÍVIDA </a:t>
            </a:r>
          </a:p>
          <a:p>
            <a:pPr lvl="0" algn="ctr"/>
            <a:r>
              <a:rPr kumimoji="0" lang="pt-BR" sz="3600" b="1" i="0" u="none" strike="noStrike" cap="none" normalizeH="0" baseline="0" dirty="0" smtClean="0">
                <a:ln>
                  <a:noFill/>
                </a:ln>
                <a:solidFill>
                  <a:srgbClr val="FFC000"/>
                </a:solidFill>
                <a:effectLst/>
                <a:latin typeface="+mn-lt"/>
                <a:ea typeface="Calibri" pitchFamily="34" charset="0"/>
                <a:cs typeface="Times New Roman" pitchFamily="18" charset="0"/>
              </a:rPr>
              <a:t> Pedido de Desistencia da Ação no STF </a:t>
            </a:r>
            <a:endParaRPr kumimoji="0" lang="pt-BR" sz="3600" b="1" i="0" u="none" strike="noStrike" cap="none" normalizeH="0" baseline="0" dirty="0" smtClean="0">
              <a:ln>
                <a:noFill/>
              </a:ln>
              <a:solidFill>
                <a:srgbClr val="FFC000"/>
              </a:solidFill>
              <a:effectLst/>
              <a:latin typeface="+mn-lt"/>
              <a:ea typeface="Calibri" pitchFamily="34" charset="0"/>
              <a:cs typeface="Times New Roman" pitchFamily="18" charset="0"/>
            </a:endParaRPr>
          </a:p>
          <a:p>
            <a:pPr lvl="0" algn="ctr"/>
            <a:r>
              <a:rPr lang="pt-BR" sz="3600" dirty="0" smtClean="0">
                <a:solidFill>
                  <a:srgbClr val="FFC000"/>
                </a:solidFill>
                <a:latin typeface="+mn-lt"/>
                <a:ea typeface="Calibri" pitchFamily="34" charset="0"/>
                <a:cs typeface="Times New Roman" pitchFamily="18" charset="0"/>
              </a:rPr>
              <a:t> </a:t>
            </a:r>
            <a:r>
              <a:rPr kumimoji="0" lang="pt-BR" sz="3600" b="1" i="0" u="none" strike="noStrike" cap="none" normalizeH="0" baseline="0" dirty="0" smtClean="0">
                <a:ln>
                  <a:noFill/>
                </a:ln>
                <a:solidFill>
                  <a:srgbClr val="FFC000"/>
                </a:solidFill>
                <a:effectLst/>
                <a:latin typeface="+mn-lt"/>
                <a:ea typeface="Calibri" pitchFamily="34" charset="0"/>
                <a:cs typeface="Times New Roman" pitchFamily="18" charset="0"/>
              </a:rPr>
              <a:t> </a:t>
            </a:r>
            <a:r>
              <a:rPr kumimoji="0" lang="pt-BR" sz="3600" b="1" i="0" u="sng" strike="noStrike" cap="none" normalizeH="0" baseline="0" dirty="0" smtClean="0">
                <a:ln>
                  <a:noFill/>
                </a:ln>
                <a:solidFill>
                  <a:srgbClr val="FFC000"/>
                </a:solidFill>
                <a:effectLst/>
                <a:latin typeface="+mn-lt"/>
                <a:ea typeface="Calibri" pitchFamily="34" charset="0"/>
                <a:cs typeface="Times New Roman" pitchFamily="18" charset="0"/>
              </a:rPr>
              <a:t>02-04-2002</a:t>
            </a:r>
            <a:endParaRPr kumimoji="0" lang="pt-BR" sz="3600" b="0" i="0" u="sng" strike="noStrike" cap="none" normalizeH="0" baseline="0" dirty="0" smtClean="0">
              <a:ln>
                <a:noFill/>
              </a:ln>
              <a:solidFill>
                <a:srgbClr val="FFC000"/>
              </a:solidFill>
              <a:effectLst/>
              <a:latin typeface="+mn-lt"/>
              <a:cs typeface="Arial" pitchFamily="34" charset="0"/>
            </a:endParaRPr>
          </a:p>
        </p:txBody>
      </p:sp>
      <p:sp>
        <p:nvSpPr>
          <p:cNvPr id="4" name="Retângulo 3"/>
          <p:cNvSpPr/>
          <p:nvPr/>
        </p:nvSpPr>
        <p:spPr>
          <a:xfrm>
            <a:off x="738158" y="1500175"/>
            <a:ext cx="8929750" cy="1569660"/>
          </a:xfrm>
          <a:prstGeom prst="rect">
            <a:avLst/>
          </a:prstGeom>
        </p:spPr>
        <p:txBody>
          <a:bodyPr wrap="square">
            <a:spAutoFit/>
          </a:bodyPr>
          <a:lstStyle/>
          <a:p>
            <a:pPr marL="360000" algn="just"/>
            <a:endParaRPr lang="pt-BR" u="sng" dirty="0" smtClean="0">
              <a:solidFill>
                <a:srgbClr val="FFFFFF"/>
              </a:solidFill>
            </a:endParaRPr>
          </a:p>
          <a:p>
            <a:pPr marL="360000" algn="just"/>
            <a:endParaRPr lang="pt-BR" b="0" u="sng" dirty="0" smtClean="0">
              <a:solidFill>
                <a:srgbClr val="FFFFFF"/>
              </a:solidFill>
            </a:endParaRPr>
          </a:p>
          <a:p>
            <a:pPr marL="360000" indent="-360000" algn="just"/>
            <a:endParaRPr lang="pt-BR" u="sng" dirty="0" smtClean="0">
              <a:solidFill>
                <a:srgbClr val="FFFFFF"/>
              </a:solidFill>
            </a:endParaRPr>
          </a:p>
          <a:p>
            <a:pPr marL="360000" indent="-360000" algn="just"/>
            <a:endParaRPr lang="pt-BR" dirty="0">
              <a:solidFill>
                <a:srgbClr val="FFFFFF"/>
              </a:solidFill>
            </a:endParaRPr>
          </a:p>
        </p:txBody>
      </p:sp>
      <p:sp>
        <p:nvSpPr>
          <p:cNvPr id="3075" name="Rectangle 3"/>
          <p:cNvSpPr>
            <a:spLocks noChangeArrowheads="1"/>
          </p:cNvSpPr>
          <p:nvPr/>
        </p:nvSpPr>
        <p:spPr bwMode="auto">
          <a:xfrm>
            <a:off x="0" y="4857760"/>
            <a:ext cx="1014409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3600" b="0" i="0" u="none" strike="noStrike" cap="none" normalizeH="0" baseline="0" dirty="0" smtClean="0">
                <a:ln>
                  <a:noFill/>
                </a:ln>
                <a:effectLst/>
                <a:latin typeface="+mn-lt"/>
                <a:ea typeface="Calibri" pitchFamily="34" charset="0"/>
                <a:cs typeface="Times New Roman" pitchFamily="18" charset="0"/>
              </a:rPr>
              <a:t>     </a:t>
            </a:r>
            <a:endParaRPr kumimoji="0" lang="pt-BR" sz="3600" b="0" i="0" u="none" strike="noStrike" cap="none" normalizeH="0" baseline="0" dirty="0" smtClean="0">
              <a:ln>
                <a:noFill/>
              </a:ln>
              <a:effectLst/>
              <a:latin typeface="+mn-lt"/>
              <a:cs typeface="Arial" pitchFamily="34" charset="0"/>
            </a:endParaRPr>
          </a:p>
        </p:txBody>
      </p:sp>
      <p:pic>
        <p:nvPicPr>
          <p:cNvPr id="2050" name="Picture 2"/>
          <p:cNvPicPr>
            <a:picLocks noChangeAspect="1" noChangeArrowheads="1"/>
          </p:cNvPicPr>
          <p:nvPr/>
        </p:nvPicPr>
        <p:blipFill>
          <a:blip r:embed="rId3"/>
          <a:srcRect/>
          <a:stretch>
            <a:fillRect/>
          </a:stretch>
        </p:blipFill>
        <p:spPr bwMode="auto">
          <a:xfrm>
            <a:off x="505311" y="2285992"/>
            <a:ext cx="9686439" cy="3929089"/>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309530" y="0"/>
            <a:ext cx="959647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pt-BR" sz="3600" b="0" dirty="0" smtClean="0">
                <a:solidFill>
                  <a:schemeClr val="accent1"/>
                </a:solidFill>
                <a:cs typeface="Arial" pitchFamily="34" charset="0"/>
              </a:rPr>
              <a:t>MINAS NÃO  SE CALA  EM  RELAÇÃO A ESTE ‘SISTEMA DA  DÍVIDA </a:t>
            </a:r>
          </a:p>
          <a:p>
            <a:pPr lvl="0" algn="ctr"/>
            <a:r>
              <a:rPr kumimoji="0" lang="pt-BR" sz="3600" b="1" i="0" u="none" strike="noStrike" cap="none" normalizeH="0" baseline="0" dirty="0" smtClean="0">
                <a:ln>
                  <a:noFill/>
                </a:ln>
                <a:solidFill>
                  <a:srgbClr val="FFC000"/>
                </a:solidFill>
                <a:effectLst/>
                <a:latin typeface="+mn-lt"/>
                <a:ea typeface="Calibri" pitchFamily="34" charset="0"/>
                <a:cs typeface="Times New Roman" pitchFamily="18" charset="0"/>
              </a:rPr>
              <a:t>Ofício da STN de </a:t>
            </a:r>
            <a:r>
              <a:rPr kumimoji="0" lang="pt-BR" sz="3600" b="1" i="0" u="sng" strike="noStrike" cap="none" normalizeH="0" baseline="0" dirty="0" smtClean="0">
                <a:ln>
                  <a:noFill/>
                </a:ln>
                <a:solidFill>
                  <a:srgbClr val="FFC000"/>
                </a:solidFill>
                <a:effectLst/>
                <a:latin typeface="+mn-lt"/>
                <a:ea typeface="Calibri" pitchFamily="34" charset="0"/>
                <a:cs typeface="Times New Roman" pitchFamily="18" charset="0"/>
              </a:rPr>
              <a:t>03-04-2002</a:t>
            </a:r>
            <a:endParaRPr kumimoji="0" lang="pt-BR" sz="2000" b="0" i="0" u="sng" strike="noStrike" cap="none" normalizeH="0" baseline="0" dirty="0" smtClean="0">
              <a:ln>
                <a:noFill/>
              </a:ln>
              <a:solidFill>
                <a:srgbClr val="FFC000"/>
              </a:solidFill>
              <a:effectLst/>
              <a:latin typeface="+mn-lt"/>
              <a:cs typeface="Arial" pitchFamily="34" charset="0"/>
            </a:endParaRPr>
          </a:p>
        </p:txBody>
      </p:sp>
      <p:sp>
        <p:nvSpPr>
          <p:cNvPr id="4" name="Retângulo 3"/>
          <p:cNvSpPr/>
          <p:nvPr/>
        </p:nvSpPr>
        <p:spPr>
          <a:xfrm>
            <a:off x="738158" y="1500175"/>
            <a:ext cx="8929750" cy="1569660"/>
          </a:xfrm>
          <a:prstGeom prst="rect">
            <a:avLst/>
          </a:prstGeom>
        </p:spPr>
        <p:txBody>
          <a:bodyPr wrap="square">
            <a:spAutoFit/>
          </a:bodyPr>
          <a:lstStyle/>
          <a:p>
            <a:pPr marL="360000" algn="just"/>
            <a:endParaRPr lang="pt-BR" u="sng" dirty="0" smtClean="0">
              <a:solidFill>
                <a:srgbClr val="FFFFFF"/>
              </a:solidFill>
            </a:endParaRPr>
          </a:p>
          <a:p>
            <a:pPr marL="360000" algn="just"/>
            <a:endParaRPr lang="pt-BR" b="0" u="sng" dirty="0" smtClean="0">
              <a:solidFill>
                <a:srgbClr val="FFFFFF"/>
              </a:solidFill>
            </a:endParaRPr>
          </a:p>
          <a:p>
            <a:pPr marL="360000" indent="-360000" algn="just"/>
            <a:endParaRPr lang="pt-BR" u="sng" dirty="0" smtClean="0">
              <a:solidFill>
                <a:srgbClr val="FFFFFF"/>
              </a:solidFill>
            </a:endParaRPr>
          </a:p>
          <a:p>
            <a:pPr marL="360000" indent="-360000" algn="just"/>
            <a:endParaRPr lang="pt-BR" dirty="0">
              <a:solidFill>
                <a:srgbClr val="FFFFFF"/>
              </a:solidFill>
            </a:endParaRPr>
          </a:p>
        </p:txBody>
      </p:sp>
      <p:sp>
        <p:nvSpPr>
          <p:cNvPr id="3075" name="Rectangle 3"/>
          <p:cNvSpPr>
            <a:spLocks noChangeArrowheads="1"/>
          </p:cNvSpPr>
          <p:nvPr/>
        </p:nvSpPr>
        <p:spPr bwMode="auto">
          <a:xfrm>
            <a:off x="0" y="2500306"/>
            <a:ext cx="1014409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3600" b="0" i="0" u="none" strike="noStrike" cap="none" normalizeH="0" baseline="0" dirty="0" smtClean="0">
                <a:ln>
                  <a:noFill/>
                </a:ln>
                <a:effectLst/>
                <a:latin typeface="+mn-lt"/>
                <a:ea typeface="Calibri" pitchFamily="34" charset="0"/>
                <a:cs typeface="Times New Roman" pitchFamily="18" charset="0"/>
              </a:rPr>
              <a:t>     </a:t>
            </a:r>
            <a:endParaRPr kumimoji="0" lang="pt-BR" sz="3600" b="0" i="0" u="none" strike="noStrike" cap="none" normalizeH="0" baseline="0" dirty="0" smtClean="0">
              <a:ln>
                <a:noFill/>
              </a:ln>
              <a:effectLst/>
              <a:latin typeface="+mn-lt"/>
              <a:cs typeface="Arial" pitchFamily="34" charset="0"/>
            </a:endParaRPr>
          </a:p>
        </p:txBody>
      </p:sp>
      <p:pic>
        <p:nvPicPr>
          <p:cNvPr id="6" name="Picture 2"/>
          <p:cNvPicPr>
            <a:picLocks noChangeAspect="1" noChangeArrowheads="1"/>
          </p:cNvPicPr>
          <p:nvPr/>
        </p:nvPicPr>
        <p:blipFill>
          <a:blip r:embed="rId3"/>
          <a:srcRect/>
          <a:stretch>
            <a:fillRect/>
          </a:stretch>
        </p:blipFill>
        <p:spPr bwMode="auto">
          <a:xfrm>
            <a:off x="689964" y="1785926"/>
            <a:ext cx="9301760" cy="5072074"/>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309530" y="338555"/>
            <a:ext cx="959647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3600" b="1" i="0" u="none" strike="noStrike" cap="none" normalizeH="0" baseline="0" dirty="0" smtClean="0">
                <a:ln>
                  <a:noFill/>
                </a:ln>
                <a:solidFill>
                  <a:srgbClr val="FFC000"/>
                </a:solidFill>
                <a:effectLst/>
                <a:latin typeface="+mn-lt"/>
                <a:ea typeface="Calibri" pitchFamily="34" charset="0"/>
                <a:cs typeface="Times New Roman" pitchFamily="18" charset="0"/>
              </a:rPr>
              <a:t>DÍVIDA DE</a:t>
            </a:r>
            <a:r>
              <a:rPr kumimoji="0" lang="pt-BR" sz="3600" b="1" i="0" u="none" strike="noStrike" cap="none" normalizeH="0" dirty="0" smtClean="0">
                <a:ln>
                  <a:noFill/>
                </a:ln>
                <a:solidFill>
                  <a:srgbClr val="FFC000"/>
                </a:solidFill>
                <a:effectLst/>
                <a:latin typeface="+mn-lt"/>
                <a:ea typeface="Calibri" pitchFamily="34" charset="0"/>
                <a:cs typeface="Times New Roman" pitchFamily="18" charset="0"/>
              </a:rPr>
              <a:t> MINAS  CO</a:t>
            </a:r>
            <a:r>
              <a:rPr kumimoji="0" lang="pt-BR" sz="3600" b="1" i="0" u="none" strike="noStrike" cap="none" normalizeH="0" baseline="0" dirty="0" smtClean="0">
                <a:ln>
                  <a:noFill/>
                </a:ln>
                <a:solidFill>
                  <a:srgbClr val="FFC000"/>
                </a:solidFill>
                <a:effectLst/>
                <a:latin typeface="+mn-lt"/>
                <a:ea typeface="Calibri" pitchFamily="34" charset="0"/>
                <a:cs typeface="Times New Roman" pitchFamily="18" charset="0"/>
              </a:rPr>
              <a:t>M A UNIÃO</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sz="3600" b="1" i="0" u="none" strike="noStrike" cap="none" normalizeH="0" baseline="0" dirty="0" smtClean="0">
                <a:ln>
                  <a:noFill/>
                </a:ln>
                <a:solidFill>
                  <a:srgbClr val="FFC000"/>
                </a:solidFill>
                <a:effectLst/>
                <a:latin typeface="+mn-lt"/>
                <a:ea typeface="Calibri" pitchFamily="34" charset="0"/>
                <a:cs typeface="Times New Roman" pitchFamily="18" charset="0"/>
              </a:rPr>
              <a:t>Ofício da STN de </a:t>
            </a:r>
            <a:r>
              <a:rPr kumimoji="0" lang="pt-BR" sz="3600" b="1" i="0" u="sng" strike="noStrike" cap="none" normalizeH="0" baseline="0" dirty="0" smtClean="0">
                <a:ln>
                  <a:noFill/>
                </a:ln>
                <a:solidFill>
                  <a:srgbClr val="FFC000"/>
                </a:solidFill>
                <a:effectLst/>
                <a:latin typeface="+mn-lt"/>
                <a:ea typeface="Calibri" pitchFamily="34" charset="0"/>
                <a:cs typeface="Times New Roman" pitchFamily="18" charset="0"/>
              </a:rPr>
              <a:t>03-04-2002</a:t>
            </a:r>
            <a:endParaRPr kumimoji="0" lang="pt-BR" sz="2000" b="0" i="0" u="sng" strike="noStrike" cap="none" normalizeH="0" baseline="0" dirty="0" smtClean="0">
              <a:ln>
                <a:noFill/>
              </a:ln>
              <a:solidFill>
                <a:srgbClr val="FFC000"/>
              </a:solidFill>
              <a:effectLst/>
              <a:latin typeface="+mn-lt"/>
              <a:cs typeface="Arial" pitchFamily="34" charset="0"/>
            </a:endParaRPr>
          </a:p>
        </p:txBody>
      </p:sp>
      <p:sp>
        <p:nvSpPr>
          <p:cNvPr id="4" name="Retângulo 3"/>
          <p:cNvSpPr/>
          <p:nvPr/>
        </p:nvSpPr>
        <p:spPr>
          <a:xfrm>
            <a:off x="738158" y="1500175"/>
            <a:ext cx="8929750" cy="1569660"/>
          </a:xfrm>
          <a:prstGeom prst="rect">
            <a:avLst/>
          </a:prstGeom>
        </p:spPr>
        <p:txBody>
          <a:bodyPr wrap="square">
            <a:spAutoFit/>
          </a:bodyPr>
          <a:lstStyle/>
          <a:p>
            <a:pPr marL="360000" algn="just"/>
            <a:endParaRPr lang="pt-BR" u="sng" dirty="0" smtClean="0">
              <a:solidFill>
                <a:srgbClr val="FFFFFF"/>
              </a:solidFill>
            </a:endParaRPr>
          </a:p>
          <a:p>
            <a:pPr marL="360000" algn="just"/>
            <a:endParaRPr lang="pt-BR" b="0" u="sng" dirty="0" smtClean="0">
              <a:solidFill>
                <a:srgbClr val="FFFFFF"/>
              </a:solidFill>
            </a:endParaRPr>
          </a:p>
          <a:p>
            <a:pPr marL="360000" indent="-360000" algn="just"/>
            <a:endParaRPr lang="pt-BR" u="sng" dirty="0" smtClean="0">
              <a:solidFill>
                <a:srgbClr val="FFFFFF"/>
              </a:solidFill>
            </a:endParaRPr>
          </a:p>
          <a:p>
            <a:pPr marL="360000" indent="-360000" algn="just"/>
            <a:endParaRPr lang="pt-BR" dirty="0">
              <a:solidFill>
                <a:srgbClr val="FFFFFF"/>
              </a:solidFill>
            </a:endParaRPr>
          </a:p>
        </p:txBody>
      </p:sp>
      <p:sp>
        <p:nvSpPr>
          <p:cNvPr id="3075" name="Rectangle 3"/>
          <p:cNvSpPr>
            <a:spLocks noChangeArrowheads="1"/>
          </p:cNvSpPr>
          <p:nvPr/>
        </p:nvSpPr>
        <p:spPr bwMode="auto">
          <a:xfrm>
            <a:off x="0" y="2500306"/>
            <a:ext cx="1014409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3600" b="0" i="0" u="none" strike="noStrike" cap="none" normalizeH="0" baseline="0" dirty="0" smtClean="0">
                <a:ln>
                  <a:noFill/>
                </a:ln>
                <a:effectLst/>
                <a:latin typeface="+mn-lt"/>
                <a:ea typeface="Calibri" pitchFamily="34" charset="0"/>
                <a:cs typeface="Times New Roman" pitchFamily="18" charset="0"/>
              </a:rPr>
              <a:t>     </a:t>
            </a:r>
            <a:endParaRPr kumimoji="0" lang="pt-BR" sz="3600" b="0" i="0" u="none" strike="noStrike" cap="none" normalizeH="0" baseline="0" dirty="0" smtClean="0">
              <a:ln>
                <a:noFill/>
              </a:ln>
              <a:effectLst/>
              <a:latin typeface="+mn-lt"/>
              <a:cs typeface="Arial" pitchFamily="34" charset="0"/>
            </a:endParaRPr>
          </a:p>
        </p:txBody>
      </p:sp>
      <p:pic>
        <p:nvPicPr>
          <p:cNvPr id="7" name="Picture 3"/>
          <p:cNvPicPr>
            <a:picLocks noChangeAspect="1" noChangeArrowheads="1"/>
          </p:cNvPicPr>
          <p:nvPr/>
        </p:nvPicPr>
        <p:blipFill>
          <a:blip r:embed="rId3"/>
          <a:srcRect/>
          <a:stretch>
            <a:fillRect/>
          </a:stretch>
        </p:blipFill>
        <p:spPr bwMode="auto">
          <a:xfrm>
            <a:off x="283812" y="2285992"/>
            <a:ext cx="9584088" cy="3929090"/>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309530" y="338555"/>
            <a:ext cx="9596470" cy="21852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kumimoji="0" lang="pt-BR" sz="3600" b="1" i="0" u="none" strike="noStrike" cap="none" normalizeH="0" baseline="0" dirty="0" smtClean="0">
                <a:ln>
                  <a:noFill/>
                </a:ln>
                <a:solidFill>
                  <a:srgbClr val="00B050"/>
                </a:solidFill>
                <a:effectLst/>
                <a:latin typeface="+mn-lt"/>
                <a:ea typeface="Calibri" pitchFamily="34" charset="0"/>
                <a:cs typeface="Times New Roman" pitchFamily="18" charset="0"/>
              </a:rPr>
              <a:t> </a:t>
            </a:r>
            <a:r>
              <a:rPr lang="pt-BR" sz="3600" b="0" dirty="0" smtClean="0">
                <a:solidFill>
                  <a:schemeClr val="accent1"/>
                </a:solidFill>
                <a:cs typeface="Arial" pitchFamily="34" charset="0"/>
              </a:rPr>
              <a:t>MINAS NÃO  SE CALA  EM  RELAÇÃO A ESTE ‘SISTEMA DA  DÍVIDA</a:t>
            </a:r>
            <a:endParaRPr kumimoji="0" lang="pt-BR" sz="3200" b="1" i="0" u="none" strike="noStrike" cap="none" normalizeH="0" baseline="0" dirty="0" smtClean="0">
              <a:ln>
                <a:noFill/>
              </a:ln>
              <a:solidFill>
                <a:srgbClr val="FFC000"/>
              </a:solidFill>
              <a:effectLst/>
              <a:latin typeface="+mn-lt"/>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pt-BR" sz="3200" b="1" i="0" u="none" strike="noStrike" cap="none" normalizeH="0" baseline="0" dirty="0" smtClean="0">
                <a:ln>
                  <a:noFill/>
                </a:ln>
                <a:solidFill>
                  <a:srgbClr val="FFC000"/>
                </a:solidFill>
                <a:effectLst/>
                <a:latin typeface="+mn-lt"/>
                <a:ea typeface="Calibri" pitchFamily="34" charset="0"/>
                <a:cs typeface="Times New Roman" pitchFamily="18" charset="0"/>
              </a:rPr>
              <a:t>Despacho do Ministro em 02-04-2002– publicado no DOU em </a:t>
            </a:r>
            <a:r>
              <a:rPr kumimoji="0" lang="pt-BR" sz="3200" b="1" i="0" u="sng" strike="noStrike" cap="none" normalizeH="0" baseline="0" dirty="0" smtClean="0">
                <a:ln>
                  <a:noFill/>
                </a:ln>
                <a:solidFill>
                  <a:srgbClr val="FFC000"/>
                </a:solidFill>
                <a:effectLst/>
                <a:latin typeface="+mn-lt"/>
                <a:ea typeface="Calibri" pitchFamily="34" charset="0"/>
                <a:cs typeface="Times New Roman" pitchFamily="18" charset="0"/>
              </a:rPr>
              <a:t>05-4-2002</a:t>
            </a:r>
            <a:endParaRPr kumimoji="0" lang="pt-BR" sz="3200" b="0" i="0" u="sng" strike="noStrike" cap="none" normalizeH="0" baseline="0" dirty="0" smtClean="0">
              <a:ln>
                <a:noFill/>
              </a:ln>
              <a:solidFill>
                <a:srgbClr val="FFC000"/>
              </a:solidFill>
              <a:effectLst/>
              <a:latin typeface="+mn-lt"/>
              <a:cs typeface="Arial" pitchFamily="34" charset="0"/>
            </a:endParaRPr>
          </a:p>
        </p:txBody>
      </p:sp>
      <p:sp>
        <p:nvSpPr>
          <p:cNvPr id="4" name="Retângulo 3"/>
          <p:cNvSpPr/>
          <p:nvPr/>
        </p:nvSpPr>
        <p:spPr>
          <a:xfrm>
            <a:off x="738158" y="1500175"/>
            <a:ext cx="8929750" cy="1569660"/>
          </a:xfrm>
          <a:prstGeom prst="rect">
            <a:avLst/>
          </a:prstGeom>
        </p:spPr>
        <p:txBody>
          <a:bodyPr wrap="square">
            <a:spAutoFit/>
          </a:bodyPr>
          <a:lstStyle/>
          <a:p>
            <a:pPr marL="360000" algn="just"/>
            <a:endParaRPr lang="pt-BR" u="sng" dirty="0" smtClean="0">
              <a:solidFill>
                <a:srgbClr val="FFFFFF"/>
              </a:solidFill>
            </a:endParaRPr>
          </a:p>
          <a:p>
            <a:pPr marL="360000" algn="just"/>
            <a:endParaRPr lang="pt-BR" b="0" u="sng" dirty="0" smtClean="0">
              <a:solidFill>
                <a:srgbClr val="FFFFFF"/>
              </a:solidFill>
            </a:endParaRPr>
          </a:p>
          <a:p>
            <a:pPr marL="360000" indent="-360000" algn="just"/>
            <a:endParaRPr lang="pt-BR" u="sng" dirty="0" smtClean="0">
              <a:solidFill>
                <a:srgbClr val="FFFFFF"/>
              </a:solidFill>
            </a:endParaRPr>
          </a:p>
          <a:p>
            <a:pPr marL="360000" indent="-360000" algn="just"/>
            <a:endParaRPr lang="pt-BR" dirty="0">
              <a:solidFill>
                <a:srgbClr val="FFFFFF"/>
              </a:solidFill>
            </a:endParaRPr>
          </a:p>
        </p:txBody>
      </p:sp>
      <p:sp>
        <p:nvSpPr>
          <p:cNvPr id="3075" name="Rectangle 3"/>
          <p:cNvSpPr>
            <a:spLocks noChangeArrowheads="1"/>
          </p:cNvSpPr>
          <p:nvPr/>
        </p:nvSpPr>
        <p:spPr bwMode="auto">
          <a:xfrm>
            <a:off x="0" y="4857760"/>
            <a:ext cx="1014409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3600" b="0" i="0" u="none" strike="noStrike" cap="none" normalizeH="0" baseline="0" dirty="0" smtClean="0">
                <a:ln>
                  <a:noFill/>
                </a:ln>
                <a:effectLst/>
                <a:latin typeface="+mn-lt"/>
                <a:ea typeface="Calibri" pitchFamily="34" charset="0"/>
                <a:cs typeface="Times New Roman" pitchFamily="18" charset="0"/>
              </a:rPr>
              <a:t>     </a:t>
            </a:r>
            <a:endParaRPr kumimoji="0" lang="pt-BR" sz="3600" b="0" i="0" u="none" strike="noStrike" cap="none" normalizeH="0" baseline="0" dirty="0" smtClean="0">
              <a:ln>
                <a:noFill/>
              </a:ln>
              <a:effectLst/>
              <a:latin typeface="+mn-lt"/>
              <a:cs typeface="Arial" pitchFamily="34" charset="0"/>
            </a:endParaRPr>
          </a:p>
        </p:txBody>
      </p:sp>
      <p:pic>
        <p:nvPicPr>
          <p:cNvPr id="3074" name="Picture 2"/>
          <p:cNvPicPr>
            <a:picLocks noChangeAspect="1" noChangeArrowheads="1"/>
          </p:cNvPicPr>
          <p:nvPr/>
        </p:nvPicPr>
        <p:blipFill>
          <a:blip r:embed="rId3"/>
          <a:srcRect/>
          <a:stretch>
            <a:fillRect/>
          </a:stretch>
        </p:blipFill>
        <p:spPr bwMode="auto">
          <a:xfrm>
            <a:off x="480842" y="2857496"/>
            <a:ext cx="9425158" cy="4000504"/>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ext Box 2"/>
          <p:cNvSpPr txBox="1">
            <a:spLocks noChangeArrowheads="1"/>
          </p:cNvSpPr>
          <p:nvPr/>
        </p:nvSpPr>
        <p:spPr bwMode="auto">
          <a:xfrm>
            <a:off x="238125" y="142874"/>
            <a:ext cx="9440863" cy="1120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cs typeface="ＭＳ Ｐゴシック"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2pPr>
            <a:lvl3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9pPr>
          </a:lstStyle>
          <a:p>
            <a:pPr algn="ctr">
              <a:lnSpc>
                <a:spcPct val="60000"/>
              </a:lnSpc>
              <a:spcBef>
                <a:spcPts val="1800"/>
              </a:spcBef>
            </a:pPr>
            <a:r>
              <a:rPr lang="pt-BR" sz="2800" b="0" dirty="0" smtClean="0">
                <a:solidFill>
                  <a:schemeClr val="accent1"/>
                </a:solidFill>
                <a:latin typeface="+mj-lt"/>
                <a:cs typeface="Arial" pitchFamily="34" charset="0"/>
              </a:rPr>
              <a:t>MINAS NÃO  SE CALA  EM  RELAÇÃO A ESTE “SISTEMA DA  DÍVIDA”</a:t>
            </a:r>
          </a:p>
          <a:p>
            <a:pPr algn="ctr">
              <a:lnSpc>
                <a:spcPct val="60000"/>
              </a:lnSpc>
              <a:spcBef>
                <a:spcPts val="1800"/>
              </a:spcBef>
            </a:pPr>
            <a:r>
              <a:rPr lang="pt-BR" sz="2800" dirty="0" smtClean="0">
                <a:solidFill>
                  <a:srgbClr val="FFFF00"/>
                </a:solidFill>
                <a:latin typeface="+mj-lt"/>
                <a:cs typeface="Tahoma" charset="0"/>
              </a:rPr>
              <a:t>Sérgio Miranda -Você estará sempre presente em nossa luta.  </a:t>
            </a:r>
          </a:p>
        </p:txBody>
      </p:sp>
      <p:pic>
        <p:nvPicPr>
          <p:cNvPr id="2" name="Picture 1"/>
          <p:cNvPicPr>
            <a:picLocks noChangeAspect="1"/>
          </p:cNvPicPr>
          <p:nvPr/>
        </p:nvPicPr>
        <p:blipFill>
          <a:blip r:embed="rId3" cstate="print"/>
          <a:stretch>
            <a:fillRect/>
          </a:stretch>
        </p:blipFill>
        <p:spPr>
          <a:xfrm>
            <a:off x="848544" y="1571785"/>
            <a:ext cx="8136904" cy="4717608"/>
          </a:xfrm>
          <a:prstGeom prst="rect">
            <a:avLst/>
          </a:prstGeom>
        </p:spPr>
      </p:pic>
    </p:spTree>
    <p:extLst>
      <p:ext uri="{BB962C8B-B14F-4D97-AF65-F5344CB8AC3E}">
        <p14:creationId xmlns:p14="http://schemas.microsoft.com/office/powerpoint/2010/main" xmlns="" val="1171454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452406" y="1"/>
            <a:ext cx="9215502" cy="6311601"/>
          </a:xfrm>
          <a:prstGeom prst="rect">
            <a:avLst/>
          </a:prstGeom>
          <a:noFill/>
          <a:ln w="9525">
            <a:noFill/>
            <a:round/>
            <a:headEnd/>
            <a:tailEnd/>
          </a:ln>
        </p:spPr>
        <p:txBody>
          <a:bodyPr wrap="square" lIns="90000" tIns="46800" rIns="90000" bIns="46800">
            <a:spAutoFit/>
          </a:bodyPr>
          <a:lstStyle/>
          <a:p>
            <a:pPr algn="ctr" defTabSz="449263" eaLnBrk="0" hangingPunct="0">
              <a:spcBef>
                <a:spcPts val="18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3200" b="0" dirty="0" smtClean="0">
                <a:solidFill>
                  <a:schemeClr val="accent1"/>
                </a:solidFill>
                <a:cs typeface="Arial" pitchFamily="34" charset="0"/>
              </a:rPr>
              <a:t>MINAS NÃO  SE CALA  EM  RELAÇÃO A ESTE ‘SISTEMA DA  DÍVIDA </a:t>
            </a:r>
          </a:p>
          <a:p>
            <a:pPr algn="ctr" defTabSz="449263" eaLnBrk="0" hangingPunct="0">
              <a:spcBef>
                <a:spcPts val="18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dirty="0" smtClean="0">
                <a:solidFill>
                  <a:srgbClr val="FFC000"/>
                </a:solidFill>
                <a:latin typeface="+mn-lt"/>
                <a:cs typeface="Tahoma" pitchFamily="34" charset="0"/>
              </a:rPr>
              <a:t> </a:t>
            </a:r>
            <a:r>
              <a:rPr lang="pt-BR" sz="2800" u="sng" dirty="0" smtClean="0">
                <a:solidFill>
                  <a:srgbClr val="FFC000"/>
                </a:solidFill>
                <a:latin typeface="+mn-lt"/>
                <a:cs typeface="Tahoma" pitchFamily="34" charset="0"/>
              </a:rPr>
              <a:t>CARTA – </a:t>
            </a:r>
            <a:r>
              <a:rPr lang="pt-BR" sz="2800" u="sng" dirty="0" smtClean="0">
                <a:solidFill>
                  <a:srgbClr val="FFC000"/>
                </a:solidFill>
                <a:latin typeface="+mn-lt"/>
                <a:cs typeface="Tahoma" pitchFamily="34" charset="0"/>
              </a:rPr>
              <a:t>23-3-2012</a:t>
            </a:r>
            <a:endParaRPr lang="pt-BR" sz="2800" u="sng" dirty="0" smtClean="0">
              <a:solidFill>
                <a:srgbClr val="FFC000"/>
              </a:solidFill>
              <a:latin typeface="+mn-lt"/>
              <a:cs typeface="Tahoma" pitchFamily="34" charset="0"/>
            </a:endParaRPr>
          </a:p>
          <a:p>
            <a:pPr algn="ctr" defTabSz="449263" eaLnBrk="0" hangingPunct="0">
              <a:spcBef>
                <a:spcPts val="18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2800" dirty="0" smtClean="0">
              <a:solidFill>
                <a:srgbClr val="FFC000"/>
              </a:solidFill>
              <a:latin typeface="+mn-lt"/>
              <a:cs typeface="Tahoma" pitchFamily="34" charset="0"/>
            </a:endParaRPr>
          </a:p>
          <a:p>
            <a:pPr algn="ctr" defTabSz="449263" eaLnBrk="0" hangingPunct="0">
              <a:spcBef>
                <a:spcPts val="18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2800" dirty="0">
              <a:solidFill>
                <a:srgbClr val="FFC000"/>
              </a:solidFill>
              <a:latin typeface="+mn-lt"/>
              <a:cs typeface="Tahoma" pitchFamily="34" charset="0"/>
            </a:endParaRPr>
          </a:p>
          <a:p>
            <a:pPr algn="just" defTabSz="449263" eaLnBrk="0" hangingPunct="0">
              <a:spcBef>
                <a:spcPts val="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dirty="0" smtClean="0">
                <a:solidFill>
                  <a:srgbClr val="FFFFFF"/>
                </a:solidFill>
              </a:rPr>
              <a:t>Núcleo Mineiro da Auditoria Cidadã da Dívida - protocolou junto à Assembleia Legislativa de Minas Gerais </a:t>
            </a:r>
            <a:r>
              <a:rPr lang="pt-BR" sz="2800" dirty="0" smtClean="0">
                <a:solidFill>
                  <a:srgbClr val="FFFFFF"/>
                </a:solidFill>
              </a:rPr>
              <a:t>Carta </a:t>
            </a:r>
            <a:r>
              <a:rPr lang="pt-BR" sz="2800" dirty="0" smtClean="0">
                <a:solidFill>
                  <a:srgbClr val="FFFFFF"/>
                </a:solidFill>
              </a:rPr>
              <a:t>Aberta aos Deputados da ALMG e à População do Estado de Minas Gerais denunciando os graves indícios de </a:t>
            </a:r>
            <a:r>
              <a:rPr lang="pt-BR" sz="2800" dirty="0" smtClean="0">
                <a:solidFill>
                  <a:srgbClr val="FFFFFF"/>
                </a:solidFill>
              </a:rPr>
              <a:t>irregularidades. - no contrato com </a:t>
            </a:r>
            <a:r>
              <a:rPr lang="pt-BR" sz="2800" dirty="0" smtClean="0">
                <a:solidFill>
                  <a:srgbClr val="FFFFFF"/>
                </a:solidFill>
              </a:rPr>
              <a:t> </a:t>
            </a:r>
            <a:r>
              <a:rPr lang="pt-BR" sz="2800" dirty="0" smtClean="0">
                <a:solidFill>
                  <a:srgbClr val="FFFFFF"/>
                </a:solidFill>
              </a:rPr>
              <a:t>a CEMIG</a:t>
            </a:r>
            <a:endParaRPr lang="pt-BR" sz="2800" dirty="0" smtClean="0">
              <a:solidFill>
                <a:srgbClr val="FFFFFF"/>
              </a:solidFill>
            </a:endParaRPr>
          </a:p>
          <a:p>
            <a:pPr algn="just" defTabSz="449263" eaLnBrk="0" hangingPunct="0">
              <a:spcBef>
                <a:spcPts val="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2800" dirty="0" smtClean="0">
              <a:solidFill>
                <a:srgbClr val="FFFFFF"/>
              </a:solidFill>
            </a:endParaRPr>
          </a:p>
          <a:p>
            <a:pPr algn="ctr" defTabSz="449263" eaLnBrk="0" hangingPunct="0">
              <a:spcBef>
                <a:spcPts val="18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2800" dirty="0" smtClean="0">
              <a:solidFill>
                <a:srgbClr val="FFFFFF"/>
              </a:solidFill>
              <a:latin typeface="+mj-l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452406" y="1"/>
            <a:ext cx="9215502" cy="6219268"/>
          </a:xfrm>
          <a:prstGeom prst="rect">
            <a:avLst/>
          </a:prstGeom>
          <a:noFill/>
          <a:ln w="9525">
            <a:noFill/>
            <a:round/>
            <a:headEnd/>
            <a:tailEnd/>
          </a:ln>
        </p:spPr>
        <p:txBody>
          <a:bodyPr wrap="square" lIns="90000" tIns="46800" rIns="90000" bIns="46800">
            <a:spAutoFit/>
          </a:bodyPr>
          <a:lstStyle/>
          <a:p>
            <a:pPr algn="ctr" defTabSz="449263" eaLnBrk="0" hangingPunct="0">
              <a:spcBef>
                <a:spcPts val="18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b="0" dirty="0" smtClean="0">
                <a:solidFill>
                  <a:schemeClr val="accent1"/>
                </a:solidFill>
                <a:cs typeface="Arial" pitchFamily="34" charset="0"/>
              </a:rPr>
              <a:t>MINAS NÃO  SE CALA  EM  RELAÇÃO A ESTE ‘SISTEMA DA  DÍVIDA </a:t>
            </a:r>
          </a:p>
          <a:p>
            <a:pPr algn="ctr" defTabSz="449263" eaLnBrk="0" hangingPunct="0">
              <a:spcBef>
                <a:spcPts val="18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b="0" dirty="0" smtClean="0">
                <a:solidFill>
                  <a:schemeClr val="tx1"/>
                </a:solidFill>
                <a:latin typeface="+mj-lt"/>
                <a:cs typeface="Tahoma" pitchFamily="34" charset="0"/>
              </a:rPr>
              <a:t>Comissão Especial da para Renegociação da Dívida Pública de Minas </a:t>
            </a:r>
            <a:r>
              <a:rPr lang="pt-BR" sz="2800" b="0" dirty="0" smtClean="0">
                <a:solidFill>
                  <a:schemeClr val="tx1"/>
                </a:solidFill>
                <a:latin typeface="+mj-lt"/>
                <a:cs typeface="Tahoma" pitchFamily="34" charset="0"/>
              </a:rPr>
              <a:t> -  </a:t>
            </a:r>
            <a:r>
              <a:rPr lang="pt-BR" sz="2800" b="0" u="sng" dirty="0" smtClean="0">
                <a:solidFill>
                  <a:schemeClr val="tx1"/>
                </a:solidFill>
                <a:latin typeface="+mj-lt"/>
                <a:cs typeface="Tahoma" pitchFamily="34" charset="0"/>
              </a:rPr>
              <a:t>28-05-2012</a:t>
            </a:r>
            <a:endParaRPr lang="pt-BR" sz="2800" b="0" u="sng" dirty="0" smtClean="0">
              <a:solidFill>
                <a:schemeClr val="tx1"/>
              </a:solidFill>
              <a:cs typeface="Arial" pitchFamily="34" charset="0"/>
            </a:endParaRPr>
          </a:p>
          <a:p>
            <a:pPr algn="ctr" defTabSz="449263" eaLnBrk="0" hangingPunct="0">
              <a:spcBef>
                <a:spcPts val="18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2800" dirty="0" smtClean="0">
              <a:solidFill>
                <a:srgbClr val="FFFFFF"/>
              </a:solidFill>
              <a:latin typeface="+mj-lt"/>
            </a:endParaRPr>
          </a:p>
          <a:p>
            <a:pPr algn="just" defTabSz="449263" eaLnBrk="0" hangingPunct="0">
              <a:spcBef>
                <a:spcPts val="1800"/>
              </a:spcBef>
              <a:buClr>
                <a:srgbClr val="FF9900"/>
              </a:buClr>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b="0" dirty="0" smtClean="0">
                <a:solidFill>
                  <a:srgbClr val="FFFFFF"/>
                </a:solidFill>
                <a:latin typeface="+mj-lt"/>
                <a:cs typeface="Tahoma" pitchFamily="34" charset="0"/>
              </a:rPr>
              <a:t>produz um relatório parcial (sem análise de documentos) aprovado 28-5-2012 – </a:t>
            </a:r>
            <a:r>
              <a:rPr lang="pt-BR" sz="2800" b="0" dirty="0" smtClean="0">
                <a:solidFill>
                  <a:srgbClr val="FFFF00"/>
                </a:solidFill>
                <a:latin typeface="+mj-lt"/>
                <a:cs typeface="Tahoma" pitchFamily="34" charset="0"/>
              </a:rPr>
              <a:t>questionado em vários itens pela Núcleo Mineiro da ADC </a:t>
            </a:r>
            <a:r>
              <a:rPr lang="pt-BR" sz="2800" b="0" dirty="0" smtClean="0">
                <a:solidFill>
                  <a:srgbClr val="FFFFFF"/>
                </a:solidFill>
                <a:latin typeface="+mj-lt"/>
                <a:cs typeface="Tahoma" pitchFamily="34" charset="0"/>
              </a:rPr>
              <a:t>– </a:t>
            </a:r>
            <a:r>
              <a:rPr lang="pt-BR" sz="2800" b="0" dirty="0" smtClean="0">
                <a:solidFill>
                  <a:srgbClr val="FFFF00"/>
                </a:solidFill>
                <a:latin typeface="+mj-lt"/>
                <a:cs typeface="Tahoma" pitchFamily="34" charset="0"/>
              </a:rPr>
              <a:t>porém estes questionamentos não fazem parte do relatório - foi só anexado ao processo.</a:t>
            </a:r>
          </a:p>
          <a:p>
            <a:pPr algn="just" defTabSz="449263" eaLnBrk="0" hangingPunct="0">
              <a:spcBef>
                <a:spcPts val="1800"/>
              </a:spcBef>
              <a:buClr>
                <a:srgbClr val="FF9900"/>
              </a:buClr>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2800" b="0" dirty="0" smtClean="0">
              <a:solidFill>
                <a:srgbClr val="FFFFFF"/>
              </a:solidFill>
              <a:latin typeface="+mj-lt"/>
              <a:cs typeface="Tahoma" pitchFamily="34" charset="0"/>
            </a:endParaRPr>
          </a:p>
          <a:p>
            <a:pPr algn="just" defTabSz="449263" eaLnBrk="0" hangingPunct="0">
              <a:spcBef>
                <a:spcPts val="1800"/>
              </a:spcBef>
              <a:buClr>
                <a:srgbClr val="FF9900"/>
              </a:buClr>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2800" b="0" dirty="0" smtClean="0">
              <a:solidFill>
                <a:srgbClr val="FFFFFF"/>
              </a:solidFill>
              <a:latin typeface="+mj-lt"/>
              <a:cs typeface="Tahoma" pitchFamily="34" charset="0"/>
            </a:endParaRPr>
          </a:p>
          <a:p>
            <a:pPr algn="just" defTabSz="449263" eaLnBrk="0" hangingPunct="0">
              <a:spcBef>
                <a:spcPts val="1200"/>
              </a:spcBef>
              <a:buClr>
                <a:srgbClr val="FFFFFF"/>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500" b="0" dirty="0">
              <a:solidFill>
                <a:srgbClr val="FFFFFF"/>
              </a:solidFill>
              <a:latin typeface="+mn-lt"/>
              <a:cs typeface="Tahoma"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452406" y="1"/>
            <a:ext cx="9215502" cy="6711710"/>
          </a:xfrm>
          <a:prstGeom prst="rect">
            <a:avLst/>
          </a:prstGeom>
          <a:noFill/>
          <a:ln w="9525">
            <a:noFill/>
            <a:round/>
            <a:headEnd/>
            <a:tailEnd/>
          </a:ln>
        </p:spPr>
        <p:txBody>
          <a:bodyPr wrap="square" lIns="90000" tIns="46800" rIns="90000" bIns="46800">
            <a:spAutoFit/>
          </a:bodyPr>
          <a:lstStyle/>
          <a:p>
            <a:pPr algn="ctr" defTabSz="449263" eaLnBrk="0" hangingPunct="0">
              <a:spcBef>
                <a:spcPts val="18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b="0" dirty="0" smtClean="0">
                <a:solidFill>
                  <a:schemeClr val="accent1"/>
                </a:solidFill>
                <a:cs typeface="Arial" pitchFamily="34" charset="0"/>
              </a:rPr>
              <a:t>MINAS NÃO  SE CALA  EM  RELAÇÃO A ESTE ‘SISTEMA DA  DÍVIDA </a:t>
            </a:r>
          </a:p>
          <a:p>
            <a:pPr algn="ctr" defTabSz="449263" eaLnBrk="0" hangingPunct="0">
              <a:spcBef>
                <a:spcPts val="18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dirty="0" smtClean="0">
                <a:solidFill>
                  <a:srgbClr val="FFC000"/>
                </a:solidFill>
                <a:latin typeface="+mn-lt"/>
                <a:cs typeface="Tahoma" pitchFamily="34" charset="0"/>
              </a:rPr>
              <a:t>ERRO NO CÁLCULO DOS JUROS </a:t>
            </a:r>
            <a:endParaRPr lang="pt-BR" sz="2800" dirty="0" smtClean="0">
              <a:solidFill>
                <a:srgbClr val="FFC000"/>
              </a:solidFill>
              <a:latin typeface="+mn-lt"/>
              <a:cs typeface="Tahoma" pitchFamily="34" charset="0"/>
            </a:endParaRPr>
          </a:p>
          <a:p>
            <a:pPr algn="ctr" defTabSz="449263" eaLnBrk="0" hangingPunct="0">
              <a:spcBef>
                <a:spcPts val="18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dirty="0" smtClean="0">
                <a:solidFill>
                  <a:srgbClr val="FFC000"/>
                </a:solidFill>
                <a:latin typeface="+mn-lt"/>
                <a:cs typeface="Tahoma" pitchFamily="34" charset="0"/>
              </a:rPr>
              <a:t> CARTA DE  </a:t>
            </a:r>
            <a:r>
              <a:rPr lang="pt-BR" sz="2800" u="sng" dirty="0" smtClean="0">
                <a:solidFill>
                  <a:srgbClr val="FFC000"/>
                </a:solidFill>
                <a:latin typeface="+mn-lt"/>
                <a:cs typeface="Tahoma" pitchFamily="34" charset="0"/>
              </a:rPr>
              <a:t>06-09-2012</a:t>
            </a:r>
            <a:endParaRPr lang="pt-BR" sz="2800" u="sng" dirty="0">
              <a:solidFill>
                <a:srgbClr val="FFC000"/>
              </a:solidFill>
              <a:latin typeface="+mn-lt"/>
              <a:cs typeface="Tahoma" pitchFamily="34" charset="0"/>
            </a:endParaRPr>
          </a:p>
          <a:p>
            <a:pPr algn="just" defTabSz="449263" eaLnBrk="0" hangingPunct="0">
              <a:spcBef>
                <a:spcPts val="18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dirty="0" smtClean="0">
                <a:solidFill>
                  <a:srgbClr val="FFFFFF"/>
                </a:solidFill>
                <a:latin typeface="+mj-lt"/>
              </a:rPr>
              <a:t>Em </a:t>
            </a:r>
            <a:r>
              <a:rPr lang="pt-BR" sz="2800" dirty="0" smtClean="0">
                <a:solidFill>
                  <a:srgbClr val="FFFFFF"/>
                </a:solidFill>
                <a:latin typeface="+mj-lt"/>
              </a:rPr>
              <a:t>uma análise preliminar, aplicando-se as taxas de juros de 7,5% e 6% ao ano nas respectivas planilhas, verifica-se que o saldo final da dívida em 1/11/2011, de R$ 58.230.782.905,43, cairia para R$ 56.084.113.137,56, ou seja, uma redução de </a:t>
            </a:r>
            <a:r>
              <a:rPr lang="pt-BR" sz="2800" dirty="0" smtClean="0">
                <a:solidFill>
                  <a:srgbClr val="FFFF00"/>
                </a:solidFill>
                <a:latin typeface="+mj-lt"/>
              </a:rPr>
              <a:t>R$ 2.146.669.767,87</a:t>
            </a:r>
            <a:r>
              <a:rPr lang="pt-BR" sz="2800" dirty="0" smtClean="0">
                <a:solidFill>
                  <a:srgbClr val="FFFFFF"/>
                </a:solidFill>
                <a:latin typeface="+mj-lt"/>
              </a:rPr>
              <a:t>. </a:t>
            </a:r>
            <a:r>
              <a:rPr lang="pt-BR" sz="2800" dirty="0" smtClean="0">
                <a:solidFill>
                  <a:srgbClr val="FFFFFF"/>
                </a:solidFill>
                <a:latin typeface="+mj-lt"/>
              </a:rPr>
              <a:t>* </a:t>
            </a:r>
          </a:p>
          <a:p>
            <a:pPr algn="just" defTabSz="449263" eaLnBrk="0" hangingPunct="0">
              <a:spcBef>
                <a:spcPts val="1800"/>
              </a:spcBef>
              <a:buClr>
                <a:srgbClr val="FF9900"/>
              </a:buClr>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dirty="0" smtClean="0">
                <a:solidFill>
                  <a:srgbClr val="FFFFFF"/>
                </a:solidFill>
                <a:latin typeface="+mj-lt"/>
              </a:rPr>
              <a:t>Reitera o pedido inicial de documentos.</a:t>
            </a:r>
            <a:endParaRPr lang="pt-BR" sz="2800" dirty="0" smtClean="0">
              <a:solidFill>
                <a:srgbClr val="FFFFFF"/>
              </a:solidFill>
              <a:latin typeface="+mj-lt"/>
            </a:endParaRPr>
          </a:p>
          <a:p>
            <a:pPr algn="just" defTabSz="449263" eaLnBrk="0" hangingPunct="0">
              <a:spcBef>
                <a:spcPts val="1800"/>
              </a:spcBef>
              <a:buClr>
                <a:srgbClr val="FF9900"/>
              </a:buClr>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dirty="0" smtClean="0">
                <a:solidFill>
                  <a:srgbClr val="FFFFFF"/>
                </a:solidFill>
                <a:latin typeface="Arial" pitchFamily="34" charset="0"/>
                <a:cs typeface="Arial" pitchFamily="34" charset="0"/>
              </a:rPr>
              <a:t>* </a:t>
            </a:r>
            <a:r>
              <a:rPr lang="pt-BR" sz="2000" dirty="0" smtClean="0">
                <a:solidFill>
                  <a:srgbClr val="FFFFFF"/>
                </a:solidFill>
                <a:latin typeface="Arial" pitchFamily="34" charset="0"/>
                <a:cs typeface="Arial" pitchFamily="34" charset="0"/>
              </a:rPr>
              <a:t>na coluna "Juros", a taxa de juros mensal é obtida dividindo-se 0,075 por 12, obtendo-se 0,00625 (ou seja, uma taxa mensal de 0,625%). Tal taxa, aplicada cumulativamente, chega a 7,76% ao ano (1,00625 elevado a 12). </a:t>
            </a:r>
            <a:endParaRPr lang="pt-BR" sz="2000" b="0" dirty="0">
              <a:solidFill>
                <a:srgbClr val="FFFFFF"/>
              </a:solidFill>
              <a:latin typeface="Arial" pitchFamily="34" charset="0"/>
              <a:cs typeface="Arial" pitchFamily="34" charset="0"/>
            </a:endParaRPr>
          </a:p>
          <a:p>
            <a:pPr algn="just" defTabSz="449263" eaLnBrk="0" hangingPunct="0">
              <a:spcBef>
                <a:spcPts val="1200"/>
              </a:spcBef>
              <a:buClr>
                <a:srgbClr val="FFFFFF"/>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500" b="0" dirty="0">
              <a:solidFill>
                <a:srgbClr val="FFFFFF"/>
              </a:solidFill>
              <a:latin typeface="+mn-lt"/>
              <a:cs typeface="Tahoma"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452406" y="1"/>
            <a:ext cx="9215502" cy="7388819"/>
          </a:xfrm>
          <a:prstGeom prst="rect">
            <a:avLst/>
          </a:prstGeom>
          <a:noFill/>
          <a:ln w="9525">
            <a:noFill/>
            <a:round/>
            <a:headEnd/>
            <a:tailEnd/>
          </a:ln>
        </p:spPr>
        <p:txBody>
          <a:bodyPr wrap="square" lIns="90000" tIns="46800" rIns="90000" bIns="46800">
            <a:spAutoFit/>
          </a:bodyPr>
          <a:lstStyle/>
          <a:p>
            <a:pPr algn="ctr" defTabSz="449263" eaLnBrk="0" hangingPunct="0">
              <a:spcBef>
                <a:spcPts val="18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b="0" dirty="0" smtClean="0">
                <a:solidFill>
                  <a:schemeClr val="accent1"/>
                </a:solidFill>
                <a:cs typeface="Arial" pitchFamily="34" charset="0"/>
              </a:rPr>
              <a:t>MINAS NÃO  SE CALA  EM  RELAÇÃO A ESTE ‘SISTEMA DA  DÍVIDA </a:t>
            </a:r>
          </a:p>
          <a:p>
            <a:pPr algn="just"/>
            <a:r>
              <a:rPr lang="pt-BR" dirty="0" smtClean="0">
                <a:solidFill>
                  <a:srgbClr val="FFFF00"/>
                </a:solidFill>
                <a:latin typeface="+mn-lt"/>
              </a:rPr>
              <a:t>Comissões  pagas ao  </a:t>
            </a:r>
            <a:r>
              <a:rPr lang="pt-BR" dirty="0" smtClean="0">
                <a:solidFill>
                  <a:srgbClr val="FFFF00"/>
                </a:solidFill>
                <a:latin typeface="+mn-lt"/>
              </a:rPr>
              <a:t>agente*</a:t>
            </a:r>
            <a:endParaRPr lang="pt-BR" dirty="0" smtClean="0">
              <a:solidFill>
                <a:srgbClr val="FFFF00"/>
              </a:solidFill>
              <a:latin typeface="+mn-lt"/>
            </a:endParaRPr>
          </a:p>
          <a:p>
            <a:pPr algn="just"/>
            <a:r>
              <a:rPr lang="pt-BR" dirty="0" smtClean="0">
                <a:solidFill>
                  <a:srgbClr val="FFFFFF"/>
                </a:solidFill>
                <a:latin typeface="+mn-lt"/>
              </a:rPr>
              <a:t> </a:t>
            </a:r>
          </a:p>
          <a:p>
            <a:pPr algn="just"/>
            <a:r>
              <a:rPr lang="pt-BR" dirty="0" smtClean="0">
                <a:solidFill>
                  <a:srgbClr val="FFFFFF"/>
                </a:solidFill>
                <a:latin typeface="+mn-lt"/>
              </a:rPr>
              <a:t>- A partir dos dados constantes nos arquivos “LEI 9496 – apos jan2007.xls” - planilha “Comissões (dia 1º)”</a:t>
            </a:r>
          </a:p>
          <a:p>
            <a:pPr algn="just"/>
            <a:r>
              <a:rPr lang="pt-BR" dirty="0" smtClean="0">
                <a:solidFill>
                  <a:srgbClr val="FFFFFF"/>
                </a:solidFill>
                <a:latin typeface="+mn-lt"/>
              </a:rPr>
              <a:t>e “LEI 9496 – ate dez 2006.xls” – planilha “Apura Comissao”, “presumi-se” que o montante pago de Comissões </a:t>
            </a:r>
            <a:r>
              <a:rPr lang="pt-BR" dirty="0" smtClean="0">
                <a:solidFill>
                  <a:schemeClr val="tx1">
                    <a:lumMod val="60000"/>
                    <a:lumOff val="40000"/>
                  </a:schemeClr>
                </a:solidFill>
                <a:latin typeface="+mn-lt"/>
              </a:rPr>
              <a:t>somou R$ 9,242 milhões até novembro de 2011 </a:t>
            </a:r>
          </a:p>
          <a:p>
            <a:pPr algn="just"/>
            <a:r>
              <a:rPr lang="pt-BR" dirty="0" smtClean="0">
                <a:solidFill>
                  <a:srgbClr val="FFFFFF"/>
                </a:solidFill>
                <a:latin typeface="+mn-lt"/>
              </a:rPr>
              <a:t> </a:t>
            </a:r>
          </a:p>
          <a:p>
            <a:pPr algn="just"/>
            <a:r>
              <a:rPr lang="pt-BR" dirty="0" smtClean="0">
                <a:solidFill>
                  <a:srgbClr val="FFFFFF"/>
                </a:solidFill>
                <a:latin typeface="+mn-lt"/>
              </a:rPr>
              <a:t>-</a:t>
            </a:r>
            <a:r>
              <a:rPr lang="pt-BR" dirty="0" smtClean="0">
                <a:solidFill>
                  <a:srgbClr val="FFFF00"/>
                </a:solidFill>
                <a:latin typeface="+mn-lt"/>
              </a:rPr>
              <a:t> </a:t>
            </a:r>
            <a:r>
              <a:rPr lang="pt-BR" dirty="0" smtClean="0">
                <a:solidFill>
                  <a:srgbClr val="FFFFFF"/>
                </a:solidFill>
                <a:latin typeface="+mn-lt"/>
              </a:rPr>
              <a:t>É necessário </a:t>
            </a:r>
            <a:r>
              <a:rPr lang="pt-BR" dirty="0" smtClean="0">
                <a:solidFill>
                  <a:srgbClr val="FFFF00"/>
                </a:solidFill>
                <a:latin typeface="+mn-lt"/>
              </a:rPr>
              <a:t>discriminar quais serviços estariam abrangidos por uma taxa de administração tão onerosa</a:t>
            </a:r>
            <a:r>
              <a:rPr lang="pt-BR" dirty="0" smtClean="0">
                <a:solidFill>
                  <a:srgbClr val="FFFFFF"/>
                </a:solidFill>
                <a:latin typeface="+mn-lt"/>
              </a:rPr>
              <a:t>, especialmente por se tratar de operação entre a União e ente </a:t>
            </a:r>
            <a:r>
              <a:rPr lang="pt-BR" dirty="0" smtClean="0">
                <a:solidFill>
                  <a:srgbClr val="FFFFFF"/>
                </a:solidFill>
                <a:latin typeface="+mn-lt"/>
              </a:rPr>
              <a:t>federado – corrigida mensalmente com base na </a:t>
            </a:r>
            <a:r>
              <a:rPr lang="pt-BR" dirty="0" smtClean="0">
                <a:solidFill>
                  <a:srgbClr val="FFFF00"/>
                </a:solidFill>
                <a:latin typeface="+mn-lt"/>
              </a:rPr>
              <a:t>variação positiva do </a:t>
            </a:r>
            <a:r>
              <a:rPr lang="pt-BR" dirty="0" err="1" smtClean="0">
                <a:solidFill>
                  <a:srgbClr val="FFFF00"/>
                </a:solidFill>
                <a:latin typeface="+mn-lt"/>
              </a:rPr>
              <a:t>IGP</a:t>
            </a:r>
            <a:r>
              <a:rPr lang="pt-BR" dirty="0" smtClean="0">
                <a:solidFill>
                  <a:srgbClr val="FFFF00"/>
                </a:solidFill>
                <a:latin typeface="+mn-lt"/>
              </a:rPr>
              <a:t>-DI </a:t>
            </a:r>
            <a:r>
              <a:rPr lang="pt-BR" dirty="0" smtClean="0">
                <a:solidFill>
                  <a:srgbClr val="FFFFFF"/>
                </a:solidFill>
                <a:latin typeface="+mn-lt"/>
              </a:rPr>
              <a:t>do mês anterior a atualização. </a:t>
            </a:r>
            <a:r>
              <a:rPr lang="pt-BR" dirty="0" smtClean="0">
                <a:solidFill>
                  <a:srgbClr val="FFFFFF"/>
                </a:solidFill>
                <a:latin typeface="+mn-lt"/>
              </a:rPr>
              <a:t> </a:t>
            </a:r>
          </a:p>
          <a:p>
            <a:pPr algn="just"/>
            <a:endParaRPr lang="pt-BR" b="0" dirty="0" smtClean="0">
              <a:solidFill>
                <a:srgbClr val="FFFFFF"/>
              </a:solidFill>
              <a:latin typeface="+mn-lt"/>
              <a:cs typeface="Tahoma" pitchFamily="34" charset="0"/>
            </a:endParaRPr>
          </a:p>
          <a:p>
            <a:pPr algn="just"/>
            <a:r>
              <a:rPr lang="pt-BR" sz="1800" b="0" dirty="0" smtClean="0">
                <a:solidFill>
                  <a:srgbClr val="FFFFFF"/>
                </a:solidFill>
                <a:latin typeface="+mn-lt"/>
                <a:cs typeface="Tahoma" pitchFamily="34" charset="0"/>
              </a:rPr>
              <a:t>*Cláusula 15, I a IV e Aditivo 2º </a:t>
            </a:r>
            <a:endParaRPr lang="pt-BR" sz="1800" b="0" dirty="0" smtClean="0">
              <a:solidFill>
                <a:srgbClr val="FFFFFF"/>
              </a:solidFill>
              <a:latin typeface="+mn-lt"/>
              <a:cs typeface="Tahoma" pitchFamily="34" charset="0"/>
            </a:endParaRPr>
          </a:p>
          <a:p>
            <a:pPr algn="just" defTabSz="449263" eaLnBrk="0" hangingPunct="0">
              <a:spcBef>
                <a:spcPts val="1800"/>
              </a:spcBef>
              <a:buClr>
                <a:srgbClr val="FF9900"/>
              </a:buClr>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2800" b="0" dirty="0" smtClean="0">
              <a:solidFill>
                <a:srgbClr val="FFFFFF"/>
              </a:solidFill>
              <a:latin typeface="+mj-lt"/>
              <a:cs typeface="Tahoma" pitchFamily="34" charset="0"/>
            </a:endParaRPr>
          </a:p>
          <a:p>
            <a:pPr algn="just" defTabSz="449263" eaLnBrk="0" hangingPunct="0">
              <a:spcBef>
                <a:spcPts val="1200"/>
              </a:spcBef>
              <a:buClr>
                <a:srgbClr val="FFFFFF"/>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500" b="0" dirty="0">
              <a:solidFill>
                <a:srgbClr val="FFFFFF"/>
              </a:solidFill>
              <a:latin typeface="+mn-lt"/>
              <a:cs typeface="Tahoma"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452406" y="1"/>
            <a:ext cx="9215502" cy="7311874"/>
          </a:xfrm>
          <a:prstGeom prst="rect">
            <a:avLst/>
          </a:prstGeom>
          <a:noFill/>
          <a:ln w="9525">
            <a:noFill/>
            <a:round/>
            <a:headEnd/>
            <a:tailEnd/>
          </a:ln>
        </p:spPr>
        <p:txBody>
          <a:bodyPr wrap="square" lIns="90000" tIns="46800" rIns="90000" bIns="46800">
            <a:spAutoFit/>
          </a:bodyPr>
          <a:lstStyle/>
          <a:p>
            <a:pPr algn="ctr" defTabSz="449263" eaLnBrk="0" hangingPunct="0">
              <a:spcBef>
                <a:spcPts val="18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b="0" dirty="0" smtClean="0">
                <a:solidFill>
                  <a:schemeClr val="accent1"/>
                </a:solidFill>
                <a:cs typeface="Arial" pitchFamily="34" charset="0"/>
              </a:rPr>
              <a:t>MINAS NÃO  SE CALA  EM  RELAÇÃO A ESTE ‘SISTEMA DA  DÍVIDA  - 2013</a:t>
            </a:r>
          </a:p>
          <a:p>
            <a:pPr algn="ctr" defTabSz="449263" eaLnBrk="0" hangingPunct="0">
              <a:spcBef>
                <a:spcPts val="18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b="0" dirty="0" smtClean="0">
                <a:solidFill>
                  <a:schemeClr val="tx1"/>
                </a:solidFill>
                <a:cs typeface="Tahoma" pitchFamily="34" charset="0"/>
              </a:rPr>
              <a:t>Comissão Especial da para Renegociação da Dívida Pública de Minas </a:t>
            </a:r>
            <a:endParaRPr lang="pt-BR" sz="2800" b="0" dirty="0" smtClean="0">
              <a:solidFill>
                <a:schemeClr val="tx1"/>
              </a:solidFill>
              <a:cs typeface="Arial" pitchFamily="34" charset="0"/>
            </a:endParaRPr>
          </a:p>
          <a:p>
            <a:pPr algn="ctr" defTabSz="449263" eaLnBrk="0" hangingPunct="0">
              <a:spcBef>
                <a:spcPts val="18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2800" b="0" dirty="0" smtClean="0">
              <a:solidFill>
                <a:schemeClr val="accent1"/>
              </a:solidFill>
              <a:cs typeface="Arial" pitchFamily="34" charset="0"/>
            </a:endParaRPr>
          </a:p>
          <a:p>
            <a:pPr defTabSz="449263" eaLnBrk="0" hangingPunct="0">
              <a:spcBef>
                <a:spcPts val="18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b="0" dirty="0" smtClean="0">
                <a:solidFill>
                  <a:srgbClr val="FFFFFF"/>
                </a:solidFill>
                <a:cs typeface="Arial" pitchFamily="34" charset="0"/>
              </a:rPr>
              <a:t>Tentaram  encerrar a Comissão </a:t>
            </a:r>
            <a:r>
              <a:rPr lang="pt-BR" sz="2800" b="0" dirty="0" smtClean="0">
                <a:solidFill>
                  <a:srgbClr val="FFFF00"/>
                </a:solidFill>
                <a:cs typeface="Arial" pitchFamily="34" charset="0"/>
              </a:rPr>
              <a:t>no final de 2002  </a:t>
            </a:r>
            <a:r>
              <a:rPr lang="pt-BR" sz="2800" b="0" dirty="0" smtClean="0">
                <a:solidFill>
                  <a:srgbClr val="FFFFFF"/>
                </a:solidFill>
                <a:cs typeface="Arial" pitchFamily="34" charset="0"/>
              </a:rPr>
              <a:t>porém devido a presença do Núcleo Mineiro da ACD  a comissão foi suspensa e continua nessa situação até hoje</a:t>
            </a:r>
            <a:r>
              <a:rPr lang="pt-BR" sz="2800" b="0" dirty="0" smtClean="0">
                <a:solidFill>
                  <a:srgbClr val="FFFFFF"/>
                </a:solidFill>
                <a:cs typeface="Arial" pitchFamily="34" charset="0"/>
              </a:rPr>
              <a:t>.</a:t>
            </a:r>
          </a:p>
          <a:p>
            <a:pPr defTabSz="449263" eaLnBrk="0" hangingPunct="0">
              <a:spcBef>
                <a:spcPts val="18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2800" b="0" dirty="0" smtClean="0">
              <a:solidFill>
                <a:srgbClr val="FFFFFF"/>
              </a:solidFill>
              <a:cs typeface="Arial" pitchFamily="34" charset="0"/>
            </a:endParaRPr>
          </a:p>
          <a:p>
            <a:pPr algn="just" defTabSz="449263" eaLnBrk="0" hangingPunct="0">
              <a:spcBef>
                <a:spcPts val="18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b="0" dirty="0" smtClean="0">
                <a:solidFill>
                  <a:srgbClr val="FFFF00"/>
                </a:solidFill>
                <a:cs typeface="Arial" pitchFamily="34" charset="0"/>
              </a:rPr>
              <a:t>Em 14-05-2013</a:t>
            </a:r>
            <a:r>
              <a:rPr lang="pt-BR" sz="2800" b="0" dirty="0" smtClean="0">
                <a:solidFill>
                  <a:srgbClr val="FFFFFF"/>
                </a:solidFill>
                <a:cs typeface="Arial" pitchFamily="34" charset="0"/>
              </a:rPr>
              <a:t> – protocolamos  carta com apoio de </a:t>
            </a:r>
            <a:r>
              <a:rPr lang="pt-BR" sz="2800" b="0" dirty="0" smtClean="0">
                <a:solidFill>
                  <a:srgbClr val="FFFF00"/>
                </a:solidFill>
                <a:cs typeface="Arial" pitchFamily="34" charset="0"/>
              </a:rPr>
              <a:t>40 entidades  de MG pedindo informações sobre os rumos da Comissão e não obtivemos resposta.</a:t>
            </a:r>
          </a:p>
          <a:p>
            <a:pPr algn="ctr" defTabSz="449263" eaLnBrk="0" hangingPunct="0">
              <a:spcBef>
                <a:spcPts val="18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2800" dirty="0" smtClean="0">
              <a:solidFill>
                <a:srgbClr val="FFFFFF"/>
              </a:solidFill>
              <a:latin typeface="+mj-lt"/>
            </a:endParaRPr>
          </a:p>
          <a:p>
            <a:pPr algn="just" defTabSz="449263" eaLnBrk="0" hangingPunct="0">
              <a:spcBef>
                <a:spcPts val="1200"/>
              </a:spcBef>
              <a:buClr>
                <a:srgbClr val="FFFFFF"/>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500" b="0" dirty="0">
              <a:solidFill>
                <a:srgbClr val="FFFFFF"/>
              </a:solidFill>
              <a:latin typeface="+mn-lt"/>
              <a:cs typeface="Tahoma"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309530" y="338555"/>
            <a:ext cx="959647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3600" b="1" i="0" u="none" strike="noStrike" cap="none" normalizeH="0" baseline="0" dirty="0" smtClean="0">
                <a:ln>
                  <a:noFill/>
                </a:ln>
                <a:solidFill>
                  <a:srgbClr val="FFC000"/>
                </a:solidFill>
                <a:effectLst/>
                <a:latin typeface="+mn-lt"/>
                <a:ea typeface="Calibri" pitchFamily="34" charset="0"/>
                <a:cs typeface="Times New Roman" pitchFamily="18" charset="0"/>
              </a:rPr>
              <a:t>DÍVIDA DE MINAS – COM A UNIÃO</a:t>
            </a:r>
            <a:endParaRPr kumimoji="0" lang="pt-BR" sz="3600" b="0" i="0" u="none" strike="noStrike" cap="none" normalizeH="0" baseline="0" dirty="0" smtClean="0">
              <a:ln>
                <a:noFill/>
              </a:ln>
              <a:solidFill>
                <a:srgbClr val="FFC000"/>
              </a:solidFill>
              <a:effectLst/>
              <a:latin typeface="+mn-lt"/>
              <a:cs typeface="Arial" pitchFamily="34" charset="0"/>
            </a:endParaRPr>
          </a:p>
        </p:txBody>
      </p:sp>
      <p:sp>
        <p:nvSpPr>
          <p:cNvPr id="4" name="Retângulo 3"/>
          <p:cNvSpPr/>
          <p:nvPr/>
        </p:nvSpPr>
        <p:spPr>
          <a:xfrm>
            <a:off x="595282" y="1142985"/>
            <a:ext cx="9310718" cy="6309420"/>
          </a:xfrm>
          <a:prstGeom prst="rect">
            <a:avLst/>
          </a:prstGeom>
        </p:spPr>
        <p:txBody>
          <a:bodyPr wrap="square">
            <a:spAutoFit/>
          </a:bodyPr>
          <a:lstStyle/>
          <a:p>
            <a:pPr marL="360000" indent="-360000" algn="just"/>
            <a:endParaRPr lang="pt-BR" sz="2800" dirty="0" smtClean="0">
              <a:solidFill>
                <a:srgbClr val="FFFFFF"/>
              </a:solidFill>
            </a:endParaRPr>
          </a:p>
          <a:p>
            <a:pPr algn="just"/>
            <a:r>
              <a:rPr lang="pt-BR" sz="3200" dirty="0" smtClean="0">
                <a:solidFill>
                  <a:srgbClr val="FFFFFF"/>
                </a:solidFill>
              </a:rPr>
              <a:t>2– Contrato de  Abertura de Crédito e Compra e Venda de Ações  com a União -assinado em </a:t>
            </a:r>
            <a:r>
              <a:rPr lang="pt-BR" sz="3200" dirty="0" smtClean="0">
                <a:solidFill>
                  <a:srgbClr val="FFFF00"/>
                </a:solidFill>
              </a:rPr>
              <a:t>08-05-1998</a:t>
            </a:r>
            <a:r>
              <a:rPr lang="pt-BR" sz="2800" dirty="0" smtClean="0">
                <a:solidFill>
                  <a:srgbClr val="FFFF00"/>
                </a:solidFill>
              </a:rPr>
              <a:t> </a:t>
            </a:r>
            <a:r>
              <a:rPr lang="pt-BR" sz="2800" dirty="0" smtClean="0">
                <a:solidFill>
                  <a:srgbClr val="FFFFFF"/>
                </a:solidFill>
              </a:rPr>
              <a:t>–  Programa de Apoio à Reestruturação e ao Ajuste Fiscal dos Estados – MP 1654-23?98 e Lei 9496/97 - Saneamento dos Bancos  - </a:t>
            </a:r>
            <a:r>
              <a:rPr lang="pt-BR" sz="2800" dirty="0" smtClean="0">
                <a:solidFill>
                  <a:srgbClr val="FFFF00"/>
                </a:solidFill>
              </a:rPr>
              <a:t>PROES</a:t>
            </a:r>
          </a:p>
          <a:p>
            <a:pPr algn="just"/>
            <a:endParaRPr lang="pt-BR" sz="2800" dirty="0" smtClean="0">
              <a:solidFill>
                <a:srgbClr val="FFFFFF"/>
              </a:solidFill>
            </a:endParaRPr>
          </a:p>
          <a:p>
            <a:pPr algn="just"/>
            <a:r>
              <a:rPr lang="pt-BR" sz="2800" dirty="0" smtClean="0">
                <a:solidFill>
                  <a:srgbClr val="FFFF00"/>
                </a:solidFill>
              </a:rPr>
              <a:t>Empréstimo:de R$ 4,34 bilhões de reais - justificado pela necessidade de promover o saneamento e a privatização dos bancos estaduais -  IGP-DI + juros de 6% a.a.</a:t>
            </a:r>
          </a:p>
          <a:p>
            <a:pPr algn="just"/>
            <a:endParaRPr lang="pt-BR" sz="2800" dirty="0" smtClean="0">
              <a:solidFill>
                <a:srgbClr val="FFFFFF"/>
              </a:solidFill>
            </a:endParaRPr>
          </a:p>
          <a:p>
            <a:pPr marL="360000" indent="-360000" algn="just"/>
            <a:endParaRPr lang="pt-BR" sz="2800" dirty="0" smtClean="0">
              <a:solidFill>
                <a:srgbClr val="FFFFFF"/>
              </a:solidFill>
            </a:endParaRPr>
          </a:p>
          <a:p>
            <a:pPr marL="360000" indent="-360000" algn="just"/>
            <a:endParaRPr lang="pt-BR" sz="2800" dirty="0" smtClean="0">
              <a:solidFill>
                <a:srgbClr val="FFFFFF"/>
              </a:solidFill>
            </a:endParaRPr>
          </a:p>
          <a:p>
            <a:pPr marL="360000" indent="-360000" algn="just"/>
            <a:endParaRPr lang="pt-BR" sz="2800" dirty="0">
              <a:solidFill>
                <a:srgbClr val="FFFFFF"/>
              </a:solidFill>
            </a:endParaRPr>
          </a:p>
        </p:txBody>
      </p:sp>
      <p:sp>
        <p:nvSpPr>
          <p:cNvPr id="5" name="Retângulo 4"/>
          <p:cNvSpPr/>
          <p:nvPr/>
        </p:nvSpPr>
        <p:spPr>
          <a:xfrm rot="10800000" flipV="1">
            <a:off x="-690602" y="4143380"/>
            <a:ext cx="9167842" cy="954107"/>
          </a:xfrm>
          <a:prstGeom prst="rect">
            <a:avLst/>
          </a:prstGeom>
        </p:spPr>
        <p:txBody>
          <a:bodyPr wrap="square">
            <a:spAutoFit/>
          </a:bodyPr>
          <a:lstStyle/>
          <a:p>
            <a:pPr marL="360000" indent="-360000" algn="just"/>
            <a:r>
              <a:rPr lang="pt-BR" sz="2800" dirty="0" smtClean="0">
                <a:solidFill>
                  <a:srgbClr val="FFFFFF"/>
                </a:solidFill>
              </a:rPr>
              <a:t>   </a:t>
            </a:r>
          </a:p>
          <a:p>
            <a:pPr marL="360000" indent="-360000" algn="just"/>
            <a:endParaRPr lang="pt-BR" sz="2800" dirty="0">
              <a:solidFill>
                <a:srgbClr val="FFFFFF"/>
              </a:solidFill>
            </a:endParaRPr>
          </a:p>
        </p:txBody>
      </p:sp>
      <p:sp>
        <p:nvSpPr>
          <p:cNvPr id="7" name="Retângulo 6"/>
          <p:cNvSpPr/>
          <p:nvPr/>
        </p:nvSpPr>
        <p:spPr>
          <a:xfrm>
            <a:off x="523844" y="4143381"/>
            <a:ext cx="9382156" cy="523220"/>
          </a:xfrm>
          <a:prstGeom prst="rect">
            <a:avLst/>
          </a:prstGeom>
        </p:spPr>
        <p:txBody>
          <a:bodyPr wrap="square">
            <a:spAutoFit/>
          </a:bodyPr>
          <a:lstStyle/>
          <a:p>
            <a:pPr marL="360000" indent="-360000" algn="just"/>
            <a:r>
              <a:rPr lang="pt-BR" sz="2800" dirty="0" smtClean="0">
                <a:solidFill>
                  <a:srgbClr val="FFFFFF"/>
                </a:solidFill>
              </a:rPr>
              <a:t>   </a:t>
            </a:r>
            <a:endParaRPr lang="pt-BR" sz="2800" dirty="0">
              <a:solidFill>
                <a:srgbClr val="FFFFFF"/>
              </a:solidFill>
            </a:endParaRPr>
          </a:p>
        </p:txBody>
      </p:sp>
      <p:sp>
        <p:nvSpPr>
          <p:cNvPr id="3075" name="Rectangle 3"/>
          <p:cNvSpPr>
            <a:spLocks noChangeArrowheads="1"/>
          </p:cNvSpPr>
          <p:nvPr/>
        </p:nvSpPr>
        <p:spPr bwMode="auto">
          <a:xfrm>
            <a:off x="0" y="5500702"/>
            <a:ext cx="1014409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3600" b="0" i="0" u="none" strike="noStrike" cap="none" normalizeH="0" baseline="0" dirty="0" smtClean="0">
                <a:ln>
                  <a:noFill/>
                </a:ln>
                <a:effectLst/>
                <a:latin typeface="+mn-lt"/>
                <a:ea typeface="Calibri" pitchFamily="34" charset="0"/>
                <a:cs typeface="Times New Roman" pitchFamily="18" charset="0"/>
              </a:rPr>
              <a:t>     </a:t>
            </a:r>
            <a:endParaRPr kumimoji="0" lang="pt-BR" sz="3600" b="0" i="0" u="none" strike="noStrike" cap="none" normalizeH="0" baseline="0" dirty="0" smtClean="0">
              <a:ln>
                <a:noFill/>
              </a:ln>
              <a:effectLst/>
              <a:latin typeface="+mn-lt"/>
              <a:cs typeface="Arial"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4 Marcador de pie de página"/>
          <p:cNvSpPr>
            <a:spLocks noGrp="1"/>
          </p:cNvSpPr>
          <p:nvPr>
            <p:ph type="ftr" sz="quarter" idx="11"/>
          </p:nvPr>
        </p:nvSpPr>
        <p:spPr>
          <a:xfrm>
            <a:off x="595282" y="5786454"/>
            <a:ext cx="8382031" cy="785797"/>
          </a:xfrm>
        </p:spPr>
        <p:txBody>
          <a:bodyPr/>
          <a:lstStyle/>
          <a:p>
            <a:pPr algn="just">
              <a:defRPr/>
            </a:pPr>
            <a:r>
              <a:rPr lang="pt-BR" sz="1200" b="1" dirty="0" smtClean="0">
                <a:solidFill>
                  <a:srgbClr val="FFFFFF"/>
                </a:solidFill>
              </a:rPr>
              <a:t>Fonte: DCD/SCGOV/STE/SEF-MG</a:t>
            </a:r>
          </a:p>
          <a:p>
            <a:pPr algn="just">
              <a:defRPr/>
            </a:pPr>
            <a:r>
              <a:rPr lang="pt-BR" sz="1200" b="1" dirty="0" smtClean="0">
                <a:solidFill>
                  <a:srgbClr val="FFFFFF"/>
                </a:solidFill>
              </a:rPr>
              <a:t>Elaboração:M.Eulália Alvarenga-Núcleo Mineiro da Auditoria Cidadã da Dívida</a:t>
            </a:r>
          </a:p>
        </p:txBody>
      </p:sp>
      <p:sp>
        <p:nvSpPr>
          <p:cNvPr id="5123" name="AutoShape 2"/>
          <p:cNvSpPr>
            <a:spLocks noGrp="1" noChangeArrowheads="1"/>
          </p:cNvSpPr>
          <p:nvPr>
            <p:ph type="title"/>
          </p:nvPr>
        </p:nvSpPr>
        <p:spPr>
          <a:xfrm>
            <a:off x="1006079" y="642938"/>
            <a:ext cx="8404621" cy="1714500"/>
          </a:xfrm>
          <a:prstGeom prst="roundRect">
            <a:avLst>
              <a:gd name="adj" fmla="val 16457"/>
            </a:avLst>
          </a:prstGeom>
        </p:spPr>
        <p:txBody>
          <a:bodyPr>
            <a:normAutofit fontScale="90000"/>
          </a:bodyPr>
          <a:lstStyle/>
          <a:p>
            <a:pPr algn="ctr" eaLnBrk="1" hangingPunct="1">
              <a:defRPr/>
            </a:pPr>
            <a:r>
              <a:rPr lang="es-ES_tradnl" sz="2800" dirty="0" smtClean="0">
                <a:solidFill>
                  <a:srgbClr val="FF9900"/>
                </a:solidFill>
                <a:latin typeface="Times New Roman" pitchFamily="18" charset="0"/>
                <a:cs typeface="Times New Roman" pitchFamily="18" charset="0"/>
              </a:rPr>
              <a:t/>
            </a:r>
            <a:br>
              <a:rPr lang="es-ES_tradnl" sz="2800" dirty="0" smtClean="0">
                <a:solidFill>
                  <a:srgbClr val="FF9900"/>
                </a:solidFill>
                <a:latin typeface="Times New Roman" pitchFamily="18" charset="0"/>
                <a:cs typeface="Times New Roman" pitchFamily="18" charset="0"/>
              </a:rPr>
            </a:br>
            <a:r>
              <a:rPr lang="es-ES_tradnl" sz="2800" dirty="0" smtClean="0">
                <a:solidFill>
                  <a:srgbClr val="FF9900"/>
                </a:solidFill>
                <a:latin typeface="Times New Roman" pitchFamily="18" charset="0"/>
                <a:cs typeface="Times New Roman" pitchFamily="18" charset="0"/>
              </a:rPr>
              <a:t/>
            </a:r>
            <a:br>
              <a:rPr lang="es-ES_tradnl" sz="2800" dirty="0" smtClean="0">
                <a:solidFill>
                  <a:srgbClr val="FF9900"/>
                </a:solidFill>
                <a:latin typeface="Times New Roman" pitchFamily="18" charset="0"/>
                <a:cs typeface="Times New Roman" pitchFamily="18" charset="0"/>
              </a:rPr>
            </a:br>
            <a:r>
              <a:rPr lang="es-ES_tradnl" sz="2800" dirty="0" smtClean="0">
                <a:solidFill>
                  <a:srgbClr val="FF9900"/>
                </a:solidFill>
                <a:latin typeface="Times New Roman" pitchFamily="18" charset="0"/>
                <a:cs typeface="Times New Roman" pitchFamily="18" charset="0"/>
              </a:rPr>
              <a:t/>
            </a:r>
            <a:br>
              <a:rPr lang="es-ES_tradnl" sz="2800" dirty="0" smtClean="0">
                <a:solidFill>
                  <a:srgbClr val="FF9900"/>
                </a:solidFill>
                <a:latin typeface="Times New Roman" pitchFamily="18" charset="0"/>
                <a:cs typeface="Times New Roman" pitchFamily="18" charset="0"/>
              </a:rPr>
            </a:br>
            <a:r>
              <a:rPr lang="es-ES_tradnl" sz="2800" dirty="0" smtClean="0">
                <a:solidFill>
                  <a:srgbClr val="FF9900"/>
                </a:solidFill>
                <a:latin typeface="Times New Roman" pitchFamily="18" charset="0"/>
                <a:cs typeface="Times New Roman" pitchFamily="18" charset="0"/>
              </a:rPr>
              <a:t/>
            </a:r>
            <a:br>
              <a:rPr lang="es-ES_tradnl" sz="2800" dirty="0" smtClean="0">
                <a:solidFill>
                  <a:srgbClr val="FF9900"/>
                </a:solidFill>
                <a:latin typeface="Times New Roman" pitchFamily="18" charset="0"/>
                <a:cs typeface="Times New Roman" pitchFamily="18" charset="0"/>
              </a:rPr>
            </a:br>
            <a:r>
              <a:rPr lang="es-ES_tradnl" sz="2800" dirty="0" smtClean="0">
                <a:solidFill>
                  <a:srgbClr val="FF9900"/>
                </a:solidFill>
                <a:latin typeface="Times New Roman" pitchFamily="18" charset="0"/>
                <a:cs typeface="Times New Roman" pitchFamily="18" charset="0"/>
              </a:rPr>
              <a:t/>
            </a:r>
            <a:br>
              <a:rPr lang="es-ES_tradnl" sz="2800" dirty="0" smtClean="0">
                <a:solidFill>
                  <a:srgbClr val="FF9900"/>
                </a:solidFill>
                <a:latin typeface="Times New Roman" pitchFamily="18" charset="0"/>
                <a:cs typeface="Times New Roman" pitchFamily="18" charset="0"/>
              </a:rPr>
            </a:br>
            <a:r>
              <a:rPr lang="es-ES_tradnl" sz="2800" dirty="0" smtClean="0">
                <a:solidFill>
                  <a:srgbClr val="FF9900"/>
                </a:solidFill>
                <a:latin typeface="Times New Roman" pitchFamily="18" charset="0"/>
                <a:cs typeface="Times New Roman" pitchFamily="18" charset="0"/>
              </a:rPr>
              <a:t/>
            </a:r>
            <a:br>
              <a:rPr lang="es-ES_tradnl" sz="2800" dirty="0" smtClean="0">
                <a:solidFill>
                  <a:srgbClr val="FF9900"/>
                </a:solidFill>
                <a:latin typeface="Times New Roman" pitchFamily="18" charset="0"/>
                <a:cs typeface="Times New Roman" pitchFamily="18" charset="0"/>
              </a:rPr>
            </a:br>
            <a:r>
              <a:rPr lang="es-ES_tradnl" sz="2800" dirty="0" smtClean="0">
                <a:solidFill>
                  <a:srgbClr val="FF9900"/>
                </a:solidFill>
                <a:latin typeface="Times New Roman" pitchFamily="18" charset="0"/>
                <a:cs typeface="Times New Roman" pitchFamily="18" charset="0"/>
              </a:rPr>
              <a:t/>
            </a:r>
            <a:br>
              <a:rPr lang="es-ES_tradnl" sz="2800" dirty="0" smtClean="0">
                <a:solidFill>
                  <a:srgbClr val="FF9900"/>
                </a:solidFill>
                <a:latin typeface="Times New Roman" pitchFamily="18" charset="0"/>
                <a:cs typeface="Times New Roman" pitchFamily="18" charset="0"/>
              </a:rPr>
            </a:br>
            <a:r>
              <a:rPr lang="es-ES_tradnl" sz="2800" dirty="0" smtClean="0">
                <a:solidFill>
                  <a:srgbClr val="FF9900"/>
                </a:solidFill>
                <a:latin typeface="Times New Roman" pitchFamily="18" charset="0"/>
                <a:cs typeface="Times New Roman" pitchFamily="18" charset="0"/>
              </a:rPr>
              <a:t/>
            </a:r>
            <a:br>
              <a:rPr lang="es-ES_tradnl" sz="2800" dirty="0" smtClean="0">
                <a:solidFill>
                  <a:srgbClr val="FF9900"/>
                </a:solidFill>
                <a:latin typeface="Times New Roman" pitchFamily="18" charset="0"/>
                <a:cs typeface="Times New Roman" pitchFamily="18" charset="0"/>
              </a:rPr>
            </a:br>
            <a:r>
              <a:rPr lang="es-ES_tradnl" sz="2800" dirty="0" smtClean="0">
                <a:solidFill>
                  <a:srgbClr val="FF9900"/>
                </a:solidFill>
                <a:latin typeface="Times New Roman" pitchFamily="18" charset="0"/>
                <a:cs typeface="Times New Roman" pitchFamily="18" charset="0"/>
              </a:rPr>
              <a:t/>
            </a:r>
            <a:br>
              <a:rPr lang="es-ES_tradnl" sz="2800" dirty="0" smtClean="0">
                <a:solidFill>
                  <a:srgbClr val="FF9900"/>
                </a:solidFill>
                <a:latin typeface="Times New Roman" pitchFamily="18" charset="0"/>
                <a:cs typeface="Times New Roman" pitchFamily="18" charset="0"/>
              </a:rPr>
            </a:br>
            <a:r>
              <a:rPr lang="es-ES_tradnl" sz="2800" dirty="0" smtClean="0">
                <a:solidFill>
                  <a:srgbClr val="FF9900"/>
                </a:solidFill>
                <a:latin typeface="Times New Roman" pitchFamily="18" charset="0"/>
                <a:cs typeface="Times New Roman" pitchFamily="18" charset="0"/>
              </a:rPr>
              <a:t/>
            </a:r>
            <a:br>
              <a:rPr lang="es-ES_tradnl" sz="2800" dirty="0" smtClean="0">
                <a:solidFill>
                  <a:srgbClr val="FF9900"/>
                </a:solidFill>
                <a:latin typeface="Times New Roman" pitchFamily="18" charset="0"/>
                <a:cs typeface="Times New Roman" pitchFamily="18" charset="0"/>
              </a:rPr>
            </a:br>
            <a:r>
              <a:rPr lang="es-ES_tradnl" sz="2800" dirty="0" smtClean="0">
                <a:solidFill>
                  <a:srgbClr val="FF9900"/>
                </a:solidFill>
                <a:latin typeface="Times New Roman" pitchFamily="18" charset="0"/>
                <a:cs typeface="Times New Roman" pitchFamily="18" charset="0"/>
              </a:rPr>
              <a:t/>
            </a:r>
            <a:br>
              <a:rPr lang="es-ES_tradnl" sz="2800" dirty="0" smtClean="0">
                <a:solidFill>
                  <a:srgbClr val="FF9900"/>
                </a:solidFill>
                <a:latin typeface="Times New Roman" pitchFamily="18" charset="0"/>
                <a:cs typeface="Times New Roman" pitchFamily="18" charset="0"/>
              </a:rPr>
            </a:br>
            <a:r>
              <a:rPr lang="es-ES_tradnl" sz="2800" dirty="0" smtClean="0">
                <a:solidFill>
                  <a:srgbClr val="FF9900"/>
                </a:solidFill>
                <a:latin typeface="Times New Roman" pitchFamily="18" charset="0"/>
                <a:cs typeface="Times New Roman" pitchFamily="18" charset="0"/>
              </a:rPr>
              <a:t/>
            </a:r>
            <a:br>
              <a:rPr lang="es-ES_tradnl" sz="2800" dirty="0" smtClean="0">
                <a:solidFill>
                  <a:srgbClr val="FF9900"/>
                </a:solidFill>
                <a:latin typeface="Times New Roman" pitchFamily="18" charset="0"/>
                <a:cs typeface="Times New Roman" pitchFamily="18" charset="0"/>
              </a:rPr>
            </a:br>
            <a:r>
              <a:rPr lang="es-ES_tradnl" sz="2800" dirty="0" smtClean="0">
                <a:solidFill>
                  <a:srgbClr val="FF9900"/>
                </a:solidFill>
                <a:latin typeface="Times New Roman" pitchFamily="18" charset="0"/>
                <a:cs typeface="Times New Roman" pitchFamily="18" charset="0"/>
              </a:rPr>
              <a:t/>
            </a:r>
            <a:br>
              <a:rPr lang="es-ES_tradnl" sz="2800" dirty="0" smtClean="0">
                <a:solidFill>
                  <a:srgbClr val="FF9900"/>
                </a:solidFill>
                <a:latin typeface="Times New Roman" pitchFamily="18" charset="0"/>
                <a:cs typeface="Times New Roman" pitchFamily="18" charset="0"/>
              </a:rPr>
            </a:br>
            <a:r>
              <a:rPr lang="es-ES_tradnl" sz="2800" dirty="0" smtClean="0">
                <a:solidFill>
                  <a:srgbClr val="FF9900"/>
                </a:solidFill>
                <a:latin typeface="Times New Roman" pitchFamily="18" charset="0"/>
                <a:cs typeface="Times New Roman" pitchFamily="18" charset="0"/>
              </a:rPr>
              <a:t/>
            </a:r>
            <a:br>
              <a:rPr lang="es-ES_tradnl" sz="2800" dirty="0" smtClean="0">
                <a:solidFill>
                  <a:srgbClr val="FF9900"/>
                </a:solidFill>
                <a:latin typeface="Times New Roman" pitchFamily="18" charset="0"/>
                <a:cs typeface="Times New Roman" pitchFamily="18" charset="0"/>
              </a:rPr>
            </a:br>
            <a:r>
              <a:rPr lang="es-ES_tradnl" sz="2800" dirty="0" smtClean="0">
                <a:solidFill>
                  <a:srgbClr val="FF9900"/>
                </a:solidFill>
                <a:latin typeface="Times New Roman" pitchFamily="18" charset="0"/>
                <a:cs typeface="Times New Roman" pitchFamily="18" charset="0"/>
              </a:rPr>
              <a:t/>
            </a:r>
            <a:br>
              <a:rPr lang="es-ES_tradnl" sz="2800" dirty="0" smtClean="0">
                <a:solidFill>
                  <a:srgbClr val="FF9900"/>
                </a:solidFill>
                <a:latin typeface="Times New Roman" pitchFamily="18" charset="0"/>
                <a:cs typeface="Times New Roman" pitchFamily="18" charset="0"/>
              </a:rPr>
            </a:br>
            <a:r>
              <a:rPr lang="es-ES_tradnl" sz="2800" dirty="0" smtClean="0">
                <a:solidFill>
                  <a:srgbClr val="FF9900"/>
                </a:solidFill>
                <a:latin typeface="Times New Roman" pitchFamily="18" charset="0"/>
                <a:cs typeface="Times New Roman" pitchFamily="18" charset="0"/>
              </a:rPr>
              <a:t/>
            </a:r>
            <a:br>
              <a:rPr lang="es-ES_tradnl" sz="2800" dirty="0" smtClean="0">
                <a:solidFill>
                  <a:srgbClr val="FF9900"/>
                </a:solidFill>
                <a:latin typeface="Times New Roman" pitchFamily="18" charset="0"/>
                <a:cs typeface="Times New Roman" pitchFamily="18" charset="0"/>
              </a:rPr>
            </a:br>
            <a:r>
              <a:rPr lang="es-ES_tradnl" sz="2800" dirty="0" smtClean="0">
                <a:solidFill>
                  <a:srgbClr val="FF9900"/>
                </a:solidFill>
                <a:latin typeface="Times New Roman" pitchFamily="18" charset="0"/>
                <a:cs typeface="Times New Roman" pitchFamily="18" charset="0"/>
              </a:rPr>
              <a:t/>
            </a:r>
            <a:br>
              <a:rPr lang="es-ES_tradnl" sz="2800" dirty="0" smtClean="0">
                <a:solidFill>
                  <a:srgbClr val="FF9900"/>
                </a:solidFill>
                <a:latin typeface="Times New Roman" pitchFamily="18" charset="0"/>
                <a:cs typeface="Times New Roman" pitchFamily="18" charset="0"/>
              </a:rPr>
            </a:br>
            <a:r>
              <a:rPr lang="es-ES_tradnl" sz="2800" dirty="0" smtClean="0">
                <a:solidFill>
                  <a:srgbClr val="FF9900"/>
                </a:solidFill>
                <a:latin typeface="Times New Roman" pitchFamily="18" charset="0"/>
                <a:cs typeface="Times New Roman" pitchFamily="18" charset="0"/>
              </a:rPr>
              <a:t/>
            </a:r>
            <a:br>
              <a:rPr lang="es-ES_tradnl" sz="2800" dirty="0" smtClean="0">
                <a:solidFill>
                  <a:srgbClr val="FF9900"/>
                </a:solidFill>
                <a:latin typeface="Times New Roman" pitchFamily="18" charset="0"/>
                <a:cs typeface="Times New Roman" pitchFamily="18" charset="0"/>
              </a:rPr>
            </a:br>
            <a:r>
              <a:rPr lang="es-ES_tradnl" sz="2400" dirty="0" smtClean="0">
                <a:solidFill>
                  <a:srgbClr val="008000"/>
                </a:solidFill>
                <a:cs typeface="Times New Roman" pitchFamily="18" charset="0"/>
              </a:rPr>
              <a:t/>
            </a:r>
            <a:br>
              <a:rPr lang="es-ES_tradnl" sz="2400" dirty="0" smtClean="0">
                <a:solidFill>
                  <a:srgbClr val="008000"/>
                </a:solidFill>
                <a:cs typeface="Times New Roman" pitchFamily="18" charset="0"/>
              </a:rPr>
            </a:br>
            <a:r>
              <a:rPr lang="es-ES_tradnl" sz="2400" dirty="0" smtClean="0">
                <a:solidFill>
                  <a:srgbClr val="008000"/>
                </a:solidFill>
                <a:cs typeface="Times New Roman" pitchFamily="18" charset="0"/>
              </a:rPr>
              <a:t> </a:t>
            </a:r>
            <a:br>
              <a:rPr lang="es-ES_tradnl" sz="2400" dirty="0" smtClean="0">
                <a:solidFill>
                  <a:srgbClr val="008000"/>
                </a:solidFill>
                <a:cs typeface="Times New Roman" pitchFamily="18" charset="0"/>
              </a:rPr>
            </a:br>
            <a:r>
              <a:rPr lang="es-ES_tradnl" sz="2400" dirty="0" smtClean="0">
                <a:solidFill>
                  <a:srgbClr val="008000"/>
                </a:solidFill>
                <a:cs typeface="Times New Roman" pitchFamily="18" charset="0"/>
              </a:rPr>
              <a:t/>
            </a:r>
            <a:br>
              <a:rPr lang="es-ES_tradnl" sz="2400" dirty="0" smtClean="0">
                <a:solidFill>
                  <a:srgbClr val="008000"/>
                </a:solidFill>
                <a:cs typeface="Times New Roman" pitchFamily="18" charset="0"/>
              </a:rPr>
            </a:br>
            <a:r>
              <a:rPr lang="es-ES_tradnl" sz="2400" dirty="0" smtClean="0">
                <a:solidFill>
                  <a:srgbClr val="008000"/>
                </a:solidFill>
                <a:cs typeface="Times New Roman" pitchFamily="18" charset="0"/>
              </a:rPr>
              <a:t/>
            </a:r>
            <a:br>
              <a:rPr lang="es-ES_tradnl" sz="2400" dirty="0" smtClean="0">
                <a:solidFill>
                  <a:srgbClr val="008000"/>
                </a:solidFill>
                <a:cs typeface="Times New Roman" pitchFamily="18" charset="0"/>
              </a:rPr>
            </a:br>
            <a:r>
              <a:rPr lang="es-ES_tradnl" sz="2400" dirty="0" smtClean="0">
                <a:solidFill>
                  <a:srgbClr val="008000"/>
                </a:solidFill>
                <a:cs typeface="Times New Roman" pitchFamily="18" charset="0"/>
              </a:rPr>
              <a:t/>
            </a:r>
            <a:br>
              <a:rPr lang="es-ES_tradnl" sz="2400" dirty="0" smtClean="0">
                <a:solidFill>
                  <a:srgbClr val="008000"/>
                </a:solidFill>
                <a:cs typeface="Times New Roman" pitchFamily="18" charset="0"/>
              </a:rPr>
            </a:br>
            <a:r>
              <a:rPr lang="pt-BR" sz="2400" dirty="0" smtClean="0"/>
              <a:t/>
            </a:r>
            <a:br>
              <a:rPr lang="pt-BR" sz="2400" dirty="0" smtClean="0"/>
            </a:br>
            <a:r>
              <a:rPr lang="pt-BR" sz="2400" dirty="0" smtClean="0"/>
              <a:t/>
            </a:r>
            <a:br>
              <a:rPr lang="pt-BR" sz="2400" dirty="0" smtClean="0"/>
            </a:br>
            <a:r>
              <a:rPr lang="pt-BR" sz="2400" dirty="0" smtClean="0"/>
              <a:t/>
            </a:r>
            <a:br>
              <a:rPr lang="pt-BR" sz="2400" dirty="0" smtClean="0"/>
            </a:br>
            <a:r>
              <a:rPr lang="pt-BR" sz="2400" dirty="0" smtClean="0"/>
              <a:t/>
            </a:r>
            <a:br>
              <a:rPr lang="pt-BR" sz="2400" dirty="0" smtClean="0"/>
            </a:br>
            <a:r>
              <a:rPr lang="pt-BR" sz="2400" dirty="0" smtClean="0"/>
              <a:t/>
            </a:r>
            <a:br>
              <a:rPr lang="pt-BR" sz="2400" dirty="0" smtClean="0"/>
            </a:br>
            <a:r>
              <a:rPr lang="pt-BR" sz="2400" dirty="0" smtClean="0"/>
              <a:t/>
            </a:r>
            <a:br>
              <a:rPr lang="pt-BR" sz="2400" dirty="0" smtClean="0"/>
            </a:br>
            <a:r>
              <a:rPr lang="pt-BR" sz="2400" dirty="0" smtClean="0"/>
              <a:t/>
            </a:r>
            <a:br>
              <a:rPr lang="pt-BR" sz="2400" dirty="0" smtClean="0"/>
            </a:br>
            <a:r>
              <a:rPr lang="pt-BR" sz="2400" dirty="0" smtClean="0"/>
              <a:t/>
            </a:r>
            <a:br>
              <a:rPr lang="pt-BR" sz="2400" dirty="0" smtClean="0"/>
            </a:br>
            <a:r>
              <a:rPr lang="es-ES_tradnl" sz="2400" dirty="0" smtClean="0">
                <a:solidFill>
                  <a:srgbClr val="008000"/>
                </a:solidFill>
                <a:cs typeface="Times New Roman" pitchFamily="18" charset="0"/>
              </a:rPr>
              <a:t/>
            </a:r>
            <a:br>
              <a:rPr lang="es-ES_tradnl" sz="2400" dirty="0" smtClean="0">
                <a:solidFill>
                  <a:srgbClr val="008000"/>
                </a:solidFill>
                <a:cs typeface="Times New Roman" pitchFamily="18" charset="0"/>
              </a:rPr>
            </a:br>
            <a:r>
              <a:rPr lang="es-ES_tradnl" sz="2400" dirty="0" smtClean="0">
                <a:solidFill>
                  <a:srgbClr val="008000"/>
                </a:solidFill>
                <a:cs typeface="Times New Roman" pitchFamily="18" charset="0"/>
              </a:rPr>
              <a:t> </a:t>
            </a:r>
            <a:br>
              <a:rPr lang="es-ES_tradnl" sz="2400" dirty="0" smtClean="0">
                <a:solidFill>
                  <a:srgbClr val="008000"/>
                </a:solidFill>
                <a:cs typeface="Times New Roman" pitchFamily="18" charset="0"/>
              </a:rPr>
            </a:br>
            <a:r>
              <a:rPr lang="es-ES_tradnl" sz="2400" dirty="0" smtClean="0">
                <a:solidFill>
                  <a:srgbClr val="008000"/>
                </a:solidFill>
                <a:cs typeface="Times New Roman" pitchFamily="18" charset="0"/>
              </a:rPr>
              <a:t/>
            </a:r>
            <a:br>
              <a:rPr lang="es-ES_tradnl" sz="2400" dirty="0" smtClean="0">
                <a:solidFill>
                  <a:srgbClr val="008000"/>
                </a:solidFill>
                <a:cs typeface="Times New Roman" pitchFamily="18" charset="0"/>
              </a:rPr>
            </a:br>
            <a:r>
              <a:rPr lang="es-ES_tradnl" sz="2400" dirty="0" smtClean="0">
                <a:solidFill>
                  <a:srgbClr val="008000"/>
                </a:solidFill>
                <a:cs typeface="Times New Roman" pitchFamily="18" charset="0"/>
              </a:rPr>
              <a:t/>
            </a:r>
            <a:br>
              <a:rPr lang="es-ES_tradnl" sz="2400" dirty="0" smtClean="0">
                <a:solidFill>
                  <a:srgbClr val="008000"/>
                </a:solidFill>
                <a:cs typeface="Times New Roman" pitchFamily="18" charset="0"/>
              </a:rPr>
            </a:br>
            <a:r>
              <a:rPr lang="es-ES_tradnl" sz="2400" dirty="0" smtClean="0">
                <a:solidFill>
                  <a:srgbClr val="008000"/>
                </a:solidFill>
                <a:cs typeface="Times New Roman" pitchFamily="18" charset="0"/>
              </a:rPr>
              <a:t/>
            </a:r>
            <a:br>
              <a:rPr lang="es-ES_tradnl" sz="2400" dirty="0" smtClean="0">
                <a:solidFill>
                  <a:srgbClr val="008000"/>
                </a:solidFill>
                <a:cs typeface="Times New Roman" pitchFamily="18" charset="0"/>
              </a:rPr>
            </a:br>
            <a:r>
              <a:rPr lang="es-ES_tradnl" sz="2400" dirty="0" smtClean="0">
                <a:solidFill>
                  <a:srgbClr val="008000"/>
                </a:solidFill>
                <a:cs typeface="Times New Roman" pitchFamily="18" charset="0"/>
              </a:rPr>
              <a:t/>
            </a:r>
            <a:br>
              <a:rPr lang="es-ES_tradnl" sz="2400" dirty="0" smtClean="0">
                <a:solidFill>
                  <a:srgbClr val="008000"/>
                </a:solidFill>
                <a:cs typeface="Times New Roman" pitchFamily="18" charset="0"/>
              </a:rPr>
            </a:br>
            <a:r>
              <a:rPr lang="es-ES_tradnl" sz="2400" dirty="0" smtClean="0">
                <a:solidFill>
                  <a:srgbClr val="008000"/>
                </a:solidFill>
                <a:cs typeface="Times New Roman" pitchFamily="18" charset="0"/>
              </a:rPr>
              <a:t/>
            </a:r>
            <a:br>
              <a:rPr lang="es-ES_tradnl" sz="2400" dirty="0" smtClean="0">
                <a:solidFill>
                  <a:srgbClr val="008000"/>
                </a:solidFill>
                <a:cs typeface="Times New Roman" pitchFamily="18" charset="0"/>
              </a:rPr>
            </a:br>
            <a:r>
              <a:rPr lang="es-ES_tradnl" sz="2400" dirty="0" smtClean="0">
                <a:solidFill>
                  <a:srgbClr val="008000"/>
                </a:solidFill>
                <a:cs typeface="Times New Roman" pitchFamily="18" charset="0"/>
              </a:rPr>
              <a:t/>
            </a:r>
            <a:br>
              <a:rPr lang="es-ES_tradnl" sz="2400" dirty="0" smtClean="0">
                <a:solidFill>
                  <a:srgbClr val="008000"/>
                </a:solidFill>
                <a:cs typeface="Times New Roman" pitchFamily="18" charset="0"/>
              </a:rPr>
            </a:br>
            <a:r>
              <a:rPr lang="pt-BR" sz="2000" dirty="0" smtClean="0"/>
              <a:t>Transparência e Controle Social, Sistema Tarifário e Financiamento (orçamento público, subsídio público)</a:t>
            </a:r>
            <a:br>
              <a:rPr lang="pt-BR" sz="2000" dirty="0" smtClean="0"/>
            </a:br>
            <a:r>
              <a:rPr lang="es-ES_tradnl" sz="2400" dirty="0" smtClean="0">
                <a:solidFill>
                  <a:srgbClr val="008000"/>
                </a:solidFill>
                <a:cs typeface="Times New Roman" pitchFamily="18" charset="0"/>
              </a:rPr>
              <a:t/>
            </a:r>
            <a:br>
              <a:rPr lang="es-ES_tradnl" sz="2400" dirty="0" smtClean="0">
                <a:solidFill>
                  <a:srgbClr val="008000"/>
                </a:solidFill>
                <a:cs typeface="Times New Roman" pitchFamily="18" charset="0"/>
              </a:rPr>
            </a:br>
            <a:r>
              <a:rPr lang="pt-BR" sz="2400" dirty="0" smtClean="0"/>
              <a:t>DÍVIDA DO ESTADO DE MINAS GERAIS</a:t>
            </a:r>
            <a:r>
              <a:rPr lang="pt-PT" sz="2400" dirty="0" smtClean="0">
                <a:solidFill>
                  <a:srgbClr val="008000"/>
                </a:solidFill>
                <a:cs typeface="Times New Roman" pitchFamily="18" charset="0"/>
              </a:rPr>
              <a:t/>
            </a:r>
            <a:br>
              <a:rPr lang="pt-PT" sz="2400" dirty="0" smtClean="0">
                <a:solidFill>
                  <a:srgbClr val="008000"/>
                </a:solidFill>
                <a:cs typeface="Times New Roman" pitchFamily="18" charset="0"/>
              </a:rPr>
            </a:br>
            <a:endParaRPr lang="pt-BR" sz="2400" dirty="0" smtClean="0">
              <a:solidFill>
                <a:srgbClr val="008000"/>
              </a:solidFill>
              <a:cs typeface="Times New Roman" pitchFamily="18" charset="0"/>
            </a:endParaRPr>
          </a:p>
        </p:txBody>
      </p:sp>
      <p:sp>
        <p:nvSpPr>
          <p:cNvPr id="5124" name="Rectangle 3"/>
          <p:cNvSpPr>
            <a:spLocks noGrp="1" noChangeArrowheads="1"/>
          </p:cNvSpPr>
          <p:nvPr>
            <p:ph type="body" idx="1"/>
          </p:nvPr>
        </p:nvSpPr>
        <p:spPr>
          <a:xfrm>
            <a:off x="1238250" y="2357438"/>
            <a:ext cx="7893844" cy="3571892"/>
          </a:xfrm>
        </p:spPr>
        <p:txBody>
          <a:bodyPr/>
          <a:lstStyle/>
          <a:p>
            <a:pPr marL="0" indent="0" algn="ctr">
              <a:spcBef>
                <a:spcPts val="0"/>
              </a:spcBef>
              <a:buFont typeface="Wingdings" pitchFamily="2" charset="2"/>
              <a:buNone/>
              <a:defRPr/>
            </a:pPr>
            <a:r>
              <a:rPr lang="pt-BR" sz="2000" dirty="0" smtClean="0"/>
              <a:t>  </a:t>
            </a:r>
          </a:p>
          <a:p>
            <a:pPr marL="0" indent="0" algn="just">
              <a:spcBef>
                <a:spcPts val="0"/>
              </a:spcBef>
              <a:buFont typeface="Wingdings" pitchFamily="2" charset="2"/>
              <a:buNone/>
              <a:defRPr/>
            </a:pPr>
            <a:endParaRPr lang="pt-BR" sz="2000" b="1" dirty="0" smtClean="0"/>
          </a:p>
          <a:p>
            <a:pPr marL="0" algn="just">
              <a:spcBef>
                <a:spcPts val="0"/>
              </a:spcBef>
              <a:buFont typeface="Wingdings" pitchFamily="2" charset="2"/>
              <a:buNone/>
              <a:defRPr/>
            </a:pPr>
            <a:endParaRPr lang="pt-BR" sz="2000" dirty="0" smtClean="0"/>
          </a:p>
        </p:txBody>
      </p:sp>
      <p:pic>
        <p:nvPicPr>
          <p:cNvPr id="30725" name="Picture 5"/>
          <p:cNvPicPr>
            <a:picLocks noChangeAspect="1" noChangeArrowheads="1"/>
          </p:cNvPicPr>
          <p:nvPr/>
        </p:nvPicPr>
        <p:blipFill>
          <a:blip r:embed="rId2"/>
          <a:srcRect/>
          <a:stretch>
            <a:fillRect/>
          </a:stretch>
        </p:blipFill>
        <p:spPr bwMode="auto">
          <a:xfrm>
            <a:off x="594906" y="738296"/>
            <a:ext cx="8715811" cy="49767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4 Marcador de pie de página"/>
          <p:cNvSpPr>
            <a:spLocks noGrp="1"/>
          </p:cNvSpPr>
          <p:nvPr>
            <p:ph type="ftr" sz="quarter" idx="11"/>
          </p:nvPr>
        </p:nvSpPr>
        <p:spPr/>
        <p:txBody>
          <a:bodyPr/>
          <a:lstStyle/>
          <a:p>
            <a:pPr algn="r">
              <a:defRPr/>
            </a:pPr>
            <a:r>
              <a:rPr lang="pt-BR" sz="1000" dirty="0" smtClean="0"/>
              <a:t>M. Eulália</a:t>
            </a:r>
          </a:p>
        </p:txBody>
      </p:sp>
      <p:sp>
        <p:nvSpPr>
          <p:cNvPr id="5123" name="AutoShape 2"/>
          <p:cNvSpPr>
            <a:spLocks noGrp="1" noChangeArrowheads="1"/>
          </p:cNvSpPr>
          <p:nvPr>
            <p:ph type="title"/>
          </p:nvPr>
        </p:nvSpPr>
        <p:spPr>
          <a:xfrm>
            <a:off x="1006079" y="642938"/>
            <a:ext cx="8404621" cy="1714500"/>
          </a:xfrm>
          <a:prstGeom prst="roundRect">
            <a:avLst>
              <a:gd name="adj" fmla="val 16457"/>
            </a:avLst>
          </a:prstGeom>
        </p:spPr>
        <p:txBody>
          <a:bodyPr>
            <a:normAutofit fontScale="90000"/>
          </a:bodyPr>
          <a:lstStyle/>
          <a:p>
            <a:pPr algn="ctr" eaLnBrk="1" hangingPunct="1">
              <a:defRPr/>
            </a:pPr>
            <a:r>
              <a:rPr lang="es-ES_tradnl" sz="2800" dirty="0" smtClean="0">
                <a:solidFill>
                  <a:srgbClr val="FF9900"/>
                </a:solidFill>
                <a:latin typeface="Times New Roman" pitchFamily="18" charset="0"/>
                <a:cs typeface="Times New Roman" pitchFamily="18" charset="0"/>
              </a:rPr>
              <a:t/>
            </a:r>
            <a:br>
              <a:rPr lang="es-ES_tradnl" sz="2800" dirty="0" smtClean="0">
                <a:solidFill>
                  <a:srgbClr val="FF9900"/>
                </a:solidFill>
                <a:latin typeface="Times New Roman" pitchFamily="18" charset="0"/>
                <a:cs typeface="Times New Roman" pitchFamily="18" charset="0"/>
              </a:rPr>
            </a:br>
            <a:r>
              <a:rPr lang="es-ES_tradnl" sz="2800" dirty="0" smtClean="0">
                <a:solidFill>
                  <a:srgbClr val="FF9900"/>
                </a:solidFill>
                <a:latin typeface="Times New Roman" pitchFamily="18" charset="0"/>
                <a:cs typeface="Times New Roman" pitchFamily="18" charset="0"/>
              </a:rPr>
              <a:t/>
            </a:r>
            <a:br>
              <a:rPr lang="es-ES_tradnl" sz="2800" dirty="0" smtClean="0">
                <a:solidFill>
                  <a:srgbClr val="FF9900"/>
                </a:solidFill>
                <a:latin typeface="Times New Roman" pitchFamily="18" charset="0"/>
                <a:cs typeface="Times New Roman" pitchFamily="18" charset="0"/>
              </a:rPr>
            </a:br>
            <a:r>
              <a:rPr lang="es-ES_tradnl" sz="2800" dirty="0" smtClean="0">
                <a:solidFill>
                  <a:srgbClr val="FF9900"/>
                </a:solidFill>
                <a:latin typeface="Times New Roman" pitchFamily="18" charset="0"/>
                <a:cs typeface="Times New Roman" pitchFamily="18" charset="0"/>
              </a:rPr>
              <a:t/>
            </a:r>
            <a:br>
              <a:rPr lang="es-ES_tradnl" sz="2800" dirty="0" smtClean="0">
                <a:solidFill>
                  <a:srgbClr val="FF9900"/>
                </a:solidFill>
                <a:latin typeface="Times New Roman" pitchFamily="18" charset="0"/>
                <a:cs typeface="Times New Roman" pitchFamily="18" charset="0"/>
              </a:rPr>
            </a:br>
            <a:r>
              <a:rPr lang="es-ES_tradnl" sz="2800" dirty="0" smtClean="0">
                <a:solidFill>
                  <a:srgbClr val="FF9900"/>
                </a:solidFill>
                <a:latin typeface="Times New Roman" pitchFamily="18" charset="0"/>
                <a:cs typeface="Times New Roman" pitchFamily="18" charset="0"/>
              </a:rPr>
              <a:t/>
            </a:r>
            <a:br>
              <a:rPr lang="es-ES_tradnl" sz="2800" dirty="0" smtClean="0">
                <a:solidFill>
                  <a:srgbClr val="FF9900"/>
                </a:solidFill>
                <a:latin typeface="Times New Roman" pitchFamily="18" charset="0"/>
                <a:cs typeface="Times New Roman" pitchFamily="18" charset="0"/>
              </a:rPr>
            </a:br>
            <a:r>
              <a:rPr lang="es-ES_tradnl" sz="2800" dirty="0" smtClean="0">
                <a:solidFill>
                  <a:srgbClr val="FF9900"/>
                </a:solidFill>
                <a:latin typeface="Times New Roman" pitchFamily="18" charset="0"/>
                <a:cs typeface="Times New Roman" pitchFamily="18" charset="0"/>
              </a:rPr>
              <a:t/>
            </a:r>
            <a:br>
              <a:rPr lang="es-ES_tradnl" sz="2800" dirty="0" smtClean="0">
                <a:solidFill>
                  <a:srgbClr val="FF9900"/>
                </a:solidFill>
                <a:latin typeface="Times New Roman" pitchFamily="18" charset="0"/>
                <a:cs typeface="Times New Roman" pitchFamily="18" charset="0"/>
              </a:rPr>
            </a:br>
            <a:r>
              <a:rPr lang="es-ES_tradnl" sz="2800" dirty="0" smtClean="0">
                <a:solidFill>
                  <a:srgbClr val="FF9900"/>
                </a:solidFill>
                <a:latin typeface="Times New Roman" pitchFamily="18" charset="0"/>
                <a:cs typeface="Times New Roman" pitchFamily="18" charset="0"/>
              </a:rPr>
              <a:t/>
            </a:r>
            <a:br>
              <a:rPr lang="es-ES_tradnl" sz="2800" dirty="0" smtClean="0">
                <a:solidFill>
                  <a:srgbClr val="FF9900"/>
                </a:solidFill>
                <a:latin typeface="Times New Roman" pitchFamily="18" charset="0"/>
                <a:cs typeface="Times New Roman" pitchFamily="18" charset="0"/>
              </a:rPr>
            </a:br>
            <a:r>
              <a:rPr lang="es-ES_tradnl" sz="2800" dirty="0" smtClean="0">
                <a:solidFill>
                  <a:srgbClr val="FF9900"/>
                </a:solidFill>
                <a:latin typeface="Times New Roman" pitchFamily="18" charset="0"/>
                <a:cs typeface="Times New Roman" pitchFamily="18" charset="0"/>
              </a:rPr>
              <a:t/>
            </a:r>
            <a:br>
              <a:rPr lang="es-ES_tradnl" sz="2800" dirty="0" smtClean="0">
                <a:solidFill>
                  <a:srgbClr val="FF9900"/>
                </a:solidFill>
                <a:latin typeface="Times New Roman" pitchFamily="18" charset="0"/>
                <a:cs typeface="Times New Roman" pitchFamily="18" charset="0"/>
              </a:rPr>
            </a:br>
            <a:r>
              <a:rPr lang="es-ES_tradnl" sz="2800" dirty="0" smtClean="0">
                <a:solidFill>
                  <a:srgbClr val="FF9900"/>
                </a:solidFill>
                <a:latin typeface="Times New Roman" pitchFamily="18" charset="0"/>
                <a:cs typeface="Times New Roman" pitchFamily="18" charset="0"/>
              </a:rPr>
              <a:t/>
            </a:r>
            <a:br>
              <a:rPr lang="es-ES_tradnl" sz="2800" dirty="0" smtClean="0">
                <a:solidFill>
                  <a:srgbClr val="FF9900"/>
                </a:solidFill>
                <a:latin typeface="Times New Roman" pitchFamily="18" charset="0"/>
                <a:cs typeface="Times New Roman" pitchFamily="18" charset="0"/>
              </a:rPr>
            </a:br>
            <a:r>
              <a:rPr lang="es-ES_tradnl" sz="2800" dirty="0" smtClean="0">
                <a:solidFill>
                  <a:srgbClr val="FF9900"/>
                </a:solidFill>
                <a:latin typeface="Times New Roman" pitchFamily="18" charset="0"/>
                <a:cs typeface="Times New Roman" pitchFamily="18" charset="0"/>
              </a:rPr>
              <a:t/>
            </a:r>
            <a:br>
              <a:rPr lang="es-ES_tradnl" sz="2800" dirty="0" smtClean="0">
                <a:solidFill>
                  <a:srgbClr val="FF9900"/>
                </a:solidFill>
                <a:latin typeface="Times New Roman" pitchFamily="18" charset="0"/>
                <a:cs typeface="Times New Roman" pitchFamily="18" charset="0"/>
              </a:rPr>
            </a:br>
            <a:r>
              <a:rPr lang="es-ES_tradnl" sz="2800" dirty="0" smtClean="0">
                <a:solidFill>
                  <a:srgbClr val="FF9900"/>
                </a:solidFill>
                <a:latin typeface="Times New Roman" pitchFamily="18" charset="0"/>
                <a:cs typeface="Times New Roman" pitchFamily="18" charset="0"/>
              </a:rPr>
              <a:t/>
            </a:r>
            <a:br>
              <a:rPr lang="es-ES_tradnl" sz="2800" dirty="0" smtClean="0">
                <a:solidFill>
                  <a:srgbClr val="FF9900"/>
                </a:solidFill>
                <a:latin typeface="Times New Roman" pitchFamily="18" charset="0"/>
                <a:cs typeface="Times New Roman" pitchFamily="18" charset="0"/>
              </a:rPr>
            </a:br>
            <a:r>
              <a:rPr lang="es-ES_tradnl" sz="2800" dirty="0" smtClean="0">
                <a:solidFill>
                  <a:srgbClr val="FF9900"/>
                </a:solidFill>
                <a:latin typeface="Times New Roman" pitchFamily="18" charset="0"/>
                <a:cs typeface="Times New Roman" pitchFamily="18" charset="0"/>
              </a:rPr>
              <a:t/>
            </a:r>
            <a:br>
              <a:rPr lang="es-ES_tradnl" sz="2800" dirty="0" smtClean="0">
                <a:solidFill>
                  <a:srgbClr val="FF9900"/>
                </a:solidFill>
                <a:latin typeface="Times New Roman" pitchFamily="18" charset="0"/>
                <a:cs typeface="Times New Roman" pitchFamily="18" charset="0"/>
              </a:rPr>
            </a:br>
            <a:r>
              <a:rPr lang="es-ES_tradnl" sz="2800" dirty="0" smtClean="0">
                <a:solidFill>
                  <a:srgbClr val="FF9900"/>
                </a:solidFill>
                <a:latin typeface="Times New Roman" pitchFamily="18" charset="0"/>
                <a:cs typeface="Times New Roman" pitchFamily="18" charset="0"/>
              </a:rPr>
              <a:t/>
            </a:r>
            <a:br>
              <a:rPr lang="es-ES_tradnl" sz="2800" dirty="0" smtClean="0">
                <a:solidFill>
                  <a:srgbClr val="FF9900"/>
                </a:solidFill>
                <a:latin typeface="Times New Roman" pitchFamily="18" charset="0"/>
                <a:cs typeface="Times New Roman" pitchFamily="18" charset="0"/>
              </a:rPr>
            </a:br>
            <a:r>
              <a:rPr lang="es-ES_tradnl" sz="2800" dirty="0" smtClean="0">
                <a:solidFill>
                  <a:srgbClr val="FF9900"/>
                </a:solidFill>
                <a:latin typeface="Times New Roman" pitchFamily="18" charset="0"/>
                <a:cs typeface="Times New Roman" pitchFamily="18" charset="0"/>
              </a:rPr>
              <a:t/>
            </a:r>
            <a:br>
              <a:rPr lang="es-ES_tradnl" sz="2800" dirty="0" smtClean="0">
                <a:solidFill>
                  <a:srgbClr val="FF9900"/>
                </a:solidFill>
                <a:latin typeface="Times New Roman" pitchFamily="18" charset="0"/>
                <a:cs typeface="Times New Roman" pitchFamily="18" charset="0"/>
              </a:rPr>
            </a:br>
            <a:r>
              <a:rPr lang="es-ES_tradnl" sz="2800" dirty="0" smtClean="0">
                <a:solidFill>
                  <a:srgbClr val="FF9900"/>
                </a:solidFill>
                <a:latin typeface="Times New Roman" pitchFamily="18" charset="0"/>
                <a:cs typeface="Times New Roman" pitchFamily="18" charset="0"/>
              </a:rPr>
              <a:t/>
            </a:r>
            <a:br>
              <a:rPr lang="es-ES_tradnl" sz="2800" dirty="0" smtClean="0">
                <a:solidFill>
                  <a:srgbClr val="FF9900"/>
                </a:solidFill>
                <a:latin typeface="Times New Roman" pitchFamily="18" charset="0"/>
                <a:cs typeface="Times New Roman" pitchFamily="18" charset="0"/>
              </a:rPr>
            </a:br>
            <a:r>
              <a:rPr lang="es-ES_tradnl" sz="2800" dirty="0" smtClean="0">
                <a:solidFill>
                  <a:srgbClr val="FF9900"/>
                </a:solidFill>
                <a:latin typeface="Times New Roman" pitchFamily="18" charset="0"/>
                <a:cs typeface="Times New Roman" pitchFamily="18" charset="0"/>
              </a:rPr>
              <a:t/>
            </a:r>
            <a:br>
              <a:rPr lang="es-ES_tradnl" sz="2800" dirty="0" smtClean="0">
                <a:solidFill>
                  <a:srgbClr val="FF9900"/>
                </a:solidFill>
                <a:latin typeface="Times New Roman" pitchFamily="18" charset="0"/>
                <a:cs typeface="Times New Roman" pitchFamily="18" charset="0"/>
              </a:rPr>
            </a:br>
            <a:r>
              <a:rPr lang="es-ES_tradnl" sz="2800" dirty="0" smtClean="0">
                <a:solidFill>
                  <a:srgbClr val="FF9900"/>
                </a:solidFill>
                <a:latin typeface="Times New Roman" pitchFamily="18" charset="0"/>
                <a:cs typeface="Times New Roman" pitchFamily="18" charset="0"/>
              </a:rPr>
              <a:t/>
            </a:r>
            <a:br>
              <a:rPr lang="es-ES_tradnl" sz="2800" dirty="0" smtClean="0">
                <a:solidFill>
                  <a:srgbClr val="FF9900"/>
                </a:solidFill>
                <a:latin typeface="Times New Roman" pitchFamily="18" charset="0"/>
                <a:cs typeface="Times New Roman" pitchFamily="18" charset="0"/>
              </a:rPr>
            </a:br>
            <a:r>
              <a:rPr lang="es-ES_tradnl" sz="2800" dirty="0" smtClean="0">
                <a:solidFill>
                  <a:srgbClr val="FF9900"/>
                </a:solidFill>
                <a:latin typeface="Times New Roman" pitchFamily="18" charset="0"/>
                <a:cs typeface="Times New Roman" pitchFamily="18" charset="0"/>
              </a:rPr>
              <a:t/>
            </a:r>
            <a:br>
              <a:rPr lang="es-ES_tradnl" sz="2800" dirty="0" smtClean="0">
                <a:solidFill>
                  <a:srgbClr val="FF9900"/>
                </a:solidFill>
                <a:latin typeface="Times New Roman" pitchFamily="18" charset="0"/>
                <a:cs typeface="Times New Roman" pitchFamily="18" charset="0"/>
              </a:rPr>
            </a:br>
            <a:r>
              <a:rPr lang="es-ES_tradnl" sz="2800" dirty="0" smtClean="0">
                <a:solidFill>
                  <a:srgbClr val="FF9900"/>
                </a:solidFill>
                <a:latin typeface="Times New Roman" pitchFamily="18" charset="0"/>
                <a:cs typeface="Times New Roman" pitchFamily="18" charset="0"/>
              </a:rPr>
              <a:t/>
            </a:r>
            <a:br>
              <a:rPr lang="es-ES_tradnl" sz="2800" dirty="0" smtClean="0">
                <a:solidFill>
                  <a:srgbClr val="FF9900"/>
                </a:solidFill>
                <a:latin typeface="Times New Roman" pitchFamily="18" charset="0"/>
                <a:cs typeface="Times New Roman" pitchFamily="18" charset="0"/>
              </a:rPr>
            </a:br>
            <a:r>
              <a:rPr lang="es-ES_tradnl" sz="2400" dirty="0" smtClean="0">
                <a:solidFill>
                  <a:srgbClr val="008000"/>
                </a:solidFill>
                <a:cs typeface="Times New Roman" pitchFamily="18" charset="0"/>
              </a:rPr>
              <a:t/>
            </a:r>
            <a:br>
              <a:rPr lang="es-ES_tradnl" sz="2400" dirty="0" smtClean="0">
                <a:solidFill>
                  <a:srgbClr val="008000"/>
                </a:solidFill>
                <a:cs typeface="Times New Roman" pitchFamily="18" charset="0"/>
              </a:rPr>
            </a:br>
            <a:r>
              <a:rPr lang="es-ES_tradnl" sz="2400" dirty="0" smtClean="0">
                <a:solidFill>
                  <a:srgbClr val="008000"/>
                </a:solidFill>
                <a:cs typeface="Times New Roman" pitchFamily="18" charset="0"/>
              </a:rPr>
              <a:t> </a:t>
            </a:r>
            <a:br>
              <a:rPr lang="es-ES_tradnl" sz="2400" dirty="0" smtClean="0">
                <a:solidFill>
                  <a:srgbClr val="008000"/>
                </a:solidFill>
                <a:cs typeface="Times New Roman" pitchFamily="18" charset="0"/>
              </a:rPr>
            </a:br>
            <a:r>
              <a:rPr lang="es-ES_tradnl" sz="2400" dirty="0" smtClean="0">
                <a:solidFill>
                  <a:srgbClr val="008000"/>
                </a:solidFill>
                <a:cs typeface="Times New Roman" pitchFamily="18" charset="0"/>
              </a:rPr>
              <a:t/>
            </a:r>
            <a:br>
              <a:rPr lang="es-ES_tradnl" sz="2400" dirty="0" smtClean="0">
                <a:solidFill>
                  <a:srgbClr val="008000"/>
                </a:solidFill>
                <a:cs typeface="Times New Roman" pitchFamily="18" charset="0"/>
              </a:rPr>
            </a:br>
            <a:r>
              <a:rPr lang="es-ES_tradnl" sz="2400" dirty="0" smtClean="0">
                <a:solidFill>
                  <a:srgbClr val="008000"/>
                </a:solidFill>
                <a:cs typeface="Times New Roman" pitchFamily="18" charset="0"/>
              </a:rPr>
              <a:t/>
            </a:r>
            <a:br>
              <a:rPr lang="es-ES_tradnl" sz="2400" dirty="0" smtClean="0">
                <a:solidFill>
                  <a:srgbClr val="008000"/>
                </a:solidFill>
                <a:cs typeface="Times New Roman" pitchFamily="18" charset="0"/>
              </a:rPr>
            </a:br>
            <a:r>
              <a:rPr lang="es-ES_tradnl" sz="2400" dirty="0" smtClean="0">
                <a:solidFill>
                  <a:srgbClr val="008000"/>
                </a:solidFill>
                <a:cs typeface="Times New Roman" pitchFamily="18" charset="0"/>
              </a:rPr>
              <a:t/>
            </a:r>
            <a:br>
              <a:rPr lang="es-ES_tradnl" sz="2400" dirty="0" smtClean="0">
                <a:solidFill>
                  <a:srgbClr val="008000"/>
                </a:solidFill>
                <a:cs typeface="Times New Roman" pitchFamily="18" charset="0"/>
              </a:rPr>
            </a:br>
            <a:r>
              <a:rPr lang="pt-BR" sz="2400" dirty="0" smtClean="0"/>
              <a:t/>
            </a:r>
            <a:br>
              <a:rPr lang="pt-BR" sz="2400" dirty="0" smtClean="0"/>
            </a:br>
            <a:r>
              <a:rPr lang="pt-BR" sz="2400" dirty="0" smtClean="0"/>
              <a:t/>
            </a:r>
            <a:br>
              <a:rPr lang="pt-BR" sz="2400" dirty="0" smtClean="0"/>
            </a:br>
            <a:r>
              <a:rPr lang="pt-BR" sz="2400" dirty="0" smtClean="0"/>
              <a:t/>
            </a:r>
            <a:br>
              <a:rPr lang="pt-BR" sz="2400" dirty="0" smtClean="0"/>
            </a:br>
            <a:r>
              <a:rPr lang="pt-BR" sz="2400" dirty="0" smtClean="0"/>
              <a:t/>
            </a:r>
            <a:br>
              <a:rPr lang="pt-BR" sz="2400" dirty="0" smtClean="0"/>
            </a:br>
            <a:r>
              <a:rPr lang="pt-BR" sz="2400" dirty="0" smtClean="0"/>
              <a:t/>
            </a:r>
            <a:br>
              <a:rPr lang="pt-BR" sz="2400" dirty="0" smtClean="0"/>
            </a:br>
            <a:r>
              <a:rPr lang="pt-BR" sz="2400" dirty="0" smtClean="0"/>
              <a:t/>
            </a:r>
            <a:br>
              <a:rPr lang="pt-BR" sz="2400" dirty="0" smtClean="0"/>
            </a:br>
            <a:r>
              <a:rPr lang="pt-BR" sz="2400" dirty="0" smtClean="0"/>
              <a:t/>
            </a:r>
            <a:br>
              <a:rPr lang="pt-BR" sz="2400" dirty="0" smtClean="0"/>
            </a:br>
            <a:r>
              <a:rPr lang="pt-BR" sz="2400" dirty="0" smtClean="0"/>
              <a:t/>
            </a:r>
            <a:br>
              <a:rPr lang="pt-BR" sz="2400" dirty="0" smtClean="0"/>
            </a:br>
            <a:r>
              <a:rPr lang="es-ES_tradnl" sz="2400" dirty="0" smtClean="0">
                <a:solidFill>
                  <a:srgbClr val="008000"/>
                </a:solidFill>
                <a:cs typeface="Times New Roman" pitchFamily="18" charset="0"/>
              </a:rPr>
              <a:t/>
            </a:r>
            <a:br>
              <a:rPr lang="es-ES_tradnl" sz="2400" dirty="0" smtClean="0">
                <a:solidFill>
                  <a:srgbClr val="008000"/>
                </a:solidFill>
                <a:cs typeface="Times New Roman" pitchFamily="18" charset="0"/>
              </a:rPr>
            </a:br>
            <a:r>
              <a:rPr lang="es-ES_tradnl" sz="2400" dirty="0" smtClean="0">
                <a:solidFill>
                  <a:srgbClr val="008000"/>
                </a:solidFill>
                <a:cs typeface="Times New Roman" pitchFamily="18" charset="0"/>
              </a:rPr>
              <a:t> </a:t>
            </a:r>
            <a:br>
              <a:rPr lang="es-ES_tradnl" sz="2400" dirty="0" smtClean="0">
                <a:solidFill>
                  <a:srgbClr val="008000"/>
                </a:solidFill>
                <a:cs typeface="Times New Roman" pitchFamily="18" charset="0"/>
              </a:rPr>
            </a:br>
            <a:r>
              <a:rPr lang="es-ES_tradnl" sz="2400" dirty="0" smtClean="0">
                <a:solidFill>
                  <a:srgbClr val="008000"/>
                </a:solidFill>
                <a:cs typeface="Times New Roman" pitchFamily="18" charset="0"/>
              </a:rPr>
              <a:t/>
            </a:r>
            <a:br>
              <a:rPr lang="es-ES_tradnl" sz="2400" dirty="0" smtClean="0">
                <a:solidFill>
                  <a:srgbClr val="008000"/>
                </a:solidFill>
                <a:cs typeface="Times New Roman" pitchFamily="18" charset="0"/>
              </a:rPr>
            </a:br>
            <a:r>
              <a:rPr lang="es-ES_tradnl" sz="2400" dirty="0" smtClean="0">
                <a:solidFill>
                  <a:srgbClr val="008000"/>
                </a:solidFill>
                <a:cs typeface="Times New Roman" pitchFamily="18" charset="0"/>
              </a:rPr>
              <a:t/>
            </a:r>
            <a:br>
              <a:rPr lang="es-ES_tradnl" sz="2400" dirty="0" smtClean="0">
                <a:solidFill>
                  <a:srgbClr val="008000"/>
                </a:solidFill>
                <a:cs typeface="Times New Roman" pitchFamily="18" charset="0"/>
              </a:rPr>
            </a:br>
            <a:r>
              <a:rPr lang="es-ES_tradnl" sz="2400" dirty="0" smtClean="0">
                <a:solidFill>
                  <a:srgbClr val="008000"/>
                </a:solidFill>
                <a:cs typeface="Times New Roman" pitchFamily="18" charset="0"/>
              </a:rPr>
              <a:t/>
            </a:r>
            <a:br>
              <a:rPr lang="es-ES_tradnl" sz="2400" dirty="0" smtClean="0">
                <a:solidFill>
                  <a:srgbClr val="008000"/>
                </a:solidFill>
                <a:cs typeface="Times New Roman" pitchFamily="18" charset="0"/>
              </a:rPr>
            </a:br>
            <a:r>
              <a:rPr lang="es-ES_tradnl" sz="2400" dirty="0" smtClean="0">
                <a:solidFill>
                  <a:srgbClr val="008000"/>
                </a:solidFill>
                <a:cs typeface="Times New Roman" pitchFamily="18" charset="0"/>
              </a:rPr>
              <a:t/>
            </a:r>
            <a:br>
              <a:rPr lang="es-ES_tradnl" sz="2400" dirty="0" smtClean="0">
                <a:solidFill>
                  <a:srgbClr val="008000"/>
                </a:solidFill>
                <a:cs typeface="Times New Roman" pitchFamily="18" charset="0"/>
              </a:rPr>
            </a:br>
            <a:r>
              <a:rPr lang="es-ES_tradnl" sz="2400" dirty="0" smtClean="0">
                <a:solidFill>
                  <a:srgbClr val="008000"/>
                </a:solidFill>
                <a:cs typeface="Times New Roman" pitchFamily="18" charset="0"/>
              </a:rPr>
              <a:t/>
            </a:r>
            <a:br>
              <a:rPr lang="es-ES_tradnl" sz="2400" dirty="0" smtClean="0">
                <a:solidFill>
                  <a:srgbClr val="008000"/>
                </a:solidFill>
                <a:cs typeface="Times New Roman" pitchFamily="18" charset="0"/>
              </a:rPr>
            </a:br>
            <a:r>
              <a:rPr lang="es-ES_tradnl" sz="2400" dirty="0" smtClean="0">
                <a:solidFill>
                  <a:srgbClr val="008000"/>
                </a:solidFill>
                <a:cs typeface="Times New Roman" pitchFamily="18" charset="0"/>
              </a:rPr>
              <a:t/>
            </a:r>
            <a:br>
              <a:rPr lang="es-ES_tradnl" sz="2400" dirty="0" smtClean="0">
                <a:solidFill>
                  <a:srgbClr val="008000"/>
                </a:solidFill>
                <a:cs typeface="Times New Roman" pitchFamily="18" charset="0"/>
              </a:rPr>
            </a:br>
            <a:r>
              <a:rPr lang="pt-BR" sz="2000" dirty="0" smtClean="0"/>
              <a:t>Transparência e Controle Social, Sistema Tarifário e Financiamento (orçamento público, subsídio público)</a:t>
            </a:r>
            <a:br>
              <a:rPr lang="pt-BR" sz="2000" dirty="0" smtClean="0"/>
            </a:br>
            <a:r>
              <a:rPr lang="es-ES_tradnl" sz="2400" dirty="0" smtClean="0">
                <a:solidFill>
                  <a:srgbClr val="008000"/>
                </a:solidFill>
                <a:cs typeface="Times New Roman" pitchFamily="18" charset="0"/>
              </a:rPr>
              <a:t/>
            </a:r>
            <a:br>
              <a:rPr lang="es-ES_tradnl" sz="2400" dirty="0" smtClean="0">
                <a:solidFill>
                  <a:srgbClr val="008000"/>
                </a:solidFill>
                <a:cs typeface="Times New Roman" pitchFamily="18" charset="0"/>
              </a:rPr>
            </a:br>
            <a:r>
              <a:rPr lang="pt-BR" sz="2400" dirty="0" smtClean="0"/>
              <a:t>DÍVIDA DO ESTADO DE MINAS GERAIS</a:t>
            </a:r>
            <a:r>
              <a:rPr lang="pt-PT" sz="2400" dirty="0" smtClean="0">
                <a:solidFill>
                  <a:srgbClr val="008000"/>
                </a:solidFill>
                <a:cs typeface="Times New Roman" pitchFamily="18" charset="0"/>
              </a:rPr>
              <a:t/>
            </a:r>
            <a:br>
              <a:rPr lang="pt-PT" sz="2400" dirty="0" smtClean="0">
                <a:solidFill>
                  <a:srgbClr val="008000"/>
                </a:solidFill>
                <a:cs typeface="Times New Roman" pitchFamily="18" charset="0"/>
              </a:rPr>
            </a:br>
            <a:endParaRPr lang="pt-BR" sz="2400" dirty="0" smtClean="0">
              <a:solidFill>
                <a:srgbClr val="008000"/>
              </a:solidFill>
              <a:cs typeface="Times New Roman" pitchFamily="18" charset="0"/>
            </a:endParaRPr>
          </a:p>
        </p:txBody>
      </p:sp>
      <p:sp>
        <p:nvSpPr>
          <p:cNvPr id="5124" name="Rectangle 3"/>
          <p:cNvSpPr>
            <a:spLocks noGrp="1" noChangeArrowheads="1"/>
          </p:cNvSpPr>
          <p:nvPr>
            <p:ph type="body" idx="1"/>
          </p:nvPr>
        </p:nvSpPr>
        <p:spPr>
          <a:xfrm>
            <a:off x="1238250" y="2357438"/>
            <a:ext cx="7197329" cy="3929062"/>
          </a:xfrm>
        </p:spPr>
        <p:txBody>
          <a:bodyPr/>
          <a:lstStyle/>
          <a:p>
            <a:pPr marL="0" indent="0" algn="ctr">
              <a:spcBef>
                <a:spcPts val="0"/>
              </a:spcBef>
              <a:buFont typeface="Wingdings" pitchFamily="2" charset="2"/>
              <a:buNone/>
              <a:defRPr/>
            </a:pPr>
            <a:r>
              <a:rPr lang="pt-BR" sz="2000" dirty="0" smtClean="0"/>
              <a:t>  </a:t>
            </a:r>
          </a:p>
          <a:p>
            <a:pPr marL="0" indent="0" algn="just">
              <a:spcBef>
                <a:spcPts val="0"/>
              </a:spcBef>
              <a:buFont typeface="Wingdings" pitchFamily="2" charset="2"/>
              <a:buNone/>
              <a:defRPr/>
            </a:pPr>
            <a:endParaRPr lang="pt-BR" sz="2000" b="1" dirty="0" smtClean="0"/>
          </a:p>
          <a:p>
            <a:pPr marL="0" algn="just">
              <a:spcBef>
                <a:spcPts val="0"/>
              </a:spcBef>
              <a:buFont typeface="Wingdings" pitchFamily="2" charset="2"/>
              <a:buNone/>
              <a:defRPr/>
            </a:pPr>
            <a:endParaRPr lang="pt-BR" sz="2000" dirty="0" smtClean="0"/>
          </a:p>
        </p:txBody>
      </p:sp>
      <p:pic>
        <p:nvPicPr>
          <p:cNvPr id="29701" name="Picture 6"/>
          <p:cNvPicPr>
            <a:picLocks noChangeAspect="1" noChangeArrowheads="1"/>
          </p:cNvPicPr>
          <p:nvPr/>
        </p:nvPicPr>
        <p:blipFill>
          <a:blip r:embed="rId2"/>
          <a:srcRect/>
          <a:stretch>
            <a:fillRect/>
          </a:stretch>
        </p:blipFill>
        <p:spPr bwMode="auto">
          <a:xfrm>
            <a:off x="531608" y="1428736"/>
            <a:ext cx="9339588" cy="48085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273050" y="115888"/>
            <a:ext cx="9632950" cy="895350"/>
          </a:xfrm>
          <a:prstGeom prst="rect">
            <a:avLst/>
          </a:prstGeom>
          <a:noFill/>
          <a:ln w="9525">
            <a:noFill/>
            <a:round/>
            <a:headEnd/>
            <a:tailEnd/>
          </a:ln>
        </p:spPr>
        <p:txBody>
          <a:bodyPr lIns="90000" tIns="46800" rIns="90000" bIns="46800">
            <a:spAutoFit/>
          </a:bodyPr>
          <a:lstStyle/>
          <a:p>
            <a:pPr algn="ctr" defTabSz="449263" eaLnBrk="0" hangingPunct="0">
              <a:spcBef>
                <a:spcPts val="1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600" dirty="0" smtClean="0">
                <a:solidFill>
                  <a:srgbClr val="FFC000"/>
                </a:solidFill>
                <a:latin typeface="+mj-lt"/>
                <a:cs typeface="Tahoma" pitchFamily="34" charset="0"/>
              </a:rPr>
              <a:t>DÍVIDA </a:t>
            </a:r>
            <a:r>
              <a:rPr lang="pt-BR" sz="2600" dirty="0">
                <a:solidFill>
                  <a:srgbClr val="FFC000"/>
                </a:solidFill>
                <a:latin typeface="+mj-lt"/>
                <a:cs typeface="Tahoma" pitchFamily="34" charset="0"/>
              </a:rPr>
              <a:t>DE MG CONSOME MAIS RECURSOS QUE AS ÁREAS DE SEGURANÇA, EDUCAÇÃO E TRANSPORTE</a:t>
            </a:r>
          </a:p>
        </p:txBody>
      </p:sp>
      <p:pic>
        <p:nvPicPr>
          <p:cNvPr id="15363" name="Picture 2"/>
          <p:cNvPicPr>
            <a:picLocks noChangeAspect="1" noChangeArrowheads="1"/>
          </p:cNvPicPr>
          <p:nvPr/>
        </p:nvPicPr>
        <p:blipFill>
          <a:blip r:embed="rId3"/>
          <a:srcRect/>
          <a:stretch>
            <a:fillRect/>
          </a:stretch>
        </p:blipFill>
        <p:spPr bwMode="auto">
          <a:xfrm>
            <a:off x="563563" y="1268413"/>
            <a:ext cx="7272337" cy="5245100"/>
          </a:xfrm>
          <a:prstGeom prst="rect">
            <a:avLst/>
          </a:prstGeom>
          <a:noFill/>
          <a:ln w="9525">
            <a:noFill/>
            <a:miter lim="800000"/>
            <a:headEnd/>
            <a:tailEnd/>
          </a:ln>
        </p:spPr>
      </p:pic>
      <p:sp>
        <p:nvSpPr>
          <p:cNvPr id="15364" name="CaixaDeTexto 1"/>
          <p:cNvSpPr txBox="1">
            <a:spLocks noChangeArrowheads="1"/>
          </p:cNvSpPr>
          <p:nvPr/>
        </p:nvSpPr>
        <p:spPr bwMode="auto">
          <a:xfrm>
            <a:off x="8048625" y="1998663"/>
            <a:ext cx="2017713" cy="4493538"/>
          </a:xfrm>
          <a:prstGeom prst="rect">
            <a:avLst/>
          </a:prstGeom>
          <a:noFill/>
          <a:ln w="9525">
            <a:noFill/>
            <a:miter lim="800000"/>
            <a:headEnd/>
            <a:tailEnd/>
          </a:ln>
        </p:spPr>
        <p:txBody>
          <a:bodyPr>
            <a:spAutoFit/>
          </a:bodyPr>
          <a:lstStyle/>
          <a:p>
            <a:pPr algn="ctr"/>
            <a:r>
              <a:rPr lang="pt-BR" sz="2200" dirty="0">
                <a:solidFill>
                  <a:srgbClr val="FFFFFF"/>
                </a:solidFill>
                <a:latin typeface="+mj-lt"/>
                <a:cs typeface="Tahoma" pitchFamily="34" charset="0"/>
              </a:rPr>
              <a:t>É preciso considerar também, como custo da dívida, o montante de juros que não consegue ser pago pelo Estado e se incorpora ao montante da dívida</a:t>
            </a:r>
            <a:r>
              <a:rPr lang="pt-BR" sz="2000" dirty="0">
                <a:solidFill>
                  <a:srgbClr val="FFFFFF"/>
                </a:solidFill>
                <a:latin typeface="Tahoma" pitchFamily="34" charset="0"/>
                <a:cs typeface="Tahoma" pitchFamily="34" charset="0"/>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2"/>
          <p:cNvSpPr txBox="1">
            <a:spLocks noChangeArrowheads="1"/>
          </p:cNvSpPr>
          <p:nvPr/>
        </p:nvSpPr>
        <p:spPr bwMode="auto">
          <a:xfrm>
            <a:off x="193675" y="115888"/>
            <a:ext cx="9871893" cy="55144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cs typeface="ＭＳ Ｐゴシック"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9pPr>
          </a:lstStyle>
          <a:p>
            <a:pPr algn="ctr">
              <a:lnSpc>
                <a:spcPct val="110000"/>
              </a:lnSpc>
              <a:spcBef>
                <a:spcPts val="1800"/>
              </a:spcBef>
              <a:buClr>
                <a:srgbClr val="FF9900"/>
              </a:buClr>
              <a:defRPr/>
            </a:pPr>
            <a:r>
              <a:rPr lang="pt-BR" sz="2800" dirty="0" smtClean="0">
                <a:solidFill>
                  <a:srgbClr val="FFC000"/>
                </a:solidFill>
                <a:latin typeface="Tahoma" charset="0"/>
                <a:cs typeface="Tahoma" charset="0"/>
              </a:rPr>
              <a:t>Ilegalidades e Ilegitimidades </a:t>
            </a:r>
          </a:p>
          <a:p>
            <a:pPr algn="ctr">
              <a:lnSpc>
                <a:spcPct val="110000"/>
              </a:lnSpc>
              <a:spcBef>
                <a:spcPts val="1800"/>
              </a:spcBef>
              <a:buClr>
                <a:srgbClr val="FF9900"/>
              </a:buClr>
              <a:defRPr/>
            </a:pPr>
            <a:endParaRPr lang="pt-BR" sz="2800" dirty="0" smtClean="0">
              <a:solidFill>
                <a:srgbClr val="FFC000"/>
              </a:solidFill>
              <a:latin typeface="Tahoma" charset="0"/>
              <a:cs typeface="Tahoma" charset="0"/>
            </a:endParaRPr>
          </a:p>
          <a:p>
            <a:pPr algn="ctr">
              <a:lnSpc>
                <a:spcPct val="110000"/>
              </a:lnSpc>
              <a:spcBef>
                <a:spcPts val="1800"/>
              </a:spcBef>
              <a:buClr>
                <a:srgbClr val="FF9900"/>
              </a:buClr>
              <a:defRPr/>
            </a:pPr>
            <a:endParaRPr lang="pt-BR" sz="2800" dirty="0" smtClean="0">
              <a:solidFill>
                <a:srgbClr val="FFC000"/>
              </a:solidFill>
              <a:latin typeface="Tahoma" charset="0"/>
              <a:cs typeface="Tahoma" charset="0"/>
            </a:endParaRPr>
          </a:p>
          <a:p>
            <a:pPr marL="457200" indent="-457200" algn="just">
              <a:lnSpc>
                <a:spcPct val="110000"/>
              </a:lnSpc>
              <a:spcBef>
                <a:spcPts val="1800"/>
              </a:spcBef>
              <a:buClr>
                <a:srgbClr val="FF9900"/>
              </a:buClr>
              <a:buFont typeface="Arial"/>
              <a:buChar char="•"/>
              <a:defRPr/>
            </a:pPr>
            <a:r>
              <a:rPr lang="pt-BR" dirty="0" smtClean="0">
                <a:solidFill>
                  <a:srgbClr val="FFFFFF"/>
                </a:solidFill>
                <a:latin typeface="+mn-lt"/>
                <a:cs typeface="Tahoma" charset="0"/>
              </a:rPr>
              <a:t>TCE de Minas Gerais </a:t>
            </a:r>
            <a:r>
              <a:rPr lang="pt-BR" dirty="0" smtClean="0">
                <a:solidFill>
                  <a:srgbClr val="FFFF00"/>
                </a:solidFill>
                <a:latin typeface="+mn-lt"/>
                <a:cs typeface="Tahoma" charset="0"/>
              </a:rPr>
              <a:t>confirmou que não audita a dívida</a:t>
            </a:r>
            <a:r>
              <a:rPr lang="pt-BR" dirty="0" smtClean="0">
                <a:solidFill>
                  <a:srgbClr val="FFFFFF"/>
                </a:solidFill>
                <a:latin typeface="+mn-lt"/>
                <a:cs typeface="Tahoma" charset="0"/>
              </a:rPr>
              <a:t>: </a:t>
            </a:r>
            <a:r>
              <a:rPr lang="pt-BR" b="0" dirty="0" smtClean="0">
                <a:solidFill>
                  <a:srgbClr val="FFFFFF"/>
                </a:solidFill>
                <a:latin typeface="+mn-lt"/>
              </a:rPr>
              <a:t>TCE apenas fez análises dos valores pagos e projeções para o futuro; </a:t>
            </a:r>
            <a:r>
              <a:rPr lang="pt-BR" b="0" dirty="0" smtClean="0">
                <a:solidFill>
                  <a:srgbClr val="FFFF00"/>
                </a:solidFill>
                <a:latin typeface="+mn-lt"/>
              </a:rPr>
              <a:t>não auditou as dívidas que deram origem à renegociação de 1998, e nem faz análise dos fatores que motivaram a evolução da dívida (atualização monetária, juros, amortizações)</a:t>
            </a:r>
            <a:r>
              <a:rPr lang="pt-BR" b="0" dirty="0" smtClean="0">
                <a:solidFill>
                  <a:srgbClr val="FFFFFF"/>
                </a:solidFill>
                <a:latin typeface="+mn-lt"/>
              </a:rPr>
              <a:t>, conforme </a:t>
            </a:r>
            <a:r>
              <a:rPr lang="pt-BR" b="0" dirty="0" smtClean="0">
                <a:solidFill>
                  <a:srgbClr val="FFFF00"/>
                </a:solidFill>
                <a:latin typeface="+mn-lt"/>
              </a:rPr>
              <a:t>Ofício 4214/2012/SP, de 20/4/2012</a:t>
            </a:r>
          </a:p>
          <a:p>
            <a:pPr marL="457200" indent="-457200" algn="just">
              <a:lnSpc>
                <a:spcPct val="110000"/>
              </a:lnSpc>
              <a:spcBef>
                <a:spcPts val="1800"/>
              </a:spcBef>
              <a:buClr>
                <a:srgbClr val="FF9900"/>
              </a:buClr>
              <a:buFont typeface="Arial"/>
              <a:buChar char="•"/>
              <a:defRPr/>
            </a:pPr>
            <a:endParaRPr lang="pt-BR" b="0" dirty="0" smtClean="0">
              <a:solidFill>
                <a:srgbClr val="FFFFFF"/>
              </a:solidFill>
              <a:latin typeface="+mn-lt"/>
            </a:endParaRPr>
          </a:p>
          <a:p>
            <a:pPr marL="457200" indent="-457200" algn="ctr">
              <a:lnSpc>
                <a:spcPct val="110000"/>
              </a:lnSpc>
              <a:spcBef>
                <a:spcPts val="1800"/>
              </a:spcBef>
              <a:buClr>
                <a:srgbClr val="FF9900"/>
              </a:buClr>
              <a:defRPr/>
            </a:pPr>
            <a:r>
              <a:rPr lang="pt-BR" dirty="0" smtClean="0">
                <a:solidFill>
                  <a:srgbClr val="FFFF00"/>
                </a:solidFill>
                <a:latin typeface="+mn-lt"/>
                <a:cs typeface="Tahoma" charset="0"/>
              </a:rPr>
              <a:t>Dano Financeiro e Patrimonial: Custo excess</a:t>
            </a:r>
            <a:r>
              <a:rPr lang="pt-BR" sz="2300" dirty="0" smtClean="0">
                <a:solidFill>
                  <a:srgbClr val="FFFF00"/>
                </a:solidFill>
                <a:latin typeface="Tahoma" charset="0"/>
                <a:cs typeface="Tahoma" charset="0"/>
              </a:rPr>
              <a:t>ivo</a:t>
            </a:r>
          </a:p>
        </p:txBody>
      </p:sp>
    </p:spTree>
    <p:extLst>
      <p:ext uri="{BB962C8B-B14F-4D97-AF65-F5344CB8AC3E}">
        <p14:creationId xmlns:p14="http://schemas.microsoft.com/office/powerpoint/2010/main" xmlns="" val="1574548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2"/>
          <p:cNvSpPr txBox="1">
            <a:spLocks noChangeArrowheads="1"/>
          </p:cNvSpPr>
          <p:nvPr/>
        </p:nvSpPr>
        <p:spPr bwMode="auto">
          <a:xfrm>
            <a:off x="193675" y="115888"/>
            <a:ext cx="9871893" cy="956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cs typeface="ＭＳ Ｐゴシック"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9pPr>
          </a:lstStyle>
          <a:p>
            <a:pPr algn="ctr">
              <a:spcBef>
                <a:spcPts val="0"/>
              </a:spcBef>
              <a:buClr>
                <a:srgbClr val="FF9900"/>
              </a:buClr>
              <a:defRPr/>
            </a:pPr>
            <a:r>
              <a:rPr lang="pt-BR" sz="2800" dirty="0" smtClean="0">
                <a:solidFill>
                  <a:srgbClr val="FFC000"/>
                </a:solidFill>
                <a:latin typeface="+mn-lt"/>
                <a:cs typeface="Tahoma" charset="0"/>
              </a:rPr>
              <a:t>DIVIDA DE MINAS PLP 238 – IPCA + 4% A PARTIR DE</a:t>
            </a:r>
          </a:p>
          <a:p>
            <a:pPr algn="ctr">
              <a:spcBef>
                <a:spcPts val="0"/>
              </a:spcBef>
              <a:buClr>
                <a:srgbClr val="FF9900"/>
              </a:buClr>
              <a:defRPr/>
            </a:pPr>
            <a:r>
              <a:rPr lang="pt-BR" sz="2800" dirty="0" smtClean="0">
                <a:solidFill>
                  <a:srgbClr val="FFC000"/>
                </a:solidFill>
                <a:latin typeface="+mn-lt"/>
                <a:cs typeface="Tahoma" charset="0"/>
              </a:rPr>
              <a:t>                                  JAN 2013                                     </a:t>
            </a:r>
            <a:r>
              <a:rPr lang="pt-BR" sz="1800" dirty="0" smtClean="0">
                <a:solidFill>
                  <a:srgbClr val="FFC000"/>
                </a:solidFill>
                <a:latin typeface="+mn-lt"/>
                <a:cs typeface="Tahoma" charset="0"/>
              </a:rPr>
              <a:t>em reais</a:t>
            </a:r>
          </a:p>
        </p:txBody>
      </p:sp>
      <p:graphicFrame>
        <p:nvGraphicFramePr>
          <p:cNvPr id="3" name="Tabela 2"/>
          <p:cNvGraphicFramePr>
            <a:graphicFrameLocks noGrp="1"/>
          </p:cNvGraphicFramePr>
          <p:nvPr/>
        </p:nvGraphicFramePr>
        <p:xfrm>
          <a:off x="380969" y="1285859"/>
          <a:ext cx="9525031" cy="5378019"/>
        </p:xfrm>
        <a:graphic>
          <a:graphicData uri="http://schemas.openxmlformats.org/drawingml/2006/table">
            <a:tbl>
              <a:tblPr/>
              <a:tblGrid>
                <a:gridCol w="942199"/>
                <a:gridCol w="2178832"/>
                <a:gridCol w="1928562"/>
                <a:gridCol w="2375122"/>
                <a:gridCol w="2100316"/>
              </a:tblGrid>
              <a:tr h="303147">
                <a:tc>
                  <a:txBody>
                    <a:bodyPr/>
                    <a:lstStyle/>
                    <a:p>
                      <a:pPr algn="ctr" fontAlgn="auto"/>
                      <a:r>
                        <a:rPr lang="pt-BR" sz="1600" b="1" i="0" u="none" strike="noStrike" dirty="0">
                          <a:solidFill>
                            <a:srgbClr val="FFFFFF"/>
                          </a:solidFill>
                          <a:latin typeface="+mn-lt"/>
                        </a:rPr>
                        <a:t>Ano</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pt-BR" sz="1600" b="1" i="0" u="none" strike="noStrike" dirty="0">
                          <a:solidFill>
                            <a:srgbClr val="FFFFFF"/>
                          </a:solidFill>
                          <a:latin typeface="+mn-lt"/>
                        </a:rPr>
                        <a:t>Estoque inicial</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pt-BR" sz="1600" b="1" i="0" u="none" strike="noStrike" dirty="0">
                          <a:solidFill>
                            <a:srgbClr val="FFFFFF"/>
                          </a:solidFill>
                          <a:latin typeface="+mn-lt"/>
                        </a:rPr>
                        <a:t>Juros (IPCA + 4%)</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pt-BR" sz="1600" b="1" i="0" u="none" strike="noStrike" dirty="0">
                          <a:solidFill>
                            <a:srgbClr val="FFFFFF"/>
                          </a:solidFill>
                          <a:latin typeface="+mn-lt"/>
                        </a:rPr>
                        <a:t>Pagamentos (13% da RCL)</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pt-BR" sz="1600" b="1" i="0" u="none" strike="noStrike" dirty="0">
                          <a:solidFill>
                            <a:srgbClr val="FFFFFF"/>
                          </a:solidFill>
                          <a:latin typeface="+mn-lt"/>
                        </a:rPr>
                        <a:t>Estoque final</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877">
                <a:tc>
                  <a:txBody>
                    <a:bodyPr/>
                    <a:lstStyle/>
                    <a:p>
                      <a:pPr algn="r" fontAlgn="b"/>
                      <a:r>
                        <a:rPr lang="pt-BR" sz="1600" b="1" i="0" u="none" strike="noStrike" dirty="0">
                          <a:solidFill>
                            <a:srgbClr val="FFFFFF"/>
                          </a:solidFill>
                          <a:latin typeface="+mn-lt"/>
                        </a:rPr>
                        <a:t>2013</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1" i="0" u="none" strike="noStrike" dirty="0">
                          <a:solidFill>
                            <a:srgbClr val="FFFFFF"/>
                          </a:solidFill>
                          <a:latin typeface="+mn-lt"/>
                        </a:rPr>
                        <a:t>           63.358.862.650,00 </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1" i="0" u="none" strike="noStrike" dirty="0">
                          <a:solidFill>
                            <a:srgbClr val="FFFFFF"/>
                          </a:solidFill>
                          <a:latin typeface="+mn-lt"/>
                        </a:rPr>
                        <a:t>       6.356.161.101,05 </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1" i="0" u="none" strike="noStrike" dirty="0">
                          <a:solidFill>
                            <a:srgbClr val="FFFFFF"/>
                          </a:solidFill>
                          <a:latin typeface="+mn-lt"/>
                        </a:rPr>
                        <a:t>                 4.501.226.356,52 </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1" i="0" u="none" strike="noStrike" dirty="0">
                          <a:solidFill>
                            <a:srgbClr val="FFFFFF"/>
                          </a:solidFill>
                          <a:latin typeface="+mn-lt"/>
                        </a:rPr>
                        <a:t>         65.213.797.394,53 </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877">
                <a:tc>
                  <a:txBody>
                    <a:bodyPr/>
                    <a:lstStyle/>
                    <a:p>
                      <a:pPr algn="r" fontAlgn="b"/>
                      <a:r>
                        <a:rPr lang="pt-BR" sz="1600" b="1" i="0" u="none" strike="noStrike" dirty="0">
                          <a:solidFill>
                            <a:srgbClr val="FFFFFF"/>
                          </a:solidFill>
                          <a:latin typeface="+mn-lt"/>
                        </a:rPr>
                        <a:t>2014</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1" i="0" u="none" strike="noStrike" dirty="0">
                          <a:solidFill>
                            <a:srgbClr val="FFFFFF"/>
                          </a:solidFill>
                          <a:latin typeface="+mn-lt"/>
                        </a:rPr>
                        <a:t>           65.213.797.394,53 </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1" i="0" u="none" strike="noStrike" dirty="0">
                          <a:solidFill>
                            <a:srgbClr val="FFFFFF"/>
                          </a:solidFill>
                          <a:latin typeface="+mn-lt"/>
                        </a:rPr>
                        <a:t>       6.542.248.154,62 </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1" i="0" u="none" strike="noStrike" dirty="0">
                          <a:solidFill>
                            <a:srgbClr val="FFFFFF"/>
                          </a:solidFill>
                          <a:latin typeface="+mn-lt"/>
                        </a:rPr>
                        <a:t>                 5.012.565.670,62 </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1" i="0" u="none" strike="noStrike" dirty="0">
                          <a:solidFill>
                            <a:srgbClr val="FFFFFF"/>
                          </a:solidFill>
                          <a:latin typeface="+mn-lt"/>
                        </a:rPr>
                        <a:t>         66.743.479.878,53 </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877">
                <a:tc>
                  <a:txBody>
                    <a:bodyPr/>
                    <a:lstStyle/>
                    <a:p>
                      <a:pPr algn="r" fontAlgn="b"/>
                      <a:r>
                        <a:rPr lang="pt-BR" sz="1600" b="1" i="0" u="none" strike="noStrike" dirty="0">
                          <a:solidFill>
                            <a:srgbClr val="FFFFFF"/>
                          </a:solidFill>
                          <a:latin typeface="+mn-lt"/>
                        </a:rPr>
                        <a:t>2015</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1" i="0" u="none" strike="noStrike" dirty="0">
                          <a:solidFill>
                            <a:srgbClr val="FFFFFF"/>
                          </a:solidFill>
                          <a:latin typeface="+mn-lt"/>
                        </a:rPr>
                        <a:t>           66.743.479.878,53 </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1" i="0" u="none" strike="noStrike" dirty="0">
                          <a:solidFill>
                            <a:srgbClr val="FFFFFF"/>
                          </a:solidFill>
                          <a:latin typeface="+mn-lt"/>
                        </a:rPr>
                        <a:t>       6.695.705.901,41 </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1" i="0" u="none" strike="noStrike" dirty="0">
                          <a:solidFill>
                            <a:srgbClr val="FFFFFF"/>
                          </a:solidFill>
                          <a:latin typeface="+mn-lt"/>
                        </a:rPr>
                        <a:t>                 5.581.993.130,80 </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1" i="0" u="none" strike="noStrike" dirty="0">
                          <a:solidFill>
                            <a:srgbClr val="FFFFFF"/>
                          </a:solidFill>
                          <a:latin typeface="+mn-lt"/>
                        </a:rPr>
                        <a:t>         67.857.192.649,14 </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877">
                <a:tc>
                  <a:txBody>
                    <a:bodyPr/>
                    <a:lstStyle/>
                    <a:p>
                      <a:pPr algn="r" fontAlgn="b"/>
                      <a:r>
                        <a:rPr lang="pt-BR" sz="1600" b="1" i="0" u="none" strike="noStrike" dirty="0">
                          <a:solidFill>
                            <a:srgbClr val="FFFFFF"/>
                          </a:solidFill>
                          <a:latin typeface="+mn-lt"/>
                        </a:rPr>
                        <a:t>2016</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1" i="0" u="none" strike="noStrike" dirty="0">
                          <a:solidFill>
                            <a:srgbClr val="FFFFFF"/>
                          </a:solidFill>
                          <a:latin typeface="+mn-lt"/>
                        </a:rPr>
                        <a:t>           67.857.192.649,14 </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1" i="0" u="none" strike="noStrike" dirty="0">
                          <a:solidFill>
                            <a:srgbClr val="FFFFFF"/>
                          </a:solidFill>
                          <a:latin typeface="+mn-lt"/>
                        </a:rPr>
                        <a:t>       6.807.433.566,56 </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1" i="0" u="none" strike="noStrike" dirty="0">
                          <a:solidFill>
                            <a:srgbClr val="FFFFFF"/>
                          </a:solidFill>
                          <a:latin typeface="+mn-lt"/>
                        </a:rPr>
                        <a:t>                 6.216.107.550,46 </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1" i="0" u="none" strike="noStrike" dirty="0">
                          <a:solidFill>
                            <a:srgbClr val="FFFFFF"/>
                          </a:solidFill>
                          <a:latin typeface="+mn-lt"/>
                        </a:rPr>
                        <a:t>         68.448.518.665,24 </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877">
                <a:tc>
                  <a:txBody>
                    <a:bodyPr/>
                    <a:lstStyle/>
                    <a:p>
                      <a:pPr algn="r" fontAlgn="b"/>
                      <a:r>
                        <a:rPr lang="pt-BR" sz="1600" b="1" i="0" u="none" strike="noStrike" dirty="0">
                          <a:solidFill>
                            <a:srgbClr val="FFFFFF"/>
                          </a:solidFill>
                          <a:latin typeface="+mn-lt"/>
                        </a:rPr>
                        <a:t>2017</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1" i="0" u="none" strike="noStrike" dirty="0">
                          <a:solidFill>
                            <a:srgbClr val="FFFFFF"/>
                          </a:solidFill>
                          <a:latin typeface="+mn-lt"/>
                        </a:rPr>
                        <a:t>           68.448.518.665,24 </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1" i="0" u="none" strike="noStrike" dirty="0">
                          <a:solidFill>
                            <a:srgbClr val="FFFFFF"/>
                          </a:solidFill>
                          <a:latin typeface="+mn-lt"/>
                        </a:rPr>
                        <a:t>       6.866.755.392,50 </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1" i="0" u="none" strike="noStrike" dirty="0">
                          <a:solidFill>
                            <a:srgbClr val="FFFFFF"/>
                          </a:solidFill>
                          <a:latin typeface="+mn-lt"/>
                        </a:rPr>
                        <a:t>                 6.922.257.368,19 </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1" i="0" u="none" strike="noStrike" dirty="0">
                          <a:solidFill>
                            <a:srgbClr val="FFFFFF"/>
                          </a:solidFill>
                          <a:latin typeface="+mn-lt"/>
                        </a:rPr>
                        <a:t>         68.393.016.689,55 </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877">
                <a:tc>
                  <a:txBody>
                    <a:bodyPr/>
                    <a:lstStyle/>
                    <a:p>
                      <a:pPr algn="r" fontAlgn="b"/>
                      <a:r>
                        <a:rPr lang="pt-BR" sz="1600" b="1" i="0" u="none" strike="noStrike" dirty="0">
                          <a:solidFill>
                            <a:srgbClr val="FFFFFF"/>
                          </a:solidFill>
                          <a:latin typeface="+mn-lt"/>
                        </a:rPr>
                        <a:t>2018</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1" i="0" u="none" strike="noStrike" dirty="0">
                          <a:solidFill>
                            <a:srgbClr val="FFFFFF"/>
                          </a:solidFill>
                          <a:latin typeface="+mn-lt"/>
                        </a:rPr>
                        <a:t>           68.393.016.689,55 </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1" i="0" u="none" strike="noStrike" dirty="0">
                          <a:solidFill>
                            <a:srgbClr val="FFFFFF"/>
                          </a:solidFill>
                          <a:latin typeface="+mn-lt"/>
                        </a:rPr>
                        <a:t>       6.861.187.434,30 </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1" i="0" u="none" strike="noStrike" dirty="0">
                          <a:solidFill>
                            <a:srgbClr val="FFFFFF"/>
                          </a:solidFill>
                          <a:latin typeface="+mn-lt"/>
                        </a:rPr>
                        <a:t>                 7.708.625.805,22 </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1" i="0" u="none" strike="noStrike" dirty="0">
                          <a:solidFill>
                            <a:srgbClr val="FFFFFF"/>
                          </a:solidFill>
                          <a:latin typeface="+mn-lt"/>
                        </a:rPr>
                        <a:t>         67.545.578.318,62 </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877">
                <a:tc>
                  <a:txBody>
                    <a:bodyPr/>
                    <a:lstStyle/>
                    <a:p>
                      <a:pPr algn="r" fontAlgn="b"/>
                      <a:r>
                        <a:rPr lang="pt-BR" sz="1600" b="1" i="0" u="none" strike="noStrike" dirty="0">
                          <a:solidFill>
                            <a:srgbClr val="FFFFFF"/>
                          </a:solidFill>
                          <a:latin typeface="+mn-lt"/>
                        </a:rPr>
                        <a:t>2019</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1" i="0" u="none" strike="noStrike" dirty="0">
                          <a:solidFill>
                            <a:srgbClr val="FFFFFF"/>
                          </a:solidFill>
                          <a:latin typeface="+mn-lt"/>
                        </a:rPr>
                        <a:t>           67.545.578.318,62 </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1" i="0" u="none" strike="noStrike" dirty="0">
                          <a:solidFill>
                            <a:srgbClr val="FFFFFF"/>
                          </a:solidFill>
                          <a:latin typeface="+mn-lt"/>
                        </a:rPr>
                        <a:t>       6.776.172.416,92 </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1" i="0" u="none" strike="noStrike" dirty="0">
                          <a:solidFill>
                            <a:srgbClr val="FFFFFF"/>
                          </a:solidFill>
                          <a:latin typeface="+mn-lt"/>
                        </a:rPr>
                        <a:t>                 8.584.325.696,69 </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1" i="0" u="none" strike="noStrike" dirty="0">
                          <a:solidFill>
                            <a:srgbClr val="FFFFFF"/>
                          </a:solidFill>
                          <a:latin typeface="+mn-lt"/>
                        </a:rPr>
                        <a:t>         65.737.425.038,86 </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877">
                <a:tc>
                  <a:txBody>
                    <a:bodyPr/>
                    <a:lstStyle/>
                    <a:p>
                      <a:pPr algn="r" fontAlgn="b"/>
                      <a:r>
                        <a:rPr lang="pt-BR" sz="1600" b="1" i="0" u="none" strike="noStrike" dirty="0">
                          <a:solidFill>
                            <a:srgbClr val="FFFFFF"/>
                          </a:solidFill>
                          <a:latin typeface="+mn-lt"/>
                        </a:rPr>
                        <a:t>2020</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1" i="0" u="none" strike="noStrike" dirty="0">
                          <a:solidFill>
                            <a:srgbClr val="FFFFFF"/>
                          </a:solidFill>
                          <a:latin typeface="+mn-lt"/>
                        </a:rPr>
                        <a:t>           65.737.425.038,86 </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1" i="0" u="none" strike="noStrike" dirty="0">
                          <a:solidFill>
                            <a:srgbClr val="FFFFFF"/>
                          </a:solidFill>
                          <a:latin typeface="+mn-lt"/>
                        </a:rPr>
                        <a:t>       6.594.778.479,90 </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1" i="0" u="none" strike="noStrike" dirty="0">
                          <a:solidFill>
                            <a:srgbClr val="FFFFFF"/>
                          </a:solidFill>
                          <a:latin typeface="+mn-lt"/>
                        </a:rPr>
                        <a:t>                 9.559.505.095,84 </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1" i="0" u="none" strike="noStrike" dirty="0">
                          <a:solidFill>
                            <a:srgbClr val="FFFFFF"/>
                          </a:solidFill>
                          <a:latin typeface="+mn-lt"/>
                        </a:rPr>
                        <a:t>         62.772.698.422,92 </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877">
                <a:tc>
                  <a:txBody>
                    <a:bodyPr/>
                    <a:lstStyle/>
                    <a:p>
                      <a:pPr algn="r" fontAlgn="b"/>
                      <a:r>
                        <a:rPr lang="pt-BR" sz="1600" b="1" i="0" u="none" strike="noStrike" dirty="0">
                          <a:solidFill>
                            <a:srgbClr val="FFFFFF"/>
                          </a:solidFill>
                          <a:latin typeface="+mn-lt"/>
                        </a:rPr>
                        <a:t>2021</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1" i="0" u="none" strike="noStrike" dirty="0">
                          <a:solidFill>
                            <a:srgbClr val="FFFFFF"/>
                          </a:solidFill>
                          <a:latin typeface="+mn-lt"/>
                        </a:rPr>
                        <a:t>           62.772.698.422,92 </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1" i="0" u="none" strike="noStrike" dirty="0">
                          <a:solidFill>
                            <a:srgbClr val="FFFFFF"/>
                          </a:solidFill>
                          <a:latin typeface="+mn-lt"/>
                        </a:rPr>
                        <a:t>       6.297.357.105,79 </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1" i="0" u="none" strike="noStrike" dirty="0">
                          <a:solidFill>
                            <a:srgbClr val="FFFFFF"/>
                          </a:solidFill>
                          <a:latin typeface="+mn-lt"/>
                        </a:rPr>
                        <a:t>               10.645.464.874,72 </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1" i="0" u="none" strike="noStrike" dirty="0">
                          <a:solidFill>
                            <a:srgbClr val="FFFFFF"/>
                          </a:solidFill>
                          <a:latin typeface="+mn-lt"/>
                        </a:rPr>
                        <a:t>         58.424.590.653,98 </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877">
                <a:tc>
                  <a:txBody>
                    <a:bodyPr/>
                    <a:lstStyle/>
                    <a:p>
                      <a:pPr algn="r" fontAlgn="b"/>
                      <a:r>
                        <a:rPr lang="pt-BR" sz="1600" b="1" i="0" u="none" strike="noStrike" dirty="0">
                          <a:solidFill>
                            <a:srgbClr val="FFFFFF"/>
                          </a:solidFill>
                          <a:latin typeface="+mn-lt"/>
                        </a:rPr>
                        <a:t>2022</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1" i="0" u="none" strike="noStrike" dirty="0">
                          <a:solidFill>
                            <a:srgbClr val="FFFFFF"/>
                          </a:solidFill>
                          <a:latin typeface="+mn-lt"/>
                        </a:rPr>
                        <a:t>           58.424.590.653,98 </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1" i="0" u="none" strike="noStrike" dirty="0">
                          <a:solidFill>
                            <a:srgbClr val="FFFFFF"/>
                          </a:solidFill>
                          <a:latin typeface="+mn-lt"/>
                        </a:rPr>
                        <a:t>       5.861.154.934,41 </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1" i="0" u="none" strike="noStrike" dirty="0">
                          <a:solidFill>
                            <a:srgbClr val="FFFFFF"/>
                          </a:solidFill>
                          <a:latin typeface="+mn-lt"/>
                        </a:rPr>
                        <a:t>               11.854.789.684,49 </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1" i="0" u="none" strike="noStrike" dirty="0">
                          <a:solidFill>
                            <a:srgbClr val="FFFFFF"/>
                          </a:solidFill>
                          <a:latin typeface="+mn-lt"/>
                        </a:rPr>
                        <a:t>         52.430.955.903,90 </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877">
                <a:tc>
                  <a:txBody>
                    <a:bodyPr/>
                    <a:lstStyle/>
                    <a:p>
                      <a:pPr algn="r" fontAlgn="b"/>
                      <a:r>
                        <a:rPr lang="pt-BR" sz="1600" b="1" i="0" u="none" strike="noStrike" dirty="0">
                          <a:solidFill>
                            <a:srgbClr val="FFFFFF"/>
                          </a:solidFill>
                          <a:latin typeface="+mn-lt"/>
                        </a:rPr>
                        <a:t>2023</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1" i="0" u="none" strike="noStrike" dirty="0">
                          <a:solidFill>
                            <a:srgbClr val="FFFFFF"/>
                          </a:solidFill>
                          <a:latin typeface="+mn-lt"/>
                        </a:rPr>
                        <a:t>           52.430.955.903,90 </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1" i="0" u="none" strike="noStrike" dirty="0">
                          <a:solidFill>
                            <a:srgbClr val="FFFFFF"/>
                          </a:solidFill>
                          <a:latin typeface="+mn-lt"/>
                        </a:rPr>
                        <a:t>       5.259.873.496,28 </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1" i="0" u="none" strike="noStrike" dirty="0">
                          <a:solidFill>
                            <a:srgbClr val="FFFFFF"/>
                          </a:solidFill>
                          <a:latin typeface="+mn-lt"/>
                        </a:rPr>
                        <a:t>               13.201.493.792,65 </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1" i="0" u="none" strike="noStrike" dirty="0">
                          <a:solidFill>
                            <a:srgbClr val="FFFFFF"/>
                          </a:solidFill>
                          <a:latin typeface="+mn-lt"/>
                        </a:rPr>
                        <a:t>         44.489.335.607,52 </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877">
                <a:tc>
                  <a:txBody>
                    <a:bodyPr/>
                    <a:lstStyle/>
                    <a:p>
                      <a:pPr algn="r" fontAlgn="b"/>
                      <a:r>
                        <a:rPr lang="pt-BR" sz="1600" b="1" i="0" u="none" strike="noStrike" dirty="0">
                          <a:solidFill>
                            <a:srgbClr val="FFFFFF"/>
                          </a:solidFill>
                          <a:latin typeface="+mn-lt"/>
                        </a:rPr>
                        <a:t>2024</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1" i="0" u="none" strike="noStrike" dirty="0">
                          <a:solidFill>
                            <a:srgbClr val="FFFFFF"/>
                          </a:solidFill>
                          <a:latin typeface="+mn-lt"/>
                        </a:rPr>
                        <a:t>           44.489.335.607,52 </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1" i="0" u="none" strike="noStrike" dirty="0">
                          <a:solidFill>
                            <a:srgbClr val="FFFFFF"/>
                          </a:solidFill>
                          <a:latin typeface="+mn-lt"/>
                        </a:rPr>
                        <a:t>       4.463.170.148,15 </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1" i="0" u="none" strike="noStrike" dirty="0">
                          <a:solidFill>
                            <a:srgbClr val="FFFFFF"/>
                          </a:solidFill>
                          <a:latin typeface="+mn-lt"/>
                        </a:rPr>
                        <a:t>               14.701.183.487,50 </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1" i="0" u="none" strike="noStrike" dirty="0">
                          <a:solidFill>
                            <a:srgbClr val="FFFFFF"/>
                          </a:solidFill>
                          <a:latin typeface="+mn-lt"/>
                        </a:rPr>
                        <a:t>         34.251.322.268,18 </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877">
                <a:tc>
                  <a:txBody>
                    <a:bodyPr/>
                    <a:lstStyle/>
                    <a:p>
                      <a:pPr algn="r" fontAlgn="b"/>
                      <a:r>
                        <a:rPr lang="pt-BR" sz="1600" b="1" i="0" u="none" strike="noStrike" dirty="0">
                          <a:solidFill>
                            <a:srgbClr val="FFFFFF"/>
                          </a:solidFill>
                          <a:latin typeface="+mn-lt"/>
                        </a:rPr>
                        <a:t>2025</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1" i="0" u="none" strike="noStrike" dirty="0">
                          <a:solidFill>
                            <a:srgbClr val="FFFFFF"/>
                          </a:solidFill>
                          <a:latin typeface="+mn-lt"/>
                        </a:rPr>
                        <a:t>           34.251.322.268,18 </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1" i="0" u="none" strike="noStrike" dirty="0">
                          <a:solidFill>
                            <a:srgbClr val="FFFFFF"/>
                          </a:solidFill>
                          <a:latin typeface="+mn-lt"/>
                        </a:rPr>
                        <a:t>       3.436.092.649,94 </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1" i="0" u="none" strike="noStrike" dirty="0">
                          <a:solidFill>
                            <a:srgbClr val="FFFFFF"/>
                          </a:solidFill>
                          <a:latin typeface="+mn-lt"/>
                        </a:rPr>
                        <a:t>               16.371.237.931,68 </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1" i="0" u="none" strike="noStrike" dirty="0">
                          <a:solidFill>
                            <a:srgbClr val="FFFFFF"/>
                          </a:solidFill>
                          <a:latin typeface="+mn-lt"/>
                        </a:rPr>
                        <a:t>         21.316.176.986,44 </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877">
                <a:tc>
                  <a:txBody>
                    <a:bodyPr/>
                    <a:lstStyle/>
                    <a:p>
                      <a:pPr algn="r" fontAlgn="b"/>
                      <a:r>
                        <a:rPr lang="pt-BR" sz="1600" b="1" i="0" u="none" strike="noStrike" dirty="0">
                          <a:solidFill>
                            <a:srgbClr val="FFFFFF"/>
                          </a:solidFill>
                          <a:latin typeface="+mn-lt"/>
                        </a:rPr>
                        <a:t>2026</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1" i="0" u="none" strike="noStrike" dirty="0">
                          <a:solidFill>
                            <a:srgbClr val="FFFFFF"/>
                          </a:solidFill>
                          <a:latin typeface="+mn-lt"/>
                        </a:rPr>
                        <a:t>           21.316.176.986,44 </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1" i="0" u="none" strike="noStrike" dirty="0">
                          <a:solidFill>
                            <a:srgbClr val="FFFFFF"/>
                          </a:solidFill>
                          <a:latin typeface="+mn-lt"/>
                        </a:rPr>
                        <a:t>       2.138.438.875,28 </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1" i="0" u="none" strike="noStrike" dirty="0">
                          <a:solidFill>
                            <a:srgbClr val="FFFFFF"/>
                          </a:solidFill>
                          <a:latin typeface="+mn-lt"/>
                        </a:rPr>
                        <a:t>               18.231.010.560,71 </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1" i="0" u="none" strike="noStrike" dirty="0">
                          <a:solidFill>
                            <a:srgbClr val="FFFFFF"/>
                          </a:solidFill>
                          <a:latin typeface="+mn-lt"/>
                        </a:rPr>
                        <a:t>           5.223.605.301,01 </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877">
                <a:tc>
                  <a:txBody>
                    <a:bodyPr/>
                    <a:lstStyle/>
                    <a:p>
                      <a:pPr algn="r" fontAlgn="b"/>
                      <a:r>
                        <a:rPr lang="pt-BR" sz="1600" b="1" i="0" u="none" strike="noStrike" dirty="0">
                          <a:solidFill>
                            <a:srgbClr val="FFFFFF"/>
                          </a:solidFill>
                          <a:latin typeface="+mn-lt"/>
                        </a:rPr>
                        <a:t>2027</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1" i="0" u="none" strike="noStrike" dirty="0">
                          <a:solidFill>
                            <a:srgbClr val="FFFFFF"/>
                          </a:solidFill>
                          <a:latin typeface="+mn-lt"/>
                        </a:rPr>
                        <a:t>             5.223.605.301,01 </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1" i="0" u="none" strike="noStrike" dirty="0">
                          <a:solidFill>
                            <a:srgbClr val="FFFFFF"/>
                          </a:solidFill>
                          <a:latin typeface="+mn-lt"/>
                        </a:rPr>
                        <a:t>           524.032.083,80 </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1" i="0" u="none" strike="noStrike" dirty="0">
                          <a:solidFill>
                            <a:srgbClr val="FFFFFF"/>
                          </a:solidFill>
                          <a:latin typeface="+mn-lt"/>
                        </a:rPr>
                        <a:t>                 5.747.637.384,81 </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600" b="1" i="0" u="none" strike="noStrike" dirty="0">
                          <a:solidFill>
                            <a:srgbClr val="FFFFFF"/>
                          </a:solidFill>
                          <a:latin typeface="+mn-lt"/>
                        </a:rPr>
                        <a:t>                                  (0,00)</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2045">
                <a:tc>
                  <a:txBody>
                    <a:bodyPr/>
                    <a:lstStyle/>
                    <a:p>
                      <a:pPr algn="l" fontAlgn="b"/>
                      <a:r>
                        <a:rPr lang="pt-BR" sz="1600" b="1" i="0" u="none" strike="noStrike" dirty="0">
                          <a:solidFill>
                            <a:srgbClr val="FFFFFF"/>
                          </a:solidFill>
                          <a:latin typeface="+mn-lt"/>
                        </a:rPr>
                        <a:t> </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1" i="0" u="none" strike="noStrike" dirty="0">
                          <a:solidFill>
                            <a:srgbClr val="FFFFFF"/>
                          </a:solidFill>
                          <a:latin typeface="+mn-lt"/>
                        </a:rPr>
                        <a:t> </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1" i="0" u="none" strike="noStrike" dirty="0">
                          <a:solidFill>
                            <a:srgbClr val="FFFFFF"/>
                          </a:solidFill>
                          <a:latin typeface="+mn-lt"/>
                        </a:rPr>
                        <a:t> </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1" i="0" u="none" strike="noStrike" dirty="0">
                          <a:solidFill>
                            <a:srgbClr val="FFFFFF"/>
                          </a:solidFill>
                          <a:latin typeface="+mn-lt"/>
                        </a:rPr>
                        <a:t> </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1" i="0" u="none" strike="noStrike" dirty="0">
                          <a:solidFill>
                            <a:srgbClr val="FFFFFF"/>
                          </a:solidFill>
                          <a:latin typeface="+mn-lt"/>
                        </a:rPr>
                        <a:t> </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877">
                <a:tc>
                  <a:txBody>
                    <a:bodyPr/>
                    <a:lstStyle/>
                    <a:p>
                      <a:pPr algn="l" fontAlgn="b"/>
                      <a:r>
                        <a:rPr lang="pt-BR" sz="1600" b="1" i="0" u="none" strike="noStrike" dirty="0">
                          <a:solidFill>
                            <a:srgbClr val="FFFFFF"/>
                          </a:solidFill>
                          <a:latin typeface="+mn-lt"/>
                        </a:rPr>
                        <a:t> </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1" i="0" u="none" strike="noStrike" dirty="0">
                          <a:solidFill>
                            <a:srgbClr val="FFFFFF"/>
                          </a:solidFill>
                          <a:latin typeface="+mn-lt"/>
                        </a:rPr>
                        <a:t> </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1" i="0" u="none" strike="noStrike" dirty="0">
                          <a:solidFill>
                            <a:srgbClr val="FFFFFF"/>
                          </a:solidFill>
                          <a:latin typeface="+mn-lt"/>
                        </a:rPr>
                        <a:t> </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1" i="0" u="none" strike="noStrike" dirty="0">
                          <a:solidFill>
                            <a:srgbClr val="FFFFFF"/>
                          </a:solidFill>
                          <a:latin typeface="+mn-lt"/>
                        </a:rPr>
                        <a:t>             144.839.424.390,90 </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1" i="0" u="none" strike="noStrike" dirty="0">
                          <a:solidFill>
                            <a:srgbClr val="FFFFFF"/>
                          </a:solidFill>
                          <a:latin typeface="+mn-lt"/>
                        </a:rPr>
                        <a:t> </a:t>
                      </a:r>
                    </a:p>
                  </a:txBody>
                  <a:tcPr marL="6888" marR="6888" marT="6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574548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0" y="142875"/>
            <a:ext cx="9906000" cy="1309688"/>
          </a:xfrm>
          <a:prstGeom prst="rect">
            <a:avLst/>
          </a:prstGeom>
          <a:noFill/>
          <a:ln w="9525">
            <a:noFill/>
            <a:round/>
            <a:headEnd/>
            <a:tailEnd/>
          </a:ln>
        </p:spPr>
        <p:txBody>
          <a:bodyPr lIns="90000" tIns="46800" rIns="90000" bIns="46800">
            <a:spAutoFit/>
          </a:bodyPr>
          <a:lstStyle/>
          <a:p>
            <a:pPr algn="ctr" defTabSz="449263" eaLnBrk="0" hangingPunct="0">
              <a:spcBef>
                <a:spcPts val="1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dirty="0">
                <a:solidFill>
                  <a:schemeClr val="accent1"/>
                </a:solidFill>
                <a:latin typeface="Tahoma" pitchFamily="34" charset="0"/>
                <a:cs typeface="Tahoma" pitchFamily="34" charset="0"/>
              </a:rPr>
              <a:t>O EFEITO BRUTAL DA TAXA DE JUROS (IGP-DI + 7,5%)</a:t>
            </a:r>
          </a:p>
          <a:p>
            <a:pPr algn="ctr" defTabSz="449263" eaLnBrk="0" hangingPunct="0">
              <a:spcBef>
                <a:spcPts val="1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dirty="0">
                <a:solidFill>
                  <a:srgbClr val="FFFFFF"/>
                </a:solidFill>
                <a:latin typeface="Tahoma" pitchFamily="34" charset="0"/>
                <a:cs typeface="Tahoma" pitchFamily="34" charset="0"/>
              </a:rPr>
              <a:t>      </a:t>
            </a:r>
            <a:r>
              <a:rPr lang="pt-BR" sz="2000" dirty="0">
                <a:solidFill>
                  <a:srgbClr val="FFFF00"/>
                </a:solidFill>
                <a:latin typeface="Tahoma" pitchFamily="34" charset="0"/>
                <a:cs typeface="Tahoma" pitchFamily="34" charset="0"/>
              </a:rPr>
              <a:t>DÍVIDA CONTRATUAL DE MINAS GERAIS – R$ bilhões</a:t>
            </a:r>
          </a:p>
          <a:p>
            <a:pPr algn="ctr" defTabSz="449263" eaLnBrk="0" hangingPunct="0">
              <a:spcBef>
                <a:spcPts val="1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500" dirty="0">
              <a:solidFill>
                <a:srgbClr val="92D050"/>
              </a:solidFill>
              <a:latin typeface="Tahoma" pitchFamily="34" charset="0"/>
              <a:cs typeface="Tahoma" pitchFamily="34" charset="0"/>
            </a:endParaRPr>
          </a:p>
        </p:txBody>
      </p:sp>
      <p:sp>
        <p:nvSpPr>
          <p:cNvPr id="13315" name="CaixaDeTexto 3"/>
          <p:cNvSpPr txBox="1">
            <a:spLocks noChangeArrowheads="1"/>
          </p:cNvSpPr>
          <p:nvPr/>
        </p:nvSpPr>
        <p:spPr bwMode="auto">
          <a:xfrm>
            <a:off x="407988" y="5345113"/>
            <a:ext cx="9498012" cy="461962"/>
          </a:xfrm>
          <a:prstGeom prst="rect">
            <a:avLst/>
          </a:prstGeom>
          <a:noFill/>
          <a:ln w="9525">
            <a:noFill/>
            <a:miter lim="800000"/>
            <a:headEnd/>
            <a:tailEnd/>
          </a:ln>
        </p:spPr>
        <p:txBody>
          <a:bodyPr>
            <a:spAutoFit/>
          </a:bodyPr>
          <a:lstStyle/>
          <a:p>
            <a:pPr algn="ctr"/>
            <a:r>
              <a:rPr lang="pt-BR" sz="1200" b="0" dirty="0">
                <a:solidFill>
                  <a:srgbClr val="FFFFFF"/>
                </a:solidFill>
                <a:latin typeface="Tahoma" pitchFamily="34" charset="0"/>
                <a:cs typeface="Tahoma" pitchFamily="34" charset="0"/>
              </a:rPr>
              <a:t>Elaboração: Auditoria Cidadã da Dívida, a partir de dados coletados pelo SINDIFISCO, e disponíveis em:</a:t>
            </a:r>
          </a:p>
          <a:p>
            <a:pPr algn="ctr"/>
            <a:r>
              <a:rPr lang="pt-BR" sz="1200" b="0" u="sng" dirty="0">
                <a:solidFill>
                  <a:srgbClr val="FFFFFF"/>
                </a:solidFill>
                <a:latin typeface="Tahoma" pitchFamily="34" charset="0"/>
                <a:cs typeface="Tahoma" pitchFamily="34" charset="0"/>
              </a:rPr>
              <a:t>http://www.sindifiscomg.com.br/cartilhas/Cartilha/cartilha.pdf </a:t>
            </a:r>
            <a:r>
              <a:rPr lang="pt-BR" sz="1200" b="0" dirty="0">
                <a:solidFill>
                  <a:srgbClr val="FFFFFF"/>
                </a:solidFill>
                <a:latin typeface="Tahoma" pitchFamily="34" charset="0"/>
                <a:cs typeface="Tahoma" pitchFamily="34" charset="0"/>
              </a:rPr>
              <a:t>, pág 41 </a:t>
            </a:r>
            <a:endParaRPr lang="pt-BR" sz="1200" dirty="0">
              <a:solidFill>
                <a:srgbClr val="FFFFFF"/>
              </a:solidFill>
            </a:endParaRPr>
          </a:p>
        </p:txBody>
      </p:sp>
      <p:pic>
        <p:nvPicPr>
          <p:cNvPr id="13316" name="Picture 5"/>
          <p:cNvPicPr>
            <a:picLocks noChangeAspect="1" noChangeArrowheads="1"/>
          </p:cNvPicPr>
          <p:nvPr/>
        </p:nvPicPr>
        <p:blipFill>
          <a:blip r:embed="rId3"/>
          <a:srcRect/>
          <a:stretch>
            <a:fillRect/>
          </a:stretch>
        </p:blipFill>
        <p:spPr bwMode="auto">
          <a:xfrm>
            <a:off x="420688" y="1341438"/>
            <a:ext cx="6821487" cy="3954462"/>
          </a:xfrm>
          <a:prstGeom prst="rect">
            <a:avLst/>
          </a:prstGeom>
          <a:noFill/>
          <a:ln w="9525">
            <a:noFill/>
            <a:miter lim="800000"/>
            <a:headEnd/>
            <a:tailEnd/>
          </a:ln>
        </p:spPr>
      </p:pic>
      <p:sp>
        <p:nvSpPr>
          <p:cNvPr id="13317" name="CaixaDeTexto 1"/>
          <p:cNvSpPr txBox="1">
            <a:spLocks noChangeArrowheads="1"/>
          </p:cNvSpPr>
          <p:nvPr/>
        </p:nvSpPr>
        <p:spPr bwMode="auto">
          <a:xfrm>
            <a:off x="7242175" y="1700213"/>
            <a:ext cx="2824163" cy="3509962"/>
          </a:xfrm>
          <a:prstGeom prst="rect">
            <a:avLst/>
          </a:prstGeom>
          <a:noFill/>
          <a:ln w="9525">
            <a:noFill/>
            <a:miter lim="800000"/>
            <a:headEnd/>
            <a:tailEnd/>
          </a:ln>
        </p:spPr>
        <p:txBody>
          <a:bodyPr>
            <a:spAutoFit/>
          </a:bodyPr>
          <a:lstStyle/>
          <a:p>
            <a:pPr algn="ctr"/>
            <a:r>
              <a:rPr lang="pt-BR" sz="2200" dirty="0">
                <a:solidFill>
                  <a:srgbClr val="FFFF00"/>
                </a:solidFill>
                <a:latin typeface="Tahoma" pitchFamily="34" charset="0"/>
                <a:cs typeface="Tahoma" pitchFamily="34" charset="0"/>
              </a:rPr>
              <a:t>Simulação com </a:t>
            </a:r>
            <a:r>
              <a:rPr lang="pt-BR" sz="2200" dirty="0">
                <a:solidFill>
                  <a:srgbClr val="FFFFFF"/>
                </a:solidFill>
                <a:latin typeface="Tahoma" pitchFamily="34" charset="0"/>
                <a:cs typeface="Tahoma" pitchFamily="34" charset="0"/>
              </a:rPr>
              <a:t>Juros de 6% ao ano: </a:t>
            </a:r>
          </a:p>
          <a:p>
            <a:pPr algn="ctr"/>
            <a:endParaRPr lang="pt-BR" sz="2200" dirty="0">
              <a:solidFill>
                <a:srgbClr val="FFFFFF"/>
              </a:solidFill>
              <a:latin typeface="Tahoma" pitchFamily="34" charset="0"/>
              <a:cs typeface="Tahoma" pitchFamily="34" charset="0"/>
            </a:endParaRPr>
          </a:p>
          <a:p>
            <a:pPr algn="ctr"/>
            <a:r>
              <a:rPr lang="pt-BR" sz="2200" dirty="0">
                <a:solidFill>
                  <a:srgbClr val="FFFFFF"/>
                </a:solidFill>
                <a:latin typeface="Tahoma" pitchFamily="34" charset="0"/>
                <a:cs typeface="Tahoma" pitchFamily="34" charset="0"/>
              </a:rPr>
              <a:t>JUROS IGUAIS AOS COBRADOS PELO BNDES DAS EMPRESAS PRIVADAS</a:t>
            </a:r>
          </a:p>
          <a:p>
            <a:endParaRPr lang="pt-BR" dirty="0"/>
          </a:p>
        </p:txBody>
      </p:sp>
      <p:sp>
        <p:nvSpPr>
          <p:cNvPr id="13318" name="CaixaDeTexto 2"/>
          <p:cNvSpPr txBox="1">
            <a:spLocks noChangeArrowheads="1"/>
          </p:cNvSpPr>
          <p:nvPr/>
        </p:nvSpPr>
        <p:spPr bwMode="auto">
          <a:xfrm>
            <a:off x="420688" y="6021388"/>
            <a:ext cx="9356725" cy="400110"/>
          </a:xfrm>
          <a:prstGeom prst="rect">
            <a:avLst/>
          </a:prstGeom>
          <a:noFill/>
          <a:ln w="9525">
            <a:noFill/>
            <a:miter lim="800000"/>
            <a:headEnd/>
            <a:tailEnd/>
          </a:ln>
        </p:spPr>
        <p:txBody>
          <a:bodyPr>
            <a:spAutoFit/>
          </a:bodyPr>
          <a:lstStyle/>
          <a:p>
            <a:pPr algn="ctr">
              <a:spcBef>
                <a:spcPts val="1800"/>
              </a:spcBef>
            </a:pPr>
            <a:r>
              <a:rPr lang="pt-BR" sz="2000" dirty="0" smtClean="0">
                <a:solidFill>
                  <a:srgbClr val="92D050"/>
                </a:solidFill>
                <a:cs typeface="Times New Roman" pitchFamily="18" charset="0"/>
              </a:rPr>
              <a:t>.</a:t>
            </a:r>
            <a:endParaRPr lang="pt-BR" sz="2000" dirty="0">
              <a:solidFill>
                <a:srgbClr val="92D050"/>
              </a:solidFill>
              <a:cs typeface="Times New Roman" pitchFamily="18"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465138" y="260350"/>
            <a:ext cx="9440862" cy="8394222"/>
          </a:xfrm>
          <a:prstGeom prst="rect">
            <a:avLst/>
          </a:prstGeom>
          <a:noFill/>
          <a:ln w="9525">
            <a:noFill/>
            <a:miter lim="800000"/>
            <a:headEnd/>
            <a:tailEnd/>
          </a:ln>
        </p:spPr>
        <p:txBody>
          <a:bodyPr wrap="square" lIns="90000" tIns="46800" rIns="90000" bIns="46800">
            <a:spAutoFit/>
          </a:bodyPr>
          <a:lstStyle/>
          <a:p>
            <a:pPr marL="0" lvl="1" algn="ctr" defTabSz="449263" eaLnBrk="0" hangingPunct="0">
              <a:spcBef>
                <a:spcPts val="25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3600" dirty="0" smtClean="0">
                <a:solidFill>
                  <a:srgbClr val="FFC000"/>
                </a:solidFill>
                <a:latin typeface="+mn-lt"/>
              </a:rPr>
              <a:t>DÍVIDA DOS MUNICÍPIOS - MP 2185-35 - </a:t>
            </a:r>
            <a:r>
              <a:rPr lang="pt-BR" sz="3600" u="sng" dirty="0" smtClean="0">
                <a:solidFill>
                  <a:schemeClr val="tx2"/>
                </a:solidFill>
                <a:latin typeface="+mn-lt"/>
              </a:rPr>
              <a:t>A</a:t>
            </a:r>
            <a:r>
              <a:rPr lang="pt-BR" sz="3600" u="sng" dirty="0" smtClean="0">
                <a:solidFill>
                  <a:schemeClr val="tx2"/>
                </a:solidFill>
              </a:rPr>
              <a:t>gosto de 2001 </a:t>
            </a:r>
            <a:r>
              <a:rPr lang="pt-BR" sz="3600" dirty="0" smtClean="0">
                <a:solidFill>
                  <a:schemeClr val="tx2"/>
                </a:solidFill>
              </a:rPr>
              <a:t>– FHC e Pedro Malan</a:t>
            </a:r>
          </a:p>
          <a:p>
            <a:pPr marL="0" lvl="1" algn="ctr" defTabSz="449263" eaLnBrk="0" hangingPunct="0">
              <a:spcBef>
                <a:spcPts val="25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3600" dirty="0" smtClean="0">
              <a:solidFill>
                <a:srgbClr val="FFC000"/>
              </a:solidFill>
              <a:latin typeface="+mn-lt"/>
            </a:endParaRPr>
          </a:p>
          <a:p>
            <a:pPr>
              <a:buFontTx/>
              <a:buChar char="-"/>
            </a:pPr>
            <a:r>
              <a:rPr lang="pt-BR" dirty="0" smtClean="0">
                <a:solidFill>
                  <a:srgbClr val="FFFFFF"/>
                </a:solidFill>
                <a:latin typeface="+mn-lt"/>
              </a:rPr>
              <a:t>Aplica  na Tabela Price.</a:t>
            </a:r>
          </a:p>
          <a:p>
            <a:pPr>
              <a:buFontTx/>
              <a:buChar char="-"/>
            </a:pPr>
            <a:endParaRPr lang="pt-BR" dirty="0" smtClean="0">
              <a:solidFill>
                <a:srgbClr val="FFFFFF"/>
              </a:solidFill>
              <a:latin typeface="+mn-lt"/>
            </a:endParaRPr>
          </a:p>
          <a:p>
            <a:r>
              <a:rPr lang="pt-BR" dirty="0" smtClean="0">
                <a:solidFill>
                  <a:srgbClr val="FFFFFF"/>
                </a:solidFill>
                <a:latin typeface="+mn-lt"/>
              </a:rPr>
              <a:t>juros: calculados e debitados mensalmente – 9%a.a, sobre o saldo devedor previamente atualizado </a:t>
            </a:r>
          </a:p>
          <a:p>
            <a:endParaRPr lang="pt-BR" dirty="0" smtClean="0">
              <a:solidFill>
                <a:srgbClr val="FFFFFF"/>
              </a:solidFill>
              <a:latin typeface="+mn-lt"/>
            </a:endParaRPr>
          </a:p>
          <a:p>
            <a:r>
              <a:rPr lang="pt-BR" dirty="0" smtClean="0">
                <a:solidFill>
                  <a:srgbClr val="FFFFFF"/>
                </a:solidFill>
                <a:latin typeface="+mn-lt"/>
              </a:rPr>
              <a:t> - 7,5 % – amortizar 10% do saldo devedor</a:t>
            </a:r>
          </a:p>
          <a:p>
            <a:pPr>
              <a:buFontTx/>
              <a:buChar char="-"/>
            </a:pPr>
            <a:r>
              <a:rPr lang="pt-BR" dirty="0" smtClean="0">
                <a:solidFill>
                  <a:srgbClr val="FFFFFF"/>
                </a:solidFill>
                <a:latin typeface="+mn-lt"/>
              </a:rPr>
              <a:t>6 %  – amortizar 20%</a:t>
            </a:r>
          </a:p>
          <a:p>
            <a:pPr>
              <a:buFontTx/>
              <a:buChar char="-"/>
            </a:pPr>
            <a:r>
              <a:rPr lang="pt-BR" dirty="0" smtClean="0">
                <a:solidFill>
                  <a:srgbClr val="FFFFFF"/>
                </a:solidFill>
                <a:latin typeface="+mn-lt"/>
              </a:rPr>
              <a:t> atualização monetária: calculada e debitada mensalmente - IGP-DI</a:t>
            </a:r>
          </a:p>
          <a:p>
            <a:r>
              <a:rPr lang="pt-BR" dirty="0" smtClean="0">
                <a:solidFill>
                  <a:srgbClr val="FFFFFF"/>
                </a:solidFill>
                <a:latin typeface="+mn-lt"/>
              </a:rPr>
              <a:t>- atraso - acrescido de juros de mora de um por cento ao ano, calculados pro rata die</a:t>
            </a:r>
          </a:p>
          <a:p>
            <a:r>
              <a:rPr lang="pt-BR" dirty="0" smtClean="0">
                <a:solidFill>
                  <a:srgbClr val="FFFFFF"/>
                </a:solidFill>
                <a:latin typeface="+mn-lt"/>
              </a:rPr>
              <a:t> </a:t>
            </a:r>
          </a:p>
          <a:p>
            <a:r>
              <a:rPr lang="pt-BR" dirty="0" smtClean="0">
                <a:solidFill>
                  <a:srgbClr val="FFFFFF"/>
                </a:solidFill>
                <a:latin typeface="+mn-lt"/>
              </a:rPr>
              <a:t> </a:t>
            </a:r>
          </a:p>
          <a:p>
            <a:pPr marL="0" lvl="1" algn="ctr" defTabSz="449263" eaLnBrk="0" hangingPunct="0">
              <a:spcBef>
                <a:spcPts val="25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2000" dirty="0" smtClean="0">
              <a:solidFill>
                <a:srgbClr val="FFC000"/>
              </a:solidFill>
              <a:latin typeface="+mn-lt"/>
            </a:endParaRPr>
          </a:p>
          <a:p>
            <a:pPr marL="0" lvl="1" algn="just" defTabSz="449263" eaLnBrk="0" hangingPunct="0">
              <a:spcBef>
                <a:spcPts val="25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dirty="0" smtClean="0">
                <a:solidFill>
                  <a:srgbClr val="FFFFFF"/>
                </a:solidFill>
                <a:latin typeface="+mn-lt"/>
              </a:rPr>
              <a:t> </a:t>
            </a:r>
            <a:endParaRPr lang="pt-BR" sz="2000" b="0" dirty="0" smtClean="0">
              <a:solidFill>
                <a:srgbClr val="FFFFFF"/>
              </a:solidFill>
              <a:latin typeface="+mn-lt"/>
            </a:endParaRPr>
          </a:p>
          <a:p>
            <a:pPr marL="0" lvl="1" algn="just" defTabSz="449263" eaLnBrk="0" hangingPunct="0">
              <a:spcBef>
                <a:spcPts val="25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b="0" dirty="0" smtClean="0">
                <a:solidFill>
                  <a:srgbClr val="FFFFFF"/>
                </a:solidFill>
                <a:latin typeface="+mn-lt"/>
              </a:rPr>
              <a:t> </a:t>
            </a:r>
            <a:endParaRPr lang="pt-BR" sz="2000" b="0" dirty="0">
              <a:solidFill>
                <a:srgbClr val="FFFFFF"/>
              </a:solidFill>
              <a:latin typeface="+mn-l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465138" y="260350"/>
            <a:ext cx="9440862" cy="4331571"/>
          </a:xfrm>
          <a:prstGeom prst="rect">
            <a:avLst/>
          </a:prstGeom>
          <a:noFill/>
          <a:ln w="9525">
            <a:noFill/>
            <a:miter lim="800000"/>
            <a:headEnd/>
            <a:tailEnd/>
          </a:ln>
        </p:spPr>
        <p:txBody>
          <a:bodyPr wrap="square" lIns="90000" tIns="46800" rIns="90000" bIns="46800">
            <a:spAutoFit/>
          </a:bodyPr>
          <a:lstStyle/>
          <a:p>
            <a:pPr marL="0" lvl="1" algn="ctr" defTabSz="449263" eaLnBrk="0" hangingPunct="0">
              <a:spcBef>
                <a:spcPts val="25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3600" dirty="0" smtClean="0">
                <a:solidFill>
                  <a:srgbClr val="FFC000"/>
                </a:solidFill>
                <a:latin typeface="+mn-lt"/>
              </a:rPr>
              <a:t>DÍVIDA DOS MUNICÍPIOS - MP 2185-35 - </a:t>
            </a:r>
            <a:r>
              <a:rPr lang="pt-BR" sz="3600" u="sng" dirty="0" smtClean="0">
                <a:solidFill>
                  <a:schemeClr val="tx2"/>
                </a:solidFill>
                <a:latin typeface="+mn-lt"/>
              </a:rPr>
              <a:t>Agosto de 2001 </a:t>
            </a:r>
            <a:r>
              <a:rPr lang="pt-BR" sz="3600" dirty="0" smtClean="0">
                <a:solidFill>
                  <a:schemeClr val="tx2"/>
                </a:solidFill>
              </a:rPr>
              <a:t>– FHC e Pedro Malan</a:t>
            </a:r>
          </a:p>
          <a:p>
            <a:pPr marL="0" lvl="1" algn="ctr" defTabSz="449263" eaLnBrk="0" hangingPunct="0">
              <a:spcBef>
                <a:spcPts val="25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3600" dirty="0" smtClean="0">
              <a:solidFill>
                <a:srgbClr val="FFC000"/>
              </a:solidFill>
              <a:latin typeface="+mn-lt"/>
            </a:endParaRPr>
          </a:p>
          <a:p>
            <a:r>
              <a:rPr lang="pt-BR" dirty="0" smtClean="0">
                <a:solidFill>
                  <a:srgbClr val="FFFFFF"/>
                </a:solidFill>
                <a:latin typeface="+mn-lt"/>
              </a:rPr>
              <a:t> </a:t>
            </a:r>
          </a:p>
          <a:p>
            <a:pPr marL="0" lvl="1" algn="ctr" defTabSz="449263" eaLnBrk="0" hangingPunct="0">
              <a:spcBef>
                <a:spcPts val="25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2000" dirty="0" smtClean="0">
              <a:solidFill>
                <a:srgbClr val="FFC000"/>
              </a:solidFill>
              <a:latin typeface="+mn-lt"/>
            </a:endParaRPr>
          </a:p>
          <a:p>
            <a:pPr marL="0" lvl="1" algn="just" defTabSz="449263" eaLnBrk="0" hangingPunct="0">
              <a:spcBef>
                <a:spcPts val="25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dirty="0" smtClean="0">
                <a:solidFill>
                  <a:srgbClr val="FFFFFF"/>
                </a:solidFill>
                <a:latin typeface="+mn-lt"/>
              </a:rPr>
              <a:t> </a:t>
            </a:r>
            <a:endParaRPr lang="pt-BR" sz="2000" b="0" dirty="0" smtClean="0">
              <a:solidFill>
                <a:srgbClr val="FFFFFF"/>
              </a:solidFill>
              <a:latin typeface="+mn-lt"/>
            </a:endParaRPr>
          </a:p>
          <a:p>
            <a:pPr marL="0" lvl="1" algn="just" defTabSz="449263" eaLnBrk="0" hangingPunct="0">
              <a:spcBef>
                <a:spcPts val="25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b="0" dirty="0" smtClean="0">
                <a:solidFill>
                  <a:srgbClr val="FFFFFF"/>
                </a:solidFill>
                <a:latin typeface="+mn-lt"/>
              </a:rPr>
              <a:t> </a:t>
            </a:r>
            <a:endParaRPr lang="pt-BR" sz="2000" b="0" dirty="0">
              <a:solidFill>
                <a:srgbClr val="FFFFFF"/>
              </a:solidFill>
              <a:latin typeface="+mn-lt"/>
            </a:endParaRPr>
          </a:p>
        </p:txBody>
      </p:sp>
      <p:sp>
        <p:nvSpPr>
          <p:cNvPr id="3" name="Retângulo 2"/>
          <p:cNvSpPr/>
          <p:nvPr/>
        </p:nvSpPr>
        <p:spPr>
          <a:xfrm>
            <a:off x="523844" y="1714488"/>
            <a:ext cx="9072626" cy="4893647"/>
          </a:xfrm>
          <a:prstGeom prst="rect">
            <a:avLst/>
          </a:prstGeom>
        </p:spPr>
        <p:txBody>
          <a:bodyPr wrap="square">
            <a:spAutoFit/>
          </a:bodyPr>
          <a:lstStyle/>
          <a:p>
            <a:r>
              <a:rPr lang="pt-BR" dirty="0" smtClean="0">
                <a:solidFill>
                  <a:srgbClr val="FFFFFF"/>
                </a:solidFill>
              </a:rPr>
              <a:t>Caso de um Município Mineiro :</a:t>
            </a:r>
          </a:p>
          <a:p>
            <a:r>
              <a:rPr lang="pt-BR" dirty="0" smtClean="0">
                <a:solidFill>
                  <a:srgbClr val="FFFFFF"/>
                </a:solidFill>
              </a:rPr>
              <a:t> </a:t>
            </a:r>
            <a:r>
              <a:rPr lang="pt-BR" dirty="0" smtClean="0">
                <a:solidFill>
                  <a:srgbClr val="FFFF00"/>
                </a:solidFill>
              </a:rPr>
              <a:t>Valor negociado : 19,8 milhões</a:t>
            </a:r>
          </a:p>
          <a:p>
            <a:endParaRPr lang="pt-BR" dirty="0" smtClean="0">
              <a:solidFill>
                <a:srgbClr val="FFFFFF"/>
              </a:solidFill>
            </a:endParaRPr>
          </a:p>
          <a:p>
            <a:r>
              <a:rPr lang="pt-BR" dirty="0" smtClean="0">
                <a:solidFill>
                  <a:srgbClr val="FFFF00"/>
                </a:solidFill>
              </a:rPr>
              <a:t> Deve: 49 milhões </a:t>
            </a:r>
            <a:r>
              <a:rPr lang="pt-BR" dirty="0" smtClean="0">
                <a:solidFill>
                  <a:srgbClr val="FFFFFF"/>
                </a:solidFill>
              </a:rPr>
              <a:t>– já pagou </a:t>
            </a:r>
            <a:r>
              <a:rPr lang="pt-BR" dirty="0" smtClean="0">
                <a:solidFill>
                  <a:srgbClr val="FFFF00"/>
                </a:solidFill>
              </a:rPr>
              <a:t>157 parcelas e deve 203 parcelas</a:t>
            </a:r>
          </a:p>
          <a:p>
            <a:endParaRPr lang="pt-BR" dirty="0" smtClean="0">
              <a:solidFill>
                <a:srgbClr val="FFFF00"/>
              </a:solidFill>
            </a:endParaRPr>
          </a:p>
          <a:p>
            <a:r>
              <a:rPr lang="pt-BR" dirty="0" smtClean="0">
                <a:solidFill>
                  <a:srgbClr val="FFFF00"/>
                </a:solidFill>
              </a:rPr>
              <a:t>IGP</a:t>
            </a:r>
            <a:r>
              <a:rPr lang="pt-BR" dirty="0" smtClean="0">
                <a:solidFill>
                  <a:srgbClr val="FFFF00"/>
                </a:solidFill>
              </a:rPr>
              <a:t>-DI + 9%</a:t>
            </a:r>
          </a:p>
          <a:p>
            <a:r>
              <a:rPr lang="pt-BR" dirty="0" smtClean="0">
                <a:solidFill>
                  <a:srgbClr val="FFFFFF"/>
                </a:solidFill>
              </a:rPr>
              <a:t> </a:t>
            </a:r>
          </a:p>
          <a:p>
            <a:pPr>
              <a:buFontTx/>
              <a:buChar char="-"/>
            </a:pPr>
            <a:r>
              <a:rPr lang="pt-BR" dirty="0" smtClean="0">
                <a:solidFill>
                  <a:srgbClr val="FFFFFF"/>
                </a:solidFill>
              </a:rPr>
              <a:t>Valor da </a:t>
            </a:r>
            <a:r>
              <a:rPr lang="pt-BR" dirty="0" smtClean="0">
                <a:solidFill>
                  <a:srgbClr val="FFFF00"/>
                </a:solidFill>
              </a:rPr>
              <a:t>comissão</a:t>
            </a:r>
            <a:r>
              <a:rPr lang="pt-BR" dirty="0" smtClean="0">
                <a:solidFill>
                  <a:srgbClr val="FFFFFF"/>
                </a:solidFill>
              </a:rPr>
              <a:t> do Banco do Brasil muito alta </a:t>
            </a:r>
            <a:r>
              <a:rPr lang="pt-BR" dirty="0" smtClean="0">
                <a:solidFill>
                  <a:srgbClr val="FFFF00"/>
                </a:solidFill>
              </a:rPr>
              <a:t>2,39 %</a:t>
            </a:r>
            <a:r>
              <a:rPr lang="pt-BR" dirty="0" smtClean="0">
                <a:solidFill>
                  <a:srgbClr val="FFFFFF"/>
                </a:solidFill>
              </a:rPr>
              <a:t> do valor da parcela -em outubro/2013 de </a:t>
            </a:r>
            <a:r>
              <a:rPr lang="pt-BR" dirty="0" smtClean="0">
                <a:solidFill>
                  <a:srgbClr val="FFFF00"/>
                </a:solidFill>
              </a:rPr>
              <a:t>R$ 11.810,38 </a:t>
            </a:r>
            <a:r>
              <a:rPr lang="pt-BR" dirty="0" smtClean="0">
                <a:solidFill>
                  <a:srgbClr val="FFFFFF"/>
                </a:solidFill>
              </a:rPr>
              <a:t>para uma parcela de R$ 495.102,31.</a:t>
            </a:r>
          </a:p>
          <a:p>
            <a:r>
              <a:rPr lang="pt-BR" dirty="0" smtClean="0">
                <a:solidFill>
                  <a:srgbClr val="FFFFFF"/>
                </a:solidFill>
              </a:rPr>
              <a:t/>
            </a:r>
            <a:br>
              <a:rPr lang="pt-BR" dirty="0" smtClean="0">
                <a:solidFill>
                  <a:srgbClr val="FFFFFF"/>
                </a:solidFill>
              </a:rPr>
            </a:br>
            <a:r>
              <a:rPr lang="pt-BR" dirty="0" smtClean="0">
                <a:solidFill>
                  <a:srgbClr val="FFFFFF"/>
                </a:solidFill>
              </a:rPr>
              <a:t>- Se o juros é anual, por que se divide o valor anual por 12 e soma ao IGP-DI – mesmo caso do estado de MG</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465138" y="260350"/>
            <a:ext cx="9440862" cy="4780412"/>
          </a:xfrm>
          <a:prstGeom prst="rect">
            <a:avLst/>
          </a:prstGeom>
          <a:noFill/>
          <a:ln w="9525">
            <a:noFill/>
            <a:miter lim="800000"/>
            <a:headEnd/>
            <a:tailEnd/>
          </a:ln>
        </p:spPr>
        <p:txBody>
          <a:bodyPr wrap="square" lIns="90000" tIns="46800" rIns="90000" bIns="46800">
            <a:spAutoFit/>
          </a:bodyPr>
          <a:lstStyle/>
          <a:p>
            <a:pPr marL="0" lvl="1" algn="ctr" defTabSz="449263" eaLnBrk="0" hangingPunct="0">
              <a:spcBef>
                <a:spcPts val="25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3600" dirty="0">
                <a:solidFill>
                  <a:srgbClr val="FFC000"/>
                </a:solidFill>
                <a:latin typeface="+mn-lt"/>
              </a:rPr>
              <a:t>PROPOSTAS DA AUDITORIA CIDADÃ - ESTADOS</a:t>
            </a:r>
          </a:p>
          <a:p>
            <a:pPr marL="0" lvl="1" algn="just" defTabSz="449263" eaLnBrk="0" hangingPunct="0">
              <a:spcBef>
                <a:spcPts val="25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2200" dirty="0" smtClean="0">
              <a:solidFill>
                <a:srgbClr val="FFFFFF"/>
              </a:solidFill>
              <a:latin typeface="+mn-lt"/>
            </a:endParaRPr>
          </a:p>
          <a:p>
            <a:pPr marL="0" lvl="1" algn="just" defTabSz="449263" eaLnBrk="0" hangingPunct="0">
              <a:spcBef>
                <a:spcPts val="25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b="0" dirty="0" smtClean="0">
                <a:solidFill>
                  <a:srgbClr val="FFFFFF"/>
                </a:solidFill>
                <a:latin typeface="+mn-lt"/>
              </a:rPr>
              <a:t>Articulação </a:t>
            </a:r>
            <a:r>
              <a:rPr lang="pt-BR" sz="2800" b="0" dirty="0">
                <a:solidFill>
                  <a:srgbClr val="FFFFFF"/>
                </a:solidFill>
                <a:latin typeface="+mn-lt"/>
              </a:rPr>
              <a:t>POLÍTICA para a realização de completa AUDITORIA DA DÍVIDA com participação da sociedade civil, a fim de garantir TRANSPARÊNCIA e ação concreta sobre os resultados </a:t>
            </a:r>
            <a:r>
              <a:rPr lang="pt-BR" sz="2800" b="0" dirty="0" smtClean="0">
                <a:solidFill>
                  <a:srgbClr val="FFFFFF"/>
                </a:solidFill>
                <a:latin typeface="+mn-lt"/>
              </a:rPr>
              <a:t>apurados</a:t>
            </a:r>
            <a:endParaRPr lang="pt-BR" sz="2800" b="0" dirty="0">
              <a:solidFill>
                <a:srgbClr val="FFFFFF"/>
              </a:solidFill>
              <a:latin typeface="+mn-lt"/>
            </a:endParaRPr>
          </a:p>
          <a:p>
            <a:pPr marL="0" lvl="1" algn="just" defTabSz="449263" eaLnBrk="0" hangingPunct="0">
              <a:spcBef>
                <a:spcPts val="25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3600" b="0" dirty="0">
                <a:solidFill>
                  <a:srgbClr val="FFFFFF"/>
                </a:solidFill>
                <a:latin typeface="+mn-lt"/>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0" y="0"/>
            <a:ext cx="10034588" cy="6971139"/>
          </a:xfrm>
          <a:prstGeom prst="rect">
            <a:avLst/>
          </a:prstGeom>
          <a:noFill/>
          <a:ln w="12700" cap="sq">
            <a:noFill/>
            <a:miter lim="800000"/>
            <a:headEnd type="none" w="sm" len="sm"/>
            <a:tailEnd type="none" w="sm" len="sm"/>
          </a:ln>
        </p:spPr>
        <p:txBody>
          <a:bodyPr wrap="square">
            <a:spAutoFit/>
          </a:bodyPr>
          <a:lstStyle/>
          <a:p>
            <a:pPr algn="ctr" eaLnBrk="0" hangingPunct="0">
              <a:spcBef>
                <a:spcPct val="50000"/>
              </a:spcBef>
            </a:pPr>
            <a:endParaRPr lang="pt-BR" sz="3200" dirty="0">
              <a:solidFill>
                <a:srgbClr val="FFFF00"/>
              </a:solidFill>
            </a:endParaRPr>
          </a:p>
          <a:p>
            <a:pPr algn="ctr" eaLnBrk="0" hangingPunct="0">
              <a:spcBef>
                <a:spcPct val="50000"/>
              </a:spcBef>
            </a:pPr>
            <a:endParaRPr lang="pt-BR" sz="4400" i="1" dirty="0">
              <a:solidFill>
                <a:srgbClr val="FFFF00"/>
              </a:solidFill>
            </a:endParaRPr>
          </a:p>
          <a:p>
            <a:pPr algn="ctr" eaLnBrk="0" hangingPunct="0"/>
            <a:endParaRPr lang="pt-BR" sz="3000" b="0" i="1" dirty="0">
              <a:solidFill>
                <a:srgbClr val="FFFF00"/>
              </a:solidFill>
            </a:endParaRPr>
          </a:p>
          <a:p>
            <a:pPr algn="ctr" eaLnBrk="0" hangingPunct="0"/>
            <a:endParaRPr lang="pt-BR" sz="3000" b="0" i="1" dirty="0">
              <a:solidFill>
                <a:srgbClr val="FFFF00"/>
              </a:solidFill>
            </a:endParaRPr>
          </a:p>
          <a:p>
            <a:pPr algn="ctr" eaLnBrk="0" hangingPunct="0"/>
            <a:endParaRPr lang="pt-BR" sz="3000" b="0" i="1" dirty="0">
              <a:solidFill>
                <a:srgbClr val="FFFF00"/>
              </a:solidFill>
            </a:endParaRPr>
          </a:p>
          <a:p>
            <a:pPr algn="ctr" eaLnBrk="0" hangingPunct="0"/>
            <a:endParaRPr lang="pt-BR" sz="3000" b="0" i="1" dirty="0">
              <a:solidFill>
                <a:srgbClr val="FFFF00"/>
              </a:solidFill>
            </a:endParaRPr>
          </a:p>
          <a:p>
            <a:pPr algn="ctr" eaLnBrk="0" hangingPunct="0"/>
            <a:endParaRPr lang="pt-BR" sz="3000" b="0" i="1" dirty="0">
              <a:solidFill>
                <a:srgbClr val="FFFF00"/>
              </a:solidFill>
            </a:endParaRPr>
          </a:p>
          <a:p>
            <a:pPr algn="ctr" eaLnBrk="0" hangingPunct="0"/>
            <a:endParaRPr lang="pt-BR" sz="2700" dirty="0">
              <a:solidFill>
                <a:srgbClr val="FFFF00"/>
              </a:solidFill>
            </a:endParaRPr>
          </a:p>
          <a:p>
            <a:pPr algn="ctr" eaLnBrk="0" hangingPunct="0"/>
            <a:endParaRPr lang="pt-BR" sz="500" i="1" dirty="0">
              <a:solidFill>
                <a:schemeClr val="accent1"/>
              </a:solidFill>
            </a:endParaRPr>
          </a:p>
          <a:p>
            <a:pPr algn="ctr" eaLnBrk="0" hangingPunct="0"/>
            <a:endParaRPr lang="pt-BR" sz="500" i="1" dirty="0">
              <a:solidFill>
                <a:schemeClr val="accent1"/>
              </a:solidFill>
            </a:endParaRPr>
          </a:p>
          <a:p>
            <a:pPr algn="ctr" eaLnBrk="0" hangingPunct="0"/>
            <a:endParaRPr lang="pt-BR" sz="500" b="0" i="1" dirty="0">
              <a:solidFill>
                <a:srgbClr val="FFFFFF"/>
              </a:solidFill>
              <a:latin typeface="Verdana" pitchFamily="34" charset="0"/>
            </a:endParaRPr>
          </a:p>
          <a:p>
            <a:pPr algn="ctr" eaLnBrk="0" hangingPunct="0"/>
            <a:endParaRPr lang="pt-BR" sz="500" b="0" i="1" dirty="0">
              <a:solidFill>
                <a:srgbClr val="FFFFFF"/>
              </a:solidFill>
              <a:latin typeface="Tahoma" pitchFamily="34" charset="0"/>
              <a:cs typeface="Tahoma" pitchFamily="34" charset="0"/>
            </a:endParaRPr>
          </a:p>
          <a:p>
            <a:pPr algn="ctr" eaLnBrk="0" hangingPunct="0"/>
            <a:endParaRPr lang="pt-BR" b="0" i="1" dirty="0" smtClean="0">
              <a:solidFill>
                <a:srgbClr val="FFFFFF"/>
              </a:solidFill>
              <a:latin typeface="Tahoma" pitchFamily="34" charset="0"/>
              <a:cs typeface="Tahoma" pitchFamily="34" charset="0"/>
            </a:endParaRPr>
          </a:p>
          <a:p>
            <a:pPr marL="360000" algn="ctr" eaLnBrk="0" hangingPunct="0"/>
            <a:r>
              <a:rPr lang="pt-BR" sz="3200" b="0" i="1" dirty="0" smtClean="0">
                <a:solidFill>
                  <a:srgbClr val="FFFFFF"/>
                </a:solidFill>
                <a:latin typeface="+mn-lt"/>
                <a:cs typeface="Tahoma" pitchFamily="34" charset="0"/>
              </a:rPr>
              <a:t>Maria  Eulália Alvarenga</a:t>
            </a:r>
          </a:p>
          <a:p>
            <a:pPr marL="360000" algn="ctr" eaLnBrk="0" hangingPunct="0"/>
            <a:endParaRPr lang="pt-BR" sz="3200" b="0" i="1" dirty="0" smtClean="0">
              <a:solidFill>
                <a:srgbClr val="FFFFFF"/>
              </a:solidFill>
              <a:latin typeface="+mn-lt"/>
              <a:cs typeface="Tahoma" pitchFamily="34" charset="0"/>
            </a:endParaRPr>
          </a:p>
          <a:p>
            <a:pPr marL="360000" algn="r" eaLnBrk="0" hangingPunct="0"/>
            <a:r>
              <a:rPr lang="pt-BR" sz="3200" b="0" i="1" dirty="0" smtClean="0">
                <a:solidFill>
                  <a:srgbClr val="FFFFFF"/>
                </a:solidFill>
                <a:latin typeface="+mn-lt"/>
                <a:cs typeface="Tahoma" pitchFamily="34" charset="0"/>
              </a:rPr>
              <a:t>auditoriacidada.mgerais@gmail.com</a:t>
            </a:r>
          </a:p>
          <a:p>
            <a:pPr algn="ctr" eaLnBrk="0" hangingPunct="0"/>
            <a:endParaRPr lang="pt-BR" sz="3200" b="0" i="1" dirty="0">
              <a:solidFill>
                <a:srgbClr val="92D050"/>
              </a:solidFill>
              <a:latin typeface="+mn-lt"/>
              <a:cs typeface="Tahoma" pitchFamily="34" charset="0"/>
            </a:endParaRPr>
          </a:p>
        </p:txBody>
      </p:sp>
      <p:sp>
        <p:nvSpPr>
          <p:cNvPr id="2052" name="CaixaDeTexto 3"/>
          <p:cNvSpPr txBox="1">
            <a:spLocks noChangeArrowheads="1"/>
          </p:cNvSpPr>
          <p:nvPr/>
        </p:nvSpPr>
        <p:spPr bwMode="auto">
          <a:xfrm>
            <a:off x="738157" y="2786058"/>
            <a:ext cx="9167843" cy="2092881"/>
          </a:xfrm>
          <a:prstGeom prst="rect">
            <a:avLst/>
          </a:prstGeom>
          <a:noFill/>
          <a:ln w="9525">
            <a:noFill/>
            <a:miter lim="800000"/>
            <a:headEnd/>
            <a:tailEnd/>
          </a:ln>
        </p:spPr>
        <p:txBody>
          <a:bodyPr wrap="square">
            <a:spAutoFit/>
          </a:bodyPr>
          <a:lstStyle/>
          <a:p>
            <a:pPr marL="360000" algn="ctr" eaLnBrk="0" hangingPunct="0">
              <a:spcBef>
                <a:spcPts val="0"/>
              </a:spcBef>
            </a:pPr>
            <a:endParaRPr lang="pt-BR" sz="4000" dirty="0">
              <a:solidFill>
                <a:srgbClr val="FFFFFF"/>
              </a:solidFill>
              <a:latin typeface="Tahoma" pitchFamily="34" charset="0"/>
              <a:cs typeface="Tahoma" pitchFamily="34" charset="0"/>
            </a:endParaRPr>
          </a:p>
          <a:p>
            <a:pPr algn="ctr" eaLnBrk="0" hangingPunct="0">
              <a:spcBef>
                <a:spcPts val="600"/>
              </a:spcBef>
            </a:pPr>
            <a:r>
              <a:rPr lang="pt-BR" sz="4000" dirty="0" smtClean="0">
                <a:solidFill>
                  <a:srgbClr val="FFFFFF"/>
                </a:solidFill>
              </a:rPr>
              <a:t>Muito obrigada</a:t>
            </a:r>
          </a:p>
          <a:p>
            <a:pPr algn="ctr" eaLnBrk="0" hangingPunct="0">
              <a:spcBef>
                <a:spcPts val="600"/>
              </a:spcBef>
            </a:pPr>
            <a:endParaRPr lang="pt-BR" sz="4000" dirty="0">
              <a:solidFill>
                <a:srgbClr val="FFFFFF"/>
              </a:solidFill>
              <a:latin typeface="+mj-lt"/>
              <a:cs typeface="Tahoma" pitchFamily="34" charset="0"/>
            </a:endParaRPr>
          </a:p>
        </p:txBody>
      </p:sp>
      <p:pic>
        <p:nvPicPr>
          <p:cNvPr id="1026" name="Picture 2"/>
          <p:cNvPicPr>
            <a:picLocks noChangeAspect="1" noChangeArrowheads="1"/>
          </p:cNvPicPr>
          <p:nvPr/>
        </p:nvPicPr>
        <p:blipFill>
          <a:blip r:embed="rId3"/>
          <a:srcRect/>
          <a:stretch>
            <a:fillRect/>
          </a:stretch>
        </p:blipFill>
        <p:spPr bwMode="auto">
          <a:xfrm>
            <a:off x="0" y="1"/>
            <a:ext cx="10239411" cy="246201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iterate type="lt">
                                    <p:tmPct val="100000"/>
                                  </p:iterate>
                                  <p:childTnLst>
                                    <p:set>
                                      <p:cBhvr>
                                        <p:cTn id="6" dur="1" fill="hold">
                                          <p:stCondLst>
                                            <p:cond delay="0"/>
                                          </p:stCondLst>
                                        </p:cTn>
                                        <p:tgtEl>
                                          <p:spTgt spid="2051"/>
                                        </p:tgtEl>
                                        <p:attrNameLst>
                                          <p:attrName>style.visibility</p:attrName>
                                        </p:attrNameLst>
                                      </p:cBhvr>
                                      <p:to>
                                        <p:strVal val="visible"/>
                                      </p:to>
                                    </p:set>
                                    <p:animEffect transition="in" filter="dissolve">
                                      <p:cBhvr>
                                        <p:cTn id="7" dur="75"/>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309530" y="338555"/>
            <a:ext cx="959647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3600" b="1" i="0" u="none" strike="noStrike" cap="none" normalizeH="0" baseline="0" dirty="0" smtClean="0">
                <a:ln>
                  <a:noFill/>
                </a:ln>
                <a:solidFill>
                  <a:srgbClr val="FFC000"/>
                </a:solidFill>
                <a:effectLst/>
                <a:latin typeface="+mn-lt"/>
                <a:ea typeface="Calibri" pitchFamily="34" charset="0"/>
                <a:cs typeface="Times New Roman" pitchFamily="18" charset="0"/>
              </a:rPr>
              <a:t>DÍVIDA DE MINAS - CEMIG</a:t>
            </a:r>
            <a:endParaRPr kumimoji="0" lang="pt-BR" sz="3600" b="0" i="0" u="none" strike="noStrike" cap="none" normalizeH="0" baseline="0" dirty="0" smtClean="0">
              <a:ln>
                <a:noFill/>
              </a:ln>
              <a:solidFill>
                <a:srgbClr val="FFC000"/>
              </a:solidFill>
              <a:effectLst/>
              <a:latin typeface="+mn-lt"/>
              <a:cs typeface="Arial" pitchFamily="34" charset="0"/>
            </a:endParaRPr>
          </a:p>
        </p:txBody>
      </p:sp>
      <p:sp>
        <p:nvSpPr>
          <p:cNvPr id="4" name="Retângulo 3"/>
          <p:cNvSpPr/>
          <p:nvPr/>
        </p:nvSpPr>
        <p:spPr>
          <a:xfrm>
            <a:off x="595282" y="1142985"/>
            <a:ext cx="9310718" cy="4955203"/>
          </a:xfrm>
          <a:prstGeom prst="rect">
            <a:avLst/>
          </a:prstGeom>
        </p:spPr>
        <p:txBody>
          <a:bodyPr wrap="square">
            <a:spAutoFit/>
          </a:bodyPr>
          <a:lstStyle/>
          <a:p>
            <a:pPr marL="360000" indent="-360000" algn="just"/>
            <a:endParaRPr lang="pt-BR" sz="2800" dirty="0" smtClean="0">
              <a:solidFill>
                <a:srgbClr val="FFFFFF"/>
              </a:solidFill>
            </a:endParaRPr>
          </a:p>
          <a:p>
            <a:pPr algn="just"/>
            <a:endParaRPr lang="pt-BR" sz="3200" dirty="0" smtClean="0">
              <a:solidFill>
                <a:srgbClr val="FFFFFF"/>
              </a:solidFill>
            </a:endParaRPr>
          </a:p>
          <a:p>
            <a:pPr algn="just"/>
            <a:r>
              <a:rPr lang="pt-BR" sz="3200" dirty="0" smtClean="0">
                <a:solidFill>
                  <a:srgbClr val="FFFFFF"/>
                </a:solidFill>
              </a:rPr>
              <a:t>3 - </a:t>
            </a:r>
            <a:r>
              <a:rPr lang="pt-BR" sz="2800" dirty="0" smtClean="0">
                <a:solidFill>
                  <a:srgbClr val="FFFFFF"/>
                </a:solidFill>
              </a:rPr>
              <a:t>Contrato de Cessão de Crédito do Saldo Remanescente da Conta Resultados a Compensar - CRC  -assinado em 31-05-1995 – 98 + 5 aditivos – </a:t>
            </a:r>
            <a:r>
              <a:rPr lang="pt-BR" sz="2800" dirty="0" smtClean="0">
                <a:solidFill>
                  <a:srgbClr val="FFFF00"/>
                </a:solidFill>
              </a:rPr>
              <a:t>A União repassa ao Estado seu débito com a CEMIG.</a:t>
            </a:r>
          </a:p>
          <a:p>
            <a:pPr algn="just"/>
            <a:endParaRPr lang="pt-BR" sz="2800" dirty="0" smtClean="0">
              <a:solidFill>
                <a:srgbClr val="FFFFFF"/>
              </a:solidFill>
            </a:endParaRPr>
          </a:p>
          <a:p>
            <a:pPr algn="just"/>
            <a:endParaRPr lang="pt-BR" sz="2800" dirty="0" smtClean="0">
              <a:solidFill>
                <a:srgbClr val="FFFFFF"/>
              </a:solidFill>
            </a:endParaRPr>
          </a:p>
          <a:p>
            <a:pPr algn="just"/>
            <a:endParaRPr lang="pt-BR" sz="2800" dirty="0" smtClean="0">
              <a:solidFill>
                <a:srgbClr val="FFFFFF"/>
              </a:solidFill>
            </a:endParaRPr>
          </a:p>
          <a:p>
            <a:pPr marL="360000" indent="-360000" algn="just"/>
            <a:endParaRPr lang="pt-BR" sz="2800" dirty="0" smtClean="0">
              <a:solidFill>
                <a:srgbClr val="FFFFFF"/>
              </a:solidFill>
            </a:endParaRPr>
          </a:p>
          <a:p>
            <a:pPr marL="360000" indent="-360000" algn="just"/>
            <a:endParaRPr lang="pt-BR" sz="2800" dirty="0">
              <a:solidFill>
                <a:srgbClr val="FFFFFF"/>
              </a:solidFill>
            </a:endParaRPr>
          </a:p>
        </p:txBody>
      </p:sp>
      <p:sp>
        <p:nvSpPr>
          <p:cNvPr id="5" name="Retângulo 4"/>
          <p:cNvSpPr/>
          <p:nvPr/>
        </p:nvSpPr>
        <p:spPr>
          <a:xfrm rot="10800000" flipV="1">
            <a:off x="738158" y="4589868"/>
            <a:ext cx="9167842" cy="954107"/>
          </a:xfrm>
          <a:prstGeom prst="rect">
            <a:avLst/>
          </a:prstGeom>
        </p:spPr>
        <p:txBody>
          <a:bodyPr wrap="square">
            <a:spAutoFit/>
          </a:bodyPr>
          <a:lstStyle/>
          <a:p>
            <a:pPr marL="360000" indent="-360000" algn="just"/>
            <a:r>
              <a:rPr lang="pt-BR" sz="2800" dirty="0" smtClean="0">
                <a:solidFill>
                  <a:srgbClr val="FFFFFF"/>
                </a:solidFill>
              </a:rPr>
              <a:t>   </a:t>
            </a:r>
          </a:p>
          <a:p>
            <a:pPr marL="360000" indent="-360000" algn="just"/>
            <a:endParaRPr lang="pt-BR" sz="2800" dirty="0">
              <a:solidFill>
                <a:srgbClr val="FFFFFF"/>
              </a:solidFill>
            </a:endParaRPr>
          </a:p>
        </p:txBody>
      </p:sp>
      <p:sp>
        <p:nvSpPr>
          <p:cNvPr id="7" name="Retângulo 6"/>
          <p:cNvSpPr/>
          <p:nvPr/>
        </p:nvSpPr>
        <p:spPr>
          <a:xfrm>
            <a:off x="523844" y="4143381"/>
            <a:ext cx="9382156" cy="523220"/>
          </a:xfrm>
          <a:prstGeom prst="rect">
            <a:avLst/>
          </a:prstGeom>
        </p:spPr>
        <p:txBody>
          <a:bodyPr wrap="square">
            <a:spAutoFit/>
          </a:bodyPr>
          <a:lstStyle/>
          <a:p>
            <a:pPr marL="360000" indent="-360000" algn="just"/>
            <a:r>
              <a:rPr lang="pt-BR" sz="2800" dirty="0" smtClean="0">
                <a:solidFill>
                  <a:srgbClr val="FFFFFF"/>
                </a:solidFill>
              </a:rPr>
              <a:t>   </a:t>
            </a:r>
            <a:endParaRPr lang="pt-BR" sz="2800" dirty="0">
              <a:solidFill>
                <a:srgbClr val="FFFFFF"/>
              </a:solidFill>
            </a:endParaRPr>
          </a:p>
        </p:txBody>
      </p:sp>
      <p:sp>
        <p:nvSpPr>
          <p:cNvPr id="3075" name="Rectangle 3"/>
          <p:cNvSpPr>
            <a:spLocks noChangeArrowheads="1"/>
          </p:cNvSpPr>
          <p:nvPr/>
        </p:nvSpPr>
        <p:spPr bwMode="auto">
          <a:xfrm>
            <a:off x="0" y="5500702"/>
            <a:ext cx="1014409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3600" b="0" i="0" u="none" strike="noStrike" cap="none" normalizeH="0" baseline="0" dirty="0" smtClean="0">
                <a:ln>
                  <a:noFill/>
                </a:ln>
                <a:effectLst/>
                <a:latin typeface="+mn-lt"/>
                <a:ea typeface="Calibri" pitchFamily="34" charset="0"/>
                <a:cs typeface="Times New Roman" pitchFamily="18" charset="0"/>
              </a:rPr>
              <a:t>     </a:t>
            </a:r>
            <a:endParaRPr kumimoji="0" lang="pt-BR" sz="3600" b="0" i="0" u="none" strike="noStrike" cap="none" normalizeH="0" baseline="0" dirty="0" smtClean="0">
              <a:ln>
                <a:noFill/>
              </a:ln>
              <a:effectLst/>
              <a:latin typeface="+mn-lt"/>
              <a:cs typeface="Arial"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309530" y="338555"/>
            <a:ext cx="959647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3600" b="1" i="0" u="none" strike="noStrike" cap="none" normalizeH="0" baseline="0" dirty="0" smtClean="0">
                <a:ln>
                  <a:noFill/>
                </a:ln>
                <a:solidFill>
                  <a:srgbClr val="FFC000"/>
                </a:solidFill>
                <a:effectLst/>
                <a:latin typeface="+mn-lt"/>
                <a:ea typeface="Calibri" pitchFamily="34" charset="0"/>
                <a:cs typeface="Times New Roman" pitchFamily="18" charset="0"/>
              </a:rPr>
              <a:t>DÍVIDA DE MINAS - CEMIG</a:t>
            </a:r>
            <a:endParaRPr kumimoji="0" lang="pt-BR" sz="3600" b="0" i="0" u="none" strike="noStrike" cap="none" normalizeH="0" baseline="0" dirty="0" smtClean="0">
              <a:ln>
                <a:noFill/>
              </a:ln>
              <a:solidFill>
                <a:srgbClr val="FFC000"/>
              </a:solidFill>
              <a:effectLst/>
              <a:latin typeface="+mn-lt"/>
              <a:cs typeface="Arial" pitchFamily="34" charset="0"/>
            </a:endParaRPr>
          </a:p>
        </p:txBody>
      </p:sp>
      <p:sp>
        <p:nvSpPr>
          <p:cNvPr id="4" name="Retângulo 3"/>
          <p:cNvSpPr/>
          <p:nvPr/>
        </p:nvSpPr>
        <p:spPr>
          <a:xfrm>
            <a:off x="595282" y="1000109"/>
            <a:ext cx="9310718" cy="3970318"/>
          </a:xfrm>
          <a:prstGeom prst="rect">
            <a:avLst/>
          </a:prstGeom>
        </p:spPr>
        <p:txBody>
          <a:bodyPr wrap="square">
            <a:spAutoFit/>
          </a:bodyPr>
          <a:lstStyle/>
          <a:p>
            <a:pPr marL="360000" indent="-360000" algn="just"/>
            <a:endParaRPr lang="pt-BR" sz="2800" dirty="0" smtClean="0">
              <a:solidFill>
                <a:srgbClr val="FFFFFF"/>
              </a:solidFill>
            </a:endParaRPr>
          </a:p>
          <a:p>
            <a:pPr algn="just"/>
            <a:r>
              <a:rPr lang="pt-BR" sz="2800" dirty="0" smtClean="0">
                <a:solidFill>
                  <a:srgbClr val="FFFFFF"/>
                </a:solidFill>
              </a:rPr>
              <a:t>Em 31/5/1995  = o valor  dívida - de R$ 602 milhões.</a:t>
            </a:r>
          </a:p>
          <a:p>
            <a:pPr algn="just"/>
            <a:r>
              <a:rPr lang="pt-BR" sz="2800" dirty="0" smtClean="0">
                <a:solidFill>
                  <a:srgbClr val="FFFFFF"/>
                </a:solidFill>
              </a:rPr>
              <a:t>Final de 2011 = </a:t>
            </a:r>
            <a:r>
              <a:rPr lang="pt-BR" sz="2800" dirty="0" smtClean="0">
                <a:solidFill>
                  <a:srgbClr val="FFFF00"/>
                </a:solidFill>
              </a:rPr>
              <a:t>R$ 5,6 bilhões </a:t>
            </a:r>
            <a:r>
              <a:rPr lang="pt-BR" sz="2800" dirty="0" smtClean="0">
                <a:solidFill>
                  <a:srgbClr val="FFFFFF"/>
                </a:solidFill>
              </a:rPr>
              <a:t>= se multiplicou por mais de 9 vezes. - acionistas privados  - detêm 76,61% das ações da empresa, sendo que 46,45% do total se encontram nas mãos de estrangeiros – ultimamente – </a:t>
            </a:r>
            <a:r>
              <a:rPr lang="pt-BR" sz="2800" dirty="0" smtClean="0">
                <a:solidFill>
                  <a:srgbClr val="FFFF00"/>
                </a:solidFill>
              </a:rPr>
              <a:t>IGP-DI + 8,18 </a:t>
            </a:r>
            <a:r>
              <a:rPr lang="pt-BR" sz="2800" dirty="0" smtClean="0">
                <a:solidFill>
                  <a:srgbClr val="FFFFFF"/>
                </a:solidFill>
              </a:rPr>
              <a:t>– 2006 era </a:t>
            </a:r>
            <a:r>
              <a:rPr lang="pt-BR" sz="2800" dirty="0" smtClean="0">
                <a:solidFill>
                  <a:srgbClr val="FFFF00"/>
                </a:solidFill>
              </a:rPr>
              <a:t>IDP-DI +12%</a:t>
            </a:r>
            <a:endParaRPr lang="pt-BR" sz="2800" dirty="0" smtClean="0">
              <a:solidFill>
                <a:srgbClr val="FFFFFF"/>
              </a:solidFill>
            </a:endParaRPr>
          </a:p>
          <a:p>
            <a:pPr algn="just"/>
            <a:endParaRPr lang="pt-BR" sz="2800" dirty="0" smtClean="0">
              <a:solidFill>
                <a:srgbClr val="FFFFFF"/>
              </a:solidFill>
            </a:endParaRPr>
          </a:p>
          <a:p>
            <a:pPr algn="just"/>
            <a:endParaRPr lang="pt-BR" sz="2800" dirty="0">
              <a:solidFill>
                <a:srgbClr val="FFFFFF"/>
              </a:solidFill>
            </a:endParaRPr>
          </a:p>
        </p:txBody>
      </p:sp>
      <p:sp>
        <p:nvSpPr>
          <p:cNvPr id="5" name="Retângulo 4"/>
          <p:cNvSpPr/>
          <p:nvPr/>
        </p:nvSpPr>
        <p:spPr>
          <a:xfrm rot="10800000" flipV="1">
            <a:off x="738158" y="4589868"/>
            <a:ext cx="9167842" cy="954107"/>
          </a:xfrm>
          <a:prstGeom prst="rect">
            <a:avLst/>
          </a:prstGeom>
        </p:spPr>
        <p:txBody>
          <a:bodyPr wrap="square">
            <a:spAutoFit/>
          </a:bodyPr>
          <a:lstStyle/>
          <a:p>
            <a:pPr marL="360000" indent="-360000" algn="just"/>
            <a:r>
              <a:rPr lang="pt-BR" sz="2800" dirty="0" smtClean="0">
                <a:solidFill>
                  <a:srgbClr val="FFFFFF"/>
                </a:solidFill>
              </a:rPr>
              <a:t>   </a:t>
            </a:r>
          </a:p>
          <a:p>
            <a:pPr marL="360000" indent="-360000" algn="just"/>
            <a:endParaRPr lang="pt-BR" sz="2800" dirty="0">
              <a:solidFill>
                <a:srgbClr val="FFFFFF"/>
              </a:solidFill>
            </a:endParaRPr>
          </a:p>
        </p:txBody>
      </p:sp>
      <p:sp>
        <p:nvSpPr>
          <p:cNvPr id="7" name="Retângulo 6"/>
          <p:cNvSpPr/>
          <p:nvPr/>
        </p:nvSpPr>
        <p:spPr>
          <a:xfrm>
            <a:off x="523844" y="4143381"/>
            <a:ext cx="9382156" cy="523220"/>
          </a:xfrm>
          <a:prstGeom prst="rect">
            <a:avLst/>
          </a:prstGeom>
        </p:spPr>
        <p:txBody>
          <a:bodyPr wrap="square">
            <a:spAutoFit/>
          </a:bodyPr>
          <a:lstStyle/>
          <a:p>
            <a:pPr marL="360000" indent="-360000" algn="just"/>
            <a:r>
              <a:rPr lang="pt-BR" sz="2800" dirty="0" smtClean="0">
                <a:solidFill>
                  <a:srgbClr val="FFFFFF"/>
                </a:solidFill>
              </a:rPr>
              <a:t>   </a:t>
            </a:r>
            <a:endParaRPr lang="pt-BR" sz="2800" dirty="0">
              <a:solidFill>
                <a:srgbClr val="FFFFFF"/>
              </a:solidFill>
            </a:endParaRPr>
          </a:p>
        </p:txBody>
      </p:sp>
      <p:sp>
        <p:nvSpPr>
          <p:cNvPr id="3075" name="Rectangle 3"/>
          <p:cNvSpPr>
            <a:spLocks noChangeArrowheads="1"/>
          </p:cNvSpPr>
          <p:nvPr/>
        </p:nvSpPr>
        <p:spPr bwMode="auto">
          <a:xfrm>
            <a:off x="0" y="5500702"/>
            <a:ext cx="1014409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3600" b="0" i="0" u="none" strike="noStrike" cap="none" normalizeH="0" baseline="0" dirty="0" smtClean="0">
                <a:ln>
                  <a:noFill/>
                </a:ln>
                <a:effectLst/>
                <a:latin typeface="+mn-lt"/>
                <a:ea typeface="Calibri" pitchFamily="34" charset="0"/>
                <a:cs typeface="Times New Roman" pitchFamily="18" charset="0"/>
              </a:rPr>
              <a:t>     </a:t>
            </a:r>
            <a:endParaRPr kumimoji="0" lang="pt-BR" sz="3600" b="0" i="0" u="none" strike="noStrike" cap="none" normalizeH="0" baseline="0" dirty="0" smtClean="0">
              <a:ln>
                <a:noFill/>
              </a:ln>
              <a:effectLst/>
              <a:latin typeface="+mn-lt"/>
              <a:cs typeface="Arial" pitchFamily="34" charset="0"/>
            </a:endParaRPr>
          </a:p>
        </p:txBody>
      </p:sp>
      <p:sp>
        <p:nvSpPr>
          <p:cNvPr id="8" name="Retângulo 7"/>
          <p:cNvSpPr/>
          <p:nvPr/>
        </p:nvSpPr>
        <p:spPr>
          <a:xfrm>
            <a:off x="523844" y="4143380"/>
            <a:ext cx="9382156" cy="2308324"/>
          </a:xfrm>
          <a:prstGeom prst="rect">
            <a:avLst/>
          </a:prstGeom>
        </p:spPr>
        <p:txBody>
          <a:bodyPr wrap="square">
            <a:spAutoFit/>
          </a:bodyPr>
          <a:lstStyle/>
          <a:p>
            <a:r>
              <a:rPr lang="pt-BR" dirty="0" smtClean="0">
                <a:solidFill>
                  <a:srgbClr val="FFFF00"/>
                </a:solidFill>
              </a:rPr>
              <a:t>No final de 2012, o </a:t>
            </a:r>
            <a:r>
              <a:rPr lang="pt-BR" dirty="0" smtClean="0">
                <a:solidFill>
                  <a:srgbClr val="FFFFFF"/>
                </a:solidFill>
              </a:rPr>
              <a:t>governo do Estado negociou esta dívida</a:t>
            </a:r>
            <a:r>
              <a:rPr lang="pt-BR" dirty="0" smtClean="0">
                <a:solidFill>
                  <a:srgbClr val="FFFF00"/>
                </a:solidFill>
              </a:rPr>
              <a:t>, por meio da tomada de empréstimo externo de cerca de R$ 4 bilhões </a:t>
            </a:r>
            <a:r>
              <a:rPr lang="pt-BR" dirty="0" smtClean="0">
                <a:solidFill>
                  <a:srgbClr val="FFFFFF"/>
                </a:solidFill>
              </a:rPr>
              <a:t>junto ao Banco Mundial e outras instituições internacionais</a:t>
            </a:r>
            <a:r>
              <a:rPr lang="pt-BR" dirty="0" smtClean="0">
                <a:solidFill>
                  <a:srgbClr val="FFFF00"/>
                </a:solidFill>
              </a:rPr>
              <a:t>, alegando que assim teve um desconto de R$ 1,9 bilhão e passaria a pagar juros de 4,62% (taxa média ponderada pelos saldos e pela projeção da LIBOR) ao ano, ou seja, 4,62% mais a variação cambial</a:t>
            </a:r>
            <a:endParaRPr lang="pt-BR" dirty="0">
              <a:solidFill>
                <a:srgbClr val="FFFF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309530" y="338555"/>
            <a:ext cx="959647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3600" b="1" i="0" u="none" strike="noStrike" cap="none" normalizeH="0" baseline="0" dirty="0" smtClean="0">
                <a:ln>
                  <a:noFill/>
                </a:ln>
                <a:solidFill>
                  <a:srgbClr val="00B050"/>
                </a:solidFill>
                <a:effectLst/>
                <a:latin typeface="+mn-lt"/>
                <a:ea typeface="Calibri" pitchFamily="34" charset="0"/>
                <a:cs typeface="Times New Roman" pitchFamily="18" charset="0"/>
              </a:rPr>
              <a:t> </a:t>
            </a:r>
            <a:r>
              <a:rPr kumimoji="0" lang="pt-BR" sz="3600" b="1" i="0" u="none" strike="noStrike" cap="none" normalizeH="0" baseline="0" dirty="0" smtClean="0">
                <a:ln>
                  <a:noFill/>
                </a:ln>
                <a:solidFill>
                  <a:srgbClr val="FFC000"/>
                </a:solidFill>
                <a:effectLst/>
                <a:latin typeface="+mn-lt"/>
                <a:ea typeface="Calibri" pitchFamily="34" charset="0"/>
                <a:cs typeface="Times New Roman" pitchFamily="18" charset="0"/>
              </a:rPr>
              <a:t>DÍVIDA DE</a:t>
            </a:r>
            <a:r>
              <a:rPr kumimoji="0" lang="pt-BR" sz="3600" b="1" i="0" u="none" strike="noStrike" cap="none" normalizeH="0" dirty="0" smtClean="0">
                <a:ln>
                  <a:noFill/>
                </a:ln>
                <a:solidFill>
                  <a:srgbClr val="FFC000"/>
                </a:solidFill>
                <a:effectLst/>
                <a:latin typeface="+mn-lt"/>
                <a:ea typeface="Calibri" pitchFamily="34" charset="0"/>
                <a:cs typeface="Times New Roman" pitchFamily="18" charset="0"/>
              </a:rPr>
              <a:t> MINAS  CO</a:t>
            </a:r>
            <a:r>
              <a:rPr kumimoji="0" lang="pt-BR" sz="3600" b="1" i="0" u="none" strike="noStrike" cap="none" normalizeH="0" baseline="0" dirty="0" smtClean="0">
                <a:ln>
                  <a:noFill/>
                </a:ln>
                <a:solidFill>
                  <a:srgbClr val="FFC000"/>
                </a:solidFill>
                <a:effectLst/>
                <a:latin typeface="+mn-lt"/>
                <a:ea typeface="Calibri" pitchFamily="34" charset="0"/>
                <a:cs typeface="Times New Roman" pitchFamily="18" charset="0"/>
              </a:rPr>
              <a:t>M A UNIÃO</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sz="3600" b="0" i="0" u="none" strike="noStrike" cap="none" normalizeH="0" baseline="0" dirty="0" smtClean="0">
                <a:ln>
                  <a:noFill/>
                </a:ln>
                <a:solidFill>
                  <a:srgbClr val="FFC000"/>
                </a:solidFill>
                <a:effectLst/>
                <a:latin typeface="+mn-lt"/>
                <a:cs typeface="Times New Roman" pitchFamily="18" charset="0"/>
              </a:rPr>
              <a:t>Contrato</a:t>
            </a:r>
            <a:r>
              <a:rPr kumimoji="0" lang="pt-BR" sz="3600" b="0" i="0" u="none" strike="noStrike" cap="none" normalizeH="0" dirty="0" smtClean="0">
                <a:ln>
                  <a:noFill/>
                </a:ln>
                <a:solidFill>
                  <a:srgbClr val="FFC000"/>
                </a:solidFill>
                <a:effectLst/>
                <a:latin typeface="+mn-lt"/>
                <a:cs typeface="Times New Roman" pitchFamily="18" charset="0"/>
              </a:rPr>
              <a:t> 004/98</a:t>
            </a:r>
            <a:endParaRPr kumimoji="0" lang="pt-BR" sz="3600" b="0" i="0" u="none" strike="noStrike" cap="none" normalizeH="0" baseline="0" dirty="0" smtClean="0">
              <a:ln>
                <a:noFill/>
              </a:ln>
              <a:solidFill>
                <a:srgbClr val="FFC000"/>
              </a:solidFill>
              <a:effectLst/>
              <a:latin typeface="+mn-lt"/>
              <a:cs typeface="Arial" pitchFamily="34" charset="0"/>
            </a:endParaRPr>
          </a:p>
        </p:txBody>
      </p:sp>
      <p:sp>
        <p:nvSpPr>
          <p:cNvPr id="4" name="Retângulo 3"/>
          <p:cNvSpPr/>
          <p:nvPr/>
        </p:nvSpPr>
        <p:spPr>
          <a:xfrm>
            <a:off x="523844" y="1142984"/>
            <a:ext cx="9072626" cy="523220"/>
          </a:xfrm>
          <a:prstGeom prst="rect">
            <a:avLst/>
          </a:prstGeom>
        </p:spPr>
        <p:txBody>
          <a:bodyPr wrap="square">
            <a:spAutoFit/>
          </a:bodyPr>
          <a:lstStyle/>
          <a:p>
            <a:pPr marL="360000" indent="-360000" algn="just"/>
            <a:r>
              <a:rPr lang="pt-BR" sz="2800" dirty="0" smtClean="0">
                <a:solidFill>
                  <a:srgbClr val="FFFFFF"/>
                </a:solidFill>
              </a:rPr>
              <a:t>    </a:t>
            </a:r>
            <a:endParaRPr lang="pt-BR" sz="2800" dirty="0">
              <a:solidFill>
                <a:srgbClr val="FFFFFF"/>
              </a:solidFill>
            </a:endParaRPr>
          </a:p>
        </p:txBody>
      </p:sp>
      <p:sp>
        <p:nvSpPr>
          <p:cNvPr id="7" name="Retângulo 6"/>
          <p:cNvSpPr/>
          <p:nvPr/>
        </p:nvSpPr>
        <p:spPr>
          <a:xfrm>
            <a:off x="523844" y="2500307"/>
            <a:ext cx="9382156" cy="1077218"/>
          </a:xfrm>
          <a:prstGeom prst="rect">
            <a:avLst/>
          </a:prstGeom>
        </p:spPr>
        <p:txBody>
          <a:bodyPr wrap="square">
            <a:spAutoFit/>
          </a:bodyPr>
          <a:lstStyle/>
          <a:p>
            <a:pPr marL="360000" indent="-360000" algn="just"/>
            <a:r>
              <a:rPr lang="pt-BR" sz="3200" dirty="0" smtClean="0">
                <a:solidFill>
                  <a:srgbClr val="FFFFFF"/>
                </a:solidFill>
              </a:rPr>
              <a:t>DÍVIDA REFINANCIADA -  FÓRMULA </a:t>
            </a:r>
          </a:p>
          <a:p>
            <a:pPr marL="360000" indent="-360000" algn="just"/>
            <a:r>
              <a:rPr lang="pt-BR" sz="3200" dirty="0" smtClean="0">
                <a:solidFill>
                  <a:srgbClr val="FFFFFF"/>
                </a:solidFill>
              </a:rPr>
              <a:t> D= VLFTE+ VBB + VCEF + VBANCOS - V IPI*</a:t>
            </a:r>
            <a:endParaRPr lang="pt-BR" sz="3200" dirty="0">
              <a:solidFill>
                <a:srgbClr val="FFFFFF"/>
              </a:solidFill>
            </a:endParaRPr>
          </a:p>
        </p:txBody>
      </p:sp>
      <p:sp>
        <p:nvSpPr>
          <p:cNvPr id="3075" name="Rectangle 3"/>
          <p:cNvSpPr>
            <a:spLocks noChangeArrowheads="1"/>
          </p:cNvSpPr>
          <p:nvPr/>
        </p:nvSpPr>
        <p:spPr bwMode="auto">
          <a:xfrm>
            <a:off x="0" y="4572008"/>
            <a:ext cx="1014409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3600" b="0" i="0" u="none" strike="noStrike" cap="none" normalizeH="0" baseline="0" dirty="0" smtClean="0">
                <a:ln>
                  <a:noFill/>
                </a:ln>
                <a:effectLst/>
                <a:latin typeface="+mn-lt"/>
                <a:ea typeface="Calibri" pitchFamily="34" charset="0"/>
                <a:cs typeface="Times New Roman" pitchFamily="18" charset="0"/>
              </a:rPr>
              <a:t>     </a:t>
            </a:r>
            <a:endParaRPr kumimoji="0" lang="pt-BR" sz="3600" b="0" i="0" u="none" strike="noStrike" cap="none" normalizeH="0" baseline="0" dirty="0" smtClean="0">
              <a:ln>
                <a:noFill/>
              </a:ln>
              <a:effectLst/>
              <a:latin typeface="+mn-lt"/>
              <a:cs typeface="Arial" pitchFamily="34" charset="0"/>
            </a:endParaRPr>
          </a:p>
        </p:txBody>
      </p:sp>
      <p:sp>
        <p:nvSpPr>
          <p:cNvPr id="6" name="Retângulo 5"/>
          <p:cNvSpPr/>
          <p:nvPr/>
        </p:nvSpPr>
        <p:spPr>
          <a:xfrm>
            <a:off x="452406" y="5500702"/>
            <a:ext cx="9453594" cy="830997"/>
          </a:xfrm>
          <a:prstGeom prst="rect">
            <a:avLst/>
          </a:prstGeom>
        </p:spPr>
        <p:txBody>
          <a:bodyPr wrap="square">
            <a:spAutoFit/>
          </a:bodyPr>
          <a:lstStyle/>
          <a:p>
            <a:r>
              <a:rPr lang="pt-BR" sz="1200" dirty="0" smtClean="0">
                <a:solidFill>
                  <a:srgbClr val="FFFFFF"/>
                </a:solidFill>
              </a:rPr>
              <a:t>Fonte: Primárias (contrato e aditivos). Valores apontados no Segundo Termo Aditivo de Re-ratificação ao Contrato de Confissão, Promessa de Assunção, Consolidação e Refinanciamento de Dívidas, de 30 de novembro de 1998. Elaboração Econ. Maria Eulália Alvarenga - Auditoria Cidadã da Dívida - Núcleo Mineiro.</a:t>
            </a:r>
          </a:p>
          <a:p>
            <a:r>
              <a:rPr lang="pt-BR" sz="1200" dirty="0" smtClean="0">
                <a:solidFill>
                  <a:srgbClr val="FFFFFF"/>
                </a:solidFill>
              </a:rPr>
              <a:t>* IPI-EXPORTAÇÃO - crédito de atualização monetária</a:t>
            </a:r>
            <a:endParaRPr lang="pt-BR" sz="1200" dirty="0">
              <a:solidFill>
                <a:srgbClr val="FFFFFF"/>
              </a:solidFill>
            </a:endParaRPr>
          </a:p>
        </p:txBody>
      </p:sp>
      <p:graphicFrame>
        <p:nvGraphicFramePr>
          <p:cNvPr id="9" name="Tabela 8"/>
          <p:cNvGraphicFramePr>
            <a:graphicFrameLocks noGrp="1"/>
          </p:cNvGraphicFramePr>
          <p:nvPr/>
        </p:nvGraphicFramePr>
        <p:xfrm>
          <a:off x="452406" y="3786190"/>
          <a:ext cx="9453593" cy="1571635"/>
        </p:xfrm>
        <a:graphic>
          <a:graphicData uri="http://schemas.openxmlformats.org/drawingml/2006/table">
            <a:tbl>
              <a:tblPr/>
              <a:tblGrid>
                <a:gridCol w="1769299"/>
                <a:gridCol w="1769299"/>
                <a:gridCol w="1493955"/>
                <a:gridCol w="1449721"/>
                <a:gridCol w="1561408"/>
                <a:gridCol w="1409911"/>
              </a:tblGrid>
              <a:tr h="714380">
                <a:tc>
                  <a:txBody>
                    <a:bodyPr/>
                    <a:lstStyle/>
                    <a:p>
                      <a:pPr algn="just">
                        <a:spcAft>
                          <a:spcPts val="0"/>
                        </a:spcAft>
                      </a:pPr>
                      <a:r>
                        <a:rPr lang="pt-BR" sz="1800" b="1" dirty="0">
                          <a:solidFill>
                            <a:srgbClr val="000000"/>
                          </a:solidFill>
                          <a:latin typeface="Times New Roman"/>
                          <a:ea typeface="Times New Roman"/>
                          <a:cs typeface="Times New Roman"/>
                        </a:rPr>
                        <a:t>D</a:t>
                      </a:r>
                      <a:endParaRPr lang="pt-BR" sz="18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just">
                        <a:spcAft>
                          <a:spcPts val="0"/>
                        </a:spcAft>
                      </a:pPr>
                      <a:r>
                        <a:rPr lang="pt-BR" sz="1800" b="1" dirty="0">
                          <a:solidFill>
                            <a:srgbClr val="000000"/>
                          </a:solidFill>
                          <a:latin typeface="Times New Roman"/>
                          <a:ea typeface="Times New Roman"/>
                          <a:cs typeface="Times New Roman"/>
                        </a:rPr>
                        <a:t>V</a:t>
                      </a:r>
                      <a:r>
                        <a:rPr lang="pt-BR" sz="1800" b="1" baseline="-25000" dirty="0">
                          <a:solidFill>
                            <a:srgbClr val="000000"/>
                          </a:solidFill>
                          <a:latin typeface="Times New Roman"/>
                          <a:ea typeface="Times New Roman"/>
                          <a:cs typeface="Times New Roman"/>
                        </a:rPr>
                        <a:t>LFTE</a:t>
                      </a:r>
                      <a:endParaRPr lang="pt-BR" sz="18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just">
                        <a:spcAft>
                          <a:spcPts val="0"/>
                        </a:spcAft>
                      </a:pPr>
                      <a:r>
                        <a:rPr lang="pt-BR" sz="1800" b="1" dirty="0">
                          <a:solidFill>
                            <a:srgbClr val="000000"/>
                          </a:solidFill>
                          <a:latin typeface="Times New Roman"/>
                          <a:ea typeface="Times New Roman"/>
                          <a:cs typeface="Times New Roman"/>
                        </a:rPr>
                        <a:t>V</a:t>
                      </a:r>
                      <a:r>
                        <a:rPr lang="pt-BR" sz="1800" b="1" baseline="-25000" dirty="0">
                          <a:solidFill>
                            <a:srgbClr val="000000"/>
                          </a:solidFill>
                          <a:latin typeface="Times New Roman"/>
                          <a:ea typeface="Times New Roman"/>
                          <a:cs typeface="Times New Roman"/>
                        </a:rPr>
                        <a:t>BB</a:t>
                      </a:r>
                      <a:endParaRPr lang="pt-BR" sz="18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indent="202565" algn="just">
                        <a:spcAft>
                          <a:spcPts val="0"/>
                        </a:spcAft>
                      </a:pPr>
                      <a:r>
                        <a:rPr lang="pt-BR" sz="1800" b="1" dirty="0">
                          <a:solidFill>
                            <a:srgbClr val="000000"/>
                          </a:solidFill>
                          <a:latin typeface="Times New Roman"/>
                          <a:ea typeface="Times New Roman"/>
                          <a:cs typeface="Times New Roman"/>
                        </a:rPr>
                        <a:t>V</a:t>
                      </a:r>
                      <a:r>
                        <a:rPr lang="pt-BR" sz="1800" b="1" baseline="-25000" dirty="0">
                          <a:solidFill>
                            <a:srgbClr val="000000"/>
                          </a:solidFill>
                          <a:latin typeface="Times New Roman"/>
                          <a:ea typeface="Times New Roman"/>
                          <a:cs typeface="Times New Roman"/>
                        </a:rPr>
                        <a:t>CEF</a:t>
                      </a:r>
                      <a:endParaRPr lang="pt-BR" sz="18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just">
                        <a:spcAft>
                          <a:spcPts val="0"/>
                        </a:spcAft>
                      </a:pPr>
                      <a:r>
                        <a:rPr lang="pt-BR" sz="1800" b="1" dirty="0">
                          <a:solidFill>
                            <a:srgbClr val="000000"/>
                          </a:solidFill>
                          <a:latin typeface="Times New Roman"/>
                          <a:ea typeface="Times New Roman"/>
                          <a:cs typeface="Times New Roman"/>
                        </a:rPr>
                        <a:t>V</a:t>
                      </a:r>
                      <a:r>
                        <a:rPr lang="pt-BR" sz="1800" b="1" baseline="-25000" dirty="0">
                          <a:solidFill>
                            <a:srgbClr val="000000"/>
                          </a:solidFill>
                          <a:latin typeface="Times New Roman"/>
                          <a:ea typeface="Times New Roman"/>
                          <a:cs typeface="Times New Roman"/>
                        </a:rPr>
                        <a:t>Bancos</a:t>
                      </a:r>
                      <a:endParaRPr lang="pt-BR" sz="18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just">
                        <a:spcAft>
                          <a:spcPts val="0"/>
                        </a:spcAft>
                      </a:pPr>
                      <a:r>
                        <a:rPr lang="pt-BR" sz="1800" b="1" dirty="0">
                          <a:solidFill>
                            <a:srgbClr val="000000"/>
                          </a:solidFill>
                          <a:latin typeface="Times New Roman"/>
                          <a:ea typeface="Times New Roman"/>
                          <a:cs typeface="Times New Roman"/>
                        </a:rPr>
                        <a:t>V</a:t>
                      </a:r>
                      <a:r>
                        <a:rPr lang="pt-BR" sz="1800" b="1" baseline="-25000" dirty="0">
                          <a:solidFill>
                            <a:srgbClr val="000000"/>
                          </a:solidFill>
                          <a:latin typeface="Times New Roman"/>
                          <a:ea typeface="Times New Roman"/>
                          <a:cs typeface="Times New Roman"/>
                        </a:rPr>
                        <a:t>IPI</a:t>
                      </a:r>
                      <a:endParaRPr lang="pt-BR" sz="18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857255">
                <a:tc>
                  <a:txBody>
                    <a:bodyPr/>
                    <a:lstStyle/>
                    <a:p>
                      <a:pPr algn="r">
                        <a:spcAft>
                          <a:spcPts val="0"/>
                        </a:spcAft>
                      </a:pPr>
                      <a:r>
                        <a:rPr lang="pt-BR" sz="1600" b="1" dirty="0">
                          <a:solidFill>
                            <a:srgbClr val="000000"/>
                          </a:solidFill>
                          <a:latin typeface="Times New Roman"/>
                          <a:ea typeface="Times New Roman"/>
                          <a:cs typeface="Times New Roman"/>
                        </a:rPr>
                        <a:t>10.184.651.441,68</a:t>
                      </a:r>
                      <a:endParaRPr lang="pt-BR" sz="16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spcAft>
                          <a:spcPts val="0"/>
                        </a:spcAft>
                      </a:pPr>
                      <a:r>
                        <a:rPr lang="pt-BR" sz="1600" b="1" dirty="0">
                          <a:solidFill>
                            <a:srgbClr val="000000"/>
                          </a:solidFill>
                          <a:latin typeface="Times New Roman"/>
                          <a:ea typeface="Times New Roman"/>
                          <a:cs typeface="Times New Roman"/>
                        </a:rPr>
                        <a:t>9.784.508.829,17</a:t>
                      </a:r>
                      <a:endParaRPr lang="pt-BR" sz="16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spcAft>
                          <a:spcPts val="0"/>
                        </a:spcAft>
                      </a:pPr>
                      <a:r>
                        <a:rPr lang="pt-BR" sz="1600" b="1" dirty="0">
                          <a:solidFill>
                            <a:srgbClr val="000000"/>
                          </a:solidFill>
                          <a:latin typeface="Times New Roman"/>
                          <a:ea typeface="Times New Roman"/>
                          <a:cs typeface="Times New Roman"/>
                        </a:rPr>
                        <a:t>38.775.133,07</a:t>
                      </a:r>
                      <a:endParaRPr lang="pt-BR" sz="16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spcAft>
                          <a:spcPts val="0"/>
                        </a:spcAft>
                      </a:pPr>
                      <a:r>
                        <a:rPr lang="pt-BR" sz="1600" b="1" dirty="0" smtClean="0">
                          <a:solidFill>
                            <a:srgbClr val="000000"/>
                          </a:solidFill>
                          <a:latin typeface="Times New Roman"/>
                          <a:ea typeface="Times New Roman"/>
                          <a:cs typeface="Times New Roman"/>
                        </a:rPr>
                        <a:t>270.647.687,97</a:t>
                      </a:r>
                      <a:endParaRPr lang="pt-BR" sz="16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spcAft>
                          <a:spcPts val="0"/>
                        </a:spcAft>
                      </a:pPr>
                      <a:r>
                        <a:rPr lang="pt-BR" sz="1600" b="1" dirty="0">
                          <a:solidFill>
                            <a:srgbClr val="000000"/>
                          </a:solidFill>
                          <a:latin typeface="Times New Roman"/>
                          <a:ea typeface="Times New Roman"/>
                          <a:cs typeface="Times New Roman"/>
                        </a:rPr>
                        <a:t>141.407.947,90</a:t>
                      </a:r>
                      <a:endParaRPr lang="pt-BR" sz="16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spcAft>
                          <a:spcPts val="0"/>
                        </a:spcAft>
                      </a:pPr>
                      <a:r>
                        <a:rPr lang="pt-BR" sz="1600" b="1" dirty="0">
                          <a:solidFill>
                            <a:srgbClr val="000000"/>
                          </a:solidFill>
                          <a:latin typeface="Times New Roman"/>
                          <a:ea typeface="Times New Roman"/>
                          <a:cs typeface="Times New Roman"/>
                        </a:rPr>
                        <a:t>(50.688.156,43)</a:t>
                      </a:r>
                      <a:endParaRPr lang="pt-BR" sz="16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309530" y="0"/>
            <a:ext cx="959647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b="1" i="0" u="none" strike="noStrike" cap="none" normalizeH="0" baseline="0" dirty="0" smtClean="0">
                <a:ln>
                  <a:noFill/>
                </a:ln>
                <a:solidFill>
                  <a:srgbClr val="FFC000"/>
                </a:solidFill>
                <a:effectLst/>
                <a:latin typeface="+mn-lt"/>
                <a:ea typeface="Calibri" pitchFamily="34" charset="0"/>
                <a:cs typeface="Times New Roman" pitchFamily="18" charset="0"/>
              </a:rPr>
              <a:t>DÍVIDA DE</a:t>
            </a:r>
            <a:r>
              <a:rPr kumimoji="0" lang="pt-BR" b="1" i="0" u="none" strike="noStrike" cap="none" normalizeH="0" dirty="0" smtClean="0">
                <a:ln>
                  <a:noFill/>
                </a:ln>
                <a:solidFill>
                  <a:srgbClr val="FFC000"/>
                </a:solidFill>
                <a:effectLst/>
                <a:latin typeface="+mn-lt"/>
                <a:ea typeface="Calibri" pitchFamily="34" charset="0"/>
                <a:cs typeface="Times New Roman" pitchFamily="18" charset="0"/>
              </a:rPr>
              <a:t> MINAS  CO</a:t>
            </a:r>
            <a:r>
              <a:rPr kumimoji="0" lang="pt-BR" b="1" i="0" u="none" strike="noStrike" cap="none" normalizeH="0" baseline="0" dirty="0" smtClean="0">
                <a:ln>
                  <a:noFill/>
                </a:ln>
                <a:solidFill>
                  <a:srgbClr val="FFC000"/>
                </a:solidFill>
                <a:effectLst/>
                <a:latin typeface="+mn-lt"/>
                <a:ea typeface="Calibri" pitchFamily="34" charset="0"/>
                <a:cs typeface="Times New Roman" pitchFamily="18" charset="0"/>
              </a:rPr>
              <a:t>M A UNIÃO</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b="1" i="0" u="none" strike="noStrike" cap="none" normalizeH="0" baseline="0" dirty="0" smtClean="0">
                <a:ln>
                  <a:noFill/>
                </a:ln>
                <a:solidFill>
                  <a:srgbClr val="00B050"/>
                </a:solidFill>
                <a:effectLst/>
                <a:latin typeface="+mn-lt"/>
                <a:ea typeface="Calibri" pitchFamily="34" charset="0"/>
                <a:cs typeface="Times New Roman" pitchFamily="18" charset="0"/>
              </a:rPr>
              <a:t> </a:t>
            </a:r>
            <a:r>
              <a:rPr kumimoji="0" lang="pt-BR" b="1" i="0" u="none" strike="noStrike" cap="none" normalizeH="0" baseline="0" dirty="0" smtClean="0">
                <a:ln>
                  <a:noFill/>
                </a:ln>
                <a:solidFill>
                  <a:srgbClr val="FFC000"/>
                </a:solidFill>
                <a:effectLst/>
                <a:latin typeface="+mn-lt"/>
                <a:ea typeface="Calibri" pitchFamily="34" charset="0"/>
                <a:cs typeface="Times New Roman" pitchFamily="18" charset="0"/>
              </a:rPr>
              <a:t>Negociada com base na Lei 9496/97 e Res.99/96 do Senado-em reais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200" b="1" i="0" u="none" strike="noStrike" cap="none" normalizeH="0" baseline="0" dirty="0" smtClean="0">
              <a:ln>
                <a:noFill/>
              </a:ln>
              <a:solidFill>
                <a:srgbClr val="FFC000"/>
              </a:solidFill>
              <a:effectLst/>
              <a:latin typeface="+mj-lt"/>
              <a:ea typeface="Calibri" pitchFamily="34" charset="0"/>
              <a:cs typeface="Times New Roman" pitchFamily="18" charset="0"/>
            </a:endParaRPr>
          </a:p>
          <a:p>
            <a:pPr algn="r"/>
            <a:r>
              <a:rPr lang="pt-BR" sz="1200" dirty="0" smtClean="0">
                <a:solidFill>
                  <a:srgbClr val="FFFFFF"/>
                </a:solidFill>
                <a:latin typeface="+mj-lt"/>
              </a:rPr>
              <a:t>em reais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2800" b="0" i="0" u="none" strike="noStrike" cap="none" normalizeH="0" baseline="0" dirty="0" smtClean="0">
              <a:ln>
                <a:noFill/>
              </a:ln>
              <a:solidFill>
                <a:srgbClr val="FFC000"/>
              </a:solidFill>
              <a:effectLst/>
              <a:latin typeface="+mn-lt"/>
              <a:cs typeface="Arial" pitchFamily="34" charset="0"/>
            </a:endParaRPr>
          </a:p>
        </p:txBody>
      </p:sp>
      <p:sp>
        <p:nvSpPr>
          <p:cNvPr id="4" name="Retângulo 3"/>
          <p:cNvSpPr/>
          <p:nvPr/>
        </p:nvSpPr>
        <p:spPr>
          <a:xfrm>
            <a:off x="238092" y="2071678"/>
            <a:ext cx="9429816" cy="523220"/>
          </a:xfrm>
          <a:prstGeom prst="rect">
            <a:avLst/>
          </a:prstGeom>
        </p:spPr>
        <p:txBody>
          <a:bodyPr wrap="square">
            <a:spAutoFit/>
          </a:bodyPr>
          <a:lstStyle/>
          <a:p>
            <a:pPr marL="360000" indent="-360000" algn="just"/>
            <a:r>
              <a:rPr lang="pt-BR" sz="2800" dirty="0" smtClean="0">
                <a:solidFill>
                  <a:srgbClr val="FFFFFF"/>
                </a:solidFill>
              </a:rPr>
              <a:t>    </a:t>
            </a:r>
            <a:endParaRPr lang="pt-BR" sz="2800" dirty="0">
              <a:solidFill>
                <a:srgbClr val="FFFFFF"/>
              </a:solidFill>
            </a:endParaRPr>
          </a:p>
        </p:txBody>
      </p:sp>
      <p:sp>
        <p:nvSpPr>
          <p:cNvPr id="7" name="Retângulo 6"/>
          <p:cNvSpPr/>
          <p:nvPr/>
        </p:nvSpPr>
        <p:spPr>
          <a:xfrm>
            <a:off x="452406" y="1571612"/>
            <a:ext cx="9453594" cy="523220"/>
          </a:xfrm>
          <a:prstGeom prst="rect">
            <a:avLst/>
          </a:prstGeom>
        </p:spPr>
        <p:txBody>
          <a:bodyPr wrap="square">
            <a:spAutoFit/>
          </a:bodyPr>
          <a:lstStyle/>
          <a:p>
            <a:pPr marL="360000" indent="-360000" algn="just"/>
            <a:endParaRPr lang="pt-BR" sz="2800" dirty="0">
              <a:solidFill>
                <a:srgbClr val="FFFFFF"/>
              </a:solidFill>
            </a:endParaRPr>
          </a:p>
        </p:txBody>
      </p:sp>
      <p:sp>
        <p:nvSpPr>
          <p:cNvPr id="3075" name="Rectangle 3"/>
          <p:cNvSpPr>
            <a:spLocks noChangeArrowheads="1"/>
          </p:cNvSpPr>
          <p:nvPr/>
        </p:nvSpPr>
        <p:spPr bwMode="auto">
          <a:xfrm>
            <a:off x="0" y="4857760"/>
            <a:ext cx="1014409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3600" b="0" i="0" u="none" strike="noStrike" cap="none" normalizeH="0" baseline="0" dirty="0" smtClean="0">
                <a:ln>
                  <a:noFill/>
                </a:ln>
                <a:effectLst/>
                <a:latin typeface="+mn-lt"/>
                <a:ea typeface="Calibri" pitchFamily="34" charset="0"/>
                <a:cs typeface="Times New Roman" pitchFamily="18" charset="0"/>
              </a:rPr>
              <a:t>     </a:t>
            </a:r>
            <a:endParaRPr kumimoji="0" lang="pt-BR" sz="3600" b="0" i="0" u="none" strike="noStrike" cap="none" normalizeH="0" baseline="0" dirty="0" smtClean="0">
              <a:ln>
                <a:noFill/>
              </a:ln>
              <a:effectLst/>
              <a:latin typeface="+mn-lt"/>
              <a:cs typeface="Arial" pitchFamily="34" charset="0"/>
            </a:endParaRPr>
          </a:p>
        </p:txBody>
      </p:sp>
      <p:graphicFrame>
        <p:nvGraphicFramePr>
          <p:cNvPr id="8" name="Tabela 7"/>
          <p:cNvGraphicFramePr>
            <a:graphicFrameLocks noGrp="1"/>
          </p:cNvGraphicFramePr>
          <p:nvPr/>
        </p:nvGraphicFramePr>
        <p:xfrm>
          <a:off x="238092" y="1000108"/>
          <a:ext cx="9667908" cy="5675336"/>
        </p:xfrm>
        <a:graphic>
          <a:graphicData uri="http://schemas.openxmlformats.org/drawingml/2006/table">
            <a:tbl>
              <a:tblPr/>
              <a:tblGrid>
                <a:gridCol w="1571636"/>
                <a:gridCol w="1857388"/>
                <a:gridCol w="1857388"/>
                <a:gridCol w="2643206"/>
                <a:gridCol w="1738290"/>
              </a:tblGrid>
              <a:tr h="878156">
                <a:tc>
                  <a:txBody>
                    <a:bodyPr/>
                    <a:lstStyle/>
                    <a:p>
                      <a:pPr algn="just">
                        <a:spcAft>
                          <a:spcPts val="0"/>
                        </a:spcAft>
                      </a:pPr>
                      <a:r>
                        <a:rPr lang="pt-BR" sz="1600" b="1" dirty="0">
                          <a:latin typeface="Arial" pitchFamily="34" charset="0"/>
                          <a:ea typeface="Calibri"/>
                          <a:cs typeface="Arial" pitchFamily="34" charset="0"/>
                        </a:rPr>
                        <a:t>COMPOSIÇÃO</a:t>
                      </a:r>
                      <a:endParaRPr lang="pt-BR" sz="16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just">
                        <a:spcAft>
                          <a:spcPts val="0"/>
                        </a:spcAft>
                      </a:pPr>
                      <a:r>
                        <a:rPr lang="pt-BR" sz="1600" b="1" dirty="0">
                          <a:latin typeface="Arial" pitchFamily="34" charset="0"/>
                          <a:ea typeface="Calibri"/>
                          <a:cs typeface="Arial" pitchFamily="34" charset="0"/>
                        </a:rPr>
                        <a:t>DÍVIDA INICIAL </a:t>
                      </a:r>
                      <a:endParaRPr lang="pt-BR" sz="16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just">
                        <a:spcAft>
                          <a:spcPts val="0"/>
                        </a:spcAft>
                      </a:pPr>
                      <a:r>
                        <a:rPr lang="pt-BR" sz="1600" b="1" dirty="0">
                          <a:latin typeface="Arial" pitchFamily="34" charset="0"/>
                          <a:ea typeface="Calibri"/>
                          <a:cs typeface="Arial" pitchFamily="34" charset="0"/>
                        </a:rPr>
                        <a:t>DÍVIDA REFINANCIADA- FORMULA </a:t>
                      </a:r>
                      <a:r>
                        <a:rPr lang="pt-BR" sz="1800" b="1" baseline="30000" dirty="0" smtClean="0">
                          <a:solidFill>
                            <a:srgbClr val="FFFFFF"/>
                          </a:solidFill>
                          <a:latin typeface="Arial" pitchFamily="34" charset="0"/>
                          <a:ea typeface="Calibri"/>
                          <a:cs typeface="Arial" pitchFamily="34" charset="0"/>
                        </a:rPr>
                        <a:t>1</a:t>
                      </a:r>
                      <a:r>
                        <a:rPr lang="pt-BR" sz="1600" b="1" baseline="30000" dirty="0" smtClean="0">
                          <a:solidFill>
                            <a:srgbClr val="FF0000"/>
                          </a:solidFill>
                          <a:latin typeface="Arial" pitchFamily="34" charset="0"/>
                          <a:ea typeface="Calibri"/>
                          <a:cs typeface="Arial" pitchFamily="34" charset="0"/>
                        </a:rPr>
                        <a:t> </a:t>
                      </a:r>
                      <a:endParaRPr lang="pt-BR" sz="1600" baseline="30000" dirty="0">
                        <a:solidFill>
                          <a:srgbClr val="FF0000"/>
                        </a:solidFill>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just">
                        <a:spcAft>
                          <a:spcPts val="0"/>
                        </a:spcAft>
                      </a:pPr>
                      <a:r>
                        <a:rPr lang="pt-BR" sz="1600" b="1" dirty="0">
                          <a:latin typeface="Arial" pitchFamily="34" charset="0"/>
                          <a:ea typeface="Calibri"/>
                          <a:cs typeface="Arial" pitchFamily="34" charset="0"/>
                        </a:rPr>
                        <a:t>DEDUÇÃO </a:t>
                      </a:r>
                      <a:r>
                        <a:rPr lang="pt-BR" sz="1600" b="1" dirty="0" smtClean="0">
                          <a:latin typeface="Arial" pitchFamily="34" charset="0"/>
                          <a:ea typeface="Calibri"/>
                          <a:cs typeface="Arial" pitchFamily="34" charset="0"/>
                        </a:rPr>
                        <a:t>VCG</a:t>
                      </a:r>
                      <a:r>
                        <a:rPr lang="pt-BR" sz="1800" b="1" baseline="30000" dirty="0" smtClean="0">
                          <a:solidFill>
                            <a:srgbClr val="FFFFFF"/>
                          </a:solidFill>
                          <a:latin typeface="Arial" pitchFamily="34" charset="0"/>
                          <a:ea typeface="Calibri"/>
                          <a:cs typeface="Arial" pitchFamily="34" charset="0"/>
                        </a:rPr>
                        <a:t>2</a:t>
                      </a:r>
                      <a:endParaRPr lang="pt-BR" sz="1800" baseline="30000" dirty="0">
                        <a:solidFill>
                          <a:srgbClr val="FFFFFF"/>
                        </a:solidFill>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just">
                        <a:spcAft>
                          <a:spcPts val="0"/>
                        </a:spcAft>
                      </a:pPr>
                      <a:r>
                        <a:rPr lang="pt-BR" sz="1600" b="1" dirty="0" smtClean="0">
                          <a:latin typeface="Arial" pitchFamily="34" charset="0"/>
                          <a:ea typeface="Calibri"/>
                          <a:cs typeface="Arial" pitchFamily="34" charset="0"/>
                        </a:rPr>
                        <a:t>Parcelas</a:t>
                      </a:r>
                      <a:r>
                        <a:rPr lang="pt-BR" sz="1600" b="1" baseline="30000" dirty="0" smtClean="0">
                          <a:solidFill>
                            <a:srgbClr val="FFFFFF"/>
                          </a:solidFill>
                          <a:latin typeface="Arial" pitchFamily="34" charset="0"/>
                          <a:ea typeface="Calibri"/>
                          <a:cs typeface="Arial" pitchFamily="34" charset="0"/>
                        </a:rPr>
                        <a:t>3</a:t>
                      </a:r>
                      <a:endParaRPr lang="pt-BR" sz="1600" baseline="30000" dirty="0">
                        <a:solidFill>
                          <a:srgbClr val="FFFFFF"/>
                        </a:solidFill>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1463593">
                <a:tc>
                  <a:txBody>
                    <a:bodyPr/>
                    <a:lstStyle/>
                    <a:p>
                      <a:pPr algn="just">
                        <a:spcAft>
                          <a:spcPts val="0"/>
                        </a:spcAft>
                      </a:pPr>
                      <a:endParaRPr lang="pt-BR" sz="1600" dirty="0">
                        <a:latin typeface="Arial" pitchFamily="34" charset="0"/>
                        <a:ea typeface="Calibri"/>
                        <a:cs typeface="Arial" pitchFamily="34" charset="0"/>
                      </a:endParaRPr>
                    </a:p>
                    <a:p>
                      <a:pPr algn="just">
                        <a:spcAft>
                          <a:spcPts val="0"/>
                        </a:spcAft>
                      </a:pPr>
                      <a:r>
                        <a:rPr lang="pt-BR" sz="1600" b="1" dirty="0">
                          <a:latin typeface="Arial" pitchFamily="34" charset="0"/>
                          <a:ea typeface="Calibri"/>
                          <a:cs typeface="Arial" pitchFamily="34" charset="0"/>
                        </a:rPr>
                        <a:t>DÍVIDA INICIAL</a:t>
                      </a:r>
                      <a:endParaRPr lang="pt-BR" sz="16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r">
                        <a:spcAft>
                          <a:spcPts val="0"/>
                        </a:spcAft>
                      </a:pPr>
                      <a:endParaRPr lang="pt-BR" sz="1600" dirty="0">
                        <a:latin typeface="Arial" pitchFamily="34" charset="0"/>
                        <a:ea typeface="Calibri"/>
                        <a:cs typeface="Arial" pitchFamily="34" charset="0"/>
                      </a:endParaRPr>
                    </a:p>
                    <a:p>
                      <a:pPr algn="r">
                        <a:spcAft>
                          <a:spcPts val="0"/>
                        </a:spcAft>
                      </a:pPr>
                      <a:r>
                        <a:rPr lang="pt-BR" sz="1600" b="1" dirty="0">
                          <a:latin typeface="Arial" pitchFamily="34" charset="0"/>
                          <a:ea typeface="Calibri"/>
                          <a:cs typeface="Arial" pitchFamily="34" charset="0"/>
                        </a:rPr>
                        <a:t>11.827.540.208,92</a:t>
                      </a:r>
                      <a:endParaRPr lang="pt-BR" sz="16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r">
                        <a:spcAft>
                          <a:spcPts val="0"/>
                        </a:spcAft>
                      </a:pPr>
                      <a:endParaRPr lang="pt-BR" sz="1600" dirty="0">
                        <a:latin typeface="Arial" pitchFamily="34" charset="0"/>
                        <a:ea typeface="Calibri"/>
                        <a:cs typeface="Arial" pitchFamily="34" charset="0"/>
                      </a:endParaRPr>
                    </a:p>
                    <a:p>
                      <a:pPr algn="r">
                        <a:spcAft>
                          <a:spcPts val="0"/>
                        </a:spcAft>
                      </a:pPr>
                      <a:r>
                        <a:rPr lang="pt-BR" sz="1600" b="1" dirty="0">
                          <a:latin typeface="Arial" pitchFamily="34" charset="0"/>
                          <a:ea typeface="Calibri"/>
                          <a:cs typeface="Arial" pitchFamily="34" charset="0"/>
                        </a:rPr>
                        <a:t>10.185.063.760,20</a:t>
                      </a:r>
                      <a:endParaRPr lang="pt-BR" sz="16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r">
                        <a:spcAft>
                          <a:spcPts val="0"/>
                        </a:spcAft>
                      </a:pPr>
                      <a:endParaRPr lang="pt-BR" sz="1600" dirty="0">
                        <a:latin typeface="Arial" pitchFamily="34" charset="0"/>
                        <a:ea typeface="Calibri"/>
                        <a:cs typeface="Arial" pitchFamily="34" charset="0"/>
                      </a:endParaRPr>
                    </a:p>
                    <a:p>
                      <a:pPr algn="ctr">
                        <a:spcAft>
                          <a:spcPts val="0"/>
                        </a:spcAft>
                      </a:pPr>
                      <a:r>
                        <a:rPr lang="pt-BR" sz="1600" b="1" dirty="0">
                          <a:latin typeface="Arial" pitchFamily="34" charset="0"/>
                          <a:ea typeface="Calibri"/>
                          <a:cs typeface="Arial" pitchFamily="34" charset="0"/>
                        </a:rPr>
                        <a:t>9.728.87.035,23,deduzido crédito IPI-Exportação </a:t>
                      </a:r>
                      <a:r>
                        <a:rPr lang="pt-BR" sz="1600" b="1" dirty="0" smtClean="0">
                          <a:latin typeface="Arial" pitchFamily="34" charset="0"/>
                          <a:ea typeface="Calibri"/>
                          <a:cs typeface="Arial" pitchFamily="34" charset="0"/>
                        </a:rPr>
                        <a:t>R$50.588.156,43-atualização </a:t>
                      </a:r>
                      <a:r>
                        <a:rPr lang="pt-BR" sz="1600" b="1" dirty="0">
                          <a:latin typeface="Arial" pitchFamily="34" charset="0"/>
                          <a:ea typeface="Calibri"/>
                          <a:cs typeface="Arial" pitchFamily="34" charset="0"/>
                        </a:rPr>
                        <a:t>monetária </a:t>
                      </a:r>
                      <a:r>
                        <a:rPr lang="pt-BR" sz="1600" b="1" baseline="30000" dirty="0" smtClean="0">
                          <a:solidFill>
                            <a:srgbClr val="FFFFFF"/>
                          </a:solidFill>
                          <a:latin typeface="Arial" pitchFamily="34" charset="0"/>
                          <a:ea typeface="Calibri"/>
                          <a:cs typeface="Arial" pitchFamily="34" charset="0"/>
                        </a:rPr>
                        <a:t>4</a:t>
                      </a:r>
                      <a:endParaRPr lang="pt-BR" sz="1600" baseline="30000" dirty="0">
                        <a:solidFill>
                          <a:srgbClr val="FFFFFF"/>
                        </a:solidFill>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just">
                        <a:spcAft>
                          <a:spcPts val="0"/>
                        </a:spcAft>
                      </a:pPr>
                      <a:r>
                        <a:rPr lang="pt-BR" sz="1600" b="1" dirty="0">
                          <a:latin typeface="Arial" pitchFamily="34" charset="0"/>
                          <a:ea typeface="Calibri"/>
                          <a:cs typeface="Arial" pitchFamily="34" charset="0"/>
                        </a:rPr>
                        <a:t>360 vencendo a primeira 30 dias após a assinatura do contrato 1/12 de 13% da RLR</a:t>
                      </a:r>
                      <a:endParaRPr lang="pt-BR" sz="16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878156">
                <a:tc>
                  <a:txBody>
                    <a:bodyPr/>
                    <a:lstStyle/>
                    <a:p>
                      <a:pPr algn="just">
                        <a:spcAft>
                          <a:spcPts val="0"/>
                        </a:spcAft>
                      </a:pPr>
                      <a:endParaRPr lang="pt-BR" sz="1600" dirty="0">
                        <a:latin typeface="Arial" pitchFamily="34" charset="0"/>
                        <a:ea typeface="Calibri"/>
                        <a:cs typeface="Arial" pitchFamily="34" charset="0"/>
                      </a:endParaRPr>
                    </a:p>
                    <a:p>
                      <a:pPr algn="just">
                        <a:spcAft>
                          <a:spcPts val="0"/>
                        </a:spcAft>
                      </a:pPr>
                      <a:r>
                        <a:rPr lang="pt-BR" sz="1600" b="1" dirty="0">
                          <a:latin typeface="Arial" pitchFamily="34" charset="0"/>
                          <a:ea typeface="Calibri"/>
                          <a:cs typeface="Arial" pitchFamily="34" charset="0"/>
                        </a:rPr>
                        <a:t>LFTE -</a:t>
                      </a:r>
                      <a:r>
                        <a:rPr lang="pt-BR" sz="1600" dirty="0">
                          <a:latin typeface="Arial" pitchFamily="34" charset="0"/>
                          <a:ea typeface="Calibri"/>
                          <a:cs typeface="Arial" pitchFamily="34" charset="0"/>
                        </a:rPr>
                        <a:t> em 31-3-96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r">
                        <a:spcAft>
                          <a:spcPts val="0"/>
                        </a:spcAft>
                      </a:pPr>
                      <a:endParaRPr lang="pt-BR" sz="1600" dirty="0">
                        <a:latin typeface="Arial" pitchFamily="34" charset="0"/>
                        <a:ea typeface="Calibri"/>
                        <a:cs typeface="Arial" pitchFamily="34" charset="0"/>
                      </a:endParaRPr>
                    </a:p>
                    <a:p>
                      <a:pPr algn="r">
                        <a:spcAft>
                          <a:spcPts val="0"/>
                        </a:spcAft>
                      </a:pPr>
                      <a:r>
                        <a:rPr lang="pt-BR" sz="1600" b="1" dirty="0">
                          <a:latin typeface="Arial" pitchFamily="34" charset="0"/>
                          <a:ea typeface="Calibri"/>
                          <a:cs typeface="Arial" pitchFamily="34" charset="0"/>
                        </a:rPr>
                        <a:t>11.353.243.881,84</a:t>
                      </a:r>
                      <a:endParaRPr lang="pt-BR" sz="16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r">
                        <a:spcAft>
                          <a:spcPts val="0"/>
                        </a:spcAft>
                      </a:pPr>
                      <a:endParaRPr lang="pt-BR" sz="1600" dirty="0">
                        <a:latin typeface="Arial" pitchFamily="34" charset="0"/>
                        <a:ea typeface="Calibri"/>
                        <a:cs typeface="Arial" pitchFamily="34" charset="0"/>
                      </a:endParaRPr>
                    </a:p>
                    <a:p>
                      <a:pPr algn="r">
                        <a:spcAft>
                          <a:spcPts val="0"/>
                        </a:spcAft>
                      </a:pPr>
                      <a:r>
                        <a:rPr lang="pt-BR" sz="1600" b="1" dirty="0">
                          <a:latin typeface="Arial" pitchFamily="34" charset="0"/>
                          <a:ea typeface="Calibri"/>
                          <a:cs typeface="Arial" pitchFamily="34" charset="0"/>
                        </a:rPr>
                        <a:t>9.784.508.829,17</a:t>
                      </a:r>
                      <a:endParaRPr lang="pt-BR" sz="16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r">
                        <a:spcAft>
                          <a:spcPts val="0"/>
                        </a:spcAft>
                      </a:pPr>
                      <a:endParaRPr lang="pt-BR" sz="1600" dirty="0">
                        <a:latin typeface="Arial" pitchFamily="34" charset="0"/>
                        <a:ea typeface="Calibri"/>
                        <a:cs typeface="Arial" pitchFamily="34" charset="0"/>
                      </a:endParaRPr>
                    </a:p>
                    <a:p>
                      <a:pPr algn="r">
                        <a:spcAft>
                          <a:spcPts val="0"/>
                        </a:spcAft>
                      </a:pPr>
                      <a:r>
                        <a:rPr lang="pt-BR" sz="1600" b="1" dirty="0">
                          <a:latin typeface="Arial" pitchFamily="34" charset="0"/>
                          <a:ea typeface="Calibri"/>
                          <a:cs typeface="Arial" pitchFamily="34" charset="0"/>
                        </a:rPr>
                        <a:t>AMORTIZAÇÃO </a:t>
                      </a:r>
                      <a:r>
                        <a:rPr lang="pt-BR" sz="1600" b="1" dirty="0" smtClean="0">
                          <a:latin typeface="Arial" pitchFamily="34" charset="0"/>
                          <a:ea typeface="Calibri"/>
                          <a:cs typeface="Arial" pitchFamily="34" charset="0"/>
                        </a:rPr>
                        <a:t>VCG</a:t>
                      </a:r>
                      <a:r>
                        <a:rPr lang="pt-BR" sz="1600" b="1" baseline="30000" dirty="0" smtClean="0">
                          <a:solidFill>
                            <a:srgbClr val="FFFFFF"/>
                          </a:solidFill>
                          <a:latin typeface="Arial" pitchFamily="34" charset="0"/>
                          <a:ea typeface="Calibri"/>
                          <a:cs typeface="Arial" pitchFamily="34" charset="0"/>
                        </a:rPr>
                        <a:t>5</a:t>
                      </a:r>
                      <a:r>
                        <a:rPr lang="pt-BR" sz="1600" b="1" dirty="0" smtClean="0">
                          <a:latin typeface="Arial" pitchFamily="34" charset="0"/>
                          <a:ea typeface="Calibri"/>
                          <a:cs typeface="Arial" pitchFamily="34" charset="0"/>
                        </a:rPr>
                        <a:t> </a:t>
                      </a:r>
                      <a:endParaRPr lang="pt-BR" sz="16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just">
                        <a:spcAft>
                          <a:spcPts val="0"/>
                        </a:spcAft>
                      </a:pPr>
                      <a:endParaRPr lang="pt-BR" sz="16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292719">
                <a:tc>
                  <a:txBody>
                    <a:bodyPr/>
                    <a:lstStyle/>
                    <a:p>
                      <a:pPr algn="just">
                        <a:spcAft>
                          <a:spcPts val="0"/>
                        </a:spcAft>
                      </a:pPr>
                      <a:r>
                        <a:rPr lang="pt-BR" sz="1600" b="1" dirty="0">
                          <a:latin typeface="Arial" pitchFamily="34" charset="0"/>
                          <a:ea typeface="Calibri"/>
                          <a:cs typeface="Arial" pitchFamily="34" charset="0"/>
                        </a:rPr>
                        <a:t>Banco </a:t>
                      </a:r>
                      <a:r>
                        <a:rPr lang="pt-BR" sz="1600" b="1" dirty="0" smtClean="0">
                          <a:latin typeface="Arial" pitchFamily="34" charset="0"/>
                          <a:ea typeface="Calibri"/>
                          <a:cs typeface="Arial" pitchFamily="34" charset="0"/>
                        </a:rPr>
                        <a:t>Brasil </a:t>
                      </a:r>
                      <a:r>
                        <a:rPr lang="pt-BR" sz="1600" b="1" baseline="30000" dirty="0" smtClean="0">
                          <a:solidFill>
                            <a:srgbClr val="FFFFFF"/>
                          </a:solidFill>
                          <a:latin typeface="Arial" pitchFamily="34" charset="0"/>
                          <a:ea typeface="Calibri"/>
                          <a:cs typeface="Arial" pitchFamily="34" charset="0"/>
                        </a:rPr>
                        <a:t>6</a:t>
                      </a:r>
                    </a:p>
                    <a:p>
                      <a:pPr algn="just">
                        <a:spcAft>
                          <a:spcPts val="0"/>
                        </a:spcAft>
                      </a:pPr>
                      <a:endParaRPr lang="pt-BR" sz="1600" baseline="300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r">
                        <a:spcAft>
                          <a:spcPts val="0"/>
                        </a:spcAft>
                      </a:pPr>
                      <a:r>
                        <a:rPr lang="pt-BR" sz="1600" b="1" dirty="0">
                          <a:latin typeface="Arial" pitchFamily="34" charset="0"/>
                          <a:ea typeface="Calibri"/>
                          <a:cs typeface="Arial" pitchFamily="34" charset="0"/>
                        </a:rPr>
                        <a:t>40.596.059,64</a:t>
                      </a:r>
                      <a:endParaRPr lang="pt-BR" sz="16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r">
                        <a:spcAft>
                          <a:spcPts val="0"/>
                        </a:spcAft>
                      </a:pPr>
                      <a:r>
                        <a:rPr lang="pt-BR" sz="1600" b="1" dirty="0">
                          <a:latin typeface="Arial" pitchFamily="34" charset="0"/>
                          <a:ea typeface="Calibri"/>
                          <a:cs typeface="Arial" pitchFamily="34" charset="0"/>
                        </a:rPr>
                        <a:t>38.775.133,07</a:t>
                      </a:r>
                      <a:endParaRPr lang="pt-BR" sz="16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r">
                        <a:spcAft>
                          <a:spcPts val="0"/>
                        </a:spcAft>
                      </a:pPr>
                      <a:endParaRPr lang="pt-BR" sz="16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just">
                        <a:spcAft>
                          <a:spcPts val="0"/>
                        </a:spcAft>
                      </a:pPr>
                      <a:endParaRPr lang="pt-BR" sz="16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292719">
                <a:tc>
                  <a:txBody>
                    <a:bodyPr/>
                    <a:lstStyle/>
                    <a:p>
                      <a:pPr algn="just">
                        <a:spcAft>
                          <a:spcPts val="0"/>
                        </a:spcAft>
                      </a:pPr>
                      <a:r>
                        <a:rPr lang="pt-BR" sz="1600" b="1" dirty="0" smtClean="0">
                          <a:latin typeface="Arial" pitchFamily="34" charset="0"/>
                          <a:ea typeface="Calibri"/>
                          <a:cs typeface="Arial" pitchFamily="34" charset="0"/>
                        </a:rPr>
                        <a:t>CEF </a:t>
                      </a:r>
                      <a:r>
                        <a:rPr lang="pt-BR" sz="1600" b="1" baseline="30000" dirty="0" smtClean="0">
                          <a:solidFill>
                            <a:srgbClr val="FFFFFF"/>
                          </a:solidFill>
                          <a:latin typeface="Arial" pitchFamily="34" charset="0"/>
                          <a:ea typeface="Calibri"/>
                          <a:cs typeface="Arial" pitchFamily="34" charset="0"/>
                        </a:rPr>
                        <a:t>7</a:t>
                      </a:r>
                      <a:endParaRPr lang="pt-BR" sz="1600" baseline="30000" dirty="0">
                        <a:solidFill>
                          <a:srgbClr val="FFFFFF"/>
                        </a:solidFill>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r">
                        <a:spcAft>
                          <a:spcPts val="0"/>
                        </a:spcAft>
                      </a:pPr>
                      <a:r>
                        <a:rPr lang="pt-BR" sz="1600" b="1" dirty="0">
                          <a:latin typeface="Arial" pitchFamily="34" charset="0"/>
                          <a:ea typeface="Calibri"/>
                          <a:cs typeface="Arial" pitchFamily="34" charset="0"/>
                        </a:rPr>
                        <a:t>281.843.159,03</a:t>
                      </a:r>
                      <a:endParaRPr lang="pt-BR" sz="16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r">
                        <a:spcAft>
                          <a:spcPts val="0"/>
                        </a:spcAft>
                      </a:pPr>
                      <a:r>
                        <a:rPr lang="pt-BR" sz="1600" b="1" dirty="0">
                          <a:latin typeface="Arial" pitchFamily="34" charset="0"/>
                          <a:ea typeface="Calibri"/>
                          <a:cs typeface="Arial" pitchFamily="34" charset="0"/>
                        </a:rPr>
                        <a:t>270.647.687,97</a:t>
                      </a:r>
                      <a:endParaRPr lang="pt-BR" sz="16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r">
                        <a:spcAft>
                          <a:spcPts val="0"/>
                        </a:spcAft>
                      </a:pPr>
                      <a:endParaRPr lang="pt-BR" sz="16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just">
                        <a:spcAft>
                          <a:spcPts val="0"/>
                        </a:spcAft>
                      </a:pPr>
                      <a:endParaRPr lang="pt-BR" sz="16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878156">
                <a:tc>
                  <a:txBody>
                    <a:bodyPr/>
                    <a:lstStyle/>
                    <a:p>
                      <a:pPr algn="just">
                        <a:spcAft>
                          <a:spcPts val="0"/>
                        </a:spcAft>
                      </a:pPr>
                      <a:r>
                        <a:rPr lang="pt-BR" sz="1600" b="1" dirty="0" smtClean="0">
                          <a:latin typeface="Arial" pitchFamily="34" charset="0"/>
                          <a:ea typeface="Calibri"/>
                          <a:cs typeface="Arial" pitchFamily="34" charset="0"/>
                        </a:rPr>
                        <a:t>Operações - </a:t>
                      </a:r>
                      <a:r>
                        <a:rPr lang="pt-BR" sz="1600" b="1" dirty="0">
                          <a:latin typeface="Arial" pitchFamily="34" charset="0"/>
                          <a:ea typeface="Calibri"/>
                          <a:cs typeface="Arial" pitchFamily="34" charset="0"/>
                        </a:rPr>
                        <a:t>de </a:t>
                      </a:r>
                      <a:r>
                        <a:rPr lang="pt-BR" sz="1600" b="1" dirty="0" smtClean="0">
                          <a:latin typeface="Arial" pitchFamily="34" charset="0"/>
                          <a:ea typeface="Calibri"/>
                          <a:cs typeface="Arial" pitchFamily="34" charset="0"/>
                        </a:rPr>
                        <a:t>dív. </a:t>
                      </a:r>
                      <a:r>
                        <a:rPr lang="pt-BR" sz="1600" b="1" dirty="0">
                          <a:latin typeface="Arial" pitchFamily="34" charset="0"/>
                          <a:ea typeface="Calibri"/>
                          <a:cs typeface="Arial" pitchFamily="34" charset="0"/>
                        </a:rPr>
                        <a:t>fundada </a:t>
                      </a:r>
                      <a:r>
                        <a:rPr lang="pt-BR" sz="1600" b="1" baseline="30000" dirty="0" smtClean="0">
                          <a:solidFill>
                            <a:srgbClr val="FFFFFF"/>
                          </a:solidFill>
                          <a:latin typeface="Arial" pitchFamily="34" charset="0"/>
                          <a:ea typeface="Calibri"/>
                          <a:cs typeface="Arial" pitchFamily="34" charset="0"/>
                        </a:rPr>
                        <a:t>8</a:t>
                      </a:r>
                      <a:endParaRPr lang="pt-BR" sz="1600" baseline="30000" dirty="0">
                        <a:solidFill>
                          <a:srgbClr val="FFFFFF"/>
                        </a:solidFill>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r">
                        <a:spcAft>
                          <a:spcPts val="0"/>
                        </a:spcAft>
                      </a:pPr>
                      <a:endParaRPr lang="pt-BR" sz="1600" b="1" dirty="0" smtClean="0">
                        <a:latin typeface="Arial" pitchFamily="34" charset="0"/>
                        <a:ea typeface="Calibri"/>
                        <a:cs typeface="Arial" pitchFamily="34" charset="0"/>
                      </a:endParaRPr>
                    </a:p>
                    <a:p>
                      <a:pPr algn="r">
                        <a:spcAft>
                          <a:spcPts val="0"/>
                        </a:spcAft>
                      </a:pPr>
                      <a:r>
                        <a:rPr lang="pt-BR" sz="1600" b="1" dirty="0" smtClean="0">
                          <a:latin typeface="Arial" pitchFamily="34" charset="0"/>
                          <a:ea typeface="Calibri"/>
                          <a:cs typeface="Arial" pitchFamily="34" charset="0"/>
                        </a:rPr>
                        <a:t>151.857.108,41</a:t>
                      </a:r>
                      <a:endParaRPr lang="pt-BR" sz="16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r">
                        <a:spcAft>
                          <a:spcPts val="0"/>
                        </a:spcAft>
                      </a:pPr>
                      <a:r>
                        <a:rPr lang="pt-BR" sz="1600" b="1" dirty="0">
                          <a:latin typeface="Arial" pitchFamily="34" charset="0"/>
                          <a:ea typeface="Calibri"/>
                          <a:cs typeface="Arial" pitchFamily="34" charset="0"/>
                        </a:rPr>
                        <a:t>141.820.266,42</a:t>
                      </a:r>
                      <a:endParaRPr lang="pt-BR" sz="16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r">
                        <a:spcAft>
                          <a:spcPts val="0"/>
                        </a:spcAft>
                      </a:pPr>
                      <a:endParaRPr lang="pt-BR" sz="16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just">
                        <a:spcAft>
                          <a:spcPts val="0"/>
                        </a:spcAft>
                      </a:pPr>
                      <a:endParaRPr lang="pt-BR" sz="16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878156">
                <a:tc>
                  <a:txBody>
                    <a:bodyPr/>
                    <a:lstStyle/>
                    <a:p>
                      <a:pPr algn="just">
                        <a:spcAft>
                          <a:spcPts val="0"/>
                        </a:spcAft>
                      </a:pPr>
                      <a:endParaRPr lang="pt-BR" sz="1600" b="1" dirty="0" smtClean="0">
                        <a:latin typeface="Arial" pitchFamily="34" charset="0"/>
                        <a:ea typeface="Calibri"/>
                        <a:cs typeface="Arial" pitchFamily="34" charset="0"/>
                      </a:endParaRPr>
                    </a:p>
                    <a:p>
                      <a:pPr algn="just">
                        <a:spcAft>
                          <a:spcPts val="0"/>
                        </a:spcAft>
                      </a:pPr>
                      <a:r>
                        <a:rPr lang="pt-BR" sz="1600" b="1" dirty="0" smtClean="0">
                          <a:latin typeface="Arial" pitchFamily="34" charset="0"/>
                          <a:ea typeface="Calibri"/>
                          <a:cs typeface="Arial" pitchFamily="34" charset="0"/>
                        </a:rPr>
                        <a:t>IPI-EXPORT.</a:t>
                      </a:r>
                      <a:r>
                        <a:rPr lang="pt-BR" sz="1600" b="1" baseline="30000" dirty="0" smtClean="0">
                          <a:solidFill>
                            <a:srgbClr val="FFFFFF"/>
                          </a:solidFill>
                          <a:latin typeface="Arial" pitchFamily="34" charset="0"/>
                          <a:ea typeface="Calibri"/>
                          <a:cs typeface="Arial" pitchFamily="34" charset="0"/>
                        </a:rPr>
                        <a:t>9</a:t>
                      </a:r>
                      <a:r>
                        <a:rPr lang="pt-BR" sz="1600" b="1" dirty="0" smtClean="0">
                          <a:latin typeface="Arial" pitchFamily="34" charset="0"/>
                          <a:ea typeface="Calibri"/>
                          <a:cs typeface="Arial" pitchFamily="34" charset="0"/>
                        </a:rPr>
                        <a:t> </a:t>
                      </a:r>
                      <a:endParaRPr lang="pt-BR" sz="16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r">
                        <a:spcAft>
                          <a:spcPts val="0"/>
                        </a:spcAft>
                      </a:pPr>
                      <a:endParaRPr lang="pt-BR" sz="1600" b="1" dirty="0" smtClean="0">
                        <a:latin typeface="Arial" pitchFamily="34" charset="0"/>
                        <a:ea typeface="Calibri"/>
                        <a:cs typeface="Arial" pitchFamily="34" charset="0"/>
                      </a:endParaRPr>
                    </a:p>
                    <a:p>
                      <a:pPr algn="r">
                        <a:spcAft>
                          <a:spcPts val="0"/>
                        </a:spcAft>
                      </a:pPr>
                      <a:r>
                        <a:rPr lang="pt-BR" sz="1600" b="1" dirty="0" smtClean="0">
                          <a:latin typeface="Arial" pitchFamily="34" charset="0"/>
                          <a:ea typeface="Calibri"/>
                          <a:cs typeface="Arial" pitchFamily="34" charset="0"/>
                        </a:rPr>
                        <a:t>(</a:t>
                      </a:r>
                      <a:r>
                        <a:rPr lang="pt-BR" sz="1600" b="1" dirty="0">
                          <a:latin typeface="Arial" pitchFamily="34" charset="0"/>
                          <a:ea typeface="Calibri"/>
                          <a:cs typeface="Arial" pitchFamily="34" charset="0"/>
                        </a:rPr>
                        <a:t>50.688.156,43)</a:t>
                      </a:r>
                      <a:endParaRPr lang="pt-BR" sz="16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r">
                        <a:spcAft>
                          <a:spcPts val="0"/>
                        </a:spcAft>
                      </a:pPr>
                      <a:endParaRPr lang="pt-BR" sz="16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r">
                        <a:spcAft>
                          <a:spcPts val="0"/>
                        </a:spcAft>
                      </a:pPr>
                      <a:endParaRPr lang="pt-BR" sz="16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just">
                        <a:spcAft>
                          <a:spcPts val="0"/>
                        </a:spcAft>
                      </a:pPr>
                      <a:endParaRPr lang="pt-BR" sz="16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bl>
          </a:graphicData>
        </a:graphic>
      </p:graphicFrame>
      <p:sp>
        <p:nvSpPr>
          <p:cNvPr id="2049" name="Rectangle 1"/>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smtClean="0">
                <a:ln>
                  <a:noFill/>
                </a:ln>
                <a:solidFill>
                  <a:schemeClr val="tx1"/>
                </a:solidFill>
                <a:effectLst/>
                <a:latin typeface="Arial" pitchFamily="34" charset="0"/>
                <a:cs typeface="Arial" pitchFamily="34" charset="0"/>
              </a:rPr>
              <a:t/>
            </a:r>
            <a:br>
              <a:rPr kumimoji="0" lang="pt-BR" sz="1800" b="0" i="0" u="none" strike="noStrike" cap="none" normalizeH="0" baseline="0" dirty="0" smtClean="0">
                <a:ln>
                  <a:noFill/>
                </a:ln>
                <a:solidFill>
                  <a:schemeClr val="tx1"/>
                </a:solidFill>
                <a:effectLst/>
                <a:latin typeface="Arial" pitchFamily="34" charset="0"/>
                <a:cs typeface="Arial" pitchFamily="34" charset="0"/>
              </a:rPr>
            </a:br>
            <a:endParaRPr kumimoji="0" lang="pt-B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3268663"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pt-BR" dirty="0"/>
          </a:p>
        </p:txBody>
      </p:sp>
      <p:sp>
        <p:nvSpPr>
          <p:cNvPr id="2051" name="Rectangle 3"/>
          <p:cNvSpPr>
            <a:spLocks noChangeArrowheads="1"/>
          </p:cNvSpPr>
          <p:nvPr/>
        </p:nvSpPr>
        <p:spPr bwMode="auto">
          <a:xfrm flipV="1">
            <a:off x="0" y="-36195"/>
            <a:ext cx="9906000"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10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hlinkClick r:id=""/>
              </a:rPr>
              <a:t>[</a:t>
            </a:r>
            <a:endParaRPr kumimoji="0" lang="pt-B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2" name="Rectangle 4"/>
          <p:cNvSpPr>
            <a:spLocks noChangeArrowheads="1"/>
          </p:cNvSpPr>
          <p:nvPr/>
        </p:nvSpPr>
        <p:spPr bwMode="auto">
          <a:xfrm>
            <a:off x="309531" y="6500835"/>
            <a:ext cx="9507914"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Fonte: Contrato 004/98/STN/COAFI e Aditivos – Elaboração – Núcleo Mineiro da Auditoria Cidadã da Dívida</a:t>
            </a:r>
            <a:endParaRPr kumimoji="0" lang="pt-B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309530" y="338555"/>
            <a:ext cx="959647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3600" b="1" i="0" u="none" strike="noStrike" cap="none" normalizeH="0" baseline="0" dirty="0" smtClean="0">
                <a:ln>
                  <a:noFill/>
                </a:ln>
                <a:solidFill>
                  <a:srgbClr val="00B050"/>
                </a:solidFill>
                <a:effectLst/>
                <a:latin typeface="+mn-lt"/>
                <a:ea typeface="Calibri" pitchFamily="34" charset="0"/>
                <a:cs typeface="Times New Roman" pitchFamily="18" charset="0"/>
              </a:rPr>
              <a:t> </a:t>
            </a:r>
            <a:r>
              <a:rPr kumimoji="0" lang="pt-BR" sz="3600" b="1" i="0" u="none" strike="noStrike" cap="none" normalizeH="0" baseline="0" dirty="0" smtClean="0">
                <a:ln>
                  <a:noFill/>
                </a:ln>
                <a:solidFill>
                  <a:srgbClr val="FFC000"/>
                </a:solidFill>
                <a:effectLst/>
                <a:latin typeface="+mn-lt"/>
                <a:ea typeface="Calibri" pitchFamily="34" charset="0"/>
                <a:cs typeface="Times New Roman" pitchFamily="18" charset="0"/>
              </a:rPr>
              <a:t>DÍVIDA DE</a:t>
            </a:r>
            <a:r>
              <a:rPr kumimoji="0" lang="pt-BR" sz="3600" b="1" i="0" u="none" strike="noStrike" cap="none" normalizeH="0" dirty="0" smtClean="0">
                <a:ln>
                  <a:noFill/>
                </a:ln>
                <a:solidFill>
                  <a:srgbClr val="FFC000"/>
                </a:solidFill>
                <a:effectLst/>
                <a:latin typeface="+mn-lt"/>
                <a:ea typeface="Calibri" pitchFamily="34" charset="0"/>
                <a:cs typeface="Times New Roman" pitchFamily="18" charset="0"/>
              </a:rPr>
              <a:t> MINAS  CO</a:t>
            </a:r>
            <a:r>
              <a:rPr kumimoji="0" lang="pt-BR" sz="3600" b="1" i="0" u="none" strike="noStrike" cap="none" normalizeH="0" baseline="0" dirty="0" smtClean="0">
                <a:ln>
                  <a:noFill/>
                </a:ln>
                <a:solidFill>
                  <a:srgbClr val="FFC000"/>
                </a:solidFill>
                <a:effectLst/>
                <a:latin typeface="+mn-lt"/>
                <a:ea typeface="Calibri" pitchFamily="34" charset="0"/>
                <a:cs typeface="Times New Roman" pitchFamily="18" charset="0"/>
              </a:rPr>
              <a:t>M A UNIÃO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sz="2800" b="1" i="0" u="none" strike="noStrike" cap="none" normalizeH="0" baseline="0" dirty="0" smtClean="0">
                <a:ln>
                  <a:noFill/>
                </a:ln>
                <a:solidFill>
                  <a:srgbClr val="FFC000"/>
                </a:solidFill>
                <a:effectLst/>
                <a:latin typeface="+mn-lt"/>
                <a:ea typeface="Calibri" pitchFamily="34" charset="0"/>
                <a:cs typeface="Times New Roman" pitchFamily="18" charset="0"/>
              </a:rPr>
              <a:t>Negociada com base na Lei 9496/97 e Res.99/96 do Senado</a:t>
            </a:r>
            <a:endParaRPr kumimoji="0" lang="pt-BR" sz="2800" b="0" i="0" u="none" strike="noStrike" cap="none" normalizeH="0" baseline="0" dirty="0" smtClean="0">
              <a:ln>
                <a:noFill/>
              </a:ln>
              <a:solidFill>
                <a:srgbClr val="FFC000"/>
              </a:solidFill>
              <a:effectLst/>
              <a:latin typeface="+mn-lt"/>
              <a:cs typeface="Arial" pitchFamily="34" charset="0"/>
            </a:endParaRPr>
          </a:p>
        </p:txBody>
      </p:sp>
      <p:sp>
        <p:nvSpPr>
          <p:cNvPr id="4" name="Retângulo 3"/>
          <p:cNvSpPr/>
          <p:nvPr/>
        </p:nvSpPr>
        <p:spPr>
          <a:xfrm>
            <a:off x="452406" y="1643050"/>
            <a:ext cx="9215502" cy="4462760"/>
          </a:xfrm>
          <a:prstGeom prst="rect">
            <a:avLst/>
          </a:prstGeom>
        </p:spPr>
        <p:txBody>
          <a:bodyPr wrap="square">
            <a:spAutoFit/>
          </a:bodyPr>
          <a:lstStyle/>
          <a:p>
            <a:pPr marL="360000" indent="-360000" algn="just"/>
            <a:r>
              <a:rPr lang="pt-BR" sz="2800" dirty="0" smtClean="0">
                <a:solidFill>
                  <a:srgbClr val="FFFFFF"/>
                </a:solidFill>
              </a:rPr>
              <a:t> Notas da Tabela :</a:t>
            </a:r>
          </a:p>
          <a:p>
            <a:pPr marL="360000" indent="-360000" algn="just"/>
            <a:r>
              <a:rPr lang="pt-BR" dirty="0" smtClean="0">
                <a:solidFill>
                  <a:srgbClr val="FFFFFF"/>
                </a:solidFill>
                <a:latin typeface="Arial" pitchFamily="34" charset="0"/>
                <a:cs typeface="Arial" pitchFamily="34" charset="0"/>
              </a:rPr>
              <a:t>1 - </a:t>
            </a:r>
            <a:r>
              <a:rPr lang="pt-BR" baseline="30000" dirty="0" smtClean="0">
                <a:solidFill>
                  <a:srgbClr val="FFFFFF"/>
                </a:solidFill>
                <a:latin typeface="Arial" pitchFamily="34" charset="0"/>
                <a:cs typeface="Arial" pitchFamily="34" charset="0"/>
              </a:rPr>
              <a:t>FORMULA  D= VLFTE+ VBB + VCEF + VBANCOS - V IPI</a:t>
            </a:r>
          </a:p>
          <a:p>
            <a:pPr marL="360000" indent="-360000" algn="just"/>
            <a:endParaRPr lang="pt-BR" baseline="30000" dirty="0" smtClean="0">
              <a:solidFill>
                <a:srgbClr val="FFFFFF"/>
              </a:solidFill>
              <a:latin typeface="Arial" pitchFamily="34" charset="0"/>
              <a:cs typeface="Arial" pitchFamily="34" charset="0"/>
            </a:endParaRPr>
          </a:p>
          <a:p>
            <a:r>
              <a:rPr lang="pt-BR" dirty="0" smtClean="0">
                <a:solidFill>
                  <a:srgbClr val="FFFFFF"/>
                </a:solidFill>
                <a:latin typeface="Arial" pitchFamily="34" charset="0"/>
                <a:cs typeface="Arial" pitchFamily="34" charset="0"/>
              </a:rPr>
              <a:t>2 - Parcela a ser amortizada com bens e direitos conta gráfica aberta no Agente- 10% da dívida mobiliária e contratual.</a:t>
            </a:r>
          </a:p>
          <a:p>
            <a:endParaRPr lang="pt-BR" dirty="0" smtClean="0">
              <a:solidFill>
                <a:srgbClr val="FFFFFF"/>
              </a:solidFill>
              <a:latin typeface="Arial" pitchFamily="34" charset="0"/>
              <a:cs typeface="Arial" pitchFamily="34" charset="0"/>
            </a:endParaRPr>
          </a:p>
          <a:p>
            <a:r>
              <a:rPr lang="pt-BR" dirty="0" smtClean="0">
                <a:solidFill>
                  <a:srgbClr val="FFFFFF"/>
                </a:solidFill>
                <a:latin typeface="Arial" pitchFamily="34" charset="0"/>
                <a:cs typeface="Arial" pitchFamily="34" charset="0"/>
              </a:rPr>
              <a:t>3 - Segundo Fabrício de Oliveira, Secretario Adjunto da fazenda no Governo de Itamar Franco o </a:t>
            </a:r>
            <a:r>
              <a:rPr lang="pt-BR" dirty="0" smtClean="0">
                <a:solidFill>
                  <a:srgbClr val="FFFF00"/>
                </a:solidFill>
                <a:latin typeface="Arial" pitchFamily="34" charset="0"/>
                <a:cs typeface="Arial" pitchFamily="34" charset="0"/>
              </a:rPr>
              <a:t>governo de Eduardo Azeredo não </a:t>
            </a:r>
            <a:r>
              <a:rPr lang="pt-BR" dirty="0" smtClean="0">
                <a:solidFill>
                  <a:srgbClr val="FFFF00"/>
                </a:solidFill>
                <a:latin typeface="Arial" pitchFamily="34" charset="0"/>
                <a:cs typeface="Arial" pitchFamily="34" charset="0"/>
              </a:rPr>
              <a:t>pagou nenhuma parcela do contrato nada</a:t>
            </a:r>
            <a:r>
              <a:rPr lang="pt-BR" dirty="0" smtClean="0">
                <a:solidFill>
                  <a:srgbClr val="FFFFFF"/>
                </a:solidFill>
                <a:latin typeface="Arial" pitchFamily="34" charset="0"/>
                <a:cs typeface="Arial" pitchFamily="34" charset="0"/>
              </a:rPr>
              <a:t> </a:t>
            </a:r>
            <a:r>
              <a:rPr lang="pt-BR" dirty="0" smtClean="0">
                <a:solidFill>
                  <a:srgbClr val="FFFFFF"/>
                </a:solidFill>
                <a:latin typeface="Arial" pitchFamily="34" charset="0"/>
                <a:cs typeface="Arial" pitchFamily="34" charset="0"/>
              </a:rPr>
              <a:t>-  Revista Mercado Comum , Ed. 228, pag 64. </a:t>
            </a:r>
          </a:p>
          <a:p>
            <a:r>
              <a:rPr lang="pt-BR" dirty="0" smtClean="0">
                <a:solidFill>
                  <a:srgbClr val="FFFFFF"/>
                </a:solidFill>
                <a:latin typeface="Arial" pitchFamily="34" charset="0"/>
                <a:cs typeface="Arial" pitchFamily="34" charset="0"/>
              </a:rPr>
              <a:t>Ver Aditivos do Contrato 004/98/STN/COAFI</a:t>
            </a:r>
            <a:r>
              <a:rPr lang="pt-BR" dirty="0" smtClean="0"/>
              <a:t>.</a:t>
            </a:r>
          </a:p>
          <a:p>
            <a:endParaRPr lang="pt-BR" dirty="0" smtClean="0"/>
          </a:p>
        </p:txBody>
      </p:sp>
      <p:sp>
        <p:nvSpPr>
          <p:cNvPr id="3075" name="Rectangle 3"/>
          <p:cNvSpPr>
            <a:spLocks noChangeArrowheads="1"/>
          </p:cNvSpPr>
          <p:nvPr/>
        </p:nvSpPr>
        <p:spPr bwMode="auto">
          <a:xfrm>
            <a:off x="0" y="4857760"/>
            <a:ext cx="1014409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3600" b="0" i="0" u="none" strike="noStrike" cap="none" normalizeH="0" baseline="0" dirty="0" smtClean="0">
                <a:ln>
                  <a:noFill/>
                </a:ln>
                <a:effectLst/>
                <a:latin typeface="+mn-lt"/>
                <a:ea typeface="Calibri" pitchFamily="34" charset="0"/>
                <a:cs typeface="Times New Roman" pitchFamily="18" charset="0"/>
              </a:rPr>
              <a:t>     </a:t>
            </a:r>
            <a:endParaRPr kumimoji="0" lang="pt-BR" sz="3600" b="0" i="0" u="none" strike="noStrike" cap="none" normalizeH="0" baseline="0" dirty="0" smtClean="0">
              <a:ln>
                <a:noFill/>
              </a:ln>
              <a:effectLst/>
              <a:latin typeface="+mn-lt"/>
              <a:cs typeface="Arial"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309530" y="338555"/>
            <a:ext cx="959647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3600" b="1" i="0" u="none" strike="noStrike" cap="none" normalizeH="0" baseline="0" dirty="0" smtClean="0">
                <a:ln>
                  <a:noFill/>
                </a:ln>
                <a:solidFill>
                  <a:srgbClr val="00B050"/>
                </a:solidFill>
                <a:effectLst/>
                <a:latin typeface="+mn-lt"/>
                <a:ea typeface="Calibri" pitchFamily="34" charset="0"/>
                <a:cs typeface="Times New Roman" pitchFamily="18" charset="0"/>
              </a:rPr>
              <a:t> </a:t>
            </a:r>
            <a:r>
              <a:rPr kumimoji="0" lang="pt-BR" sz="3600" b="1" i="0" u="none" strike="noStrike" cap="none" normalizeH="0" baseline="0" dirty="0" smtClean="0">
                <a:ln>
                  <a:noFill/>
                </a:ln>
                <a:solidFill>
                  <a:srgbClr val="FFC000"/>
                </a:solidFill>
                <a:effectLst/>
                <a:latin typeface="+mn-lt"/>
                <a:ea typeface="Calibri" pitchFamily="34" charset="0"/>
                <a:cs typeface="Times New Roman" pitchFamily="18" charset="0"/>
              </a:rPr>
              <a:t>DÍVIDA DE</a:t>
            </a:r>
            <a:r>
              <a:rPr kumimoji="0" lang="pt-BR" sz="3600" b="1" i="0" u="none" strike="noStrike" cap="none" normalizeH="0" dirty="0" smtClean="0">
                <a:ln>
                  <a:noFill/>
                </a:ln>
                <a:solidFill>
                  <a:srgbClr val="FFC000"/>
                </a:solidFill>
                <a:effectLst/>
                <a:latin typeface="+mn-lt"/>
                <a:ea typeface="Calibri" pitchFamily="34" charset="0"/>
                <a:cs typeface="Times New Roman" pitchFamily="18" charset="0"/>
              </a:rPr>
              <a:t> MINAS  CO</a:t>
            </a:r>
            <a:r>
              <a:rPr kumimoji="0" lang="pt-BR" sz="3600" b="1" i="0" u="none" strike="noStrike" cap="none" normalizeH="0" baseline="0" dirty="0" smtClean="0">
                <a:ln>
                  <a:noFill/>
                </a:ln>
                <a:solidFill>
                  <a:srgbClr val="FFC000"/>
                </a:solidFill>
                <a:effectLst/>
                <a:latin typeface="+mn-lt"/>
                <a:ea typeface="Calibri" pitchFamily="34" charset="0"/>
                <a:cs typeface="Times New Roman" pitchFamily="18" charset="0"/>
              </a:rPr>
              <a:t>M A UNIÃO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sz="2800" b="1" i="0" u="none" strike="noStrike" cap="none" normalizeH="0" baseline="0" dirty="0" smtClean="0">
                <a:ln>
                  <a:noFill/>
                </a:ln>
                <a:solidFill>
                  <a:srgbClr val="FFC000"/>
                </a:solidFill>
                <a:effectLst/>
                <a:latin typeface="+mn-lt"/>
                <a:ea typeface="Calibri" pitchFamily="34" charset="0"/>
                <a:cs typeface="Times New Roman" pitchFamily="18" charset="0"/>
              </a:rPr>
              <a:t>Negociada com base na Lei 9496/97 e Res.99/96 do Senado</a:t>
            </a:r>
            <a:endParaRPr kumimoji="0" lang="pt-BR" sz="2800" b="0" i="0" u="none" strike="noStrike" cap="none" normalizeH="0" baseline="0" dirty="0" smtClean="0">
              <a:ln>
                <a:noFill/>
              </a:ln>
              <a:solidFill>
                <a:srgbClr val="FFC000"/>
              </a:solidFill>
              <a:effectLst/>
              <a:latin typeface="+mn-lt"/>
              <a:cs typeface="Arial" pitchFamily="34" charset="0"/>
            </a:endParaRPr>
          </a:p>
        </p:txBody>
      </p:sp>
      <p:sp>
        <p:nvSpPr>
          <p:cNvPr id="4" name="Retângulo 3"/>
          <p:cNvSpPr/>
          <p:nvPr/>
        </p:nvSpPr>
        <p:spPr>
          <a:xfrm>
            <a:off x="452406" y="1643050"/>
            <a:ext cx="9453594" cy="3847207"/>
          </a:xfrm>
          <a:prstGeom prst="rect">
            <a:avLst/>
          </a:prstGeom>
        </p:spPr>
        <p:txBody>
          <a:bodyPr wrap="square">
            <a:spAutoFit/>
          </a:bodyPr>
          <a:lstStyle/>
          <a:p>
            <a:pPr marL="360000" indent="-360000" algn="just"/>
            <a:r>
              <a:rPr lang="pt-BR" sz="2800" dirty="0" smtClean="0">
                <a:solidFill>
                  <a:srgbClr val="FFFFFF"/>
                </a:solidFill>
              </a:rPr>
              <a:t> </a:t>
            </a:r>
            <a:r>
              <a:rPr lang="pt-BR" sz="1800" dirty="0" smtClean="0">
                <a:solidFill>
                  <a:srgbClr val="FFFFFF"/>
                </a:solidFill>
                <a:latin typeface="Arial" pitchFamily="34" charset="0"/>
                <a:cs typeface="Arial" pitchFamily="34" charset="0"/>
              </a:rPr>
              <a:t>Notas -  Tabela </a:t>
            </a:r>
          </a:p>
          <a:p>
            <a:endParaRPr lang="pt-BR" dirty="0" smtClean="0">
              <a:solidFill>
                <a:srgbClr val="FFFFFF"/>
              </a:solidFill>
              <a:latin typeface="Arial" pitchFamily="34" charset="0"/>
              <a:cs typeface="Arial" pitchFamily="34" charset="0"/>
            </a:endParaRPr>
          </a:p>
          <a:p>
            <a:r>
              <a:rPr lang="pt-BR" dirty="0" smtClean="0">
                <a:solidFill>
                  <a:srgbClr val="FFFFFF"/>
                </a:solidFill>
                <a:latin typeface="Arial" pitchFamily="34" charset="0"/>
                <a:cs typeface="Arial" pitchFamily="34" charset="0"/>
              </a:rPr>
              <a:t>4 - Segundo o Contrato - </a:t>
            </a:r>
            <a:r>
              <a:rPr lang="pt-BR" dirty="0" smtClean="0">
                <a:solidFill>
                  <a:srgbClr val="FFFF00"/>
                </a:solidFill>
                <a:latin typeface="Arial" pitchFamily="34" charset="0"/>
                <a:cs typeface="Arial" pitchFamily="34" charset="0"/>
              </a:rPr>
              <a:t>O Estado se compromete a repassar aos municípios 25% desses créditos</a:t>
            </a:r>
            <a:r>
              <a:rPr lang="pt-BR" dirty="0" smtClean="0">
                <a:solidFill>
                  <a:srgbClr val="FFFFFF"/>
                </a:solidFill>
                <a:latin typeface="Arial" pitchFamily="34" charset="0"/>
                <a:cs typeface="Arial" pitchFamily="34" charset="0"/>
              </a:rPr>
              <a:t>. </a:t>
            </a:r>
            <a:r>
              <a:rPr lang="pt-BR" dirty="0" smtClean="0">
                <a:solidFill>
                  <a:srgbClr val="FFFF00"/>
                </a:solidFill>
                <a:latin typeface="Arial" pitchFamily="34" charset="0"/>
                <a:cs typeface="Arial" pitchFamily="34" charset="0"/>
              </a:rPr>
              <a:t>Até </a:t>
            </a:r>
            <a:r>
              <a:rPr lang="pt-BR" dirty="0" smtClean="0">
                <a:solidFill>
                  <a:srgbClr val="FFFF00"/>
                </a:solidFill>
                <a:latin typeface="Arial" pitchFamily="34" charset="0"/>
                <a:cs typeface="Arial" pitchFamily="34" charset="0"/>
              </a:rPr>
              <a:t>a presente data não temos documentos que comprovem que foi feito o </a:t>
            </a:r>
            <a:r>
              <a:rPr lang="pt-BR" dirty="0" smtClean="0">
                <a:solidFill>
                  <a:srgbClr val="FFFF00"/>
                </a:solidFill>
                <a:latin typeface="Arial" pitchFamily="34" charset="0"/>
                <a:cs typeface="Arial" pitchFamily="34" charset="0"/>
              </a:rPr>
              <a:t>repasse. </a:t>
            </a:r>
          </a:p>
          <a:p>
            <a:endParaRPr lang="pt-BR" dirty="0" smtClean="0">
              <a:solidFill>
                <a:srgbClr val="FFFF00"/>
              </a:solidFill>
              <a:latin typeface="Arial" pitchFamily="34" charset="0"/>
              <a:cs typeface="Arial" pitchFamily="34" charset="0"/>
            </a:endParaRPr>
          </a:p>
          <a:p>
            <a:endParaRPr lang="pt-BR" dirty="0" smtClean="0">
              <a:solidFill>
                <a:srgbClr val="FFFFFF"/>
              </a:solidFill>
              <a:latin typeface="Arial" pitchFamily="34" charset="0"/>
              <a:cs typeface="Arial" pitchFamily="34" charset="0"/>
            </a:endParaRPr>
          </a:p>
          <a:p>
            <a:endParaRPr lang="pt-BR" dirty="0" smtClean="0">
              <a:solidFill>
                <a:srgbClr val="FFFFFF"/>
              </a:solidFill>
              <a:latin typeface="Arial" pitchFamily="34" charset="0"/>
              <a:cs typeface="Arial" pitchFamily="34" charset="0"/>
            </a:endParaRPr>
          </a:p>
          <a:p>
            <a:r>
              <a:rPr lang="pt-BR" dirty="0" smtClean="0">
                <a:solidFill>
                  <a:srgbClr val="FFFFFF"/>
                </a:solidFill>
                <a:latin typeface="Arial" pitchFamily="34" charset="0"/>
                <a:cs typeface="Arial" pitchFamily="34" charset="0"/>
              </a:rPr>
              <a:t>Ver.  Letra “b” do Art. 8º  da Lei 9496</a:t>
            </a:r>
            <a:r>
              <a:rPr lang="pt-BR" dirty="0" smtClean="0">
                <a:solidFill>
                  <a:srgbClr val="FFFFFF"/>
                </a:solidFill>
                <a:latin typeface="Arial" pitchFamily="34" charset="0"/>
                <a:cs typeface="Arial" pitchFamily="34" charset="0"/>
              </a:rPr>
              <a:t> </a:t>
            </a:r>
            <a:r>
              <a:rPr lang="pt-BR" dirty="0" smtClean="0">
                <a:solidFill>
                  <a:srgbClr val="FFFFFF"/>
                </a:solidFill>
                <a:latin typeface="Arial" pitchFamily="34" charset="0"/>
                <a:cs typeface="Arial" pitchFamily="34" charset="0"/>
              </a:rPr>
              <a:t>-</a:t>
            </a:r>
            <a:r>
              <a:rPr lang="pt-BR" dirty="0" smtClean="0"/>
              <a:t> </a:t>
            </a:r>
            <a:r>
              <a:rPr lang="pt-BR" dirty="0" smtClean="0">
                <a:solidFill>
                  <a:srgbClr val="FFFFFF"/>
                </a:solidFill>
              </a:rPr>
              <a:t>conforme estabelecido no § </a:t>
            </a:r>
            <a:r>
              <a:rPr lang="pt-BR" dirty="0" err="1" smtClean="0">
                <a:solidFill>
                  <a:srgbClr val="FFFFFF"/>
                </a:solidFill>
              </a:rPr>
              <a:t>3</a:t>
            </a:r>
            <a:r>
              <a:rPr lang="pt-BR" u="sng" baseline="30000" dirty="0" err="1" smtClean="0">
                <a:solidFill>
                  <a:srgbClr val="FFFFFF"/>
                </a:solidFill>
              </a:rPr>
              <a:t>o</a:t>
            </a:r>
            <a:r>
              <a:rPr lang="pt-BR" dirty="0" smtClean="0">
                <a:solidFill>
                  <a:srgbClr val="FFFFFF"/>
                </a:solidFill>
              </a:rPr>
              <a:t> do art. 159 da Constituição Federal</a:t>
            </a:r>
            <a:endParaRPr lang="pt-BR" dirty="0" smtClean="0">
              <a:solidFill>
                <a:srgbClr val="FFFFFF"/>
              </a:solidFill>
              <a:latin typeface="Arial" pitchFamily="34" charset="0"/>
              <a:cs typeface="Arial" pitchFamily="34" charset="0"/>
            </a:endParaRPr>
          </a:p>
        </p:txBody>
      </p:sp>
      <p:sp>
        <p:nvSpPr>
          <p:cNvPr id="3075" name="Rectangle 3"/>
          <p:cNvSpPr>
            <a:spLocks noChangeArrowheads="1"/>
          </p:cNvSpPr>
          <p:nvPr/>
        </p:nvSpPr>
        <p:spPr bwMode="auto">
          <a:xfrm>
            <a:off x="0" y="4857760"/>
            <a:ext cx="1014409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3600" b="0" i="0" u="none" strike="noStrike" cap="none" normalizeH="0" baseline="0" dirty="0" smtClean="0">
                <a:ln>
                  <a:noFill/>
                </a:ln>
                <a:effectLst/>
                <a:latin typeface="+mn-lt"/>
                <a:ea typeface="Calibri" pitchFamily="34" charset="0"/>
                <a:cs typeface="Times New Roman" pitchFamily="18" charset="0"/>
              </a:rPr>
              <a:t>     </a:t>
            </a:r>
            <a:endParaRPr kumimoji="0" lang="pt-BR" sz="3600" b="0" i="0" u="none" strike="noStrike" cap="none" normalizeH="0" baseline="0" dirty="0" smtClean="0">
              <a:ln>
                <a:noFill/>
              </a:ln>
              <a:effectLst/>
              <a:latin typeface="+mn-lt"/>
              <a:cs typeface="Arial"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ulso">
  <a:themeElements>
    <a:clrScheme name="">
      <a:dk1>
        <a:srgbClr val="000000"/>
      </a:dk1>
      <a:lt1>
        <a:srgbClr val="FFFF00"/>
      </a:lt1>
      <a:dk2>
        <a:srgbClr val="000066"/>
      </a:dk2>
      <a:lt2>
        <a:srgbClr val="FFCC66"/>
      </a:lt2>
      <a:accent1>
        <a:srgbClr val="FF9900"/>
      </a:accent1>
      <a:accent2>
        <a:srgbClr val="000044"/>
      </a:accent2>
      <a:accent3>
        <a:srgbClr val="AAAAB8"/>
      </a:accent3>
      <a:accent4>
        <a:srgbClr val="DADA00"/>
      </a:accent4>
      <a:accent5>
        <a:srgbClr val="FFCAAA"/>
      </a:accent5>
      <a:accent6>
        <a:srgbClr val="00003D"/>
      </a:accent6>
      <a:hlink>
        <a:srgbClr val="3366FF"/>
      </a:hlink>
      <a:folHlink>
        <a:srgbClr val="FFFF00"/>
      </a:folHlink>
    </a:clrScheme>
    <a:fontScheme name="Pulso">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 cap="sq"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1" i="0" u="none" strike="noStrike" cap="none" normalizeH="0" baseline="0" smtClean="0">
            <a:ln>
              <a:noFill/>
            </a:ln>
            <a:solidFill>
              <a:srgbClr val="FF0000"/>
            </a:solidFill>
            <a:effectLst/>
            <a:latin typeface="Times New Roman" pitchFamily="18" charset="0"/>
          </a:defRPr>
        </a:defPPr>
      </a:lstStyle>
    </a:spDef>
    <a:lnDef>
      <a:spPr bwMode="auto">
        <a:xfrm>
          <a:off x="0" y="0"/>
          <a:ext cx="1" cy="1"/>
        </a:xfrm>
        <a:custGeom>
          <a:avLst/>
          <a:gdLst/>
          <a:ahLst/>
          <a:cxnLst/>
          <a:rect l="0" t="0" r="0" b="0"/>
          <a:pathLst/>
        </a:custGeom>
        <a:solidFill>
          <a:srgbClr val="FFFFFF"/>
        </a:solidFill>
        <a:ln w="12700" cap="sq"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1" i="0" u="none" strike="noStrike" cap="none" normalizeH="0" baseline="0" smtClean="0">
            <a:ln>
              <a:noFill/>
            </a:ln>
            <a:solidFill>
              <a:srgbClr val="FF0000"/>
            </a:solidFill>
            <a:effectLst/>
            <a:latin typeface="Times New Roman" pitchFamily="18" charset="0"/>
          </a:defRPr>
        </a:defPPr>
      </a:lstStyle>
    </a:lnDef>
  </a:objectDefaults>
  <a:extraClrSchemeLst>
    <a:extraClrScheme>
      <a:clrScheme name="Pulso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o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o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o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o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o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17609</TotalTime>
  <Words>3299</Words>
  <Application>Microsoft Macintosh PowerPoint</Application>
  <PresentationFormat>Papel A4 (210 x 297 mm)</PresentationFormat>
  <Paragraphs>820</Paragraphs>
  <Slides>39</Slides>
  <Notes>37</Notes>
  <HiddenSlides>0</HiddenSlides>
  <MMClips>0</MMClips>
  <ScaleCrop>false</ScaleCrop>
  <HeadingPairs>
    <vt:vector size="4" baseType="variant">
      <vt:variant>
        <vt:lpstr>Tema</vt:lpstr>
      </vt:variant>
      <vt:variant>
        <vt:i4>1</vt:i4>
      </vt:variant>
      <vt:variant>
        <vt:lpstr>Títulos de slides</vt:lpstr>
      </vt:variant>
      <vt:variant>
        <vt:i4>39</vt:i4>
      </vt:variant>
    </vt:vector>
  </HeadingPairs>
  <TitlesOfParts>
    <vt:vector size="40" baseType="lpstr">
      <vt:lpstr>Pulso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                                         Transparência e Controle Social, Sistema Tarifário e Financiamento (orçamento público, subsídio público)  DÍVIDA DO ESTADO DE MINAS GERAIS </vt:lpstr>
      <vt:lpstr>                                         Transparência e Controle Social, Sistema Tarifário e Financiamento (orçamento público, subsídio público)  DÍVIDA DO ESTADO DE MINAS GERAIS </vt:lpstr>
      <vt:lpstr>Slide 32</vt:lpstr>
      <vt:lpstr>Slide 33</vt:lpstr>
      <vt:lpstr>Slide 34</vt:lpstr>
      <vt:lpstr>Slide 35</vt:lpstr>
      <vt:lpstr>Slide 36</vt:lpstr>
      <vt:lpstr>Slide 37</vt:lpstr>
      <vt:lpstr>Slide 38</vt:lpstr>
      <vt:lpstr>Slide 39</vt:lpstr>
    </vt:vector>
  </TitlesOfParts>
  <Company>Maria Lúcia F. Carneiro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Eulália Alvarenga</dc:title>
  <dc:creator>Eulália Alvarenga</dc:creator>
  <cp:keywords>N´cleo Mineiro da Auditoria Cidadã</cp:keywords>
  <cp:lastModifiedBy>Maquina</cp:lastModifiedBy>
  <cp:revision>1380</cp:revision>
  <cp:lastPrinted>2008-11-20T19:12:03Z</cp:lastPrinted>
  <dcterms:created xsi:type="dcterms:W3CDTF">2001-11-19T18:24:28Z</dcterms:created>
  <dcterms:modified xsi:type="dcterms:W3CDTF">2013-11-10T18:37:49Z</dcterms:modified>
</cp:coreProperties>
</file>