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702" r:id="rId3"/>
    <p:sldMasterId id="2147483723" r:id="rId4"/>
    <p:sldMasterId id="2147483744" r:id="rId5"/>
  </p:sldMasterIdLst>
  <p:sldIdLst>
    <p:sldId id="261" r:id="rId6"/>
    <p:sldId id="257" r:id="rId7"/>
    <p:sldId id="258" r:id="rId8"/>
    <p:sldId id="262" r:id="rId9"/>
    <p:sldId id="263" r:id="rId10"/>
    <p:sldId id="265" r:id="rId11"/>
    <p:sldId id="259" r:id="rId12"/>
    <p:sldId id="266" r:id="rId13"/>
    <p:sldId id="267" r:id="rId14"/>
    <p:sldId id="270" r:id="rId15"/>
    <p:sldId id="272" r:id="rId16"/>
    <p:sldId id="268" r:id="rId17"/>
    <p:sldId id="269" r:id="rId18"/>
    <p:sldId id="271" r:id="rId19"/>
    <p:sldId id="260" r:id="rId2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3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4541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13736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6246198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3340747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339084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2498937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634266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67866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7624759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Soment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56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838200" y="898358"/>
            <a:ext cx="7696200" cy="519614"/>
          </a:xfrm>
        </p:spPr>
        <p:txBody>
          <a:bodyPr/>
          <a:lstStyle>
            <a:lvl1pPr>
              <a:defRPr/>
            </a:lvl1pPr>
          </a:lstStyle>
          <a:p>
            <a:r>
              <a:rPr lang="pt-BR" dirty="0" smtClean="0"/>
              <a:t>TÍTULO</a:t>
            </a:r>
            <a:endParaRPr lang="pt-BR" dirty="0"/>
          </a:p>
        </p:txBody>
      </p:sp>
      <p:sp>
        <p:nvSpPr>
          <p:cNvPr id="10" name="Espaço Reservado para Conteúdo 6"/>
          <p:cNvSpPr>
            <a:spLocks noGrp="1"/>
          </p:cNvSpPr>
          <p:nvPr>
            <p:ph sz="quarter" idx="10" hasCustomPrompt="1"/>
          </p:nvPr>
        </p:nvSpPr>
        <p:spPr>
          <a:xfrm>
            <a:off x="838199" y="2463590"/>
            <a:ext cx="10306723" cy="3499465"/>
          </a:xfrm>
        </p:spPr>
        <p:txBody>
          <a:bodyPr>
            <a:normAutofit/>
          </a:bodyPr>
          <a:lstStyle>
            <a:lvl1pPr marL="342900" indent="-342900">
              <a:buClr>
                <a:srgbClr val="9A9A00"/>
              </a:buClr>
              <a:buSzPct val="80000"/>
              <a:buFont typeface="Wingdings" panose="05000000000000000000" pitchFamily="2" charset="2"/>
              <a:buChar char="v"/>
              <a:defRPr sz="2400"/>
            </a:lvl1pPr>
            <a:lvl2pPr marL="685800" indent="-228600">
              <a:buClr>
                <a:srgbClr val="004C62"/>
              </a:buClr>
              <a:buSzPct val="65000"/>
              <a:buFont typeface="Wingdings" panose="05000000000000000000" pitchFamily="2" charset="2"/>
              <a:buChar char="v"/>
              <a:defRPr sz="2400"/>
            </a:lvl2pPr>
            <a:lvl3pPr marL="1143000" indent="-228600">
              <a:buClr>
                <a:srgbClr val="004C62"/>
              </a:buClr>
              <a:buSzPct val="65000"/>
              <a:buFont typeface="Wingdings" panose="05000000000000000000" pitchFamily="2" charset="2"/>
              <a:buChar char="v"/>
              <a:defRPr sz="2400"/>
            </a:lvl3pPr>
            <a:lvl4pPr marL="1600200" indent="-228600">
              <a:buClr>
                <a:srgbClr val="004C62"/>
              </a:buClr>
              <a:buSzPct val="65000"/>
              <a:buFont typeface="Wingdings" panose="05000000000000000000" pitchFamily="2" charset="2"/>
              <a:buChar char="v"/>
              <a:defRPr sz="2400"/>
            </a:lvl4pPr>
            <a:lvl5pPr marL="2057400" indent="-228600">
              <a:buClr>
                <a:srgbClr val="004C62"/>
              </a:buClr>
              <a:buSzPct val="65000"/>
              <a:buFont typeface="Wingdings" panose="05000000000000000000" pitchFamily="2" charset="2"/>
              <a:buChar char="v"/>
              <a:defRPr sz="2400"/>
            </a:lvl5pPr>
          </a:lstStyle>
          <a:p>
            <a:pPr lvl="0"/>
            <a:r>
              <a:rPr lang="pt-BR" dirty="0" smtClean="0"/>
              <a:t>Clique para editar o tópico</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p>
          <a:p>
            <a:pPr lvl="0"/>
            <a:endParaRPr lang="pt-BR" dirty="0"/>
          </a:p>
        </p:txBody>
      </p:sp>
      <p:sp>
        <p:nvSpPr>
          <p:cNvPr id="11" name="Espaço Reservado para Texto 6"/>
          <p:cNvSpPr>
            <a:spLocks noGrp="1"/>
          </p:cNvSpPr>
          <p:nvPr>
            <p:ph type="body" sz="quarter" idx="11"/>
          </p:nvPr>
        </p:nvSpPr>
        <p:spPr>
          <a:xfrm>
            <a:off x="838200" y="1787096"/>
            <a:ext cx="10306723" cy="540871"/>
          </a:xfrm>
        </p:spPr>
        <p:txBody>
          <a:bodyPr>
            <a:normAutofit/>
          </a:bodyPr>
          <a:lstStyle>
            <a:lvl1pPr>
              <a:defRPr sz="2400"/>
            </a:lvl1pPr>
          </a:lstStyle>
          <a:p>
            <a:pPr lvl="0"/>
            <a:r>
              <a:rPr lang="pt-BR" dirty="0" smtClean="0"/>
              <a:t>Clique para editar o texto mestre</a:t>
            </a:r>
          </a:p>
        </p:txBody>
      </p:sp>
      <p:sp>
        <p:nvSpPr>
          <p:cNvPr id="6" name="Espaço Reservado para Texto 5"/>
          <p:cNvSpPr>
            <a:spLocks noGrp="1"/>
          </p:cNvSpPr>
          <p:nvPr>
            <p:ph type="body" sz="quarter" idx="12" hasCustomPrompt="1"/>
          </p:nvPr>
        </p:nvSpPr>
        <p:spPr>
          <a:xfrm>
            <a:off x="635000" y="475934"/>
            <a:ext cx="7899400" cy="422424"/>
          </a:xfrm>
        </p:spPr>
        <p:txBody>
          <a:bodyPr/>
          <a:lstStyle>
            <a:lvl1pPr>
              <a:defRPr>
                <a:solidFill>
                  <a:srgbClr val="9A9A00"/>
                </a:solidFill>
              </a:defRPr>
            </a:lvl1pPr>
          </a:lstStyle>
          <a:p>
            <a:pPr lvl="0"/>
            <a:r>
              <a:rPr lang="pt-BR" dirty="0" smtClean="0"/>
              <a:t>Assunto</a:t>
            </a:r>
            <a:endParaRPr lang="pt-BR" dirty="0"/>
          </a:p>
        </p:txBody>
      </p:sp>
    </p:spTree>
    <p:extLst>
      <p:ext uri="{BB962C8B-B14F-4D97-AF65-F5344CB8AC3E}">
        <p14:creationId xmlns:p14="http://schemas.microsoft.com/office/powerpoint/2010/main" val="107399803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nchor="ct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497873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abeçalho da Seçã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 name="Freeform 32"/>
          <p:cNvSpPr>
            <a:spLocks/>
          </p:cNvSpPr>
          <p:nvPr userDrawn="1"/>
        </p:nvSpPr>
        <p:spPr bwMode="auto">
          <a:xfrm rot="18989144">
            <a:off x="11158871" y="473940"/>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50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8" name="Freeform 33"/>
          <p:cNvSpPr>
            <a:spLocks/>
          </p:cNvSpPr>
          <p:nvPr userDrawn="1"/>
        </p:nvSpPr>
        <p:spPr bwMode="auto">
          <a:xfrm rot="18989144">
            <a:off x="10832905" y="702539"/>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FFFFFF"/>
              </a:gs>
              <a:gs pos="100000">
                <a:srgbClr val="004454">
                  <a:alpha val="42999"/>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9" name="Freeform 36"/>
          <p:cNvSpPr>
            <a:spLocks/>
          </p:cNvSpPr>
          <p:nvPr userDrawn="1"/>
        </p:nvSpPr>
        <p:spPr bwMode="auto">
          <a:xfrm rot="18989144">
            <a:off x="11747305" y="32615"/>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alpha val="78000"/>
                </a:srgbClr>
              </a:gs>
              <a:gs pos="100000">
                <a:srgbClr val="004454">
                  <a:alpha val="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0" name="Freeform 37"/>
          <p:cNvSpPr>
            <a:spLocks/>
          </p:cNvSpPr>
          <p:nvPr userDrawn="1"/>
        </p:nvSpPr>
        <p:spPr bwMode="auto">
          <a:xfrm rot="18989144">
            <a:off x="11421338" y="261214"/>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004454">
                  <a:alpha val="0"/>
                </a:srgbClr>
              </a:gs>
              <a:gs pos="100000">
                <a:srgbClr val="FFFFFF">
                  <a:alpha val="88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1" name="Freeform 39"/>
          <p:cNvSpPr>
            <a:spLocks/>
          </p:cNvSpPr>
          <p:nvPr userDrawn="1"/>
        </p:nvSpPr>
        <p:spPr bwMode="auto">
          <a:xfrm rot="18989144">
            <a:off x="10572554" y="912090"/>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33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2" name="Freeform 44"/>
          <p:cNvSpPr>
            <a:spLocks/>
          </p:cNvSpPr>
          <p:nvPr userDrawn="1"/>
        </p:nvSpPr>
        <p:spPr bwMode="auto">
          <a:xfrm rot="18989144">
            <a:off x="11747305" y="597765"/>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50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3" name="Freeform 45"/>
          <p:cNvSpPr>
            <a:spLocks/>
          </p:cNvSpPr>
          <p:nvPr userDrawn="1"/>
        </p:nvSpPr>
        <p:spPr bwMode="auto">
          <a:xfrm rot="18989144">
            <a:off x="11421338" y="826364"/>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FFFFFF"/>
              </a:gs>
              <a:gs pos="100000">
                <a:srgbClr val="004454">
                  <a:alpha val="42999"/>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4" name="Retângulo 13"/>
          <p:cNvSpPr/>
          <p:nvPr userDrawn="1"/>
        </p:nvSpPr>
        <p:spPr bwMode="auto">
          <a:xfrm>
            <a:off x="0" y="1268760"/>
            <a:ext cx="12192000" cy="5400600"/>
          </a:xfrm>
          <a:prstGeom prst="rect">
            <a:avLst/>
          </a:prstGeom>
          <a:solidFill>
            <a:schemeClr val="tx1"/>
          </a:solidFill>
          <a:ln w="12700" cap="sq" cmpd="sng" algn="ctr">
            <a:no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eaLnBrk="0" fontAlgn="base" hangingPunct="0">
              <a:spcBef>
                <a:spcPct val="0"/>
              </a:spcBef>
              <a:spcAft>
                <a:spcPct val="0"/>
              </a:spcAft>
            </a:pPr>
            <a:endParaRPr lang="pt-BR" sz="2400">
              <a:solidFill>
                <a:srgbClr val="FFFFFF"/>
              </a:solidFill>
              <a:latin typeface="Times New Roman" pitchFamily="18" charset="0"/>
            </a:endParaRPr>
          </a:p>
        </p:txBody>
      </p:sp>
    </p:spTree>
    <p:extLst>
      <p:ext uri="{BB962C8B-B14F-4D97-AF65-F5344CB8AC3E}">
        <p14:creationId xmlns:p14="http://schemas.microsoft.com/office/powerpoint/2010/main" val="2518783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7126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nchor="ct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5951364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114737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820177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8" name="Footer Placeholder 7"/>
          <p:cNvSpPr>
            <a:spLocks noGrp="1"/>
          </p:cNvSpPr>
          <p:nvPr>
            <p:ph type="ftr" sz="quarter" idx="11"/>
          </p:nvPr>
        </p:nvSpPr>
        <p:spPr/>
        <p:txBody>
          <a:bodyPr/>
          <a:lstStyle/>
          <a:p>
            <a:endParaRPr lang="en-US" dirty="0">
              <a:solidFill>
                <a:srgbClr val="146194">
                  <a:lumMod val="50000"/>
                </a:srgb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50960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0176857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3" name="Footer Placeholder 2"/>
          <p:cNvSpPr>
            <a:spLocks noGrp="1"/>
          </p:cNvSpPr>
          <p:nvPr>
            <p:ph type="ftr" sz="quarter" idx="11"/>
          </p:nvPr>
        </p:nvSpPr>
        <p:spPr/>
        <p:txBody>
          <a:bodyPr/>
          <a:lstStyle/>
          <a:p>
            <a:endParaRPr lang="en-US" dirty="0">
              <a:solidFill>
                <a:srgbClr val="146194">
                  <a:lumMod val="50000"/>
                </a:srgb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134875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3774459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pt-BR" smtClean="0"/>
              <a:t>Clique para editar o título mestre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166428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6746859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100444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2940542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21574943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227397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11184439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7148772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3951595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7559659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Soment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98330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838200" y="898358"/>
            <a:ext cx="7696200" cy="519614"/>
          </a:xfrm>
        </p:spPr>
        <p:txBody>
          <a:bodyPr/>
          <a:lstStyle>
            <a:lvl1pPr>
              <a:defRPr/>
            </a:lvl1pPr>
          </a:lstStyle>
          <a:p>
            <a:r>
              <a:rPr lang="pt-BR" dirty="0" smtClean="0"/>
              <a:t>TÍTULO</a:t>
            </a:r>
            <a:endParaRPr lang="pt-BR" dirty="0"/>
          </a:p>
        </p:txBody>
      </p:sp>
      <p:sp>
        <p:nvSpPr>
          <p:cNvPr id="10" name="Espaço Reservado para Conteúdo 6"/>
          <p:cNvSpPr>
            <a:spLocks noGrp="1"/>
          </p:cNvSpPr>
          <p:nvPr>
            <p:ph sz="quarter" idx="10" hasCustomPrompt="1"/>
          </p:nvPr>
        </p:nvSpPr>
        <p:spPr>
          <a:xfrm>
            <a:off x="838199" y="2463590"/>
            <a:ext cx="10306723" cy="3499465"/>
          </a:xfrm>
        </p:spPr>
        <p:txBody>
          <a:bodyPr>
            <a:normAutofit/>
          </a:bodyPr>
          <a:lstStyle>
            <a:lvl1pPr marL="342900" indent="-342900">
              <a:buClr>
                <a:srgbClr val="9A9A00"/>
              </a:buClr>
              <a:buSzPct val="80000"/>
              <a:buFont typeface="Wingdings" panose="05000000000000000000" pitchFamily="2" charset="2"/>
              <a:buChar char="v"/>
              <a:defRPr sz="2400"/>
            </a:lvl1pPr>
            <a:lvl2pPr marL="685800" indent="-228600">
              <a:buClr>
                <a:srgbClr val="004C62"/>
              </a:buClr>
              <a:buSzPct val="65000"/>
              <a:buFont typeface="Wingdings" panose="05000000000000000000" pitchFamily="2" charset="2"/>
              <a:buChar char="v"/>
              <a:defRPr sz="2400"/>
            </a:lvl2pPr>
            <a:lvl3pPr marL="1143000" indent="-228600">
              <a:buClr>
                <a:srgbClr val="004C62"/>
              </a:buClr>
              <a:buSzPct val="65000"/>
              <a:buFont typeface="Wingdings" panose="05000000000000000000" pitchFamily="2" charset="2"/>
              <a:buChar char="v"/>
              <a:defRPr sz="2400"/>
            </a:lvl3pPr>
            <a:lvl4pPr marL="1600200" indent="-228600">
              <a:buClr>
                <a:srgbClr val="004C62"/>
              </a:buClr>
              <a:buSzPct val="65000"/>
              <a:buFont typeface="Wingdings" panose="05000000000000000000" pitchFamily="2" charset="2"/>
              <a:buChar char="v"/>
              <a:defRPr sz="2400"/>
            </a:lvl4pPr>
            <a:lvl5pPr marL="2057400" indent="-228600">
              <a:buClr>
                <a:srgbClr val="004C62"/>
              </a:buClr>
              <a:buSzPct val="65000"/>
              <a:buFont typeface="Wingdings" panose="05000000000000000000" pitchFamily="2" charset="2"/>
              <a:buChar char="v"/>
              <a:defRPr sz="2400"/>
            </a:lvl5pPr>
          </a:lstStyle>
          <a:p>
            <a:pPr lvl="0"/>
            <a:r>
              <a:rPr lang="pt-BR" dirty="0" smtClean="0"/>
              <a:t>Clique para editar o tópico</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p>
          <a:p>
            <a:pPr lvl="0"/>
            <a:endParaRPr lang="pt-BR" dirty="0"/>
          </a:p>
        </p:txBody>
      </p:sp>
      <p:sp>
        <p:nvSpPr>
          <p:cNvPr id="11" name="Espaço Reservado para Texto 6"/>
          <p:cNvSpPr>
            <a:spLocks noGrp="1"/>
          </p:cNvSpPr>
          <p:nvPr>
            <p:ph type="body" sz="quarter" idx="11"/>
          </p:nvPr>
        </p:nvSpPr>
        <p:spPr>
          <a:xfrm>
            <a:off x="838200" y="1787096"/>
            <a:ext cx="10306723" cy="540871"/>
          </a:xfrm>
        </p:spPr>
        <p:txBody>
          <a:bodyPr>
            <a:normAutofit/>
          </a:bodyPr>
          <a:lstStyle>
            <a:lvl1pPr>
              <a:defRPr sz="2400"/>
            </a:lvl1pPr>
          </a:lstStyle>
          <a:p>
            <a:pPr lvl="0"/>
            <a:r>
              <a:rPr lang="pt-BR" dirty="0" smtClean="0"/>
              <a:t>Clique para editar o texto mestre</a:t>
            </a:r>
          </a:p>
        </p:txBody>
      </p:sp>
      <p:sp>
        <p:nvSpPr>
          <p:cNvPr id="6" name="Espaço Reservado para Texto 5"/>
          <p:cNvSpPr>
            <a:spLocks noGrp="1"/>
          </p:cNvSpPr>
          <p:nvPr>
            <p:ph type="body" sz="quarter" idx="12" hasCustomPrompt="1"/>
          </p:nvPr>
        </p:nvSpPr>
        <p:spPr>
          <a:xfrm>
            <a:off x="635000" y="475934"/>
            <a:ext cx="7899400" cy="422424"/>
          </a:xfrm>
        </p:spPr>
        <p:txBody>
          <a:bodyPr/>
          <a:lstStyle>
            <a:lvl1pPr>
              <a:defRPr>
                <a:solidFill>
                  <a:srgbClr val="9A9A00"/>
                </a:solidFill>
              </a:defRPr>
            </a:lvl1pPr>
          </a:lstStyle>
          <a:p>
            <a:pPr lvl="0"/>
            <a:r>
              <a:rPr lang="pt-BR" dirty="0" smtClean="0"/>
              <a:t>Assunto</a:t>
            </a:r>
            <a:endParaRPr lang="pt-BR" dirty="0"/>
          </a:p>
        </p:txBody>
      </p:sp>
    </p:spTree>
    <p:extLst>
      <p:ext uri="{BB962C8B-B14F-4D97-AF65-F5344CB8AC3E}">
        <p14:creationId xmlns:p14="http://schemas.microsoft.com/office/powerpoint/2010/main" val="332101768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2034405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Cabeçalho da Seçã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 name="Freeform 32"/>
          <p:cNvSpPr>
            <a:spLocks/>
          </p:cNvSpPr>
          <p:nvPr userDrawn="1"/>
        </p:nvSpPr>
        <p:spPr bwMode="auto">
          <a:xfrm rot="18989144">
            <a:off x="11158871" y="473940"/>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50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8" name="Freeform 33"/>
          <p:cNvSpPr>
            <a:spLocks/>
          </p:cNvSpPr>
          <p:nvPr userDrawn="1"/>
        </p:nvSpPr>
        <p:spPr bwMode="auto">
          <a:xfrm rot="18989144">
            <a:off x="10832905" y="702539"/>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FFFFFF"/>
              </a:gs>
              <a:gs pos="100000">
                <a:srgbClr val="004454">
                  <a:alpha val="42999"/>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9" name="Freeform 36"/>
          <p:cNvSpPr>
            <a:spLocks/>
          </p:cNvSpPr>
          <p:nvPr userDrawn="1"/>
        </p:nvSpPr>
        <p:spPr bwMode="auto">
          <a:xfrm rot="18989144">
            <a:off x="11747305" y="32615"/>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alpha val="78000"/>
                </a:srgbClr>
              </a:gs>
              <a:gs pos="100000">
                <a:srgbClr val="004454">
                  <a:alpha val="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0" name="Freeform 37"/>
          <p:cNvSpPr>
            <a:spLocks/>
          </p:cNvSpPr>
          <p:nvPr userDrawn="1"/>
        </p:nvSpPr>
        <p:spPr bwMode="auto">
          <a:xfrm rot="18989144">
            <a:off x="11421338" y="261214"/>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004454">
                  <a:alpha val="0"/>
                </a:srgbClr>
              </a:gs>
              <a:gs pos="100000">
                <a:srgbClr val="FFFFFF">
                  <a:alpha val="88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1" name="Freeform 39"/>
          <p:cNvSpPr>
            <a:spLocks/>
          </p:cNvSpPr>
          <p:nvPr userDrawn="1"/>
        </p:nvSpPr>
        <p:spPr bwMode="auto">
          <a:xfrm rot="18989144">
            <a:off x="10572554" y="912090"/>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33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2" name="Freeform 44"/>
          <p:cNvSpPr>
            <a:spLocks/>
          </p:cNvSpPr>
          <p:nvPr userDrawn="1"/>
        </p:nvSpPr>
        <p:spPr bwMode="auto">
          <a:xfrm rot="18989144">
            <a:off x="11747305" y="597765"/>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50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3" name="Freeform 45"/>
          <p:cNvSpPr>
            <a:spLocks/>
          </p:cNvSpPr>
          <p:nvPr userDrawn="1"/>
        </p:nvSpPr>
        <p:spPr bwMode="auto">
          <a:xfrm rot="18989144">
            <a:off x="11421338" y="826364"/>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FFFFFF"/>
              </a:gs>
              <a:gs pos="100000">
                <a:srgbClr val="004454">
                  <a:alpha val="42999"/>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4" name="Retângulo 13"/>
          <p:cNvSpPr/>
          <p:nvPr userDrawn="1"/>
        </p:nvSpPr>
        <p:spPr bwMode="auto">
          <a:xfrm>
            <a:off x="0" y="1268760"/>
            <a:ext cx="12192000" cy="5400600"/>
          </a:xfrm>
          <a:prstGeom prst="rect">
            <a:avLst/>
          </a:prstGeom>
          <a:solidFill>
            <a:schemeClr val="tx1"/>
          </a:solidFill>
          <a:ln w="12700" cap="sq" cmpd="sng" algn="ctr">
            <a:no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eaLnBrk="0" fontAlgn="base" hangingPunct="0">
              <a:spcBef>
                <a:spcPct val="0"/>
              </a:spcBef>
              <a:spcAft>
                <a:spcPct val="0"/>
              </a:spcAft>
            </a:pPr>
            <a:endParaRPr lang="pt-BR" sz="2400">
              <a:solidFill>
                <a:srgbClr val="FFFFFF"/>
              </a:solidFill>
              <a:latin typeface="Times New Roman" pitchFamily="18" charset="0"/>
            </a:endParaRPr>
          </a:p>
        </p:txBody>
      </p:sp>
    </p:spTree>
    <p:extLst>
      <p:ext uri="{BB962C8B-B14F-4D97-AF65-F5344CB8AC3E}">
        <p14:creationId xmlns:p14="http://schemas.microsoft.com/office/powerpoint/2010/main" val="3885379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5479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nchor="ct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9480989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7489034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5529012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8" name="Footer Placeholder 7"/>
          <p:cNvSpPr>
            <a:spLocks noGrp="1"/>
          </p:cNvSpPr>
          <p:nvPr>
            <p:ph type="ftr" sz="quarter" idx="11"/>
          </p:nvPr>
        </p:nvSpPr>
        <p:spPr/>
        <p:txBody>
          <a:bodyPr/>
          <a:lstStyle/>
          <a:p>
            <a:endParaRPr lang="en-US" dirty="0">
              <a:solidFill>
                <a:srgbClr val="146194">
                  <a:lumMod val="50000"/>
                </a:srgb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243837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3536563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3" name="Footer Placeholder 2"/>
          <p:cNvSpPr>
            <a:spLocks noGrp="1"/>
          </p:cNvSpPr>
          <p:nvPr>
            <p:ph type="ftr" sz="quarter" idx="11"/>
          </p:nvPr>
        </p:nvSpPr>
        <p:spPr/>
        <p:txBody>
          <a:bodyPr/>
          <a:lstStyle/>
          <a:p>
            <a:endParaRPr lang="en-US" dirty="0">
              <a:solidFill>
                <a:srgbClr val="146194">
                  <a:lumMod val="50000"/>
                </a:srgb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7379278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9563151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pt-BR" smtClean="0"/>
              <a:t>Clique para editar o título mestre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232465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8" name="Footer Placeholder 7"/>
          <p:cNvSpPr>
            <a:spLocks noGrp="1"/>
          </p:cNvSpPr>
          <p:nvPr>
            <p:ph type="ftr" sz="quarter" idx="11"/>
          </p:nvPr>
        </p:nvSpPr>
        <p:spPr/>
        <p:txBody>
          <a:bodyPr/>
          <a:lstStyle/>
          <a:p>
            <a:endParaRPr lang="en-US" dirty="0">
              <a:solidFill>
                <a:srgbClr val="146194">
                  <a:lumMod val="50000"/>
                </a:srgb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5763036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264723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9106817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279831062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0999904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3307265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994524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5882735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2843635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_Soment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77571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838200" y="898358"/>
            <a:ext cx="7696200" cy="519614"/>
          </a:xfrm>
        </p:spPr>
        <p:txBody>
          <a:bodyPr/>
          <a:lstStyle>
            <a:lvl1pPr>
              <a:defRPr/>
            </a:lvl1pPr>
          </a:lstStyle>
          <a:p>
            <a:r>
              <a:rPr lang="pt-BR" dirty="0" smtClean="0"/>
              <a:t>TÍTULO</a:t>
            </a:r>
            <a:endParaRPr lang="pt-BR" dirty="0"/>
          </a:p>
        </p:txBody>
      </p:sp>
      <p:sp>
        <p:nvSpPr>
          <p:cNvPr id="10" name="Espaço Reservado para Conteúdo 6"/>
          <p:cNvSpPr>
            <a:spLocks noGrp="1"/>
          </p:cNvSpPr>
          <p:nvPr>
            <p:ph sz="quarter" idx="10" hasCustomPrompt="1"/>
          </p:nvPr>
        </p:nvSpPr>
        <p:spPr>
          <a:xfrm>
            <a:off x="838199" y="2463590"/>
            <a:ext cx="10306723" cy="3499465"/>
          </a:xfrm>
        </p:spPr>
        <p:txBody>
          <a:bodyPr>
            <a:normAutofit/>
          </a:bodyPr>
          <a:lstStyle>
            <a:lvl1pPr marL="342900" indent="-342900">
              <a:buClr>
                <a:srgbClr val="9A9A00"/>
              </a:buClr>
              <a:buSzPct val="80000"/>
              <a:buFont typeface="Wingdings" panose="05000000000000000000" pitchFamily="2" charset="2"/>
              <a:buChar char="v"/>
              <a:defRPr sz="2400"/>
            </a:lvl1pPr>
            <a:lvl2pPr marL="685800" indent="-228600">
              <a:buClr>
                <a:srgbClr val="004C62"/>
              </a:buClr>
              <a:buSzPct val="65000"/>
              <a:buFont typeface="Wingdings" panose="05000000000000000000" pitchFamily="2" charset="2"/>
              <a:buChar char="v"/>
              <a:defRPr sz="2400"/>
            </a:lvl2pPr>
            <a:lvl3pPr marL="1143000" indent="-228600">
              <a:buClr>
                <a:srgbClr val="004C62"/>
              </a:buClr>
              <a:buSzPct val="65000"/>
              <a:buFont typeface="Wingdings" panose="05000000000000000000" pitchFamily="2" charset="2"/>
              <a:buChar char="v"/>
              <a:defRPr sz="2400"/>
            </a:lvl3pPr>
            <a:lvl4pPr marL="1600200" indent="-228600">
              <a:buClr>
                <a:srgbClr val="004C62"/>
              </a:buClr>
              <a:buSzPct val="65000"/>
              <a:buFont typeface="Wingdings" panose="05000000000000000000" pitchFamily="2" charset="2"/>
              <a:buChar char="v"/>
              <a:defRPr sz="2400"/>
            </a:lvl4pPr>
            <a:lvl5pPr marL="2057400" indent="-228600">
              <a:buClr>
                <a:srgbClr val="004C62"/>
              </a:buClr>
              <a:buSzPct val="65000"/>
              <a:buFont typeface="Wingdings" panose="05000000000000000000" pitchFamily="2" charset="2"/>
              <a:buChar char="v"/>
              <a:defRPr sz="2400"/>
            </a:lvl5pPr>
          </a:lstStyle>
          <a:p>
            <a:pPr lvl="0"/>
            <a:r>
              <a:rPr lang="pt-BR" dirty="0" smtClean="0"/>
              <a:t>Clique para editar o tópico</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p>
          <a:p>
            <a:pPr lvl="0"/>
            <a:endParaRPr lang="pt-BR" dirty="0"/>
          </a:p>
        </p:txBody>
      </p:sp>
      <p:sp>
        <p:nvSpPr>
          <p:cNvPr id="11" name="Espaço Reservado para Texto 6"/>
          <p:cNvSpPr>
            <a:spLocks noGrp="1"/>
          </p:cNvSpPr>
          <p:nvPr>
            <p:ph type="body" sz="quarter" idx="11"/>
          </p:nvPr>
        </p:nvSpPr>
        <p:spPr>
          <a:xfrm>
            <a:off x="838200" y="1787096"/>
            <a:ext cx="10306723" cy="540871"/>
          </a:xfrm>
        </p:spPr>
        <p:txBody>
          <a:bodyPr>
            <a:normAutofit/>
          </a:bodyPr>
          <a:lstStyle>
            <a:lvl1pPr>
              <a:defRPr sz="2400"/>
            </a:lvl1pPr>
          </a:lstStyle>
          <a:p>
            <a:pPr lvl="0"/>
            <a:r>
              <a:rPr lang="pt-BR" dirty="0" smtClean="0"/>
              <a:t>Clique para editar o texto mestre</a:t>
            </a:r>
          </a:p>
        </p:txBody>
      </p:sp>
      <p:sp>
        <p:nvSpPr>
          <p:cNvPr id="6" name="Espaço Reservado para Texto 5"/>
          <p:cNvSpPr>
            <a:spLocks noGrp="1"/>
          </p:cNvSpPr>
          <p:nvPr>
            <p:ph type="body" sz="quarter" idx="12" hasCustomPrompt="1"/>
          </p:nvPr>
        </p:nvSpPr>
        <p:spPr>
          <a:xfrm>
            <a:off x="635000" y="475934"/>
            <a:ext cx="7899400" cy="422424"/>
          </a:xfrm>
        </p:spPr>
        <p:txBody>
          <a:bodyPr/>
          <a:lstStyle>
            <a:lvl1pPr>
              <a:defRPr>
                <a:solidFill>
                  <a:srgbClr val="9A9A00"/>
                </a:solidFill>
              </a:defRPr>
            </a:lvl1pPr>
          </a:lstStyle>
          <a:p>
            <a:pPr lvl="0"/>
            <a:r>
              <a:rPr lang="pt-BR" dirty="0" smtClean="0"/>
              <a:t>Assunto</a:t>
            </a:r>
            <a:endParaRPr lang="pt-BR" dirty="0"/>
          </a:p>
        </p:txBody>
      </p:sp>
    </p:spTree>
    <p:extLst>
      <p:ext uri="{BB962C8B-B14F-4D97-AF65-F5344CB8AC3E}">
        <p14:creationId xmlns:p14="http://schemas.microsoft.com/office/powerpoint/2010/main" val="17159084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616624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Cabeçalho da Seçã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 name="Freeform 32"/>
          <p:cNvSpPr>
            <a:spLocks/>
          </p:cNvSpPr>
          <p:nvPr userDrawn="1"/>
        </p:nvSpPr>
        <p:spPr bwMode="auto">
          <a:xfrm rot="18989144">
            <a:off x="11158871" y="473940"/>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50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8" name="Freeform 33"/>
          <p:cNvSpPr>
            <a:spLocks/>
          </p:cNvSpPr>
          <p:nvPr userDrawn="1"/>
        </p:nvSpPr>
        <p:spPr bwMode="auto">
          <a:xfrm rot="18989144">
            <a:off x="10832905" y="702539"/>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FFFFFF"/>
              </a:gs>
              <a:gs pos="100000">
                <a:srgbClr val="004454">
                  <a:alpha val="42999"/>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9" name="Freeform 36"/>
          <p:cNvSpPr>
            <a:spLocks/>
          </p:cNvSpPr>
          <p:nvPr userDrawn="1"/>
        </p:nvSpPr>
        <p:spPr bwMode="auto">
          <a:xfrm rot="18989144">
            <a:off x="11747305" y="32615"/>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alpha val="78000"/>
                </a:srgbClr>
              </a:gs>
              <a:gs pos="100000">
                <a:srgbClr val="004454">
                  <a:alpha val="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0" name="Freeform 37"/>
          <p:cNvSpPr>
            <a:spLocks/>
          </p:cNvSpPr>
          <p:nvPr userDrawn="1"/>
        </p:nvSpPr>
        <p:spPr bwMode="auto">
          <a:xfrm rot="18989144">
            <a:off x="11421338" y="261214"/>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004454">
                  <a:alpha val="0"/>
                </a:srgbClr>
              </a:gs>
              <a:gs pos="100000">
                <a:srgbClr val="FFFFFF">
                  <a:alpha val="88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1" name="Freeform 39"/>
          <p:cNvSpPr>
            <a:spLocks/>
          </p:cNvSpPr>
          <p:nvPr userDrawn="1"/>
        </p:nvSpPr>
        <p:spPr bwMode="auto">
          <a:xfrm rot="18989144">
            <a:off x="10572554" y="912090"/>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33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2" name="Freeform 44"/>
          <p:cNvSpPr>
            <a:spLocks/>
          </p:cNvSpPr>
          <p:nvPr userDrawn="1"/>
        </p:nvSpPr>
        <p:spPr bwMode="auto">
          <a:xfrm rot="18989144">
            <a:off x="11747305" y="597765"/>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50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3" name="Freeform 45"/>
          <p:cNvSpPr>
            <a:spLocks/>
          </p:cNvSpPr>
          <p:nvPr userDrawn="1"/>
        </p:nvSpPr>
        <p:spPr bwMode="auto">
          <a:xfrm rot="18989144">
            <a:off x="11421338" y="826364"/>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FFFFFF"/>
              </a:gs>
              <a:gs pos="100000">
                <a:srgbClr val="004454">
                  <a:alpha val="42999"/>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4" name="Retângulo 13"/>
          <p:cNvSpPr/>
          <p:nvPr userDrawn="1"/>
        </p:nvSpPr>
        <p:spPr bwMode="auto">
          <a:xfrm>
            <a:off x="0" y="1268760"/>
            <a:ext cx="12192000" cy="5400600"/>
          </a:xfrm>
          <a:prstGeom prst="rect">
            <a:avLst/>
          </a:prstGeom>
          <a:solidFill>
            <a:schemeClr val="tx1"/>
          </a:solidFill>
          <a:ln w="12700" cap="sq" cmpd="sng" algn="ctr">
            <a:no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eaLnBrk="0" fontAlgn="base" hangingPunct="0">
              <a:spcBef>
                <a:spcPct val="0"/>
              </a:spcBef>
              <a:spcAft>
                <a:spcPct val="0"/>
              </a:spcAft>
            </a:pPr>
            <a:endParaRPr lang="pt-BR" sz="2400">
              <a:solidFill>
                <a:srgbClr val="FFFFFF"/>
              </a:solidFill>
              <a:latin typeface="Times New Roman" pitchFamily="18" charset="0"/>
            </a:endParaRPr>
          </a:p>
        </p:txBody>
      </p:sp>
    </p:spTree>
    <p:extLst>
      <p:ext uri="{BB962C8B-B14F-4D97-AF65-F5344CB8AC3E}">
        <p14:creationId xmlns:p14="http://schemas.microsoft.com/office/powerpoint/2010/main" val="21751616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17363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nchor="ct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4861754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85479771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3729978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8" name="Footer Placeholder 7"/>
          <p:cNvSpPr>
            <a:spLocks noGrp="1"/>
          </p:cNvSpPr>
          <p:nvPr>
            <p:ph type="ftr" sz="quarter" idx="11"/>
          </p:nvPr>
        </p:nvSpPr>
        <p:spPr/>
        <p:txBody>
          <a:bodyPr/>
          <a:lstStyle/>
          <a:p>
            <a:endParaRPr lang="en-US" dirty="0">
              <a:solidFill>
                <a:srgbClr val="146194">
                  <a:lumMod val="50000"/>
                </a:srgb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6687046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1872632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3" name="Footer Placeholder 2"/>
          <p:cNvSpPr>
            <a:spLocks noGrp="1"/>
          </p:cNvSpPr>
          <p:nvPr>
            <p:ph type="ftr" sz="quarter" idx="11"/>
          </p:nvPr>
        </p:nvSpPr>
        <p:spPr/>
        <p:txBody>
          <a:bodyPr/>
          <a:lstStyle/>
          <a:p>
            <a:endParaRPr lang="en-US" dirty="0">
              <a:solidFill>
                <a:srgbClr val="146194">
                  <a:lumMod val="50000"/>
                </a:srgb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7931158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6998123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pt-BR" smtClean="0"/>
              <a:t>Clique para editar o título mestre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75932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3" name="Footer Placeholder 2"/>
          <p:cNvSpPr>
            <a:spLocks noGrp="1"/>
          </p:cNvSpPr>
          <p:nvPr>
            <p:ph type="ftr" sz="quarter" idx="11"/>
          </p:nvPr>
        </p:nvSpPr>
        <p:spPr/>
        <p:txBody>
          <a:bodyPr/>
          <a:lstStyle/>
          <a:p>
            <a:endParaRPr lang="en-US" dirty="0">
              <a:solidFill>
                <a:srgbClr val="146194">
                  <a:lumMod val="50000"/>
                </a:srgb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5323376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6930197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2043334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684528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8939839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21738767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9704554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2310937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2674222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3_Soment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3119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838200" y="898358"/>
            <a:ext cx="7696200" cy="519614"/>
          </a:xfrm>
        </p:spPr>
        <p:txBody>
          <a:bodyPr/>
          <a:lstStyle>
            <a:lvl1pPr>
              <a:defRPr/>
            </a:lvl1pPr>
          </a:lstStyle>
          <a:p>
            <a:r>
              <a:rPr lang="pt-BR" dirty="0" smtClean="0"/>
              <a:t>TÍTULO</a:t>
            </a:r>
            <a:endParaRPr lang="pt-BR" dirty="0"/>
          </a:p>
        </p:txBody>
      </p:sp>
      <p:sp>
        <p:nvSpPr>
          <p:cNvPr id="10" name="Espaço Reservado para Conteúdo 6"/>
          <p:cNvSpPr>
            <a:spLocks noGrp="1"/>
          </p:cNvSpPr>
          <p:nvPr>
            <p:ph sz="quarter" idx="10" hasCustomPrompt="1"/>
          </p:nvPr>
        </p:nvSpPr>
        <p:spPr>
          <a:xfrm>
            <a:off x="838199" y="2463590"/>
            <a:ext cx="10306723" cy="3499465"/>
          </a:xfrm>
        </p:spPr>
        <p:txBody>
          <a:bodyPr>
            <a:normAutofit/>
          </a:bodyPr>
          <a:lstStyle>
            <a:lvl1pPr marL="342900" indent="-342900">
              <a:buClr>
                <a:srgbClr val="9A9A00"/>
              </a:buClr>
              <a:buSzPct val="80000"/>
              <a:buFont typeface="Wingdings" panose="05000000000000000000" pitchFamily="2" charset="2"/>
              <a:buChar char="v"/>
              <a:defRPr sz="2400"/>
            </a:lvl1pPr>
            <a:lvl2pPr marL="685800" indent="-228600">
              <a:buClr>
                <a:srgbClr val="004C62"/>
              </a:buClr>
              <a:buSzPct val="65000"/>
              <a:buFont typeface="Wingdings" panose="05000000000000000000" pitchFamily="2" charset="2"/>
              <a:buChar char="v"/>
              <a:defRPr sz="2400"/>
            </a:lvl2pPr>
            <a:lvl3pPr marL="1143000" indent="-228600">
              <a:buClr>
                <a:srgbClr val="004C62"/>
              </a:buClr>
              <a:buSzPct val="65000"/>
              <a:buFont typeface="Wingdings" panose="05000000000000000000" pitchFamily="2" charset="2"/>
              <a:buChar char="v"/>
              <a:defRPr sz="2400"/>
            </a:lvl3pPr>
            <a:lvl4pPr marL="1600200" indent="-228600">
              <a:buClr>
                <a:srgbClr val="004C62"/>
              </a:buClr>
              <a:buSzPct val="65000"/>
              <a:buFont typeface="Wingdings" panose="05000000000000000000" pitchFamily="2" charset="2"/>
              <a:buChar char="v"/>
              <a:defRPr sz="2400"/>
            </a:lvl4pPr>
            <a:lvl5pPr marL="2057400" indent="-228600">
              <a:buClr>
                <a:srgbClr val="004C62"/>
              </a:buClr>
              <a:buSzPct val="65000"/>
              <a:buFont typeface="Wingdings" panose="05000000000000000000" pitchFamily="2" charset="2"/>
              <a:buChar char="v"/>
              <a:defRPr sz="2400"/>
            </a:lvl5pPr>
          </a:lstStyle>
          <a:p>
            <a:pPr lvl="0"/>
            <a:r>
              <a:rPr lang="pt-BR" dirty="0" smtClean="0"/>
              <a:t>Clique para editar o tópico</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p>
          <a:p>
            <a:pPr lvl="0"/>
            <a:endParaRPr lang="pt-BR" dirty="0"/>
          </a:p>
        </p:txBody>
      </p:sp>
      <p:sp>
        <p:nvSpPr>
          <p:cNvPr id="11" name="Espaço Reservado para Texto 6"/>
          <p:cNvSpPr>
            <a:spLocks noGrp="1"/>
          </p:cNvSpPr>
          <p:nvPr>
            <p:ph type="body" sz="quarter" idx="11"/>
          </p:nvPr>
        </p:nvSpPr>
        <p:spPr>
          <a:xfrm>
            <a:off x="838200" y="1787096"/>
            <a:ext cx="10306723" cy="540871"/>
          </a:xfrm>
        </p:spPr>
        <p:txBody>
          <a:bodyPr>
            <a:normAutofit/>
          </a:bodyPr>
          <a:lstStyle>
            <a:lvl1pPr>
              <a:defRPr sz="2400"/>
            </a:lvl1pPr>
          </a:lstStyle>
          <a:p>
            <a:pPr lvl="0"/>
            <a:r>
              <a:rPr lang="pt-BR" dirty="0" smtClean="0"/>
              <a:t>Clique para editar o texto mestre</a:t>
            </a:r>
          </a:p>
        </p:txBody>
      </p:sp>
      <p:sp>
        <p:nvSpPr>
          <p:cNvPr id="6" name="Espaço Reservado para Texto 5"/>
          <p:cNvSpPr>
            <a:spLocks noGrp="1"/>
          </p:cNvSpPr>
          <p:nvPr>
            <p:ph type="body" sz="quarter" idx="12" hasCustomPrompt="1"/>
          </p:nvPr>
        </p:nvSpPr>
        <p:spPr>
          <a:xfrm>
            <a:off x="635000" y="475934"/>
            <a:ext cx="7899400" cy="422424"/>
          </a:xfrm>
        </p:spPr>
        <p:txBody>
          <a:bodyPr/>
          <a:lstStyle>
            <a:lvl1pPr>
              <a:defRPr>
                <a:solidFill>
                  <a:srgbClr val="9A9A00"/>
                </a:solidFill>
              </a:defRPr>
            </a:lvl1pPr>
          </a:lstStyle>
          <a:p>
            <a:pPr lvl="0"/>
            <a:r>
              <a:rPr lang="pt-BR" dirty="0" smtClean="0"/>
              <a:t>Assunto</a:t>
            </a:r>
            <a:endParaRPr lang="pt-BR" dirty="0"/>
          </a:p>
        </p:txBody>
      </p:sp>
    </p:spTree>
    <p:extLst>
      <p:ext uri="{BB962C8B-B14F-4D97-AF65-F5344CB8AC3E}">
        <p14:creationId xmlns:p14="http://schemas.microsoft.com/office/powerpoint/2010/main" val="358677633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2065785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_Cabeçalho da Seção">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 name="Freeform 32"/>
          <p:cNvSpPr>
            <a:spLocks/>
          </p:cNvSpPr>
          <p:nvPr userDrawn="1"/>
        </p:nvSpPr>
        <p:spPr bwMode="auto">
          <a:xfrm rot="18989144">
            <a:off x="11158871" y="473940"/>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50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8" name="Freeform 33"/>
          <p:cNvSpPr>
            <a:spLocks/>
          </p:cNvSpPr>
          <p:nvPr userDrawn="1"/>
        </p:nvSpPr>
        <p:spPr bwMode="auto">
          <a:xfrm rot="18989144">
            <a:off x="10832905" y="702539"/>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FFFFFF"/>
              </a:gs>
              <a:gs pos="100000">
                <a:srgbClr val="004454">
                  <a:alpha val="42999"/>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9" name="Freeform 36"/>
          <p:cNvSpPr>
            <a:spLocks/>
          </p:cNvSpPr>
          <p:nvPr userDrawn="1"/>
        </p:nvSpPr>
        <p:spPr bwMode="auto">
          <a:xfrm rot="18989144">
            <a:off x="11747305" y="32615"/>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alpha val="78000"/>
                </a:srgbClr>
              </a:gs>
              <a:gs pos="100000">
                <a:srgbClr val="004454">
                  <a:alpha val="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0" name="Freeform 37"/>
          <p:cNvSpPr>
            <a:spLocks/>
          </p:cNvSpPr>
          <p:nvPr userDrawn="1"/>
        </p:nvSpPr>
        <p:spPr bwMode="auto">
          <a:xfrm rot="18989144">
            <a:off x="11421338" y="261214"/>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004454">
                  <a:alpha val="0"/>
                </a:srgbClr>
              </a:gs>
              <a:gs pos="100000">
                <a:srgbClr val="FFFFFF">
                  <a:alpha val="88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1" name="Freeform 39"/>
          <p:cNvSpPr>
            <a:spLocks/>
          </p:cNvSpPr>
          <p:nvPr userDrawn="1"/>
        </p:nvSpPr>
        <p:spPr bwMode="auto">
          <a:xfrm rot="18989144">
            <a:off x="10572554" y="912090"/>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33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2" name="Freeform 44"/>
          <p:cNvSpPr>
            <a:spLocks/>
          </p:cNvSpPr>
          <p:nvPr userDrawn="1"/>
        </p:nvSpPr>
        <p:spPr bwMode="auto">
          <a:xfrm rot="18989144">
            <a:off x="11747305" y="597765"/>
            <a:ext cx="402167" cy="319087"/>
          </a:xfrm>
          <a:custGeom>
            <a:avLst/>
            <a:gdLst/>
            <a:ahLst/>
            <a:cxnLst>
              <a:cxn ang="0">
                <a:pos x="84" y="40"/>
              </a:cxn>
              <a:cxn ang="0">
                <a:pos x="90" y="0"/>
              </a:cxn>
              <a:cxn ang="0">
                <a:pos x="98" y="0"/>
              </a:cxn>
              <a:cxn ang="0">
                <a:pos x="106" y="0"/>
              </a:cxn>
              <a:cxn ang="0">
                <a:pos x="115" y="2"/>
              </a:cxn>
              <a:cxn ang="0">
                <a:pos x="125" y="4"/>
              </a:cxn>
              <a:cxn ang="0">
                <a:pos x="134" y="6"/>
              </a:cxn>
              <a:cxn ang="0">
                <a:pos x="142" y="9"/>
              </a:cxn>
              <a:cxn ang="0">
                <a:pos x="152" y="13"/>
              </a:cxn>
              <a:cxn ang="0">
                <a:pos x="158" y="17"/>
              </a:cxn>
              <a:cxn ang="0">
                <a:pos x="165" y="23"/>
              </a:cxn>
              <a:cxn ang="0">
                <a:pos x="171" y="31"/>
              </a:cxn>
              <a:cxn ang="0">
                <a:pos x="177" y="37"/>
              </a:cxn>
              <a:cxn ang="0">
                <a:pos x="181" y="44"/>
              </a:cxn>
              <a:cxn ang="0">
                <a:pos x="185" y="52"/>
              </a:cxn>
              <a:cxn ang="0">
                <a:pos x="186" y="62"/>
              </a:cxn>
              <a:cxn ang="0">
                <a:pos x="188" y="71"/>
              </a:cxn>
              <a:cxn ang="0">
                <a:pos x="190" y="81"/>
              </a:cxn>
              <a:cxn ang="0">
                <a:pos x="188" y="91"/>
              </a:cxn>
              <a:cxn ang="0">
                <a:pos x="188" y="101"/>
              </a:cxn>
              <a:cxn ang="0">
                <a:pos x="183" y="120"/>
              </a:cxn>
              <a:cxn ang="0">
                <a:pos x="173" y="139"/>
              </a:cxn>
              <a:cxn ang="0">
                <a:pos x="161" y="157"/>
              </a:cxn>
              <a:cxn ang="0">
                <a:pos x="146" y="170"/>
              </a:cxn>
              <a:cxn ang="0">
                <a:pos x="129" y="184"/>
              </a:cxn>
              <a:cxn ang="0">
                <a:pos x="111" y="192"/>
              </a:cxn>
              <a:cxn ang="0">
                <a:pos x="102" y="195"/>
              </a:cxn>
              <a:cxn ang="0">
                <a:pos x="90" y="197"/>
              </a:cxn>
              <a:cxn ang="0">
                <a:pos x="81" y="199"/>
              </a:cxn>
              <a:cxn ang="0">
                <a:pos x="71" y="201"/>
              </a:cxn>
              <a:cxn ang="0">
                <a:pos x="63" y="201"/>
              </a:cxn>
              <a:cxn ang="0">
                <a:pos x="55" y="201"/>
              </a:cxn>
              <a:cxn ang="0">
                <a:pos x="63" y="161"/>
              </a:cxn>
              <a:cxn ang="0">
                <a:pos x="0" y="161"/>
              </a:cxn>
              <a:cxn ang="0">
                <a:pos x="7" y="120"/>
              </a:cxn>
              <a:cxn ang="0">
                <a:pos x="71" y="120"/>
              </a:cxn>
              <a:cxn ang="0">
                <a:pos x="77" y="81"/>
              </a:cxn>
              <a:cxn ang="0">
                <a:pos x="15" y="81"/>
              </a:cxn>
              <a:cxn ang="0">
                <a:pos x="21" y="40"/>
              </a:cxn>
              <a:cxn ang="0">
                <a:pos x="84" y="40"/>
              </a:cxn>
            </a:cxnLst>
            <a:rect l="0" t="0" r="r" b="b"/>
            <a:pathLst>
              <a:path w="190" h="201">
                <a:moveTo>
                  <a:pt x="84" y="40"/>
                </a:moveTo>
                <a:lnTo>
                  <a:pt x="90" y="0"/>
                </a:lnTo>
                <a:lnTo>
                  <a:pt x="98" y="0"/>
                </a:lnTo>
                <a:lnTo>
                  <a:pt x="106" y="0"/>
                </a:lnTo>
                <a:lnTo>
                  <a:pt x="115" y="2"/>
                </a:lnTo>
                <a:lnTo>
                  <a:pt x="125" y="4"/>
                </a:lnTo>
                <a:lnTo>
                  <a:pt x="134" y="6"/>
                </a:lnTo>
                <a:lnTo>
                  <a:pt x="142" y="9"/>
                </a:lnTo>
                <a:lnTo>
                  <a:pt x="152" y="13"/>
                </a:lnTo>
                <a:lnTo>
                  <a:pt x="158" y="17"/>
                </a:lnTo>
                <a:lnTo>
                  <a:pt x="165" y="23"/>
                </a:lnTo>
                <a:lnTo>
                  <a:pt x="171" y="31"/>
                </a:lnTo>
                <a:lnTo>
                  <a:pt x="177" y="37"/>
                </a:lnTo>
                <a:lnTo>
                  <a:pt x="181" y="44"/>
                </a:lnTo>
                <a:lnTo>
                  <a:pt x="185" y="52"/>
                </a:lnTo>
                <a:lnTo>
                  <a:pt x="186" y="62"/>
                </a:lnTo>
                <a:lnTo>
                  <a:pt x="188" y="71"/>
                </a:lnTo>
                <a:lnTo>
                  <a:pt x="190" y="81"/>
                </a:lnTo>
                <a:lnTo>
                  <a:pt x="188" y="91"/>
                </a:lnTo>
                <a:lnTo>
                  <a:pt x="188" y="101"/>
                </a:lnTo>
                <a:lnTo>
                  <a:pt x="183" y="120"/>
                </a:lnTo>
                <a:lnTo>
                  <a:pt x="173" y="139"/>
                </a:lnTo>
                <a:lnTo>
                  <a:pt x="161" y="157"/>
                </a:lnTo>
                <a:lnTo>
                  <a:pt x="146" y="170"/>
                </a:lnTo>
                <a:lnTo>
                  <a:pt x="129" y="184"/>
                </a:lnTo>
                <a:lnTo>
                  <a:pt x="111" y="192"/>
                </a:lnTo>
                <a:lnTo>
                  <a:pt x="102" y="195"/>
                </a:lnTo>
                <a:lnTo>
                  <a:pt x="90" y="197"/>
                </a:lnTo>
                <a:lnTo>
                  <a:pt x="81" y="199"/>
                </a:lnTo>
                <a:lnTo>
                  <a:pt x="71" y="201"/>
                </a:lnTo>
                <a:lnTo>
                  <a:pt x="63" y="201"/>
                </a:lnTo>
                <a:lnTo>
                  <a:pt x="55" y="201"/>
                </a:lnTo>
                <a:lnTo>
                  <a:pt x="63" y="161"/>
                </a:lnTo>
                <a:lnTo>
                  <a:pt x="0" y="161"/>
                </a:lnTo>
                <a:lnTo>
                  <a:pt x="7" y="120"/>
                </a:lnTo>
                <a:lnTo>
                  <a:pt x="71" y="120"/>
                </a:lnTo>
                <a:lnTo>
                  <a:pt x="77" y="81"/>
                </a:lnTo>
                <a:lnTo>
                  <a:pt x="15" y="81"/>
                </a:lnTo>
                <a:lnTo>
                  <a:pt x="21" y="40"/>
                </a:lnTo>
                <a:lnTo>
                  <a:pt x="84" y="40"/>
                </a:lnTo>
                <a:close/>
              </a:path>
            </a:pathLst>
          </a:custGeom>
          <a:gradFill rotWithShape="1">
            <a:gsLst>
              <a:gs pos="0">
                <a:srgbClr val="FFFFFF"/>
              </a:gs>
              <a:gs pos="100000">
                <a:srgbClr val="004454">
                  <a:alpha val="50000"/>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3" name="Freeform 45"/>
          <p:cNvSpPr>
            <a:spLocks/>
          </p:cNvSpPr>
          <p:nvPr userDrawn="1"/>
        </p:nvSpPr>
        <p:spPr bwMode="auto">
          <a:xfrm rot="18989144">
            <a:off x="11421338" y="826364"/>
            <a:ext cx="410633" cy="315912"/>
          </a:xfrm>
          <a:custGeom>
            <a:avLst/>
            <a:gdLst/>
            <a:ahLst/>
            <a:cxnLst>
              <a:cxn ang="0">
                <a:pos x="84" y="199"/>
              </a:cxn>
              <a:cxn ang="0">
                <a:pos x="73" y="199"/>
              </a:cxn>
              <a:cxn ang="0">
                <a:pos x="61" y="197"/>
              </a:cxn>
              <a:cxn ang="0">
                <a:pos x="52" y="195"/>
              </a:cxn>
              <a:cxn ang="0">
                <a:pos x="44" y="192"/>
              </a:cxn>
              <a:cxn ang="0">
                <a:pos x="36" y="186"/>
              </a:cxn>
              <a:cxn ang="0">
                <a:pos x="29" y="180"/>
              </a:cxn>
              <a:cxn ang="0">
                <a:pos x="23" y="174"/>
              </a:cxn>
              <a:cxn ang="0">
                <a:pos x="17" y="168"/>
              </a:cxn>
              <a:cxn ang="0">
                <a:pos x="7" y="153"/>
              </a:cxn>
              <a:cxn ang="0">
                <a:pos x="2" y="135"/>
              </a:cxn>
              <a:cxn ang="0">
                <a:pos x="0" y="118"/>
              </a:cxn>
              <a:cxn ang="0">
                <a:pos x="2" y="101"/>
              </a:cxn>
              <a:cxn ang="0">
                <a:pos x="7" y="83"/>
              </a:cxn>
              <a:cxn ang="0">
                <a:pos x="15" y="64"/>
              </a:cxn>
              <a:cxn ang="0">
                <a:pos x="25" y="48"/>
              </a:cxn>
              <a:cxn ang="0">
                <a:pos x="38" y="33"/>
              </a:cxn>
              <a:cxn ang="0">
                <a:pos x="56" y="19"/>
              </a:cxn>
              <a:cxn ang="0">
                <a:pos x="75" y="9"/>
              </a:cxn>
              <a:cxn ang="0">
                <a:pos x="84" y="6"/>
              </a:cxn>
              <a:cxn ang="0">
                <a:pos x="96" y="4"/>
              </a:cxn>
              <a:cxn ang="0">
                <a:pos x="108" y="2"/>
              </a:cxn>
              <a:cxn ang="0">
                <a:pos x="119" y="0"/>
              </a:cxn>
              <a:cxn ang="0">
                <a:pos x="119" y="0"/>
              </a:cxn>
              <a:cxn ang="0">
                <a:pos x="194" y="0"/>
              </a:cxn>
              <a:cxn ang="0">
                <a:pos x="187" y="40"/>
              </a:cxn>
              <a:cxn ang="0">
                <a:pos x="123" y="40"/>
              </a:cxn>
              <a:cxn ang="0">
                <a:pos x="117" y="81"/>
              </a:cxn>
              <a:cxn ang="0">
                <a:pos x="179" y="81"/>
              </a:cxn>
              <a:cxn ang="0">
                <a:pos x="173" y="120"/>
              </a:cxn>
              <a:cxn ang="0">
                <a:pos x="109" y="120"/>
              </a:cxn>
              <a:cxn ang="0">
                <a:pos x="102" y="161"/>
              </a:cxn>
              <a:cxn ang="0">
                <a:pos x="165" y="161"/>
              </a:cxn>
              <a:cxn ang="0">
                <a:pos x="158" y="199"/>
              </a:cxn>
              <a:cxn ang="0">
                <a:pos x="84" y="199"/>
              </a:cxn>
              <a:cxn ang="0">
                <a:pos x="84" y="199"/>
              </a:cxn>
            </a:cxnLst>
            <a:rect l="0" t="0" r="r" b="b"/>
            <a:pathLst>
              <a:path w="194" h="199">
                <a:moveTo>
                  <a:pt x="84" y="199"/>
                </a:moveTo>
                <a:lnTo>
                  <a:pt x="73" y="199"/>
                </a:lnTo>
                <a:lnTo>
                  <a:pt x="61" y="197"/>
                </a:lnTo>
                <a:lnTo>
                  <a:pt x="52" y="195"/>
                </a:lnTo>
                <a:lnTo>
                  <a:pt x="44" y="192"/>
                </a:lnTo>
                <a:lnTo>
                  <a:pt x="36" y="186"/>
                </a:lnTo>
                <a:lnTo>
                  <a:pt x="29" y="180"/>
                </a:lnTo>
                <a:lnTo>
                  <a:pt x="23" y="174"/>
                </a:lnTo>
                <a:lnTo>
                  <a:pt x="17" y="168"/>
                </a:lnTo>
                <a:lnTo>
                  <a:pt x="7" y="153"/>
                </a:lnTo>
                <a:lnTo>
                  <a:pt x="2" y="135"/>
                </a:lnTo>
                <a:lnTo>
                  <a:pt x="0" y="118"/>
                </a:lnTo>
                <a:lnTo>
                  <a:pt x="2" y="101"/>
                </a:lnTo>
                <a:lnTo>
                  <a:pt x="7" y="83"/>
                </a:lnTo>
                <a:lnTo>
                  <a:pt x="15" y="64"/>
                </a:lnTo>
                <a:lnTo>
                  <a:pt x="25" y="48"/>
                </a:lnTo>
                <a:lnTo>
                  <a:pt x="38" y="33"/>
                </a:lnTo>
                <a:lnTo>
                  <a:pt x="56" y="19"/>
                </a:lnTo>
                <a:lnTo>
                  <a:pt x="75" y="9"/>
                </a:lnTo>
                <a:lnTo>
                  <a:pt x="84" y="6"/>
                </a:lnTo>
                <a:lnTo>
                  <a:pt x="96" y="4"/>
                </a:lnTo>
                <a:lnTo>
                  <a:pt x="108" y="2"/>
                </a:lnTo>
                <a:lnTo>
                  <a:pt x="119" y="0"/>
                </a:lnTo>
                <a:lnTo>
                  <a:pt x="119" y="0"/>
                </a:lnTo>
                <a:lnTo>
                  <a:pt x="194" y="0"/>
                </a:lnTo>
                <a:lnTo>
                  <a:pt x="187" y="40"/>
                </a:lnTo>
                <a:lnTo>
                  <a:pt x="123" y="40"/>
                </a:lnTo>
                <a:lnTo>
                  <a:pt x="117" y="81"/>
                </a:lnTo>
                <a:lnTo>
                  <a:pt x="179" y="81"/>
                </a:lnTo>
                <a:lnTo>
                  <a:pt x="173" y="120"/>
                </a:lnTo>
                <a:lnTo>
                  <a:pt x="109" y="120"/>
                </a:lnTo>
                <a:lnTo>
                  <a:pt x="102" y="161"/>
                </a:lnTo>
                <a:lnTo>
                  <a:pt x="165" y="161"/>
                </a:lnTo>
                <a:lnTo>
                  <a:pt x="158" y="199"/>
                </a:lnTo>
                <a:lnTo>
                  <a:pt x="84" y="199"/>
                </a:lnTo>
                <a:lnTo>
                  <a:pt x="84" y="199"/>
                </a:lnTo>
                <a:close/>
              </a:path>
            </a:pathLst>
          </a:custGeom>
          <a:gradFill rotWithShape="1">
            <a:gsLst>
              <a:gs pos="0">
                <a:srgbClr val="FFFFFF"/>
              </a:gs>
              <a:gs pos="100000">
                <a:srgbClr val="004454">
                  <a:alpha val="42999"/>
                </a:srgbClr>
              </a:gs>
            </a:gsLst>
            <a:lin ang="18900000" scaled="1"/>
          </a:gradFill>
          <a:ln w="9525">
            <a:noFill/>
            <a:round/>
            <a:headEnd/>
            <a:tailEnd/>
          </a:ln>
        </p:spPr>
        <p:txBody>
          <a:bodyPr/>
          <a:lstStyle/>
          <a:p>
            <a:pPr eaLnBrk="0" fontAlgn="base" hangingPunct="0">
              <a:spcBef>
                <a:spcPct val="0"/>
              </a:spcBef>
              <a:spcAft>
                <a:spcPct val="0"/>
              </a:spcAft>
              <a:defRPr/>
            </a:pPr>
            <a:endParaRPr lang="pt-BR" sz="2400">
              <a:solidFill>
                <a:srgbClr val="FFFFFF"/>
              </a:solidFill>
              <a:latin typeface="Times New Roman" pitchFamily="18" charset="0"/>
              <a:ea typeface="ＭＳ Ｐゴシック" pitchFamily="-65" charset="-128"/>
            </a:endParaRPr>
          </a:p>
        </p:txBody>
      </p:sp>
      <p:sp>
        <p:nvSpPr>
          <p:cNvPr id="14" name="Retângulo 13"/>
          <p:cNvSpPr/>
          <p:nvPr userDrawn="1"/>
        </p:nvSpPr>
        <p:spPr bwMode="auto">
          <a:xfrm>
            <a:off x="0" y="1268760"/>
            <a:ext cx="12192000" cy="5400600"/>
          </a:xfrm>
          <a:prstGeom prst="rect">
            <a:avLst/>
          </a:prstGeom>
          <a:solidFill>
            <a:schemeClr val="tx1"/>
          </a:solidFill>
          <a:ln w="12700" cap="sq" cmpd="sng" algn="ctr">
            <a:no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eaLnBrk="0" fontAlgn="base" hangingPunct="0">
              <a:spcBef>
                <a:spcPct val="0"/>
              </a:spcBef>
              <a:spcAft>
                <a:spcPct val="0"/>
              </a:spcAft>
            </a:pPr>
            <a:endParaRPr lang="pt-BR" sz="2400">
              <a:solidFill>
                <a:srgbClr val="FFFFFF"/>
              </a:solidFill>
              <a:latin typeface="Times New Roman" pitchFamily="18" charset="0"/>
            </a:endParaRPr>
          </a:p>
        </p:txBody>
      </p:sp>
    </p:spTree>
    <p:extLst>
      <p:ext uri="{BB962C8B-B14F-4D97-AF65-F5344CB8AC3E}">
        <p14:creationId xmlns:p14="http://schemas.microsoft.com/office/powerpoint/2010/main" val="282601534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99019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nchor="ct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60364757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99813281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821710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8" name="Footer Placeholder 7"/>
          <p:cNvSpPr>
            <a:spLocks noGrp="1"/>
          </p:cNvSpPr>
          <p:nvPr>
            <p:ph type="ftr" sz="quarter" idx="11"/>
          </p:nvPr>
        </p:nvSpPr>
        <p:spPr/>
        <p:txBody>
          <a:bodyPr/>
          <a:lstStyle/>
          <a:p>
            <a:endParaRPr lang="en-US" dirty="0">
              <a:solidFill>
                <a:srgbClr val="146194">
                  <a:lumMod val="50000"/>
                </a:srgb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22005963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12435265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3" name="Footer Placeholder 2"/>
          <p:cNvSpPr>
            <a:spLocks noGrp="1"/>
          </p:cNvSpPr>
          <p:nvPr>
            <p:ph type="ftr" sz="quarter" idx="11"/>
          </p:nvPr>
        </p:nvSpPr>
        <p:spPr/>
        <p:txBody>
          <a:bodyPr/>
          <a:lstStyle/>
          <a:p>
            <a:endParaRPr lang="en-US" dirty="0">
              <a:solidFill>
                <a:srgbClr val="146194">
                  <a:lumMod val="50000"/>
                </a:srgb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6768053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29960602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pt-BR" smtClean="0"/>
              <a:t>Clique para editar o título mestre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737253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pt-BR" smtClean="0"/>
              <a:t>Clique para editar o título mestre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6" name="Footer Placeholder 5"/>
          <p:cNvSpPr>
            <a:spLocks noGrp="1"/>
          </p:cNvSpPr>
          <p:nvPr>
            <p:ph type="ftr" sz="quarter" idx="11"/>
          </p:nvPr>
        </p:nvSpPr>
        <p:spPr/>
        <p:txBody>
          <a:bodyPr/>
          <a:lstStyle/>
          <a:p>
            <a:endParaRPr lang="en-US" dirty="0">
              <a:solidFill>
                <a:srgbClr val="146194">
                  <a:lumMod val="50000"/>
                </a:srgb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140723045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Date Placeholder 2"/>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4" name="Footer Placeholder 3"/>
          <p:cNvSpPr>
            <a:spLocks noGrp="1"/>
          </p:cNvSpPr>
          <p:nvPr>
            <p:ph type="ftr" sz="quarter" idx="11"/>
          </p:nvPr>
        </p:nvSpPr>
        <p:spPr/>
        <p:txBody>
          <a:bodyPr/>
          <a:lstStyle/>
          <a:p>
            <a:endParaRPr lang="en-US" dirty="0">
              <a:solidFill>
                <a:srgbClr val="146194">
                  <a:lumMod val="50000"/>
                </a:srgb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090361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42486249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3649454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369470759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defTabSz="457200"/>
            <a:r>
              <a:rPr lang="en-US" sz="8000" dirty="0">
                <a:solidFill>
                  <a:prstClr val="white"/>
                </a:solidFill>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algn="r" defTabSz="457200"/>
            <a:r>
              <a:rPr lang="en-US" sz="8000" dirty="0">
                <a:solidFill>
                  <a:prstClr val="white"/>
                </a:solidFill>
              </a:rPr>
              <a:t>”</a:t>
            </a:r>
          </a:p>
        </p:txBody>
      </p:sp>
    </p:spTree>
    <p:extLst>
      <p:ext uri="{BB962C8B-B14F-4D97-AF65-F5344CB8AC3E}">
        <p14:creationId xmlns:p14="http://schemas.microsoft.com/office/powerpoint/2010/main" val="67777109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pt-BR" smtClean="0"/>
              <a:t>Clique para editar o título mestre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9423993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5517207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srgbClr val="146194">
                    <a:lumMod val="50000"/>
                  </a:srgbClr>
                </a:solidFill>
              </a:rPr>
              <a:pPr/>
              <a:t>11/6/2017</a:t>
            </a:fld>
            <a:endParaRPr lang="en-US" dirty="0">
              <a:solidFill>
                <a:srgbClr val="146194">
                  <a:lumMod val="50000"/>
                </a:srgbClr>
              </a:solidFill>
            </a:endParaRPr>
          </a:p>
        </p:txBody>
      </p:sp>
      <p:sp>
        <p:nvSpPr>
          <p:cNvPr id="5" name="Footer Placeholder 4"/>
          <p:cNvSpPr>
            <a:spLocks noGrp="1"/>
          </p:cNvSpPr>
          <p:nvPr>
            <p:ph type="ftr" sz="quarter" idx="11"/>
          </p:nvPr>
        </p:nvSpPr>
        <p:spPr/>
        <p:txBody>
          <a:bodyPr/>
          <a:lstStyle/>
          <a:p>
            <a:endParaRPr lang="en-US" dirty="0">
              <a:solidFill>
                <a:srgbClr val="146194">
                  <a:lumMod val="50000"/>
                </a:srgb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146194">
                    <a:lumMod val="50000"/>
                  </a:srgbClr>
                </a:solidFill>
              </a:rPr>
              <a:pPr/>
              <a:t>‹nº›</a:t>
            </a:fld>
            <a:endParaRPr lang="en-US" dirty="0">
              <a:solidFill>
                <a:srgbClr val="146194">
                  <a:lumMod val="50000"/>
                </a:srgbClr>
              </a:solidFill>
            </a:endParaRPr>
          </a:p>
        </p:txBody>
      </p:sp>
    </p:spTree>
    <p:extLst>
      <p:ext uri="{BB962C8B-B14F-4D97-AF65-F5344CB8AC3E}">
        <p14:creationId xmlns:p14="http://schemas.microsoft.com/office/powerpoint/2010/main" val="296005202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3_Soment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936300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userDrawn="1">
  <p:cSld name="1_Layout Personaliza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838200" y="898358"/>
            <a:ext cx="7696200" cy="519614"/>
          </a:xfrm>
        </p:spPr>
        <p:txBody>
          <a:bodyPr/>
          <a:lstStyle>
            <a:lvl1pPr>
              <a:defRPr/>
            </a:lvl1pPr>
          </a:lstStyle>
          <a:p>
            <a:r>
              <a:rPr lang="pt-BR" dirty="0" smtClean="0"/>
              <a:t>TÍTULO</a:t>
            </a:r>
            <a:endParaRPr lang="pt-BR" dirty="0"/>
          </a:p>
        </p:txBody>
      </p:sp>
      <p:sp>
        <p:nvSpPr>
          <p:cNvPr id="10" name="Espaço Reservado para Conteúdo 6"/>
          <p:cNvSpPr>
            <a:spLocks noGrp="1"/>
          </p:cNvSpPr>
          <p:nvPr>
            <p:ph sz="quarter" idx="10" hasCustomPrompt="1"/>
          </p:nvPr>
        </p:nvSpPr>
        <p:spPr>
          <a:xfrm>
            <a:off x="838199" y="2463590"/>
            <a:ext cx="10306723" cy="3499465"/>
          </a:xfrm>
        </p:spPr>
        <p:txBody>
          <a:bodyPr>
            <a:normAutofit/>
          </a:bodyPr>
          <a:lstStyle>
            <a:lvl1pPr marL="342900" indent="-342900">
              <a:buClr>
                <a:srgbClr val="9A9A00"/>
              </a:buClr>
              <a:buSzPct val="80000"/>
              <a:buFont typeface="Wingdings" panose="05000000000000000000" pitchFamily="2" charset="2"/>
              <a:buChar char="v"/>
              <a:defRPr sz="2400"/>
            </a:lvl1pPr>
            <a:lvl2pPr marL="685800" indent="-228600">
              <a:buClr>
                <a:srgbClr val="004C62"/>
              </a:buClr>
              <a:buSzPct val="65000"/>
              <a:buFont typeface="Wingdings" panose="05000000000000000000" pitchFamily="2" charset="2"/>
              <a:buChar char="v"/>
              <a:defRPr sz="2400"/>
            </a:lvl2pPr>
            <a:lvl3pPr marL="1143000" indent="-228600">
              <a:buClr>
                <a:srgbClr val="004C62"/>
              </a:buClr>
              <a:buSzPct val="65000"/>
              <a:buFont typeface="Wingdings" panose="05000000000000000000" pitchFamily="2" charset="2"/>
              <a:buChar char="v"/>
              <a:defRPr sz="2400"/>
            </a:lvl3pPr>
            <a:lvl4pPr marL="1600200" indent="-228600">
              <a:buClr>
                <a:srgbClr val="004C62"/>
              </a:buClr>
              <a:buSzPct val="65000"/>
              <a:buFont typeface="Wingdings" panose="05000000000000000000" pitchFamily="2" charset="2"/>
              <a:buChar char="v"/>
              <a:defRPr sz="2400"/>
            </a:lvl4pPr>
            <a:lvl5pPr marL="2057400" indent="-228600">
              <a:buClr>
                <a:srgbClr val="004C62"/>
              </a:buClr>
              <a:buSzPct val="65000"/>
              <a:buFont typeface="Wingdings" panose="05000000000000000000" pitchFamily="2" charset="2"/>
              <a:buChar char="v"/>
              <a:defRPr sz="2400"/>
            </a:lvl5pPr>
          </a:lstStyle>
          <a:p>
            <a:pPr lvl="0"/>
            <a:r>
              <a:rPr lang="pt-BR" dirty="0" smtClean="0"/>
              <a:t>Clique para editar o tópico</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p>
          <a:p>
            <a:pPr lvl="0"/>
            <a:endParaRPr lang="pt-BR" dirty="0"/>
          </a:p>
        </p:txBody>
      </p:sp>
      <p:sp>
        <p:nvSpPr>
          <p:cNvPr id="11" name="Espaço Reservado para Texto 6"/>
          <p:cNvSpPr>
            <a:spLocks noGrp="1"/>
          </p:cNvSpPr>
          <p:nvPr>
            <p:ph type="body" sz="quarter" idx="11"/>
          </p:nvPr>
        </p:nvSpPr>
        <p:spPr>
          <a:xfrm>
            <a:off x="838200" y="1787096"/>
            <a:ext cx="10306723" cy="540871"/>
          </a:xfrm>
        </p:spPr>
        <p:txBody>
          <a:bodyPr>
            <a:normAutofit/>
          </a:bodyPr>
          <a:lstStyle>
            <a:lvl1pPr>
              <a:defRPr sz="2400"/>
            </a:lvl1pPr>
          </a:lstStyle>
          <a:p>
            <a:pPr lvl="0"/>
            <a:r>
              <a:rPr lang="pt-BR" dirty="0" smtClean="0"/>
              <a:t>Clique para editar o texto mestre</a:t>
            </a:r>
          </a:p>
        </p:txBody>
      </p:sp>
      <p:sp>
        <p:nvSpPr>
          <p:cNvPr id="6" name="Espaço Reservado para Texto 5"/>
          <p:cNvSpPr>
            <a:spLocks noGrp="1"/>
          </p:cNvSpPr>
          <p:nvPr>
            <p:ph type="body" sz="quarter" idx="12" hasCustomPrompt="1"/>
          </p:nvPr>
        </p:nvSpPr>
        <p:spPr>
          <a:xfrm>
            <a:off x="635000" y="475934"/>
            <a:ext cx="7899400" cy="422424"/>
          </a:xfrm>
        </p:spPr>
        <p:txBody>
          <a:bodyPr/>
          <a:lstStyle>
            <a:lvl1pPr>
              <a:defRPr>
                <a:solidFill>
                  <a:srgbClr val="9A9A00"/>
                </a:solidFill>
              </a:defRPr>
            </a:lvl1pPr>
          </a:lstStyle>
          <a:p>
            <a:pPr lvl="0"/>
            <a:r>
              <a:rPr lang="pt-BR" dirty="0" smtClean="0"/>
              <a:t>Assunto</a:t>
            </a:r>
            <a:endParaRPr lang="pt-BR" dirty="0"/>
          </a:p>
        </p:txBody>
      </p:sp>
    </p:spTree>
    <p:extLst>
      <p:ext uri="{BB962C8B-B14F-4D97-AF65-F5344CB8AC3E}">
        <p14:creationId xmlns:p14="http://schemas.microsoft.com/office/powerpoint/2010/main" val="41901969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theme" Target="../theme/theme4.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theme" Target="../theme/theme5.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defTabSz="457200"/>
            <a:fld id="{B61BEF0D-F0BB-DE4B-95CE-6DB70DBA9567}" type="datetimeFigureOut">
              <a:rPr lang="en-US" dirty="0">
                <a:solidFill>
                  <a:srgbClr val="146194">
                    <a:lumMod val="50000"/>
                  </a:srgbClr>
                </a:solidFill>
              </a:rPr>
              <a:pPr defTabSz="457200"/>
              <a:t>11/6/2017</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defTabSz="457200"/>
            <a:fld id="{D57F1E4F-1CFF-5643-939E-217C01CDF565}" type="slidenum">
              <a:rPr lang="en-US" dirty="0">
                <a:solidFill>
                  <a:srgbClr val="146194">
                    <a:lumMod val="50000"/>
                  </a:srgbClr>
                </a:solidFill>
              </a:rPr>
              <a:pPr defTabSz="457200"/>
              <a:t>‹nº›</a:t>
            </a:fld>
            <a:endParaRPr lang="en-US" dirty="0">
              <a:solidFill>
                <a:srgbClr val="146194">
                  <a:lumMod val="50000"/>
                </a:srgbClr>
              </a:solidFill>
            </a:endParaRPr>
          </a:p>
        </p:txBody>
      </p:sp>
    </p:spTree>
    <p:extLst>
      <p:ext uri="{BB962C8B-B14F-4D97-AF65-F5344CB8AC3E}">
        <p14:creationId xmlns:p14="http://schemas.microsoft.com/office/powerpoint/2010/main" val="291574110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defTabSz="457200"/>
            <a:fld id="{B61BEF0D-F0BB-DE4B-95CE-6DB70DBA9567}" type="datetimeFigureOut">
              <a:rPr lang="en-US" dirty="0">
                <a:solidFill>
                  <a:srgbClr val="146194">
                    <a:lumMod val="50000"/>
                  </a:srgbClr>
                </a:solidFill>
              </a:rPr>
              <a:pPr defTabSz="457200"/>
              <a:t>11/6/2017</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defTabSz="457200"/>
            <a:fld id="{D57F1E4F-1CFF-5643-939E-217C01CDF565}" type="slidenum">
              <a:rPr lang="en-US" dirty="0">
                <a:solidFill>
                  <a:srgbClr val="146194">
                    <a:lumMod val="50000"/>
                  </a:srgbClr>
                </a:solidFill>
              </a:rPr>
              <a:pPr defTabSz="457200"/>
              <a:t>‹nº›</a:t>
            </a:fld>
            <a:endParaRPr lang="en-US" dirty="0">
              <a:solidFill>
                <a:srgbClr val="146194">
                  <a:lumMod val="50000"/>
                </a:srgbClr>
              </a:solidFill>
            </a:endParaRPr>
          </a:p>
        </p:txBody>
      </p:sp>
    </p:spTree>
    <p:extLst>
      <p:ext uri="{BB962C8B-B14F-4D97-AF65-F5344CB8AC3E}">
        <p14:creationId xmlns:p14="http://schemas.microsoft.com/office/powerpoint/2010/main" val="2624055501"/>
      </p:ext>
    </p:extLst>
  </p:cSld>
  <p:clrMap bg1="dk1" tx1="lt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defTabSz="457200"/>
            <a:fld id="{B61BEF0D-F0BB-DE4B-95CE-6DB70DBA9567}" type="datetimeFigureOut">
              <a:rPr lang="en-US" dirty="0">
                <a:solidFill>
                  <a:srgbClr val="146194">
                    <a:lumMod val="50000"/>
                  </a:srgbClr>
                </a:solidFill>
              </a:rPr>
              <a:pPr defTabSz="457200"/>
              <a:t>11/6/2017</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defTabSz="457200"/>
            <a:fld id="{D57F1E4F-1CFF-5643-939E-217C01CDF565}" type="slidenum">
              <a:rPr lang="en-US" dirty="0">
                <a:solidFill>
                  <a:srgbClr val="146194">
                    <a:lumMod val="50000"/>
                  </a:srgbClr>
                </a:solidFill>
              </a:rPr>
              <a:pPr defTabSz="457200"/>
              <a:t>‹nº›</a:t>
            </a:fld>
            <a:endParaRPr lang="en-US" dirty="0">
              <a:solidFill>
                <a:srgbClr val="146194">
                  <a:lumMod val="50000"/>
                </a:srgbClr>
              </a:solidFill>
            </a:endParaRPr>
          </a:p>
        </p:txBody>
      </p:sp>
    </p:spTree>
    <p:extLst>
      <p:ext uri="{BB962C8B-B14F-4D97-AF65-F5344CB8AC3E}">
        <p14:creationId xmlns:p14="http://schemas.microsoft.com/office/powerpoint/2010/main" val="3218391226"/>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defTabSz="457200"/>
            <a:fld id="{B61BEF0D-F0BB-DE4B-95CE-6DB70DBA9567}" type="datetimeFigureOut">
              <a:rPr lang="en-US" dirty="0">
                <a:solidFill>
                  <a:srgbClr val="146194">
                    <a:lumMod val="50000"/>
                  </a:srgbClr>
                </a:solidFill>
              </a:rPr>
              <a:pPr defTabSz="457200"/>
              <a:t>11/6/2017</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defTabSz="457200"/>
            <a:fld id="{D57F1E4F-1CFF-5643-939E-217C01CDF565}" type="slidenum">
              <a:rPr lang="en-US" dirty="0">
                <a:solidFill>
                  <a:srgbClr val="146194">
                    <a:lumMod val="50000"/>
                  </a:srgbClr>
                </a:solidFill>
              </a:rPr>
              <a:pPr defTabSz="457200"/>
              <a:t>‹nº›</a:t>
            </a:fld>
            <a:endParaRPr lang="en-US" dirty="0">
              <a:solidFill>
                <a:srgbClr val="146194">
                  <a:lumMod val="50000"/>
                </a:srgbClr>
              </a:solidFill>
            </a:endParaRPr>
          </a:p>
        </p:txBody>
      </p:sp>
    </p:spTree>
    <p:extLst>
      <p:ext uri="{BB962C8B-B14F-4D97-AF65-F5344CB8AC3E}">
        <p14:creationId xmlns:p14="http://schemas.microsoft.com/office/powerpoint/2010/main" val="1577904159"/>
      </p:ext>
    </p:extLst>
  </p:cSld>
  <p:clrMap bg1="dk1" tx1="lt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defTabSz="457200"/>
            <a:fld id="{B61BEF0D-F0BB-DE4B-95CE-6DB70DBA9567}" type="datetimeFigureOut">
              <a:rPr lang="en-US" dirty="0">
                <a:solidFill>
                  <a:srgbClr val="146194">
                    <a:lumMod val="50000"/>
                  </a:srgbClr>
                </a:solidFill>
              </a:rPr>
              <a:pPr defTabSz="457200"/>
              <a:t>11/6/2017</a:t>
            </a:fld>
            <a:endParaRPr lang="en-US" dirty="0">
              <a:solidFill>
                <a:srgbClr val="146194">
                  <a:lumMod val="50000"/>
                </a:srgbClr>
              </a:solidFill>
            </a:endParaRP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endParaRPr lang="en-US" dirty="0">
              <a:solidFill>
                <a:srgbClr val="146194">
                  <a:lumMod val="50000"/>
                </a:srgbClr>
              </a:solidFill>
            </a:endParaRP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defTabSz="457200"/>
            <a:fld id="{D57F1E4F-1CFF-5643-939E-217C01CDF565}" type="slidenum">
              <a:rPr lang="en-US" dirty="0">
                <a:solidFill>
                  <a:srgbClr val="146194">
                    <a:lumMod val="50000"/>
                  </a:srgbClr>
                </a:solidFill>
              </a:rPr>
              <a:pPr defTabSz="457200"/>
              <a:t>‹nº›</a:t>
            </a:fld>
            <a:endParaRPr lang="en-US" dirty="0">
              <a:solidFill>
                <a:srgbClr val="146194">
                  <a:lumMod val="50000"/>
                </a:srgbClr>
              </a:solidFill>
            </a:endParaRPr>
          </a:p>
        </p:txBody>
      </p:sp>
    </p:spTree>
    <p:extLst>
      <p:ext uri="{BB962C8B-B14F-4D97-AF65-F5344CB8AC3E}">
        <p14:creationId xmlns:p14="http://schemas.microsoft.com/office/powerpoint/2010/main" val="1612956530"/>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8.xml"/><Relationship Id="rId1" Type="http://schemas.openxmlformats.org/officeDocument/2006/relationships/slideLayout" Target="../slideLayouts/slideLayout1.xml"/><Relationship Id="rId4" Type="http://schemas.openxmlformats.org/officeDocument/2006/relationships/slide" Target="slide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519748" y="1068172"/>
            <a:ext cx="11174412" cy="2800767"/>
          </a:xfrm>
          <a:prstGeom prst="rect">
            <a:avLst/>
          </a:prstGeom>
          <a:noFill/>
        </p:spPr>
        <p:txBody>
          <a:bodyPr wrap="square" rtlCol="0">
            <a:spAutoFit/>
          </a:bodyPr>
          <a:lstStyle/>
          <a:p>
            <a:pPr algn="ctr" defTabSz="457200"/>
            <a:r>
              <a:rPr lang="pt-BR" altLang="pt-BR" sz="4800" b="1" dirty="0" smtClean="0">
                <a:solidFill>
                  <a:prstClr val="black"/>
                </a:solidFill>
              </a:rPr>
              <a:t>SENADO FEDERAL </a:t>
            </a:r>
            <a:endParaRPr lang="pt-BR" altLang="pt-BR" sz="4800" b="1" dirty="0" smtClean="0">
              <a:solidFill>
                <a:prstClr val="black"/>
              </a:solidFill>
            </a:endParaRPr>
          </a:p>
          <a:p>
            <a:pPr algn="ctr" defTabSz="457200"/>
            <a:endParaRPr lang="pt-BR" altLang="pt-BR" sz="2400" b="1" dirty="0" smtClean="0">
              <a:solidFill>
                <a:prstClr val="black"/>
              </a:solidFill>
            </a:endParaRPr>
          </a:p>
          <a:p>
            <a:pPr algn="ctr" defTabSz="457200"/>
            <a:r>
              <a:rPr lang="pt-BR" altLang="pt-BR" sz="4000" b="1" dirty="0" smtClean="0">
                <a:solidFill>
                  <a:prstClr val="black"/>
                </a:solidFill>
              </a:rPr>
              <a:t>Comissão Assuntos Econômicos</a:t>
            </a:r>
          </a:p>
          <a:p>
            <a:pPr algn="ctr" defTabSz="457200"/>
            <a:endParaRPr lang="pt-BR" altLang="pt-BR" sz="2400" b="1" dirty="0">
              <a:solidFill>
                <a:prstClr val="black"/>
              </a:solidFill>
            </a:endParaRPr>
          </a:p>
          <a:p>
            <a:pPr algn="ctr" defTabSz="457200"/>
            <a:r>
              <a:rPr lang="pt-BR" altLang="pt-BR" sz="4000" b="1" dirty="0" smtClean="0">
                <a:solidFill>
                  <a:prstClr val="black"/>
                </a:solidFill>
              </a:rPr>
              <a:t>Privatização </a:t>
            </a:r>
            <a:r>
              <a:rPr lang="pt-BR" altLang="pt-BR" sz="4000" b="1" dirty="0" err="1" smtClean="0">
                <a:solidFill>
                  <a:prstClr val="black"/>
                </a:solidFill>
              </a:rPr>
              <a:t>Infra-estrutura</a:t>
            </a:r>
            <a:endParaRPr lang="pt-BR" altLang="pt-BR" sz="4000" b="1" dirty="0">
              <a:solidFill>
                <a:prstClr val="black"/>
              </a:solidFill>
            </a:endParaRPr>
          </a:p>
        </p:txBody>
      </p:sp>
      <p:sp>
        <p:nvSpPr>
          <p:cNvPr id="6" name="Subtítulo 2"/>
          <p:cNvSpPr txBox="1">
            <a:spLocks/>
          </p:cNvSpPr>
          <p:nvPr/>
        </p:nvSpPr>
        <p:spPr>
          <a:xfrm>
            <a:off x="7469522" y="5554147"/>
            <a:ext cx="6400800" cy="828735"/>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pPr>
              <a:buClr>
                <a:prstClr val="white"/>
              </a:buClr>
            </a:pPr>
            <a:r>
              <a:rPr lang="pt-BR" sz="2800" dirty="0" smtClean="0">
                <a:solidFill>
                  <a:prstClr val="white"/>
                </a:solidFill>
              </a:rPr>
              <a:t>Brasília – 6/11/2017</a:t>
            </a:r>
          </a:p>
        </p:txBody>
      </p:sp>
    </p:spTree>
    <p:extLst>
      <p:ext uri="{BB962C8B-B14F-4D97-AF65-F5344CB8AC3E}">
        <p14:creationId xmlns:p14="http://schemas.microsoft.com/office/powerpoint/2010/main" val="1316871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371600" y="530352"/>
            <a:ext cx="8010526" cy="584775"/>
          </a:xfrm>
          <a:prstGeom prst="rect">
            <a:avLst/>
          </a:prstGeom>
          <a:noFill/>
        </p:spPr>
        <p:txBody>
          <a:bodyPr wrap="none" rtlCol="0">
            <a:spAutoFit/>
          </a:bodyPr>
          <a:lstStyle/>
          <a:p>
            <a:pPr defTabSz="457200"/>
            <a:r>
              <a:rPr lang="pt-BR" sz="3200" b="1" dirty="0" smtClean="0">
                <a:solidFill>
                  <a:srgbClr val="146194">
                    <a:lumMod val="75000"/>
                  </a:srgbClr>
                </a:solidFill>
              </a:rPr>
              <a:t>Resumo dos Leilões Usinas Estruturantes</a:t>
            </a:r>
            <a:endParaRPr lang="pt-BR" sz="3200" b="1" dirty="0">
              <a:solidFill>
                <a:srgbClr val="146194">
                  <a:lumMod val="75000"/>
                </a:srgbClr>
              </a:solidFill>
            </a:endParaRPr>
          </a:p>
        </p:txBody>
      </p:sp>
      <p:graphicFrame>
        <p:nvGraphicFramePr>
          <p:cNvPr id="3" name="Tabela 2"/>
          <p:cNvGraphicFramePr>
            <a:graphicFrameLocks noGrp="1"/>
          </p:cNvGraphicFramePr>
          <p:nvPr>
            <p:extLst>
              <p:ext uri="{D42A27DB-BD31-4B8C-83A1-F6EECF244321}">
                <p14:modId xmlns:p14="http://schemas.microsoft.com/office/powerpoint/2010/main" val="587240430"/>
              </p:ext>
            </p:extLst>
          </p:nvPr>
        </p:nvGraphicFramePr>
        <p:xfrm>
          <a:off x="3035808" y="1711738"/>
          <a:ext cx="6172200" cy="3756375"/>
        </p:xfrm>
        <a:graphic>
          <a:graphicData uri="http://schemas.openxmlformats.org/drawingml/2006/table">
            <a:tbl>
              <a:tblPr/>
              <a:tblGrid>
                <a:gridCol w="2383325"/>
                <a:gridCol w="1924993"/>
                <a:gridCol w="1863882"/>
              </a:tblGrid>
              <a:tr h="1252125">
                <a:tc>
                  <a:txBody>
                    <a:bodyPr/>
                    <a:lstStyle/>
                    <a:p>
                      <a:pPr algn="ctr" fontAlgn="ctr"/>
                      <a:r>
                        <a:rPr lang="pt-BR" sz="2800" b="1" i="0" u="none" strike="noStrike" dirty="0">
                          <a:solidFill>
                            <a:srgbClr val="000000"/>
                          </a:solidFill>
                          <a:effectLst/>
                          <a:latin typeface="Calibri" panose="020F0502020204030204" pitchFamily="34" charset="0"/>
                        </a:rPr>
                        <a:t>Usina</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699"/>
                    </a:solidFill>
                  </a:tcPr>
                </a:tc>
                <a:tc>
                  <a:txBody>
                    <a:bodyPr/>
                    <a:lstStyle/>
                    <a:p>
                      <a:pPr algn="l" fontAlgn="ctr"/>
                      <a:r>
                        <a:rPr lang="pt-BR" sz="2800" b="1" i="0" u="none" strike="noStrike" dirty="0">
                          <a:solidFill>
                            <a:srgbClr val="000000"/>
                          </a:solidFill>
                          <a:effectLst/>
                          <a:latin typeface="Calibri" panose="020F0502020204030204" pitchFamily="34" charset="0"/>
                        </a:rPr>
                        <a:t>Por ano     (R$ milhões)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699"/>
                    </a:solidFill>
                  </a:tcPr>
                </a:tc>
                <a:tc>
                  <a:txBody>
                    <a:bodyPr/>
                    <a:lstStyle/>
                    <a:p>
                      <a:pPr algn="l" fontAlgn="ctr"/>
                      <a:r>
                        <a:rPr lang="pt-BR" sz="2800" b="1" i="0" u="none" strike="noStrike">
                          <a:solidFill>
                            <a:srgbClr val="000000"/>
                          </a:solidFill>
                          <a:effectLst/>
                          <a:latin typeface="Calibri" panose="020F0502020204030204" pitchFamily="34" charset="0"/>
                        </a:rPr>
                        <a:t>Contrato (R$ bilhões)</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699"/>
                    </a:solidFill>
                  </a:tcPr>
                </a:tc>
              </a:tr>
              <a:tr h="615451">
                <a:tc>
                  <a:txBody>
                    <a:bodyPr/>
                    <a:lstStyle/>
                    <a:p>
                      <a:pPr algn="l" fontAlgn="b"/>
                      <a:r>
                        <a:rPr lang="pt-BR" sz="2800" b="1" i="0" u="none" strike="noStrike">
                          <a:solidFill>
                            <a:srgbClr val="000000"/>
                          </a:solidFill>
                          <a:effectLst/>
                          <a:latin typeface="Calibri" panose="020F0502020204030204" pitchFamily="34" charset="0"/>
                        </a:rPr>
                        <a:t>Santo Antônio</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pt-BR" sz="2800" b="1" i="0" u="none" strike="noStrike" dirty="0">
                          <a:solidFill>
                            <a:srgbClr val="000000"/>
                          </a:solidFill>
                          <a:effectLst/>
                          <a:latin typeface="Calibri" panose="020F0502020204030204" pitchFamily="34" charset="0"/>
                        </a:rPr>
                        <a:t>843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pt-BR" sz="2800" b="1" i="0" u="none" strike="noStrike" dirty="0">
                          <a:solidFill>
                            <a:srgbClr val="000000"/>
                          </a:solidFill>
                          <a:effectLst/>
                          <a:latin typeface="Calibri" panose="020F0502020204030204" pitchFamily="34" charset="0"/>
                        </a:rPr>
                        <a:t>25,3</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615451">
                <a:tc>
                  <a:txBody>
                    <a:bodyPr/>
                    <a:lstStyle/>
                    <a:p>
                      <a:pPr algn="l" fontAlgn="b"/>
                      <a:r>
                        <a:rPr lang="pt-BR" sz="2800" b="1" i="0" u="none" strike="noStrike">
                          <a:solidFill>
                            <a:srgbClr val="000000"/>
                          </a:solidFill>
                          <a:effectLst/>
                          <a:latin typeface="Calibri" panose="020F0502020204030204" pitchFamily="34" charset="0"/>
                        </a:rPr>
                        <a:t>Jirau</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pt-BR" sz="2800" b="1" i="0" u="none" strike="noStrike" dirty="0">
                          <a:solidFill>
                            <a:srgbClr val="000000"/>
                          </a:solidFill>
                          <a:effectLst/>
                          <a:latin typeface="Calibri" panose="020F0502020204030204" pitchFamily="34" charset="0"/>
                        </a:rPr>
                        <a:t>933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pt-BR" sz="2800" b="1" i="0" u="none" strike="noStrike" dirty="0">
                          <a:solidFill>
                            <a:srgbClr val="000000"/>
                          </a:solidFill>
                          <a:effectLst/>
                          <a:latin typeface="Calibri" panose="020F0502020204030204" pitchFamily="34" charset="0"/>
                        </a:rPr>
                        <a:t>28,0</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636674">
                <a:tc>
                  <a:txBody>
                    <a:bodyPr/>
                    <a:lstStyle/>
                    <a:p>
                      <a:pPr algn="l" fontAlgn="b"/>
                      <a:r>
                        <a:rPr lang="pt-BR" sz="2800" b="1" i="0" u="none" strike="noStrike">
                          <a:solidFill>
                            <a:srgbClr val="000000"/>
                          </a:solidFill>
                          <a:effectLst/>
                          <a:latin typeface="Calibri" panose="020F0502020204030204" pitchFamily="34" charset="0"/>
                        </a:rPr>
                        <a:t>Belo Monte</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pt-BR" sz="2800" b="1" i="0" u="none" strike="noStrike">
                          <a:solidFill>
                            <a:srgbClr val="000000"/>
                          </a:solidFill>
                          <a:effectLst/>
                          <a:latin typeface="Calibri" panose="020F0502020204030204" pitchFamily="34" charset="0"/>
                        </a:rPr>
                        <a:t>1.986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pt-BR" sz="2800" b="1" i="0" u="none" strike="noStrike" dirty="0">
                          <a:solidFill>
                            <a:srgbClr val="000000"/>
                          </a:solidFill>
                          <a:effectLst/>
                          <a:latin typeface="Calibri" panose="020F0502020204030204" pitchFamily="34" charset="0"/>
                        </a:rPr>
                        <a:t>59,6</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636674">
                <a:tc>
                  <a:txBody>
                    <a:bodyPr/>
                    <a:lstStyle/>
                    <a:p>
                      <a:pPr algn="ctr" fontAlgn="b"/>
                      <a:r>
                        <a:rPr lang="pt-BR" sz="2800" b="1" i="0" u="none" strike="noStrike">
                          <a:solidFill>
                            <a:srgbClr val="000000"/>
                          </a:solidFill>
                          <a:effectLst/>
                          <a:latin typeface="Calibri" panose="020F0502020204030204" pitchFamily="34" charset="0"/>
                        </a:rPr>
                        <a:t>TOTAL</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699"/>
                    </a:solidFill>
                  </a:tcPr>
                </a:tc>
                <a:tc>
                  <a:txBody>
                    <a:bodyPr/>
                    <a:lstStyle/>
                    <a:p>
                      <a:pPr algn="ctr" fontAlgn="b"/>
                      <a:r>
                        <a:rPr lang="pt-BR" sz="2800" b="1" i="0" u="none" strike="noStrike">
                          <a:solidFill>
                            <a:srgbClr val="000000"/>
                          </a:solidFill>
                          <a:effectLst/>
                          <a:latin typeface="Calibri" panose="020F0502020204030204" pitchFamily="34" charset="0"/>
                        </a:rPr>
                        <a:t>3.762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699"/>
                    </a:solidFill>
                  </a:tcPr>
                </a:tc>
                <a:tc>
                  <a:txBody>
                    <a:bodyPr/>
                    <a:lstStyle/>
                    <a:p>
                      <a:pPr algn="ctr" fontAlgn="b"/>
                      <a:r>
                        <a:rPr lang="pt-BR" sz="2800" b="1" i="0" u="none" strike="noStrike" dirty="0">
                          <a:solidFill>
                            <a:srgbClr val="000000"/>
                          </a:solidFill>
                          <a:effectLst/>
                          <a:latin typeface="Calibri" panose="020F0502020204030204" pitchFamily="34" charset="0"/>
                        </a:rPr>
                        <a:t>113</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699"/>
                    </a:solidFill>
                  </a:tcPr>
                </a:tc>
              </a:tr>
            </a:tbl>
          </a:graphicData>
        </a:graphic>
      </p:graphicFrame>
    </p:spTree>
    <p:extLst>
      <p:ext uri="{BB962C8B-B14F-4D97-AF65-F5344CB8AC3E}">
        <p14:creationId xmlns:p14="http://schemas.microsoft.com/office/powerpoint/2010/main" val="2222894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612648" y="146304"/>
            <a:ext cx="3355406" cy="584775"/>
          </a:xfrm>
          <a:prstGeom prst="rect">
            <a:avLst/>
          </a:prstGeom>
          <a:noFill/>
        </p:spPr>
        <p:txBody>
          <a:bodyPr wrap="none" rtlCol="0">
            <a:spAutoFit/>
          </a:bodyPr>
          <a:lstStyle/>
          <a:p>
            <a:pPr defTabSz="457200"/>
            <a:r>
              <a:rPr lang="pt-BR" sz="3200" b="1" dirty="0" smtClean="0">
                <a:solidFill>
                  <a:srgbClr val="146194">
                    <a:lumMod val="75000"/>
                  </a:srgbClr>
                </a:solidFill>
              </a:rPr>
              <a:t>E tem coisa pior</a:t>
            </a:r>
            <a:endParaRPr lang="pt-BR" sz="3200" b="1" dirty="0">
              <a:solidFill>
                <a:srgbClr val="146194">
                  <a:lumMod val="75000"/>
                </a:srgbClr>
              </a:solidFill>
            </a:endParaRPr>
          </a:p>
        </p:txBody>
      </p:sp>
      <p:graphicFrame>
        <p:nvGraphicFramePr>
          <p:cNvPr id="7" name="Tabela 6"/>
          <p:cNvGraphicFramePr>
            <a:graphicFrameLocks noGrp="1"/>
          </p:cNvGraphicFramePr>
          <p:nvPr>
            <p:extLst>
              <p:ext uri="{D42A27DB-BD31-4B8C-83A1-F6EECF244321}">
                <p14:modId xmlns:p14="http://schemas.microsoft.com/office/powerpoint/2010/main" val="4142751229"/>
              </p:ext>
            </p:extLst>
          </p:nvPr>
        </p:nvGraphicFramePr>
        <p:xfrm>
          <a:off x="612648" y="944479"/>
          <a:ext cx="10809793" cy="4359042"/>
        </p:xfrm>
        <a:graphic>
          <a:graphicData uri="http://schemas.openxmlformats.org/drawingml/2006/table">
            <a:tbl>
              <a:tblPr/>
              <a:tblGrid>
                <a:gridCol w="1550708"/>
                <a:gridCol w="767827"/>
                <a:gridCol w="1099046"/>
                <a:gridCol w="2092704"/>
                <a:gridCol w="1701263"/>
                <a:gridCol w="1565763"/>
                <a:gridCol w="722660"/>
                <a:gridCol w="1309822"/>
              </a:tblGrid>
              <a:tr h="699902">
                <a:tc>
                  <a:txBody>
                    <a:bodyPr/>
                    <a:lstStyle/>
                    <a:p>
                      <a:pPr algn="l" fontAlgn="ctr"/>
                      <a:r>
                        <a:rPr lang="pt-BR" sz="1400" b="1" i="0" u="none" strike="noStrike" dirty="0">
                          <a:solidFill>
                            <a:srgbClr val="C65911"/>
                          </a:solidFill>
                          <a:effectLst/>
                          <a:latin typeface="Inherit"/>
                        </a:rPr>
                        <a:t>Usina</a:t>
                      </a:r>
                    </a:p>
                  </a:txBody>
                  <a:tcPr marL="5943" marR="5943" marT="5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90195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l" fontAlgn="ctr"/>
                      <a:r>
                        <a:rPr lang="pt-BR" sz="1400" b="1" i="0" u="none" strike="noStrike" dirty="0">
                          <a:solidFill>
                            <a:srgbClr val="C65911"/>
                          </a:solidFill>
                          <a:effectLst/>
                          <a:latin typeface="Inherit"/>
                        </a:rPr>
                        <a:t>Potência  (MW)</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50155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l" fontAlgn="ctr"/>
                      <a:r>
                        <a:rPr lang="pt-BR" sz="1400" b="1" i="0" u="none" strike="noStrike" dirty="0">
                          <a:solidFill>
                            <a:srgbClr val="C65911"/>
                          </a:solidFill>
                          <a:effectLst/>
                          <a:latin typeface="Inherit"/>
                        </a:rPr>
                        <a:t>Rio</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01A5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l" fontAlgn="ctr"/>
                      <a:r>
                        <a:rPr lang="pt-BR" sz="1400" b="1" i="0" u="none" strike="noStrike" dirty="0">
                          <a:solidFill>
                            <a:srgbClr val="C65911"/>
                          </a:solidFill>
                          <a:effectLst/>
                          <a:latin typeface="Inherit"/>
                        </a:rPr>
                        <a:t>Estado</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50195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l" fontAlgn="ctr"/>
                      <a:r>
                        <a:rPr lang="pt-BR" sz="1400" b="1" i="0" u="none" strike="noStrike" dirty="0">
                          <a:solidFill>
                            <a:srgbClr val="C65911"/>
                          </a:solidFill>
                          <a:effectLst/>
                          <a:latin typeface="Inherit"/>
                        </a:rPr>
                        <a:t>Valor mínimo da outorga (R$)</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B0195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l" fontAlgn="ctr"/>
                      <a:r>
                        <a:rPr lang="pt-BR" sz="1400" b="1" i="0" u="none" strike="noStrike" dirty="0">
                          <a:solidFill>
                            <a:srgbClr val="C65911"/>
                          </a:solidFill>
                          <a:effectLst/>
                          <a:latin typeface="Inherit"/>
                        </a:rPr>
                        <a:t>Valor oferecido</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0185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fontAlgn="ctr"/>
                      <a:r>
                        <a:rPr lang="pt-BR" sz="1400" b="1" i="0" u="none" strike="noStrike">
                          <a:solidFill>
                            <a:srgbClr val="C65911"/>
                          </a:solidFill>
                          <a:effectLst/>
                          <a:latin typeface="Inherit"/>
                        </a:rPr>
                        <a:t>Ágio</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0175B"/>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fontAlgn="ctr"/>
                      <a:r>
                        <a:rPr lang="pt-BR" sz="1400" b="1" i="0" u="none" strike="noStrike">
                          <a:solidFill>
                            <a:srgbClr val="C65911"/>
                          </a:solidFill>
                          <a:effectLst/>
                          <a:latin typeface="Inherit"/>
                        </a:rPr>
                        <a:t>R$/MW</a:t>
                      </a:r>
                    </a:p>
                  </a:txBody>
                  <a:tcPr marL="5943" marR="5943" marT="5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r>
              <a:tr h="491160">
                <a:tc>
                  <a:txBody>
                    <a:bodyPr/>
                    <a:lstStyle/>
                    <a:p>
                      <a:pPr algn="l" fontAlgn="ctr"/>
                      <a:r>
                        <a:rPr lang="pt-BR" sz="1400" b="1" i="0" u="none" strike="noStrike">
                          <a:solidFill>
                            <a:srgbClr val="333333"/>
                          </a:solidFill>
                          <a:effectLst/>
                          <a:latin typeface="Inherit"/>
                        </a:rPr>
                        <a:t>São Simão</a:t>
                      </a:r>
                    </a:p>
                  </a:txBody>
                  <a:tcPr marL="5943" marR="5943" marT="5943" marB="0" anchor="ctr">
                    <a:lnL w="12700" cap="flat" cmpd="sng" algn="ctr">
                      <a:solidFill>
                        <a:srgbClr val="F0175B"/>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1.710</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pt-BR" sz="1400" b="1" i="0" u="none" strike="noStrike" dirty="0">
                          <a:solidFill>
                            <a:srgbClr val="333333"/>
                          </a:solidFill>
                          <a:effectLst/>
                          <a:latin typeface="Inherit"/>
                        </a:rPr>
                        <a:t>Paranaíba</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pt-BR" sz="1400" b="1" i="0" u="none" strike="noStrike" dirty="0">
                          <a:solidFill>
                            <a:srgbClr val="333333"/>
                          </a:solidFill>
                          <a:effectLst/>
                          <a:latin typeface="Inherit"/>
                        </a:rPr>
                        <a:t>Goiás e Minas Gerais</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a:solidFill>
                            <a:srgbClr val="333333"/>
                          </a:solidFill>
                          <a:effectLst/>
                          <a:latin typeface="Inherit"/>
                        </a:rPr>
                        <a:t>6.740.946.603,49</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7.180.000.000</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a:solidFill>
                            <a:srgbClr val="333333"/>
                          </a:solidFill>
                          <a:effectLst/>
                          <a:latin typeface="Inherit"/>
                        </a:rPr>
                        <a:t>6,51</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301F5B"/>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pt-BR" sz="1400" b="1" i="0" u="none" strike="noStrike" dirty="0">
                          <a:solidFill>
                            <a:srgbClr val="000000"/>
                          </a:solidFill>
                          <a:effectLst/>
                          <a:latin typeface="Calibri" panose="020F0502020204030204" pitchFamily="34" charset="0"/>
                        </a:rPr>
                        <a:t>4.198.830</a:t>
                      </a:r>
                    </a:p>
                  </a:txBody>
                  <a:tcPr marL="5943" marR="5943" marT="5943" marB="0" anchor="b">
                    <a:lnL w="6350" cap="flat" cmpd="sng" algn="ctr">
                      <a:solidFill>
                        <a:srgbClr val="301F5B"/>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91160">
                <a:tc>
                  <a:txBody>
                    <a:bodyPr/>
                    <a:lstStyle/>
                    <a:p>
                      <a:pPr algn="l" fontAlgn="ctr"/>
                      <a:r>
                        <a:rPr lang="pt-BR" sz="1400" b="1" i="0" u="none" strike="noStrike">
                          <a:solidFill>
                            <a:srgbClr val="333333"/>
                          </a:solidFill>
                          <a:effectLst/>
                          <a:latin typeface="Inherit"/>
                        </a:rPr>
                        <a:t>Jaguara</a:t>
                      </a:r>
                    </a:p>
                  </a:txBody>
                  <a:tcPr marL="5943" marR="5943" marT="5943" marB="0" anchor="ctr">
                    <a:lnL w="12700" cap="flat" cmpd="sng" algn="ctr">
                      <a:solidFill>
                        <a:srgbClr val="301F5B"/>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a:solidFill>
                            <a:srgbClr val="333333"/>
                          </a:solidFill>
                          <a:effectLst/>
                          <a:latin typeface="Inherit"/>
                        </a:rPr>
                        <a:t>424</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pt-BR" sz="1400" b="1" i="0" u="none" strike="noStrike">
                          <a:solidFill>
                            <a:srgbClr val="333333"/>
                          </a:solidFill>
                          <a:effectLst/>
                          <a:latin typeface="Inherit"/>
                        </a:rPr>
                        <a:t>Grande</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pt-BR" sz="1400" b="1" i="0" u="none" strike="noStrike" dirty="0">
                          <a:solidFill>
                            <a:srgbClr val="333333"/>
                          </a:solidFill>
                          <a:effectLst/>
                          <a:latin typeface="Inherit"/>
                        </a:rPr>
                        <a:t>Minas Gerais e São Paulo</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1.911.252.009,47</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2.171.000.000</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13,59</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70225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pt-BR" sz="1400" b="1" i="0" u="none" strike="noStrike" dirty="0">
                          <a:solidFill>
                            <a:srgbClr val="000000"/>
                          </a:solidFill>
                          <a:effectLst/>
                          <a:latin typeface="Calibri" panose="020F0502020204030204" pitchFamily="34" charset="0"/>
                        </a:rPr>
                        <a:t>5.120.283</a:t>
                      </a:r>
                    </a:p>
                  </a:txBody>
                  <a:tcPr marL="5943" marR="5943" marT="5943" marB="0" anchor="b">
                    <a:lnL w="6350" cap="flat" cmpd="sng" algn="ctr">
                      <a:solidFill>
                        <a:srgbClr val="70225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91160">
                <a:tc>
                  <a:txBody>
                    <a:bodyPr/>
                    <a:lstStyle/>
                    <a:p>
                      <a:pPr algn="l" fontAlgn="ctr"/>
                      <a:r>
                        <a:rPr lang="pt-BR" sz="1400" b="1" i="0" u="none" strike="noStrike">
                          <a:solidFill>
                            <a:srgbClr val="333333"/>
                          </a:solidFill>
                          <a:effectLst/>
                          <a:latin typeface="Inherit"/>
                        </a:rPr>
                        <a:t>Miranda</a:t>
                      </a:r>
                    </a:p>
                  </a:txBody>
                  <a:tcPr marL="5943" marR="5943" marT="5943" marB="0" anchor="ctr">
                    <a:lnL w="12700" cap="flat" cmpd="sng" algn="ctr">
                      <a:solidFill>
                        <a:srgbClr val="B01F5B"/>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a:solidFill>
                            <a:srgbClr val="333333"/>
                          </a:solidFill>
                          <a:effectLst/>
                          <a:latin typeface="Inherit"/>
                        </a:rPr>
                        <a:t>408</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pt-BR" sz="1400" b="1" i="0" u="none" strike="noStrike">
                          <a:solidFill>
                            <a:srgbClr val="333333"/>
                          </a:solidFill>
                          <a:effectLst/>
                          <a:latin typeface="Inherit"/>
                        </a:rPr>
                        <a:t>Araguari</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pt-BR" sz="1400" b="1" i="0" u="none" strike="noStrike">
                          <a:solidFill>
                            <a:srgbClr val="333333"/>
                          </a:solidFill>
                          <a:effectLst/>
                          <a:latin typeface="Inherit"/>
                        </a:rPr>
                        <a:t>Minas Gerais</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1.110.880.200,23</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1.360.000.000,00</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22,43</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B0295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pt-BR" sz="1400" b="1" i="0" u="none" strike="noStrike" dirty="0">
                          <a:solidFill>
                            <a:srgbClr val="000000"/>
                          </a:solidFill>
                          <a:effectLst/>
                          <a:latin typeface="Calibri" panose="020F0502020204030204" pitchFamily="34" charset="0"/>
                        </a:rPr>
                        <a:t>3.333.333</a:t>
                      </a:r>
                    </a:p>
                  </a:txBody>
                  <a:tcPr marL="5943" marR="5943" marT="5943" marB="0" anchor="b">
                    <a:lnL w="6350" cap="flat" cmpd="sng" algn="ctr">
                      <a:solidFill>
                        <a:srgbClr val="B0295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91160">
                <a:tc>
                  <a:txBody>
                    <a:bodyPr/>
                    <a:lstStyle/>
                    <a:p>
                      <a:pPr algn="l" fontAlgn="ctr"/>
                      <a:r>
                        <a:rPr lang="pt-BR" sz="1400" b="1" i="0" u="none" strike="noStrike">
                          <a:solidFill>
                            <a:srgbClr val="333333"/>
                          </a:solidFill>
                          <a:effectLst/>
                          <a:latin typeface="Inherit"/>
                        </a:rPr>
                        <a:t>Volta Grande</a:t>
                      </a:r>
                    </a:p>
                  </a:txBody>
                  <a:tcPr marL="5943" marR="5943" marT="5943" marB="0" anchor="ctr">
                    <a:lnL w="12700" cap="flat" cmpd="sng" algn="ctr">
                      <a:solidFill>
                        <a:srgbClr val="F0205B"/>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0205B"/>
                      </a:solidFill>
                      <a:prstDash val="solid"/>
                      <a:round/>
                      <a:headEnd type="none" w="med" len="med"/>
                      <a:tailEnd type="none" w="med" len="med"/>
                    </a:lnB>
                    <a:solidFill>
                      <a:srgbClr val="FFFFFF"/>
                    </a:solidFill>
                  </a:tcPr>
                </a:tc>
                <a:tc>
                  <a:txBody>
                    <a:bodyPr/>
                    <a:lstStyle/>
                    <a:p>
                      <a:pPr algn="r" fontAlgn="ctr"/>
                      <a:r>
                        <a:rPr lang="pt-BR" sz="1400" b="1" i="0" u="none" strike="noStrike">
                          <a:solidFill>
                            <a:srgbClr val="333333"/>
                          </a:solidFill>
                          <a:effectLst/>
                          <a:latin typeface="Inherit"/>
                        </a:rPr>
                        <a:t>380</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502C5B"/>
                      </a:solidFill>
                      <a:prstDash val="solid"/>
                      <a:round/>
                      <a:headEnd type="none" w="med" len="med"/>
                      <a:tailEnd type="none" w="med" len="med"/>
                    </a:lnB>
                    <a:solidFill>
                      <a:srgbClr val="FFFFFF"/>
                    </a:solidFill>
                  </a:tcPr>
                </a:tc>
                <a:tc>
                  <a:txBody>
                    <a:bodyPr/>
                    <a:lstStyle/>
                    <a:p>
                      <a:pPr algn="l" fontAlgn="ctr"/>
                      <a:r>
                        <a:rPr lang="pt-BR" sz="1400" b="1" i="0" u="none" strike="noStrike">
                          <a:solidFill>
                            <a:srgbClr val="333333"/>
                          </a:solidFill>
                          <a:effectLst/>
                          <a:latin typeface="Inherit"/>
                        </a:rPr>
                        <a:t>Grande</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02B5B"/>
                      </a:solidFill>
                      <a:prstDash val="solid"/>
                      <a:round/>
                      <a:headEnd type="none" w="med" len="med"/>
                      <a:tailEnd type="none" w="med" len="med"/>
                    </a:lnB>
                    <a:solidFill>
                      <a:srgbClr val="FFFFFF"/>
                    </a:solidFill>
                  </a:tcPr>
                </a:tc>
                <a:tc>
                  <a:txBody>
                    <a:bodyPr/>
                    <a:lstStyle/>
                    <a:p>
                      <a:pPr algn="l" fontAlgn="ctr"/>
                      <a:r>
                        <a:rPr lang="pt-BR" sz="1400" b="1" i="0" u="none" strike="noStrike">
                          <a:solidFill>
                            <a:srgbClr val="333333"/>
                          </a:solidFill>
                          <a:effectLst/>
                          <a:latin typeface="Inherit"/>
                        </a:rPr>
                        <a:t>Minas Gerais e São Paulo</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B0305B"/>
                      </a:solidFill>
                      <a:prstDash val="solid"/>
                      <a:round/>
                      <a:headEnd type="none" w="med" len="med"/>
                      <a:tailEnd type="none" w="med" len="med"/>
                    </a:lnB>
                    <a:solidFill>
                      <a:srgbClr val="FFFFFF"/>
                    </a:solidFill>
                  </a:tcPr>
                </a:tc>
                <a:tc>
                  <a:txBody>
                    <a:bodyPr/>
                    <a:lstStyle/>
                    <a:p>
                      <a:pPr algn="r" fontAlgn="ctr"/>
                      <a:r>
                        <a:rPr lang="pt-BR" sz="1400" b="1" i="0" u="none" strike="noStrike">
                          <a:solidFill>
                            <a:srgbClr val="333333"/>
                          </a:solidFill>
                          <a:effectLst/>
                          <a:latin typeface="Inherit"/>
                        </a:rPr>
                        <a:t>1.292.477.165,35</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70325B"/>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1.419.784.000,00</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0305B"/>
                      </a:solidFill>
                      <a:prstDash val="solid"/>
                      <a:round/>
                      <a:headEnd type="none" w="med" len="med"/>
                      <a:tailEnd type="none" w="med" len="med"/>
                    </a:lnB>
                    <a:solidFill>
                      <a:srgbClr val="FFFFFF"/>
                    </a:solidFill>
                  </a:tcPr>
                </a:tc>
                <a:tc>
                  <a:txBody>
                    <a:bodyPr/>
                    <a:lstStyle/>
                    <a:p>
                      <a:pPr algn="r" fontAlgn="ctr"/>
                      <a:r>
                        <a:rPr lang="pt-BR" sz="1400" b="1" i="0" u="none" strike="noStrike" dirty="0">
                          <a:solidFill>
                            <a:srgbClr val="333333"/>
                          </a:solidFill>
                          <a:effectLst/>
                          <a:latin typeface="Inherit"/>
                        </a:rPr>
                        <a:t>9,85</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70325B"/>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702D5B"/>
                      </a:solidFill>
                      <a:prstDash val="solid"/>
                      <a:round/>
                      <a:headEnd type="none" w="med" len="med"/>
                      <a:tailEnd type="none" w="med" len="med"/>
                    </a:lnB>
                    <a:solidFill>
                      <a:srgbClr val="FFFFFF"/>
                    </a:solidFill>
                  </a:tcPr>
                </a:tc>
                <a:tc>
                  <a:txBody>
                    <a:bodyPr/>
                    <a:lstStyle/>
                    <a:p>
                      <a:pPr algn="r" fontAlgn="b"/>
                      <a:r>
                        <a:rPr lang="pt-BR" sz="1400" b="1" i="0" u="none" strike="noStrike" dirty="0">
                          <a:solidFill>
                            <a:srgbClr val="000000"/>
                          </a:solidFill>
                          <a:effectLst/>
                          <a:latin typeface="Calibri" panose="020F0502020204030204" pitchFamily="34" charset="0"/>
                        </a:rPr>
                        <a:t>3.736.274</a:t>
                      </a:r>
                    </a:p>
                  </a:txBody>
                  <a:tcPr marL="5943" marR="5943" marT="5943" marB="0" anchor="b">
                    <a:lnL w="6350" cap="flat" cmpd="sng" algn="ctr">
                      <a:solidFill>
                        <a:srgbClr val="70325B"/>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6091">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0205B"/>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02C5B"/>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02B5B"/>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B0305B"/>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70325B"/>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400" b="1" i="0" u="none" strike="noStrike" dirty="0">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0305B"/>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400" b="1" i="0" u="none" strike="noStrike" dirty="0">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702D5B"/>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400" b="1" i="0" u="none" strike="noStrike" dirty="0">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638507">
                <a:tc>
                  <a:txBody>
                    <a:bodyPr/>
                    <a:lstStyle/>
                    <a:p>
                      <a:pPr algn="l" fontAlgn="ctr"/>
                      <a:r>
                        <a:rPr lang="pt-BR" sz="1800" b="1" i="0" u="none" strike="noStrike" dirty="0">
                          <a:solidFill>
                            <a:srgbClr val="333333"/>
                          </a:solidFill>
                          <a:effectLst/>
                          <a:latin typeface="Inherit"/>
                        </a:rPr>
                        <a:t>Belo Monte</a:t>
                      </a:r>
                    </a:p>
                  </a:txBody>
                  <a:tcPr marL="5943" marR="5943" marT="5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ctr"/>
                      <a:r>
                        <a:rPr lang="pt-BR" sz="1400" b="1" i="0" u="none" strike="noStrike" dirty="0">
                          <a:solidFill>
                            <a:srgbClr val="333333"/>
                          </a:solidFill>
                          <a:effectLst/>
                          <a:latin typeface="Inherit"/>
                        </a:rPr>
                        <a:t>11.233</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dirty="0">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ctr"/>
                      <a:r>
                        <a:rPr lang="pt-BR" sz="1400" b="1" i="0" u="none" strike="noStrike" dirty="0">
                          <a:solidFill>
                            <a:srgbClr val="333333"/>
                          </a:solidFill>
                          <a:effectLst/>
                          <a:latin typeface="Inherit"/>
                        </a:rPr>
                        <a:t>33.000.000.000,00</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pt-BR" sz="1400" b="1" i="0" u="none" strike="noStrike" dirty="0">
                          <a:solidFill>
                            <a:srgbClr val="000000"/>
                          </a:solidFill>
                          <a:effectLst/>
                          <a:latin typeface="Calibri" panose="020F0502020204030204" pitchFamily="34" charset="0"/>
                        </a:rPr>
                        <a:t>2.937.773</a:t>
                      </a:r>
                    </a:p>
                  </a:txBody>
                  <a:tcPr marL="5943" marR="5943" marT="594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699902">
                <a:tc>
                  <a:txBody>
                    <a:bodyPr/>
                    <a:lstStyle/>
                    <a:p>
                      <a:pPr algn="l" fontAlgn="ctr"/>
                      <a:r>
                        <a:rPr lang="pt-BR" sz="1400" b="1" i="0" u="none" strike="noStrike">
                          <a:solidFill>
                            <a:srgbClr val="333333"/>
                          </a:solidFill>
                          <a:effectLst/>
                          <a:latin typeface="Inherit"/>
                        </a:rPr>
                        <a:t>Belo Monte com preço de Jaguara</a:t>
                      </a:r>
                    </a:p>
                  </a:txBody>
                  <a:tcPr marL="5943" marR="5943" marT="5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ctr"/>
                      <a:r>
                        <a:rPr lang="pt-BR" sz="1400" b="1" i="0" u="none" strike="noStrike">
                          <a:solidFill>
                            <a:srgbClr val="333333"/>
                          </a:solidFill>
                          <a:effectLst/>
                          <a:latin typeface="Inherit"/>
                        </a:rPr>
                        <a:t>57.516.139.150,94</a:t>
                      </a:r>
                    </a:p>
                  </a:txBody>
                  <a:tcPr marL="5943" marR="5943" marT="59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pt-BR" sz="1400" b="1" i="0" u="none" strike="noStrike" dirty="0">
                          <a:solidFill>
                            <a:srgbClr val="000000"/>
                          </a:solidFill>
                          <a:effectLst/>
                          <a:latin typeface="Calibri" panose="020F0502020204030204" pitchFamily="34" charset="0"/>
                        </a:rPr>
                        <a:t> </a:t>
                      </a:r>
                    </a:p>
                  </a:txBody>
                  <a:tcPr marL="5943" marR="5943" marT="594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4" name="Text Box 2"/>
          <p:cNvSpPr txBox="1">
            <a:spLocks noChangeArrowheads="1"/>
          </p:cNvSpPr>
          <p:nvPr/>
        </p:nvSpPr>
        <p:spPr bwMode="auto">
          <a:xfrm>
            <a:off x="531750" y="5516921"/>
            <a:ext cx="10971402" cy="1200329"/>
          </a:xfrm>
          <a:prstGeom prst="rect">
            <a:avLst/>
          </a:prstGeom>
          <a:ln/>
          <a:extLst/>
        </p:spPr>
        <p:style>
          <a:lnRef idx="3">
            <a:schemeClr val="lt1"/>
          </a:lnRef>
          <a:fillRef idx="1">
            <a:schemeClr val="accent1"/>
          </a:fillRef>
          <a:effectRef idx="1">
            <a:schemeClr val="accent1"/>
          </a:effectRef>
          <a:fontRef idx="minor">
            <a:schemeClr val="lt1"/>
          </a:fontRef>
        </p:style>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457200" lvl="1" defTabSz="457200">
              <a:lnSpc>
                <a:spcPct val="120000"/>
              </a:lnSpc>
              <a:spcBef>
                <a:spcPts val="1080"/>
              </a:spcBef>
            </a:pPr>
            <a:r>
              <a:rPr lang="pt-BR" sz="2000" b="1" dirty="0" smtClean="0">
                <a:solidFill>
                  <a:srgbClr val="FFFF00"/>
                </a:solidFill>
                <a:latin typeface="Arial Narrow" panose="020B0606020202030204" pitchFamily="34" charset="0"/>
              </a:rPr>
              <a:t>Três multinacionais controladas por governos estrangeiros pagaram antecipadamente ao Tesouro Nacional 12 bilhões de reais de imposto a ser cobrado dos consumidores de energia do Brasil nos próximos 30 anos.</a:t>
            </a:r>
            <a:endParaRPr lang="pt-BR" sz="2000" b="1" dirty="0" smtClean="0">
              <a:solidFill>
                <a:srgbClr val="FFFF00"/>
              </a:solidFill>
              <a:latin typeface="Arial Narrow" panose="020B0606020202030204" pitchFamily="34" charset="0"/>
            </a:endParaRPr>
          </a:p>
        </p:txBody>
      </p:sp>
    </p:spTree>
    <p:extLst>
      <p:ext uri="{BB962C8B-B14F-4D97-AF65-F5344CB8AC3E}">
        <p14:creationId xmlns:p14="http://schemas.microsoft.com/office/powerpoint/2010/main" val="57867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42678" y="1097280"/>
            <a:ext cx="10864660" cy="3615267"/>
          </a:xfrm>
        </p:spPr>
        <p:txBody>
          <a:bodyPr>
            <a:normAutofit/>
          </a:bodyPr>
          <a:lstStyle/>
          <a:p>
            <a:pPr marL="0" indent="0" algn="ctr">
              <a:buNone/>
            </a:pPr>
            <a:r>
              <a:rPr lang="pt-BR" sz="8000" b="1" dirty="0" smtClean="0">
                <a:latin typeface="Arial" panose="020B0604020202020204" pitchFamily="34" charset="0"/>
                <a:cs typeface="Arial" panose="020B0604020202020204" pitchFamily="34" charset="0"/>
              </a:rPr>
              <a:t>FIM</a:t>
            </a:r>
            <a:endParaRPr lang="pt-BR" sz="8000" b="1" dirty="0">
              <a:latin typeface="Arial" panose="020B0604020202020204" pitchFamily="34" charset="0"/>
              <a:cs typeface="Arial" panose="020B0604020202020204" pitchFamily="34" charset="0"/>
            </a:endParaRPr>
          </a:p>
        </p:txBody>
      </p:sp>
      <p:sp>
        <p:nvSpPr>
          <p:cNvPr id="4" name="CaixaDeTexto 3"/>
          <p:cNvSpPr txBox="1"/>
          <p:nvPr/>
        </p:nvSpPr>
        <p:spPr>
          <a:xfrm>
            <a:off x="8119872" y="5843016"/>
            <a:ext cx="3387466" cy="646331"/>
          </a:xfrm>
          <a:prstGeom prst="rect">
            <a:avLst/>
          </a:prstGeom>
          <a:noFill/>
        </p:spPr>
        <p:txBody>
          <a:bodyPr wrap="none" rtlCol="0">
            <a:spAutoFit/>
          </a:bodyPr>
          <a:lstStyle/>
          <a:p>
            <a:r>
              <a:rPr lang="pt-BR" b="1" dirty="0" smtClean="0"/>
              <a:t>Nelson Hubner</a:t>
            </a:r>
          </a:p>
          <a:p>
            <a:r>
              <a:rPr lang="pt-BR" b="1" dirty="0" smtClean="0"/>
              <a:t>nhubnermoreira@gmail.com</a:t>
            </a:r>
            <a:endParaRPr lang="pt-BR" b="1" dirty="0"/>
          </a:p>
        </p:txBody>
      </p:sp>
    </p:spTree>
    <p:extLst>
      <p:ext uri="{BB962C8B-B14F-4D97-AF65-F5344CB8AC3E}">
        <p14:creationId xmlns:p14="http://schemas.microsoft.com/office/powerpoint/2010/main" val="1430519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038225" y="1323975"/>
            <a:ext cx="9944100" cy="3859518"/>
          </a:xfrm>
          <a:prstGeom prst="rect">
            <a:avLst/>
          </a:prstGeom>
          <a:solidFill>
            <a:schemeClr val="tx1"/>
          </a:solidFill>
        </p:spPr>
        <p:txBody>
          <a:bodyPr wrap="square" rtlCol="0">
            <a:spAutoFit/>
          </a:bodyPr>
          <a:lstStyle/>
          <a:p>
            <a:endParaRPr lang="pt-BR" dirty="0" smtClean="0"/>
          </a:p>
          <a:p>
            <a:pPr>
              <a:lnSpc>
                <a:spcPct val="107000"/>
              </a:lnSpc>
              <a:spcAft>
                <a:spcPts val="800"/>
              </a:spcAft>
            </a:pPr>
            <a:r>
              <a:rPr lang="pt-BR" sz="1050" dirty="0" smtClean="0">
                <a:solidFill>
                  <a:srgbClr val="666666"/>
                </a:solidFill>
                <a:effectLst/>
                <a:latin typeface="inherit"/>
                <a:ea typeface="Times New Roman" panose="02020603050405020304" pitchFamily="18" charset="0"/>
                <a:cs typeface="Arial" panose="020B0604020202020204" pitchFamily="34" charset="0"/>
              </a:rPr>
              <a:t>07/04/10 - 18h17 - Atualizado em 07/04/10 - 18h22</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300"/>
              </a:spcAft>
            </a:pPr>
            <a:r>
              <a:rPr lang="pt-BR" sz="3200" b="1" kern="1800" spc="-75" dirty="0" smtClean="0">
                <a:solidFill>
                  <a:srgbClr val="333333"/>
                </a:solidFill>
                <a:effectLst/>
                <a:latin typeface="inherit"/>
                <a:ea typeface="Times New Roman" panose="02020603050405020304" pitchFamily="18" charset="0"/>
                <a:cs typeface="Arial" panose="020B0604020202020204" pitchFamily="34" charset="0"/>
              </a:rPr>
              <a:t>Camargo Corrêa e Odebrecht desistem do leilão da usina de Belo Monte</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dirty="0" smtClean="0">
                <a:solidFill>
                  <a:srgbClr val="666666"/>
                </a:solidFill>
                <a:effectLst/>
                <a:latin typeface="inherit"/>
                <a:ea typeface="Times New Roman" panose="02020603050405020304" pitchFamily="18" charset="0"/>
                <a:cs typeface="Arial" panose="020B0604020202020204" pitchFamily="34" charset="0"/>
              </a:rPr>
              <a:t>Empresas alegaram não haver condição econômica para participação.</a:t>
            </a:r>
            <a:br>
              <a:rPr lang="pt-BR" dirty="0" smtClean="0">
                <a:solidFill>
                  <a:srgbClr val="666666"/>
                </a:solidFill>
                <a:effectLst/>
                <a:latin typeface="inherit"/>
                <a:ea typeface="Times New Roman" panose="02020603050405020304" pitchFamily="18" charset="0"/>
                <a:cs typeface="Arial" panose="020B0604020202020204" pitchFamily="34" charset="0"/>
              </a:rPr>
            </a:br>
            <a:r>
              <a:rPr lang="pt-BR" dirty="0" smtClean="0">
                <a:solidFill>
                  <a:srgbClr val="666666"/>
                </a:solidFill>
                <a:effectLst/>
                <a:latin typeface="inherit"/>
                <a:ea typeface="Times New Roman" panose="02020603050405020304" pitchFamily="18" charset="0"/>
                <a:cs typeface="Arial" panose="020B0604020202020204" pitchFamily="34" charset="0"/>
              </a:rPr>
              <a:t>Estimada em R$ 19 bilhões, obra é a segunda maior do PAC.</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r>
              <a:rPr lang="pt-BR" sz="1000" dirty="0" smtClean="0">
                <a:solidFill>
                  <a:srgbClr val="666666"/>
                </a:solidFill>
                <a:effectLst/>
                <a:latin typeface="inherit"/>
                <a:ea typeface="Times New Roman" panose="02020603050405020304" pitchFamily="18" charset="0"/>
                <a:cs typeface="Arial" panose="020B0604020202020204" pitchFamily="34" charset="0"/>
              </a:rPr>
              <a:t>Do G1, em São Paulo</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pt-BR" dirty="0" smtClean="0">
                <a:solidFill>
                  <a:srgbClr val="333333"/>
                </a:solidFill>
                <a:effectLst/>
                <a:latin typeface="inherit"/>
                <a:ea typeface="Times New Roman" panose="02020603050405020304" pitchFamily="18" charset="0"/>
                <a:cs typeface="Arial" panose="020B0604020202020204" pitchFamily="34" charset="0"/>
              </a:rPr>
              <a:t> </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t-BR" dirty="0" smtClean="0">
                <a:solidFill>
                  <a:srgbClr val="333333"/>
                </a:solidFill>
                <a:effectLst/>
                <a:latin typeface="inherit"/>
                <a:ea typeface="Times New Roman" panose="02020603050405020304" pitchFamily="18" charset="0"/>
                <a:cs typeface="Arial" panose="020B0604020202020204" pitchFamily="34" charset="0"/>
              </a:rPr>
              <a:t>Após análise detalhada do edital de licitação da concessão, assim como dos esclarecimentos posteriores fornecidos pela Aneel, as empresas não encontraram condições econômico-financeiras que permitissem sua participação"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m 5">
            <a:hlinkClick r:id="rId2" action="ppaction://hlinksldjump"/>
          </p:cNvPr>
          <p:cNvPicPr>
            <a:picLocks noChangeAspect="1"/>
          </p:cNvPicPr>
          <p:nvPr/>
        </p:nvPicPr>
        <p:blipFill>
          <a:blip r:embed="rId3"/>
          <a:stretch>
            <a:fillRect/>
          </a:stretch>
        </p:blipFill>
        <p:spPr>
          <a:xfrm>
            <a:off x="9747110" y="5738986"/>
            <a:ext cx="298730" cy="390178"/>
          </a:xfrm>
          <a:prstGeom prst="rect">
            <a:avLst/>
          </a:prstGeom>
        </p:spPr>
      </p:pic>
    </p:spTree>
    <p:extLst>
      <p:ext uri="{BB962C8B-B14F-4D97-AF65-F5344CB8AC3E}">
        <p14:creationId xmlns:p14="http://schemas.microsoft.com/office/powerpoint/2010/main" val="16639738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038225" y="1323975"/>
            <a:ext cx="9944100" cy="4225196"/>
          </a:xfrm>
          <a:prstGeom prst="rect">
            <a:avLst/>
          </a:prstGeom>
          <a:solidFill>
            <a:schemeClr val="tx1"/>
          </a:solidFill>
        </p:spPr>
        <p:txBody>
          <a:bodyPr wrap="square" rtlCol="0">
            <a:spAutoFit/>
          </a:bodyPr>
          <a:lstStyle/>
          <a:p>
            <a:pPr>
              <a:lnSpc>
                <a:spcPct val="107000"/>
              </a:lnSpc>
              <a:spcAft>
                <a:spcPts val="0"/>
              </a:spcAft>
            </a:pPr>
            <a:r>
              <a:rPr lang="en-US" sz="2400" dirty="0"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The</a:t>
            </a:r>
            <a:r>
              <a:rPr lang="en-US" sz="2400" dirty="0" smtClean="0">
                <a:effectLst/>
                <a:latin typeface="Open Sans" panose="020B0606030504020204" pitchFamily="34" charset="0"/>
                <a:ea typeface="Calibri" panose="020F0502020204030204" pitchFamily="34" charset="0"/>
                <a:cs typeface="Times New Roman" panose="02020603050405020304" pitchFamily="18" charset="0"/>
              </a:rPr>
              <a:t> </a:t>
            </a:r>
            <a:r>
              <a:rPr lang="en-US" sz="2400" dirty="0"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Norwegian Parliament, The </a:t>
            </a:r>
            <a:r>
              <a:rPr lang="en-US" sz="2400" dirty="0" err="1"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Storting</a:t>
            </a:r>
            <a:r>
              <a:rPr lang="en-US" sz="2400" dirty="0"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responded quickly by issuing laws for concessions and reversionary rights. The latter was passed into law in 1909, and involves that the ownership of the resources passes back to the state when the period of the concession is ended. Thus, The </a:t>
            </a:r>
            <a:r>
              <a:rPr lang="en-US" sz="2400" dirty="0" err="1"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Storting</a:t>
            </a:r>
            <a:r>
              <a:rPr lang="en-US" sz="2400" dirty="0"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ensured that the Norwegian hydropower resources was to remain on Norwegian hands.</a:t>
            </a:r>
            <a:endParaRPr lang="pt-BR" sz="20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The state, counties and municipalities today own 90 percent of the production capacity for electricity.</a:t>
            </a:r>
            <a:endParaRPr lang="pt-BR" sz="20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a:t>
            </a:r>
            <a:endParaRPr lang="pt-BR" sz="20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solidFill>
                  <a:schemeClr val="bg1"/>
                </a:solidFill>
                <a:effectLst/>
                <a:latin typeface="Open Sans" panose="020B0606030504020204" pitchFamily="34" charset="0"/>
                <a:ea typeface="Calibri" panose="020F0502020204030204" pitchFamily="34" charset="0"/>
                <a:cs typeface="Times New Roman" panose="02020603050405020304" pitchFamily="18" charset="0"/>
              </a:rPr>
              <a:t> </a:t>
            </a:r>
            <a:endParaRPr lang="pt-BR" sz="20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pt-BR" sz="12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The </a:t>
            </a:r>
            <a:r>
              <a:rPr lang="pt-BR" sz="1200" dirty="0" err="1"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History</a:t>
            </a:r>
            <a:r>
              <a:rPr lang="pt-BR" sz="12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pt-BR" sz="1200" dirty="0" err="1"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of</a:t>
            </a:r>
            <a:r>
              <a:rPr lang="pt-BR" sz="12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pt-BR" sz="1200" dirty="0" err="1"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Norwegian</a:t>
            </a:r>
            <a:r>
              <a:rPr lang="pt-BR" sz="1200" dirty="0"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pt-BR" sz="1200" dirty="0" err="1" smtClean="0">
                <a:solidFill>
                  <a:schemeClr val="bg1"/>
                </a:solidFill>
                <a:effectLst/>
                <a:latin typeface="Arial" panose="020B0604020202020204" pitchFamily="34" charset="0"/>
                <a:ea typeface="Calibri" panose="020F0502020204030204" pitchFamily="34" charset="0"/>
                <a:cs typeface="Times New Roman" panose="02020603050405020304" pitchFamily="18" charset="0"/>
              </a:rPr>
              <a:t>Hydropower</a:t>
            </a:r>
            <a:endParaRPr lang="pt-BR"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m 5">
            <a:hlinkClick r:id="rId2" action="ppaction://hlinksldjump"/>
          </p:cNvPr>
          <p:cNvPicPr>
            <a:picLocks noChangeAspect="1"/>
          </p:cNvPicPr>
          <p:nvPr/>
        </p:nvPicPr>
        <p:blipFill>
          <a:blip r:embed="rId3"/>
          <a:stretch>
            <a:fillRect/>
          </a:stretch>
        </p:blipFill>
        <p:spPr>
          <a:xfrm>
            <a:off x="9747110" y="5738986"/>
            <a:ext cx="298730" cy="390178"/>
          </a:xfrm>
          <a:prstGeom prst="rect">
            <a:avLst/>
          </a:prstGeom>
        </p:spPr>
      </p:pic>
    </p:spTree>
    <p:extLst>
      <p:ext uri="{BB962C8B-B14F-4D97-AF65-F5344CB8AC3E}">
        <p14:creationId xmlns:p14="http://schemas.microsoft.com/office/powerpoint/2010/main" val="39864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154680" y="777256"/>
            <a:ext cx="5635560" cy="5902297"/>
          </a:xfrm>
          <a:prstGeom prst="rect">
            <a:avLst/>
          </a:prstGeom>
        </p:spPr>
      </p:pic>
      <p:sp>
        <p:nvSpPr>
          <p:cNvPr id="3" name="CaixaDeTexto 2"/>
          <p:cNvSpPr txBox="1"/>
          <p:nvPr/>
        </p:nvSpPr>
        <p:spPr>
          <a:xfrm>
            <a:off x="8878824" y="6033222"/>
            <a:ext cx="2884123" cy="584775"/>
          </a:xfrm>
          <a:prstGeom prst="rect">
            <a:avLst/>
          </a:prstGeom>
          <a:noFill/>
        </p:spPr>
        <p:txBody>
          <a:bodyPr wrap="none" rtlCol="0">
            <a:spAutoFit/>
          </a:bodyPr>
          <a:lstStyle/>
          <a:p>
            <a:pPr defTabSz="457200"/>
            <a:r>
              <a:rPr lang="pt-BR" sz="1600" b="1" dirty="0">
                <a:solidFill>
                  <a:prstClr val="white"/>
                </a:solidFill>
              </a:rPr>
              <a:t>Fonte: DOE/USA  </a:t>
            </a:r>
          </a:p>
          <a:p>
            <a:pPr defTabSz="457200"/>
            <a:r>
              <a:rPr lang="pt-BR" sz="1600" b="1" dirty="0" err="1">
                <a:solidFill>
                  <a:prstClr val="white"/>
                </a:solidFill>
              </a:rPr>
              <a:t>Hydropower</a:t>
            </a:r>
            <a:r>
              <a:rPr lang="pt-BR" sz="1600" b="1" dirty="0">
                <a:solidFill>
                  <a:prstClr val="white"/>
                </a:solidFill>
              </a:rPr>
              <a:t> Market </a:t>
            </a:r>
            <a:r>
              <a:rPr lang="pt-BR" sz="1600" b="1" dirty="0" err="1">
                <a:solidFill>
                  <a:prstClr val="white"/>
                </a:solidFill>
              </a:rPr>
              <a:t>Report</a:t>
            </a:r>
            <a:endParaRPr lang="pt-BR" sz="1600" b="1" dirty="0">
              <a:solidFill>
                <a:prstClr val="white"/>
              </a:solidFill>
            </a:endParaRPr>
          </a:p>
        </p:txBody>
      </p:sp>
      <p:sp>
        <p:nvSpPr>
          <p:cNvPr id="4" name="CaixaDeTexto 3"/>
          <p:cNvSpPr txBox="1"/>
          <p:nvPr/>
        </p:nvSpPr>
        <p:spPr>
          <a:xfrm>
            <a:off x="1572768" y="137160"/>
            <a:ext cx="9506128" cy="523220"/>
          </a:xfrm>
          <a:prstGeom prst="rect">
            <a:avLst/>
          </a:prstGeom>
          <a:noFill/>
        </p:spPr>
        <p:txBody>
          <a:bodyPr wrap="none" rtlCol="0">
            <a:spAutoFit/>
          </a:bodyPr>
          <a:lstStyle/>
          <a:p>
            <a:pPr defTabSz="457200"/>
            <a:r>
              <a:rPr lang="pt-BR" sz="2800" b="1" dirty="0">
                <a:solidFill>
                  <a:srgbClr val="146194">
                    <a:lumMod val="75000"/>
                  </a:srgbClr>
                </a:solidFill>
              </a:rPr>
              <a:t>RESULTADOS DOS LEILÕES DE TRANSMISSÃO NO BRASIL</a:t>
            </a:r>
          </a:p>
        </p:txBody>
      </p:sp>
      <p:sp>
        <p:nvSpPr>
          <p:cNvPr id="5" name="Botão de ação: Retornar 4">
            <a:hlinkClick r:id="" action="ppaction://hlinkshowjump?jump=lastslideviewed" highlightClick="1"/>
          </p:cNvPr>
          <p:cNvSpPr/>
          <p:nvPr/>
        </p:nvSpPr>
        <p:spPr>
          <a:xfrm rot="16200000">
            <a:off x="9037782" y="5481781"/>
            <a:ext cx="374072" cy="281709"/>
          </a:xfrm>
          <a:prstGeom prst="actionButtonRetur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t-BR">
              <a:solidFill>
                <a:prstClr val="white"/>
              </a:solidFill>
            </a:endParaRPr>
          </a:p>
        </p:txBody>
      </p:sp>
    </p:spTree>
    <p:extLst>
      <p:ext uri="{BB962C8B-B14F-4D97-AF65-F5344CB8AC3E}">
        <p14:creationId xmlns:p14="http://schemas.microsoft.com/office/powerpoint/2010/main" val="3518357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455688" y="1026503"/>
            <a:ext cx="11568999" cy="1267526"/>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Segundo semestre 2009 – CPI da Conta de Luz</a:t>
            </a:r>
          </a:p>
          <a:p>
            <a:pPr marL="1262063" lvl="2" indent="0" defTabSz="457200">
              <a:lnSpc>
                <a:spcPct val="120000"/>
              </a:lnSpc>
              <a:spcBef>
                <a:spcPts val="1080"/>
              </a:spcBef>
            </a:pPr>
            <a:r>
              <a:rPr lang="pt-BR" sz="3200" b="1" dirty="0" smtClean="0">
                <a:solidFill>
                  <a:srgbClr val="FFFF00"/>
                </a:solidFill>
                <a:latin typeface="Arial Narrow" panose="020B0606020202030204" pitchFamily="34" charset="0"/>
              </a:rPr>
              <a:t> “Motivação”: “Brasil tem a energia mais cara do mundo”</a:t>
            </a:r>
          </a:p>
        </p:txBody>
      </p:sp>
      <p:sp>
        <p:nvSpPr>
          <p:cNvPr id="5" name="CaixaDeTexto 4"/>
          <p:cNvSpPr txBox="1"/>
          <p:nvPr/>
        </p:nvSpPr>
        <p:spPr>
          <a:xfrm>
            <a:off x="936129" y="402630"/>
            <a:ext cx="4753224" cy="523220"/>
          </a:xfrm>
          <a:prstGeom prst="rect">
            <a:avLst/>
          </a:prstGeom>
          <a:noFill/>
        </p:spPr>
        <p:txBody>
          <a:bodyPr wrap="none" rtlCol="0">
            <a:spAutoFit/>
          </a:bodyPr>
          <a:lstStyle/>
          <a:p>
            <a:pPr defTabSz="457200"/>
            <a:r>
              <a:rPr lang="pt-BR" sz="2800" b="1" dirty="0" smtClean="0">
                <a:solidFill>
                  <a:srgbClr val="146194">
                    <a:lumMod val="75000"/>
                  </a:srgbClr>
                </a:solidFill>
              </a:rPr>
              <a:t>Preço da energia no Brasil</a:t>
            </a:r>
            <a:endParaRPr lang="pt-BR" dirty="0">
              <a:solidFill>
                <a:srgbClr val="146194">
                  <a:lumMod val="75000"/>
                </a:srgbClr>
              </a:solidFill>
            </a:endParaRPr>
          </a:p>
        </p:txBody>
      </p:sp>
      <p:sp>
        <p:nvSpPr>
          <p:cNvPr id="4" name="CaixaDeTexto 3"/>
          <p:cNvSpPr txBox="1"/>
          <p:nvPr/>
        </p:nvSpPr>
        <p:spPr>
          <a:xfrm>
            <a:off x="1232916" y="2833497"/>
            <a:ext cx="10149840" cy="1981055"/>
          </a:xfrm>
          <a:prstGeom prst="rect">
            <a:avLst/>
          </a:prstGeom>
          <a:noFill/>
        </p:spPr>
        <p:txBody>
          <a:bodyPr wrap="square" rtlCol="0">
            <a:spAutoFit/>
          </a:bodyPr>
          <a:lstStyle/>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Hoje a CAE debate processo de privatização (venda de ativos)</a:t>
            </a: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VENDA DA ELETROBRAS</a:t>
            </a: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Em gestação novo modelo do setor elétrico colocado em Audiência Pública</a:t>
            </a:r>
          </a:p>
          <a:p>
            <a:endParaRPr lang="pt-BR" dirty="0"/>
          </a:p>
        </p:txBody>
      </p:sp>
      <p:sp>
        <p:nvSpPr>
          <p:cNvPr id="6" name="CaixaDeTexto 5"/>
          <p:cNvSpPr txBox="1"/>
          <p:nvPr/>
        </p:nvSpPr>
        <p:spPr>
          <a:xfrm>
            <a:off x="607919" y="4955954"/>
            <a:ext cx="10689996" cy="140346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lvl="1" defTabSz="457200">
              <a:lnSpc>
                <a:spcPct val="120000"/>
              </a:lnSpc>
              <a:spcBef>
                <a:spcPts val="1080"/>
              </a:spcBef>
            </a:pPr>
            <a:r>
              <a:rPr lang="pt-BR" sz="2800" b="1" dirty="0" smtClean="0">
                <a:solidFill>
                  <a:srgbClr val="FFFF00"/>
                </a:solidFill>
                <a:latin typeface="Arial Narrow" panose="020B0606020202030204" pitchFamily="34" charset="0"/>
              </a:rPr>
              <a:t>DAQUI A 5 ANOS </a:t>
            </a:r>
            <a:r>
              <a:rPr lang="pt-BR" sz="2800" b="1" dirty="0" smtClean="0">
                <a:solidFill>
                  <a:srgbClr val="FFFF00"/>
                </a:solidFill>
                <a:latin typeface="Arial Narrow" panose="020B0606020202030204" pitchFamily="34" charset="0"/>
              </a:rPr>
              <a:t>A CAE </a:t>
            </a:r>
            <a:r>
              <a:rPr lang="pt-BR" sz="2800" b="1" dirty="0" smtClean="0">
                <a:solidFill>
                  <a:srgbClr val="FFFF00"/>
                </a:solidFill>
                <a:latin typeface="Arial Narrow" panose="020B0606020202030204" pitchFamily="34" charset="0"/>
              </a:rPr>
              <a:t>IRÁ DISCUTIR AS </a:t>
            </a:r>
            <a:r>
              <a:rPr lang="pt-BR" sz="2800" b="1" dirty="0" smtClean="0">
                <a:solidFill>
                  <a:srgbClr val="FFFF00"/>
                </a:solidFill>
                <a:latin typeface="Arial Narrow" panose="020B0606020202030204" pitchFamily="34" charset="0"/>
              </a:rPr>
              <a:t>CONSEQUÊNCIAS </a:t>
            </a:r>
            <a:r>
              <a:rPr lang="pt-BR" sz="2800" b="1" dirty="0" smtClean="0">
                <a:solidFill>
                  <a:srgbClr val="FFFF00"/>
                </a:solidFill>
                <a:latin typeface="Arial Narrow" panose="020B0606020202030204" pitchFamily="34" charset="0"/>
              </a:rPr>
              <a:t>DO RACIONAMENTO </a:t>
            </a:r>
            <a:r>
              <a:rPr lang="pt-BR" sz="2800" b="1" dirty="0" smtClean="0">
                <a:solidFill>
                  <a:srgbClr val="FFFF00"/>
                </a:solidFill>
                <a:latin typeface="Arial Narrow" panose="020B0606020202030204" pitchFamily="34" charset="0"/>
              </a:rPr>
              <a:t>E </a:t>
            </a:r>
            <a:r>
              <a:rPr lang="pt-BR" sz="2800" b="1" dirty="0" smtClean="0">
                <a:solidFill>
                  <a:srgbClr val="FFFF00"/>
                </a:solidFill>
                <a:latin typeface="Arial Narrow" panose="020B0606020202030204" pitchFamily="34" charset="0"/>
              </a:rPr>
              <a:t>EXPLOSÃO </a:t>
            </a:r>
            <a:r>
              <a:rPr lang="pt-BR" sz="2800" b="1" dirty="0" smtClean="0">
                <a:solidFill>
                  <a:srgbClr val="FFFF00"/>
                </a:solidFill>
                <a:latin typeface="Arial Narrow" panose="020B0606020202030204" pitchFamily="34" charset="0"/>
              </a:rPr>
              <a:t>DOS PREÇOS DE ENERGIA NO </a:t>
            </a:r>
            <a:r>
              <a:rPr lang="pt-BR" sz="2800" b="1" dirty="0" smtClean="0">
                <a:solidFill>
                  <a:srgbClr val="FFFF00"/>
                </a:solidFill>
                <a:latin typeface="Arial Narrow" panose="020B0606020202030204" pitchFamily="34" charset="0"/>
              </a:rPr>
              <a:t>BRASIL</a:t>
            </a:r>
          </a:p>
          <a:p>
            <a:endParaRPr lang="pt-BR" dirty="0" smtClean="0"/>
          </a:p>
        </p:txBody>
      </p:sp>
    </p:spTree>
    <p:extLst>
      <p:ext uri="{BB962C8B-B14F-4D97-AF65-F5344CB8AC3E}">
        <p14:creationId xmlns:p14="http://schemas.microsoft.com/office/powerpoint/2010/main" val="28077180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4"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489905" y="1080012"/>
            <a:ext cx="9511968" cy="5846729"/>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PARA ATENDER A UM OBJETIVO DE POLÍTICA DE UM PAÍS</a:t>
            </a:r>
            <a:endParaRPr lang="pt-BR" sz="2400" b="1" dirty="0">
              <a:solidFill>
                <a:srgbClr val="FFFF00"/>
              </a:solidFill>
              <a:latin typeface="Arial Narrow" panose="020B0606020202030204" pitchFamily="34" charset="0"/>
            </a:endParaRPr>
          </a:p>
          <a:p>
            <a:pPr marL="1604963" lvl="2" indent="-342900" defTabSz="457200">
              <a:lnSpc>
                <a:spcPct val="120000"/>
              </a:lnSpc>
              <a:spcBef>
                <a:spcPts val="1080"/>
              </a:spcBef>
              <a:buFont typeface="Wingdings" panose="05000000000000000000" pitchFamily="2" charset="2"/>
              <a:buChar char="ü"/>
            </a:pPr>
            <a:r>
              <a:rPr lang="pt-BR" sz="2400" b="1" dirty="0">
                <a:solidFill>
                  <a:srgbClr val="FFFF00"/>
                </a:solidFill>
                <a:latin typeface="Arial Narrow" panose="020B0606020202030204" pitchFamily="34" charset="0"/>
              </a:rPr>
              <a:t>Reduzir preço da energia? Para qual setor?</a:t>
            </a:r>
          </a:p>
          <a:p>
            <a:pPr marL="1604963" lvl="2" indent="-342900" defTabSz="457200">
              <a:lnSpc>
                <a:spcPct val="120000"/>
              </a:lnSpc>
              <a:spcBef>
                <a:spcPts val="1080"/>
              </a:spcBef>
              <a:buFont typeface="Wingdings" panose="05000000000000000000" pitchFamily="2" charset="2"/>
              <a:buChar char="ü"/>
            </a:pPr>
            <a:r>
              <a:rPr lang="pt-BR" sz="2400" b="1" dirty="0">
                <a:solidFill>
                  <a:srgbClr val="FFFF00"/>
                </a:solidFill>
                <a:latin typeface="Arial Narrow" panose="020B0606020202030204" pitchFamily="34" charset="0"/>
              </a:rPr>
              <a:t>Dar competitividade à indústria?</a:t>
            </a:r>
          </a:p>
          <a:p>
            <a:pPr marL="1604963" lvl="2" indent="-342900" defTabSz="457200">
              <a:lnSpc>
                <a:spcPct val="120000"/>
              </a:lnSpc>
              <a:spcBef>
                <a:spcPts val="1080"/>
              </a:spcBef>
              <a:buFont typeface="Wingdings" panose="05000000000000000000" pitchFamily="2" charset="2"/>
              <a:buChar char="ü"/>
            </a:pPr>
            <a:r>
              <a:rPr lang="pt-BR" sz="2400" b="1" dirty="0">
                <a:solidFill>
                  <a:srgbClr val="FFFF00"/>
                </a:solidFill>
                <a:latin typeface="Arial Narrow" panose="020B0606020202030204" pitchFamily="34" charset="0"/>
              </a:rPr>
              <a:t>Garantir segurança do abastecimento?</a:t>
            </a:r>
          </a:p>
          <a:p>
            <a:pPr marL="1604963" lvl="2" indent="-342900" defTabSz="457200">
              <a:lnSpc>
                <a:spcPct val="120000"/>
              </a:lnSpc>
              <a:spcBef>
                <a:spcPts val="1080"/>
              </a:spcBef>
              <a:buFont typeface="Wingdings" panose="05000000000000000000" pitchFamily="2" charset="2"/>
              <a:buChar char="ü"/>
            </a:pPr>
            <a:r>
              <a:rPr lang="pt-BR" sz="2400" b="1" dirty="0">
                <a:solidFill>
                  <a:srgbClr val="FFFF00"/>
                </a:solidFill>
                <a:latin typeface="Arial Narrow" panose="020B0606020202030204" pitchFamily="34" charset="0"/>
              </a:rPr>
              <a:t>Permitir grandes ganhos para agentes</a:t>
            </a:r>
            <a:r>
              <a:rPr lang="pt-BR" sz="2400" b="1" dirty="0" smtClean="0">
                <a:solidFill>
                  <a:srgbClr val="FFFF00"/>
                </a:solidFill>
                <a:latin typeface="Arial Narrow" panose="020B0606020202030204" pitchFamily="34" charset="0"/>
              </a:rPr>
              <a:t>?</a:t>
            </a:r>
          </a:p>
          <a:p>
            <a:pPr marL="1604963" lvl="2" indent="-342900" defTabSz="457200">
              <a:lnSpc>
                <a:spcPct val="120000"/>
              </a:lnSpc>
              <a:spcBef>
                <a:spcPts val="1080"/>
              </a:spcBef>
              <a:buFont typeface="Wingdings" panose="05000000000000000000" pitchFamily="2" charset="2"/>
              <a:buChar char="ü"/>
            </a:pPr>
            <a:endParaRPr lang="pt-BR" sz="24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A </a:t>
            </a:r>
            <a:r>
              <a:rPr lang="pt-BR" sz="2400" b="1" dirty="0" smtClean="0">
                <a:solidFill>
                  <a:srgbClr val="FFFF00"/>
                </a:solidFill>
                <a:latin typeface="Arial Narrow" panose="020B0606020202030204" pitchFamily="34" charset="0"/>
              </a:rPr>
              <a:t>regulação </a:t>
            </a:r>
            <a:r>
              <a:rPr lang="pt-BR" sz="2400" b="1" dirty="0">
                <a:solidFill>
                  <a:srgbClr val="FFFF00"/>
                </a:solidFill>
                <a:latin typeface="Arial Narrow" panose="020B0606020202030204" pitchFamily="34" charset="0"/>
              </a:rPr>
              <a:t>d</a:t>
            </a:r>
            <a:r>
              <a:rPr lang="pt-BR" sz="2400" b="1" dirty="0" smtClean="0">
                <a:solidFill>
                  <a:srgbClr val="FFFF00"/>
                </a:solidFill>
                <a:latin typeface="Arial Narrow" panose="020B0606020202030204" pitchFamily="34" charset="0"/>
              </a:rPr>
              <a:t>o setor elétrico tem que ser adequada à realidade de desenvolvimento do país, característica do sistema existente (matriz, interconexão, maturidade </a:t>
            </a:r>
            <a:r>
              <a:rPr lang="pt-BR" sz="2400" b="1" dirty="0" smtClean="0">
                <a:solidFill>
                  <a:srgbClr val="FFFF00"/>
                </a:solidFill>
                <a:latin typeface="Arial Narrow" panose="020B0606020202030204" pitchFamily="34" charset="0"/>
              </a:rPr>
              <a:t>do </a:t>
            </a:r>
            <a:r>
              <a:rPr lang="pt-BR" sz="2400" b="1" dirty="0" smtClean="0">
                <a:solidFill>
                  <a:srgbClr val="FFFF00"/>
                </a:solidFill>
                <a:latin typeface="Arial Narrow" panose="020B0606020202030204" pitchFamily="34" charset="0"/>
              </a:rPr>
              <a:t>mercado).</a:t>
            </a:r>
            <a:endParaRPr lang="pt-BR" sz="2400" b="1" dirty="0" smtClean="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endParaRPr lang="pt-BR" sz="1050" b="1" dirty="0" smtClean="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endParaRPr lang="pt-BR" sz="2400" b="1" dirty="0">
              <a:solidFill>
                <a:srgbClr val="FFFF00"/>
              </a:solidFill>
              <a:latin typeface="Arial Narrow" panose="020B0606020202030204" pitchFamily="34" charset="0"/>
            </a:endParaRPr>
          </a:p>
        </p:txBody>
      </p:sp>
      <p:sp>
        <p:nvSpPr>
          <p:cNvPr id="5" name="CaixaDeTexto 4"/>
          <p:cNvSpPr txBox="1"/>
          <p:nvPr/>
        </p:nvSpPr>
        <p:spPr>
          <a:xfrm>
            <a:off x="936129" y="402630"/>
            <a:ext cx="6609502" cy="523220"/>
          </a:xfrm>
          <a:prstGeom prst="rect">
            <a:avLst/>
          </a:prstGeom>
          <a:noFill/>
        </p:spPr>
        <p:txBody>
          <a:bodyPr wrap="none" rtlCol="0">
            <a:spAutoFit/>
          </a:bodyPr>
          <a:lstStyle/>
          <a:p>
            <a:pPr defTabSz="457200"/>
            <a:r>
              <a:rPr lang="pt-BR" sz="2800" b="1" dirty="0" smtClean="0">
                <a:solidFill>
                  <a:srgbClr val="146194">
                    <a:lumMod val="75000"/>
                  </a:srgbClr>
                </a:solidFill>
              </a:rPr>
              <a:t>PARA QUE REGULAR SETOR ELÉTRICO?</a:t>
            </a:r>
            <a:endParaRPr lang="pt-BR" dirty="0">
              <a:solidFill>
                <a:srgbClr val="146194">
                  <a:lumMod val="75000"/>
                </a:srgbClr>
              </a:solidFill>
            </a:endParaRPr>
          </a:p>
        </p:txBody>
      </p:sp>
    </p:spTree>
    <p:extLst>
      <p:ext uri="{BB962C8B-B14F-4D97-AF65-F5344CB8AC3E}">
        <p14:creationId xmlns:p14="http://schemas.microsoft.com/office/powerpoint/2010/main" val="222415594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936129" y="1032738"/>
            <a:ext cx="9511968" cy="2872581"/>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Usinas hídricas amortizadas passam a ter tarifas reguladas</a:t>
            </a:r>
            <a:endParaRPr lang="pt-BR" sz="24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Transmissão amortizada passa a receber Receita regulada</a:t>
            </a:r>
            <a:endParaRPr lang="pt-BR" sz="24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endParaRPr lang="pt-BR" sz="2400" b="1" dirty="0" smtClean="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Hoje se defende que o “mercado” deve definir preço desta energia</a:t>
            </a:r>
            <a:endParaRPr lang="pt-BR" sz="24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endParaRPr lang="pt-PT" sz="2400" b="1" dirty="0">
              <a:solidFill>
                <a:srgbClr val="146194">
                  <a:lumMod val="50000"/>
                </a:srgbClr>
              </a:solidFill>
              <a:latin typeface="Arial Narrow" panose="020B0606020202030204" pitchFamily="34" charset="0"/>
            </a:endParaRPr>
          </a:p>
        </p:txBody>
      </p:sp>
      <p:sp>
        <p:nvSpPr>
          <p:cNvPr id="5" name="CaixaDeTexto 4"/>
          <p:cNvSpPr txBox="1"/>
          <p:nvPr/>
        </p:nvSpPr>
        <p:spPr>
          <a:xfrm>
            <a:off x="936129" y="402630"/>
            <a:ext cx="9935733" cy="523220"/>
          </a:xfrm>
          <a:prstGeom prst="rect">
            <a:avLst/>
          </a:prstGeom>
          <a:noFill/>
        </p:spPr>
        <p:txBody>
          <a:bodyPr wrap="none" rtlCol="0">
            <a:spAutoFit/>
          </a:bodyPr>
          <a:lstStyle/>
          <a:p>
            <a:pPr defTabSz="457200"/>
            <a:r>
              <a:rPr lang="pt-BR" sz="2800" b="1" dirty="0" smtClean="0">
                <a:solidFill>
                  <a:srgbClr val="146194">
                    <a:lumMod val="75000"/>
                  </a:srgbClr>
                </a:solidFill>
              </a:rPr>
              <a:t>MP 579 e REDUÇÃO NOS PREÇOS DE ENERGIA NO BRASIL</a:t>
            </a:r>
            <a:endParaRPr lang="pt-BR" dirty="0">
              <a:solidFill>
                <a:srgbClr val="146194">
                  <a:lumMod val="75000"/>
                </a:srgbClr>
              </a:solidFill>
            </a:endParaRPr>
          </a:p>
        </p:txBody>
      </p:sp>
      <p:sp>
        <p:nvSpPr>
          <p:cNvPr id="3" name="CaixaDeTexto 2"/>
          <p:cNvSpPr txBox="1"/>
          <p:nvPr/>
        </p:nvSpPr>
        <p:spPr>
          <a:xfrm>
            <a:off x="936129" y="3708085"/>
            <a:ext cx="9908452" cy="1981055"/>
          </a:xfrm>
          <a:prstGeom prst="rect">
            <a:avLst/>
          </a:prstGeom>
          <a:noFill/>
        </p:spPr>
        <p:txBody>
          <a:bodyPr wrap="square" rtlCol="0">
            <a:spAutoFit/>
          </a:bodyPr>
          <a:lstStyle/>
          <a:p>
            <a:pPr marL="742950" lvl="1" indent="-285750" defTabSz="457200">
              <a:lnSpc>
                <a:spcPct val="120000"/>
              </a:lnSpc>
              <a:spcBef>
                <a:spcPts val="1080"/>
              </a:spcBef>
              <a:buFont typeface="Courier New" panose="02070309020205020404" pitchFamily="49" charset="0"/>
              <a:buChar char="o"/>
            </a:pPr>
            <a:r>
              <a:rPr lang="pt-BR" sz="2400" b="1" dirty="0">
                <a:solidFill>
                  <a:srgbClr val="FFFF00"/>
                </a:solidFill>
                <a:latin typeface="Arial Narrow" panose="020B0606020202030204" pitchFamily="34" charset="0"/>
              </a:rPr>
              <a:t>E QUAL É O PADRÃO EM PAÍSES COM MUITA GERAÇÃO HÍDRICA?</a:t>
            </a:r>
          </a:p>
          <a:p>
            <a:pPr marL="1604963" lvl="2" indent="-342900" defTabSz="457200">
              <a:lnSpc>
                <a:spcPct val="120000"/>
              </a:lnSpc>
              <a:spcBef>
                <a:spcPts val="1080"/>
              </a:spcBef>
              <a:buFont typeface="Wingdings" panose="05000000000000000000" pitchFamily="2" charset="2"/>
              <a:buChar char="ü"/>
            </a:pPr>
            <a:r>
              <a:rPr lang="pt-BR" sz="2400" b="1" dirty="0">
                <a:solidFill>
                  <a:srgbClr val="FFFF00"/>
                </a:solidFill>
                <a:latin typeface="Arial Narrow" panose="020B0606020202030204" pitchFamily="34" charset="0"/>
              </a:rPr>
              <a:t>China, Brasil, Canadá, USA </a:t>
            </a:r>
            <a:r>
              <a:rPr lang="pt-BR" sz="2400" b="1" dirty="0" smtClean="0">
                <a:solidFill>
                  <a:srgbClr val="FFFF00"/>
                </a:solidFill>
                <a:latin typeface="Arial Narrow" panose="020B0606020202030204" pitchFamily="34" charset="0"/>
              </a:rPr>
              <a:t>,   Rússia</a:t>
            </a:r>
            <a:r>
              <a:rPr lang="pt-BR" sz="2400" b="1" dirty="0">
                <a:solidFill>
                  <a:srgbClr val="FFFF00"/>
                </a:solidFill>
                <a:latin typeface="Arial Narrow" panose="020B0606020202030204" pitchFamily="34" charset="0"/>
              </a:rPr>
              <a:t>, </a:t>
            </a:r>
            <a:r>
              <a:rPr lang="pt-BR" sz="2400" b="1" dirty="0" err="1">
                <a:solidFill>
                  <a:srgbClr val="FFFF00"/>
                </a:solidFill>
                <a:latin typeface="Arial Narrow" panose="020B0606020202030204" pitchFamily="34" charset="0"/>
              </a:rPr>
              <a:t>India</a:t>
            </a:r>
            <a:r>
              <a:rPr lang="pt-BR" sz="2400" b="1" dirty="0">
                <a:solidFill>
                  <a:srgbClr val="FFFF00"/>
                </a:solidFill>
                <a:latin typeface="Arial Narrow" panose="020B0606020202030204" pitchFamily="34" charset="0"/>
              </a:rPr>
              <a:t>, </a:t>
            </a:r>
            <a:r>
              <a:rPr lang="pt-BR" sz="2400" b="1" dirty="0" smtClean="0">
                <a:solidFill>
                  <a:srgbClr val="FFFF00"/>
                </a:solidFill>
                <a:latin typeface="Arial Narrow" panose="020B0606020202030204" pitchFamily="34" charset="0"/>
              </a:rPr>
              <a:t>Noruega</a:t>
            </a:r>
            <a:r>
              <a:rPr lang="pt-BR" sz="2400" b="1" dirty="0">
                <a:solidFill>
                  <a:srgbClr val="FFFF00"/>
                </a:solidFill>
                <a:latin typeface="Arial Narrow" panose="020B0606020202030204" pitchFamily="34" charset="0"/>
                <a:hlinkClick r:id="rId2" action="ppaction://hlinksldjump"/>
              </a:rPr>
              <a:t> </a:t>
            </a:r>
            <a:endParaRPr lang="pt-BR" sz="2400" b="1" dirty="0">
              <a:solidFill>
                <a:srgbClr val="FFFF00"/>
              </a:solidFill>
              <a:latin typeface="Arial Narrow" panose="020B0606020202030204" pitchFamily="34" charset="0"/>
            </a:endParaRPr>
          </a:p>
          <a:p>
            <a:pPr marL="1604963" lvl="2" indent="-342900" defTabSz="457200">
              <a:lnSpc>
                <a:spcPct val="120000"/>
              </a:lnSpc>
              <a:spcBef>
                <a:spcPts val="1080"/>
              </a:spcBef>
              <a:buFont typeface="Wingdings" panose="05000000000000000000" pitchFamily="2" charset="2"/>
              <a:buChar char="ü"/>
            </a:pPr>
            <a:r>
              <a:rPr lang="pt-BR" sz="2400" b="1" dirty="0">
                <a:solidFill>
                  <a:srgbClr val="FFFF00"/>
                </a:solidFill>
                <a:latin typeface="Arial Narrow" panose="020B0606020202030204" pitchFamily="34" charset="0"/>
              </a:rPr>
              <a:t>Despacho na base, uso usinas amortizadas para políticas </a:t>
            </a:r>
            <a:r>
              <a:rPr lang="pt-BR" sz="2400" b="1" dirty="0" smtClean="0">
                <a:solidFill>
                  <a:srgbClr val="FFFF00"/>
                </a:solidFill>
                <a:latin typeface="Arial Narrow" panose="020B0606020202030204" pitchFamily="34" charset="0"/>
              </a:rPr>
              <a:t>públicas</a:t>
            </a:r>
            <a:endParaRPr lang="pt-BR" sz="2400" b="1" dirty="0">
              <a:solidFill>
                <a:srgbClr val="FFFF00"/>
              </a:solidFill>
              <a:latin typeface="Arial Narrow" panose="020B0606020202030204" pitchFamily="34" charset="0"/>
            </a:endParaRPr>
          </a:p>
          <a:p>
            <a:pPr defTabSz="457200"/>
            <a:endParaRPr lang="pt-BR" dirty="0">
              <a:solidFill>
                <a:prstClr val="white"/>
              </a:solidFill>
            </a:endParaRPr>
          </a:p>
        </p:txBody>
      </p:sp>
      <p:sp>
        <p:nvSpPr>
          <p:cNvPr id="4" name="CaixaDeTexto 3"/>
          <p:cNvSpPr txBox="1"/>
          <p:nvPr/>
        </p:nvSpPr>
        <p:spPr>
          <a:xfrm>
            <a:off x="2518468" y="5689140"/>
            <a:ext cx="7929629" cy="830997"/>
          </a:xfrm>
          <a:prstGeom prst="rect">
            <a:avLst/>
          </a:prstGeom>
          <a:noFill/>
        </p:spPr>
        <p:txBody>
          <a:bodyPr wrap="square" rtlCol="0">
            <a:spAutoFit/>
          </a:bodyPr>
          <a:lstStyle/>
          <a:p>
            <a:r>
              <a:rPr lang="pt-BR" sz="2400" b="1" dirty="0" smtClean="0">
                <a:latin typeface="Arial" panose="020B0604020202020204" pitchFamily="34" charset="0"/>
                <a:cs typeface="Arial" panose="020B0604020202020204" pitchFamily="34" charset="0"/>
              </a:rPr>
              <a:t>Mas a MP 579 fez disparar as tarifas de energia e reduziu muito a receita da </a:t>
            </a:r>
            <a:r>
              <a:rPr lang="pt-BR" sz="2400" b="1" dirty="0" err="1" smtClean="0">
                <a:latin typeface="Arial" panose="020B0604020202020204" pitchFamily="34" charset="0"/>
                <a:cs typeface="Arial" panose="020B0604020202020204" pitchFamily="34" charset="0"/>
              </a:rPr>
              <a:t>Eletrobras</a:t>
            </a:r>
            <a:r>
              <a:rPr lang="pt-BR" sz="2400" b="1" dirty="0" smtClean="0">
                <a:latin typeface="Arial" panose="020B0604020202020204" pitchFamily="34" charset="0"/>
                <a:cs typeface="Arial" panose="020B0604020202020204" pitchFamily="34" charset="0"/>
              </a:rPr>
              <a:t>  </a:t>
            </a:r>
            <a:endParaRPr lang="pt-BR" sz="2400" b="1" dirty="0">
              <a:latin typeface="Arial" panose="020B0604020202020204" pitchFamily="34" charset="0"/>
              <a:cs typeface="Arial" panose="020B0604020202020204" pitchFamily="34" charset="0"/>
            </a:endParaRPr>
          </a:p>
        </p:txBody>
      </p:sp>
      <p:sp>
        <p:nvSpPr>
          <p:cNvPr id="6" name="Botão de ação: Avançar ou Próximo 5">
            <a:hlinkClick r:id="rId3" action="ppaction://hlinksldjump" highlightClick="1"/>
          </p:cNvPr>
          <p:cNvSpPr/>
          <p:nvPr/>
        </p:nvSpPr>
        <p:spPr>
          <a:xfrm>
            <a:off x="5903995" y="4439600"/>
            <a:ext cx="219456" cy="256032"/>
          </a:xfrm>
          <a:prstGeom prst="actionButtonForwardNex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Botão de ação: Avançar ou Próximo 7">
            <a:hlinkClick r:id="rId4" action="ppaction://hlinksldjump" highlightClick="1"/>
          </p:cNvPr>
          <p:cNvSpPr/>
          <p:nvPr/>
        </p:nvSpPr>
        <p:spPr>
          <a:xfrm>
            <a:off x="9049512" y="4439600"/>
            <a:ext cx="219456" cy="256032"/>
          </a:xfrm>
          <a:prstGeom prst="actionButtonForwardNex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5390927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565088" y="1486397"/>
            <a:ext cx="10544871" cy="4041106"/>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Todas essas concessões venceriam até 2016</a:t>
            </a:r>
            <a:endParaRPr lang="pt-BR" sz="24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Retornariam para União (Poder Concedente)</a:t>
            </a:r>
            <a:endParaRPr lang="pt-BR" sz="24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Nova concessão teria que ser LICITADA</a:t>
            </a: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As condições de licitação seriam dadas pelo Poder Concedente</a:t>
            </a:r>
          </a:p>
          <a:p>
            <a:pPr marL="742950" lvl="1" indent="-285750" defTabSz="457200">
              <a:lnSpc>
                <a:spcPct val="120000"/>
              </a:lnSpc>
              <a:spcBef>
                <a:spcPts val="1080"/>
              </a:spcBef>
              <a:buFont typeface="Courier New" panose="02070309020205020404" pitchFamily="49" charset="0"/>
              <a:buChar char="o"/>
            </a:pPr>
            <a:endParaRPr lang="pt-BR" sz="24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sz="2400" b="1" dirty="0" smtClean="0">
                <a:solidFill>
                  <a:srgbClr val="FFFF00"/>
                </a:solidFill>
                <a:latin typeface="Arial Narrow" panose="020B0606020202030204" pitchFamily="34" charset="0"/>
              </a:rPr>
              <a:t>A ELETROBRAS FICARIA SEM TODAS AS CONCESSÕES VENCIDAS EM 2015</a:t>
            </a:r>
            <a:endParaRPr lang="pt-BR" sz="24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endParaRPr lang="pt-PT" sz="2400" b="1" dirty="0">
              <a:solidFill>
                <a:srgbClr val="146194">
                  <a:lumMod val="50000"/>
                </a:srgbClr>
              </a:solidFill>
              <a:latin typeface="Arial Narrow" panose="020B0606020202030204" pitchFamily="34" charset="0"/>
            </a:endParaRPr>
          </a:p>
        </p:txBody>
      </p:sp>
      <p:sp>
        <p:nvSpPr>
          <p:cNvPr id="5" name="CaixaDeTexto 4"/>
          <p:cNvSpPr txBox="1"/>
          <p:nvPr/>
        </p:nvSpPr>
        <p:spPr>
          <a:xfrm>
            <a:off x="936129" y="402630"/>
            <a:ext cx="5256567" cy="523220"/>
          </a:xfrm>
          <a:prstGeom prst="rect">
            <a:avLst/>
          </a:prstGeom>
          <a:noFill/>
        </p:spPr>
        <p:txBody>
          <a:bodyPr wrap="none" rtlCol="0">
            <a:spAutoFit/>
          </a:bodyPr>
          <a:lstStyle/>
          <a:p>
            <a:pPr defTabSz="457200"/>
            <a:r>
              <a:rPr lang="pt-BR" sz="2800" b="1" dirty="0" smtClean="0">
                <a:solidFill>
                  <a:srgbClr val="146194">
                    <a:lumMod val="75000"/>
                  </a:srgbClr>
                </a:solidFill>
              </a:rPr>
              <a:t>SE </a:t>
            </a:r>
            <a:r>
              <a:rPr lang="pt-BR" sz="2800" b="1" dirty="0">
                <a:solidFill>
                  <a:srgbClr val="146194">
                    <a:lumMod val="75000"/>
                  </a:srgbClr>
                </a:solidFill>
              </a:rPr>
              <a:t>NÃO HOUVESSE A MP 579?</a:t>
            </a:r>
            <a:endParaRPr lang="pt-BR" dirty="0">
              <a:solidFill>
                <a:srgbClr val="146194">
                  <a:lumMod val="75000"/>
                </a:srgbClr>
              </a:solidFill>
            </a:endParaRPr>
          </a:p>
        </p:txBody>
      </p:sp>
      <p:sp>
        <p:nvSpPr>
          <p:cNvPr id="6" name="CaixaDeTexto 5"/>
          <p:cNvSpPr txBox="1"/>
          <p:nvPr/>
        </p:nvSpPr>
        <p:spPr>
          <a:xfrm>
            <a:off x="2527612" y="5527503"/>
            <a:ext cx="7929629" cy="461665"/>
          </a:xfrm>
          <a:prstGeom prst="rect">
            <a:avLst/>
          </a:prstGeom>
          <a:noFill/>
        </p:spPr>
        <p:txBody>
          <a:bodyPr wrap="square" rtlCol="0">
            <a:spAutoFit/>
          </a:bodyPr>
          <a:lstStyle/>
          <a:p>
            <a:r>
              <a:rPr lang="pt-BR" sz="2400" b="1" dirty="0" smtClean="0">
                <a:latin typeface="Arial" panose="020B0604020202020204" pitchFamily="34" charset="0"/>
                <a:cs typeface="Arial" panose="020B0604020202020204" pitchFamily="34" charset="0"/>
              </a:rPr>
              <a:t>E por que manter a </a:t>
            </a:r>
            <a:r>
              <a:rPr lang="pt-BR" sz="2400" b="1" dirty="0" err="1" smtClean="0">
                <a:latin typeface="Arial" panose="020B0604020202020204" pitchFamily="34" charset="0"/>
                <a:cs typeface="Arial" panose="020B0604020202020204" pitchFamily="34" charset="0"/>
              </a:rPr>
              <a:t>Eletrobras</a:t>
            </a:r>
            <a:r>
              <a:rPr lang="pt-BR" sz="2400" b="1" dirty="0" smtClean="0">
                <a:latin typeface="Arial" panose="020B0604020202020204" pitchFamily="34" charset="0"/>
                <a:cs typeface="Arial" panose="020B0604020202020204" pitchFamily="34" charset="0"/>
              </a:rPr>
              <a:t> estatal ??  </a:t>
            </a:r>
            <a:endParaRPr lang="pt-B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071965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215199" y="2393558"/>
            <a:ext cx="10544871" cy="1851789"/>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742950" lvl="1" indent="-285750" defTabSz="457200">
              <a:lnSpc>
                <a:spcPct val="120000"/>
              </a:lnSpc>
              <a:spcBef>
                <a:spcPts val="1080"/>
              </a:spcBef>
              <a:buFont typeface="Courier New" panose="02070309020205020404" pitchFamily="49" charset="0"/>
              <a:buChar char="o"/>
            </a:pPr>
            <a:endParaRPr lang="pt-BR" sz="2400" b="1" dirty="0">
              <a:solidFill>
                <a:srgbClr val="FFFF00"/>
              </a:solidFill>
              <a:latin typeface="Arial Narrow" panose="020B0606020202030204" pitchFamily="34" charset="0"/>
            </a:endParaRPr>
          </a:p>
          <a:p>
            <a:pPr marL="457200" lvl="1" defTabSz="457200">
              <a:lnSpc>
                <a:spcPct val="120000"/>
              </a:lnSpc>
              <a:spcBef>
                <a:spcPts val="1080"/>
              </a:spcBef>
            </a:pPr>
            <a:r>
              <a:rPr lang="pt-BR" sz="3200" b="1" dirty="0" smtClean="0">
                <a:solidFill>
                  <a:srgbClr val="FFFF00"/>
                </a:solidFill>
                <a:latin typeface="Arial Narrow" panose="020B0606020202030204" pitchFamily="34" charset="0"/>
              </a:rPr>
              <a:t>PODE SER COMPROVADO ?</a:t>
            </a:r>
            <a:endParaRPr lang="pt-BR" sz="3200" b="1" dirty="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endParaRPr lang="pt-PT" sz="2400" b="1" dirty="0">
              <a:solidFill>
                <a:srgbClr val="146194">
                  <a:lumMod val="50000"/>
                </a:srgbClr>
              </a:solidFill>
              <a:latin typeface="Arial Narrow" panose="020B0606020202030204" pitchFamily="34" charset="0"/>
            </a:endParaRPr>
          </a:p>
        </p:txBody>
      </p:sp>
      <p:sp>
        <p:nvSpPr>
          <p:cNvPr id="5" name="CaixaDeTexto 4"/>
          <p:cNvSpPr txBox="1"/>
          <p:nvPr/>
        </p:nvSpPr>
        <p:spPr>
          <a:xfrm>
            <a:off x="936129" y="402630"/>
            <a:ext cx="8729079" cy="954107"/>
          </a:xfrm>
          <a:prstGeom prst="rect">
            <a:avLst/>
          </a:prstGeom>
          <a:noFill/>
        </p:spPr>
        <p:txBody>
          <a:bodyPr wrap="square" rtlCol="0">
            <a:spAutoFit/>
          </a:bodyPr>
          <a:lstStyle/>
          <a:p>
            <a:pPr defTabSz="457200"/>
            <a:r>
              <a:rPr lang="pt-BR" sz="2800" b="1" dirty="0" smtClean="0">
                <a:solidFill>
                  <a:srgbClr val="146194">
                    <a:lumMod val="75000"/>
                  </a:srgbClr>
                </a:solidFill>
              </a:rPr>
              <a:t>PORQUE A ELETROBRAS GARANTE A COMPETIÇÃO EM UM MERCADO OLIGOPOLIZADO</a:t>
            </a:r>
            <a:endParaRPr lang="pt-BR" dirty="0">
              <a:solidFill>
                <a:srgbClr val="146194">
                  <a:lumMod val="75000"/>
                </a:srgbClr>
              </a:solidFill>
            </a:endParaRPr>
          </a:p>
        </p:txBody>
      </p:sp>
    </p:spTree>
    <p:extLst>
      <p:ext uri="{BB962C8B-B14F-4D97-AF65-F5344CB8AC3E}">
        <p14:creationId xmlns:p14="http://schemas.microsoft.com/office/powerpoint/2010/main" val="124345446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572768" y="237744"/>
            <a:ext cx="9506128" cy="523220"/>
          </a:xfrm>
          <a:prstGeom prst="rect">
            <a:avLst/>
          </a:prstGeom>
          <a:noFill/>
        </p:spPr>
        <p:txBody>
          <a:bodyPr wrap="none" rtlCol="0">
            <a:spAutoFit/>
          </a:bodyPr>
          <a:lstStyle/>
          <a:p>
            <a:pPr defTabSz="457200"/>
            <a:r>
              <a:rPr lang="pt-BR" sz="2800" b="1" dirty="0">
                <a:solidFill>
                  <a:srgbClr val="146194">
                    <a:lumMod val="75000"/>
                  </a:srgbClr>
                </a:solidFill>
              </a:rPr>
              <a:t>RESULTADOS DOS LEILÕES DE TRANSMISSÃO NO BRASIL</a:t>
            </a:r>
          </a:p>
        </p:txBody>
      </p:sp>
      <p:graphicFrame>
        <p:nvGraphicFramePr>
          <p:cNvPr id="6" name="Tabela 5"/>
          <p:cNvGraphicFramePr>
            <a:graphicFrameLocks noGrp="1"/>
          </p:cNvGraphicFramePr>
          <p:nvPr>
            <p:extLst/>
          </p:nvPr>
        </p:nvGraphicFramePr>
        <p:xfrm>
          <a:off x="2578607" y="877834"/>
          <a:ext cx="6748273" cy="5881673"/>
        </p:xfrm>
        <a:graphic>
          <a:graphicData uri="http://schemas.openxmlformats.org/drawingml/2006/table">
            <a:tbl>
              <a:tblPr/>
              <a:tblGrid>
                <a:gridCol w="739658"/>
                <a:gridCol w="739658"/>
                <a:gridCol w="847525"/>
                <a:gridCol w="1047849"/>
                <a:gridCol w="955391"/>
                <a:gridCol w="955391"/>
                <a:gridCol w="739658"/>
                <a:gridCol w="723143"/>
              </a:tblGrid>
              <a:tr h="409459">
                <a:tc rowSpan="2">
                  <a:txBody>
                    <a:bodyPr/>
                    <a:lstStyle/>
                    <a:p>
                      <a:pPr algn="ctr" fontAlgn="ctr"/>
                      <a:r>
                        <a:rPr lang="pt-BR" sz="1100" b="1" i="0" u="none" strike="noStrike" dirty="0">
                          <a:solidFill>
                            <a:srgbClr val="000000"/>
                          </a:solidFill>
                          <a:effectLst/>
                          <a:latin typeface="Arial" panose="020B0604020202020204" pitchFamily="34" charset="0"/>
                        </a:rPr>
                        <a:t>LEILÃO</a:t>
                      </a:r>
                    </a:p>
                  </a:txBody>
                  <a:tcPr marL="4735" marR="4735" marT="473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rowSpan="2">
                  <a:txBody>
                    <a:bodyPr/>
                    <a:lstStyle/>
                    <a:p>
                      <a:pPr algn="ctr" fontAlgn="ctr"/>
                      <a:r>
                        <a:rPr lang="pt-BR" sz="1100" b="1" i="0" u="none" strike="noStrike">
                          <a:solidFill>
                            <a:srgbClr val="000000"/>
                          </a:solidFill>
                          <a:effectLst/>
                          <a:latin typeface="Arial" panose="020B0604020202020204" pitchFamily="34" charset="0"/>
                        </a:rPr>
                        <a:t>Número de lotes</a:t>
                      </a:r>
                    </a:p>
                  </a:txBody>
                  <a:tcPr marL="4735" marR="4735" marT="47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rowSpan="2">
                  <a:txBody>
                    <a:bodyPr/>
                    <a:lstStyle/>
                    <a:p>
                      <a:pPr algn="ctr" fontAlgn="ctr"/>
                      <a:r>
                        <a:rPr lang="pt-BR" sz="1100" b="1" i="0" u="none" strike="noStrike" dirty="0">
                          <a:solidFill>
                            <a:srgbClr val="000000"/>
                          </a:solidFill>
                          <a:effectLst/>
                          <a:latin typeface="Arial" panose="020B0604020202020204" pitchFamily="34" charset="0"/>
                        </a:rPr>
                        <a:t>km</a:t>
                      </a:r>
                    </a:p>
                  </a:txBody>
                  <a:tcPr marL="4735" marR="4735" marT="47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rowSpan="2">
                  <a:txBody>
                    <a:bodyPr/>
                    <a:lstStyle/>
                    <a:p>
                      <a:pPr algn="ctr" fontAlgn="ctr"/>
                      <a:r>
                        <a:rPr lang="pt-BR" sz="1100" b="1" i="0" u="none" strike="noStrike" dirty="0">
                          <a:solidFill>
                            <a:srgbClr val="000000"/>
                          </a:solidFill>
                          <a:effectLst/>
                          <a:latin typeface="Arial" panose="020B0604020202020204" pitchFamily="34" charset="0"/>
                        </a:rPr>
                        <a:t>Investimento  (Milhões R$)</a:t>
                      </a:r>
                    </a:p>
                  </a:txBody>
                  <a:tcPr marL="4735" marR="4735" marT="47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rowSpan="2">
                  <a:txBody>
                    <a:bodyPr/>
                    <a:lstStyle/>
                    <a:p>
                      <a:pPr algn="ctr" fontAlgn="ctr"/>
                      <a:r>
                        <a:rPr lang="pt-BR" sz="1100" b="1" i="0" u="none" strike="noStrike" dirty="0">
                          <a:solidFill>
                            <a:srgbClr val="000000"/>
                          </a:solidFill>
                          <a:effectLst/>
                          <a:latin typeface="Arial" panose="020B0604020202020204" pitchFamily="34" charset="0"/>
                        </a:rPr>
                        <a:t>Receita Anual Permitida  Edital   Milhões R$</a:t>
                      </a:r>
                    </a:p>
                  </a:txBody>
                  <a:tcPr marL="4735" marR="4735" marT="47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rowSpan="2">
                  <a:txBody>
                    <a:bodyPr/>
                    <a:lstStyle/>
                    <a:p>
                      <a:pPr algn="ctr" fontAlgn="ctr"/>
                      <a:r>
                        <a:rPr lang="pt-BR" sz="1100" b="1" i="0" u="none" strike="noStrike" dirty="0">
                          <a:solidFill>
                            <a:srgbClr val="000000"/>
                          </a:solidFill>
                          <a:effectLst/>
                          <a:latin typeface="Arial" panose="020B0604020202020204" pitchFamily="34" charset="0"/>
                        </a:rPr>
                        <a:t>Receita Anual Permitida  Ofertada Milhões R$</a:t>
                      </a:r>
                    </a:p>
                  </a:txBody>
                  <a:tcPr marL="4735" marR="4735" marT="47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gridSpan="2">
                  <a:txBody>
                    <a:bodyPr/>
                    <a:lstStyle/>
                    <a:p>
                      <a:pPr algn="ctr" fontAlgn="ctr"/>
                      <a:r>
                        <a:rPr lang="pt-BR" sz="1100" b="1" i="0" u="none" strike="noStrike">
                          <a:solidFill>
                            <a:srgbClr val="000000"/>
                          </a:solidFill>
                          <a:effectLst/>
                          <a:latin typeface="Arial" panose="020B0604020202020204" pitchFamily="34" charset="0"/>
                        </a:rPr>
                        <a:t>DESÁGIO                             %</a:t>
                      </a:r>
                    </a:p>
                  </a:txBody>
                  <a:tcPr marL="4735" marR="4735" marT="473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hMerge="1">
                  <a:txBody>
                    <a:bodyPr/>
                    <a:lstStyle/>
                    <a:p>
                      <a:endParaRPr lang="pt-BR"/>
                    </a:p>
                  </a:txBody>
                  <a:tcPr/>
                </a:tc>
              </a:tr>
              <a:tr h="658976">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vMerge="1">
                  <a:txBody>
                    <a:bodyPr/>
                    <a:lstStyle/>
                    <a:p>
                      <a:endParaRPr lang="pt-BR"/>
                    </a:p>
                  </a:txBody>
                  <a:tcPr/>
                </a:tc>
                <a:tc>
                  <a:txBody>
                    <a:bodyPr/>
                    <a:lstStyle/>
                    <a:p>
                      <a:pPr algn="ctr" fontAlgn="ctr"/>
                      <a:r>
                        <a:rPr lang="pt-BR" sz="1100" b="1" i="0" u="none" strike="noStrike">
                          <a:solidFill>
                            <a:srgbClr val="000000"/>
                          </a:solidFill>
                          <a:effectLst/>
                          <a:latin typeface="Arial" panose="020B0604020202020204" pitchFamily="34" charset="0"/>
                        </a:rPr>
                        <a:t>MAIOR  </a:t>
                      </a:r>
                    </a:p>
                  </a:txBody>
                  <a:tcPr marL="4735" marR="4735" marT="47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r>
                        <a:rPr lang="pt-BR" sz="1100" b="1" i="0" u="none" strike="noStrike" dirty="0">
                          <a:solidFill>
                            <a:srgbClr val="000000"/>
                          </a:solidFill>
                          <a:effectLst/>
                          <a:latin typeface="Arial" panose="020B0604020202020204" pitchFamily="34" charset="0"/>
                        </a:rPr>
                        <a:t>MÉDIO</a:t>
                      </a:r>
                    </a:p>
                  </a:txBody>
                  <a:tcPr marL="4735" marR="4735" marT="473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1999-7</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pt-BR" sz="1200" b="0" i="0" u="none" strike="noStrike">
                          <a:solidFill>
                            <a:srgbClr val="000000"/>
                          </a:solidFill>
                          <a:effectLst/>
                          <a:latin typeface="Arial" panose="020B0604020202020204" pitchFamily="34" charset="0"/>
                        </a:rPr>
                        <a:t>1</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pt-BR" sz="1200" b="0" i="0" u="none" strike="noStrike">
                          <a:solidFill>
                            <a:srgbClr val="000000"/>
                          </a:solidFill>
                          <a:effectLst/>
                          <a:latin typeface="Arial" panose="020B0604020202020204" pitchFamily="34" charset="0"/>
                        </a:rPr>
                        <a:t>          505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207,5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45,3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41,7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8,02</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8,02</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185536">
                <a:tc>
                  <a:txBody>
                    <a:bodyPr/>
                    <a:lstStyle/>
                    <a:p>
                      <a:pPr algn="ctr" fontAlgn="b"/>
                      <a:r>
                        <a:rPr lang="pt-BR" sz="1200" b="0" i="0" u="none" strike="noStrike" dirty="0" smtClean="0">
                          <a:solidFill>
                            <a:srgbClr val="000000"/>
                          </a:solidFill>
                          <a:effectLst/>
                          <a:latin typeface="Arial" panose="020B0604020202020204" pitchFamily="34" charset="0"/>
                        </a:rPr>
                        <a:t>1999-1</a:t>
                      </a:r>
                      <a:endParaRPr lang="pt-BR" sz="1200" b="0" i="0" u="none" strike="noStrike" dirty="0">
                        <a:solidFill>
                          <a:srgbClr val="000000"/>
                        </a:solidFill>
                        <a:effectLst/>
                        <a:latin typeface="Arial" panose="020B0604020202020204" pitchFamily="34" charset="0"/>
                      </a:endParaRP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pt-BR" sz="1200" b="0" i="0" u="none" strike="noStrike">
                          <a:solidFill>
                            <a:srgbClr val="000000"/>
                          </a:solidFill>
                          <a:effectLst/>
                          <a:latin typeface="Arial" panose="020B0604020202020204" pitchFamily="34" charset="0"/>
                        </a:rPr>
                        <a:t>1</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pt-BR" sz="1200" b="0" i="0" u="none" strike="noStrike">
                          <a:solidFill>
                            <a:srgbClr val="000000"/>
                          </a:solidFill>
                          <a:effectLst/>
                          <a:latin typeface="Arial" panose="020B0604020202020204" pitchFamily="34" charset="0"/>
                        </a:rPr>
                        <a:t>          253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111,8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34,6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24,0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30,75</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30,75</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2000-2</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pt-BR" sz="1200" b="0" i="0" u="none" strike="noStrike">
                          <a:solidFill>
                            <a:srgbClr val="000000"/>
                          </a:solidFill>
                          <a:effectLst/>
                          <a:latin typeface="Arial" panose="020B0604020202020204" pitchFamily="34" charset="0"/>
                        </a:rPr>
                        <a:t>3</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pt-BR" sz="1200" b="0" i="0" u="none" strike="noStrike">
                          <a:solidFill>
                            <a:srgbClr val="000000"/>
                          </a:solidFill>
                          <a:effectLst/>
                          <a:latin typeface="Arial" panose="020B0604020202020204" pitchFamily="34" charset="0"/>
                        </a:rPr>
                        <a:t>       2.903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1.476,5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330,3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321,2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3,34</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2,78</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2000-3</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pt-BR" sz="1200" b="0" i="0" u="none" strike="noStrike">
                          <a:solidFill>
                            <a:srgbClr val="000000"/>
                          </a:solidFill>
                          <a:effectLst/>
                          <a:latin typeface="Arial" panose="020B0604020202020204" pitchFamily="34" charset="0"/>
                        </a:rPr>
                        <a:t>1</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pt-BR" sz="1200" b="0" i="0" u="none" strike="noStrike">
                          <a:solidFill>
                            <a:srgbClr val="000000"/>
                          </a:solidFill>
                          <a:effectLst/>
                          <a:latin typeface="Arial" panose="020B0604020202020204" pitchFamily="34" charset="0"/>
                        </a:rPr>
                        <a:t>       -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56,0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15,3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10,3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32,85</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32,85</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2000-4</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pt-BR" sz="1200" b="0" i="0" u="none" strike="noStrike">
                          <a:solidFill>
                            <a:srgbClr val="000000"/>
                          </a:solidFill>
                          <a:effectLst/>
                          <a:latin typeface="Arial" panose="020B0604020202020204" pitchFamily="34" charset="0"/>
                        </a:rPr>
                        <a:t>3</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pt-BR" sz="1200" b="0" i="0" u="none" strike="noStrike">
                          <a:solidFill>
                            <a:srgbClr val="000000"/>
                          </a:solidFill>
                          <a:effectLst/>
                          <a:latin typeface="Arial" panose="020B0604020202020204" pitchFamily="34" charset="0"/>
                        </a:rPr>
                        <a:t>       1.918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1.132,0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236,0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233,5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8,02</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1,06</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2001-1</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pt-BR" sz="1200" b="0" i="0" u="none" strike="noStrike">
                          <a:solidFill>
                            <a:srgbClr val="000000"/>
                          </a:solidFill>
                          <a:effectLst/>
                          <a:latin typeface="Arial" panose="020B0604020202020204" pitchFamily="34" charset="0"/>
                        </a:rPr>
                        <a:t>3 </a:t>
                      </a:r>
                      <a:r>
                        <a:rPr lang="pt-BR" sz="1100" b="0" i="0" u="none" strike="noStrike">
                          <a:solidFill>
                            <a:srgbClr val="000000"/>
                          </a:solidFill>
                          <a:effectLst/>
                          <a:latin typeface="Arial" panose="020B0604020202020204" pitchFamily="34" charset="0"/>
                        </a:rPr>
                        <a:t>(A)</a:t>
                      </a:r>
                      <a:endParaRPr lang="pt-BR" sz="1200" b="0" i="0" u="none" strike="noStrike">
                        <a:solidFill>
                          <a:srgbClr val="000000"/>
                        </a:solidFill>
                        <a:effectLst/>
                        <a:latin typeface="Arial" panose="020B0604020202020204" pitchFamily="34" charset="0"/>
                      </a:endParaRP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pt-BR" sz="1200" b="0" i="0" u="none" strike="noStrike">
                          <a:solidFill>
                            <a:srgbClr val="000000"/>
                          </a:solidFill>
                          <a:effectLst/>
                          <a:latin typeface="Arial" panose="020B0604020202020204" pitchFamily="34" charset="0"/>
                        </a:rPr>
                        <a:t>          137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22,6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5,8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5,8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0,00</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0,00</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2001-3</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pt-BR" sz="1200" b="0" i="0" u="none" strike="noStrike">
                          <a:solidFill>
                            <a:srgbClr val="000000"/>
                          </a:solidFill>
                          <a:effectLst/>
                          <a:latin typeface="Arial" panose="020B0604020202020204" pitchFamily="34" charset="0"/>
                        </a:rPr>
                        <a:t>4 </a:t>
                      </a:r>
                      <a:r>
                        <a:rPr lang="pt-BR" sz="1100" b="0" i="0" u="none" strike="noStrike">
                          <a:solidFill>
                            <a:srgbClr val="000000"/>
                          </a:solidFill>
                          <a:effectLst/>
                          <a:latin typeface="Arial" panose="020B0604020202020204" pitchFamily="34" charset="0"/>
                        </a:rPr>
                        <a:t>(B)</a:t>
                      </a:r>
                      <a:endParaRPr lang="pt-BR" sz="1200" b="0" i="0" u="none" strike="noStrike">
                        <a:solidFill>
                          <a:srgbClr val="000000"/>
                        </a:solidFill>
                        <a:effectLst/>
                        <a:latin typeface="Arial" panose="020B0604020202020204" pitchFamily="34" charset="0"/>
                      </a:endParaRP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pt-BR" sz="1200" b="0" i="0" u="none" strike="noStrike">
                          <a:solidFill>
                            <a:srgbClr val="000000"/>
                          </a:solidFill>
                          <a:effectLst/>
                          <a:latin typeface="Arial" panose="020B0604020202020204" pitchFamily="34" charset="0"/>
                        </a:rPr>
                        <a:t>          574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296,3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57,5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57,0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1,01</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0,87</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2002-2</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pt-BR" sz="1200" b="0" i="0" u="none" strike="noStrike">
                          <a:solidFill>
                            <a:srgbClr val="000000"/>
                          </a:solidFill>
                          <a:effectLst/>
                          <a:latin typeface="Arial" panose="020B0604020202020204" pitchFamily="34" charset="0"/>
                        </a:rPr>
                        <a:t>8</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r>
                        <a:rPr lang="pt-BR" sz="1200" b="0" i="0" u="none" strike="noStrike">
                          <a:solidFill>
                            <a:srgbClr val="000000"/>
                          </a:solidFill>
                          <a:effectLst/>
                          <a:latin typeface="Arial" panose="020B0604020202020204" pitchFamily="34" charset="0"/>
                        </a:rPr>
                        <a:t>       1.850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959,0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213,9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192,9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a:solidFill>
                            <a:srgbClr val="000000"/>
                          </a:solidFill>
                          <a:effectLst/>
                          <a:latin typeface="Arial" panose="020B0604020202020204" pitchFamily="34" charset="0"/>
                        </a:rPr>
                        <a:t>15,09</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b"/>
                      <a:r>
                        <a:rPr lang="pt-BR" sz="1200" b="0" i="0" u="none" strike="noStrike" dirty="0">
                          <a:solidFill>
                            <a:srgbClr val="000000"/>
                          </a:solidFill>
                          <a:effectLst/>
                          <a:latin typeface="Arial" panose="020B0604020202020204" pitchFamily="34" charset="0"/>
                        </a:rPr>
                        <a:t>9,82</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185536">
                <a:tc>
                  <a:txBody>
                    <a:bodyPr/>
                    <a:lstStyle/>
                    <a:p>
                      <a:pPr algn="ctr" fontAlgn="b"/>
                      <a:r>
                        <a:rPr lang="pt-BR" sz="1200" b="0" i="0" u="none" strike="noStrike">
                          <a:solidFill>
                            <a:srgbClr val="000000"/>
                          </a:solidFill>
                          <a:effectLst/>
                          <a:latin typeface="Arial" panose="020B0604020202020204" pitchFamily="34" charset="0"/>
                        </a:rPr>
                        <a:t>2003-1</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7</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1.796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1.428,3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410,2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249,3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49,01</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39,24</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2004-1</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11</a:t>
                      </a:r>
                      <a:r>
                        <a:rPr lang="pt-BR" sz="1100" b="0" i="0" u="none" strike="noStrike">
                          <a:solidFill>
                            <a:srgbClr val="000000"/>
                          </a:solidFill>
                          <a:effectLst/>
                          <a:latin typeface="Arial" panose="020B0604020202020204" pitchFamily="34" charset="0"/>
                        </a:rPr>
                        <a:t>(B)</a:t>
                      </a:r>
                      <a:endParaRPr lang="pt-BR" sz="1200" b="0" i="0" u="none" strike="noStrike">
                        <a:solidFill>
                          <a:srgbClr val="000000"/>
                        </a:solidFill>
                        <a:effectLst/>
                        <a:latin typeface="Arial" panose="020B0604020202020204" pitchFamily="34" charset="0"/>
                      </a:endParaRP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2.769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1.909,2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419,1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269,4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53,70</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35,71</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a:solidFill>
                            <a:srgbClr val="000000"/>
                          </a:solidFill>
                          <a:effectLst/>
                          <a:latin typeface="Arial" panose="020B0604020202020204" pitchFamily="34" charset="0"/>
                        </a:rPr>
                        <a:t>2004-2</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2</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1.003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957,2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216,5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117,9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47,50</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45,55</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2005-1</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7</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3.056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2.789,2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511,2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289,9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49,70</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43,32</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a:solidFill>
                            <a:srgbClr val="000000"/>
                          </a:solidFill>
                          <a:effectLst/>
                          <a:latin typeface="Arial" panose="020B0604020202020204" pitchFamily="34" charset="0"/>
                        </a:rPr>
                        <a:t>2006-5</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7</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2.615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1.229,1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203,3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99,4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58,22</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51,13</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2006-3</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6</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1.014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795,5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119,4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60,5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59,45</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49,37</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2007-4</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7</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2.332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1.154,6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148,6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67,1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56,86</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54,84</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2008-4</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11</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4.921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3.989,2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395,4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315,6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51,27</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20,18</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2008-6</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7 </a:t>
                      </a:r>
                      <a:r>
                        <a:rPr lang="pt-BR" sz="1100" b="0" i="0" u="none" strike="noStrike">
                          <a:solidFill>
                            <a:srgbClr val="000000"/>
                          </a:solidFill>
                          <a:effectLst/>
                          <a:latin typeface="Arial" panose="020B0604020202020204" pitchFamily="34" charset="0"/>
                        </a:rPr>
                        <a:t>(B)</a:t>
                      </a:r>
                      <a:endParaRPr lang="pt-BR" sz="1200" b="0" i="0" u="none" strike="noStrike">
                        <a:solidFill>
                          <a:srgbClr val="000000"/>
                        </a:solidFill>
                        <a:effectLst/>
                        <a:latin typeface="Arial" panose="020B0604020202020204" pitchFamily="34" charset="0"/>
                      </a:endParaRP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356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487,0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56,2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35,1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60,00</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37,62</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a:solidFill>
                            <a:srgbClr val="000000"/>
                          </a:solidFill>
                          <a:effectLst/>
                          <a:latin typeface="Arial" panose="020B0604020202020204" pitchFamily="34" charset="0"/>
                        </a:rPr>
                        <a:t>2008-7</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7</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5.416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7.461,6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799,5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742,4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29,50</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7,15</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2008-8</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3</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1.178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1.216,9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140,5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117,8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19,15</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16,15</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2009-1</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11</a:t>
                      </a:r>
                      <a:r>
                        <a:rPr lang="pt-BR" sz="1100" b="0" i="0" u="none" strike="noStrike">
                          <a:solidFill>
                            <a:srgbClr val="000000"/>
                          </a:solidFill>
                          <a:effectLst/>
                          <a:latin typeface="Arial" panose="020B0604020202020204" pitchFamily="34" charset="0"/>
                        </a:rPr>
                        <a:t>(B)</a:t>
                      </a:r>
                      <a:endParaRPr lang="pt-BR" sz="1200" b="0" i="0" u="none" strike="noStrike">
                        <a:solidFill>
                          <a:srgbClr val="000000"/>
                        </a:solidFill>
                        <a:effectLst/>
                        <a:latin typeface="Arial" panose="020B0604020202020204" pitchFamily="34" charset="0"/>
                      </a:endParaRP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2.478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1.717,8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229,4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182,8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40,50</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20,31</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2009-5</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8</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1.079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1.339,4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170,8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122,3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32,45</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28,43</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85536">
                <a:tc>
                  <a:txBody>
                    <a:bodyPr/>
                    <a:lstStyle/>
                    <a:p>
                      <a:pPr algn="ctr" fontAlgn="b"/>
                      <a:r>
                        <a:rPr lang="pt-BR" sz="1200" b="0" i="0" u="none" strike="noStrike" dirty="0">
                          <a:solidFill>
                            <a:srgbClr val="000000"/>
                          </a:solidFill>
                          <a:effectLst/>
                          <a:latin typeface="Arial" panose="020B0604020202020204" pitchFamily="34" charset="0"/>
                        </a:rPr>
                        <a:t>2010-1</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9</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708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699,5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84,2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57,6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51,00</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31,57</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40000"/>
                        <a:lumOff val="60000"/>
                      </a:schemeClr>
                    </a:solidFill>
                  </a:tcPr>
                </a:tc>
              </a:tr>
              <a:tr h="191935">
                <a:tc>
                  <a:txBody>
                    <a:bodyPr/>
                    <a:lstStyle/>
                    <a:p>
                      <a:pPr algn="ctr" fontAlgn="b"/>
                      <a:r>
                        <a:rPr lang="pt-BR" sz="1200" b="0" i="0" u="none" strike="noStrike" dirty="0">
                          <a:solidFill>
                            <a:srgbClr val="000000"/>
                          </a:solidFill>
                          <a:effectLst/>
                          <a:latin typeface="Arial" panose="020B0604020202020204" pitchFamily="34" charset="0"/>
                        </a:rPr>
                        <a:t>2010-6</a:t>
                      </a:r>
                    </a:p>
                  </a:txBody>
                  <a:tcPr marL="4735" marR="4735" marT="473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ctr" fontAlgn="b"/>
                      <a:r>
                        <a:rPr lang="pt-BR" sz="1200" b="0" i="0" u="none" strike="noStrike">
                          <a:solidFill>
                            <a:srgbClr val="000000"/>
                          </a:solidFill>
                          <a:effectLst/>
                          <a:latin typeface="Arial" panose="020B0604020202020204" pitchFamily="34" charset="0"/>
                        </a:rPr>
                        <a:t>3</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l" fontAlgn="b"/>
                      <a:r>
                        <a:rPr lang="pt-BR" sz="1200" b="0" i="0" u="none" strike="noStrike">
                          <a:solidFill>
                            <a:srgbClr val="000000"/>
                          </a:solidFill>
                          <a:effectLst/>
                          <a:latin typeface="Arial" panose="020B0604020202020204" pitchFamily="34" charset="0"/>
                        </a:rPr>
                        <a:t>          516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300,0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39,2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19,2 </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a:solidFill>
                            <a:srgbClr val="000000"/>
                          </a:solidFill>
                          <a:effectLst/>
                          <a:latin typeface="Arial" panose="020B0604020202020204" pitchFamily="34" charset="0"/>
                        </a:rPr>
                        <a:t>59,21</a:t>
                      </a:r>
                    </a:p>
                  </a:txBody>
                  <a:tcPr marL="4735" marR="4735" marT="47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CBAD"/>
                    </a:solidFill>
                  </a:tcPr>
                </a:tc>
                <a:tc>
                  <a:txBody>
                    <a:bodyPr/>
                    <a:lstStyle/>
                    <a:p>
                      <a:pPr algn="r" fontAlgn="b"/>
                      <a:r>
                        <a:rPr lang="pt-BR" sz="1200" b="0" i="0" u="none" strike="noStrike" dirty="0">
                          <a:solidFill>
                            <a:srgbClr val="000000"/>
                          </a:solidFill>
                          <a:effectLst/>
                          <a:latin typeface="Arial" panose="020B0604020202020204" pitchFamily="34" charset="0"/>
                        </a:rPr>
                        <a:t>50,90</a:t>
                      </a:r>
                    </a:p>
                  </a:txBody>
                  <a:tcPr marL="4735" marR="4735" marT="473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r>
              <a:tr h="0">
                <a:tc>
                  <a:txBody>
                    <a:bodyPr/>
                    <a:lstStyle/>
                    <a:p>
                      <a:pPr algn="l" fontAlgn="b"/>
                      <a:endParaRPr lang="pt-BR" sz="900" b="0" i="0" u="none" strike="noStrike" dirty="0">
                        <a:solidFill>
                          <a:schemeClr val="tx1"/>
                        </a:solidFill>
                        <a:effectLst/>
                        <a:latin typeface="Calibri" panose="020F0502020204030204" pitchFamily="34" charset="0"/>
                      </a:endParaRPr>
                    </a:p>
                  </a:txBody>
                  <a:tcPr marL="4735" marR="4735" marT="473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t-BR" sz="900" b="0" i="0" u="none" strike="noStrike" dirty="0">
                        <a:solidFill>
                          <a:schemeClr val="tx1"/>
                        </a:solidFill>
                        <a:effectLst/>
                        <a:latin typeface="Calibri" panose="020F0502020204030204" pitchFamily="34" charset="0"/>
                      </a:endParaRPr>
                    </a:p>
                  </a:txBody>
                  <a:tcPr marL="4735" marR="4735" marT="473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t-BR" sz="900" b="0" i="0" u="none" strike="noStrike" dirty="0">
                        <a:solidFill>
                          <a:schemeClr val="tx1"/>
                        </a:solidFill>
                        <a:effectLst/>
                        <a:latin typeface="Calibri" panose="020F0502020204030204" pitchFamily="34" charset="0"/>
                      </a:endParaRPr>
                    </a:p>
                  </a:txBody>
                  <a:tcPr marL="4735" marR="4735" marT="473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t-BR" sz="800" b="0" i="0" u="none" strike="noStrike" dirty="0">
                        <a:solidFill>
                          <a:srgbClr val="000000"/>
                        </a:solidFill>
                        <a:effectLst/>
                        <a:latin typeface="Calibri" panose="020F0502020204030204" pitchFamily="34" charset="0"/>
                      </a:endParaRPr>
                    </a:p>
                  </a:txBody>
                  <a:tcPr marL="4735" marR="4735" marT="473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t-BR" sz="800" b="0" i="0" u="none" strike="noStrike" dirty="0">
                        <a:solidFill>
                          <a:srgbClr val="000000"/>
                        </a:solidFill>
                        <a:effectLst/>
                        <a:latin typeface="Calibri" panose="020F0502020204030204" pitchFamily="34" charset="0"/>
                      </a:endParaRPr>
                    </a:p>
                  </a:txBody>
                  <a:tcPr marL="4735" marR="4735" marT="473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t-BR" sz="800" b="0" i="0" u="none" strike="noStrike" dirty="0">
                        <a:solidFill>
                          <a:srgbClr val="000000"/>
                        </a:solidFill>
                        <a:effectLst/>
                        <a:latin typeface="Calibri" panose="020F0502020204030204" pitchFamily="34" charset="0"/>
                      </a:endParaRPr>
                    </a:p>
                  </a:txBody>
                  <a:tcPr marL="4735" marR="4735" marT="473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t-BR" sz="800" b="0" i="0" u="none" strike="noStrike">
                        <a:solidFill>
                          <a:srgbClr val="000000"/>
                        </a:solidFill>
                        <a:effectLst/>
                        <a:latin typeface="Calibri" panose="020F0502020204030204" pitchFamily="34" charset="0"/>
                      </a:endParaRPr>
                    </a:p>
                  </a:txBody>
                  <a:tcPr marL="4735" marR="4735" marT="473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t-BR" sz="800" b="0" i="0" u="none" strike="noStrike" dirty="0">
                        <a:solidFill>
                          <a:srgbClr val="000000"/>
                        </a:solidFill>
                        <a:effectLst/>
                        <a:latin typeface="Calibri" panose="020F0502020204030204" pitchFamily="34" charset="0"/>
                      </a:endParaRPr>
                    </a:p>
                  </a:txBody>
                  <a:tcPr marL="4735" marR="4735" marT="4735" marB="0" anchor="b">
                    <a:lnL>
                      <a:noFill/>
                    </a:lnL>
                    <a:lnR>
                      <a:noFill/>
                    </a:lnR>
                    <a:lnT w="12700" cap="flat" cmpd="sng" algn="ctr">
                      <a:solidFill>
                        <a:srgbClr val="000000"/>
                      </a:solidFill>
                      <a:prstDash val="solid"/>
                      <a:round/>
                      <a:headEnd type="none" w="med" len="med"/>
                      <a:tailEnd type="none" w="med" len="med"/>
                    </a:lnT>
                    <a:lnB>
                      <a:noFill/>
                    </a:lnB>
                  </a:tcPr>
                </a:tc>
              </a:tr>
              <a:tr h="166342">
                <a:tc gridSpan="4">
                  <a:txBody>
                    <a:bodyPr/>
                    <a:lstStyle/>
                    <a:p>
                      <a:pPr algn="l" fontAlgn="b"/>
                      <a:r>
                        <a:rPr lang="pt-BR" sz="800" b="0" i="0" u="none" strike="noStrike" dirty="0">
                          <a:solidFill>
                            <a:schemeClr val="tx1"/>
                          </a:solidFill>
                          <a:effectLst/>
                          <a:latin typeface="Arial" panose="020B0604020202020204" pitchFamily="34" charset="0"/>
                        </a:rPr>
                        <a:t>(A) Dois lotes cancelados - não computado</a:t>
                      </a:r>
                    </a:p>
                  </a:txBody>
                  <a:tcPr marL="4735" marR="4735" marT="4735" marB="0" anchor="b">
                    <a:lnL>
                      <a:noFill/>
                    </a:lnL>
                    <a:lnR>
                      <a:noFill/>
                    </a:lnR>
                    <a:lnT>
                      <a:noFill/>
                    </a:lnT>
                    <a:lnB>
                      <a:noFill/>
                    </a:lnB>
                  </a:tcPr>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algn="l" fontAlgn="b"/>
                      <a:endParaRPr lang="pt-BR" sz="700" b="0" i="0" u="none" strike="noStrike">
                        <a:solidFill>
                          <a:srgbClr val="000000"/>
                        </a:solidFill>
                        <a:effectLst/>
                        <a:latin typeface="Calibri" panose="020F0502020204030204" pitchFamily="34" charset="0"/>
                      </a:endParaRPr>
                    </a:p>
                  </a:txBody>
                  <a:tcPr marL="4735" marR="4735" marT="4735" marB="0" anchor="b">
                    <a:lnL>
                      <a:noFill/>
                    </a:lnL>
                    <a:lnR>
                      <a:noFill/>
                    </a:lnR>
                    <a:lnT>
                      <a:noFill/>
                    </a:lnT>
                    <a:lnB>
                      <a:noFill/>
                    </a:lnB>
                  </a:tcPr>
                </a:tc>
                <a:tc>
                  <a:txBody>
                    <a:bodyPr/>
                    <a:lstStyle/>
                    <a:p>
                      <a:pPr algn="l" fontAlgn="b"/>
                      <a:endParaRPr lang="pt-BR" sz="700" b="0" i="0" u="none" strike="noStrike" dirty="0">
                        <a:solidFill>
                          <a:srgbClr val="000000"/>
                        </a:solidFill>
                        <a:effectLst/>
                        <a:latin typeface="Calibri" panose="020F0502020204030204" pitchFamily="34" charset="0"/>
                      </a:endParaRPr>
                    </a:p>
                  </a:txBody>
                  <a:tcPr marL="4735" marR="4735" marT="4735" marB="0" anchor="b">
                    <a:lnL>
                      <a:noFill/>
                    </a:lnL>
                    <a:lnR>
                      <a:noFill/>
                    </a:lnR>
                    <a:lnT>
                      <a:noFill/>
                    </a:lnT>
                    <a:lnB>
                      <a:noFill/>
                    </a:lnB>
                  </a:tcPr>
                </a:tc>
                <a:tc>
                  <a:txBody>
                    <a:bodyPr/>
                    <a:lstStyle/>
                    <a:p>
                      <a:pPr algn="l" fontAlgn="b"/>
                      <a:endParaRPr lang="pt-BR" sz="700" b="0" i="0" u="none" strike="noStrike" dirty="0">
                        <a:solidFill>
                          <a:srgbClr val="000000"/>
                        </a:solidFill>
                        <a:effectLst/>
                        <a:latin typeface="Calibri" panose="020F0502020204030204" pitchFamily="34" charset="0"/>
                      </a:endParaRPr>
                    </a:p>
                  </a:txBody>
                  <a:tcPr marL="4735" marR="4735" marT="4735" marB="0" anchor="b">
                    <a:lnL>
                      <a:noFill/>
                    </a:lnL>
                    <a:lnR>
                      <a:noFill/>
                    </a:lnR>
                    <a:lnT>
                      <a:noFill/>
                    </a:lnT>
                    <a:lnB>
                      <a:noFill/>
                    </a:lnB>
                  </a:tcPr>
                </a:tc>
                <a:tc>
                  <a:txBody>
                    <a:bodyPr/>
                    <a:lstStyle/>
                    <a:p>
                      <a:pPr algn="l" fontAlgn="b"/>
                      <a:endParaRPr lang="pt-BR" sz="700" b="0" i="0" u="none" strike="noStrike" dirty="0">
                        <a:solidFill>
                          <a:srgbClr val="000000"/>
                        </a:solidFill>
                        <a:effectLst/>
                        <a:latin typeface="Calibri" panose="020F0502020204030204" pitchFamily="34" charset="0"/>
                      </a:endParaRPr>
                    </a:p>
                  </a:txBody>
                  <a:tcPr marL="4735" marR="4735" marT="4735" marB="0" anchor="b">
                    <a:lnL>
                      <a:noFill/>
                    </a:lnL>
                    <a:lnR>
                      <a:noFill/>
                    </a:lnR>
                    <a:lnT>
                      <a:noFill/>
                    </a:lnT>
                    <a:lnB>
                      <a:noFill/>
                    </a:lnB>
                  </a:tcPr>
                </a:tc>
              </a:tr>
              <a:tr h="185536">
                <a:tc gridSpan="4">
                  <a:txBody>
                    <a:bodyPr/>
                    <a:lstStyle/>
                    <a:p>
                      <a:pPr algn="l" fontAlgn="b"/>
                      <a:r>
                        <a:rPr lang="pt-BR" sz="800" b="0" i="0" u="none" strike="noStrike" dirty="0">
                          <a:solidFill>
                            <a:schemeClr val="tx1"/>
                          </a:solidFill>
                          <a:effectLst/>
                          <a:latin typeface="Arial" panose="020B0604020202020204" pitchFamily="34" charset="0"/>
                        </a:rPr>
                        <a:t>(A) Um lote cancelado - não computado</a:t>
                      </a:r>
                    </a:p>
                  </a:txBody>
                  <a:tcPr marL="4735" marR="4735" marT="4735" marB="0" anchor="b">
                    <a:lnL>
                      <a:noFill/>
                    </a:lnL>
                    <a:lnR>
                      <a:noFill/>
                    </a:lnR>
                    <a:lnT>
                      <a:noFill/>
                    </a:lnT>
                    <a:lnB>
                      <a:noFill/>
                    </a:lnB>
                  </a:tcPr>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algn="l" fontAlgn="b"/>
                      <a:endParaRPr lang="pt-BR" sz="800" b="0" i="0" u="none" strike="noStrike">
                        <a:solidFill>
                          <a:srgbClr val="000000"/>
                        </a:solidFill>
                        <a:effectLst/>
                        <a:latin typeface="Calibri" panose="020F0502020204030204" pitchFamily="34" charset="0"/>
                      </a:endParaRPr>
                    </a:p>
                  </a:txBody>
                  <a:tcPr marL="4735" marR="4735" marT="4735" marB="0" anchor="b">
                    <a:lnL>
                      <a:noFill/>
                    </a:lnL>
                    <a:lnR>
                      <a:noFill/>
                    </a:lnR>
                    <a:lnT>
                      <a:noFill/>
                    </a:lnT>
                    <a:lnB>
                      <a:noFill/>
                    </a:lnB>
                  </a:tcPr>
                </a:tc>
                <a:tc>
                  <a:txBody>
                    <a:bodyPr/>
                    <a:lstStyle/>
                    <a:p>
                      <a:pPr algn="l" fontAlgn="b"/>
                      <a:endParaRPr lang="pt-BR" sz="800" b="0" i="0" u="none" strike="noStrike">
                        <a:solidFill>
                          <a:srgbClr val="000000"/>
                        </a:solidFill>
                        <a:effectLst/>
                        <a:latin typeface="Calibri" panose="020F0502020204030204" pitchFamily="34" charset="0"/>
                      </a:endParaRPr>
                    </a:p>
                  </a:txBody>
                  <a:tcPr marL="4735" marR="4735" marT="4735" marB="0" anchor="b">
                    <a:lnL>
                      <a:noFill/>
                    </a:lnL>
                    <a:lnR>
                      <a:noFill/>
                    </a:lnR>
                    <a:lnT>
                      <a:noFill/>
                    </a:lnT>
                    <a:lnB>
                      <a:noFill/>
                    </a:lnB>
                  </a:tcPr>
                </a:tc>
                <a:tc>
                  <a:txBody>
                    <a:bodyPr/>
                    <a:lstStyle/>
                    <a:p>
                      <a:pPr algn="l" fontAlgn="b"/>
                      <a:endParaRPr lang="pt-BR" sz="800" b="0" i="0" u="none" strike="noStrike">
                        <a:solidFill>
                          <a:srgbClr val="000000"/>
                        </a:solidFill>
                        <a:effectLst/>
                        <a:latin typeface="Calibri" panose="020F0502020204030204" pitchFamily="34" charset="0"/>
                      </a:endParaRPr>
                    </a:p>
                  </a:txBody>
                  <a:tcPr marL="4735" marR="4735" marT="4735" marB="0" anchor="b">
                    <a:lnL>
                      <a:noFill/>
                    </a:lnL>
                    <a:lnR>
                      <a:noFill/>
                    </a:lnR>
                    <a:lnT>
                      <a:noFill/>
                    </a:lnT>
                    <a:lnB>
                      <a:noFill/>
                    </a:lnB>
                  </a:tcPr>
                </a:tc>
                <a:tc>
                  <a:txBody>
                    <a:bodyPr/>
                    <a:lstStyle/>
                    <a:p>
                      <a:pPr algn="l" fontAlgn="b"/>
                      <a:endParaRPr lang="pt-BR" sz="800" b="0" i="0" u="none" strike="noStrike" dirty="0">
                        <a:solidFill>
                          <a:srgbClr val="000000"/>
                        </a:solidFill>
                        <a:effectLst/>
                        <a:latin typeface="Calibri" panose="020F0502020204030204" pitchFamily="34" charset="0"/>
                      </a:endParaRPr>
                    </a:p>
                  </a:txBody>
                  <a:tcPr marL="4735" marR="4735" marT="4735" marB="0" anchor="b">
                    <a:lnL>
                      <a:noFill/>
                    </a:lnL>
                    <a:lnR>
                      <a:noFill/>
                    </a:lnR>
                    <a:lnT>
                      <a:noFill/>
                    </a:lnT>
                    <a:lnB>
                      <a:noFill/>
                    </a:lnB>
                  </a:tcPr>
                </a:tc>
              </a:tr>
            </a:tbl>
          </a:graphicData>
        </a:graphic>
      </p:graphicFrame>
    </p:spTree>
    <p:extLst>
      <p:ext uri="{BB962C8B-B14F-4D97-AF65-F5344CB8AC3E}">
        <p14:creationId xmlns:p14="http://schemas.microsoft.com/office/powerpoint/2010/main" val="22734652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572768" y="237744"/>
            <a:ext cx="5453737" cy="523220"/>
          </a:xfrm>
          <a:prstGeom prst="rect">
            <a:avLst/>
          </a:prstGeom>
          <a:noFill/>
        </p:spPr>
        <p:txBody>
          <a:bodyPr wrap="none" rtlCol="0">
            <a:spAutoFit/>
          </a:bodyPr>
          <a:lstStyle/>
          <a:p>
            <a:pPr defTabSz="457200"/>
            <a:r>
              <a:rPr lang="pt-BR" sz="2800" b="1" dirty="0" smtClean="0">
                <a:solidFill>
                  <a:srgbClr val="146194">
                    <a:lumMod val="75000"/>
                  </a:srgbClr>
                </a:solidFill>
              </a:rPr>
              <a:t>E NOS </a:t>
            </a:r>
            <a:r>
              <a:rPr lang="pt-BR" sz="2800" b="1" dirty="0">
                <a:solidFill>
                  <a:srgbClr val="146194">
                    <a:lumMod val="75000"/>
                  </a:srgbClr>
                </a:solidFill>
              </a:rPr>
              <a:t>LEILÕES DE </a:t>
            </a:r>
            <a:r>
              <a:rPr lang="pt-BR" sz="2800" b="1" dirty="0" smtClean="0">
                <a:solidFill>
                  <a:srgbClr val="146194">
                    <a:lumMod val="75000"/>
                  </a:srgbClr>
                </a:solidFill>
              </a:rPr>
              <a:t>GERAÇÃO??</a:t>
            </a:r>
            <a:endParaRPr lang="pt-BR" sz="2800" b="1" dirty="0">
              <a:solidFill>
                <a:srgbClr val="146194">
                  <a:lumMod val="75000"/>
                </a:srgbClr>
              </a:solidFill>
            </a:endParaRPr>
          </a:p>
        </p:txBody>
      </p:sp>
      <p:sp>
        <p:nvSpPr>
          <p:cNvPr id="7" name="Text Box 2"/>
          <p:cNvSpPr txBox="1">
            <a:spLocks noChangeArrowheads="1"/>
          </p:cNvSpPr>
          <p:nvPr/>
        </p:nvSpPr>
        <p:spPr bwMode="auto">
          <a:xfrm>
            <a:off x="1936949" y="2805709"/>
            <a:ext cx="10179112" cy="1371658"/>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457200" lvl="1" defTabSz="457200">
              <a:lnSpc>
                <a:spcPct val="120000"/>
              </a:lnSpc>
              <a:spcBef>
                <a:spcPts val="1080"/>
              </a:spcBef>
            </a:pPr>
            <a:r>
              <a:rPr lang="pt-BR" b="1" dirty="0" smtClean="0">
                <a:solidFill>
                  <a:schemeClr val="bg2">
                    <a:lumMod val="75000"/>
                  </a:schemeClr>
                </a:solidFill>
                <a:latin typeface="Arial Narrow" panose="020B0606020202030204" pitchFamily="34" charset="0"/>
              </a:rPr>
              <a:t>Leilões com empresas da </a:t>
            </a:r>
            <a:r>
              <a:rPr lang="pt-BR" b="1" dirty="0" err="1" smtClean="0">
                <a:solidFill>
                  <a:schemeClr val="bg2">
                    <a:lumMod val="75000"/>
                  </a:schemeClr>
                </a:solidFill>
                <a:latin typeface="Arial Narrow" panose="020B0606020202030204" pitchFamily="34" charset="0"/>
              </a:rPr>
              <a:t>Eletrobras</a:t>
            </a:r>
            <a:r>
              <a:rPr lang="pt-BR" b="1" dirty="0" smtClean="0">
                <a:solidFill>
                  <a:schemeClr val="bg2">
                    <a:lumMod val="75000"/>
                  </a:schemeClr>
                </a:solidFill>
                <a:latin typeface="Arial Narrow" panose="020B0606020202030204" pitchFamily="34" charset="0"/>
              </a:rPr>
              <a:t> participando de Consórcios diferentes:</a:t>
            </a:r>
            <a:endParaRPr lang="pt-BR" b="1" dirty="0">
              <a:solidFill>
                <a:schemeClr val="bg2">
                  <a:lumMod val="75000"/>
                </a:schemeClr>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b="1" dirty="0" smtClean="0">
                <a:solidFill>
                  <a:srgbClr val="FFFF00"/>
                </a:solidFill>
                <a:latin typeface="Arial Narrow" panose="020B0606020202030204" pitchFamily="34" charset="0"/>
              </a:rPr>
              <a:t>Usina Santo Antônio: R$ 78,00/</a:t>
            </a:r>
            <a:r>
              <a:rPr lang="pt-BR" b="1" dirty="0" err="1" smtClean="0">
                <a:solidFill>
                  <a:srgbClr val="FFFF00"/>
                </a:solidFill>
                <a:latin typeface="Arial Narrow" panose="020B0606020202030204" pitchFamily="34" charset="0"/>
              </a:rPr>
              <a:t>MWh</a:t>
            </a:r>
            <a:r>
              <a:rPr lang="pt-BR" b="1" dirty="0" smtClean="0">
                <a:solidFill>
                  <a:srgbClr val="FFFF00"/>
                </a:solidFill>
                <a:latin typeface="Arial Narrow" panose="020B0606020202030204" pitchFamily="34" charset="0"/>
              </a:rPr>
              <a:t> – </a:t>
            </a:r>
            <a:r>
              <a:rPr lang="pt-BR" b="1" dirty="0" err="1" smtClean="0">
                <a:solidFill>
                  <a:srgbClr val="FFFF00"/>
                </a:solidFill>
                <a:latin typeface="Arial Narrow" panose="020B0606020202030204" pitchFamily="34" charset="0"/>
              </a:rPr>
              <a:t>Direfença</a:t>
            </a:r>
            <a:r>
              <a:rPr lang="pt-BR" b="1" dirty="0" smtClean="0">
                <a:solidFill>
                  <a:srgbClr val="FFFF00"/>
                </a:solidFill>
                <a:latin typeface="Arial Narrow" panose="020B0606020202030204" pitchFamily="34" charset="0"/>
              </a:rPr>
              <a:t>: R$ 62,00 / </a:t>
            </a:r>
            <a:r>
              <a:rPr lang="pt-BR" b="1" dirty="0" err="1" smtClean="0">
                <a:solidFill>
                  <a:srgbClr val="FFFF00"/>
                </a:solidFill>
                <a:latin typeface="Arial Narrow" panose="020B0606020202030204" pitchFamily="34" charset="0"/>
              </a:rPr>
              <a:t>MWh</a:t>
            </a:r>
            <a:endParaRPr lang="pt-BR" b="1" dirty="0" smtClean="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b="1" dirty="0" smtClean="0">
                <a:solidFill>
                  <a:srgbClr val="FFFF00"/>
                </a:solidFill>
                <a:latin typeface="Arial Narrow" panose="020B0606020202030204" pitchFamily="34" charset="0"/>
              </a:rPr>
              <a:t>Usina Jirau: R$  71,00/</a:t>
            </a:r>
            <a:r>
              <a:rPr lang="pt-BR" b="1" dirty="0" err="1" smtClean="0">
                <a:solidFill>
                  <a:srgbClr val="FFFF00"/>
                </a:solidFill>
                <a:latin typeface="Arial Narrow" panose="020B0606020202030204" pitchFamily="34" charset="0"/>
              </a:rPr>
              <a:t>MWh</a:t>
            </a:r>
            <a:r>
              <a:rPr lang="pt-BR" b="1" dirty="0" smtClean="0">
                <a:solidFill>
                  <a:srgbClr val="FFFF00"/>
                </a:solidFill>
                <a:latin typeface="Arial Narrow" panose="020B0606020202030204" pitchFamily="34" charset="0"/>
              </a:rPr>
              <a:t> </a:t>
            </a:r>
            <a:r>
              <a:rPr lang="pt-BR" b="1" dirty="0">
                <a:solidFill>
                  <a:srgbClr val="FFFF00"/>
                </a:solidFill>
                <a:latin typeface="Arial Narrow" panose="020B0606020202030204" pitchFamily="34" charset="0"/>
              </a:rPr>
              <a:t>– </a:t>
            </a:r>
            <a:r>
              <a:rPr lang="pt-BR" b="1" dirty="0" err="1">
                <a:solidFill>
                  <a:srgbClr val="FFFF00"/>
                </a:solidFill>
                <a:latin typeface="Arial Narrow" panose="020B0606020202030204" pitchFamily="34" charset="0"/>
              </a:rPr>
              <a:t>Direfença</a:t>
            </a:r>
            <a:r>
              <a:rPr lang="pt-BR" b="1" dirty="0">
                <a:solidFill>
                  <a:srgbClr val="FFFF00"/>
                </a:solidFill>
                <a:latin typeface="Arial Narrow" panose="020B0606020202030204" pitchFamily="34" charset="0"/>
              </a:rPr>
              <a:t>: R</a:t>
            </a:r>
            <a:r>
              <a:rPr lang="pt-BR" b="1" dirty="0" smtClean="0">
                <a:solidFill>
                  <a:srgbClr val="FFFF00"/>
                </a:solidFill>
                <a:latin typeface="Arial Narrow" panose="020B0606020202030204" pitchFamily="34" charset="0"/>
              </a:rPr>
              <a:t>$ 69,00 / </a:t>
            </a:r>
            <a:r>
              <a:rPr lang="pt-BR" b="1" dirty="0" err="1" smtClean="0">
                <a:solidFill>
                  <a:srgbClr val="FFFF00"/>
                </a:solidFill>
                <a:latin typeface="Arial Narrow" panose="020B0606020202030204" pitchFamily="34" charset="0"/>
              </a:rPr>
              <a:t>MWh</a:t>
            </a:r>
            <a:endParaRPr lang="pt-BR" b="1" dirty="0">
              <a:solidFill>
                <a:srgbClr val="FFFF00"/>
              </a:solidFill>
              <a:latin typeface="Arial Narrow" panose="020B0606020202030204" pitchFamily="34" charset="0"/>
            </a:endParaRPr>
          </a:p>
        </p:txBody>
      </p:sp>
      <p:sp>
        <p:nvSpPr>
          <p:cNvPr id="8" name="Text Box 2"/>
          <p:cNvSpPr txBox="1">
            <a:spLocks noChangeArrowheads="1"/>
          </p:cNvSpPr>
          <p:nvPr/>
        </p:nvSpPr>
        <p:spPr bwMode="auto">
          <a:xfrm>
            <a:off x="0" y="923655"/>
            <a:ext cx="10179112" cy="1882054"/>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457200" lvl="1" defTabSz="457200">
              <a:lnSpc>
                <a:spcPct val="120000"/>
              </a:lnSpc>
              <a:spcBef>
                <a:spcPts val="1080"/>
              </a:spcBef>
            </a:pPr>
            <a:r>
              <a:rPr lang="pt-BR" sz="2000" b="1" dirty="0" smtClean="0">
                <a:solidFill>
                  <a:schemeClr val="bg2">
                    <a:lumMod val="75000"/>
                  </a:schemeClr>
                </a:solidFill>
                <a:latin typeface="Arial Narrow" panose="020B0606020202030204" pitchFamily="34" charset="0"/>
              </a:rPr>
              <a:t>USINAS DO RIO MADEIRA (SANTO ANTÔNIO E JIRAU)</a:t>
            </a:r>
            <a:endParaRPr lang="pt-BR" sz="2000" b="1" dirty="0">
              <a:solidFill>
                <a:schemeClr val="bg2">
                  <a:lumMod val="75000"/>
                </a:schemeClr>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b="1" dirty="0" smtClean="0">
                <a:solidFill>
                  <a:srgbClr val="FFFF00"/>
                </a:solidFill>
                <a:latin typeface="Arial Narrow" panose="020B0606020202030204" pitchFamily="34" charset="0"/>
              </a:rPr>
              <a:t>Usina Santo Antônio: Potência: 3.150 MW e Garantia Física de 2.218 MW médios</a:t>
            </a:r>
          </a:p>
          <a:p>
            <a:pPr marL="742950" lvl="1" indent="-285750" defTabSz="457200">
              <a:lnSpc>
                <a:spcPct val="120000"/>
              </a:lnSpc>
              <a:spcBef>
                <a:spcPts val="1080"/>
              </a:spcBef>
              <a:buFont typeface="Courier New" panose="02070309020205020404" pitchFamily="49" charset="0"/>
              <a:buChar char="o"/>
            </a:pPr>
            <a:r>
              <a:rPr lang="pt-BR" b="1" dirty="0">
                <a:solidFill>
                  <a:srgbClr val="FFFF00"/>
                </a:solidFill>
                <a:latin typeface="Arial Narrow" panose="020B0606020202030204" pitchFamily="34" charset="0"/>
              </a:rPr>
              <a:t>Usina </a:t>
            </a:r>
            <a:r>
              <a:rPr lang="pt-BR" b="1" dirty="0" smtClean="0">
                <a:solidFill>
                  <a:srgbClr val="FFFF00"/>
                </a:solidFill>
                <a:latin typeface="Arial Narrow" panose="020B0606020202030204" pitchFamily="34" charset="0"/>
              </a:rPr>
              <a:t>Jirau: </a:t>
            </a:r>
            <a:r>
              <a:rPr lang="pt-BR" b="1" dirty="0">
                <a:solidFill>
                  <a:srgbClr val="FFFF00"/>
                </a:solidFill>
                <a:latin typeface="Arial Narrow" panose="020B0606020202030204" pitchFamily="34" charset="0"/>
              </a:rPr>
              <a:t>Potência: </a:t>
            </a:r>
            <a:r>
              <a:rPr lang="pt-BR" b="1" dirty="0" smtClean="0">
                <a:solidFill>
                  <a:srgbClr val="FFFF00"/>
                </a:solidFill>
                <a:latin typeface="Arial Narrow" panose="020B0606020202030204" pitchFamily="34" charset="0"/>
              </a:rPr>
              <a:t>3.750 </a:t>
            </a:r>
            <a:r>
              <a:rPr lang="pt-BR" b="1" dirty="0">
                <a:solidFill>
                  <a:srgbClr val="FFFF00"/>
                </a:solidFill>
                <a:latin typeface="Arial Narrow" panose="020B0606020202030204" pitchFamily="34" charset="0"/>
              </a:rPr>
              <a:t>MW e Garantia Física de </a:t>
            </a:r>
            <a:r>
              <a:rPr lang="pt-BR" b="1" dirty="0" smtClean="0">
                <a:solidFill>
                  <a:srgbClr val="FFFF00"/>
                </a:solidFill>
                <a:latin typeface="Arial Narrow" panose="020B0606020202030204" pitchFamily="34" charset="0"/>
              </a:rPr>
              <a:t>2.205 </a:t>
            </a:r>
            <a:r>
              <a:rPr lang="pt-BR" b="1" dirty="0">
                <a:solidFill>
                  <a:srgbClr val="FFFF00"/>
                </a:solidFill>
                <a:latin typeface="Arial Narrow" panose="020B0606020202030204" pitchFamily="34" charset="0"/>
              </a:rPr>
              <a:t>MW </a:t>
            </a:r>
            <a:r>
              <a:rPr lang="pt-BR" b="1" dirty="0" smtClean="0">
                <a:solidFill>
                  <a:srgbClr val="FFFF00"/>
                </a:solidFill>
                <a:latin typeface="Arial Narrow" panose="020B0606020202030204" pitchFamily="34" charset="0"/>
              </a:rPr>
              <a:t>médios</a:t>
            </a:r>
          </a:p>
          <a:p>
            <a:pPr marL="742950" lvl="1" indent="-285750" defTabSz="457200">
              <a:lnSpc>
                <a:spcPct val="120000"/>
              </a:lnSpc>
              <a:spcBef>
                <a:spcPts val="1080"/>
              </a:spcBef>
              <a:buFont typeface="Courier New" panose="02070309020205020404" pitchFamily="49" charset="0"/>
              <a:buChar char="o"/>
            </a:pPr>
            <a:r>
              <a:rPr lang="pt-BR" b="1" dirty="0" smtClean="0">
                <a:solidFill>
                  <a:srgbClr val="FFFF00"/>
                </a:solidFill>
                <a:latin typeface="Arial Narrow" panose="020B0606020202030204" pitchFamily="34" charset="0"/>
              </a:rPr>
              <a:t>Proposta do Consórcio responsável pelos estudos: R$ 140,00 / </a:t>
            </a:r>
            <a:r>
              <a:rPr lang="pt-BR" b="1" dirty="0" err="1" smtClean="0">
                <a:solidFill>
                  <a:srgbClr val="FFFF00"/>
                </a:solidFill>
                <a:latin typeface="Arial Narrow" panose="020B0606020202030204" pitchFamily="34" charset="0"/>
              </a:rPr>
              <a:t>MWh</a:t>
            </a:r>
            <a:endParaRPr lang="pt-BR" b="1" dirty="0">
              <a:solidFill>
                <a:srgbClr val="FFFF00"/>
              </a:solidFill>
              <a:latin typeface="Arial Narrow" panose="020B0606020202030204" pitchFamily="34" charset="0"/>
            </a:endParaRPr>
          </a:p>
        </p:txBody>
      </p:sp>
      <p:sp>
        <p:nvSpPr>
          <p:cNvPr id="9" name="Text Box 2"/>
          <p:cNvSpPr txBox="1">
            <a:spLocks noChangeArrowheads="1"/>
          </p:cNvSpPr>
          <p:nvPr/>
        </p:nvSpPr>
        <p:spPr bwMode="auto">
          <a:xfrm>
            <a:off x="493650" y="4536298"/>
            <a:ext cx="10179112" cy="2650982"/>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742950" lvl="1" indent="-285750" defTabSz="457200">
              <a:lnSpc>
                <a:spcPct val="120000"/>
              </a:lnSpc>
              <a:spcBef>
                <a:spcPts val="1080"/>
              </a:spcBef>
              <a:buFont typeface="Courier New" panose="02070309020205020404" pitchFamily="49" charset="0"/>
              <a:buChar char="o"/>
            </a:pPr>
            <a:r>
              <a:rPr lang="pt-BR" sz="2000" b="1" dirty="0" smtClean="0">
                <a:solidFill>
                  <a:srgbClr val="FFFF00"/>
                </a:solidFill>
                <a:latin typeface="Arial Narrow" panose="020B0606020202030204" pitchFamily="34" charset="0"/>
              </a:rPr>
              <a:t>SA: 365 dias x 24 horas x 0,7 x 2218 x 62 Reais =  R$ 843 milhões por ano</a:t>
            </a:r>
          </a:p>
          <a:p>
            <a:pPr marL="1547813" lvl="2" indent="-285750" defTabSz="457200">
              <a:lnSpc>
                <a:spcPct val="120000"/>
              </a:lnSpc>
              <a:spcBef>
                <a:spcPts val="1080"/>
              </a:spcBef>
              <a:buFont typeface="Courier New" panose="02070309020205020404" pitchFamily="49" charset="0"/>
              <a:buChar char="o"/>
            </a:pPr>
            <a:r>
              <a:rPr lang="pt-BR" sz="2000" b="1" dirty="0" smtClean="0">
                <a:solidFill>
                  <a:srgbClr val="FFFF00"/>
                </a:solidFill>
                <a:latin typeface="Arial Narrow" panose="020B0606020202030204" pitchFamily="34" charset="0"/>
              </a:rPr>
              <a:t>843 milhões x 30 anos = </a:t>
            </a:r>
            <a:r>
              <a:rPr lang="pt-BR" sz="2400" b="1" dirty="0" smtClean="0">
                <a:solidFill>
                  <a:srgbClr val="FFFF00"/>
                </a:solidFill>
                <a:latin typeface="Arial Narrow" panose="020B0606020202030204" pitchFamily="34" charset="0"/>
              </a:rPr>
              <a:t>R$ </a:t>
            </a:r>
            <a:r>
              <a:rPr lang="pt-BR" sz="2400" b="1" dirty="0" smtClean="0">
                <a:latin typeface="Arial Narrow" panose="020B0606020202030204" pitchFamily="34" charset="0"/>
              </a:rPr>
              <a:t>25,3</a:t>
            </a:r>
            <a:r>
              <a:rPr lang="pt-BR" sz="2400" b="1" dirty="0" smtClean="0">
                <a:solidFill>
                  <a:srgbClr val="FFFF00"/>
                </a:solidFill>
                <a:latin typeface="Arial Narrow" panose="020B0606020202030204" pitchFamily="34" charset="0"/>
              </a:rPr>
              <a:t> bilhões por 30 anos de contrato</a:t>
            </a:r>
            <a:endParaRPr lang="pt-BR" sz="2000" b="1" dirty="0" smtClean="0">
              <a:solidFill>
                <a:srgbClr val="FFFF00"/>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sz="2000" b="1" dirty="0" smtClean="0">
                <a:solidFill>
                  <a:srgbClr val="FFFF00"/>
                </a:solidFill>
                <a:latin typeface="Arial Narrow" panose="020B0606020202030204" pitchFamily="34" charset="0"/>
              </a:rPr>
              <a:t>Jirau: </a:t>
            </a:r>
            <a:r>
              <a:rPr lang="pt-BR" sz="2000" b="1" dirty="0">
                <a:solidFill>
                  <a:srgbClr val="FFFF00"/>
                </a:solidFill>
                <a:latin typeface="Arial Narrow" panose="020B0606020202030204" pitchFamily="34" charset="0"/>
              </a:rPr>
              <a:t>365 dias x 24 horas x 0,7 x </a:t>
            </a:r>
            <a:r>
              <a:rPr lang="pt-BR" sz="2000" b="1" dirty="0" smtClean="0">
                <a:solidFill>
                  <a:srgbClr val="FFFF00"/>
                </a:solidFill>
                <a:latin typeface="Arial Narrow" panose="020B0606020202030204" pitchFamily="34" charset="0"/>
              </a:rPr>
              <a:t>2205 </a:t>
            </a:r>
            <a:r>
              <a:rPr lang="pt-BR" sz="2000" b="1" dirty="0">
                <a:solidFill>
                  <a:srgbClr val="FFFF00"/>
                </a:solidFill>
                <a:latin typeface="Arial Narrow" panose="020B0606020202030204" pitchFamily="34" charset="0"/>
              </a:rPr>
              <a:t>x </a:t>
            </a:r>
            <a:r>
              <a:rPr lang="pt-BR" sz="2000" b="1" dirty="0" smtClean="0">
                <a:solidFill>
                  <a:srgbClr val="FFFF00"/>
                </a:solidFill>
                <a:latin typeface="Arial Narrow" panose="020B0606020202030204" pitchFamily="34" charset="0"/>
              </a:rPr>
              <a:t>69 </a:t>
            </a:r>
            <a:r>
              <a:rPr lang="pt-BR" sz="2000" b="1" dirty="0">
                <a:solidFill>
                  <a:srgbClr val="FFFF00"/>
                </a:solidFill>
                <a:latin typeface="Arial Narrow" panose="020B0606020202030204" pitchFamily="34" charset="0"/>
              </a:rPr>
              <a:t>Reais =  R$ </a:t>
            </a:r>
            <a:r>
              <a:rPr lang="pt-BR" sz="2000" b="1" dirty="0" smtClean="0">
                <a:solidFill>
                  <a:srgbClr val="FFFF00"/>
                </a:solidFill>
                <a:latin typeface="Arial Narrow" panose="020B0606020202030204" pitchFamily="34" charset="0"/>
              </a:rPr>
              <a:t>933 </a:t>
            </a:r>
            <a:r>
              <a:rPr lang="pt-BR" sz="2000" b="1" dirty="0">
                <a:solidFill>
                  <a:srgbClr val="FFFF00"/>
                </a:solidFill>
                <a:latin typeface="Arial Narrow" panose="020B0606020202030204" pitchFamily="34" charset="0"/>
              </a:rPr>
              <a:t>milhões por ano</a:t>
            </a:r>
          </a:p>
          <a:p>
            <a:pPr marL="1547813" lvl="2" indent="-285750" defTabSz="457200">
              <a:lnSpc>
                <a:spcPct val="120000"/>
              </a:lnSpc>
              <a:spcBef>
                <a:spcPts val="1080"/>
              </a:spcBef>
              <a:buFont typeface="Courier New" panose="02070309020205020404" pitchFamily="49" charset="0"/>
              <a:buChar char="o"/>
            </a:pPr>
            <a:r>
              <a:rPr lang="pt-BR" sz="2000" b="1" dirty="0" smtClean="0">
                <a:solidFill>
                  <a:srgbClr val="FFFF00"/>
                </a:solidFill>
                <a:latin typeface="Arial Narrow" panose="020B0606020202030204" pitchFamily="34" charset="0"/>
              </a:rPr>
              <a:t>933 </a:t>
            </a:r>
            <a:r>
              <a:rPr lang="pt-BR" sz="2000" b="1" dirty="0">
                <a:solidFill>
                  <a:srgbClr val="FFFF00"/>
                </a:solidFill>
                <a:latin typeface="Arial Narrow" panose="020B0606020202030204" pitchFamily="34" charset="0"/>
              </a:rPr>
              <a:t>milhões x 30 anos = </a:t>
            </a:r>
            <a:r>
              <a:rPr lang="pt-BR" sz="2400" b="1" dirty="0">
                <a:solidFill>
                  <a:srgbClr val="FFFF00"/>
                </a:solidFill>
                <a:latin typeface="Arial Narrow" panose="020B0606020202030204" pitchFamily="34" charset="0"/>
              </a:rPr>
              <a:t>R$ </a:t>
            </a:r>
            <a:r>
              <a:rPr lang="pt-BR" sz="2400" b="1" dirty="0" smtClean="0">
                <a:latin typeface="Arial Narrow" panose="020B0606020202030204" pitchFamily="34" charset="0"/>
              </a:rPr>
              <a:t>28</a:t>
            </a:r>
            <a:r>
              <a:rPr lang="pt-BR" sz="2400" b="1" dirty="0" smtClean="0">
                <a:solidFill>
                  <a:srgbClr val="FFFF00"/>
                </a:solidFill>
                <a:latin typeface="Arial Narrow" panose="020B0606020202030204" pitchFamily="34" charset="0"/>
              </a:rPr>
              <a:t> bilhões </a:t>
            </a:r>
            <a:r>
              <a:rPr lang="pt-BR" sz="2000" b="1" dirty="0">
                <a:solidFill>
                  <a:srgbClr val="FFFF00"/>
                </a:solidFill>
                <a:latin typeface="Arial Narrow" panose="020B0606020202030204" pitchFamily="34" charset="0"/>
              </a:rPr>
              <a:t>por 30 anos de contrato</a:t>
            </a:r>
          </a:p>
          <a:p>
            <a:pPr marL="742950" lvl="1" indent="-285750" defTabSz="457200">
              <a:lnSpc>
                <a:spcPct val="120000"/>
              </a:lnSpc>
              <a:spcBef>
                <a:spcPts val="1080"/>
              </a:spcBef>
              <a:buFont typeface="Courier New" panose="02070309020205020404" pitchFamily="49" charset="0"/>
              <a:buChar char="o"/>
            </a:pPr>
            <a:endParaRPr lang="pt-BR" sz="2000" b="1" dirty="0">
              <a:solidFill>
                <a:srgbClr val="FFFF00"/>
              </a:solidFill>
              <a:latin typeface="Arial Narrow" panose="020B0606020202030204" pitchFamily="34" charset="0"/>
            </a:endParaRPr>
          </a:p>
        </p:txBody>
      </p:sp>
    </p:spTree>
    <p:extLst>
      <p:ext uri="{BB962C8B-B14F-4D97-AF65-F5344CB8AC3E}">
        <p14:creationId xmlns:p14="http://schemas.microsoft.com/office/powerpoint/2010/main" val="161637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572768" y="237744"/>
            <a:ext cx="5453737" cy="523220"/>
          </a:xfrm>
          <a:prstGeom prst="rect">
            <a:avLst/>
          </a:prstGeom>
          <a:noFill/>
        </p:spPr>
        <p:txBody>
          <a:bodyPr wrap="none" rtlCol="0">
            <a:spAutoFit/>
          </a:bodyPr>
          <a:lstStyle/>
          <a:p>
            <a:pPr defTabSz="457200"/>
            <a:r>
              <a:rPr lang="pt-BR" sz="2800" b="1" dirty="0" smtClean="0">
                <a:solidFill>
                  <a:srgbClr val="146194">
                    <a:lumMod val="75000"/>
                  </a:srgbClr>
                </a:solidFill>
              </a:rPr>
              <a:t>E NOS </a:t>
            </a:r>
            <a:r>
              <a:rPr lang="pt-BR" sz="2800" b="1" dirty="0">
                <a:solidFill>
                  <a:srgbClr val="146194">
                    <a:lumMod val="75000"/>
                  </a:srgbClr>
                </a:solidFill>
              </a:rPr>
              <a:t>LEILÕES DE </a:t>
            </a:r>
            <a:r>
              <a:rPr lang="pt-BR" sz="2800" b="1" dirty="0" smtClean="0">
                <a:solidFill>
                  <a:srgbClr val="146194">
                    <a:lumMod val="75000"/>
                  </a:srgbClr>
                </a:solidFill>
              </a:rPr>
              <a:t>GERAÇÃO??</a:t>
            </a:r>
            <a:endParaRPr lang="pt-BR" sz="2800" b="1" dirty="0">
              <a:solidFill>
                <a:srgbClr val="146194">
                  <a:lumMod val="75000"/>
                </a:srgbClr>
              </a:solidFill>
            </a:endParaRPr>
          </a:p>
        </p:txBody>
      </p:sp>
      <p:sp>
        <p:nvSpPr>
          <p:cNvPr id="7" name="Text Box 2"/>
          <p:cNvSpPr txBox="1">
            <a:spLocks noChangeArrowheads="1"/>
          </p:cNvSpPr>
          <p:nvPr/>
        </p:nvSpPr>
        <p:spPr bwMode="auto">
          <a:xfrm>
            <a:off x="1936949" y="3302259"/>
            <a:ext cx="8764769" cy="89819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457200" lvl="1" defTabSz="457200">
              <a:lnSpc>
                <a:spcPct val="120000"/>
              </a:lnSpc>
              <a:spcBef>
                <a:spcPts val="1080"/>
              </a:spcBef>
            </a:pPr>
            <a:r>
              <a:rPr lang="pt-BR" b="1" dirty="0" smtClean="0">
                <a:solidFill>
                  <a:schemeClr val="bg2">
                    <a:lumMod val="75000"/>
                  </a:schemeClr>
                </a:solidFill>
                <a:latin typeface="Arial Narrow" panose="020B0606020202030204" pitchFamily="34" charset="0"/>
              </a:rPr>
              <a:t>Leilão com empresas da </a:t>
            </a:r>
            <a:r>
              <a:rPr lang="pt-BR" b="1" dirty="0" err="1" smtClean="0">
                <a:solidFill>
                  <a:schemeClr val="bg2">
                    <a:lumMod val="75000"/>
                  </a:schemeClr>
                </a:solidFill>
                <a:latin typeface="Arial Narrow" panose="020B0606020202030204" pitchFamily="34" charset="0"/>
              </a:rPr>
              <a:t>Eletrobras</a:t>
            </a:r>
            <a:r>
              <a:rPr lang="pt-BR" b="1" dirty="0" smtClean="0">
                <a:solidFill>
                  <a:schemeClr val="bg2">
                    <a:lumMod val="75000"/>
                  </a:schemeClr>
                </a:solidFill>
                <a:latin typeface="Arial Narrow" panose="020B0606020202030204" pitchFamily="34" charset="0"/>
              </a:rPr>
              <a:t> participando de Consórcios diferentes:</a:t>
            </a:r>
            <a:endParaRPr lang="pt-BR" b="1" dirty="0">
              <a:solidFill>
                <a:schemeClr val="bg2">
                  <a:lumMod val="75000"/>
                </a:schemeClr>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b="1" dirty="0" smtClean="0">
                <a:solidFill>
                  <a:srgbClr val="FFFF00"/>
                </a:solidFill>
                <a:latin typeface="Arial Narrow" panose="020B0606020202030204" pitchFamily="34" charset="0"/>
              </a:rPr>
              <a:t>Resultado Leilão: R$ </a:t>
            </a:r>
            <a:r>
              <a:rPr lang="pt-BR" b="1" dirty="0" smtClean="0">
                <a:solidFill>
                  <a:srgbClr val="FFFF00"/>
                </a:solidFill>
                <a:latin typeface="Arial Narrow" panose="020B0606020202030204" pitchFamily="34" charset="0"/>
              </a:rPr>
              <a:t>78,00 / </a:t>
            </a:r>
            <a:r>
              <a:rPr lang="pt-BR" b="1" dirty="0" err="1" smtClean="0">
                <a:solidFill>
                  <a:srgbClr val="FFFF00"/>
                </a:solidFill>
                <a:latin typeface="Arial Narrow" panose="020B0606020202030204" pitchFamily="34" charset="0"/>
              </a:rPr>
              <a:t>MWh</a:t>
            </a:r>
            <a:r>
              <a:rPr lang="pt-BR" b="1" dirty="0" smtClean="0">
                <a:solidFill>
                  <a:srgbClr val="FFFF00"/>
                </a:solidFill>
                <a:latin typeface="Arial Narrow" panose="020B0606020202030204" pitchFamily="34" charset="0"/>
              </a:rPr>
              <a:t> </a:t>
            </a:r>
            <a:r>
              <a:rPr lang="pt-BR" b="1" dirty="0" smtClean="0">
                <a:solidFill>
                  <a:srgbClr val="FFFF00"/>
                </a:solidFill>
                <a:latin typeface="Arial Narrow" panose="020B0606020202030204" pitchFamily="34" charset="0"/>
              </a:rPr>
              <a:t>– </a:t>
            </a:r>
            <a:r>
              <a:rPr lang="pt-BR" b="1" dirty="0" smtClean="0">
                <a:solidFill>
                  <a:srgbClr val="FFFF00"/>
                </a:solidFill>
                <a:latin typeface="Arial Narrow" panose="020B0606020202030204" pitchFamily="34" charset="0"/>
              </a:rPr>
              <a:t>Diferença</a:t>
            </a:r>
            <a:r>
              <a:rPr lang="pt-BR" b="1" dirty="0" smtClean="0">
                <a:solidFill>
                  <a:srgbClr val="FFFF00"/>
                </a:solidFill>
                <a:latin typeface="Arial Narrow" panose="020B0606020202030204" pitchFamily="34" charset="0"/>
              </a:rPr>
              <a:t>: R$ </a:t>
            </a:r>
            <a:r>
              <a:rPr lang="pt-BR" b="1" dirty="0" smtClean="0">
                <a:solidFill>
                  <a:srgbClr val="FFFF00"/>
                </a:solidFill>
                <a:latin typeface="Arial Narrow" panose="020B0606020202030204" pitchFamily="34" charset="0"/>
              </a:rPr>
              <a:t>62,00 / </a:t>
            </a:r>
            <a:r>
              <a:rPr lang="pt-BR" b="1" dirty="0" err="1" smtClean="0">
                <a:solidFill>
                  <a:srgbClr val="FFFF00"/>
                </a:solidFill>
                <a:latin typeface="Arial Narrow" panose="020B0606020202030204" pitchFamily="34" charset="0"/>
              </a:rPr>
              <a:t>MWh</a:t>
            </a:r>
            <a:endParaRPr lang="pt-BR" b="1" dirty="0" smtClean="0">
              <a:solidFill>
                <a:srgbClr val="FFFF00"/>
              </a:solidFill>
              <a:latin typeface="Arial Narrow" panose="020B0606020202030204" pitchFamily="34" charset="0"/>
            </a:endParaRPr>
          </a:p>
        </p:txBody>
      </p:sp>
      <p:sp>
        <p:nvSpPr>
          <p:cNvPr id="8" name="Text Box 2"/>
          <p:cNvSpPr txBox="1">
            <a:spLocks noChangeArrowheads="1"/>
          </p:cNvSpPr>
          <p:nvPr/>
        </p:nvSpPr>
        <p:spPr bwMode="auto">
          <a:xfrm>
            <a:off x="0" y="923655"/>
            <a:ext cx="9020175" cy="1882054"/>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457200" lvl="1" defTabSz="457200">
              <a:lnSpc>
                <a:spcPct val="120000"/>
              </a:lnSpc>
              <a:spcBef>
                <a:spcPts val="1080"/>
              </a:spcBef>
            </a:pPr>
            <a:r>
              <a:rPr lang="pt-BR" sz="2000" b="1" dirty="0" smtClean="0">
                <a:solidFill>
                  <a:schemeClr val="bg2">
                    <a:lumMod val="75000"/>
                  </a:schemeClr>
                </a:solidFill>
                <a:latin typeface="Arial Narrow" panose="020B0606020202030204" pitchFamily="34" charset="0"/>
              </a:rPr>
              <a:t>USINA DE BELO MONTE</a:t>
            </a:r>
            <a:endParaRPr lang="pt-BR" sz="2000" b="1" dirty="0">
              <a:solidFill>
                <a:schemeClr val="bg2">
                  <a:lumMod val="75000"/>
                </a:schemeClr>
              </a:solidFill>
              <a:latin typeface="Arial Narrow" panose="020B0606020202030204" pitchFamily="34" charset="0"/>
            </a:endParaRPr>
          </a:p>
          <a:p>
            <a:pPr marL="742950" lvl="1" indent="-285750" defTabSz="457200">
              <a:lnSpc>
                <a:spcPct val="120000"/>
              </a:lnSpc>
              <a:spcBef>
                <a:spcPts val="1080"/>
              </a:spcBef>
              <a:buFont typeface="Courier New" panose="02070309020205020404" pitchFamily="49" charset="0"/>
              <a:buChar char="o"/>
            </a:pPr>
            <a:r>
              <a:rPr lang="pt-BR" b="1" dirty="0" smtClean="0">
                <a:solidFill>
                  <a:srgbClr val="FFFF00"/>
                </a:solidFill>
                <a:latin typeface="Arial Narrow" panose="020B0606020202030204" pitchFamily="34" charset="0"/>
              </a:rPr>
              <a:t>Capacidade: 11.233 </a:t>
            </a:r>
            <a:r>
              <a:rPr lang="pt-BR" b="1" dirty="0">
                <a:solidFill>
                  <a:srgbClr val="FFFF00"/>
                </a:solidFill>
                <a:latin typeface="Arial Narrow" panose="020B0606020202030204" pitchFamily="34" charset="0"/>
              </a:rPr>
              <a:t>MW e Garantia Física de </a:t>
            </a:r>
            <a:r>
              <a:rPr lang="pt-BR" b="1" dirty="0" smtClean="0">
                <a:solidFill>
                  <a:srgbClr val="FFFF00"/>
                </a:solidFill>
                <a:latin typeface="Arial Narrow" panose="020B0606020202030204" pitchFamily="34" charset="0"/>
              </a:rPr>
              <a:t>4.571 </a:t>
            </a:r>
            <a:r>
              <a:rPr lang="pt-BR" b="1" dirty="0">
                <a:solidFill>
                  <a:srgbClr val="FFFF00"/>
                </a:solidFill>
                <a:latin typeface="Arial Narrow" panose="020B0606020202030204" pitchFamily="34" charset="0"/>
              </a:rPr>
              <a:t>MW </a:t>
            </a:r>
            <a:r>
              <a:rPr lang="pt-BR" b="1" dirty="0" smtClean="0">
                <a:solidFill>
                  <a:srgbClr val="FFFF00"/>
                </a:solidFill>
                <a:latin typeface="Arial Narrow" panose="020B0606020202030204" pitchFamily="34" charset="0"/>
              </a:rPr>
              <a:t>médios</a:t>
            </a:r>
          </a:p>
          <a:p>
            <a:pPr marL="742950" lvl="1" indent="-285750" defTabSz="457200">
              <a:lnSpc>
                <a:spcPct val="120000"/>
              </a:lnSpc>
              <a:spcBef>
                <a:spcPts val="1080"/>
              </a:spcBef>
              <a:buFont typeface="Courier New" panose="02070309020205020404" pitchFamily="49" charset="0"/>
              <a:buChar char="o"/>
            </a:pPr>
            <a:r>
              <a:rPr lang="pt-BR" b="1" dirty="0" smtClean="0">
                <a:solidFill>
                  <a:srgbClr val="FFFF00"/>
                </a:solidFill>
                <a:latin typeface="Arial Narrow" panose="020B0606020202030204" pitchFamily="34" charset="0"/>
              </a:rPr>
              <a:t>70% Energia para ACR e 10% para Autoprodutores</a:t>
            </a:r>
          </a:p>
          <a:p>
            <a:pPr marL="742950" lvl="1" indent="-285750" defTabSz="457200">
              <a:lnSpc>
                <a:spcPct val="120000"/>
              </a:lnSpc>
              <a:spcBef>
                <a:spcPts val="1080"/>
              </a:spcBef>
              <a:buFont typeface="Courier New" panose="02070309020205020404" pitchFamily="49" charset="0"/>
              <a:buChar char="o"/>
            </a:pPr>
            <a:r>
              <a:rPr lang="pt-BR" b="1" dirty="0" smtClean="0">
                <a:solidFill>
                  <a:srgbClr val="FFFF00"/>
                </a:solidFill>
                <a:latin typeface="Arial Narrow" panose="020B0606020202030204" pitchFamily="34" charset="0"/>
              </a:rPr>
              <a:t>Preço mínimo para viabilizar segundo construtoras do país: R$ 140,00 / </a:t>
            </a:r>
            <a:r>
              <a:rPr lang="pt-BR" b="1" dirty="0" err="1" smtClean="0">
                <a:solidFill>
                  <a:srgbClr val="FFFF00"/>
                </a:solidFill>
                <a:latin typeface="Arial Narrow" panose="020B0606020202030204" pitchFamily="34" charset="0"/>
              </a:rPr>
              <a:t>MWh</a:t>
            </a:r>
            <a:r>
              <a:rPr lang="pt-BR" b="1" dirty="0" smtClean="0">
                <a:solidFill>
                  <a:srgbClr val="FFFF00"/>
                </a:solidFill>
                <a:latin typeface="Arial Narrow" panose="020B0606020202030204" pitchFamily="34" charset="0"/>
              </a:rPr>
              <a:t> </a:t>
            </a:r>
            <a:endParaRPr lang="pt-BR" b="1" dirty="0">
              <a:solidFill>
                <a:srgbClr val="FFFF00"/>
              </a:solidFill>
              <a:latin typeface="Arial Narrow" panose="020B0606020202030204" pitchFamily="34" charset="0"/>
            </a:endParaRPr>
          </a:p>
        </p:txBody>
      </p:sp>
      <p:sp>
        <p:nvSpPr>
          <p:cNvPr id="9" name="Text Box 2"/>
          <p:cNvSpPr txBox="1">
            <a:spLocks noChangeArrowheads="1"/>
          </p:cNvSpPr>
          <p:nvPr/>
        </p:nvSpPr>
        <p:spPr bwMode="auto">
          <a:xfrm>
            <a:off x="522606" y="4790786"/>
            <a:ext cx="10179112" cy="1045927"/>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71463" indent="-271463">
              <a:spcBef>
                <a:spcPct val="0"/>
              </a:spcBef>
              <a:tabLst>
                <a:tab pos="361950" algn="l"/>
              </a:tabLst>
              <a:defRPr>
                <a:solidFill>
                  <a:schemeClr val="tx1"/>
                </a:solidFill>
                <a:latin typeface="Arial" panose="020B0604020202020204" pitchFamily="34" charset="0"/>
              </a:defRPr>
            </a:lvl1pPr>
            <a:lvl2pPr marL="450850">
              <a:spcBef>
                <a:spcPct val="0"/>
              </a:spcBef>
              <a:tabLst>
                <a:tab pos="361950" algn="l"/>
              </a:tabLst>
              <a:defRPr>
                <a:solidFill>
                  <a:schemeClr val="tx1"/>
                </a:solidFill>
                <a:latin typeface="Arial" panose="020B0604020202020204" pitchFamily="34" charset="0"/>
              </a:defRPr>
            </a:lvl2pPr>
            <a:lvl3pPr marL="1255713" indent="-457200">
              <a:spcBef>
                <a:spcPct val="0"/>
              </a:spcBef>
              <a:tabLst>
                <a:tab pos="361950" algn="l"/>
              </a:tabLst>
              <a:defRPr>
                <a:solidFill>
                  <a:schemeClr val="tx1"/>
                </a:solidFill>
                <a:latin typeface="Arial" panose="020B0604020202020204" pitchFamily="34" charset="0"/>
              </a:defRPr>
            </a:lvl3pPr>
            <a:lvl4pPr marL="3197225" indent="-457200">
              <a:spcBef>
                <a:spcPct val="0"/>
              </a:spcBef>
              <a:tabLst>
                <a:tab pos="361950" algn="l"/>
              </a:tabLst>
              <a:defRPr>
                <a:solidFill>
                  <a:schemeClr val="tx1"/>
                </a:solidFill>
                <a:latin typeface="Arial" panose="020B0604020202020204" pitchFamily="34" charset="0"/>
              </a:defRPr>
            </a:lvl4pPr>
            <a:lvl5pPr marL="3844925" indent="-457200">
              <a:spcBef>
                <a:spcPct val="0"/>
              </a:spcBef>
              <a:tabLst>
                <a:tab pos="361950" algn="l"/>
              </a:tabLst>
              <a:defRPr>
                <a:solidFill>
                  <a:schemeClr val="tx1"/>
                </a:solidFill>
                <a:latin typeface="Arial" panose="020B0604020202020204" pitchFamily="34" charset="0"/>
              </a:defRPr>
            </a:lvl5pPr>
            <a:lvl6pPr marL="4302125" indent="-457200" fontAlgn="base">
              <a:spcBef>
                <a:spcPct val="0"/>
              </a:spcBef>
              <a:spcAft>
                <a:spcPct val="0"/>
              </a:spcAft>
              <a:tabLst>
                <a:tab pos="361950" algn="l"/>
              </a:tabLst>
              <a:defRPr>
                <a:solidFill>
                  <a:schemeClr val="tx1"/>
                </a:solidFill>
                <a:latin typeface="Arial" panose="020B0604020202020204" pitchFamily="34" charset="0"/>
              </a:defRPr>
            </a:lvl6pPr>
            <a:lvl7pPr marL="4759325" indent="-457200" fontAlgn="base">
              <a:spcBef>
                <a:spcPct val="0"/>
              </a:spcBef>
              <a:spcAft>
                <a:spcPct val="0"/>
              </a:spcAft>
              <a:tabLst>
                <a:tab pos="361950" algn="l"/>
              </a:tabLst>
              <a:defRPr>
                <a:solidFill>
                  <a:schemeClr val="tx1"/>
                </a:solidFill>
                <a:latin typeface="Arial" panose="020B0604020202020204" pitchFamily="34" charset="0"/>
              </a:defRPr>
            </a:lvl7pPr>
            <a:lvl8pPr marL="5216525" indent="-457200" fontAlgn="base">
              <a:spcBef>
                <a:spcPct val="0"/>
              </a:spcBef>
              <a:spcAft>
                <a:spcPct val="0"/>
              </a:spcAft>
              <a:tabLst>
                <a:tab pos="361950" algn="l"/>
              </a:tabLst>
              <a:defRPr>
                <a:solidFill>
                  <a:schemeClr val="tx1"/>
                </a:solidFill>
                <a:latin typeface="Arial" panose="020B0604020202020204" pitchFamily="34" charset="0"/>
              </a:defRPr>
            </a:lvl8pPr>
            <a:lvl9pPr marL="5673725" indent="-457200" fontAlgn="base">
              <a:spcBef>
                <a:spcPct val="0"/>
              </a:spcBef>
              <a:spcAft>
                <a:spcPct val="0"/>
              </a:spcAft>
              <a:tabLst>
                <a:tab pos="361950" algn="l"/>
              </a:tabLst>
              <a:defRPr>
                <a:solidFill>
                  <a:schemeClr val="tx1"/>
                </a:solidFill>
                <a:latin typeface="Arial" panose="020B0604020202020204" pitchFamily="34" charset="0"/>
              </a:defRPr>
            </a:lvl9pPr>
          </a:lstStyle>
          <a:p>
            <a:pPr marL="742950" lvl="1" indent="-285750" defTabSz="457200">
              <a:lnSpc>
                <a:spcPct val="120000"/>
              </a:lnSpc>
              <a:spcBef>
                <a:spcPts val="1080"/>
              </a:spcBef>
              <a:buFont typeface="Courier New" panose="02070309020205020404" pitchFamily="49" charset="0"/>
              <a:buChar char="o"/>
            </a:pPr>
            <a:r>
              <a:rPr lang="pt-BR" sz="2000" b="1" dirty="0" smtClean="0">
                <a:solidFill>
                  <a:srgbClr val="FFFF00"/>
                </a:solidFill>
                <a:latin typeface="Arial Narrow" panose="020B0606020202030204" pitchFamily="34" charset="0"/>
              </a:rPr>
              <a:t>Belo Monte: 365 dias x 24 horas x 0,8 x 4571 x 62 Reais =  R$ 1,99 bilhões por ano</a:t>
            </a:r>
          </a:p>
          <a:p>
            <a:pPr marL="1547813" lvl="2" indent="-285750" defTabSz="457200">
              <a:lnSpc>
                <a:spcPct val="120000"/>
              </a:lnSpc>
              <a:spcBef>
                <a:spcPts val="1080"/>
              </a:spcBef>
              <a:buFont typeface="Courier New" panose="02070309020205020404" pitchFamily="49" charset="0"/>
              <a:buChar char="o"/>
            </a:pPr>
            <a:r>
              <a:rPr lang="pt-BR" sz="2000" b="1" dirty="0" smtClean="0">
                <a:solidFill>
                  <a:srgbClr val="FFFF00"/>
                </a:solidFill>
                <a:latin typeface="Arial Narrow" panose="020B0606020202030204" pitchFamily="34" charset="0"/>
              </a:rPr>
              <a:t>1,99 bilhões x 30 anos = </a:t>
            </a:r>
            <a:r>
              <a:rPr lang="pt-BR" sz="2400" b="1" dirty="0" smtClean="0">
                <a:solidFill>
                  <a:srgbClr val="FFFF00"/>
                </a:solidFill>
                <a:latin typeface="Arial Narrow" panose="020B0606020202030204" pitchFamily="34" charset="0"/>
              </a:rPr>
              <a:t>R$ </a:t>
            </a:r>
            <a:r>
              <a:rPr lang="pt-BR" sz="2400" b="1" dirty="0" smtClean="0">
                <a:latin typeface="Arial Narrow" panose="020B0606020202030204" pitchFamily="34" charset="0"/>
              </a:rPr>
              <a:t>59,6</a:t>
            </a:r>
            <a:r>
              <a:rPr lang="pt-BR" sz="2400" b="1" dirty="0" smtClean="0">
                <a:solidFill>
                  <a:srgbClr val="FFFF00"/>
                </a:solidFill>
                <a:latin typeface="Arial Narrow" panose="020B0606020202030204" pitchFamily="34" charset="0"/>
              </a:rPr>
              <a:t> bilhões por 30 anos de contrato</a:t>
            </a:r>
            <a:endParaRPr lang="pt-BR" sz="2000" b="1" dirty="0" smtClean="0">
              <a:solidFill>
                <a:srgbClr val="FFFF00"/>
              </a:solidFill>
              <a:latin typeface="Arial Narrow" panose="020B0606020202030204" pitchFamily="34" charset="0"/>
            </a:endParaRPr>
          </a:p>
        </p:txBody>
      </p:sp>
      <p:sp>
        <p:nvSpPr>
          <p:cNvPr id="2" name="Seta para a direita 1">
            <a:hlinkClick r:id="rId2" action="ppaction://hlinksldjump"/>
          </p:cNvPr>
          <p:cNvSpPr/>
          <p:nvPr/>
        </p:nvSpPr>
        <p:spPr>
          <a:xfrm>
            <a:off x="8130159" y="2436994"/>
            <a:ext cx="381000" cy="2339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3716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theme/theme1.xml><?xml version="1.0" encoding="utf-8"?>
<a:theme xmlns:a="http://schemas.openxmlformats.org/drawingml/2006/main" name="Fatia">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1_Fatia">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2_Fatia">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4.xml><?xml version="1.0" encoding="utf-8"?>
<a:theme xmlns:a="http://schemas.openxmlformats.org/drawingml/2006/main" name="3_Fatia">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5.xml><?xml version="1.0" encoding="utf-8"?>
<a:theme xmlns:a="http://schemas.openxmlformats.org/drawingml/2006/main" name="4_Fatia">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311</TotalTime>
  <Words>1107</Words>
  <Application>Microsoft Office PowerPoint</Application>
  <PresentationFormat>Widescreen</PresentationFormat>
  <Paragraphs>358</Paragraphs>
  <Slides>15</Slides>
  <Notes>0</Notes>
  <HiddenSlides>0</HiddenSlides>
  <MMClips>0</MMClips>
  <ScaleCrop>false</ScaleCrop>
  <HeadingPairs>
    <vt:vector size="6" baseType="variant">
      <vt:variant>
        <vt:lpstr>Fontes usadas</vt:lpstr>
      </vt:variant>
      <vt:variant>
        <vt:i4>12</vt:i4>
      </vt:variant>
      <vt:variant>
        <vt:lpstr>Tema</vt:lpstr>
      </vt:variant>
      <vt:variant>
        <vt:i4>5</vt:i4>
      </vt:variant>
      <vt:variant>
        <vt:lpstr>Títulos de slides</vt:lpstr>
      </vt:variant>
      <vt:variant>
        <vt:i4>15</vt:i4>
      </vt:variant>
    </vt:vector>
  </HeadingPairs>
  <TitlesOfParts>
    <vt:vector size="32" baseType="lpstr">
      <vt:lpstr>ＭＳ Ｐゴシック</vt:lpstr>
      <vt:lpstr>Arial</vt:lpstr>
      <vt:lpstr>Arial Narrow</vt:lpstr>
      <vt:lpstr>Calibri</vt:lpstr>
      <vt:lpstr>Century Gothic</vt:lpstr>
      <vt:lpstr>Courier New</vt:lpstr>
      <vt:lpstr>Inherit</vt:lpstr>
      <vt:lpstr>Inherit</vt:lpstr>
      <vt:lpstr>Open Sans</vt:lpstr>
      <vt:lpstr>Times New Roman</vt:lpstr>
      <vt:lpstr>Wingdings</vt:lpstr>
      <vt:lpstr>Wingdings 3</vt:lpstr>
      <vt:lpstr>Fatia</vt:lpstr>
      <vt:lpstr>1_Fatia</vt:lpstr>
      <vt:lpstr>2_Fatia</vt:lpstr>
      <vt:lpstr>3_Fatia</vt:lpstr>
      <vt:lpstr>4_Fatia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Nelson José Hubner Moreira</dc:creator>
  <cp:lastModifiedBy>Nelson José Hubner Moreira</cp:lastModifiedBy>
  <cp:revision>25</cp:revision>
  <dcterms:created xsi:type="dcterms:W3CDTF">2017-11-06T11:19:44Z</dcterms:created>
  <dcterms:modified xsi:type="dcterms:W3CDTF">2017-11-06T18:25:12Z</dcterms:modified>
</cp:coreProperties>
</file>