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173E8-0147-4BD8-8F11-4399B8051A1E}" v="776" dt="2023-09-26T20:49:55.5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F062-3B16-4B26-A696-EAE36AF43B44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828F7-A9F3-4A0B-A9F6-C217BD4173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866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E828F7-A9F3-4A0B-A9F6-C217BD4173D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155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E828F7-A9F3-4A0B-A9F6-C217BD4173D6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076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E828F7-A9F3-4A0B-A9F6-C217BD4173D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8301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E828F7-A9F3-4A0B-A9F6-C217BD4173D6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7875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2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767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6887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5065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212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512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1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53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91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84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90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5C3886A-E727-4012-8F8C-224F6F14CE9B}" type="datetimeFigureOut">
              <a:rPr lang="pt-BR" smtClean="0"/>
              <a:t>27/09/2023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FBCF90E-CDCB-4494-AFA0-55D8CEFAFF1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376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79001BE-DF4E-4C2E-64DC-53D4259AC1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Por uma reforma de </a:t>
            </a:r>
            <a:r>
              <a:rPr lang="pt-BR" dirty="0">
                <a:solidFill>
                  <a:srgbClr val="FF0000"/>
                </a:solidFill>
              </a:rPr>
              <a:t>realização</a:t>
            </a:r>
            <a:r>
              <a:rPr lang="pt-BR" dirty="0"/>
              <a:t> da Constituição Brasileira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DE595CF-41EE-F958-8967-B6BD7199E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805220"/>
          </a:xfrm>
        </p:spPr>
        <p:txBody>
          <a:bodyPr>
            <a:normAutofit fontScale="40000" lnSpcReduction="20000"/>
          </a:bodyPr>
          <a:lstStyle/>
          <a:p>
            <a:r>
              <a:rPr lang="pt-BR" sz="6200" dirty="0"/>
              <a:t>Carlos Augusto Daniel neto</a:t>
            </a:r>
          </a:p>
          <a:p>
            <a:r>
              <a:rPr lang="pt-BR" dirty="0"/>
              <a:t>Professor Visitante no Max-Planck-Institut (MPI)</a:t>
            </a:r>
          </a:p>
          <a:p>
            <a:r>
              <a:rPr lang="pt-BR" dirty="0"/>
              <a:t>Pós-doutorado em Direito Tributário (UERJ)</a:t>
            </a:r>
          </a:p>
          <a:p>
            <a:r>
              <a:rPr lang="pt-BR" dirty="0"/>
              <a:t>Doutor em Direito Tributário (USP) </a:t>
            </a:r>
          </a:p>
          <a:p>
            <a:r>
              <a:rPr lang="pt-BR" dirty="0"/>
              <a:t>Mestre em Direito Tributário (PUC-SP) </a:t>
            </a:r>
          </a:p>
          <a:p>
            <a:r>
              <a:rPr lang="pt-BR" dirty="0"/>
              <a:t>Sócio do Daniel &amp; Diniz Advocacia Tributária</a:t>
            </a:r>
          </a:p>
        </p:txBody>
      </p:sp>
    </p:spTree>
    <p:extLst>
      <p:ext uri="{BB962C8B-B14F-4D97-AF65-F5344CB8AC3E}">
        <p14:creationId xmlns:p14="http://schemas.microsoft.com/office/powerpoint/2010/main" val="833657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E86A5B3-1FF1-BA2B-395E-512E3849B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PEC 45 é uma </a:t>
            </a:r>
            <a:r>
              <a:rPr lang="pt-BR" b="1" u="sng" dirty="0"/>
              <a:t>reforma de reforço</a:t>
            </a:r>
            <a:r>
              <a:rPr lang="pt-BR" dirty="0"/>
              <a:t>, </a:t>
            </a:r>
            <a:r>
              <a:rPr lang="pt-BR" b="1" u="sng" dirty="0"/>
              <a:t>e não rompimento</a:t>
            </a:r>
            <a:r>
              <a:rPr lang="pt-BR" dirty="0"/>
              <a:t> com a CF/88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986911F5-C68C-0500-3B65-08A9DB05E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54" y="2774205"/>
            <a:ext cx="2160179" cy="281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CBC0F717-1A51-86F3-C1E1-29D9D4598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6969" y="2918122"/>
            <a:ext cx="1838212" cy="2672956"/>
          </a:xfrm>
          <a:prstGeom prst="rect">
            <a:avLst/>
          </a:prstGeom>
        </p:spPr>
      </p:pic>
      <p:sp>
        <p:nvSpPr>
          <p:cNvPr id="6" name="Seta: Curva para Cima 5">
            <a:extLst>
              <a:ext uri="{FF2B5EF4-FFF2-40B4-BE49-F238E27FC236}">
                <a16:creationId xmlns:a16="http://schemas.microsoft.com/office/drawing/2014/main" xmlns="" id="{324E834A-C64E-B78B-7ECB-C5FCE029E90C}"/>
              </a:ext>
            </a:extLst>
          </p:cNvPr>
          <p:cNvSpPr/>
          <p:nvPr/>
        </p:nvSpPr>
        <p:spPr>
          <a:xfrm>
            <a:off x="1699834" y="5595974"/>
            <a:ext cx="3858994" cy="653143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Seta: Curva para Cima 6">
            <a:extLst>
              <a:ext uri="{FF2B5EF4-FFF2-40B4-BE49-F238E27FC236}">
                <a16:creationId xmlns:a16="http://schemas.microsoft.com/office/drawing/2014/main" xmlns="" id="{B9EC0DC7-7303-B3F4-C373-87E4C54C18F9}"/>
              </a:ext>
            </a:extLst>
          </p:cNvPr>
          <p:cNvSpPr/>
          <p:nvPr/>
        </p:nvSpPr>
        <p:spPr>
          <a:xfrm rot="10800000">
            <a:off x="1535363" y="2067423"/>
            <a:ext cx="3858994" cy="794612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D1A1E0E-480B-0945-803E-1A876FE16CAE}"/>
              </a:ext>
            </a:extLst>
          </p:cNvPr>
          <p:cNvSpPr txBox="1"/>
          <p:nvPr/>
        </p:nvSpPr>
        <p:spPr>
          <a:xfrm>
            <a:off x="7103685" y="2067423"/>
            <a:ext cx="465348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rgbClr val="FF0000"/>
                </a:solidFill>
              </a:rPr>
              <a:t>A Política Fiscal da PEC 45 não pode ser arbitrária, mas </a:t>
            </a:r>
            <a:r>
              <a:rPr lang="pt-BR" sz="3600" b="1" u="sng" dirty="0">
                <a:solidFill>
                  <a:srgbClr val="FF0000"/>
                </a:solidFill>
              </a:rPr>
              <a:t>deve refletir princípios, finalidades e fundamentos da Constituição Brasileira</a:t>
            </a:r>
          </a:p>
        </p:txBody>
      </p:sp>
    </p:spTree>
    <p:extLst>
      <p:ext uri="{BB962C8B-B14F-4D97-AF65-F5344CB8AC3E}">
        <p14:creationId xmlns:p14="http://schemas.microsoft.com/office/powerpoint/2010/main" val="2045217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E86A5B3-1FF1-BA2B-395E-512E3849B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PEC 45 é uma </a:t>
            </a:r>
            <a:r>
              <a:rPr lang="pt-BR" b="1" u="sng" dirty="0"/>
              <a:t>reforma de reforço</a:t>
            </a:r>
            <a:r>
              <a:rPr lang="pt-BR" dirty="0"/>
              <a:t>, </a:t>
            </a:r>
            <a:r>
              <a:rPr lang="pt-BR" b="1" u="sng" dirty="0"/>
              <a:t>e não rompimento</a:t>
            </a:r>
            <a:r>
              <a:rPr lang="pt-BR" dirty="0"/>
              <a:t> com a CF/88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986911F5-C68C-0500-3B65-08A9DB05E7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33" y="2843322"/>
            <a:ext cx="2160179" cy="281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3D1A1E0E-480B-0945-803E-1A876FE16CAE}"/>
              </a:ext>
            </a:extLst>
          </p:cNvPr>
          <p:cNvSpPr txBox="1"/>
          <p:nvPr/>
        </p:nvSpPr>
        <p:spPr>
          <a:xfrm>
            <a:off x="790575" y="1929143"/>
            <a:ext cx="10797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rgbClr val="FF0000"/>
                </a:solidFill>
              </a:rPr>
              <a:t>Para cada tratamento, deve haver um fundamento</a:t>
            </a:r>
            <a:endParaRPr lang="pt-BR" sz="2800" b="1" u="sng" dirty="0">
              <a:solidFill>
                <a:srgbClr val="FF0000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0C6E1FF1-68B3-60D6-569B-AFF85A5B012E}"/>
              </a:ext>
            </a:extLst>
          </p:cNvPr>
          <p:cNvSpPr txBox="1"/>
          <p:nvPr/>
        </p:nvSpPr>
        <p:spPr>
          <a:xfrm>
            <a:off x="3286407" y="2682097"/>
            <a:ext cx="327735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Art. 170 da CF/88</a:t>
            </a:r>
          </a:p>
          <a:p>
            <a:r>
              <a:rPr lang="pt-BR" sz="1600" dirty="0"/>
              <a:t>- </a:t>
            </a:r>
            <a:r>
              <a:rPr lang="pt-BR" sz="1600" b="1" dirty="0"/>
              <a:t>Livre</a:t>
            </a:r>
            <a:r>
              <a:rPr lang="pt-BR" sz="1600" dirty="0"/>
              <a:t> iniciativa</a:t>
            </a:r>
          </a:p>
          <a:p>
            <a:r>
              <a:rPr lang="pt-BR" sz="1600" dirty="0"/>
              <a:t>- Valorização do </a:t>
            </a:r>
            <a:r>
              <a:rPr lang="pt-BR" sz="1600" b="1" dirty="0"/>
              <a:t>trabalho humano</a:t>
            </a:r>
          </a:p>
          <a:p>
            <a:r>
              <a:rPr lang="pt-BR" sz="1600" dirty="0"/>
              <a:t>- </a:t>
            </a:r>
            <a:r>
              <a:rPr lang="pt-BR" sz="1600" b="1" dirty="0"/>
              <a:t>Função social </a:t>
            </a:r>
            <a:r>
              <a:rPr lang="pt-BR" sz="1600" dirty="0"/>
              <a:t>da propriedade (art. 186)</a:t>
            </a:r>
          </a:p>
          <a:p>
            <a:r>
              <a:rPr lang="pt-BR" sz="1600" dirty="0"/>
              <a:t>- </a:t>
            </a:r>
            <a:r>
              <a:rPr lang="pt-BR" sz="1600" b="1" dirty="0"/>
              <a:t>Defesa do meio ambiente</a:t>
            </a:r>
            <a:r>
              <a:rPr lang="pt-BR" sz="1600" dirty="0"/>
              <a:t>, com tratamento diferenciado conforme impacto ambiental</a:t>
            </a:r>
          </a:p>
          <a:p>
            <a:r>
              <a:rPr lang="pt-BR" sz="1600" dirty="0"/>
              <a:t>- </a:t>
            </a:r>
            <a:r>
              <a:rPr lang="pt-BR" sz="1600" b="1" dirty="0"/>
              <a:t>redução de desigualdades </a:t>
            </a:r>
            <a:r>
              <a:rPr lang="pt-BR" sz="1600" dirty="0"/>
              <a:t>regionais e sociais (</a:t>
            </a:r>
            <a:r>
              <a:rPr lang="pt-BR" sz="1600" u="sng" dirty="0"/>
              <a:t>e de gênero!</a:t>
            </a:r>
            <a:r>
              <a:rPr lang="pt-BR" sz="1600" dirty="0"/>
              <a:t>)</a:t>
            </a:r>
          </a:p>
          <a:p>
            <a:r>
              <a:rPr lang="pt-BR" sz="1600" dirty="0"/>
              <a:t>- Busca do </a:t>
            </a:r>
            <a:r>
              <a:rPr lang="pt-BR" sz="1600" b="1" dirty="0"/>
              <a:t>pleno emprego</a:t>
            </a:r>
          </a:p>
        </p:txBody>
      </p:sp>
      <p:sp>
        <p:nvSpPr>
          <p:cNvPr id="4" name="Chave Esquerda 3">
            <a:extLst>
              <a:ext uri="{FF2B5EF4-FFF2-40B4-BE49-F238E27FC236}">
                <a16:creationId xmlns:a16="http://schemas.microsoft.com/office/drawing/2014/main" xmlns="" id="{954DB5C1-0408-1CEC-BF97-9BA38419A77C}"/>
              </a:ext>
            </a:extLst>
          </p:cNvPr>
          <p:cNvSpPr/>
          <p:nvPr/>
        </p:nvSpPr>
        <p:spPr>
          <a:xfrm>
            <a:off x="2889641" y="2644146"/>
            <a:ext cx="466931" cy="312178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DF7D4D0C-8CCA-AEAE-517F-45C54E431BD3}"/>
              </a:ext>
            </a:extLst>
          </p:cNvPr>
          <p:cNvSpPr txBox="1"/>
          <p:nvPr/>
        </p:nvSpPr>
        <p:spPr>
          <a:xfrm>
            <a:off x="7186942" y="2682097"/>
            <a:ext cx="44011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Art. 174: </a:t>
            </a:r>
            <a:r>
              <a:rPr lang="pt-BR" sz="1600" dirty="0"/>
              <a:t>estímulo ao </a:t>
            </a:r>
            <a:r>
              <a:rPr lang="pt-BR" sz="1600" b="1" dirty="0"/>
              <a:t>cooperativismo</a:t>
            </a:r>
            <a:r>
              <a:rPr lang="pt-BR" sz="1600" dirty="0"/>
              <a:t> (art. 146, III, “d”)</a:t>
            </a:r>
          </a:p>
          <a:p>
            <a:r>
              <a:rPr lang="pt-BR" sz="1600" b="1" dirty="0"/>
              <a:t>Art. 187</a:t>
            </a:r>
            <a:r>
              <a:rPr lang="pt-BR" sz="1600" dirty="0"/>
              <a:t>: Fomento à </a:t>
            </a:r>
            <a:r>
              <a:rPr lang="pt-BR" sz="1600" b="1" dirty="0"/>
              <a:t>política agrícola </a:t>
            </a:r>
            <a:r>
              <a:rPr lang="pt-BR" sz="1600" dirty="0"/>
              <a:t>por instrumentos fiscais</a:t>
            </a:r>
          </a:p>
          <a:p>
            <a:r>
              <a:rPr lang="pt-BR" sz="1600" b="1" dirty="0"/>
              <a:t>Art. 195, §9º: </a:t>
            </a:r>
            <a:r>
              <a:rPr lang="pt-BR" sz="1600" dirty="0"/>
              <a:t>tratamento fiscal favorável em razão do </a:t>
            </a:r>
            <a:r>
              <a:rPr lang="pt-BR" sz="1600" b="1" dirty="0"/>
              <a:t>uso intensivo de mão de obra</a:t>
            </a:r>
            <a:r>
              <a:rPr lang="pt-BR" sz="1600" dirty="0"/>
              <a:t>, </a:t>
            </a:r>
            <a:r>
              <a:rPr lang="pt-BR" sz="1600" b="1" dirty="0"/>
              <a:t>porte da empresa </a:t>
            </a:r>
            <a:r>
              <a:rPr lang="pt-BR" sz="1600" dirty="0"/>
              <a:t>ou condição estrutural do mercado de trabalho;</a:t>
            </a:r>
          </a:p>
          <a:p>
            <a:r>
              <a:rPr lang="pt-BR" sz="1600" b="1" dirty="0"/>
              <a:t>Art. 5º, XXVI</a:t>
            </a:r>
            <a:r>
              <a:rPr lang="pt-BR" sz="1600" dirty="0"/>
              <a:t> – fomento da </a:t>
            </a:r>
            <a:r>
              <a:rPr lang="pt-BR" sz="1600" b="1" dirty="0"/>
              <a:t>pequena propriedade </a:t>
            </a:r>
            <a:r>
              <a:rPr lang="pt-BR" sz="1600" dirty="0"/>
              <a:t>rural</a:t>
            </a:r>
            <a:endParaRPr lang="pt-BR" sz="1600" b="1" dirty="0"/>
          </a:p>
          <a:p>
            <a:r>
              <a:rPr lang="pt-BR" sz="1600" b="1" dirty="0"/>
              <a:t>Art. 7º, XX </a:t>
            </a:r>
            <a:r>
              <a:rPr lang="pt-BR" sz="1600" dirty="0"/>
              <a:t>– </a:t>
            </a:r>
            <a:r>
              <a:rPr lang="pt-BR" sz="1600" b="1" dirty="0"/>
              <a:t>proteção ao mercado de trabalho da mulher</a:t>
            </a:r>
            <a:r>
              <a:rPr lang="pt-BR" sz="1600" dirty="0"/>
              <a:t>, mediante incentivos</a:t>
            </a:r>
          </a:p>
        </p:txBody>
      </p:sp>
      <p:sp>
        <p:nvSpPr>
          <p:cNvPr id="10" name="Chave Esquerda 9">
            <a:extLst>
              <a:ext uri="{FF2B5EF4-FFF2-40B4-BE49-F238E27FC236}">
                <a16:creationId xmlns:a16="http://schemas.microsoft.com/office/drawing/2014/main" xmlns="" id="{1E490491-D94A-8048-47E6-0C1ACB20E683}"/>
              </a:ext>
            </a:extLst>
          </p:cNvPr>
          <p:cNvSpPr/>
          <p:nvPr/>
        </p:nvSpPr>
        <p:spPr>
          <a:xfrm>
            <a:off x="6790176" y="2644146"/>
            <a:ext cx="466931" cy="312178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31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E86A5B3-1FF1-BA2B-395E-512E3849B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PEC 45 é uma </a:t>
            </a:r>
            <a:r>
              <a:rPr lang="pt-BR" b="1" u="sng" dirty="0"/>
              <a:t>reforma de reforço</a:t>
            </a:r>
            <a:r>
              <a:rPr lang="pt-BR" dirty="0"/>
              <a:t>, </a:t>
            </a:r>
            <a:r>
              <a:rPr lang="pt-BR" b="1" u="sng" dirty="0"/>
              <a:t>e não rompimento</a:t>
            </a:r>
            <a:r>
              <a:rPr lang="pt-BR" dirty="0"/>
              <a:t> com a CF/88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8CCE3B17-F8D2-93A6-2C26-F11B2D2D26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157" y="2052299"/>
            <a:ext cx="2223549" cy="323327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ECEAAFAA-1A4B-3C90-E40E-1C3FA379A542}"/>
              </a:ext>
            </a:extLst>
          </p:cNvPr>
          <p:cNvSpPr txBox="1"/>
          <p:nvPr/>
        </p:nvSpPr>
        <p:spPr>
          <a:xfrm>
            <a:off x="3212169" y="2099276"/>
            <a:ext cx="78421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Art. 9º - previsão de </a:t>
            </a:r>
            <a:r>
              <a:rPr lang="pt-BR" b="1" u="sng" dirty="0">
                <a:solidFill>
                  <a:srgbClr val="FF0000"/>
                </a:solidFill>
              </a:rPr>
              <a:t>REGIMES DIFERENCIADOS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/>
              <a:t>de tributação</a:t>
            </a:r>
          </a:p>
          <a:p>
            <a:r>
              <a:rPr lang="pt-BR" b="1" dirty="0"/>
              <a:t>§1º Lei complementar definirá as operações sobre as quais as alíquotas dos tributos (IBS e CBS) de que trata o caput serão </a:t>
            </a:r>
            <a:r>
              <a:rPr lang="pt-BR" b="1" u="sng" dirty="0">
                <a:solidFill>
                  <a:srgbClr val="FF0000"/>
                </a:solidFill>
              </a:rPr>
              <a:t>reduzidas em 60% </a:t>
            </a:r>
            <a:r>
              <a:rPr lang="pt-BR" b="1" dirty="0"/>
              <a:t>(...)</a:t>
            </a:r>
          </a:p>
          <a:p>
            <a:r>
              <a:rPr lang="pt-BR" b="1" dirty="0"/>
              <a:t>§3º Lei complementar definirá as hipóteses em que será concedida:</a:t>
            </a:r>
          </a:p>
          <a:p>
            <a:r>
              <a:rPr lang="pt-BR" b="1" u="sng" dirty="0">
                <a:solidFill>
                  <a:srgbClr val="FF0000"/>
                </a:solidFill>
              </a:rPr>
              <a:t>I – isenção</a:t>
            </a:r>
            <a:r>
              <a:rPr lang="pt-BR" dirty="0"/>
              <a:t>, em relação aos serviços de que trata o § 1º, V;</a:t>
            </a:r>
          </a:p>
          <a:p>
            <a:r>
              <a:rPr lang="pt-BR" b="1" u="sng" dirty="0">
                <a:solidFill>
                  <a:srgbClr val="FF0000"/>
                </a:solidFill>
              </a:rPr>
              <a:t>II – redução em 100%</a:t>
            </a:r>
            <a:r>
              <a:rPr lang="pt-BR" b="1" dirty="0"/>
              <a:t> das alíquotas dos tributos (IBS e CBS) referidos </a:t>
            </a:r>
            <a:r>
              <a:rPr lang="pt-BR" dirty="0"/>
              <a:t>no caput para: (...)</a:t>
            </a:r>
          </a:p>
          <a:p>
            <a:r>
              <a:rPr lang="pt-BR" b="1" u="sng" dirty="0">
                <a:solidFill>
                  <a:srgbClr val="FF0000"/>
                </a:solidFill>
              </a:rPr>
              <a:t>III – redução em 100% </a:t>
            </a:r>
            <a:r>
              <a:rPr lang="pt-BR" b="1" dirty="0"/>
              <a:t>da alíquota da contribuição da CBS, incidente sobre: </a:t>
            </a:r>
            <a:r>
              <a:rPr lang="pt-BR" dirty="0"/>
              <a:t>(...)</a:t>
            </a:r>
          </a:p>
          <a:p>
            <a:r>
              <a:rPr lang="pt-BR" b="1" u="sng" dirty="0">
                <a:solidFill>
                  <a:srgbClr val="FF0000"/>
                </a:solidFill>
              </a:rPr>
              <a:t>IV - isenção ou redução em até 100%</a:t>
            </a:r>
            <a:r>
              <a:rPr lang="pt-BR" b="1" dirty="0">
                <a:solidFill>
                  <a:srgbClr val="FF0000"/>
                </a:solidFill>
              </a:rPr>
              <a:t> </a:t>
            </a:r>
            <a:r>
              <a:rPr lang="pt-BR" b="1" dirty="0"/>
              <a:t>das alíquotas dos tributos referidos no caput para atividades de reabilitação urbana de zonas históricas e de áreas críticas de recuperação e de reconversão urbanística.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A94C222A-019B-25BA-C708-1DD30AEAC4EB}"/>
              </a:ext>
            </a:extLst>
          </p:cNvPr>
          <p:cNvSpPr txBox="1"/>
          <p:nvPr/>
        </p:nvSpPr>
        <p:spPr>
          <a:xfrm>
            <a:off x="697117" y="5432079"/>
            <a:ext cx="10212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u="sng" dirty="0">
                <a:solidFill>
                  <a:srgbClr val="7030A0"/>
                </a:solidFill>
              </a:rPr>
              <a:t>É preciso estabelecer regimes diferenciados para as atividades que realizem, </a:t>
            </a:r>
            <a:r>
              <a:rPr lang="pt-BR" b="1" u="sng" dirty="0">
                <a:solidFill>
                  <a:srgbClr val="7030A0"/>
                </a:solidFill>
              </a:rPr>
              <a:t>em maior intensidade, com maior certeza e melhor eficiência</a:t>
            </a:r>
            <a:r>
              <a:rPr lang="pt-BR" u="sng" dirty="0">
                <a:solidFill>
                  <a:srgbClr val="7030A0"/>
                </a:solidFill>
              </a:rPr>
              <a:t>, os fundamentos da CF/88!!!</a:t>
            </a:r>
          </a:p>
        </p:txBody>
      </p:sp>
    </p:spTree>
    <p:extLst>
      <p:ext uri="{BB962C8B-B14F-4D97-AF65-F5344CB8AC3E}">
        <p14:creationId xmlns:p14="http://schemas.microsoft.com/office/powerpoint/2010/main" val="2245835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E86A5B3-1FF1-BA2B-395E-512E3849B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PEC 45 é uma </a:t>
            </a:r>
            <a:r>
              <a:rPr lang="pt-BR" b="1" u="sng" dirty="0"/>
              <a:t>reforma de reforço</a:t>
            </a:r>
            <a:r>
              <a:rPr lang="pt-BR" dirty="0"/>
              <a:t>, </a:t>
            </a:r>
            <a:r>
              <a:rPr lang="pt-BR" b="1" u="sng" dirty="0"/>
              <a:t>e não rompimento</a:t>
            </a:r>
            <a:r>
              <a:rPr lang="pt-BR" dirty="0"/>
              <a:t> com a CF/88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4AA9EC63-C193-F716-FD47-C22B05643B94}"/>
              </a:ext>
            </a:extLst>
          </p:cNvPr>
          <p:cNvSpPr txBox="1"/>
          <p:nvPr/>
        </p:nvSpPr>
        <p:spPr>
          <a:xfrm>
            <a:off x="431613" y="1918625"/>
            <a:ext cx="451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/>
              <a:t>Emenda nº 104 (Sen. Augusta Brito)</a:t>
            </a:r>
          </a:p>
          <a:p>
            <a:pPr algn="ctr"/>
            <a:r>
              <a:rPr lang="pt-BR" b="1" u="sng" dirty="0"/>
              <a:t>Emenda nº 199 (Sen. Zequinha Marinho)</a:t>
            </a:r>
          </a:p>
          <a:p>
            <a:pPr algn="ctr"/>
            <a:r>
              <a:rPr lang="pt-BR" b="1" u="sng" dirty="0"/>
              <a:t>Emenda nº 217 (Sen. </a:t>
            </a:r>
            <a:r>
              <a:rPr lang="pt-BR" b="1" u="sng" dirty="0" err="1"/>
              <a:t>Mecias</a:t>
            </a:r>
            <a:r>
              <a:rPr lang="pt-BR" b="1" u="sng" dirty="0"/>
              <a:t> de Jesus)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4FF989C9-B317-A5AE-D838-36E3C2E0BC3E}"/>
              </a:ext>
            </a:extLst>
          </p:cNvPr>
          <p:cNvSpPr txBox="1"/>
          <p:nvPr/>
        </p:nvSpPr>
        <p:spPr>
          <a:xfrm>
            <a:off x="5413972" y="2156756"/>
            <a:ext cx="624387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rgbClr val="7030A0"/>
                </a:solidFill>
              </a:rPr>
              <a:t>Setor de flores e plantas ornamentais</a:t>
            </a:r>
          </a:p>
          <a:p>
            <a:pPr algn="ctr"/>
            <a:endParaRPr lang="pt-BR" b="1" dirty="0">
              <a:solidFill>
                <a:srgbClr val="7030A0"/>
              </a:solidFill>
            </a:endParaRPr>
          </a:p>
          <a:p>
            <a:pPr marL="342900" indent="-342900">
              <a:buAutoNum type="arabicParenR"/>
            </a:pPr>
            <a:r>
              <a:rPr lang="pt-BR" dirty="0"/>
              <a:t>Parte do </a:t>
            </a:r>
            <a:r>
              <a:rPr lang="pt-BR" b="1" u="sng" dirty="0">
                <a:solidFill>
                  <a:srgbClr val="FF0000"/>
                </a:solidFill>
              </a:rPr>
              <a:t>agronegócio</a:t>
            </a:r>
            <a:r>
              <a:rPr lang="pt-BR" dirty="0"/>
              <a:t> - art. 187</a:t>
            </a:r>
          </a:p>
          <a:p>
            <a:pPr marL="342900" indent="-342900">
              <a:buAutoNum type="arabicParenR"/>
            </a:pPr>
            <a:r>
              <a:rPr lang="pt-BR" b="1" u="sng" dirty="0">
                <a:solidFill>
                  <a:srgbClr val="FF0000"/>
                </a:solidFill>
              </a:rPr>
              <a:t>Utilização intensiva de mão de obra feminina </a:t>
            </a:r>
            <a:r>
              <a:rPr lang="pt-BR" dirty="0"/>
              <a:t>(até 63% em alguns locais; até 15 trabalhadores/ha) – art. 195, §9º; art. 7º, XX; </a:t>
            </a:r>
            <a:r>
              <a:rPr lang="pt-BR" dirty="0" err="1"/>
              <a:t>art</a:t>
            </a:r>
            <a:r>
              <a:rPr lang="pt-BR" dirty="0"/>
              <a:t>; 170; </a:t>
            </a:r>
          </a:p>
          <a:p>
            <a:pPr marL="342900" indent="-342900">
              <a:buAutoNum type="arabicParenR"/>
            </a:pPr>
            <a:r>
              <a:rPr lang="pt-BR" dirty="0"/>
              <a:t>Uso racional de </a:t>
            </a:r>
            <a:r>
              <a:rPr lang="pt-BR" b="1" u="sng" dirty="0">
                <a:solidFill>
                  <a:srgbClr val="FF0000"/>
                </a:solidFill>
              </a:rPr>
              <a:t>pequenas propriedades rurais </a:t>
            </a:r>
            <a:r>
              <a:rPr lang="pt-BR" dirty="0"/>
              <a:t>- Art. 5º, XXVI </a:t>
            </a:r>
          </a:p>
          <a:p>
            <a:pPr marL="342900" indent="-342900">
              <a:buAutoNum type="arabicParenR"/>
            </a:pPr>
            <a:r>
              <a:rPr lang="pt-BR" dirty="0"/>
              <a:t>Manejo </a:t>
            </a:r>
            <a:r>
              <a:rPr lang="pt-BR" b="1" u="sng" dirty="0">
                <a:solidFill>
                  <a:srgbClr val="FF0000"/>
                </a:solidFill>
              </a:rPr>
              <a:t>ambientalmente sustentável </a:t>
            </a:r>
            <a:r>
              <a:rPr lang="pt-BR" dirty="0"/>
              <a:t>e de baixo consumo de defensivos agrícolas – art. 170, VI</a:t>
            </a:r>
          </a:p>
          <a:p>
            <a:pPr marL="342900" indent="-342900">
              <a:buAutoNum type="arabicParenR"/>
            </a:pPr>
            <a:r>
              <a:rPr lang="pt-BR" dirty="0"/>
              <a:t>Explorado por </a:t>
            </a:r>
            <a:r>
              <a:rPr lang="pt-BR" b="1" u="sng" dirty="0">
                <a:solidFill>
                  <a:srgbClr val="FF0000"/>
                </a:solidFill>
              </a:rPr>
              <a:t>cooperativas</a:t>
            </a:r>
            <a:r>
              <a:rPr lang="pt-BR" dirty="0"/>
              <a:t> – art. 174 e 146, III, “d”</a:t>
            </a:r>
          </a:p>
          <a:p>
            <a:pPr marL="342900" indent="-342900">
              <a:buAutoNum type="arabicParenR"/>
            </a:pPr>
            <a:r>
              <a:rPr lang="pt-BR" dirty="0"/>
              <a:t>Fomenta o </a:t>
            </a:r>
            <a:r>
              <a:rPr lang="pt-BR" b="1" u="sng" dirty="0">
                <a:solidFill>
                  <a:srgbClr val="FF0000"/>
                </a:solidFill>
              </a:rPr>
              <a:t>desenvolvimento regional </a:t>
            </a:r>
            <a:r>
              <a:rPr lang="pt-BR" dirty="0"/>
              <a:t>no CE, PE, SC, RS, MG, SP e RJ e o turismo nessas regiões – art. 170, VII</a:t>
            </a:r>
          </a:p>
          <a:p>
            <a:pPr algn="ctr"/>
            <a:r>
              <a:rPr lang="pt-BR" b="1" u="sng" dirty="0">
                <a:solidFill>
                  <a:srgbClr val="FF0000"/>
                </a:solidFill>
              </a:rPr>
              <a:t>Integral alinhamento com o fio condutor da PEC 45, de defesa do meio ambiente</a:t>
            </a:r>
          </a:p>
          <a:p>
            <a:pPr marL="342900" indent="-342900">
              <a:buAutoNum type="arabicParenR"/>
            </a:pPr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DC1223D7-E6C3-F8B0-68D8-7FB626912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710" y="2841955"/>
            <a:ext cx="4942708" cy="2209879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</p:pic>
    </p:spTree>
    <p:extLst>
      <p:ext uri="{BB962C8B-B14F-4D97-AF65-F5344CB8AC3E}">
        <p14:creationId xmlns:p14="http://schemas.microsoft.com/office/powerpoint/2010/main" val="27062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E86A5B3-1FF1-BA2B-395E-512E3849B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PEC 45 é uma </a:t>
            </a:r>
            <a:r>
              <a:rPr lang="pt-BR" b="1" u="sng" dirty="0"/>
              <a:t>reforma de reforço</a:t>
            </a:r>
            <a:r>
              <a:rPr lang="pt-BR" dirty="0"/>
              <a:t>, </a:t>
            </a:r>
            <a:r>
              <a:rPr lang="pt-BR" b="1" u="sng" dirty="0"/>
              <a:t>e não rompimento</a:t>
            </a:r>
            <a:r>
              <a:rPr lang="pt-BR" dirty="0"/>
              <a:t> com a CF/88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4AA9EC63-C193-F716-FD47-C22B05643B94}"/>
              </a:ext>
            </a:extLst>
          </p:cNvPr>
          <p:cNvSpPr txBox="1"/>
          <p:nvPr/>
        </p:nvSpPr>
        <p:spPr>
          <a:xfrm>
            <a:off x="1318852" y="2050182"/>
            <a:ext cx="451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u="sng" dirty="0"/>
              <a:t>Emenda nº 218 (Sen. </a:t>
            </a:r>
            <a:r>
              <a:rPr lang="pt-BR" b="1" u="sng" dirty="0" err="1"/>
              <a:t>Mecias</a:t>
            </a:r>
            <a:r>
              <a:rPr lang="pt-BR" b="1" u="sng" dirty="0"/>
              <a:t> de Jesus)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4F8ADFFB-7AAB-0D11-BD0E-A96207344E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934" y="2696122"/>
            <a:ext cx="5915851" cy="3067478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cxnSp>
        <p:nvCxnSpPr>
          <p:cNvPr id="7" name="Conector de Seta Reta 6">
            <a:extLst>
              <a:ext uri="{FF2B5EF4-FFF2-40B4-BE49-F238E27FC236}">
                <a16:creationId xmlns:a16="http://schemas.microsoft.com/office/drawing/2014/main" xmlns="" id="{6616F80F-0E8F-0651-4017-C72614C78BFF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4128380" y="3019288"/>
            <a:ext cx="3779233" cy="2101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xmlns="" id="{1A74505C-D8C3-12AF-44B2-8E59C44001C1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4128380" y="3838714"/>
            <a:ext cx="3779233" cy="127007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4B65752F-7FC3-4CD2-A021-8392FA0D4593}"/>
              </a:ext>
            </a:extLst>
          </p:cNvPr>
          <p:cNvSpPr txBox="1"/>
          <p:nvPr/>
        </p:nvSpPr>
        <p:spPr>
          <a:xfrm>
            <a:off x="7907613" y="2696122"/>
            <a:ext cx="330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Suprime remissão estática a lei ordinária na Constituição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94B52D42-9FAA-3E46-3F81-7E5112B8B048}"/>
              </a:ext>
            </a:extLst>
          </p:cNvPr>
          <p:cNvSpPr txBox="1"/>
          <p:nvPr/>
        </p:nvSpPr>
        <p:spPr>
          <a:xfrm>
            <a:off x="7907613" y="3515548"/>
            <a:ext cx="330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Preserva o alcance normativo das Emendas nº 104, 199 e 217</a:t>
            </a: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xmlns="" id="{1B007E0E-082A-73DE-A994-2F1821D73764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4128380" y="4607093"/>
            <a:ext cx="3779233" cy="5135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E29164E1-4748-D27A-D576-AE1DA6883606}"/>
              </a:ext>
            </a:extLst>
          </p:cNvPr>
          <p:cNvSpPr txBox="1"/>
          <p:nvPr/>
        </p:nvSpPr>
        <p:spPr>
          <a:xfrm>
            <a:off x="7907613" y="4283927"/>
            <a:ext cx="330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Redação mais simples e imediatamente compreensível</a:t>
            </a:r>
          </a:p>
        </p:txBody>
      </p:sp>
    </p:spTree>
    <p:extLst>
      <p:ext uri="{BB962C8B-B14F-4D97-AF65-F5344CB8AC3E}">
        <p14:creationId xmlns:p14="http://schemas.microsoft.com/office/powerpoint/2010/main" val="4153251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5DC2E88-1951-8220-9E6C-C53027C7A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5432" y="2112641"/>
            <a:ext cx="10058400" cy="1450757"/>
          </a:xfrm>
        </p:spPr>
        <p:txBody>
          <a:bodyPr>
            <a:normAutofit/>
          </a:bodyPr>
          <a:lstStyle/>
          <a:p>
            <a:pPr algn="ctr"/>
            <a:r>
              <a:rPr lang="pt-BR" sz="5400" dirty="0"/>
              <a:t>Obrigado pela atenção!</a:t>
            </a:r>
          </a:p>
        </p:txBody>
      </p:sp>
      <p:pic>
        <p:nvPicPr>
          <p:cNvPr id="4" name="Picture 5" descr="C:\Users\vinicius.hirata\Desktop\email.tif">
            <a:extLst>
              <a:ext uri="{FF2B5EF4-FFF2-40B4-BE49-F238E27FC236}">
                <a16:creationId xmlns:a16="http://schemas.microsoft.com/office/drawing/2014/main" xmlns="" id="{63DFBF3F-F73C-C2C8-6399-4A43C276A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815" y="5242638"/>
            <a:ext cx="535117" cy="544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DFD75868-06A0-6F7E-8F97-0AED108B0177}"/>
              </a:ext>
            </a:extLst>
          </p:cNvPr>
          <p:cNvSpPr/>
          <p:nvPr/>
        </p:nvSpPr>
        <p:spPr>
          <a:xfrm>
            <a:off x="5632865" y="5268045"/>
            <a:ext cx="51863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pt-BR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carlos.daniel@ddtax.com.br</a:t>
            </a: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xmlns="" id="{4795792E-F18F-66BD-89B8-26A79F0AB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814" y="4640017"/>
            <a:ext cx="535117" cy="547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F963E60A-3003-D683-E861-3FE0437C8876}"/>
              </a:ext>
            </a:extLst>
          </p:cNvPr>
          <p:cNvSpPr/>
          <p:nvPr/>
        </p:nvSpPr>
        <p:spPr>
          <a:xfrm>
            <a:off x="6073931" y="4695630"/>
            <a:ext cx="4270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pt-BR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Carlos Augusto Daniel Neto</a:t>
            </a:r>
          </a:p>
        </p:txBody>
      </p:sp>
      <p:pic>
        <p:nvPicPr>
          <p:cNvPr id="8" name="Picture 2" descr="i.pinimg.com/474x/5d/36/d5/5d36d57c4bfb5da2300e...">
            <a:extLst>
              <a:ext uri="{FF2B5EF4-FFF2-40B4-BE49-F238E27FC236}">
                <a16:creationId xmlns:a16="http://schemas.microsoft.com/office/drawing/2014/main" xmlns="" id="{10E24FB8-40B5-B638-7D07-AC2C1FC2A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38814" y="4093725"/>
            <a:ext cx="525818" cy="525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DFC3A37F-7EED-82BD-DF87-49C78BB39380}"/>
              </a:ext>
            </a:extLst>
          </p:cNvPr>
          <p:cNvSpPr/>
          <p:nvPr/>
        </p:nvSpPr>
        <p:spPr>
          <a:xfrm>
            <a:off x="4413822" y="4103898"/>
            <a:ext cx="65303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altLang="pt-BR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@carlos.daniel.neto</a:t>
            </a:r>
          </a:p>
        </p:txBody>
      </p:sp>
    </p:spTree>
    <p:extLst>
      <p:ext uri="{BB962C8B-B14F-4D97-AF65-F5344CB8AC3E}">
        <p14:creationId xmlns:p14="http://schemas.microsoft.com/office/powerpoint/2010/main" val="126968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164</TotalTime>
  <Words>675</Words>
  <Application>Microsoft Office PowerPoint</Application>
  <PresentationFormat>Widescreen</PresentationFormat>
  <Paragraphs>58</Paragraphs>
  <Slides>7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Retrospectiva</vt:lpstr>
      <vt:lpstr>Por uma reforma de realização da Constituição Brasileira</vt:lpstr>
      <vt:lpstr>A PEC 45 é uma reforma de reforço, e não rompimento com a CF/88</vt:lpstr>
      <vt:lpstr>A PEC 45 é uma reforma de reforço, e não rompimento com a CF/88</vt:lpstr>
      <vt:lpstr>A PEC 45 é uma reforma de reforço, e não rompimento com a CF/88</vt:lpstr>
      <vt:lpstr>A PEC 45 é uma reforma de reforço, e não rompimento com a CF/88</vt:lpstr>
      <vt:lpstr>A PEC 45 é uma reforma de reforço, e não rompimento com a CF/88</vt:lpstr>
      <vt:lpstr>Obrigado pela atenção!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 uma reforma de realização da Constituição Brasileira</dc:title>
  <dc:creator>Carlos Augusto Daniel Neto</dc:creator>
  <cp:lastModifiedBy>Juliana Soares Amorim</cp:lastModifiedBy>
  <cp:revision>2</cp:revision>
  <dcterms:created xsi:type="dcterms:W3CDTF">2023-09-23T21:20:18Z</dcterms:created>
  <dcterms:modified xsi:type="dcterms:W3CDTF">2023-09-27T16:13:56Z</dcterms:modified>
</cp:coreProperties>
</file>