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349" r:id="rId6"/>
    <p:sldId id="345" r:id="rId7"/>
    <p:sldId id="509" r:id="rId8"/>
    <p:sldId id="357" r:id="rId9"/>
    <p:sldId id="358" r:id="rId10"/>
    <p:sldId id="508" r:id="rId11"/>
    <p:sldId id="356" r:id="rId12"/>
    <p:sldId id="511" r:id="rId13"/>
    <p:sldId id="510" r:id="rId14"/>
    <p:sldId id="512" r:id="rId15"/>
    <p:sldId id="513" r:id="rId16"/>
    <p:sldId id="514" r:id="rId17"/>
    <p:sldId id="344" r:id="rId18"/>
    <p:sldId id="359" r:id="rId19"/>
    <p:sldId id="347" r:id="rId20"/>
    <p:sldId id="355" r:id="rId21"/>
    <p:sldId id="497" r:id="rId22"/>
    <p:sldId id="504" r:id="rId23"/>
    <p:sldId id="487" r:id="rId24"/>
    <p:sldId id="488" r:id="rId25"/>
    <p:sldId id="490" r:id="rId26"/>
    <p:sldId id="491" r:id="rId27"/>
    <p:sldId id="506" r:id="rId28"/>
    <p:sldId id="495" r:id="rId29"/>
    <p:sldId id="505" r:id="rId30"/>
    <p:sldId id="352" r:id="rId31"/>
    <p:sldId id="258" r:id="rId32"/>
    <p:sldId id="340" r:id="rId33"/>
    <p:sldId id="341" r:id="rId34"/>
    <p:sldId id="507" r:id="rId35"/>
    <p:sldId id="492" r:id="rId36"/>
    <p:sldId id="263" r:id="rId37"/>
    <p:sldId id="259" r:id="rId38"/>
    <p:sldId id="264" r:id="rId39"/>
    <p:sldId id="265" r:id="rId40"/>
    <p:sldId id="515" r:id="rId41"/>
    <p:sldId id="496" r:id="rId42"/>
    <p:sldId id="262" r:id="rId43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9FF"/>
    <a:srgbClr val="595959"/>
    <a:srgbClr val="FFCD00"/>
    <a:srgbClr val="12A9E6"/>
    <a:srgbClr val="9C1D28"/>
    <a:srgbClr val="1A4287"/>
    <a:srgbClr val="AAA28F"/>
    <a:srgbClr val="65D7FF"/>
    <a:srgbClr val="22A5D3"/>
    <a:srgbClr val="9B2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040E6-86E5-4894-B4D1-39EAAE980F3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017446-BA3F-41D8-85C3-D52CB7A76DD8}">
      <dgm:prSet/>
      <dgm:spPr/>
      <dgm:t>
        <a:bodyPr/>
        <a:lstStyle/>
        <a:p>
          <a:r>
            <a:rPr lang="pt-PT" dirty="0"/>
            <a:t>Dos 2.340 bilhões de toneladas-quilômetro transportados em 2019, 65% foram transportados por caminhões, 20% por hidrovias e apenas 15% por ferrovia, em comparação com outros pares. </a:t>
          </a:r>
          <a:endParaRPr lang="en-US" dirty="0"/>
        </a:p>
      </dgm:t>
    </dgm:pt>
    <dgm:pt modelId="{27EAC89E-812B-4723-9AAB-EAA658097998}" type="parTrans" cxnId="{873AAE6E-3316-41F4-8E3D-A77490A6D1A3}">
      <dgm:prSet/>
      <dgm:spPr/>
      <dgm:t>
        <a:bodyPr/>
        <a:lstStyle/>
        <a:p>
          <a:endParaRPr lang="en-US"/>
        </a:p>
      </dgm:t>
    </dgm:pt>
    <dgm:pt modelId="{13DB8FEB-1C6C-4B3B-8385-19140AD69F3A}" type="sibTrans" cxnId="{873AAE6E-3316-41F4-8E3D-A77490A6D1A3}">
      <dgm:prSet/>
      <dgm:spPr/>
      <dgm:t>
        <a:bodyPr/>
        <a:lstStyle/>
        <a:p>
          <a:endParaRPr lang="en-US"/>
        </a:p>
      </dgm:t>
    </dgm:pt>
    <dgm:pt modelId="{C331BBE2-525D-4CCD-BE8C-D95CC83791E2}">
      <dgm:prSet/>
      <dgm:spPr/>
      <dgm:t>
        <a:bodyPr/>
        <a:lstStyle/>
        <a:p>
          <a:r>
            <a:rPr lang="pt-PT"/>
            <a:t>A baixa capilaridade e a oferta limitada de vias férreas e por via navegável e as grandes distâncias rodoviárias percorridas para aceder a elas reduzem a sua competitividade</a:t>
          </a:r>
          <a:endParaRPr lang="en-US"/>
        </a:p>
      </dgm:t>
    </dgm:pt>
    <dgm:pt modelId="{24BEC63A-8AB1-4521-A023-5AAF7D72302E}" type="parTrans" cxnId="{78F8D39E-37D3-49DD-8FCB-00A2CA680F47}">
      <dgm:prSet/>
      <dgm:spPr/>
      <dgm:t>
        <a:bodyPr/>
        <a:lstStyle/>
        <a:p>
          <a:endParaRPr lang="en-US"/>
        </a:p>
      </dgm:t>
    </dgm:pt>
    <dgm:pt modelId="{C2ECC6FA-DF0B-49AC-B2B9-43C0CE72BF31}" type="sibTrans" cxnId="{78F8D39E-37D3-49DD-8FCB-00A2CA680F47}">
      <dgm:prSet/>
      <dgm:spPr/>
      <dgm:t>
        <a:bodyPr/>
        <a:lstStyle/>
        <a:p>
          <a:endParaRPr lang="en-US"/>
        </a:p>
      </dgm:t>
    </dgm:pt>
    <dgm:pt modelId="{3031FDE6-DAC2-4966-82AD-D5CEF580A0C4}">
      <dgm:prSet/>
      <dgm:spPr/>
      <dgm:t>
        <a:bodyPr/>
        <a:lstStyle/>
        <a:p>
          <a:r>
            <a:rPr lang="pt-PT"/>
            <a:t>Falta de integração entre os modos de transporte rodoviário, ferroviário e fluvial </a:t>
          </a:r>
          <a:endParaRPr lang="en-US"/>
        </a:p>
      </dgm:t>
    </dgm:pt>
    <dgm:pt modelId="{EA412B10-ABFB-4CE4-A3E8-562500F21A22}" type="parTrans" cxnId="{AD54DC7A-1587-430F-9F5E-B5E812FA78AD}">
      <dgm:prSet/>
      <dgm:spPr/>
      <dgm:t>
        <a:bodyPr/>
        <a:lstStyle/>
        <a:p>
          <a:endParaRPr lang="en-US"/>
        </a:p>
      </dgm:t>
    </dgm:pt>
    <dgm:pt modelId="{41467A67-1EA9-47DC-BB37-4504EAA73DDB}" type="sibTrans" cxnId="{AD54DC7A-1587-430F-9F5E-B5E812FA78AD}">
      <dgm:prSet/>
      <dgm:spPr/>
      <dgm:t>
        <a:bodyPr/>
        <a:lstStyle/>
        <a:p>
          <a:endParaRPr lang="en-US"/>
        </a:p>
      </dgm:t>
    </dgm:pt>
    <dgm:pt modelId="{9DDC9485-BD89-409A-B69B-E264E3075941}">
      <dgm:prSet/>
      <dgm:spPr/>
      <dgm:t>
        <a:bodyPr/>
        <a:lstStyle/>
        <a:p>
          <a:r>
            <a:rPr lang="pt-PT" dirty="0"/>
            <a:t>Além disso, a qualidade das rodovias está piorando devido à falta de manutenção e consequência de eventos climáticos extremos. </a:t>
          </a:r>
          <a:endParaRPr lang="en-US" dirty="0"/>
        </a:p>
      </dgm:t>
    </dgm:pt>
    <dgm:pt modelId="{DCAC5B3C-AE80-498E-9D52-019AAC6C0F4A}" type="parTrans" cxnId="{71F24205-C2A1-4F93-A83C-03C3E2929401}">
      <dgm:prSet/>
      <dgm:spPr/>
      <dgm:t>
        <a:bodyPr/>
        <a:lstStyle/>
        <a:p>
          <a:endParaRPr lang="en-US"/>
        </a:p>
      </dgm:t>
    </dgm:pt>
    <dgm:pt modelId="{1A7810EF-3355-415B-B3FC-DEEE33BB628D}" type="sibTrans" cxnId="{71F24205-C2A1-4F93-A83C-03C3E2929401}">
      <dgm:prSet/>
      <dgm:spPr/>
      <dgm:t>
        <a:bodyPr/>
        <a:lstStyle/>
        <a:p>
          <a:endParaRPr lang="en-US"/>
        </a:p>
      </dgm:t>
    </dgm:pt>
    <dgm:pt modelId="{FF154122-A33D-43B1-A48B-2CA76A746EEC}" type="pres">
      <dgm:prSet presAssocID="{043040E6-86E5-4894-B4D1-39EAAE980F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EE43BD-04DC-4239-8FF5-12B1B8C0668C}" type="pres">
      <dgm:prSet presAssocID="{8C017446-BA3F-41D8-85C3-D52CB7A76DD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608FD7-8E4E-422B-854A-D8C3ECECDFE9}" type="pres">
      <dgm:prSet presAssocID="{13DB8FEB-1C6C-4B3B-8385-19140AD69F3A}" presName="sibTrans" presStyleLbl="sibTrans2D1" presStyleIdx="0" presStyleCnt="3"/>
      <dgm:spPr/>
      <dgm:t>
        <a:bodyPr/>
        <a:lstStyle/>
        <a:p>
          <a:endParaRPr lang="pt-BR"/>
        </a:p>
      </dgm:t>
    </dgm:pt>
    <dgm:pt modelId="{133A50CD-6D04-42B8-BD65-8FD98CC28152}" type="pres">
      <dgm:prSet presAssocID="{13DB8FEB-1C6C-4B3B-8385-19140AD69F3A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6E48E5F6-41E0-477E-9FB6-028A73E0E178}" type="pres">
      <dgm:prSet presAssocID="{C331BBE2-525D-4CCD-BE8C-D95CC83791E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A3E001-EE48-4B73-9AA2-BD45D390341F}" type="pres">
      <dgm:prSet presAssocID="{C2ECC6FA-DF0B-49AC-B2B9-43C0CE72BF31}" presName="sibTrans" presStyleLbl="sibTrans2D1" presStyleIdx="1" presStyleCnt="3"/>
      <dgm:spPr/>
      <dgm:t>
        <a:bodyPr/>
        <a:lstStyle/>
        <a:p>
          <a:endParaRPr lang="pt-BR"/>
        </a:p>
      </dgm:t>
    </dgm:pt>
    <dgm:pt modelId="{2F35F5D8-C74F-4574-B78B-4D62815B41D6}" type="pres">
      <dgm:prSet presAssocID="{C2ECC6FA-DF0B-49AC-B2B9-43C0CE72BF31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4F252ACA-9F74-47B4-8C7A-8D778A60CD45}" type="pres">
      <dgm:prSet presAssocID="{3031FDE6-DAC2-4966-82AD-D5CEF580A0C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519F2D-6F16-4FB2-95EA-BEDF7DECDBE1}" type="pres">
      <dgm:prSet presAssocID="{41467A67-1EA9-47DC-BB37-4504EAA73DDB}" presName="sibTrans" presStyleLbl="sibTrans2D1" presStyleIdx="2" presStyleCnt="3"/>
      <dgm:spPr/>
      <dgm:t>
        <a:bodyPr/>
        <a:lstStyle/>
        <a:p>
          <a:endParaRPr lang="pt-BR"/>
        </a:p>
      </dgm:t>
    </dgm:pt>
    <dgm:pt modelId="{A5395634-DD11-4F6D-9F4D-57EAAAE877E7}" type="pres">
      <dgm:prSet presAssocID="{41467A67-1EA9-47DC-BB37-4504EAA73DDB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6EEBD05B-2564-4E54-B2F4-61B608D1A4B4}" type="pres">
      <dgm:prSet presAssocID="{9DDC9485-BD89-409A-B69B-E264E307594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38CF700-21AC-4D4F-953B-291D6CC1F75B}" type="presOf" srcId="{9DDC9485-BD89-409A-B69B-E264E3075941}" destId="{6EEBD05B-2564-4E54-B2F4-61B608D1A4B4}" srcOrd="0" destOrd="0" presId="urn:microsoft.com/office/officeart/2005/8/layout/process5"/>
    <dgm:cxn modelId="{73C01671-3F27-49FD-972C-75E9862F831A}" type="presOf" srcId="{8C017446-BA3F-41D8-85C3-D52CB7A76DD8}" destId="{A9EE43BD-04DC-4239-8FF5-12B1B8C0668C}" srcOrd="0" destOrd="0" presId="urn:microsoft.com/office/officeart/2005/8/layout/process5"/>
    <dgm:cxn modelId="{57E557D9-8AFA-41A4-ADD8-178C46B1B30E}" type="presOf" srcId="{3031FDE6-DAC2-4966-82AD-D5CEF580A0C4}" destId="{4F252ACA-9F74-47B4-8C7A-8D778A60CD45}" srcOrd="0" destOrd="0" presId="urn:microsoft.com/office/officeart/2005/8/layout/process5"/>
    <dgm:cxn modelId="{AD54DC7A-1587-430F-9F5E-B5E812FA78AD}" srcId="{043040E6-86E5-4894-B4D1-39EAAE980F3A}" destId="{3031FDE6-DAC2-4966-82AD-D5CEF580A0C4}" srcOrd="2" destOrd="0" parTransId="{EA412B10-ABFB-4CE4-A3E8-562500F21A22}" sibTransId="{41467A67-1EA9-47DC-BB37-4504EAA73DDB}"/>
    <dgm:cxn modelId="{6FED8229-F394-478A-B3A4-636AD19C61BA}" type="presOf" srcId="{13DB8FEB-1C6C-4B3B-8385-19140AD69F3A}" destId="{133A50CD-6D04-42B8-BD65-8FD98CC28152}" srcOrd="1" destOrd="0" presId="urn:microsoft.com/office/officeart/2005/8/layout/process5"/>
    <dgm:cxn modelId="{6A6E9D89-2173-4548-9DE2-8A805CF1A918}" type="presOf" srcId="{C2ECC6FA-DF0B-49AC-B2B9-43C0CE72BF31}" destId="{2F35F5D8-C74F-4574-B78B-4D62815B41D6}" srcOrd="1" destOrd="0" presId="urn:microsoft.com/office/officeart/2005/8/layout/process5"/>
    <dgm:cxn modelId="{C08E0E19-753E-46E4-B441-08387D3FE71D}" type="presOf" srcId="{41467A67-1EA9-47DC-BB37-4504EAA73DDB}" destId="{9C519F2D-6F16-4FB2-95EA-BEDF7DECDBE1}" srcOrd="0" destOrd="0" presId="urn:microsoft.com/office/officeart/2005/8/layout/process5"/>
    <dgm:cxn modelId="{71F24205-C2A1-4F93-A83C-03C3E2929401}" srcId="{043040E6-86E5-4894-B4D1-39EAAE980F3A}" destId="{9DDC9485-BD89-409A-B69B-E264E3075941}" srcOrd="3" destOrd="0" parTransId="{DCAC5B3C-AE80-498E-9D52-019AAC6C0F4A}" sibTransId="{1A7810EF-3355-415B-B3FC-DEEE33BB628D}"/>
    <dgm:cxn modelId="{78F8D39E-37D3-49DD-8FCB-00A2CA680F47}" srcId="{043040E6-86E5-4894-B4D1-39EAAE980F3A}" destId="{C331BBE2-525D-4CCD-BE8C-D95CC83791E2}" srcOrd="1" destOrd="0" parTransId="{24BEC63A-8AB1-4521-A023-5AAF7D72302E}" sibTransId="{C2ECC6FA-DF0B-49AC-B2B9-43C0CE72BF31}"/>
    <dgm:cxn modelId="{11C2B863-B0A3-48E7-A0D7-7B03D070A83D}" type="presOf" srcId="{C331BBE2-525D-4CCD-BE8C-D95CC83791E2}" destId="{6E48E5F6-41E0-477E-9FB6-028A73E0E178}" srcOrd="0" destOrd="0" presId="urn:microsoft.com/office/officeart/2005/8/layout/process5"/>
    <dgm:cxn modelId="{6330615C-094C-4801-8BCB-C8E0A54FFD8F}" type="presOf" srcId="{C2ECC6FA-DF0B-49AC-B2B9-43C0CE72BF31}" destId="{BCA3E001-EE48-4B73-9AA2-BD45D390341F}" srcOrd="0" destOrd="0" presId="urn:microsoft.com/office/officeart/2005/8/layout/process5"/>
    <dgm:cxn modelId="{873AAE6E-3316-41F4-8E3D-A77490A6D1A3}" srcId="{043040E6-86E5-4894-B4D1-39EAAE980F3A}" destId="{8C017446-BA3F-41D8-85C3-D52CB7A76DD8}" srcOrd="0" destOrd="0" parTransId="{27EAC89E-812B-4723-9AAB-EAA658097998}" sibTransId="{13DB8FEB-1C6C-4B3B-8385-19140AD69F3A}"/>
    <dgm:cxn modelId="{977B9DA1-18F7-4D25-AF5F-F7C8E79BEE20}" type="presOf" srcId="{41467A67-1EA9-47DC-BB37-4504EAA73DDB}" destId="{A5395634-DD11-4F6D-9F4D-57EAAAE877E7}" srcOrd="1" destOrd="0" presId="urn:microsoft.com/office/officeart/2005/8/layout/process5"/>
    <dgm:cxn modelId="{848FA246-2CFC-4D26-BE79-5FE3D0FD979E}" type="presOf" srcId="{043040E6-86E5-4894-B4D1-39EAAE980F3A}" destId="{FF154122-A33D-43B1-A48B-2CA76A746EEC}" srcOrd="0" destOrd="0" presId="urn:microsoft.com/office/officeart/2005/8/layout/process5"/>
    <dgm:cxn modelId="{D04E4CA5-C640-4119-9B14-C63AAE3C5AE7}" type="presOf" srcId="{13DB8FEB-1C6C-4B3B-8385-19140AD69F3A}" destId="{F5608FD7-8E4E-422B-854A-D8C3ECECDFE9}" srcOrd="0" destOrd="0" presId="urn:microsoft.com/office/officeart/2005/8/layout/process5"/>
    <dgm:cxn modelId="{A53198F7-9F2D-4EEF-BB17-9E7624C51EFB}" type="presParOf" srcId="{FF154122-A33D-43B1-A48B-2CA76A746EEC}" destId="{A9EE43BD-04DC-4239-8FF5-12B1B8C0668C}" srcOrd="0" destOrd="0" presId="urn:microsoft.com/office/officeart/2005/8/layout/process5"/>
    <dgm:cxn modelId="{26E10FCE-16CE-40E1-82D3-BA7EC84DDB31}" type="presParOf" srcId="{FF154122-A33D-43B1-A48B-2CA76A746EEC}" destId="{F5608FD7-8E4E-422B-854A-D8C3ECECDFE9}" srcOrd="1" destOrd="0" presId="urn:microsoft.com/office/officeart/2005/8/layout/process5"/>
    <dgm:cxn modelId="{287544FC-C3B4-4A80-9770-38E35451005D}" type="presParOf" srcId="{F5608FD7-8E4E-422B-854A-D8C3ECECDFE9}" destId="{133A50CD-6D04-42B8-BD65-8FD98CC28152}" srcOrd="0" destOrd="0" presId="urn:microsoft.com/office/officeart/2005/8/layout/process5"/>
    <dgm:cxn modelId="{B10C9E38-54EA-46A9-A5D5-A74F533EA5B9}" type="presParOf" srcId="{FF154122-A33D-43B1-A48B-2CA76A746EEC}" destId="{6E48E5F6-41E0-477E-9FB6-028A73E0E178}" srcOrd="2" destOrd="0" presId="urn:microsoft.com/office/officeart/2005/8/layout/process5"/>
    <dgm:cxn modelId="{E1BCEDB8-F2E0-47D4-BE82-D74FB58D5E42}" type="presParOf" srcId="{FF154122-A33D-43B1-A48B-2CA76A746EEC}" destId="{BCA3E001-EE48-4B73-9AA2-BD45D390341F}" srcOrd="3" destOrd="0" presId="urn:microsoft.com/office/officeart/2005/8/layout/process5"/>
    <dgm:cxn modelId="{44281ABF-F9A8-48D2-BD1B-8B6CF54DFCB1}" type="presParOf" srcId="{BCA3E001-EE48-4B73-9AA2-BD45D390341F}" destId="{2F35F5D8-C74F-4574-B78B-4D62815B41D6}" srcOrd="0" destOrd="0" presId="urn:microsoft.com/office/officeart/2005/8/layout/process5"/>
    <dgm:cxn modelId="{E373E83A-E7F3-4362-80DF-18E29E6F38F6}" type="presParOf" srcId="{FF154122-A33D-43B1-A48B-2CA76A746EEC}" destId="{4F252ACA-9F74-47B4-8C7A-8D778A60CD45}" srcOrd="4" destOrd="0" presId="urn:microsoft.com/office/officeart/2005/8/layout/process5"/>
    <dgm:cxn modelId="{A44EAA09-8E25-4DDE-A8E1-E3A984272AF2}" type="presParOf" srcId="{FF154122-A33D-43B1-A48B-2CA76A746EEC}" destId="{9C519F2D-6F16-4FB2-95EA-BEDF7DECDBE1}" srcOrd="5" destOrd="0" presId="urn:microsoft.com/office/officeart/2005/8/layout/process5"/>
    <dgm:cxn modelId="{D74A702A-8F63-4D48-8E00-5C1A075538A7}" type="presParOf" srcId="{9C519F2D-6F16-4FB2-95EA-BEDF7DECDBE1}" destId="{A5395634-DD11-4F6D-9F4D-57EAAAE877E7}" srcOrd="0" destOrd="0" presId="urn:microsoft.com/office/officeart/2005/8/layout/process5"/>
    <dgm:cxn modelId="{A4B8905D-0911-4604-9923-856C58E6566B}" type="presParOf" srcId="{FF154122-A33D-43B1-A48B-2CA76A746EEC}" destId="{6EEBD05B-2564-4E54-B2F4-61B608D1A4B4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59AFA-FB4C-4A5D-951C-FC7BA1CB1BF1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16232-3975-4F45-B4E1-DB5D3080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11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16232-3975-4F45-B4E1-DB5D3080603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04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16232-3975-4F45-B4E1-DB5D3080603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25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260FF995-5FE4-4109-809E-48E4CFC729CF}"/>
              </a:ext>
            </a:extLst>
          </p:cNvPr>
          <p:cNvGrpSpPr/>
          <p:nvPr userDrawn="1"/>
        </p:nvGrpSpPr>
        <p:grpSpPr>
          <a:xfrm>
            <a:off x="10266218" y="6346997"/>
            <a:ext cx="1925782" cy="511009"/>
            <a:chOff x="4979324" y="3096625"/>
            <a:chExt cx="2202872" cy="584534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E04ECE03-2B03-42E3-A66D-2385CFB102C5}"/>
                </a:ext>
              </a:extLst>
            </p:cNvPr>
            <p:cNvSpPr/>
            <p:nvPr userDrawn="1"/>
          </p:nvSpPr>
          <p:spPr>
            <a:xfrm>
              <a:off x="4979324" y="3331255"/>
              <a:ext cx="2202872" cy="349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xmlns="" id="{70A5BBA4-7830-4C8C-8850-27D2B8F70D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09222" y="3096625"/>
              <a:ext cx="1743075" cy="409575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CA59E6A5-0A57-4251-B34B-9E00B8161C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" y="6412624"/>
            <a:ext cx="10332718" cy="4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8156F0-2DD8-4348-BA1A-61673501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1D52E31-0896-4901-A1BE-35699AFF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2D44F10-1CF1-438B-A059-8F06028D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04BA036-9334-4E49-A9EB-FBC93257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DF729F0-E45F-43DC-911B-9E7FD846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98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E4DDFC4-6A17-4BA2-BBBB-FE4C96248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C4547C0-DFAD-45AE-BE86-CC0E8BC78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5DC5B01-7F47-44C7-A233-127F333D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696D138-40EC-49B1-BFD8-CC035D90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1D0AEC8-6013-43D8-97DC-3ED293AA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3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D4A7A4-D363-99EF-2880-B2577AC7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3CC7711-BBD5-56DA-A027-0EEA5A256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61BF2C3-6824-E6FD-B2B7-E732F1CF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5AD5-D7AC-42A6-9DCC-ABC41C866F83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180F7F0-DA05-0487-3146-005D4830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E789C6-DC63-4B04-B5C1-5B866979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FD463-4C19-4A55-93E0-205C549C6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564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 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09FEDA1-D24F-2F49-46A0-C451D819CE0F}"/>
              </a:ext>
            </a:extLst>
          </p:cNvPr>
          <p:cNvSpPr/>
          <p:nvPr userDrawn="1"/>
        </p:nvSpPr>
        <p:spPr>
          <a:xfrm>
            <a:off x="0" y="-6872"/>
            <a:ext cx="12192001" cy="6864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9FBF732-4DCC-A479-3210-7850A9BF68BE}"/>
              </a:ext>
            </a:extLst>
          </p:cNvPr>
          <p:cNvSpPr/>
          <p:nvPr userDrawn="1"/>
        </p:nvSpPr>
        <p:spPr>
          <a:xfrm>
            <a:off x="0" y="-6872"/>
            <a:ext cx="2557393" cy="6864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603">
            <a:extLst>
              <a:ext uri="{FF2B5EF4-FFF2-40B4-BE49-F238E27FC236}">
                <a16:creationId xmlns:a16="http://schemas.microsoft.com/office/drawing/2014/main" xmlns="" id="{5B512B9E-3CD1-6AD6-2595-F815E8D180E8}"/>
              </a:ext>
            </a:extLst>
          </p:cNvPr>
          <p:cNvSpPr/>
          <p:nvPr userDrawn="1"/>
        </p:nvSpPr>
        <p:spPr>
          <a:xfrm>
            <a:off x="1904218" y="-6872"/>
            <a:ext cx="4235363" cy="1826192"/>
          </a:xfrm>
          <a:custGeom>
            <a:avLst/>
            <a:gdLst>
              <a:gd name="connsiteX0" fmla="*/ 0 w 4235363"/>
              <a:gd name="connsiteY0" fmla="*/ 0 h 1826192"/>
              <a:gd name="connsiteX1" fmla="*/ 4235363 w 4235363"/>
              <a:gd name="connsiteY1" fmla="*/ 0 h 1826192"/>
              <a:gd name="connsiteX2" fmla="*/ 4235363 w 4235363"/>
              <a:gd name="connsiteY2" fmla="*/ 1826192 h 1826192"/>
              <a:gd name="connsiteX3" fmla="*/ 0 w 4235363"/>
              <a:gd name="connsiteY3" fmla="*/ 1826192 h 1826192"/>
              <a:gd name="connsiteX4" fmla="*/ 0 w 4235363"/>
              <a:gd name="connsiteY4" fmla="*/ 0 h 1826192"/>
              <a:gd name="connsiteX0" fmla="*/ 0 w 4235363"/>
              <a:gd name="connsiteY0" fmla="*/ 0 h 1826192"/>
              <a:gd name="connsiteX1" fmla="*/ 4235363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0 h 1826192"/>
              <a:gd name="connsiteX1" fmla="*/ 4019463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34884 h 1861076"/>
              <a:gd name="connsiteX1" fmla="*/ 4019463 w 4235363"/>
              <a:gd name="connsiteY1" fmla="*/ 34884 h 1861076"/>
              <a:gd name="connsiteX2" fmla="*/ 4232275 w 4235363"/>
              <a:gd name="connsiteY2" fmla="*/ 356081 h 1861076"/>
              <a:gd name="connsiteX3" fmla="*/ 4235363 w 4235363"/>
              <a:gd name="connsiteY3" fmla="*/ 1861076 h 1861076"/>
              <a:gd name="connsiteX4" fmla="*/ 0 w 4235363"/>
              <a:gd name="connsiteY4" fmla="*/ 1861076 h 1861076"/>
              <a:gd name="connsiteX5" fmla="*/ 0 w 4235363"/>
              <a:gd name="connsiteY5" fmla="*/ 34884 h 1861076"/>
              <a:gd name="connsiteX0" fmla="*/ 0 w 4235363"/>
              <a:gd name="connsiteY0" fmla="*/ 0 h 1826192"/>
              <a:gd name="connsiteX1" fmla="*/ 4019463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0 h 1826192"/>
              <a:gd name="connsiteX1" fmla="*/ 3628938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19362 h 1845554"/>
              <a:gd name="connsiteX1" fmla="*/ 3628938 w 4235363"/>
              <a:gd name="connsiteY1" fmla="*/ 19362 h 1845554"/>
              <a:gd name="connsiteX2" fmla="*/ 4232275 w 4235363"/>
              <a:gd name="connsiteY2" fmla="*/ 340559 h 1845554"/>
              <a:gd name="connsiteX3" fmla="*/ 4235363 w 4235363"/>
              <a:gd name="connsiteY3" fmla="*/ 1845554 h 1845554"/>
              <a:gd name="connsiteX4" fmla="*/ 0 w 4235363"/>
              <a:gd name="connsiteY4" fmla="*/ 1845554 h 1845554"/>
              <a:gd name="connsiteX5" fmla="*/ 0 w 4235363"/>
              <a:gd name="connsiteY5" fmla="*/ 19362 h 1845554"/>
              <a:gd name="connsiteX0" fmla="*/ 0 w 4235363"/>
              <a:gd name="connsiteY0" fmla="*/ 19362 h 1845554"/>
              <a:gd name="connsiteX1" fmla="*/ 3628938 w 4235363"/>
              <a:gd name="connsiteY1" fmla="*/ 19362 h 1845554"/>
              <a:gd name="connsiteX2" fmla="*/ 4232275 w 4235363"/>
              <a:gd name="connsiteY2" fmla="*/ 340559 h 1845554"/>
              <a:gd name="connsiteX3" fmla="*/ 4235363 w 4235363"/>
              <a:gd name="connsiteY3" fmla="*/ 1845554 h 1845554"/>
              <a:gd name="connsiteX4" fmla="*/ 0 w 4235363"/>
              <a:gd name="connsiteY4" fmla="*/ 1845554 h 1845554"/>
              <a:gd name="connsiteX5" fmla="*/ 0 w 4235363"/>
              <a:gd name="connsiteY5" fmla="*/ 19362 h 1845554"/>
              <a:gd name="connsiteX0" fmla="*/ 0 w 4235363"/>
              <a:gd name="connsiteY0" fmla="*/ 0 h 1826192"/>
              <a:gd name="connsiteX1" fmla="*/ 3628938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5363" h="1826192">
                <a:moveTo>
                  <a:pt x="0" y="0"/>
                </a:moveTo>
                <a:lnTo>
                  <a:pt x="3628938" y="0"/>
                </a:lnTo>
                <a:cubicBezTo>
                  <a:pt x="3831109" y="43566"/>
                  <a:pt x="4153929" y="185556"/>
                  <a:pt x="4232275" y="321197"/>
                </a:cubicBezTo>
                <a:cubicBezTo>
                  <a:pt x="4233304" y="822862"/>
                  <a:pt x="4234334" y="1324527"/>
                  <a:pt x="4235363" y="1826192"/>
                </a:cubicBezTo>
                <a:lnTo>
                  <a:pt x="0" y="18261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604">
            <a:extLst>
              <a:ext uri="{FF2B5EF4-FFF2-40B4-BE49-F238E27FC236}">
                <a16:creationId xmlns:a16="http://schemas.microsoft.com/office/drawing/2014/main" xmlns="" id="{97BBDA16-4080-06A5-1667-367B17C0E31A}"/>
              </a:ext>
            </a:extLst>
          </p:cNvPr>
          <p:cNvSpPr/>
          <p:nvPr userDrawn="1"/>
        </p:nvSpPr>
        <p:spPr>
          <a:xfrm>
            <a:off x="1904218" y="1590914"/>
            <a:ext cx="3937879" cy="5267086"/>
          </a:xfrm>
          <a:custGeom>
            <a:avLst/>
            <a:gdLst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7879 w 3937879"/>
              <a:gd name="connsiteY2" fmla="*/ 5267086 h 5267086"/>
              <a:gd name="connsiteX3" fmla="*/ 0 w 3937879"/>
              <a:gd name="connsiteY3" fmla="*/ 5267086 h 5267086"/>
              <a:gd name="connsiteX4" fmla="*/ 0 w 3937879"/>
              <a:gd name="connsiteY4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937879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735473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735473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735473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879" h="5267086">
                <a:moveTo>
                  <a:pt x="0" y="0"/>
                </a:moveTo>
                <a:lnTo>
                  <a:pt x="3937879" y="0"/>
                </a:lnTo>
                <a:cubicBezTo>
                  <a:pt x="3937321" y="1693783"/>
                  <a:pt x="3936764" y="3387566"/>
                  <a:pt x="3936206" y="5081349"/>
                </a:cubicBezTo>
                <a:cubicBezTo>
                  <a:pt x="3905808" y="5169455"/>
                  <a:pt x="3820640" y="5233749"/>
                  <a:pt x="3735473" y="5267086"/>
                </a:cubicBezTo>
                <a:lnTo>
                  <a:pt x="0" y="52670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7026546-CF36-AC28-A882-2267CFBE8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3" b="31542"/>
          <a:stretch/>
        </p:blipFill>
        <p:spPr>
          <a:xfrm>
            <a:off x="347051" y="-6871"/>
            <a:ext cx="10294374" cy="68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56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 S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09FEDA1-D24F-2F49-46A0-C451D819CE0F}"/>
              </a:ext>
            </a:extLst>
          </p:cNvPr>
          <p:cNvSpPr/>
          <p:nvPr userDrawn="1"/>
        </p:nvSpPr>
        <p:spPr>
          <a:xfrm>
            <a:off x="0" y="-6872"/>
            <a:ext cx="12192001" cy="6864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9FBF732-4DCC-A479-3210-7850A9BF68BE}"/>
              </a:ext>
            </a:extLst>
          </p:cNvPr>
          <p:cNvSpPr/>
          <p:nvPr userDrawn="1"/>
        </p:nvSpPr>
        <p:spPr>
          <a:xfrm>
            <a:off x="0" y="-6872"/>
            <a:ext cx="2557393" cy="6864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603">
            <a:extLst>
              <a:ext uri="{FF2B5EF4-FFF2-40B4-BE49-F238E27FC236}">
                <a16:creationId xmlns:a16="http://schemas.microsoft.com/office/drawing/2014/main" xmlns="" id="{5B512B9E-3CD1-6AD6-2595-F815E8D180E8}"/>
              </a:ext>
            </a:extLst>
          </p:cNvPr>
          <p:cNvSpPr/>
          <p:nvPr userDrawn="1"/>
        </p:nvSpPr>
        <p:spPr>
          <a:xfrm>
            <a:off x="1904218" y="-6872"/>
            <a:ext cx="4235363" cy="1826192"/>
          </a:xfrm>
          <a:custGeom>
            <a:avLst/>
            <a:gdLst>
              <a:gd name="connsiteX0" fmla="*/ 0 w 4235363"/>
              <a:gd name="connsiteY0" fmla="*/ 0 h 1826192"/>
              <a:gd name="connsiteX1" fmla="*/ 4235363 w 4235363"/>
              <a:gd name="connsiteY1" fmla="*/ 0 h 1826192"/>
              <a:gd name="connsiteX2" fmla="*/ 4235363 w 4235363"/>
              <a:gd name="connsiteY2" fmla="*/ 1826192 h 1826192"/>
              <a:gd name="connsiteX3" fmla="*/ 0 w 4235363"/>
              <a:gd name="connsiteY3" fmla="*/ 1826192 h 1826192"/>
              <a:gd name="connsiteX4" fmla="*/ 0 w 4235363"/>
              <a:gd name="connsiteY4" fmla="*/ 0 h 1826192"/>
              <a:gd name="connsiteX0" fmla="*/ 0 w 4235363"/>
              <a:gd name="connsiteY0" fmla="*/ 0 h 1826192"/>
              <a:gd name="connsiteX1" fmla="*/ 4235363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0 h 1826192"/>
              <a:gd name="connsiteX1" fmla="*/ 4019463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34884 h 1861076"/>
              <a:gd name="connsiteX1" fmla="*/ 4019463 w 4235363"/>
              <a:gd name="connsiteY1" fmla="*/ 34884 h 1861076"/>
              <a:gd name="connsiteX2" fmla="*/ 4232275 w 4235363"/>
              <a:gd name="connsiteY2" fmla="*/ 356081 h 1861076"/>
              <a:gd name="connsiteX3" fmla="*/ 4235363 w 4235363"/>
              <a:gd name="connsiteY3" fmla="*/ 1861076 h 1861076"/>
              <a:gd name="connsiteX4" fmla="*/ 0 w 4235363"/>
              <a:gd name="connsiteY4" fmla="*/ 1861076 h 1861076"/>
              <a:gd name="connsiteX5" fmla="*/ 0 w 4235363"/>
              <a:gd name="connsiteY5" fmla="*/ 34884 h 1861076"/>
              <a:gd name="connsiteX0" fmla="*/ 0 w 4235363"/>
              <a:gd name="connsiteY0" fmla="*/ 0 h 1826192"/>
              <a:gd name="connsiteX1" fmla="*/ 4019463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0 h 1826192"/>
              <a:gd name="connsiteX1" fmla="*/ 3628938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  <a:gd name="connsiteX0" fmla="*/ 0 w 4235363"/>
              <a:gd name="connsiteY0" fmla="*/ 19362 h 1845554"/>
              <a:gd name="connsiteX1" fmla="*/ 3628938 w 4235363"/>
              <a:gd name="connsiteY1" fmla="*/ 19362 h 1845554"/>
              <a:gd name="connsiteX2" fmla="*/ 4232275 w 4235363"/>
              <a:gd name="connsiteY2" fmla="*/ 340559 h 1845554"/>
              <a:gd name="connsiteX3" fmla="*/ 4235363 w 4235363"/>
              <a:gd name="connsiteY3" fmla="*/ 1845554 h 1845554"/>
              <a:gd name="connsiteX4" fmla="*/ 0 w 4235363"/>
              <a:gd name="connsiteY4" fmla="*/ 1845554 h 1845554"/>
              <a:gd name="connsiteX5" fmla="*/ 0 w 4235363"/>
              <a:gd name="connsiteY5" fmla="*/ 19362 h 1845554"/>
              <a:gd name="connsiteX0" fmla="*/ 0 w 4235363"/>
              <a:gd name="connsiteY0" fmla="*/ 19362 h 1845554"/>
              <a:gd name="connsiteX1" fmla="*/ 3628938 w 4235363"/>
              <a:gd name="connsiteY1" fmla="*/ 19362 h 1845554"/>
              <a:gd name="connsiteX2" fmla="*/ 4232275 w 4235363"/>
              <a:gd name="connsiteY2" fmla="*/ 340559 h 1845554"/>
              <a:gd name="connsiteX3" fmla="*/ 4235363 w 4235363"/>
              <a:gd name="connsiteY3" fmla="*/ 1845554 h 1845554"/>
              <a:gd name="connsiteX4" fmla="*/ 0 w 4235363"/>
              <a:gd name="connsiteY4" fmla="*/ 1845554 h 1845554"/>
              <a:gd name="connsiteX5" fmla="*/ 0 w 4235363"/>
              <a:gd name="connsiteY5" fmla="*/ 19362 h 1845554"/>
              <a:gd name="connsiteX0" fmla="*/ 0 w 4235363"/>
              <a:gd name="connsiteY0" fmla="*/ 0 h 1826192"/>
              <a:gd name="connsiteX1" fmla="*/ 3628938 w 4235363"/>
              <a:gd name="connsiteY1" fmla="*/ 0 h 1826192"/>
              <a:gd name="connsiteX2" fmla="*/ 4232275 w 4235363"/>
              <a:gd name="connsiteY2" fmla="*/ 321197 h 1826192"/>
              <a:gd name="connsiteX3" fmla="*/ 4235363 w 4235363"/>
              <a:gd name="connsiteY3" fmla="*/ 1826192 h 1826192"/>
              <a:gd name="connsiteX4" fmla="*/ 0 w 4235363"/>
              <a:gd name="connsiteY4" fmla="*/ 1826192 h 1826192"/>
              <a:gd name="connsiteX5" fmla="*/ 0 w 4235363"/>
              <a:gd name="connsiteY5" fmla="*/ 0 h 182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5363" h="1826192">
                <a:moveTo>
                  <a:pt x="0" y="0"/>
                </a:moveTo>
                <a:lnTo>
                  <a:pt x="3628938" y="0"/>
                </a:lnTo>
                <a:cubicBezTo>
                  <a:pt x="3831109" y="43566"/>
                  <a:pt x="4153929" y="185556"/>
                  <a:pt x="4232275" y="321197"/>
                </a:cubicBezTo>
                <a:cubicBezTo>
                  <a:pt x="4233304" y="822862"/>
                  <a:pt x="4234334" y="1324527"/>
                  <a:pt x="4235363" y="1826192"/>
                </a:cubicBezTo>
                <a:lnTo>
                  <a:pt x="0" y="18261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604">
            <a:extLst>
              <a:ext uri="{FF2B5EF4-FFF2-40B4-BE49-F238E27FC236}">
                <a16:creationId xmlns:a16="http://schemas.microsoft.com/office/drawing/2014/main" xmlns="" id="{97BBDA16-4080-06A5-1667-367B17C0E31A}"/>
              </a:ext>
            </a:extLst>
          </p:cNvPr>
          <p:cNvSpPr/>
          <p:nvPr userDrawn="1"/>
        </p:nvSpPr>
        <p:spPr>
          <a:xfrm>
            <a:off x="1904218" y="1590914"/>
            <a:ext cx="3937879" cy="5267086"/>
          </a:xfrm>
          <a:custGeom>
            <a:avLst/>
            <a:gdLst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7879 w 3937879"/>
              <a:gd name="connsiteY2" fmla="*/ 5267086 h 5267086"/>
              <a:gd name="connsiteX3" fmla="*/ 0 w 3937879"/>
              <a:gd name="connsiteY3" fmla="*/ 5267086 h 5267086"/>
              <a:gd name="connsiteX4" fmla="*/ 0 w 3937879"/>
              <a:gd name="connsiteY4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937879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735473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735473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  <a:gd name="connsiteX0" fmla="*/ 0 w 3937879"/>
              <a:gd name="connsiteY0" fmla="*/ 0 h 5267086"/>
              <a:gd name="connsiteX1" fmla="*/ 3937879 w 3937879"/>
              <a:gd name="connsiteY1" fmla="*/ 0 h 5267086"/>
              <a:gd name="connsiteX2" fmla="*/ 3936206 w 3937879"/>
              <a:gd name="connsiteY2" fmla="*/ 5081349 h 5267086"/>
              <a:gd name="connsiteX3" fmla="*/ 3735473 w 3937879"/>
              <a:gd name="connsiteY3" fmla="*/ 5267086 h 5267086"/>
              <a:gd name="connsiteX4" fmla="*/ 0 w 3937879"/>
              <a:gd name="connsiteY4" fmla="*/ 5267086 h 5267086"/>
              <a:gd name="connsiteX5" fmla="*/ 0 w 3937879"/>
              <a:gd name="connsiteY5" fmla="*/ 0 h 52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879" h="5267086">
                <a:moveTo>
                  <a:pt x="0" y="0"/>
                </a:moveTo>
                <a:lnTo>
                  <a:pt x="3937879" y="0"/>
                </a:lnTo>
                <a:cubicBezTo>
                  <a:pt x="3937321" y="1693783"/>
                  <a:pt x="3936764" y="3387566"/>
                  <a:pt x="3936206" y="5081349"/>
                </a:cubicBezTo>
                <a:cubicBezTo>
                  <a:pt x="3905808" y="5169455"/>
                  <a:pt x="3820640" y="5233749"/>
                  <a:pt x="3735473" y="5267086"/>
                </a:cubicBezTo>
                <a:lnTo>
                  <a:pt x="0" y="52670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E49A5D5-1674-C012-81C3-B1AAA7EC2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25"/>
          <a:stretch/>
        </p:blipFill>
        <p:spPr>
          <a:xfrm>
            <a:off x="494536" y="0"/>
            <a:ext cx="10294374" cy="70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AA84B4DE-385E-4A34-B9D7-957F987C8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13580"/>
            <a:ext cx="10622776" cy="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10BFDDF-28DA-4BAA-9197-650296A85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46902"/>
            <a:ext cx="11230495" cy="31109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42A9701E-FFBA-4851-A71A-AD71DB165E78}"/>
              </a:ext>
            </a:extLst>
          </p:cNvPr>
          <p:cNvGrpSpPr/>
          <p:nvPr userDrawn="1"/>
        </p:nvGrpSpPr>
        <p:grpSpPr>
          <a:xfrm>
            <a:off x="10216343" y="6346997"/>
            <a:ext cx="1975658" cy="511009"/>
            <a:chOff x="4922272" y="3096625"/>
            <a:chExt cx="2259924" cy="584534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5B3A71F4-7E0A-41E3-918D-3FA934963FCE}"/>
                </a:ext>
              </a:extLst>
            </p:cNvPr>
            <p:cNvSpPr/>
            <p:nvPr userDrawn="1"/>
          </p:nvSpPr>
          <p:spPr>
            <a:xfrm>
              <a:off x="4922272" y="3331255"/>
              <a:ext cx="2259924" cy="349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xmlns="" id="{BC46AEA8-5FCE-4B04-8D70-3C295F553D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209222" y="3096625"/>
              <a:ext cx="1743075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11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F6E95A-97D3-418E-9073-852E7C4C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802C629-81D8-4806-8575-3DFEA3C9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0132527-E537-4EB7-AEC2-FE2039C3C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1D1A7AC-42E3-422D-BEE8-61F200C86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670417F5-8DA9-43DC-A0EF-22E802ACE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8C064803-0C71-4762-8C95-53B1F1F0E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6EE77CB6-C497-45EB-B618-7296BC1B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11A417E8-AD0A-45FE-8531-E7F8AB1E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05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247D4D-FB22-4371-A053-51DD1B46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F75CD0D-CB98-402D-A25D-207632C0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608EEB0-7E5B-403D-AAE3-A578149C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1068EF4-B88F-46AD-95EB-152DC93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54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81EB8843-8DA9-4925-B845-A03FF9B7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EAC89BE4-40DB-46BA-8A3A-E6A8F58D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8B24F22-6A10-49CA-BCB1-C7678D6A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71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E4B9A7-9F1B-4366-B3FF-F5A6666C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71B8856-BA41-420F-8F9D-09309A61B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E021521-BBAA-4FEA-81C5-5D5D5E44F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513D81F-2630-45BB-BEA2-73B48CD3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F3F6FAE-B70F-441D-A2E0-5A953118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E916AE4-AA96-4656-AA10-44F8F0CB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74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9DF45D-7D87-4723-A436-A552A90C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25DF03D-D00F-44E0-9E41-F5F68379A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949FCEE-1342-40AB-A115-D6C04DE76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113BA0B-B62A-4848-9F9E-158013D0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B0967DC-545C-4891-9FCA-7402D0B3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72798C1-0A9D-42C6-B2C4-90845CD0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7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5C5E6620-9335-444A-8C9F-9640D809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F80F45D-2B36-47A4-9D4A-99609EFC3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A936F44-CD8F-41ED-AE66-CFCB2A2C6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3BE7-BE9A-45BD-96C0-52EE3A5F84AA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19B818D-4290-49CC-9865-086872671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17DDCE2-D8BF-49CF-A49B-E188C5113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2FBF5-D12B-4729-8648-30E6512F9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49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package" Target="../embeddings/Planilha_do_Microsoft_Excel2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emf"/><Relationship Id="rId4" Type="http://schemas.openxmlformats.org/officeDocument/2006/relationships/package" Target="../embeddings/Planilha_do_Microsoft_Excel3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emf"/><Relationship Id="rId4" Type="http://schemas.openxmlformats.org/officeDocument/2006/relationships/package" Target="../embeddings/Planilha_do_Microsoft_Excel4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package" Target="../embeddings/Planilha_do_Microsoft_Excel5.xlsx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0.jpeg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4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1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nnbrasil.com.br/tudo-sobre/brasil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package" Target="../embeddings/Planilha_do_Microsoft_Excel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E6104F1-D494-4901-B5D6-7B96095C6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22649F2-C19E-46DD-95FE-54A770C49549}"/>
              </a:ext>
            </a:extLst>
          </p:cNvPr>
          <p:cNvSpPr txBox="1"/>
          <p:nvPr/>
        </p:nvSpPr>
        <p:spPr>
          <a:xfrm>
            <a:off x="2250305" y="2778731"/>
            <a:ext cx="848509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t-BR" sz="5200" b="1" dirty="0">
                <a:solidFill>
                  <a:schemeClr val="bg1"/>
                </a:solidFill>
              </a:rPr>
              <a:t>Comissão de</a:t>
            </a:r>
            <a:r>
              <a:rPr lang="pt-BR" sz="5200" dirty="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pt-BR" sz="5200" b="1" dirty="0">
                <a:solidFill>
                  <a:schemeClr val="bg1"/>
                </a:solidFill>
                <a:ea typeface="Calibri"/>
                <a:cs typeface="Calibri"/>
              </a:rPr>
              <a:t>Infraestrutura </a:t>
            </a:r>
          </a:p>
          <a:p>
            <a:pPr>
              <a:lnSpc>
                <a:spcPts val="5600"/>
              </a:lnSpc>
            </a:pPr>
            <a:r>
              <a:rPr lang="pt-BR" sz="5200" b="1" dirty="0">
                <a:solidFill>
                  <a:schemeClr val="bg1"/>
                </a:solidFill>
                <a:ea typeface="Calibri"/>
                <a:cs typeface="Calibri"/>
              </a:rPr>
              <a:t>e de Desenvolvimento Regional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8C4E7EB-AC0D-4471-99A7-83448EFDF780}"/>
              </a:ext>
            </a:extLst>
          </p:cNvPr>
          <p:cNvSpPr txBox="1"/>
          <p:nvPr/>
        </p:nvSpPr>
        <p:spPr>
          <a:xfrm>
            <a:off x="2250305" y="5951113"/>
            <a:ext cx="45206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 21/03/2023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432FCBB4-D9AB-4DAA-81E9-1E7445E3C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37153" y="1422400"/>
            <a:ext cx="2098243" cy="5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4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BE38397-8138-4A35-B9AE-FFB14B9D4D1E}"/>
              </a:ext>
            </a:extLst>
          </p:cNvPr>
          <p:cNvSpPr/>
          <p:nvPr/>
        </p:nvSpPr>
        <p:spPr>
          <a:xfrm>
            <a:off x="1" y="204652"/>
            <a:ext cx="6505573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A79FA351-B377-7135-E88C-3A55FF302B59}"/>
              </a:ext>
            </a:extLst>
          </p:cNvPr>
          <p:cNvSpPr txBox="1"/>
          <p:nvPr/>
        </p:nvSpPr>
        <p:spPr>
          <a:xfrm>
            <a:off x="9205546" y="5596477"/>
            <a:ext cx="136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*R$ milhões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77F84A2D-6491-902E-4E6A-50C876CE0B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040289"/>
              </p:ext>
            </p:extLst>
          </p:nvPr>
        </p:nvGraphicFramePr>
        <p:xfrm>
          <a:off x="1774825" y="1327921"/>
          <a:ext cx="8642350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4524308" imgH="2267042" progId="Excel.Sheet.12">
                  <p:embed/>
                </p:oleObj>
              </mc:Choice>
              <mc:Fallback>
                <p:oleObj name="Worksheet" r:id="rId4" imgW="4524308" imgH="22670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4825" y="1327921"/>
                        <a:ext cx="8642350" cy="433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90E8D74-8CB6-4910-BEE9-EF88D0BCA535}"/>
              </a:ext>
            </a:extLst>
          </p:cNvPr>
          <p:cNvSpPr txBox="1">
            <a:spLocks/>
          </p:cNvSpPr>
          <p:nvPr/>
        </p:nvSpPr>
        <p:spPr>
          <a:xfrm>
            <a:off x="656068" y="317901"/>
            <a:ext cx="5619565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Orçamento 2023 – Região Norte</a:t>
            </a:r>
          </a:p>
        </p:txBody>
      </p:sp>
    </p:spTree>
    <p:extLst>
      <p:ext uri="{BB962C8B-B14F-4D97-AF65-F5344CB8AC3E}">
        <p14:creationId xmlns:p14="http://schemas.microsoft.com/office/powerpoint/2010/main" val="215566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BE38397-8138-4A35-B9AE-FFB14B9D4D1E}"/>
              </a:ext>
            </a:extLst>
          </p:cNvPr>
          <p:cNvSpPr/>
          <p:nvPr/>
        </p:nvSpPr>
        <p:spPr>
          <a:xfrm>
            <a:off x="1" y="204652"/>
            <a:ext cx="6505573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690C6B2-D530-0AC2-AB6C-02A60596B570}"/>
              </a:ext>
            </a:extLst>
          </p:cNvPr>
          <p:cNvSpPr txBox="1"/>
          <p:nvPr/>
        </p:nvSpPr>
        <p:spPr>
          <a:xfrm>
            <a:off x="9693819" y="5259388"/>
            <a:ext cx="14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*R$ milhões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6F86A3F9-2CD7-B030-16BB-CD5363F7E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393892"/>
              </p:ext>
            </p:extLst>
          </p:nvPr>
        </p:nvGraphicFramePr>
        <p:xfrm>
          <a:off x="1301750" y="1665288"/>
          <a:ext cx="9588500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r:id="rId4" imgW="4524308" imgH="1695581" progId="Excel.Sheet.12">
                  <p:embed/>
                </p:oleObj>
              </mc:Choice>
              <mc:Fallback>
                <p:oleObj name="Worksheet" r:id="rId4" imgW="4524308" imgH="16955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50" y="1665288"/>
                        <a:ext cx="9588500" cy="359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BC6F1E6-AEDD-401D-9AAB-AC992EC0EA10}"/>
              </a:ext>
            </a:extLst>
          </p:cNvPr>
          <p:cNvSpPr txBox="1">
            <a:spLocks/>
          </p:cNvSpPr>
          <p:nvPr/>
        </p:nvSpPr>
        <p:spPr>
          <a:xfrm>
            <a:off x="656068" y="317901"/>
            <a:ext cx="5619565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Orçamento 2023 – Região Sudeste</a:t>
            </a:r>
          </a:p>
        </p:txBody>
      </p:sp>
    </p:spTree>
    <p:extLst>
      <p:ext uri="{BB962C8B-B14F-4D97-AF65-F5344CB8AC3E}">
        <p14:creationId xmlns:p14="http://schemas.microsoft.com/office/powerpoint/2010/main" val="372154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BE38397-8138-4A35-B9AE-FFB14B9D4D1E}"/>
              </a:ext>
            </a:extLst>
          </p:cNvPr>
          <p:cNvSpPr/>
          <p:nvPr/>
        </p:nvSpPr>
        <p:spPr>
          <a:xfrm>
            <a:off x="1" y="204652"/>
            <a:ext cx="6505573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1B2ABAF-EC73-FBB1-467C-41B35A51F4B2}"/>
              </a:ext>
            </a:extLst>
          </p:cNvPr>
          <p:cNvSpPr txBox="1"/>
          <p:nvPr/>
        </p:nvSpPr>
        <p:spPr>
          <a:xfrm>
            <a:off x="9658306" y="5023644"/>
            <a:ext cx="136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*R$ milhões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94122433-CB1C-2EE7-ABAC-356E41876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246174"/>
              </p:ext>
            </p:extLst>
          </p:nvPr>
        </p:nvGraphicFramePr>
        <p:xfrm>
          <a:off x="1301750" y="1834356"/>
          <a:ext cx="9588500" cy="318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Worksheet" r:id="rId4" imgW="4524308" imgH="1505095" progId="Excel.Sheet.12">
                  <p:embed/>
                </p:oleObj>
              </mc:Choice>
              <mc:Fallback>
                <p:oleObj name="Worksheet" r:id="rId4" imgW="4524308" imgH="15050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50" y="1834356"/>
                        <a:ext cx="9588500" cy="318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E8ABE7F-1721-4A8F-BF2B-3ED5C5E7AAB8}"/>
              </a:ext>
            </a:extLst>
          </p:cNvPr>
          <p:cNvSpPr txBox="1">
            <a:spLocks/>
          </p:cNvSpPr>
          <p:nvPr/>
        </p:nvSpPr>
        <p:spPr>
          <a:xfrm>
            <a:off x="656068" y="317901"/>
            <a:ext cx="5619565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Orçamento 2023 – Região Sul</a:t>
            </a:r>
          </a:p>
        </p:txBody>
      </p:sp>
    </p:spTree>
    <p:extLst>
      <p:ext uri="{BB962C8B-B14F-4D97-AF65-F5344CB8AC3E}">
        <p14:creationId xmlns:p14="http://schemas.microsoft.com/office/powerpoint/2010/main" val="42198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BE38397-8138-4A35-B9AE-FFB14B9D4D1E}"/>
              </a:ext>
            </a:extLst>
          </p:cNvPr>
          <p:cNvSpPr/>
          <p:nvPr/>
        </p:nvSpPr>
        <p:spPr>
          <a:xfrm>
            <a:off x="0" y="204652"/>
            <a:ext cx="7217545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E1DD84F-8FEF-2C8B-7595-A398FEE3EFAE}"/>
              </a:ext>
            </a:extLst>
          </p:cNvPr>
          <p:cNvSpPr txBox="1"/>
          <p:nvPr/>
        </p:nvSpPr>
        <p:spPr>
          <a:xfrm>
            <a:off x="9631673" y="4900504"/>
            <a:ext cx="136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*R$ milhões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EBA17BE4-E8CF-008B-F846-518F469E9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980946"/>
              </p:ext>
            </p:extLst>
          </p:nvPr>
        </p:nvGraphicFramePr>
        <p:xfrm>
          <a:off x="1301750" y="1709629"/>
          <a:ext cx="95885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Worksheet" r:id="rId4" imgW="4524308" imgH="1505095" progId="Excel.Sheet.12">
                  <p:embed/>
                </p:oleObj>
              </mc:Choice>
              <mc:Fallback>
                <p:oleObj name="Worksheet" r:id="rId4" imgW="4524308" imgH="15050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50" y="1709629"/>
                        <a:ext cx="9588500" cy="319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DA74F64-0342-44ED-8DA0-297DFC9DB73D}"/>
              </a:ext>
            </a:extLst>
          </p:cNvPr>
          <p:cNvSpPr txBox="1">
            <a:spLocks/>
          </p:cNvSpPr>
          <p:nvPr/>
        </p:nvSpPr>
        <p:spPr>
          <a:xfrm>
            <a:off x="656068" y="317901"/>
            <a:ext cx="6295148" cy="512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Orçamento 2023 – Região Centro-oeste</a:t>
            </a:r>
          </a:p>
        </p:txBody>
      </p:sp>
    </p:spTree>
    <p:extLst>
      <p:ext uri="{BB962C8B-B14F-4D97-AF65-F5344CB8AC3E}">
        <p14:creationId xmlns:p14="http://schemas.microsoft.com/office/powerpoint/2010/main" val="4201879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9BBFC77F-8938-9DA2-C10D-AF3C5C4C2D52}"/>
              </a:ext>
            </a:extLst>
          </p:cNvPr>
          <p:cNvSpPr txBox="1">
            <a:spLocks/>
          </p:cNvSpPr>
          <p:nvPr/>
        </p:nvSpPr>
        <p:spPr>
          <a:xfrm>
            <a:off x="656068" y="1267165"/>
            <a:ext cx="10675284" cy="4323669"/>
          </a:xfrm>
          <a:prstGeom prst="rect">
            <a:avLst/>
          </a:prstGeom>
        </p:spPr>
        <p:txBody>
          <a:bodyPr numCol="2" spcCol="54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Pesquisa CNT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66% da malhas federal e estaduais com avaliação regular, ruim e péssimo.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96% da malha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(DNIT)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coberta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contratos de manutenção, mas sem recursos. 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88% dos contrato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manutenção são do tipo conserva (PATO)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de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obras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construção em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ritmo lento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paradas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1º. Trimestre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chuvas intensas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pico do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escoamento da safra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grãos.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Concessões rodoviárias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dos 13 mil km que estão concedidos, há 4,8 mil km com pedidos de </a:t>
            </a: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relicitação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400"/>
              </a:spcAft>
              <a:buNone/>
            </a:pP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Ferrovias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Modal responde por 15% da matriz Logística. Desafio posto no Plano nacional de Logística – PNL  é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elevar para 40% até 2035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Estradas de ferro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modernização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logística,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competitividade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sustentabilidade </a:t>
            </a: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socio-ambiental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segurança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rodovias.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</a:rPr>
              <a:t>Brasil é 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</a:rPr>
              <a:t>3º país com mais mortes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</a:rPr>
              <a:t>no trânsito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(mais de 31 mil em 2021). Fonte: OMS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Nacional de Redução de Mortes e Lesões no Trânsito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(PNATRANS)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reduzir acidentes em 50%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CD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salvar 86 mil vidas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2028.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231A6A4-A04F-46F4-8328-8DEEF9E85343}"/>
              </a:ext>
            </a:extLst>
          </p:cNvPr>
          <p:cNvSpPr/>
          <p:nvPr/>
        </p:nvSpPr>
        <p:spPr>
          <a:xfrm>
            <a:off x="1" y="225576"/>
            <a:ext cx="8265110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88DC408-F62A-4876-989F-6D9CF16B12E0}"/>
              </a:ext>
            </a:extLst>
          </p:cNvPr>
          <p:cNvSpPr txBox="1">
            <a:spLocks/>
          </p:cNvSpPr>
          <p:nvPr/>
        </p:nvSpPr>
        <p:spPr>
          <a:xfrm>
            <a:off x="656068" y="317901"/>
            <a:ext cx="7209548" cy="512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MINISTÉRIO DOS TRANSPORTES - Diagnóstico</a:t>
            </a:r>
          </a:p>
        </p:txBody>
      </p:sp>
    </p:spTree>
    <p:extLst>
      <p:ext uri="{BB962C8B-B14F-4D97-AF65-F5344CB8AC3E}">
        <p14:creationId xmlns:p14="http://schemas.microsoft.com/office/powerpoint/2010/main" val="63561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948F305-5064-4F3E-89B8-0563ADD5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6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FA3960F3-4333-B75E-071A-143E07E29059}"/>
              </a:ext>
            </a:extLst>
          </p:cNvPr>
          <p:cNvSpPr txBox="1">
            <a:spLocks/>
          </p:cNvSpPr>
          <p:nvPr/>
        </p:nvSpPr>
        <p:spPr>
          <a:xfrm>
            <a:off x="2013528" y="362780"/>
            <a:ext cx="9144000" cy="913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EIXOS</a:t>
            </a: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Ações prioritárias janeiro-abril de 2023</a:t>
            </a:r>
            <a:endParaRPr lang="pt-BR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8FEA0CD3-AEB8-1093-B0F5-9CCB38B9A8EE}"/>
              </a:ext>
            </a:extLst>
          </p:cNvPr>
          <p:cNvSpPr>
            <a:spLocks noGrp="1"/>
          </p:cNvSpPr>
          <p:nvPr/>
        </p:nvSpPr>
        <p:spPr>
          <a:xfrm>
            <a:off x="1719736" y="2096611"/>
            <a:ext cx="4022307" cy="3769833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Revitalização, Retomada e Intensificação 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de Obras Rodoviárias e Ferroviárias</a:t>
            </a:r>
            <a:endParaRPr lang="pt-BR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Prevenção de Acidentes 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e Redução de Mortes nas Rodovias Federais</a:t>
            </a:r>
            <a:endParaRPr lang="pt-BR" sz="180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Medidas para 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Escoamento da Safra 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Recorde de Grãos</a:t>
            </a:r>
            <a:endParaRPr lang="pt-BR" sz="180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Pronto Atendimento 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para Emergências – Chuvas</a:t>
            </a:r>
            <a:endParaRPr lang="pt-BR" sz="180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Ações de Fortalecimento para 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</a:rPr>
              <a:t>Atração de Investimento 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Privado</a:t>
            </a:r>
            <a:endParaRPr lang="pt-BR" sz="180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684D3D9-8E97-A594-BB3B-ACB537BCB7C0}"/>
              </a:ext>
            </a:extLst>
          </p:cNvPr>
          <p:cNvSpPr/>
          <p:nvPr/>
        </p:nvSpPr>
        <p:spPr>
          <a:xfrm>
            <a:off x="1109663" y="2094899"/>
            <a:ext cx="609600" cy="542925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cs typeface="Calibri"/>
              </a:rPr>
              <a:t>1</a:t>
            </a:r>
            <a:endParaRPr lang="pt-BR" sz="2800" b="1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205301C1-974F-E788-65AB-731897F40502}"/>
              </a:ext>
            </a:extLst>
          </p:cNvPr>
          <p:cNvSpPr/>
          <p:nvPr/>
        </p:nvSpPr>
        <p:spPr>
          <a:xfrm>
            <a:off x="1109662" y="2742599"/>
            <a:ext cx="609600" cy="542925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cs typeface="Calibri"/>
              </a:rPr>
              <a:t>2</a:t>
            </a:r>
            <a:endParaRPr lang="pt-BR" sz="2800" b="1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CEDE519-45C9-E027-0941-5365B7AA392B}"/>
              </a:ext>
            </a:extLst>
          </p:cNvPr>
          <p:cNvSpPr/>
          <p:nvPr/>
        </p:nvSpPr>
        <p:spPr>
          <a:xfrm>
            <a:off x="1109662" y="3371249"/>
            <a:ext cx="609600" cy="542925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cs typeface="Calibri"/>
              </a:rPr>
              <a:t>3</a:t>
            </a:r>
            <a:endParaRPr lang="pt-BR" sz="2800" b="1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7F24F987-2F1D-AE23-D986-0811559D4269}"/>
              </a:ext>
            </a:extLst>
          </p:cNvPr>
          <p:cNvSpPr/>
          <p:nvPr/>
        </p:nvSpPr>
        <p:spPr>
          <a:xfrm>
            <a:off x="1109662" y="3999899"/>
            <a:ext cx="609600" cy="542925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cs typeface="Calibri"/>
              </a:rPr>
              <a:t>4</a:t>
            </a:r>
            <a:endParaRPr lang="pt-BR" sz="2800" b="1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66A66899-8C51-40B9-DEC3-C10E29F4907D}"/>
              </a:ext>
            </a:extLst>
          </p:cNvPr>
          <p:cNvSpPr/>
          <p:nvPr/>
        </p:nvSpPr>
        <p:spPr>
          <a:xfrm>
            <a:off x="1109662" y="4647599"/>
            <a:ext cx="609600" cy="542925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cs typeface="Calibri"/>
              </a:rPr>
              <a:t>5</a:t>
            </a:r>
            <a:endParaRPr lang="pt-BR" sz="2800" b="1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163C42E8-9CB9-4833-B606-4FD370240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8786AE83-5993-4D9D-A6C1-A5F69CDACACB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m 18" descr="Uma imagem contendo Seta&#10;&#10;Descrição gerada automaticamente">
            <a:extLst>
              <a:ext uri="{FF2B5EF4-FFF2-40B4-BE49-F238E27FC236}">
                <a16:creationId xmlns:a16="http://schemas.microsoft.com/office/drawing/2014/main" xmlns="" id="{967277B3-C0B7-46F5-B6EE-7D315C3D6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82" y="1528618"/>
            <a:ext cx="4405746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4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0F6CA78E-6884-4A5C-BE14-8F8D3D2AA24E}"/>
              </a:ext>
            </a:extLst>
          </p:cNvPr>
          <p:cNvGrpSpPr/>
          <p:nvPr/>
        </p:nvGrpSpPr>
        <p:grpSpPr>
          <a:xfrm>
            <a:off x="839926" y="1719407"/>
            <a:ext cx="5026721" cy="2963042"/>
            <a:chOff x="788774" y="1135190"/>
            <a:chExt cx="4633746" cy="296304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1D50CBA0-E6F3-4ACF-B30A-79194F069E00}"/>
                </a:ext>
              </a:extLst>
            </p:cNvPr>
            <p:cNvSpPr txBox="1"/>
            <p:nvPr/>
          </p:nvSpPr>
          <p:spPr>
            <a:xfrm>
              <a:off x="788777" y="1559075"/>
              <a:ext cx="4633743" cy="2539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ts val="600"/>
                </a:spcBef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b="1" dirty="0">
                  <a:solidFill>
                    <a:srgbClr val="595959"/>
                  </a:solidFill>
                  <a:sym typeface="Calibri"/>
                </a:rPr>
                <a:t>BR 116/BA: </a:t>
              </a:r>
              <a:r>
                <a:rPr lang="pt-BR" dirty="0">
                  <a:solidFill>
                    <a:srgbClr val="595959"/>
                  </a:solidFill>
                  <a:sym typeface="Calibri"/>
                </a:rPr>
                <a:t>Travessia Urbana Feira de Santana (Complexo Viário da Universidade Estadual de Feira de Santana)</a:t>
              </a:r>
            </a:p>
            <a:p>
              <a:pPr marL="285750" indent="-285750" algn="just">
                <a:spcBef>
                  <a:spcPts val="600"/>
                </a:spcBef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b="1" dirty="0">
                  <a:solidFill>
                    <a:srgbClr val="595959"/>
                  </a:solidFill>
                </a:rPr>
                <a:t>BR 235/BA: </a:t>
              </a:r>
              <a:r>
                <a:rPr lang="pt-BR" dirty="0">
                  <a:solidFill>
                    <a:srgbClr val="595959"/>
                  </a:solidFill>
                </a:rPr>
                <a:t>Implantação de Pavimentação (Campo Alegre de Lourdes)</a:t>
              </a:r>
            </a:p>
            <a:p>
              <a:pPr marL="285750" indent="-285750" algn="just">
                <a:spcBef>
                  <a:spcPts val="600"/>
                </a:spcBef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b="1" dirty="0">
                  <a:solidFill>
                    <a:srgbClr val="595959"/>
                  </a:solidFill>
                </a:rPr>
                <a:t>BR 163/PR: </a:t>
              </a:r>
              <a:r>
                <a:rPr lang="pt-BR" dirty="0">
                  <a:solidFill>
                    <a:srgbClr val="595959"/>
                  </a:solidFill>
                </a:rPr>
                <a:t>Duplicação Cascavel – </a:t>
              </a:r>
              <a:r>
                <a:rPr lang="pt-BR" dirty="0" err="1">
                  <a:solidFill>
                    <a:srgbClr val="595959"/>
                  </a:solidFill>
                </a:rPr>
                <a:t>Marmelândia</a:t>
              </a:r>
              <a:r>
                <a:rPr lang="pt-BR" dirty="0">
                  <a:solidFill>
                    <a:srgbClr val="595959"/>
                  </a:solidFill>
                </a:rPr>
                <a:t> (</a:t>
              </a:r>
              <a:r>
                <a:rPr lang="pt-BR" sz="1800" b="0" i="0" u="none" strike="noStrike" dirty="0">
                  <a:solidFill>
                    <a:srgbClr val="595959"/>
                  </a:solidFill>
                  <a:effectLst/>
                  <a:latin typeface="+mn-lt"/>
                </a:rPr>
                <a:t>13,2 km)</a:t>
              </a:r>
            </a:p>
            <a:p>
              <a:pPr marL="285750" indent="-285750" algn="just">
                <a:spcBef>
                  <a:spcPts val="600"/>
                </a:spcBef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dirty="0">
                  <a:solidFill>
                    <a:srgbClr val="595959"/>
                  </a:solidFill>
                  <a:sym typeface="Calibri"/>
                </a:rPr>
                <a:t>Revitalização de 251 km de Rodovias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38606C6F-9F3A-475B-8E3F-6E2A84373F0B}"/>
                </a:ext>
              </a:extLst>
            </p:cNvPr>
            <p:cNvSpPr txBox="1"/>
            <p:nvPr/>
          </p:nvSpPr>
          <p:spPr>
            <a:xfrm>
              <a:off x="788774" y="1135190"/>
              <a:ext cx="46337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pt-BR" b="1" dirty="0"/>
                <a:t>Obras Públicas em Rodovias – Principais Entregas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E6CBCAA3-09B0-AAD5-DD76-2E2FB4579233}"/>
              </a:ext>
            </a:extLst>
          </p:cNvPr>
          <p:cNvGrpSpPr/>
          <p:nvPr/>
        </p:nvGrpSpPr>
        <p:grpSpPr>
          <a:xfrm>
            <a:off x="6325355" y="2885046"/>
            <a:ext cx="5092941" cy="3039986"/>
            <a:chOff x="788773" y="1135190"/>
            <a:chExt cx="5092941" cy="303998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xmlns="" id="{7B306C40-70E5-B76E-C0A0-558270866196}"/>
                </a:ext>
              </a:extLst>
            </p:cNvPr>
            <p:cNvSpPr txBox="1"/>
            <p:nvPr/>
          </p:nvSpPr>
          <p:spPr>
            <a:xfrm>
              <a:off x="788776" y="1559075"/>
              <a:ext cx="5026718" cy="261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 fontAlgn="base"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b="1" dirty="0">
                  <a:solidFill>
                    <a:srgbClr val="595959"/>
                  </a:solidFill>
                  <a:sym typeface="Calibri"/>
                </a:rPr>
                <a:t>Ecovias do Cerrado – BR-365/MG e BR-364/MG </a:t>
              </a:r>
              <a:r>
                <a:rPr lang="pt-BR" sz="1800" b="1" i="0" dirty="0">
                  <a:solidFill>
                    <a:srgbClr val="595959"/>
                  </a:solidFill>
                  <a:effectLst/>
                </a:rPr>
                <a:t>(Ituiutaba)</a:t>
              </a:r>
              <a:r>
                <a:rPr lang="pt-BR" b="1" dirty="0">
                  <a:solidFill>
                    <a:srgbClr val="595959"/>
                  </a:solidFill>
                  <a:sym typeface="Calibri"/>
                </a:rPr>
                <a:t>: </a:t>
              </a:r>
              <a:r>
                <a:rPr lang="pt-BR" dirty="0">
                  <a:solidFill>
                    <a:srgbClr val="595959"/>
                  </a:solidFill>
                  <a:sym typeface="Calibri"/>
                </a:rPr>
                <a:t>Obras de ampliação de capacidade totalizando </a:t>
              </a:r>
              <a:r>
                <a:rPr lang="pt-BR" dirty="0">
                  <a:solidFill>
                    <a:srgbClr val="595959"/>
                  </a:solidFill>
                </a:rPr>
                <a:t>15,7 km de 3ª faixa, 7,2 km de pistas marginais e implantação de 02 passarelas</a:t>
              </a:r>
            </a:p>
            <a:p>
              <a:pPr marL="285750" indent="-285750" algn="just" fontAlgn="base"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dirty="0">
                  <a:solidFill>
                    <a:srgbClr val="595959"/>
                  </a:solidFill>
                </a:rPr>
                <a:t> </a:t>
              </a:r>
              <a:r>
                <a:rPr lang="pt-BR" b="1" dirty="0">
                  <a:solidFill>
                    <a:srgbClr val="595959"/>
                  </a:solidFill>
                </a:rPr>
                <a:t>Via Brasil – BR-163/MT (Sinop): </a:t>
              </a:r>
              <a:r>
                <a:rPr lang="pt-BR" dirty="0">
                  <a:solidFill>
                    <a:srgbClr val="595959"/>
                  </a:solidFill>
                </a:rPr>
                <a:t>200 km de revitalização de pavimento</a:t>
              </a:r>
            </a:p>
            <a:p>
              <a:pPr marL="285750" indent="-285750" algn="just" fontAlgn="base"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</a:buBlip>
              </a:pPr>
              <a:r>
                <a:rPr lang="pt-BR" b="1" dirty="0" err="1">
                  <a:solidFill>
                    <a:srgbClr val="595959"/>
                  </a:solidFill>
                </a:rPr>
                <a:t>EcoRioMinas</a:t>
              </a:r>
              <a:r>
                <a:rPr lang="pt-BR" b="1" dirty="0">
                  <a:solidFill>
                    <a:srgbClr val="595959"/>
                  </a:solidFill>
                </a:rPr>
                <a:t> – BR-116/MG, BR-465/RJ e</a:t>
              </a:r>
              <a:br>
                <a:rPr lang="pt-BR" b="1" dirty="0">
                  <a:solidFill>
                    <a:srgbClr val="595959"/>
                  </a:solidFill>
                </a:rPr>
              </a:br>
              <a:r>
                <a:rPr lang="pt-BR" b="1" dirty="0">
                  <a:solidFill>
                    <a:srgbClr val="595959"/>
                  </a:solidFill>
                </a:rPr>
                <a:t>BR-493/RJ: </a:t>
              </a:r>
              <a:r>
                <a:rPr lang="pt-BR" dirty="0">
                  <a:solidFill>
                    <a:srgbClr val="595959"/>
                  </a:solidFill>
                </a:rPr>
                <a:t>41 km de revitalização de pavimento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F65BFF03-6272-4544-369D-315754B4173F}"/>
                </a:ext>
              </a:extLst>
            </p:cNvPr>
            <p:cNvSpPr txBox="1"/>
            <p:nvPr/>
          </p:nvSpPr>
          <p:spPr>
            <a:xfrm>
              <a:off x="788773" y="1135190"/>
              <a:ext cx="50929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pt-BR" b="1" dirty="0"/>
                <a:t>Concessões Rodoviárias</a:t>
              </a:r>
            </a:p>
          </p:txBody>
        </p: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xmlns="" id="{8E99AB9B-B8E2-49C5-B33F-9621EA27C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E77365DE-7CB8-4E68-BEA1-F4AF27AB40BE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FF76530F-B84A-7B91-28FC-2E4B57A6030B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0E5DECAE-603A-EF0F-B003-448C96935EC6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D235BC69-6619-45A2-289F-0ED4F6CEA712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CE4EDE6D-0735-D81B-8FD7-9592A7DE0AF2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6EFE5E15-E40B-426D-BA64-785846776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25355" y="1579308"/>
            <a:ext cx="5092941" cy="11279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896744C-CE1A-9340-4CFD-6CEFAC07E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15" y="4539156"/>
            <a:ext cx="5397986" cy="16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47561042-7FD1-4EF4-9E4A-8CC83181FFF1}"/>
              </a:ext>
            </a:extLst>
          </p:cNvPr>
          <p:cNvSpPr txBox="1"/>
          <p:nvPr/>
        </p:nvSpPr>
        <p:spPr>
          <a:xfrm>
            <a:off x="781238" y="1719407"/>
            <a:ext cx="10637045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600" b="1" dirty="0">
                <a:solidFill>
                  <a:srgbClr val="595959"/>
                </a:solidFill>
              </a:rPr>
              <a:t>Manutenção Rodoviária</a:t>
            </a:r>
            <a:endParaRPr lang="pt-BR" sz="2600" dirty="0">
              <a:solidFill>
                <a:srgbClr val="595959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1354DC7F-8C3C-7F14-712D-93CD749D9CD1}"/>
              </a:ext>
            </a:extLst>
          </p:cNvPr>
          <p:cNvSpPr txBox="1"/>
          <p:nvPr/>
        </p:nvSpPr>
        <p:spPr>
          <a:xfrm>
            <a:off x="781238" y="2478406"/>
            <a:ext cx="10637045" cy="3539430"/>
          </a:xfrm>
          <a:prstGeom prst="rect">
            <a:avLst/>
          </a:prstGeom>
          <a:noFill/>
        </p:spPr>
        <p:txBody>
          <a:bodyPr wrap="square" numCol="3" spcCol="180000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highlight>
                  <a:srgbClr val="FFCD00"/>
                </a:highlight>
              </a:rPr>
              <a:t> Desafio:</a:t>
            </a:r>
            <a:r>
              <a:rPr lang="pt-BR" sz="2000" dirty="0">
                <a:solidFill>
                  <a:schemeClr val="bg1"/>
                </a:solidFill>
                <a:highlight>
                  <a:srgbClr val="FFCD00"/>
                </a:highlight>
              </a:rPr>
              <a:t> </a:t>
            </a:r>
            <a:r>
              <a:rPr lang="pt-BR" sz="2000" dirty="0">
                <a:solidFill>
                  <a:srgbClr val="595959"/>
                </a:solidFill>
              </a:rPr>
              <a:t>Herdamos 15 mil km de rodovias federais em condição ruim/péssimo. Somente em 2022 o patrimônio rodoviário foi depreciado em R$ 16 bi</a:t>
            </a:r>
          </a:p>
          <a:p>
            <a:endParaRPr lang="pt-BR" sz="800" b="1" dirty="0">
              <a:solidFill>
                <a:srgbClr val="595959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  <a:highlight>
                  <a:srgbClr val="FFCD00"/>
                </a:highlight>
              </a:rPr>
              <a:t> Orçamento Disponível (2023)</a:t>
            </a:r>
            <a:r>
              <a:rPr lang="pt-BR" sz="2000" dirty="0">
                <a:solidFill>
                  <a:schemeClr val="bg1"/>
                </a:solidFill>
                <a:highlight>
                  <a:srgbClr val="FFCD00"/>
                </a:highlight>
              </a:rPr>
              <a:t>:</a:t>
            </a:r>
            <a:r>
              <a:rPr lang="pt-BR" sz="2000" dirty="0">
                <a:highlight>
                  <a:srgbClr val="FFCD00"/>
                </a:highlight>
              </a:rPr>
              <a:t> </a:t>
            </a:r>
            <a:r>
              <a:rPr lang="pt-BR" sz="2000" dirty="0">
                <a:solidFill>
                  <a:srgbClr val="595959"/>
                </a:solidFill>
              </a:rPr>
              <a:t>R$ 8,8 bi ( 3 x 2022)</a:t>
            </a:r>
          </a:p>
          <a:p>
            <a:endParaRPr lang="pt-BR" sz="800" dirty="0">
              <a:solidFill>
                <a:srgbClr val="595959"/>
              </a:solidFill>
            </a:endParaRPr>
          </a:p>
          <a:p>
            <a:endParaRPr lang="pt-BR" sz="2000" b="1" dirty="0">
              <a:solidFill>
                <a:srgbClr val="595959"/>
              </a:solidFill>
            </a:endParaRPr>
          </a:p>
          <a:p>
            <a:endParaRPr lang="pt-BR" sz="2000" b="1" dirty="0">
              <a:solidFill>
                <a:srgbClr val="595959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  <a:highlight>
                  <a:srgbClr val="FFCD00"/>
                </a:highlight>
              </a:rPr>
              <a:t> Aplicação dos recursos: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95959"/>
                </a:solidFill>
              </a:rPr>
              <a:t>Fórum com Superintendentes do DNIT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95959"/>
                </a:solidFill>
              </a:rPr>
              <a:t>Priorização de eixos de escoamento e de integração regional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95959"/>
                </a:solidFill>
              </a:rPr>
              <a:t>Plano de ação em alinhamento com os Estados</a:t>
            </a:r>
          </a:p>
          <a:p>
            <a:endParaRPr lang="pt-BR" sz="800" dirty="0">
              <a:solidFill>
                <a:srgbClr val="595959"/>
              </a:solidFill>
            </a:endParaRPr>
          </a:p>
          <a:p>
            <a:endParaRPr lang="pt-BR" sz="2000" b="1" dirty="0">
              <a:solidFill>
                <a:srgbClr val="595959"/>
              </a:solidFill>
            </a:endParaRPr>
          </a:p>
          <a:p>
            <a:endParaRPr lang="pt-BR" sz="2000" b="1" dirty="0">
              <a:solidFill>
                <a:srgbClr val="595959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  <a:highlight>
                  <a:srgbClr val="FFCD00"/>
                </a:highlight>
              </a:rPr>
              <a:t> Metas:</a:t>
            </a:r>
            <a:endParaRPr lang="pt-BR" sz="2000" dirty="0">
              <a:solidFill>
                <a:schemeClr val="bg1"/>
              </a:solidFill>
              <a:highlight>
                <a:srgbClr val="FFCD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95959"/>
                </a:solidFill>
              </a:rPr>
              <a:t>Reverter a trajetória de piora da malha rodoviária observada nos últimos anos 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95959"/>
                </a:solidFill>
              </a:rPr>
              <a:t>Recuperar todos os segmentos ruim/péssimo em 2 anos</a:t>
            </a: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xmlns="" id="{9912F8E1-D2ED-4C9D-872B-BC6BA386B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6ECABBC8-B490-4133-8A13-7640C0FFCA0B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5AA27369-726B-41CD-9BCB-4043F3193446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xmlns="" id="{8DA87E5C-A635-452F-ACD6-82FBE1854833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E918775C-969B-4E3D-AAB4-81BBEF00D26D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F2A3E3E3-D526-459A-A7D4-264308EBB812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056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D52E9C00-6107-40D9-A23D-D546B1D93AA8}"/>
              </a:ext>
            </a:extLst>
          </p:cNvPr>
          <p:cNvGrpSpPr/>
          <p:nvPr/>
        </p:nvGrpSpPr>
        <p:grpSpPr>
          <a:xfrm>
            <a:off x="1913450" y="2192763"/>
            <a:ext cx="9504846" cy="3672307"/>
            <a:chOff x="2347071" y="1895119"/>
            <a:chExt cx="7873304" cy="3041942"/>
          </a:xfrm>
        </p:grpSpPr>
        <p:pic>
          <p:nvPicPr>
            <p:cNvPr id="4" name="Picture 6" descr="Imagem">
              <a:extLst>
                <a:ext uri="{FF2B5EF4-FFF2-40B4-BE49-F238E27FC236}">
                  <a16:creationId xmlns:a16="http://schemas.microsoft.com/office/drawing/2014/main" xmlns="" id="{3814CA99-6074-4E87-9863-5ADD6F753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071" y="3506302"/>
              <a:ext cx="2534049" cy="1430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Imagem">
              <a:extLst>
                <a:ext uri="{FF2B5EF4-FFF2-40B4-BE49-F238E27FC236}">
                  <a16:creationId xmlns:a16="http://schemas.microsoft.com/office/drawing/2014/main" xmlns="" id="{1DD076AC-F00B-4E8F-A54A-1C3F0EC0F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071" y="1896577"/>
              <a:ext cx="2515203" cy="160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Imagem">
              <a:extLst>
                <a:ext uri="{FF2B5EF4-FFF2-40B4-BE49-F238E27FC236}">
                  <a16:creationId xmlns:a16="http://schemas.microsoft.com/office/drawing/2014/main" xmlns="" id="{34E58F39-115B-4FD3-B70A-FFECB97A8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274" y="3511989"/>
              <a:ext cx="2610537" cy="1425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Imagem">
              <a:extLst>
                <a:ext uri="{FF2B5EF4-FFF2-40B4-BE49-F238E27FC236}">
                  <a16:creationId xmlns:a16="http://schemas.microsoft.com/office/drawing/2014/main" xmlns="" id="{C13405AE-FB06-4F48-BF11-6989CC443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274" y="1895119"/>
              <a:ext cx="2614908" cy="1616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Imagem">
              <a:extLst>
                <a:ext uri="{FF2B5EF4-FFF2-40B4-BE49-F238E27FC236}">
                  <a16:creationId xmlns:a16="http://schemas.microsoft.com/office/drawing/2014/main" xmlns="" id="{9A4E2660-E1C1-4C65-874B-B14ACE624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811" y="2757958"/>
              <a:ext cx="2747564" cy="154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29E13F4D-970C-4E11-A827-23ED4DE8D1EF}"/>
              </a:ext>
            </a:extLst>
          </p:cNvPr>
          <p:cNvSpPr/>
          <p:nvPr/>
        </p:nvSpPr>
        <p:spPr>
          <a:xfrm>
            <a:off x="1913450" y="2303069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FEA5AE35-E8EE-4261-9D65-EE3CEB53A94D}"/>
              </a:ext>
            </a:extLst>
          </p:cNvPr>
          <p:cNvSpPr txBox="1"/>
          <p:nvPr/>
        </p:nvSpPr>
        <p:spPr>
          <a:xfrm>
            <a:off x="2139533" y="2316489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BR-343/PI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E262D4F9-D47E-468C-AA26-26BF9D94AC0B}"/>
              </a:ext>
            </a:extLst>
          </p:cNvPr>
          <p:cNvSpPr/>
          <p:nvPr/>
        </p:nvSpPr>
        <p:spPr>
          <a:xfrm>
            <a:off x="1913450" y="4260181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850502D8-6542-48EF-88DB-64A404681AFA}"/>
              </a:ext>
            </a:extLst>
          </p:cNvPr>
          <p:cNvSpPr txBox="1"/>
          <p:nvPr/>
        </p:nvSpPr>
        <p:spPr>
          <a:xfrm>
            <a:off x="2139533" y="4273601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BR-293/RS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D5AA5320-278B-4778-BE32-8A337A7C21D9}"/>
              </a:ext>
            </a:extLst>
          </p:cNvPr>
          <p:cNvSpPr/>
          <p:nvPr/>
        </p:nvSpPr>
        <p:spPr>
          <a:xfrm>
            <a:off x="4949865" y="2316176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4A248A3C-ABC9-4E39-B92A-68CE54C9A3F4}"/>
              </a:ext>
            </a:extLst>
          </p:cNvPr>
          <p:cNvSpPr txBox="1"/>
          <p:nvPr/>
        </p:nvSpPr>
        <p:spPr>
          <a:xfrm>
            <a:off x="5175948" y="2329596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BR-174/AM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694BE28B-6574-4B46-9632-B66D168C5B8C}"/>
              </a:ext>
            </a:extLst>
          </p:cNvPr>
          <p:cNvSpPr/>
          <p:nvPr/>
        </p:nvSpPr>
        <p:spPr>
          <a:xfrm>
            <a:off x="4941853" y="4248470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66BE060A-6CAC-426B-931E-97803D64B630}"/>
              </a:ext>
            </a:extLst>
          </p:cNvPr>
          <p:cNvSpPr txBox="1"/>
          <p:nvPr/>
        </p:nvSpPr>
        <p:spPr>
          <a:xfrm>
            <a:off x="5167936" y="4261890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BR-419/MS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ECC1C40F-1087-4B75-854A-98A1533E03AD}"/>
              </a:ext>
            </a:extLst>
          </p:cNvPr>
          <p:cNvSpPr/>
          <p:nvPr/>
        </p:nvSpPr>
        <p:spPr>
          <a:xfrm>
            <a:off x="8101369" y="3350415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35619DF7-460D-4831-8FF2-273831E0A6DE}"/>
              </a:ext>
            </a:extLst>
          </p:cNvPr>
          <p:cNvSpPr txBox="1"/>
          <p:nvPr/>
        </p:nvSpPr>
        <p:spPr>
          <a:xfrm>
            <a:off x="8114659" y="3363835"/>
            <a:ext cx="17236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BR-116/MG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xmlns="" id="{2297DF59-EE1E-41FB-8F04-00BE58595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E13876B8-9817-43C2-94A2-903794965F22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FA659934-714B-4B45-9597-41DB649CA91E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xmlns="" id="{F0F5BED1-0799-43B3-A483-040E7EED6DD6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xmlns="" id="{E9BDD425-F3A7-42CD-8135-DD0DE3DDB3F1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Título 1">
            <a:extLst>
              <a:ext uri="{FF2B5EF4-FFF2-40B4-BE49-F238E27FC236}">
                <a16:creationId xmlns:a16="http://schemas.microsoft.com/office/drawing/2014/main" xmlns="" id="{725BA670-AC30-48F3-AE8C-5FB158137766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D93083E-1975-AB17-57B4-9408320D6A84}"/>
              </a:ext>
            </a:extLst>
          </p:cNvPr>
          <p:cNvSpPr txBox="1"/>
          <p:nvPr/>
        </p:nvSpPr>
        <p:spPr>
          <a:xfrm>
            <a:off x="1783434" y="1665186"/>
            <a:ext cx="3596431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600" b="1" dirty="0">
                <a:solidFill>
                  <a:srgbClr val="595959"/>
                </a:solidFill>
              </a:rPr>
              <a:t>Manutenção Rodoviária</a:t>
            </a:r>
            <a:endParaRPr lang="pt-BR" sz="2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8465BC6-41A6-42D1-BDE4-3B7F87059C1C}"/>
              </a:ext>
            </a:extLst>
          </p:cNvPr>
          <p:cNvSpPr/>
          <p:nvPr/>
        </p:nvSpPr>
        <p:spPr>
          <a:xfrm>
            <a:off x="0" y="269966"/>
            <a:ext cx="7968343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xmlns="" id="{F8DCC49D-187B-6446-2F0B-FE32B4E18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0" y="1218706"/>
            <a:ext cx="7226604" cy="449629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0BF50FE-E5A1-B931-BCFE-E497E7089752}"/>
              </a:ext>
            </a:extLst>
          </p:cNvPr>
          <p:cNvSpPr txBox="1"/>
          <p:nvPr/>
        </p:nvSpPr>
        <p:spPr>
          <a:xfrm>
            <a:off x="7123710" y="3540633"/>
            <a:ext cx="483226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Avenir Next LT Pro"/>
              </a:rPr>
              <a:t>“Os principais retrocessos a serem revertidos pelo novo governo são a </a:t>
            </a:r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Avenir Next LT Pro"/>
              </a:rPr>
              <a:t>recuperação do investimento público e dos mecanismos de planejamento da infraestrutura</a:t>
            </a:r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Avenir Next LT Pro"/>
              </a:rPr>
              <a:t>”. </a:t>
            </a:r>
            <a:endParaRPr lang="pt-BR" sz="2400" i="1" dirty="0">
              <a:solidFill>
                <a:schemeClr val="bg2">
                  <a:lumMod val="25000"/>
                </a:schemeClr>
              </a:solidFill>
              <a:latin typeface="Avenir Next LT Pro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E774341F-4D15-41F8-D3E3-DF0D17D8B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63" y="1097875"/>
            <a:ext cx="4008007" cy="227872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563DF4D5-759B-4825-B420-3607411180E2}"/>
              </a:ext>
            </a:extLst>
          </p:cNvPr>
          <p:cNvSpPr txBox="1">
            <a:spLocks/>
          </p:cNvSpPr>
          <p:nvPr/>
        </p:nvSpPr>
        <p:spPr>
          <a:xfrm>
            <a:off x="583466" y="367821"/>
            <a:ext cx="9144000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  <a:latin typeface="+mn-lt"/>
              </a:rPr>
              <a:t>POR QUE INVESTIR EM INFRAESTRUTURA?</a:t>
            </a:r>
          </a:p>
        </p:txBody>
      </p:sp>
    </p:spTree>
    <p:extLst>
      <p:ext uri="{BB962C8B-B14F-4D97-AF65-F5344CB8AC3E}">
        <p14:creationId xmlns:p14="http://schemas.microsoft.com/office/powerpoint/2010/main" val="823508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C5D21202-FFCA-47C2-BF36-F50C2749622B}"/>
              </a:ext>
            </a:extLst>
          </p:cNvPr>
          <p:cNvGrpSpPr/>
          <p:nvPr/>
        </p:nvGrpSpPr>
        <p:grpSpPr>
          <a:xfrm>
            <a:off x="1898636" y="1489738"/>
            <a:ext cx="4108458" cy="2353112"/>
            <a:chOff x="998773" y="1623287"/>
            <a:chExt cx="4108458" cy="2353112"/>
          </a:xfrm>
        </p:grpSpPr>
        <p:pic>
          <p:nvPicPr>
            <p:cNvPr id="13" name="Imagem 12" descr="Vista aérea de uma estrada&#10;&#10;Descrição gerada automaticamente">
              <a:extLst>
                <a:ext uri="{FF2B5EF4-FFF2-40B4-BE49-F238E27FC236}">
                  <a16:creationId xmlns:a16="http://schemas.microsoft.com/office/drawing/2014/main" xmlns="" id="{5F4A16B0-B8B1-481F-815F-1B9D703F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773" y="1623287"/>
              <a:ext cx="4108458" cy="2353112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xmlns="" id="{9C36BF33-E4F7-47E5-B17E-853178D3A932}"/>
                </a:ext>
              </a:extLst>
            </p:cNvPr>
            <p:cNvSpPr/>
            <p:nvPr/>
          </p:nvSpPr>
          <p:spPr>
            <a:xfrm>
              <a:off x="998773" y="3580227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62E0E900-C579-4E3B-B147-E260989EFF9D}"/>
                </a:ext>
              </a:extLst>
            </p:cNvPr>
            <p:cNvSpPr txBox="1"/>
            <p:nvPr/>
          </p:nvSpPr>
          <p:spPr>
            <a:xfrm>
              <a:off x="1224856" y="3593647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BR-116/BA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D99694A9-8E5F-42D4-AD54-E0E006CEF8A8}"/>
              </a:ext>
            </a:extLst>
          </p:cNvPr>
          <p:cNvGrpSpPr/>
          <p:nvPr/>
        </p:nvGrpSpPr>
        <p:grpSpPr>
          <a:xfrm>
            <a:off x="1898636" y="3844682"/>
            <a:ext cx="4108457" cy="2353112"/>
            <a:chOff x="998773" y="3978231"/>
            <a:chExt cx="4108457" cy="235311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xmlns="" id="{30E34EF9-8FFE-4136-8025-CC36648B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3978231"/>
              <a:ext cx="4108457" cy="2353112"/>
            </a:xfrm>
            <a:prstGeom prst="rect">
              <a:avLst/>
            </a:prstGeom>
          </p:spPr>
        </p:pic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xmlns="" id="{CC03A10E-525B-4F62-9016-00317D87516A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F48D419A-3B44-4831-AB64-116C5C57EB2A}"/>
                </a:ext>
              </a:extLst>
            </p:cNvPr>
            <p:cNvSpPr txBox="1"/>
            <p:nvPr/>
          </p:nvSpPr>
          <p:spPr>
            <a:xfrm>
              <a:off x="1224856" y="5948591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BR-101/AL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1974B13F-ED6B-4657-8357-DE4DF5A45F9A}"/>
              </a:ext>
            </a:extLst>
          </p:cNvPr>
          <p:cNvGrpSpPr/>
          <p:nvPr/>
        </p:nvGrpSpPr>
        <p:grpSpPr>
          <a:xfrm>
            <a:off x="6007093" y="1487974"/>
            <a:ext cx="4108457" cy="2353112"/>
            <a:chOff x="998773" y="1623287"/>
            <a:chExt cx="4108457" cy="2353112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xmlns="" id="{49DAD5A4-D026-4DAD-B464-FE0EE845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1623287"/>
              <a:ext cx="4108457" cy="2353112"/>
            </a:xfrm>
            <a:prstGeom prst="rect">
              <a:avLst/>
            </a:prstGeom>
          </p:spPr>
        </p:pic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xmlns="" id="{62EC5BC0-CA73-439D-83B3-2224F819526A}"/>
                </a:ext>
              </a:extLst>
            </p:cNvPr>
            <p:cNvSpPr/>
            <p:nvPr/>
          </p:nvSpPr>
          <p:spPr>
            <a:xfrm>
              <a:off x="998773" y="3580227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xmlns="" id="{BD50EE8A-A94D-488E-8AC9-6863B89CE3B9}"/>
                </a:ext>
              </a:extLst>
            </p:cNvPr>
            <p:cNvSpPr txBox="1"/>
            <p:nvPr/>
          </p:nvSpPr>
          <p:spPr>
            <a:xfrm>
              <a:off x="1224856" y="3593647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BR-364/AC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46265402-2D8E-4266-B9C7-0CAF88B55240}"/>
              </a:ext>
            </a:extLst>
          </p:cNvPr>
          <p:cNvGrpSpPr/>
          <p:nvPr/>
        </p:nvGrpSpPr>
        <p:grpSpPr>
          <a:xfrm>
            <a:off x="6007093" y="3842918"/>
            <a:ext cx="4108457" cy="2353112"/>
            <a:chOff x="998773" y="3978231"/>
            <a:chExt cx="4108457" cy="2353112"/>
          </a:xfrm>
        </p:grpSpPr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xmlns="" id="{1A3A4D8D-FEE0-4662-86C3-FA9606C64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3978231"/>
              <a:ext cx="4108457" cy="2353111"/>
            </a:xfrm>
            <a:prstGeom prst="rect">
              <a:avLst/>
            </a:prstGeom>
          </p:spPr>
        </p:pic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xmlns="" id="{8FA70B39-FAD4-4DEF-813E-7F0C1B132B2F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xmlns="" id="{B604F293-49D4-44B4-BF25-CE510D69C604}"/>
                </a:ext>
              </a:extLst>
            </p:cNvPr>
            <p:cNvSpPr txBox="1"/>
            <p:nvPr/>
          </p:nvSpPr>
          <p:spPr>
            <a:xfrm>
              <a:off x="1224856" y="5948591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BR-116/CE</a:t>
              </a:r>
            </a:p>
          </p:txBody>
        </p:sp>
      </p:grpSp>
      <p:pic>
        <p:nvPicPr>
          <p:cNvPr id="41" name="Gráfico 40">
            <a:extLst>
              <a:ext uri="{FF2B5EF4-FFF2-40B4-BE49-F238E27FC236}">
                <a16:creationId xmlns:a16="http://schemas.microsoft.com/office/drawing/2014/main" xmlns="" id="{D8802C7D-1886-4239-B8F9-AEFF599FB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xmlns="" id="{3872BDA7-E6F0-48DC-A91A-0E2E5EC3CFDF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Agrupar 42">
            <a:extLst>
              <a:ext uri="{FF2B5EF4-FFF2-40B4-BE49-F238E27FC236}">
                <a16:creationId xmlns:a16="http://schemas.microsoft.com/office/drawing/2014/main" xmlns="" id="{DC31E72A-D38F-4F9B-B400-B6113A9B564F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xmlns="" id="{F20904B6-BB62-4750-A3C1-4F0CA69C4E68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xmlns="" id="{01597791-79F0-4F4D-AE54-078C3E327611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3ADDDDA9-DCC1-4E4D-9ABE-B77D23860F1B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707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F03FDFD1-F371-4138-BA83-F9E463C65A81}"/>
              </a:ext>
            </a:extLst>
          </p:cNvPr>
          <p:cNvGrpSpPr/>
          <p:nvPr/>
        </p:nvGrpSpPr>
        <p:grpSpPr>
          <a:xfrm>
            <a:off x="1898636" y="1489738"/>
            <a:ext cx="4108457" cy="2353112"/>
            <a:chOff x="998773" y="1623287"/>
            <a:chExt cx="4108457" cy="235311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6CE6EA3C-AFD0-4486-AD3D-02B3673E0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1623287"/>
              <a:ext cx="4108457" cy="2353112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F8B2B9B0-671F-4376-AC2E-B53085006170}"/>
                </a:ext>
              </a:extLst>
            </p:cNvPr>
            <p:cNvSpPr/>
            <p:nvPr/>
          </p:nvSpPr>
          <p:spPr>
            <a:xfrm>
              <a:off x="998773" y="3580227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xmlns="" id="{6710B93C-6A9C-4DDA-9364-6A175ED0605F}"/>
                </a:ext>
              </a:extLst>
            </p:cNvPr>
            <p:cNvSpPr txBox="1"/>
            <p:nvPr/>
          </p:nvSpPr>
          <p:spPr>
            <a:xfrm>
              <a:off x="1224856" y="3593647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BR-447/ES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5150F213-3290-4C90-9B20-9934095E6E58}"/>
              </a:ext>
            </a:extLst>
          </p:cNvPr>
          <p:cNvGrpSpPr/>
          <p:nvPr/>
        </p:nvGrpSpPr>
        <p:grpSpPr>
          <a:xfrm>
            <a:off x="1898636" y="3844682"/>
            <a:ext cx="4108457" cy="2353112"/>
            <a:chOff x="998773" y="3978231"/>
            <a:chExt cx="4108457" cy="2353112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C62F6B73-ECC2-48F1-A85B-086FEB2E5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3978231"/>
              <a:ext cx="4108457" cy="2353111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D7B40C13-6B3B-42BF-A4C3-C9551B791FB5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61D7B7C3-9B3D-4B00-BD84-540A099405D7}"/>
                </a:ext>
              </a:extLst>
            </p:cNvPr>
            <p:cNvSpPr txBox="1"/>
            <p:nvPr/>
          </p:nvSpPr>
          <p:spPr>
            <a:xfrm>
              <a:off x="1183569" y="5946827"/>
              <a:ext cx="136734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BR-381/MG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080462E2-D62A-4298-BFD2-C505354186F4}"/>
              </a:ext>
            </a:extLst>
          </p:cNvPr>
          <p:cNvGrpSpPr/>
          <p:nvPr/>
        </p:nvGrpSpPr>
        <p:grpSpPr>
          <a:xfrm>
            <a:off x="6007093" y="1487974"/>
            <a:ext cx="4108457" cy="2353112"/>
            <a:chOff x="998773" y="1623287"/>
            <a:chExt cx="4108457" cy="2353112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xmlns="" id="{B5ED8924-FEFA-4236-9A84-61416ED20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1623287"/>
              <a:ext cx="4108457" cy="2353111"/>
            </a:xfrm>
            <a:prstGeom prst="rect">
              <a:avLst/>
            </a:prstGeom>
          </p:spPr>
        </p:pic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9DE7B043-13C0-4495-8FF3-1EC666F80022}"/>
                </a:ext>
              </a:extLst>
            </p:cNvPr>
            <p:cNvSpPr/>
            <p:nvPr/>
          </p:nvSpPr>
          <p:spPr>
            <a:xfrm>
              <a:off x="998773" y="3580227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BD0CB009-9DA2-4185-9DF6-4DAC80089583}"/>
                </a:ext>
              </a:extLst>
            </p:cNvPr>
            <p:cNvSpPr txBox="1"/>
            <p:nvPr/>
          </p:nvSpPr>
          <p:spPr>
            <a:xfrm>
              <a:off x="1224856" y="3593647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BR-080/GO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8010A926-E037-4719-A044-8EDB842F88FD}"/>
              </a:ext>
            </a:extLst>
          </p:cNvPr>
          <p:cNvGrpSpPr/>
          <p:nvPr/>
        </p:nvGrpSpPr>
        <p:grpSpPr>
          <a:xfrm>
            <a:off x="6007093" y="3842918"/>
            <a:ext cx="4108456" cy="2353112"/>
            <a:chOff x="998773" y="3978231"/>
            <a:chExt cx="4108456" cy="2353112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A9DD6D9F-12AC-4583-81BA-0CA5DFB7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4" y="3978231"/>
              <a:ext cx="4108455" cy="235311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xmlns="" id="{66BBDD87-3D1F-4803-A608-151901587FC9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200CFCCA-8A4E-4EA6-B5F0-3492A5638F77}"/>
                </a:ext>
              </a:extLst>
            </p:cNvPr>
            <p:cNvSpPr txBox="1"/>
            <p:nvPr/>
          </p:nvSpPr>
          <p:spPr>
            <a:xfrm>
              <a:off x="1224856" y="5948591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BR-163/PR</a:t>
              </a:r>
            </a:p>
          </p:txBody>
        </p:sp>
      </p:grpSp>
      <p:pic>
        <p:nvPicPr>
          <p:cNvPr id="40" name="Gráfico 39">
            <a:extLst>
              <a:ext uri="{FF2B5EF4-FFF2-40B4-BE49-F238E27FC236}">
                <a16:creationId xmlns:a16="http://schemas.microsoft.com/office/drawing/2014/main" xmlns="" id="{96C7ADC2-9EA1-47BB-8D1C-AD20B2F60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899ACBFA-1B93-4313-99AF-A7E1ECED1DDB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Agrupar 41">
            <a:extLst>
              <a:ext uri="{FF2B5EF4-FFF2-40B4-BE49-F238E27FC236}">
                <a16:creationId xmlns:a16="http://schemas.microsoft.com/office/drawing/2014/main" xmlns="" id="{D9D781BB-3361-454A-B9BE-D189FFA42B0A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xmlns="" id="{A71439A6-768C-4507-975A-45BAED5CB3A8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xmlns="" id="{BC8AEC39-F2CA-41EC-B2FB-3236FDC8634B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ítulo 1">
            <a:extLst>
              <a:ext uri="{FF2B5EF4-FFF2-40B4-BE49-F238E27FC236}">
                <a16:creationId xmlns:a16="http://schemas.microsoft.com/office/drawing/2014/main" xmlns="" id="{3E2D5602-B3E9-46BA-8345-2C04F5B3C931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16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24872ADA-74D1-4C2C-A849-99089B5C2E13}"/>
              </a:ext>
            </a:extLst>
          </p:cNvPr>
          <p:cNvGrpSpPr/>
          <p:nvPr/>
        </p:nvGrpSpPr>
        <p:grpSpPr>
          <a:xfrm>
            <a:off x="1898636" y="1489738"/>
            <a:ext cx="4108457" cy="2353112"/>
            <a:chOff x="998773" y="1623287"/>
            <a:chExt cx="4108457" cy="235311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xmlns="" id="{A9F72CA7-ACBA-4AE6-BB87-4EF69C834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1623287"/>
              <a:ext cx="4108457" cy="2353111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01CC4EF8-FFC8-40CB-92D5-56600E146898}"/>
                </a:ext>
              </a:extLst>
            </p:cNvPr>
            <p:cNvSpPr/>
            <p:nvPr/>
          </p:nvSpPr>
          <p:spPr>
            <a:xfrm>
              <a:off x="998773" y="3580227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xmlns="" id="{1D53C536-0BC1-4717-952C-82D64D8660EB}"/>
                </a:ext>
              </a:extLst>
            </p:cNvPr>
            <p:cNvSpPr txBox="1"/>
            <p:nvPr/>
          </p:nvSpPr>
          <p:spPr>
            <a:xfrm>
              <a:off x="1224856" y="3593647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BR-116/RS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FBD42BBA-52BA-481C-A260-A17FF7E37BB9}"/>
              </a:ext>
            </a:extLst>
          </p:cNvPr>
          <p:cNvGrpSpPr/>
          <p:nvPr/>
        </p:nvGrpSpPr>
        <p:grpSpPr>
          <a:xfrm>
            <a:off x="1898636" y="3844682"/>
            <a:ext cx="4108456" cy="2353112"/>
            <a:chOff x="998773" y="3978231"/>
            <a:chExt cx="4108456" cy="2353112"/>
          </a:xfrm>
        </p:grpSpPr>
        <p:pic>
          <p:nvPicPr>
            <p:cNvPr id="23" name="Imagem 22" descr="Estrada de terra&#10;&#10;Descrição gerada automaticamente">
              <a:extLst>
                <a:ext uri="{FF2B5EF4-FFF2-40B4-BE49-F238E27FC236}">
                  <a16:creationId xmlns:a16="http://schemas.microsoft.com/office/drawing/2014/main" xmlns="" id="{BAC01203-4D87-4AA4-811E-688107030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98774" y="3978231"/>
              <a:ext cx="4108455" cy="2353111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FAFB3E8E-26D6-4510-BE5F-82268B8A73F4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91BA9096-0641-413F-8106-48F60BA7DD22}"/>
                </a:ext>
              </a:extLst>
            </p:cNvPr>
            <p:cNvSpPr txBox="1"/>
            <p:nvPr/>
          </p:nvSpPr>
          <p:spPr>
            <a:xfrm>
              <a:off x="1183569" y="5946827"/>
              <a:ext cx="136734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BR-470/SC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CB3448DC-830D-4917-870E-3546C69ED8B9}"/>
              </a:ext>
            </a:extLst>
          </p:cNvPr>
          <p:cNvGrpSpPr/>
          <p:nvPr/>
        </p:nvGrpSpPr>
        <p:grpSpPr>
          <a:xfrm>
            <a:off x="6007093" y="1487974"/>
            <a:ext cx="4108456" cy="2353112"/>
            <a:chOff x="998773" y="1623287"/>
            <a:chExt cx="4108456" cy="2353112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xmlns="" id="{03E36647-8DD9-4FC3-9877-0039D626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4" y="1623287"/>
              <a:ext cx="4108455" cy="2353111"/>
            </a:xfrm>
            <a:prstGeom prst="rect">
              <a:avLst/>
            </a:prstGeom>
          </p:spPr>
        </p:pic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4F86FFBB-4DD5-426D-96BF-F78CA11442C1}"/>
                </a:ext>
              </a:extLst>
            </p:cNvPr>
            <p:cNvSpPr/>
            <p:nvPr/>
          </p:nvSpPr>
          <p:spPr>
            <a:xfrm>
              <a:off x="998773" y="3580227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92B2355E-A1F4-44A4-9B1C-DCF1E3346521}"/>
                </a:ext>
              </a:extLst>
            </p:cNvPr>
            <p:cNvSpPr txBox="1"/>
            <p:nvPr/>
          </p:nvSpPr>
          <p:spPr>
            <a:xfrm>
              <a:off x="1224856" y="3593647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BR-432/RR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61F6FD83-1F08-494E-A0BB-F5F1BAC4DD69}"/>
              </a:ext>
            </a:extLst>
          </p:cNvPr>
          <p:cNvGrpSpPr/>
          <p:nvPr/>
        </p:nvGrpSpPr>
        <p:grpSpPr>
          <a:xfrm>
            <a:off x="6007093" y="3842918"/>
            <a:ext cx="4108456" cy="2353112"/>
            <a:chOff x="998773" y="3978231"/>
            <a:chExt cx="4108456" cy="2353112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8F44C768-9E9B-44AB-BB1F-65565955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4" y="3978231"/>
              <a:ext cx="4108455" cy="2353110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xmlns="" id="{2BA61078-3E41-4E35-A6CA-02129742C612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26443ADB-C502-41B6-86BD-290D434A7B45}"/>
                </a:ext>
              </a:extLst>
            </p:cNvPr>
            <p:cNvSpPr txBox="1"/>
            <p:nvPr/>
          </p:nvSpPr>
          <p:spPr>
            <a:xfrm>
              <a:off x="1224856" y="5948591"/>
              <a:ext cx="12847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BR-101/SE</a:t>
              </a:r>
            </a:p>
          </p:txBody>
        </p:sp>
      </p:grpSp>
      <p:pic>
        <p:nvPicPr>
          <p:cNvPr id="40" name="Gráfico 39">
            <a:extLst>
              <a:ext uri="{FF2B5EF4-FFF2-40B4-BE49-F238E27FC236}">
                <a16:creationId xmlns:a16="http://schemas.microsoft.com/office/drawing/2014/main" xmlns="" id="{C2436683-1E6F-4797-AB4D-3A588AA7C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6319B83B-A02B-4F78-BE3B-346274908687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Agrupar 41">
            <a:extLst>
              <a:ext uri="{FF2B5EF4-FFF2-40B4-BE49-F238E27FC236}">
                <a16:creationId xmlns:a16="http://schemas.microsoft.com/office/drawing/2014/main" xmlns="" id="{E7771137-F959-4857-8B5A-57EB29F718FD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xmlns="" id="{10AA1CB6-773C-4105-803D-F8D0CCA9261F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xmlns="" id="{0362DCCB-243E-453D-9443-7B0D8D1AE303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ítulo 1">
            <a:extLst>
              <a:ext uri="{FF2B5EF4-FFF2-40B4-BE49-F238E27FC236}">
                <a16:creationId xmlns:a16="http://schemas.microsoft.com/office/drawing/2014/main" xmlns="" id="{FA4B6CFD-38D6-4006-A2E4-D87C82F02164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725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A1F62CF9-7992-01D0-4C54-4DD38C5614A3}"/>
              </a:ext>
            </a:extLst>
          </p:cNvPr>
          <p:cNvGrpSpPr/>
          <p:nvPr/>
        </p:nvGrpSpPr>
        <p:grpSpPr>
          <a:xfrm>
            <a:off x="2207944" y="1707481"/>
            <a:ext cx="3888056" cy="2233897"/>
            <a:chOff x="998773" y="1623385"/>
            <a:chExt cx="4108458" cy="236053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CEF344E5-2D99-015C-CF9D-C94CF755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1623385"/>
              <a:ext cx="4108458" cy="2352915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4B107EAC-3CE5-D79E-504B-D0AF62E66B3E}"/>
                </a:ext>
              </a:extLst>
            </p:cNvPr>
            <p:cNvSpPr/>
            <p:nvPr/>
          </p:nvSpPr>
          <p:spPr>
            <a:xfrm>
              <a:off x="998773" y="3580227"/>
              <a:ext cx="245374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B60CE79A-00B9-A04F-D5EB-E1E3D3ECAB7C}"/>
                </a:ext>
              </a:extLst>
            </p:cNvPr>
            <p:cNvSpPr txBox="1"/>
            <p:nvPr/>
          </p:nvSpPr>
          <p:spPr>
            <a:xfrm>
              <a:off x="1224857" y="3593647"/>
              <a:ext cx="2059234" cy="3902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>
                  <a:solidFill>
                    <a:schemeClr val="bg1"/>
                  </a:solidFill>
                </a:rPr>
                <a:t>BR-116/101/SP/RJ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FDD700F2-BD01-8A48-712D-DCA007AC0012}"/>
              </a:ext>
            </a:extLst>
          </p:cNvPr>
          <p:cNvGrpSpPr/>
          <p:nvPr/>
        </p:nvGrpSpPr>
        <p:grpSpPr>
          <a:xfrm>
            <a:off x="2207944" y="3936092"/>
            <a:ext cx="3888055" cy="2233897"/>
            <a:chOff x="998773" y="3978330"/>
            <a:chExt cx="4108457" cy="2360529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F0F53EB9-DB66-672B-B7E5-878B7F7B3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3978330"/>
              <a:ext cx="4108457" cy="2352914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xmlns="" id="{2C5D5FAC-0AED-7F00-2BDD-4CB01A651604}"/>
                </a:ext>
              </a:extLst>
            </p:cNvPr>
            <p:cNvSpPr/>
            <p:nvPr/>
          </p:nvSpPr>
          <p:spPr>
            <a:xfrm>
              <a:off x="998773" y="5935171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74AC985D-E671-77C1-BECC-F80CE31C4BE2}"/>
                </a:ext>
              </a:extLst>
            </p:cNvPr>
            <p:cNvSpPr txBox="1"/>
            <p:nvPr/>
          </p:nvSpPr>
          <p:spPr>
            <a:xfrm>
              <a:off x="1224856" y="5948591"/>
              <a:ext cx="1284768" cy="3902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>
                  <a:solidFill>
                    <a:schemeClr val="bg1"/>
                  </a:solidFill>
                </a:rPr>
                <a:t>BR-386/RS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DDC4C8AE-B5FC-5F69-2572-37DC1E865682}"/>
              </a:ext>
            </a:extLst>
          </p:cNvPr>
          <p:cNvGrpSpPr/>
          <p:nvPr/>
        </p:nvGrpSpPr>
        <p:grpSpPr>
          <a:xfrm>
            <a:off x="6095998" y="1703892"/>
            <a:ext cx="3888056" cy="2228610"/>
            <a:chOff x="998772" y="1621357"/>
            <a:chExt cx="4108458" cy="235494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B263D2F7-3B12-8E06-2224-26AECCED2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1623386"/>
              <a:ext cx="4108457" cy="2352914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DA743B62-CDA6-399C-C6EF-4BD013B82A8F}"/>
                </a:ext>
              </a:extLst>
            </p:cNvPr>
            <p:cNvSpPr/>
            <p:nvPr/>
          </p:nvSpPr>
          <p:spPr>
            <a:xfrm>
              <a:off x="998772" y="1621357"/>
              <a:ext cx="1914355" cy="396172"/>
            </a:xfrm>
            <a:prstGeom prst="rect">
              <a:avLst/>
            </a:prstGeom>
            <a:solidFill>
              <a:srgbClr val="183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39D92E95-5FE6-ACBA-550F-9A0DFB105D47}"/>
                </a:ext>
              </a:extLst>
            </p:cNvPr>
            <p:cNvSpPr txBox="1"/>
            <p:nvPr/>
          </p:nvSpPr>
          <p:spPr>
            <a:xfrm>
              <a:off x="998772" y="1634777"/>
              <a:ext cx="1914355" cy="390268"/>
            </a:xfrm>
            <a:prstGeom prst="rect">
              <a:avLst/>
            </a:prstGeom>
            <a:solidFill>
              <a:srgbClr val="0D89F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BR-116/MG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79B61E26-14F9-D6A0-7FC2-42E16E457BD6}"/>
              </a:ext>
            </a:extLst>
          </p:cNvPr>
          <p:cNvGrpSpPr/>
          <p:nvPr/>
        </p:nvGrpSpPr>
        <p:grpSpPr>
          <a:xfrm>
            <a:off x="6095999" y="3932502"/>
            <a:ext cx="3888055" cy="2228610"/>
            <a:chOff x="998773" y="3976300"/>
            <a:chExt cx="4108457" cy="2354943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F08FFE08-8B11-660C-9B0F-34726336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773" y="3978329"/>
              <a:ext cx="4108457" cy="2352914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xmlns="" id="{6D6F3EF2-E1E2-60F4-46DD-EF152BC9514D}"/>
                </a:ext>
              </a:extLst>
            </p:cNvPr>
            <p:cNvSpPr/>
            <p:nvPr/>
          </p:nvSpPr>
          <p:spPr>
            <a:xfrm>
              <a:off x="3607902" y="3976300"/>
              <a:ext cx="1499328" cy="396172"/>
            </a:xfrm>
            <a:prstGeom prst="rect">
              <a:avLst/>
            </a:prstGeom>
            <a:solidFill>
              <a:srgbClr val="183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56E2CA89-AD77-68FD-E301-B7B5CD7F62AF}"/>
                </a:ext>
              </a:extLst>
            </p:cNvPr>
            <p:cNvSpPr txBox="1"/>
            <p:nvPr/>
          </p:nvSpPr>
          <p:spPr>
            <a:xfrm>
              <a:off x="3607903" y="3989720"/>
              <a:ext cx="1499327" cy="390268"/>
            </a:xfrm>
            <a:prstGeom prst="rect">
              <a:avLst/>
            </a:prstGeom>
            <a:solidFill>
              <a:srgbClr val="0D89F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BR-101/SC</a:t>
              </a:r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03A83EB3-2DBE-49C1-83C3-41AF6C4B8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FED9C82B-6929-40ED-8A88-A08055841CA3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5F802B56-0D5E-4771-8223-1AFE91710E09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xmlns="" id="{FDA3A67A-C488-45EA-BF25-47A8DE89735E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xmlns="" id="{3B6EC85B-A6D8-48D0-ADEC-B9E5E18926AC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2DED9971-92E7-4443-809C-E96920F472BC}"/>
              </a:ext>
            </a:extLst>
          </p:cNvPr>
          <p:cNvSpPr txBox="1">
            <a:spLocks/>
          </p:cNvSpPr>
          <p:nvPr/>
        </p:nvSpPr>
        <p:spPr>
          <a:xfrm>
            <a:off x="2934229" y="415982"/>
            <a:ext cx="8854997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 (Concessões)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580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03A83EB3-2DBE-49C1-83C3-41AF6C4B8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FED9C82B-6929-40ED-8A88-A08055841CA3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5F802B56-0D5E-4771-8223-1AFE91710E09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xmlns="" id="{FDA3A67A-C488-45EA-BF25-47A8DE89735E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xmlns="" id="{3B6EC85B-A6D8-48D0-ADEC-B9E5E18926AC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2DED9971-92E7-4443-809C-E96920F472BC}"/>
              </a:ext>
            </a:extLst>
          </p:cNvPr>
          <p:cNvSpPr txBox="1">
            <a:spLocks/>
          </p:cNvSpPr>
          <p:nvPr/>
        </p:nvSpPr>
        <p:spPr>
          <a:xfrm>
            <a:off x="2934229" y="415982"/>
            <a:ext cx="8854997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 (Ferrovias)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28" name="Picture 4" descr="Ferrovia Transnordestina: Tudo sobre! - MASSA Pesagem">
            <a:extLst>
              <a:ext uri="{FF2B5EF4-FFF2-40B4-BE49-F238E27FC236}">
                <a16:creationId xmlns:a16="http://schemas.microsoft.com/office/drawing/2014/main" xmlns="" id="{4C0989F3-9C17-825A-CCC5-CCD289EF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30" y="3791756"/>
            <a:ext cx="4058303" cy="24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862099E-ADA2-A79C-40B0-05051BD9D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628" y="1470532"/>
            <a:ext cx="4074605" cy="2414797"/>
          </a:xfrm>
          <a:prstGeom prst="rect">
            <a:avLst/>
          </a:prstGeom>
        </p:spPr>
      </p:pic>
      <p:pic>
        <p:nvPicPr>
          <p:cNvPr id="1032" name="Picture 8" descr="Infra S.A. - FIOL: Infra S.A. realiza vistoria em obras de trecho incluído  no programa de 100 dias do Ministério dos Transportes">
            <a:extLst>
              <a:ext uri="{FF2B5EF4-FFF2-40B4-BE49-F238E27FC236}">
                <a16:creationId xmlns:a16="http://schemas.microsoft.com/office/drawing/2014/main" xmlns="" id="{E5694B1A-3734-19B4-0DEF-9D48F6A5A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58" y="1470531"/>
            <a:ext cx="4291071" cy="24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6B7BD0DB-E2A9-0A21-85CA-25305D21A1DE}"/>
              </a:ext>
            </a:extLst>
          </p:cNvPr>
          <p:cNvSpPr txBox="1"/>
          <p:nvPr/>
        </p:nvSpPr>
        <p:spPr>
          <a:xfrm>
            <a:off x="6491233" y="1475383"/>
            <a:ext cx="1811658" cy="369332"/>
          </a:xfrm>
          <a:prstGeom prst="rect">
            <a:avLst/>
          </a:prstGeom>
          <a:solidFill>
            <a:srgbClr val="0D89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FIOL II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898A0E83-ED53-1F69-1A9D-36559A1EF406}"/>
              </a:ext>
            </a:extLst>
          </p:cNvPr>
          <p:cNvSpPr txBox="1"/>
          <p:nvPr/>
        </p:nvSpPr>
        <p:spPr>
          <a:xfrm>
            <a:off x="2416628" y="1475383"/>
            <a:ext cx="2013857" cy="369332"/>
          </a:xfrm>
          <a:prstGeom prst="rect">
            <a:avLst/>
          </a:prstGeom>
          <a:solidFill>
            <a:srgbClr val="0D89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Ferrovia Norte Sul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C9541E48-F90D-1167-4547-8F533FFDEF61}"/>
              </a:ext>
            </a:extLst>
          </p:cNvPr>
          <p:cNvGrpSpPr/>
          <p:nvPr/>
        </p:nvGrpSpPr>
        <p:grpSpPr>
          <a:xfrm>
            <a:off x="2329520" y="3897621"/>
            <a:ext cx="1811659" cy="403194"/>
            <a:chOff x="-1853399" y="4401166"/>
            <a:chExt cx="1914356" cy="426049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528EA842-223B-E7AB-9682-3CA7C38F993D}"/>
                </a:ext>
              </a:extLst>
            </p:cNvPr>
            <p:cNvSpPr/>
            <p:nvPr/>
          </p:nvSpPr>
          <p:spPr>
            <a:xfrm>
              <a:off x="-1764687" y="4431043"/>
              <a:ext cx="1736934" cy="396172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1AA8292A-46D4-7BE1-6CA8-4BB73F2D23A3}"/>
                </a:ext>
              </a:extLst>
            </p:cNvPr>
            <p:cNvSpPr txBox="1"/>
            <p:nvPr/>
          </p:nvSpPr>
          <p:spPr>
            <a:xfrm>
              <a:off x="-1853399" y="4401166"/>
              <a:ext cx="1914356" cy="3902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Transnordestina</a:t>
              </a:r>
            </a:p>
          </p:txBody>
        </p:sp>
      </p:grpSp>
      <p:pic>
        <p:nvPicPr>
          <p:cNvPr id="1034" name="Picture 10" descr="Trilhos da FICO: 1.800 toneladas são entregues em canteiro de obra de Mara  Rosa (GO) :: Agua Boa News">
            <a:extLst>
              <a:ext uri="{FF2B5EF4-FFF2-40B4-BE49-F238E27FC236}">
                <a16:creationId xmlns:a16="http://schemas.microsoft.com/office/drawing/2014/main" xmlns="" id="{03BB2392-8831-2E24-00D8-45169A21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32" y="3863879"/>
            <a:ext cx="4323721" cy="234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307F0FFC-8A6E-0685-412D-0ECA053B4D7C}"/>
              </a:ext>
            </a:extLst>
          </p:cNvPr>
          <p:cNvSpPr txBox="1"/>
          <p:nvPr/>
        </p:nvSpPr>
        <p:spPr>
          <a:xfrm>
            <a:off x="6491231" y="3858432"/>
            <a:ext cx="1631824" cy="369332"/>
          </a:xfrm>
          <a:prstGeom prst="rect">
            <a:avLst/>
          </a:prstGeom>
          <a:solidFill>
            <a:srgbClr val="0D89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FICO</a:t>
            </a:r>
          </a:p>
        </p:txBody>
      </p:sp>
    </p:spTree>
    <p:extLst>
      <p:ext uri="{BB962C8B-B14F-4D97-AF65-F5344CB8AC3E}">
        <p14:creationId xmlns:p14="http://schemas.microsoft.com/office/powerpoint/2010/main" val="2103529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8FF56DA0-4A9F-49AF-4673-CB994F7A38C3}"/>
              </a:ext>
            </a:extLst>
          </p:cNvPr>
          <p:cNvSpPr txBox="1"/>
          <p:nvPr/>
        </p:nvSpPr>
        <p:spPr>
          <a:xfrm>
            <a:off x="852257" y="1831058"/>
            <a:ext cx="52437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595959"/>
                </a:solidFill>
              </a:rPr>
              <a:t>Próximas Entregas (100 dias)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CD0BBE2F-B69E-7725-8B1E-77161255A400}"/>
              </a:ext>
            </a:extLst>
          </p:cNvPr>
          <p:cNvSpPr txBox="1"/>
          <p:nvPr/>
        </p:nvSpPr>
        <p:spPr>
          <a:xfrm>
            <a:off x="852256" y="2394845"/>
            <a:ext cx="10566040" cy="3693319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Duplicação de 4,7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BR-470/RS</a:t>
            </a:r>
            <a:r>
              <a:rPr lang="pt-BR" dirty="0">
                <a:solidFill>
                  <a:srgbClr val="595959"/>
                </a:solidFill>
                <a:sym typeface="Calibri"/>
              </a:rPr>
              <a:t/>
            </a:r>
            <a:br>
              <a:rPr lang="pt-BR" dirty="0">
                <a:solidFill>
                  <a:srgbClr val="595959"/>
                </a:solidFill>
                <a:sym typeface="Calibri"/>
              </a:rPr>
            </a:br>
            <a:r>
              <a:rPr lang="pt-BR" dirty="0">
                <a:solidFill>
                  <a:srgbClr val="595959"/>
                </a:solidFill>
                <a:sym typeface="Calibri"/>
              </a:rPr>
              <a:t>(Navegantes - Indaial)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Duplicação de 15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BR-116/RS</a:t>
            </a:r>
            <a:r>
              <a:rPr lang="pt-BR" dirty="0">
                <a:solidFill>
                  <a:srgbClr val="595959"/>
                </a:solidFill>
                <a:sym typeface="Calibri"/>
              </a:rPr>
              <a:t/>
            </a:r>
            <a:br>
              <a:rPr lang="pt-BR" dirty="0">
                <a:solidFill>
                  <a:srgbClr val="595959"/>
                </a:solidFill>
                <a:sym typeface="Calibri"/>
              </a:rPr>
            </a:br>
            <a:r>
              <a:rPr lang="pt-BR" dirty="0">
                <a:solidFill>
                  <a:srgbClr val="595959"/>
                </a:solidFill>
                <a:sym typeface="Calibri"/>
              </a:rPr>
              <a:t>(Camaquã - Cristal)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Duplicação de 6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BR-101/SE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(Maruim)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Duplicação de 16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BR-135/MA</a:t>
            </a:r>
            <a:r>
              <a:rPr lang="pt-BR" dirty="0">
                <a:solidFill>
                  <a:srgbClr val="595959"/>
                </a:solidFill>
                <a:sym typeface="Calibri"/>
              </a:rPr>
              <a:t/>
            </a:r>
            <a:br>
              <a:rPr lang="pt-BR" dirty="0">
                <a:solidFill>
                  <a:srgbClr val="595959"/>
                </a:solidFill>
                <a:sym typeface="Calibri"/>
              </a:rPr>
            </a:br>
            <a:r>
              <a:rPr lang="pt-BR" dirty="0">
                <a:solidFill>
                  <a:srgbClr val="595959"/>
                </a:solidFill>
                <a:sym typeface="Calibri"/>
              </a:rPr>
              <a:t>(</a:t>
            </a:r>
            <a:r>
              <a:rPr lang="pt-BR" dirty="0" err="1">
                <a:solidFill>
                  <a:srgbClr val="595959"/>
                </a:solidFill>
                <a:sym typeface="Calibri"/>
              </a:rPr>
              <a:t>Bacabeira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– Santa Rita)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Duplicação de 7,3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BR-428/PE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em Petrolina (Saída p/Recife)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Duplicação de 8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BR-101/AL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em São Miguel dos Campos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Anel Viário Jataí/GO -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BR-060/GO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(8,9 km)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endParaRPr lang="pt-BR" dirty="0">
              <a:solidFill>
                <a:srgbClr val="595959"/>
              </a:solidFill>
              <a:sym typeface="Calibri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Pavimentação de 21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BR-487/PR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</a:t>
            </a:r>
            <a:r>
              <a:rPr lang="pt-BR" dirty="0" err="1">
                <a:solidFill>
                  <a:srgbClr val="595959"/>
                </a:solidFill>
                <a:sym typeface="Calibri"/>
              </a:rPr>
              <a:t>Boaideira</a:t>
            </a:r>
            <a:r>
              <a:rPr lang="pt-BR" dirty="0">
                <a:solidFill>
                  <a:srgbClr val="595959"/>
                </a:solidFill>
                <a:sym typeface="Calibri"/>
              </a:rPr>
              <a:t> (Santa Elisa)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  <a:sym typeface="Calibri"/>
              </a:rPr>
              <a:t>Pavimentação de 7,7 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  <a:sym typeface="Calibri"/>
              </a:rPr>
              <a:t>BR-432/RR</a:t>
            </a:r>
            <a:r>
              <a:rPr lang="pt-BR" dirty="0">
                <a:solidFill>
                  <a:srgbClr val="595959"/>
                </a:solidFill>
                <a:sym typeface="Calibri"/>
              </a:rPr>
              <a:t/>
            </a:r>
            <a:br>
              <a:rPr lang="pt-BR" dirty="0">
                <a:solidFill>
                  <a:srgbClr val="595959"/>
                </a:solidFill>
                <a:sym typeface="Calibri"/>
              </a:rPr>
            </a:br>
            <a:r>
              <a:rPr lang="pt-BR" dirty="0">
                <a:solidFill>
                  <a:srgbClr val="595959"/>
                </a:solidFill>
                <a:sym typeface="Calibri"/>
              </a:rPr>
              <a:t>(Cantá – Novo Paraíso)</a:t>
            </a:r>
          </a:p>
        </p:txBody>
      </p:sp>
      <p:pic>
        <p:nvPicPr>
          <p:cNvPr id="19" name="Picture 6" descr="Concluída a duplicação da BR-428/PE, em Petrolina — Casa Civil">
            <a:extLst>
              <a:ext uri="{FF2B5EF4-FFF2-40B4-BE49-F238E27FC236}">
                <a16:creationId xmlns:a16="http://schemas.microsoft.com/office/drawing/2014/main" xmlns="" id="{2CA4FCB0-0C9F-4C26-BABF-0D6C1EC9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49" y="3706061"/>
            <a:ext cx="4405079" cy="22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xmlns="" id="{955F6587-F5B9-46FC-81A1-4EC48A13F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AA406F71-3035-48D0-9E3F-DEBF4C255E88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xmlns="" id="{E9E7F4A7-EA56-4667-A961-62EC3692FDF2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EF4A5D7E-DBEB-44BF-AD82-13A43F9D1F35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xmlns="" id="{0C8689C3-3889-4CAE-B931-938110910A20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Título 1">
            <a:extLst>
              <a:ext uri="{FF2B5EF4-FFF2-40B4-BE49-F238E27FC236}">
                <a16:creationId xmlns:a16="http://schemas.microsoft.com/office/drawing/2014/main" xmlns="" id="{0509907F-C2A7-4C25-8917-7B557A78BCFB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C9837420-1BE4-4339-AEF9-4D5A2A806F7E}"/>
              </a:ext>
            </a:extLst>
          </p:cNvPr>
          <p:cNvSpPr/>
          <p:nvPr/>
        </p:nvSpPr>
        <p:spPr>
          <a:xfrm>
            <a:off x="6340549" y="3706061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0651389A-B40B-489C-9583-B14EADE4A904}"/>
              </a:ext>
            </a:extLst>
          </p:cNvPr>
          <p:cNvSpPr txBox="1"/>
          <p:nvPr/>
        </p:nvSpPr>
        <p:spPr>
          <a:xfrm>
            <a:off x="6566632" y="3719481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BR-428/PE</a:t>
            </a:r>
          </a:p>
        </p:txBody>
      </p:sp>
    </p:spTree>
    <p:extLst>
      <p:ext uri="{BB962C8B-B14F-4D97-AF65-F5344CB8AC3E}">
        <p14:creationId xmlns:p14="http://schemas.microsoft.com/office/powerpoint/2010/main" val="365172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balho de manutenção nas rodovias gaúchas é realizado pelas equipes do DNIT">
            <a:extLst>
              <a:ext uri="{FF2B5EF4-FFF2-40B4-BE49-F238E27FC236}">
                <a16:creationId xmlns:a16="http://schemas.microsoft.com/office/drawing/2014/main" xmlns="" id="{1ED361F4-99BD-786B-7ED7-E4827138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80" y="1604587"/>
            <a:ext cx="3836766" cy="21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A01FAEB-CDD1-7AE7-921D-8E73B5B4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80" y="3762768"/>
            <a:ext cx="3836766" cy="21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D3336C34-3382-4EF5-8F5B-F00578AB5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859E030C-8144-4FD7-9FF4-872AAE54EEA5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9E6CB18B-9E8F-48EE-86BD-E0D4CD027E78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xmlns="" id="{E6B6C683-0643-4E4C-959F-310156C280C0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1</a:t>
              </a:r>
              <a:endParaRPr lang="pt-BR" sz="2800" b="1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820A0937-5967-4B71-8E91-CACE2D498F53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EFA435E6-D47A-48F9-A193-2E8CCE53E05A}"/>
              </a:ext>
            </a:extLst>
          </p:cNvPr>
          <p:cNvSpPr txBox="1">
            <a:spLocks/>
          </p:cNvSpPr>
          <p:nvPr/>
        </p:nvSpPr>
        <p:spPr>
          <a:xfrm>
            <a:off x="2934230" y="415982"/>
            <a:ext cx="8484066" cy="896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REVITALIZAÇÃO, RETOMADA E INTENSIFICAÇÃO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  <a:ea typeface="+mj-lt"/>
              <a:cs typeface="+mj-lt"/>
            </a:endParaRPr>
          </a:p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j-lt"/>
                <a:cs typeface="Calibri"/>
              </a:rPr>
              <a:t>DE OBRAS DE CONSTRUÇÃO RODOVIÁRIA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0882937A-92A8-4D7B-9CB3-E1605EE298B6}"/>
              </a:ext>
            </a:extLst>
          </p:cNvPr>
          <p:cNvSpPr txBox="1"/>
          <p:nvPr/>
        </p:nvSpPr>
        <p:spPr>
          <a:xfrm>
            <a:off x="852257" y="1831058"/>
            <a:ext cx="52437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595959"/>
                </a:solidFill>
              </a:rPr>
              <a:t>Próximas Entregas (100 dias)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D6BFD827-CFE4-4D84-9CD6-F7EF6811CBDC}"/>
              </a:ext>
            </a:extLst>
          </p:cNvPr>
          <p:cNvSpPr txBox="1"/>
          <p:nvPr/>
        </p:nvSpPr>
        <p:spPr>
          <a:xfrm>
            <a:off x="852256" y="2394845"/>
            <a:ext cx="5459767" cy="2031325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 marL="285750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</a:buBlip>
            </a:pPr>
            <a:r>
              <a:rPr lang="pt-BR" dirty="0">
                <a:solidFill>
                  <a:srgbClr val="595959"/>
                </a:solidFill>
              </a:rPr>
              <a:t>Ordem de Serviço da Adequação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</a:rPr>
              <a:t>BR-235/407</a:t>
            </a:r>
            <a:r>
              <a:rPr lang="pt-BR" dirty="0">
                <a:solidFill>
                  <a:srgbClr val="595959"/>
                </a:solidFill>
              </a:rPr>
              <a:t> Travessia Urbana de Juazeiro/BA e Petrolina/PE</a:t>
            </a:r>
          </a:p>
          <a:p>
            <a:pPr marL="285750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</a:buBlip>
            </a:pPr>
            <a:r>
              <a:rPr lang="pt-BR" sz="1800" b="0" i="0" u="none" strike="noStrike" noProof="0" dirty="0">
                <a:solidFill>
                  <a:srgbClr val="595959"/>
                </a:solidFill>
                <a:effectLst/>
              </a:rPr>
              <a:t>Conclusão da Recuperação da </a:t>
            </a:r>
            <a:r>
              <a:rPr lang="pt-BR" sz="1800" b="0" i="0" u="none" strike="noStrike" noProof="0" dirty="0">
                <a:solidFill>
                  <a:srgbClr val="595959"/>
                </a:solidFill>
                <a:effectLst/>
                <a:highlight>
                  <a:srgbClr val="FFCD00"/>
                </a:highlight>
              </a:rPr>
              <a:t>BR-290</a:t>
            </a:r>
            <a:r>
              <a:rPr lang="pt-BR" sz="1800" b="0" i="0" u="none" strike="noStrike" noProof="0" dirty="0">
                <a:solidFill>
                  <a:srgbClr val="595959"/>
                </a:solidFill>
                <a:effectLst/>
              </a:rPr>
              <a:t> Ponte de Uruguaiana </a:t>
            </a:r>
            <a:r>
              <a:rPr lang="pt-BR" dirty="0">
                <a:solidFill>
                  <a:srgbClr val="595959"/>
                </a:solidFill>
              </a:rPr>
              <a:t>na</a:t>
            </a:r>
            <a:r>
              <a:rPr lang="pt-BR" sz="1800" b="0" i="0" u="none" strike="noStrike" noProof="0" dirty="0">
                <a:solidFill>
                  <a:srgbClr val="595959"/>
                </a:solidFill>
                <a:effectLst/>
              </a:rPr>
              <a:t> Divisa Brasil/Argentina</a:t>
            </a:r>
          </a:p>
          <a:p>
            <a:pPr marL="285750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</a:buBlip>
            </a:pPr>
            <a:r>
              <a:rPr lang="pt-BR" sz="1800" b="0" i="0" u="none" strike="noStrike" noProof="0" dirty="0">
                <a:solidFill>
                  <a:srgbClr val="595959"/>
                </a:solidFill>
                <a:effectLst/>
              </a:rPr>
              <a:t>Revitalização de 625 </a:t>
            </a:r>
            <a:r>
              <a:rPr lang="pt-BR" dirty="0">
                <a:solidFill>
                  <a:srgbClr val="595959"/>
                </a:solidFill>
              </a:rPr>
              <a:t>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</a:rPr>
              <a:t>BR-116/101/RJ/SP</a:t>
            </a:r>
            <a:r>
              <a:rPr lang="pt-BR" dirty="0">
                <a:solidFill>
                  <a:srgbClr val="595959"/>
                </a:solidFill>
              </a:rPr>
              <a:t/>
            </a:r>
            <a:br>
              <a:rPr lang="pt-BR" dirty="0">
                <a:solidFill>
                  <a:srgbClr val="595959"/>
                </a:solidFill>
              </a:rPr>
            </a:br>
            <a:r>
              <a:rPr lang="pt-BR" dirty="0">
                <a:solidFill>
                  <a:srgbClr val="595959"/>
                </a:solidFill>
              </a:rPr>
              <a:t>(CCR Rio SP)</a:t>
            </a:r>
            <a:endParaRPr lang="pt-BR" sz="1800" b="0" i="0" u="none" strike="noStrike" noProof="0" dirty="0">
              <a:solidFill>
                <a:srgbClr val="595959"/>
              </a:solidFill>
              <a:effectLst/>
            </a:endParaRPr>
          </a:p>
          <a:p>
            <a:pPr marL="285750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</a:buBlip>
            </a:pPr>
            <a:r>
              <a:rPr lang="pt-BR" sz="1800" b="0" i="0" u="none" strike="noStrike" noProof="0" dirty="0">
                <a:solidFill>
                  <a:srgbClr val="595959"/>
                </a:solidFill>
                <a:effectLst/>
              </a:rPr>
              <a:t>Revitalização de 375 </a:t>
            </a:r>
            <a:r>
              <a:rPr lang="pt-BR" dirty="0">
                <a:solidFill>
                  <a:srgbClr val="595959"/>
                </a:solidFill>
              </a:rPr>
              <a:t>km da </a:t>
            </a:r>
            <a:r>
              <a:rPr lang="pt-BR" dirty="0">
                <a:solidFill>
                  <a:srgbClr val="595959"/>
                </a:solidFill>
                <a:highlight>
                  <a:srgbClr val="FFCD00"/>
                </a:highlight>
              </a:rPr>
              <a:t>BR-163/MT/PA</a:t>
            </a:r>
            <a:r>
              <a:rPr lang="pt-BR" dirty="0">
                <a:solidFill>
                  <a:srgbClr val="595959"/>
                </a:solidFill>
              </a:rPr>
              <a:t> (Via Brasil)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77175F04-BE53-4452-ADA6-D0CD1685689F}"/>
              </a:ext>
            </a:extLst>
          </p:cNvPr>
          <p:cNvSpPr/>
          <p:nvPr/>
        </p:nvSpPr>
        <p:spPr>
          <a:xfrm>
            <a:off x="7084380" y="1632972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030DAE76-4EDF-48C8-9B4F-667EC029A194}"/>
              </a:ext>
            </a:extLst>
          </p:cNvPr>
          <p:cNvSpPr txBox="1"/>
          <p:nvPr/>
        </p:nvSpPr>
        <p:spPr>
          <a:xfrm>
            <a:off x="7310463" y="1646392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BR-116/RS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EAEEA013-F4CC-475F-BD18-265D76526062}"/>
              </a:ext>
            </a:extLst>
          </p:cNvPr>
          <p:cNvSpPr/>
          <p:nvPr/>
        </p:nvSpPr>
        <p:spPr>
          <a:xfrm>
            <a:off x="7084380" y="3768503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123A3973-E7A7-481B-9F7B-1F179F839A86}"/>
              </a:ext>
            </a:extLst>
          </p:cNvPr>
          <p:cNvSpPr txBox="1"/>
          <p:nvPr/>
        </p:nvSpPr>
        <p:spPr>
          <a:xfrm>
            <a:off x="7310463" y="3781923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BR-487/PR</a:t>
            </a:r>
          </a:p>
        </p:txBody>
      </p:sp>
    </p:spTree>
    <p:extLst>
      <p:ext uri="{BB962C8B-B14F-4D97-AF65-F5344CB8AC3E}">
        <p14:creationId xmlns:p14="http://schemas.microsoft.com/office/powerpoint/2010/main" val="2381209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60282;p2">
            <a:extLst>
              <a:ext uri="{FF2B5EF4-FFF2-40B4-BE49-F238E27FC236}">
                <a16:creationId xmlns:a16="http://schemas.microsoft.com/office/drawing/2014/main" xmlns="" id="{77DB97E2-634B-4333-B56B-D32799E38E64}"/>
              </a:ext>
            </a:extLst>
          </p:cNvPr>
          <p:cNvSpPr/>
          <p:nvPr/>
        </p:nvSpPr>
        <p:spPr>
          <a:xfrm>
            <a:off x="878891" y="1756322"/>
            <a:ext cx="5042508" cy="428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400" b="1" dirty="0">
                <a:solidFill>
                  <a:srgbClr val="595959"/>
                </a:solidFill>
              </a:rPr>
              <a:t>Operação “RODOVIDA” em parceria com o Ministério da Justiça e Segurança Pública: </a:t>
            </a:r>
          </a:p>
          <a:p>
            <a:endParaRPr lang="pt-BR" sz="2000" dirty="0">
              <a:solidFill>
                <a:srgbClr val="595959"/>
              </a:solidFill>
            </a:endParaRPr>
          </a:p>
          <a:p>
            <a:r>
              <a:rPr lang="pt-BR" dirty="0">
                <a:solidFill>
                  <a:srgbClr val="595959"/>
                </a:solidFill>
              </a:rPr>
              <a:t>Iniciou em 15/12 e foi até o dia 26/02 </a:t>
            </a:r>
            <a:r>
              <a:rPr lang="pt-BR" u="sng" dirty="0">
                <a:solidFill>
                  <a:srgbClr val="595959"/>
                </a:solidFill>
              </a:rPr>
              <a:t>(feriados nacionais)</a:t>
            </a:r>
            <a:r>
              <a:rPr lang="pt-BR" dirty="0">
                <a:solidFill>
                  <a:srgbClr val="595959"/>
                </a:solidFill>
              </a:rPr>
              <a:t> - </a:t>
            </a:r>
            <a:r>
              <a:rPr lang="pt-BR" b="1" dirty="0">
                <a:solidFill>
                  <a:srgbClr val="595959"/>
                </a:solidFill>
                <a:highlight>
                  <a:srgbClr val="FFCD00"/>
                </a:highlight>
              </a:rPr>
              <a:t>74 dias</a:t>
            </a:r>
            <a:r>
              <a:rPr lang="pt-BR" dirty="0">
                <a:solidFill>
                  <a:srgbClr val="595959"/>
                </a:solidFill>
              </a:rPr>
              <a:t>. </a:t>
            </a:r>
            <a:endParaRPr lang="pt-BR" dirty="0">
              <a:solidFill>
                <a:srgbClr val="595959"/>
              </a:solidFill>
              <a:cs typeface="Calibri"/>
            </a:endParaRPr>
          </a:p>
          <a:p>
            <a:r>
              <a:rPr lang="pt-BR" b="1" dirty="0">
                <a:solidFill>
                  <a:srgbClr val="595959"/>
                </a:solidFill>
              </a:rPr>
              <a:t> </a:t>
            </a:r>
            <a:endParaRPr lang="pt-BR" dirty="0">
              <a:solidFill>
                <a:srgbClr val="595959"/>
              </a:solidFill>
            </a:endParaRPr>
          </a:p>
          <a:p>
            <a:r>
              <a:rPr lang="pt-BR" dirty="0">
                <a:solidFill>
                  <a:srgbClr val="595959"/>
                </a:solidFill>
              </a:rPr>
              <a:t>Os resultados do esforço de fiscalização podem ser constatados em mais de 1 milhão de veículos abordados e </a:t>
            </a:r>
            <a:r>
              <a:rPr lang="pt-BR" b="1" dirty="0">
                <a:solidFill>
                  <a:srgbClr val="595959"/>
                </a:solidFill>
                <a:highlight>
                  <a:srgbClr val="FFCD00"/>
                </a:highlight>
              </a:rPr>
              <a:t>1,3 milhão de pessoas verificadas</a:t>
            </a:r>
            <a:r>
              <a:rPr lang="pt-BR" dirty="0">
                <a:solidFill>
                  <a:srgbClr val="595959"/>
                </a:solidFill>
              </a:rPr>
              <a:t>, além de mais de 700 mil testes de </a:t>
            </a:r>
            <a:r>
              <a:rPr lang="pt-BR" dirty="0" err="1">
                <a:solidFill>
                  <a:srgbClr val="595959"/>
                </a:solidFill>
              </a:rPr>
              <a:t>etilômetros</a:t>
            </a:r>
            <a:r>
              <a:rPr lang="pt-BR" dirty="0">
                <a:solidFill>
                  <a:srgbClr val="595959"/>
                </a:solidFill>
              </a:rPr>
              <a:t> aplicados, o que representa </a:t>
            </a:r>
            <a:r>
              <a:rPr lang="pt-BR" b="1" dirty="0">
                <a:solidFill>
                  <a:srgbClr val="595959"/>
                </a:solidFill>
                <a:highlight>
                  <a:srgbClr val="FFCD00"/>
                </a:highlight>
              </a:rPr>
              <a:t>aumento de 76% </a:t>
            </a:r>
            <a:r>
              <a:rPr lang="pt-BR" dirty="0">
                <a:solidFill>
                  <a:srgbClr val="595959"/>
                </a:solidFill>
              </a:rPr>
              <a:t>em relação à operação do ano passado.</a:t>
            </a:r>
            <a:endParaRPr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B510DB5-D8D2-4666-9A59-4E33FF19D5F5}"/>
              </a:ext>
            </a:extLst>
          </p:cNvPr>
          <p:cNvSpPr txBox="1">
            <a:spLocks/>
          </p:cNvSpPr>
          <p:nvPr/>
        </p:nvSpPr>
        <p:spPr>
          <a:xfrm>
            <a:off x="2930264" y="417411"/>
            <a:ext cx="9017466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PREVENÇÃO DE ACIDENTES E REDUÇÃO</a:t>
            </a:r>
            <a:r>
              <a:rPr lang="pt-BR" sz="2900" b="1" dirty="0">
                <a:latin typeface="+mn-lt"/>
              </a:rPr>
              <a:t/>
            </a:r>
            <a:br>
              <a:rPr lang="pt-BR" sz="2900" b="1" dirty="0">
                <a:latin typeface="+mn-lt"/>
              </a:rPr>
            </a:b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 MORTES NAS RODOVIAS FEDERAIS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500E8D3B-1C78-4550-B42F-F07978036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E80FCF52-1CDE-4635-A328-5923FBDD08C7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504D3B27-6A0E-4EDD-A330-556CC336B531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376F5680-A12D-4FF5-B32A-1D1B834892B6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2</a:t>
              </a:r>
              <a:endParaRPr lang="pt-BR" sz="2800" b="1" dirty="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xmlns="" id="{86F56AEB-E96B-4D84-AC31-D4DA27961957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C83F921-BE01-4018-A2B6-3B86B77AE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0603" y="1662575"/>
            <a:ext cx="4377825" cy="4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41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xmlns="" id="{B1B21FBE-12C8-59B4-A088-458E63D3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83537" y="1598612"/>
            <a:ext cx="10239497" cy="44895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77F63AE-5CDD-47ED-909D-A11260060818}"/>
              </a:ext>
            </a:extLst>
          </p:cNvPr>
          <p:cNvSpPr txBox="1">
            <a:spLocks/>
          </p:cNvSpPr>
          <p:nvPr/>
        </p:nvSpPr>
        <p:spPr>
          <a:xfrm>
            <a:off x="2930264" y="417411"/>
            <a:ext cx="9017466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MEDIDAS PARA ESCOAMENTO</a:t>
            </a:r>
            <a:b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 SAFRA RECORDE DE GRÃOS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A59F9C9A-3FCB-41C6-B7FB-E9748CC38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DC4871FF-5F87-4643-BAA0-0FE95E969472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E5B2640C-A69E-4916-897B-032B04D224D8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45D21F70-1632-4782-A8B5-689EB390A97F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3</a:t>
              </a:r>
              <a:endParaRPr lang="pt-BR" sz="2800" b="1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B9BF8A88-301A-4FCC-AA2A-B19902546984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Imagem 13" descr="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xmlns="" id="{A01ADF82-6371-4E38-984B-B9ABE8A80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37" y="4066293"/>
            <a:ext cx="5554614" cy="18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5" descr="Uma imagem contendo ao ar livre, neve, lado, coberto&#10;&#10;Descrição gerada automaticamente">
            <a:extLst>
              <a:ext uri="{FF2B5EF4-FFF2-40B4-BE49-F238E27FC236}">
                <a16:creationId xmlns:a16="http://schemas.microsoft.com/office/drawing/2014/main" xmlns="" id="{D5D78494-2A6E-2B9D-3FE6-25B442D19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315" y="2112925"/>
            <a:ext cx="3491832" cy="2030120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E42B80B3-847D-475A-A956-23FBE4A13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15973"/>
              </p:ext>
            </p:extLst>
          </p:nvPr>
        </p:nvGraphicFramePr>
        <p:xfrm>
          <a:off x="996056" y="2110323"/>
          <a:ext cx="5489116" cy="4007735"/>
        </p:xfrm>
        <a:graphic>
          <a:graphicData uri="http://schemas.openxmlformats.org/drawingml/2006/table">
            <a:tbl>
              <a:tblPr/>
              <a:tblGrid>
                <a:gridCol w="852256">
                  <a:extLst>
                    <a:ext uri="{9D8B030D-6E8A-4147-A177-3AD203B41FA5}">
                      <a16:colId xmlns:a16="http://schemas.microsoft.com/office/drawing/2014/main" xmlns="" val="2188923591"/>
                    </a:ext>
                  </a:extLst>
                </a:gridCol>
                <a:gridCol w="1089630">
                  <a:extLst>
                    <a:ext uri="{9D8B030D-6E8A-4147-A177-3AD203B41FA5}">
                      <a16:colId xmlns:a16="http://schemas.microsoft.com/office/drawing/2014/main" xmlns="" val="3415111500"/>
                    </a:ext>
                  </a:extLst>
                </a:gridCol>
                <a:gridCol w="1363323">
                  <a:extLst>
                    <a:ext uri="{9D8B030D-6E8A-4147-A177-3AD203B41FA5}">
                      <a16:colId xmlns:a16="http://schemas.microsoft.com/office/drawing/2014/main" xmlns="" val="3608332771"/>
                    </a:ext>
                  </a:extLst>
                </a:gridCol>
                <a:gridCol w="1127464">
                  <a:extLst>
                    <a:ext uri="{9D8B030D-6E8A-4147-A177-3AD203B41FA5}">
                      <a16:colId xmlns:a16="http://schemas.microsoft.com/office/drawing/2014/main" xmlns="" val="3220664898"/>
                    </a:ext>
                  </a:extLst>
                </a:gridCol>
                <a:gridCol w="1056443">
                  <a:extLst>
                    <a:ext uri="{9D8B030D-6E8A-4147-A177-3AD203B41FA5}">
                      <a16:colId xmlns:a16="http://schemas.microsoft.com/office/drawing/2014/main" xmlns="" val="1175065178"/>
                    </a:ext>
                  </a:extLst>
                </a:gridCol>
              </a:tblGrid>
              <a:tr h="512690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UF​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Liberado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Parcialmente </a:t>
                      </a:r>
                    </a:p>
                    <a:p>
                      <a:pPr algn="ctr" fontAlgn="base"/>
                      <a:r>
                        <a:rPr lang="pt-BR" sz="14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Liberado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9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Em Liberação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6686208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AL​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3837414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BA​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3​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1261032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ES​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18​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18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6342408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MA​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1781674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MG​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675684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PA​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4910599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PR​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5​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pt-BR" sz="1200" b="0" i="0" dirty="0">
                        <a:solidFill>
                          <a:srgbClr val="595959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213696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RO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963918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SC​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13​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82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3225114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SP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2332019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TO​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0​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2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pt-BR" sz="1200" b="0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3954957"/>
                  </a:ext>
                </a:extLst>
              </a:tr>
              <a:tr h="301583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 b="1" i="0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655599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E54ECB1C-DB03-4579-91D9-7DFBD3763157}"/>
              </a:ext>
            </a:extLst>
          </p:cNvPr>
          <p:cNvSpPr txBox="1">
            <a:spLocks/>
          </p:cNvSpPr>
          <p:nvPr/>
        </p:nvSpPr>
        <p:spPr>
          <a:xfrm>
            <a:off x="2930264" y="417411"/>
            <a:ext cx="9017466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PRONTO ATENDIMENTO A EMERGÊNCIAS (CHUVAS)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EA20BF6C-0EE9-4E3C-AF10-FC8B4C850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EC510E47-7540-48EC-97B4-8BD50526A00F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B64EE84D-D284-419C-9AD3-BF5B54109FFF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DF92BC3A-B20C-4D67-80CE-192DEE8A5B0B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4</a:t>
              </a:r>
              <a:endParaRPr lang="pt-BR" sz="2800" b="1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6F1E546F-BCC0-411A-8B29-78F6D18347E7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5A9FC9B-3736-05AF-AC8F-C399051B18A9}"/>
              </a:ext>
            </a:extLst>
          </p:cNvPr>
          <p:cNvSpPr/>
          <p:nvPr/>
        </p:nvSpPr>
        <p:spPr>
          <a:xfrm>
            <a:off x="6853560" y="2100867"/>
            <a:ext cx="1736934" cy="396172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7D9A60E6-FDC3-ED5B-1A11-D428882B0B17}"/>
              </a:ext>
            </a:extLst>
          </p:cNvPr>
          <p:cNvSpPr txBox="1"/>
          <p:nvPr/>
        </p:nvSpPr>
        <p:spPr>
          <a:xfrm>
            <a:off x="7079643" y="2114287"/>
            <a:ext cx="1284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BR-104/AL</a:t>
            </a:r>
          </a:p>
        </p:txBody>
      </p:sp>
      <p:pic>
        <p:nvPicPr>
          <p:cNvPr id="16" name="Imagem 16" descr="Estrada com carros&#10;&#10;Descrição gerada automaticamente">
            <a:extLst>
              <a:ext uri="{FF2B5EF4-FFF2-40B4-BE49-F238E27FC236}">
                <a16:creationId xmlns:a16="http://schemas.microsoft.com/office/drawing/2014/main" xmlns="" id="{FB182438-52F8-684A-D39B-C11541A02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266" y="3157494"/>
            <a:ext cx="2716464" cy="271646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F84CCFD8-1DD8-DBA5-51E7-C5BB73761D94}"/>
              </a:ext>
            </a:extLst>
          </p:cNvPr>
          <p:cNvSpPr txBox="1"/>
          <p:nvPr/>
        </p:nvSpPr>
        <p:spPr>
          <a:xfrm>
            <a:off x="6863980" y="4515726"/>
            <a:ext cx="22189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Intervenção no</a:t>
            </a:r>
            <a:r>
              <a:rPr lang="pt-BR" b="1" dirty="0"/>
              <a:t> </a:t>
            </a:r>
            <a:r>
              <a:rPr lang="pt-BR" dirty="0">
                <a:ea typeface="+mn-lt"/>
                <a:cs typeface="+mn-lt"/>
              </a:rPr>
              <a:t>km 11 da BR-104/AL, em São José da Laje.</a:t>
            </a:r>
            <a:endParaRPr lang="pt-B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2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A95BADD-A6E2-4E40-B1C1-44AEB3AA2A48}"/>
              </a:ext>
            </a:extLst>
          </p:cNvPr>
          <p:cNvSpPr/>
          <p:nvPr/>
        </p:nvSpPr>
        <p:spPr>
          <a:xfrm>
            <a:off x="6968883" y="5410079"/>
            <a:ext cx="247797" cy="253675"/>
          </a:xfrm>
          <a:prstGeom prst="rect">
            <a:avLst/>
          </a:prstGeom>
          <a:solidFill>
            <a:srgbClr val="F89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DEA9787-AAD5-4DA5-9CCE-6636222A3F8E}"/>
              </a:ext>
            </a:extLst>
          </p:cNvPr>
          <p:cNvSpPr txBox="1"/>
          <p:nvPr/>
        </p:nvSpPr>
        <p:spPr>
          <a:xfrm>
            <a:off x="7209624" y="5383027"/>
            <a:ext cx="99060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Rodovias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649CFBE2-12F6-42C6-A200-937A024129FD}"/>
              </a:ext>
            </a:extLst>
          </p:cNvPr>
          <p:cNvSpPr txBox="1"/>
          <p:nvPr/>
        </p:nvSpPr>
        <p:spPr>
          <a:xfrm>
            <a:off x="424488" y="1185934"/>
            <a:ext cx="11757092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595959"/>
                </a:solidFill>
                <a:ea typeface="+mn-lt"/>
                <a:cs typeface="+mn-lt"/>
              </a:rPr>
              <a:t>O baixo investimento em infraestrutura, associado a uma matriz desequilibrada, levam a um sistema de transportes ineficiente, de baixa qualidade, de baixa acessibilidade e com elevadas emissões</a:t>
            </a:r>
            <a:endParaRPr lang="pt-BR" sz="2200" dirty="0">
              <a:solidFill>
                <a:srgbClr val="595959"/>
              </a:solidFill>
            </a:endParaRPr>
          </a:p>
        </p:txBody>
      </p:sp>
      <p:pic>
        <p:nvPicPr>
          <p:cNvPr id="22" name="Imagem 21" descr="Aplicativo&#10;&#10;Descrição gerada automaticamente">
            <a:extLst>
              <a:ext uri="{FF2B5EF4-FFF2-40B4-BE49-F238E27FC236}">
                <a16:creationId xmlns:a16="http://schemas.microsoft.com/office/drawing/2014/main" xmlns="" id="{E39170F9-607E-492E-86A3-929CCA43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77" y="2168826"/>
            <a:ext cx="5693023" cy="3104085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46DD655E-4169-4F72-8BBA-F4632DE6F218}"/>
              </a:ext>
            </a:extLst>
          </p:cNvPr>
          <p:cNvSpPr/>
          <p:nvPr/>
        </p:nvSpPr>
        <p:spPr>
          <a:xfrm>
            <a:off x="6971178" y="5745514"/>
            <a:ext cx="247797" cy="253675"/>
          </a:xfrm>
          <a:prstGeom prst="rect">
            <a:avLst/>
          </a:prstGeom>
          <a:solidFill>
            <a:srgbClr val="AAA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0E0827A7-0B5A-476F-84A2-E19505DEF86E}"/>
              </a:ext>
            </a:extLst>
          </p:cNvPr>
          <p:cNvSpPr txBox="1"/>
          <p:nvPr/>
        </p:nvSpPr>
        <p:spPr>
          <a:xfrm>
            <a:off x="7211919" y="5718462"/>
            <a:ext cx="99060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Ferrovias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BEC1AD71-21D6-47E2-80FB-AC8CCDFE6819}"/>
              </a:ext>
            </a:extLst>
          </p:cNvPr>
          <p:cNvSpPr/>
          <p:nvPr/>
        </p:nvSpPr>
        <p:spPr>
          <a:xfrm>
            <a:off x="8176395" y="5410079"/>
            <a:ext cx="247797" cy="253675"/>
          </a:xfrm>
          <a:prstGeom prst="rect">
            <a:avLst/>
          </a:prstGeom>
          <a:solidFill>
            <a:srgbClr val="1A4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F12FE691-300D-4B45-8A11-EDDFBBA179B7}"/>
              </a:ext>
            </a:extLst>
          </p:cNvPr>
          <p:cNvSpPr txBox="1"/>
          <p:nvPr/>
        </p:nvSpPr>
        <p:spPr>
          <a:xfrm>
            <a:off x="8417136" y="5383027"/>
            <a:ext cx="115672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Cabotagem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BF136223-4D24-4E75-B1D9-F9D2032A0A31}"/>
              </a:ext>
            </a:extLst>
          </p:cNvPr>
          <p:cNvSpPr/>
          <p:nvPr/>
        </p:nvSpPr>
        <p:spPr>
          <a:xfrm>
            <a:off x="8178690" y="5745514"/>
            <a:ext cx="247797" cy="253675"/>
          </a:xfrm>
          <a:prstGeom prst="rect">
            <a:avLst/>
          </a:prstGeom>
          <a:solidFill>
            <a:srgbClr val="9C1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38BF2605-436A-4F74-A463-97C6048591A7}"/>
              </a:ext>
            </a:extLst>
          </p:cNvPr>
          <p:cNvSpPr txBox="1"/>
          <p:nvPr/>
        </p:nvSpPr>
        <p:spPr>
          <a:xfrm>
            <a:off x="8419431" y="5718462"/>
            <a:ext cx="99060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Dutovias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D0324304-E9F1-4460-B1B2-AE54D0FC1D14}"/>
              </a:ext>
            </a:extLst>
          </p:cNvPr>
          <p:cNvSpPr/>
          <p:nvPr/>
        </p:nvSpPr>
        <p:spPr>
          <a:xfrm>
            <a:off x="9542974" y="5416002"/>
            <a:ext cx="247797" cy="253675"/>
          </a:xfrm>
          <a:prstGeom prst="rect">
            <a:avLst/>
          </a:prstGeom>
          <a:solidFill>
            <a:srgbClr val="12A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3C59EE55-7F7D-4825-B3F3-BC3F7B03107A}"/>
              </a:ext>
            </a:extLst>
          </p:cNvPr>
          <p:cNvSpPr txBox="1"/>
          <p:nvPr/>
        </p:nvSpPr>
        <p:spPr>
          <a:xfrm>
            <a:off x="9783715" y="5388950"/>
            <a:ext cx="115672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Hidrovias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ED77F7E5-3D6E-4351-83AA-B2C98A2ED4F2}"/>
              </a:ext>
            </a:extLst>
          </p:cNvPr>
          <p:cNvSpPr/>
          <p:nvPr/>
        </p:nvSpPr>
        <p:spPr>
          <a:xfrm>
            <a:off x="1" y="269966"/>
            <a:ext cx="7175862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1D87DB71-417E-45F3-9E2C-5370FF087684}"/>
              </a:ext>
            </a:extLst>
          </p:cNvPr>
          <p:cNvSpPr txBox="1">
            <a:spLocks/>
          </p:cNvSpPr>
          <p:nvPr/>
        </p:nvSpPr>
        <p:spPr>
          <a:xfrm>
            <a:off x="583466" y="367821"/>
            <a:ext cx="9144000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dirty="0">
                <a:solidFill>
                  <a:schemeClr val="bg1"/>
                </a:solidFill>
                <a:latin typeface="+mn-lt"/>
              </a:rPr>
              <a:t>DIAGNÓSTICO</a:t>
            </a:r>
            <a:r>
              <a:rPr lang="pt-BR" sz="2900" b="1" dirty="0">
                <a:solidFill>
                  <a:schemeClr val="bg1"/>
                </a:solidFill>
                <a:latin typeface="+mn-lt"/>
              </a:rPr>
              <a:t> - BIRD</a:t>
            </a:r>
          </a:p>
        </p:txBody>
      </p:sp>
      <p:graphicFrame>
        <p:nvGraphicFramePr>
          <p:cNvPr id="3" name="TextBox 4">
            <a:extLst>
              <a:ext uri="{FF2B5EF4-FFF2-40B4-BE49-F238E27FC236}">
                <a16:creationId xmlns:a16="http://schemas.microsoft.com/office/drawing/2014/main" xmlns="" id="{26F28B58-C07D-1027-BA89-CB57DD0D5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930241"/>
              </p:ext>
            </p:extLst>
          </p:nvPr>
        </p:nvGraphicFramePr>
        <p:xfrm>
          <a:off x="0" y="2141776"/>
          <a:ext cx="6662057" cy="405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167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A91B5727-38BE-3A1B-6BE6-16C75687F780}"/>
              </a:ext>
            </a:extLst>
          </p:cNvPr>
          <p:cNvSpPr>
            <a:spLocks noGrp="1"/>
          </p:cNvSpPr>
          <p:nvPr/>
        </p:nvSpPr>
        <p:spPr>
          <a:xfrm>
            <a:off x="322512" y="1545733"/>
            <a:ext cx="6543371" cy="4311071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Articulação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 BNDES e PPI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Encontros com operadores 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investidores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roadshows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Estabelecer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Novo Modelo de Concessões Rodoviárias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Novas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Concessões rodoviárias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previstas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(Pipeline)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Lotes de Concessão no Paraná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BR-381/MG (BH – Gov. Valadares)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BR-040/RJ/MG (Rio – BH)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BR-364/RO (Vilhena – Porto Velho)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Lotes Corredor Centro Norte (BR-364/174/060/452/MT/GO) 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Corredor RS (BR-116/290/158/287/RS)</a:t>
            </a:r>
          </a:p>
          <a:p>
            <a:pPr marL="216000" lvl="1"/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Outros 18 projetos em estruturação</a:t>
            </a:r>
          </a:p>
          <a:p>
            <a:pPr marL="0" indent="0">
              <a:buNone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Diálogo para aprovação do PL de debêntures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CC833261-9EBA-40DD-BEBD-9B59B5AC9BD0}"/>
              </a:ext>
            </a:extLst>
          </p:cNvPr>
          <p:cNvSpPr txBox="1">
            <a:spLocks/>
          </p:cNvSpPr>
          <p:nvPr/>
        </p:nvSpPr>
        <p:spPr>
          <a:xfrm>
            <a:off x="2930264" y="417411"/>
            <a:ext cx="9017466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AÇÕES DE FORTALECIMENTO PARA ATRAÇÃO</a:t>
            </a:r>
            <a:b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 INVESTIMENTO PRIVADO (Rodovias)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B2B7DDA1-AC3A-4860-B29F-EE1841679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D9D8CBE7-0668-4FC4-8CDB-B96F712BE343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1C115A09-A4F9-4E33-906A-69D9137DC6E0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EFD24089-3F3B-4C40-BE18-EC7DB4A542FB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5</a:t>
              </a:r>
              <a:endParaRPr lang="pt-BR" sz="2800" b="1" dirty="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71D7F426-2250-4B55-9FF4-77839AA156CB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95514CA-1F87-0B87-3160-46E348D77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917" y="1845769"/>
            <a:ext cx="5342563" cy="316646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3511C9C-4E7F-B87C-41EB-620C9E9BE061}"/>
              </a:ext>
            </a:extLst>
          </p:cNvPr>
          <p:cNvSpPr txBox="1"/>
          <p:nvPr/>
        </p:nvSpPr>
        <p:spPr>
          <a:xfrm>
            <a:off x="6369201" y="1561441"/>
            <a:ext cx="536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Contorno de Florianópolis</a:t>
            </a:r>
          </a:p>
        </p:txBody>
      </p:sp>
    </p:spTree>
    <p:extLst>
      <p:ext uri="{BB962C8B-B14F-4D97-AF65-F5344CB8AC3E}">
        <p14:creationId xmlns:p14="http://schemas.microsoft.com/office/powerpoint/2010/main" val="335184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A91B5727-38BE-3A1B-6BE6-16C75687F780}"/>
              </a:ext>
            </a:extLst>
          </p:cNvPr>
          <p:cNvSpPr>
            <a:spLocks noGrp="1"/>
          </p:cNvSpPr>
          <p:nvPr/>
        </p:nvSpPr>
        <p:spPr>
          <a:xfrm>
            <a:off x="435404" y="1665187"/>
            <a:ext cx="5660595" cy="39953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Conclusão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 Ferrovia Norte Sul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1º. Semestre/23</a:t>
            </a:r>
          </a:p>
          <a:p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Continuidade das obras da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FIOL II, Transnordestina, FICO</a:t>
            </a:r>
          </a:p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Publicação do Edital do Lote 7 da FIOL</a:t>
            </a:r>
          </a:p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Conclusão do Edital do Sistema FICO/FIOL</a:t>
            </a:r>
          </a:p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Estudos p/ Prorrogação da FCA e Rumo Malha Sul</a:t>
            </a:r>
          </a:p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Estudos EF-170 (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Ferrogrão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Revisão do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Regulatório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Ferrovias</a:t>
            </a:r>
          </a:p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Diretrizes da Política Pública de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Autorizações Ferroviárias</a:t>
            </a:r>
          </a:p>
        </p:txBody>
      </p:sp>
      <p:pic>
        <p:nvPicPr>
          <p:cNvPr id="3" name="Imagem 2" descr="Trem em trilhos&#10;&#10;Descrição gerada automaticamente">
            <a:extLst>
              <a:ext uri="{FF2B5EF4-FFF2-40B4-BE49-F238E27FC236}">
                <a16:creationId xmlns:a16="http://schemas.microsoft.com/office/drawing/2014/main" xmlns="" id="{36E85CA5-8E4A-8D02-BDB3-91602BE64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59" y="1665187"/>
            <a:ext cx="5228538" cy="338954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CC833261-9EBA-40DD-BEBD-9B59B5AC9BD0}"/>
              </a:ext>
            </a:extLst>
          </p:cNvPr>
          <p:cNvSpPr txBox="1">
            <a:spLocks/>
          </p:cNvSpPr>
          <p:nvPr/>
        </p:nvSpPr>
        <p:spPr>
          <a:xfrm>
            <a:off x="2930264" y="417411"/>
            <a:ext cx="9017466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AÇÕES DE FORTALECIMENTO PARA ATRAÇÃO</a:t>
            </a:r>
            <a:b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 INVESTIMENTO PRIVADO (Ferrovias)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B2B7DDA1-AC3A-4860-B29F-EE1841679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D9D8CBE7-0668-4FC4-8CDB-B96F712BE343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1C115A09-A4F9-4E33-906A-69D9137DC6E0}"/>
              </a:ext>
            </a:extLst>
          </p:cNvPr>
          <p:cNvGrpSpPr/>
          <p:nvPr/>
        </p:nvGrpSpPr>
        <p:grpSpPr>
          <a:xfrm>
            <a:off x="2085268" y="417411"/>
            <a:ext cx="695325" cy="895350"/>
            <a:chOff x="1962150" y="428624"/>
            <a:chExt cx="695325" cy="89535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EFD24089-3F3B-4C40-BE18-EC7DB4A542FB}"/>
                </a:ext>
              </a:extLst>
            </p:cNvPr>
            <p:cNvSpPr/>
            <p:nvPr/>
          </p:nvSpPr>
          <p:spPr>
            <a:xfrm>
              <a:off x="1962150" y="781049"/>
              <a:ext cx="695325" cy="542925"/>
            </a:xfrm>
            <a:prstGeom prst="rect">
              <a:avLst/>
            </a:prstGeom>
            <a:solidFill>
              <a:srgbClr val="0D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 dirty="0">
                  <a:cs typeface="Calibri"/>
                </a:rPr>
                <a:t>5</a:t>
              </a:r>
              <a:endParaRPr lang="pt-BR" sz="2800" b="1" dirty="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71D7F426-2250-4B55-9FF4-77839AA156CB}"/>
                </a:ext>
              </a:extLst>
            </p:cNvPr>
            <p:cNvSpPr/>
            <p:nvPr/>
          </p:nvSpPr>
          <p:spPr>
            <a:xfrm>
              <a:off x="1962150" y="428624"/>
              <a:ext cx="695325" cy="35242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chemeClr val="tx1"/>
                  </a:solidFill>
                  <a:cs typeface="Calibri"/>
                </a:rPr>
                <a:t>Eixo</a:t>
              </a:r>
              <a:endParaRPr lang="pt-B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77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 60">
            <a:extLst>
              <a:ext uri="{FF2B5EF4-FFF2-40B4-BE49-F238E27FC236}">
                <a16:creationId xmlns:a16="http://schemas.microsoft.com/office/drawing/2014/main" xmlns="" id="{5A20E819-73DD-4D13-B090-CCC319734D4A}"/>
              </a:ext>
            </a:extLst>
          </p:cNvPr>
          <p:cNvSpPr/>
          <p:nvPr/>
        </p:nvSpPr>
        <p:spPr>
          <a:xfrm>
            <a:off x="0" y="1"/>
            <a:ext cx="12192000" cy="795854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D9A4B797-CB93-487F-80DA-20394CCB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41166" y="2213915"/>
            <a:ext cx="4109667" cy="2007955"/>
          </a:xfrm>
          <a:prstGeom prst="rect">
            <a:avLst/>
          </a:prstGeom>
        </p:spPr>
      </p:pic>
      <p:sp>
        <p:nvSpPr>
          <p:cNvPr id="188" name="CaixaDeTexto 187">
            <a:extLst>
              <a:ext uri="{FF2B5EF4-FFF2-40B4-BE49-F238E27FC236}">
                <a16:creationId xmlns:a16="http://schemas.microsoft.com/office/drawing/2014/main" xmlns="" id="{21BF0DFD-8967-477C-BAB2-D39EC55CAE8A}"/>
              </a:ext>
            </a:extLst>
          </p:cNvPr>
          <p:cNvSpPr txBox="1"/>
          <p:nvPr/>
        </p:nvSpPr>
        <p:spPr>
          <a:xfrm>
            <a:off x="310719" y="74762"/>
            <a:ext cx="35192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ea typeface="Calibri"/>
                <a:cs typeface="Arial"/>
              </a:rPr>
              <a:t>Próximos passos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844059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m 417">
            <a:extLst>
              <a:ext uri="{FF2B5EF4-FFF2-40B4-BE49-F238E27FC236}">
                <a16:creationId xmlns:a16="http://schemas.microsoft.com/office/drawing/2014/main" xmlns="" id="{F7A54715-89D8-9D60-F980-78A80DCD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16" y="-152777"/>
            <a:ext cx="10294374" cy="1029437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F90B4ACA-5DAD-F35F-3571-577AF520C0F7}"/>
              </a:ext>
            </a:extLst>
          </p:cNvPr>
          <p:cNvSpPr txBox="1"/>
          <p:nvPr/>
        </p:nvSpPr>
        <p:spPr>
          <a:xfrm>
            <a:off x="10471193" y="1945278"/>
            <a:ext cx="15704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BR-304/RN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Adequação/Duplicação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Reta Tabajara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FDB9AB0C-A2EE-113B-28B6-1BD364C7191B}"/>
              </a:ext>
            </a:extLst>
          </p:cNvPr>
          <p:cNvSpPr txBox="1"/>
          <p:nvPr/>
        </p:nvSpPr>
        <p:spPr>
          <a:xfrm>
            <a:off x="195244" y="114329"/>
            <a:ext cx="3150518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Duplicações, Pontes e Travessias</a:t>
            </a:r>
          </a:p>
          <a:p>
            <a:r>
              <a:rPr lang="pt-BR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Norte e Nordeste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6CA3A03E-3AA2-A4BE-50FD-73545938FDAD}"/>
              </a:ext>
            </a:extLst>
          </p:cNvPr>
          <p:cNvSpPr/>
          <p:nvPr/>
        </p:nvSpPr>
        <p:spPr>
          <a:xfrm>
            <a:off x="3312481" y="81537"/>
            <a:ext cx="53457" cy="10464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xmlns="" id="{1E053D4E-6430-D97B-10AE-8CA0FBB88A04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7810484" y="807828"/>
            <a:ext cx="76964" cy="133711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xmlns="" id="{8E1F0F31-C290-0B9E-F5F9-B8E87EC483C6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618750" y="2783840"/>
            <a:ext cx="2462770" cy="142222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xmlns="" id="{47E8792B-2D20-C32D-C04C-EE008B03CCA3}"/>
              </a:ext>
            </a:extLst>
          </p:cNvPr>
          <p:cNvCxnSpPr>
            <a:cxnSpLocks/>
            <a:stCxn id="9" idx="0"/>
            <a:endCxn id="136" idx="2"/>
          </p:cNvCxnSpPr>
          <p:nvPr/>
        </p:nvCxnSpPr>
        <p:spPr>
          <a:xfrm flipV="1">
            <a:off x="5743847" y="3063302"/>
            <a:ext cx="1087553" cy="92675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xmlns="" id="{E1CED451-E01D-EEF8-DC09-D92BA3CB69D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061509" y="746604"/>
            <a:ext cx="40331" cy="93995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xmlns="" id="{CAC9383A-7D0E-AD36-AF9F-96B043DCB844}"/>
              </a:ext>
            </a:extLst>
          </p:cNvPr>
          <p:cNvCxnSpPr>
            <a:cxnSpLocks/>
            <a:endCxn id="336" idx="5"/>
          </p:cNvCxnSpPr>
          <p:nvPr/>
        </p:nvCxnSpPr>
        <p:spPr>
          <a:xfrm flipH="1">
            <a:off x="8372017" y="1813366"/>
            <a:ext cx="2346408" cy="95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xmlns="" id="{B4C6B6A8-E6E2-6F3B-313F-B36291E93A6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0129883" y="2215347"/>
            <a:ext cx="341310" cy="62584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xmlns="" id="{9B930B81-7BC2-8873-D5EB-0E2CCA3B327B}"/>
              </a:ext>
            </a:extLst>
          </p:cNvPr>
          <p:cNvCxnSpPr>
            <a:cxnSpLocks/>
            <a:stCxn id="398" idx="2"/>
          </p:cNvCxnSpPr>
          <p:nvPr/>
        </p:nvCxnSpPr>
        <p:spPr>
          <a:xfrm flipH="1">
            <a:off x="8333022" y="1409281"/>
            <a:ext cx="867361" cy="118975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xmlns="" id="{138CD728-619D-8B5A-01E5-49309FEACE9B}"/>
              </a:ext>
            </a:extLst>
          </p:cNvPr>
          <p:cNvCxnSpPr>
            <a:cxnSpLocks/>
            <a:stCxn id="17" idx="1"/>
            <a:endCxn id="228" idx="0"/>
          </p:cNvCxnSpPr>
          <p:nvPr/>
        </p:nvCxnSpPr>
        <p:spPr>
          <a:xfrm flipH="1">
            <a:off x="9276070" y="1059222"/>
            <a:ext cx="1014192" cy="123783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xmlns="" id="{914BE685-BE98-F32B-3F6E-532D13ED008C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0006013" y="2918805"/>
            <a:ext cx="588244" cy="25302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xmlns="" id="{DC4AF8BF-07E9-FB1D-B179-A5379B8EAF9A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10032206" y="3395663"/>
            <a:ext cx="562051" cy="22659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xmlns="" id="{DD1402CF-7501-8CAE-0226-A5C39499F654}"/>
              </a:ext>
            </a:extLst>
          </p:cNvPr>
          <p:cNvCxnSpPr>
            <a:cxnSpLocks/>
          </p:cNvCxnSpPr>
          <p:nvPr/>
        </p:nvCxnSpPr>
        <p:spPr>
          <a:xfrm flipV="1">
            <a:off x="6971907" y="3752556"/>
            <a:ext cx="1808125" cy="116908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xmlns="" id="{41C74808-F6CF-C769-A5DC-F154DB7CB6D7}"/>
              </a:ext>
            </a:extLst>
          </p:cNvPr>
          <p:cNvCxnSpPr>
            <a:cxnSpLocks/>
          </p:cNvCxnSpPr>
          <p:nvPr/>
        </p:nvCxnSpPr>
        <p:spPr>
          <a:xfrm flipV="1">
            <a:off x="7940233" y="3834125"/>
            <a:ext cx="902772" cy="189512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xmlns="" id="{9F7AF2AD-08EB-D73B-6BFF-FFE0078AEE7B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10022681" y="3852863"/>
            <a:ext cx="502382" cy="49135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xmlns="" id="{AE7EA5E0-1C7D-8FC3-B095-29B3856057B4}"/>
              </a:ext>
            </a:extLst>
          </p:cNvPr>
          <p:cNvCxnSpPr>
            <a:cxnSpLocks/>
            <a:stCxn id="26" idx="1"/>
            <a:endCxn id="263" idx="3"/>
          </p:cNvCxnSpPr>
          <p:nvPr/>
        </p:nvCxnSpPr>
        <p:spPr>
          <a:xfrm flipH="1" flipV="1">
            <a:off x="9779719" y="4096821"/>
            <a:ext cx="691474" cy="112259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xmlns="" id="{D91F2D36-CAB3-9D7F-BED1-74CF3AEF2F94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9465539" y="4515143"/>
            <a:ext cx="690652" cy="142622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>
            <a:extLst>
              <a:ext uri="{FF2B5EF4-FFF2-40B4-BE49-F238E27FC236}">
                <a16:creationId xmlns:a16="http://schemas.microsoft.com/office/drawing/2014/main" xmlns="" id="{014FD1FE-80AF-C082-D428-388534FB5859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267825" y="4508500"/>
            <a:ext cx="616859" cy="200159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>
            <a:extLst>
              <a:ext uri="{FF2B5EF4-FFF2-40B4-BE49-F238E27FC236}">
                <a16:creationId xmlns:a16="http://schemas.microsoft.com/office/drawing/2014/main" xmlns="" id="{B46230FD-7149-4783-EB68-7326FED62E12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7016748" y="4785360"/>
            <a:ext cx="887732" cy="59068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xmlns="" id="{1373BAAF-D414-99FD-5EB5-ECE3FB404E51}"/>
              </a:ext>
            </a:extLst>
          </p:cNvPr>
          <p:cNvCxnSpPr>
            <a:cxnSpLocks/>
            <a:stCxn id="7" idx="0"/>
            <a:endCxn id="371" idx="0"/>
          </p:cNvCxnSpPr>
          <p:nvPr/>
        </p:nvCxnSpPr>
        <p:spPr>
          <a:xfrm flipV="1">
            <a:off x="3038684" y="4073025"/>
            <a:ext cx="234094" cy="79738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FC4BD73-AF74-CBE3-D284-EA3E216EB8A3}"/>
              </a:ext>
            </a:extLst>
          </p:cNvPr>
          <p:cNvSpPr txBox="1"/>
          <p:nvPr/>
        </p:nvSpPr>
        <p:spPr>
          <a:xfrm>
            <a:off x="2436383" y="4870410"/>
            <a:ext cx="1204601" cy="1153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/>
          <a:p>
            <a:pPr algn="ctr"/>
            <a:r>
              <a:rPr lang="pt-BR" sz="900" b="1" dirty="0">
                <a:solidFill>
                  <a:schemeClr val="accent1"/>
                </a:solidFill>
              </a:rPr>
              <a:t>BR-364/RO </a:t>
            </a:r>
          </a:p>
          <a:p>
            <a:pPr algn="ctr"/>
            <a:r>
              <a:rPr lang="pt-BR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pt-BR" sz="9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ravessia</a:t>
            </a:r>
            <a:r>
              <a:rPr lang="pt-BR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pt-BR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Jaru e Ji-Paraná</a:t>
            </a:r>
          </a:p>
          <a:p>
            <a:pPr algn="ctr"/>
            <a:endParaRPr lang="pt-BR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Melhorias: </a:t>
            </a:r>
            <a:r>
              <a:rPr lang="pt-BR" sz="900" dirty="0">
                <a:solidFill>
                  <a:srgbClr val="000000"/>
                </a:solidFill>
                <a:latin typeface="Calibri" panose="020F0502020204030204" pitchFamily="34" charset="0"/>
              </a:rPr>
              <a:t>Itapuã do Oeste, Colorado, Ouro Preto</a:t>
            </a:r>
            <a:endParaRPr lang="pt-BR" sz="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4C778F8-7DCD-6AE3-D234-25354521031F}"/>
              </a:ext>
            </a:extLst>
          </p:cNvPr>
          <p:cNvSpPr txBox="1"/>
          <p:nvPr/>
        </p:nvSpPr>
        <p:spPr>
          <a:xfrm>
            <a:off x="5185498" y="3990054"/>
            <a:ext cx="1116698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+mn-lt"/>
              </a:rPr>
              <a:t>BR-153/TO</a:t>
            </a:r>
          </a:p>
          <a:p>
            <a:r>
              <a:rPr lang="pt-BR" b="1" dirty="0"/>
              <a:t>Construção de</a:t>
            </a:r>
            <a:r>
              <a:rPr lang="pt-BR" dirty="0"/>
              <a:t> </a:t>
            </a:r>
            <a:r>
              <a:rPr lang="pt-BR" b="1" dirty="0"/>
              <a:t>Ponte</a:t>
            </a:r>
            <a:r>
              <a:rPr lang="pt-BR" dirty="0"/>
              <a:t>: Xambioá e Acessos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863A9442-04D8-8C9B-FFCC-AE79DC448269}"/>
              </a:ext>
            </a:extLst>
          </p:cNvPr>
          <p:cNvSpPr txBox="1"/>
          <p:nvPr/>
        </p:nvSpPr>
        <p:spPr>
          <a:xfrm>
            <a:off x="4113422" y="4206062"/>
            <a:ext cx="1010655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 i="0" u="none" strike="noStrike">
                <a:solidFill>
                  <a:schemeClr val="accent1"/>
                </a:solidFill>
                <a:effectLst/>
              </a:defRPr>
            </a:lvl1pPr>
          </a:lstStyle>
          <a:p>
            <a:r>
              <a:rPr lang="pt-BR" dirty="0"/>
              <a:t>BR-010/MA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Adequação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Travessia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Imperatriz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5270053-E34C-8BA3-EC44-0EAB1A51F5E5}"/>
              </a:ext>
            </a:extLst>
          </p:cNvPr>
          <p:cNvSpPr txBox="1"/>
          <p:nvPr/>
        </p:nvSpPr>
        <p:spPr>
          <a:xfrm>
            <a:off x="10484617" y="1373768"/>
            <a:ext cx="1298425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 i="0" u="none" strike="noStrike">
                <a:solidFill>
                  <a:schemeClr val="accent1"/>
                </a:solidFill>
                <a:effectLst/>
              </a:defRPr>
            </a:lvl1pPr>
          </a:lstStyle>
          <a:p>
            <a:r>
              <a:rPr lang="pt-BR" dirty="0"/>
              <a:t>BR-316/PI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Teresina - Demerval Lobão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CEF49EAE-E5FD-FB42-E61C-75541CA95EAD}"/>
              </a:ext>
            </a:extLst>
          </p:cNvPr>
          <p:cNvSpPr txBox="1"/>
          <p:nvPr/>
        </p:nvSpPr>
        <p:spPr>
          <a:xfrm>
            <a:off x="10290262" y="789153"/>
            <a:ext cx="15704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 i="0" u="none" strike="noStrike">
                <a:solidFill>
                  <a:schemeClr val="accent1"/>
                </a:solidFill>
                <a:effectLst/>
              </a:defRPr>
            </a:lvl1pPr>
          </a:lstStyle>
          <a:p>
            <a:r>
              <a:rPr lang="pt-BR" dirty="0"/>
              <a:t>BR-222/CE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Caucaia - Pecém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Travessia Urbana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Tianguá 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0F0EA558-011E-92FF-4670-B017BAEFF0B1}"/>
              </a:ext>
            </a:extLst>
          </p:cNvPr>
          <p:cNvSpPr txBox="1"/>
          <p:nvPr/>
        </p:nvSpPr>
        <p:spPr>
          <a:xfrm>
            <a:off x="10594257" y="2514003"/>
            <a:ext cx="1447348" cy="809603"/>
          </a:xfrm>
          <a:prstGeom prst="roundRect">
            <a:avLst>
              <a:gd name="adj" fmla="val 9699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BR-230/PB</a:t>
            </a:r>
          </a:p>
          <a:p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Adequação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Cabedelo - João Pessoa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Campina Grande - Farinha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E6E11F14-AEF5-603F-F8A6-D0A7A8E7F7B0}"/>
              </a:ext>
            </a:extLst>
          </p:cNvPr>
          <p:cNvSpPr txBox="1"/>
          <p:nvPr/>
        </p:nvSpPr>
        <p:spPr>
          <a:xfrm>
            <a:off x="10594257" y="3352193"/>
            <a:ext cx="1447348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BR-104/PE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Caruaru - Toritama - Pão de Açúcar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8BBCF9B1-F59B-DF9C-5CB5-A57B3AD65A06}"/>
              </a:ext>
            </a:extLst>
          </p:cNvPr>
          <p:cNvSpPr txBox="1"/>
          <p:nvPr/>
        </p:nvSpPr>
        <p:spPr>
          <a:xfrm>
            <a:off x="5374526" y="4691237"/>
            <a:ext cx="15704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BR-407/235/PE/BA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Travessia Urbana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Petrolina/PE e Juazeiro/BA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0189AADA-F349-58B1-37D5-43AF21C1D46A}"/>
              </a:ext>
            </a:extLst>
          </p:cNvPr>
          <p:cNvSpPr txBox="1"/>
          <p:nvPr/>
        </p:nvSpPr>
        <p:spPr>
          <a:xfrm>
            <a:off x="7358941" y="5808039"/>
            <a:ext cx="1300745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BR-428/PE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Petrolina - Saída para o Recife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108A1B92-27E9-1424-9173-BFAC563851F6}"/>
              </a:ext>
            </a:extLst>
          </p:cNvPr>
          <p:cNvSpPr txBox="1"/>
          <p:nvPr/>
        </p:nvSpPr>
        <p:spPr>
          <a:xfrm>
            <a:off x="10525063" y="3920918"/>
            <a:ext cx="1516542" cy="8466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BR-101/AL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Lotes 4 e 5 </a:t>
            </a:r>
          </a:p>
          <a:p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(Rio Largo - Teotônio Vilela)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Lotes 2, 4 e 5 (Remanescentes)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F7939E8F-5E1B-ADFA-3970-77967FDB4276}"/>
              </a:ext>
            </a:extLst>
          </p:cNvPr>
          <p:cNvSpPr txBox="1"/>
          <p:nvPr/>
        </p:nvSpPr>
        <p:spPr>
          <a:xfrm>
            <a:off x="10471193" y="4796110"/>
            <a:ext cx="1570411" cy="8466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BR-101/SE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 2.2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(Capela - Maruim)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 5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(Estância - Divisa SE/BA)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556B8706-9835-15B5-9FA1-C426FD87B332}"/>
              </a:ext>
            </a:extLst>
          </p:cNvPr>
          <p:cNvSpPr txBox="1"/>
          <p:nvPr/>
        </p:nvSpPr>
        <p:spPr>
          <a:xfrm>
            <a:off x="10156191" y="5671302"/>
            <a:ext cx="15704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BR-101/BA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Div.SE/BA - Feira de Santana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728F4BD8-1D14-DC4E-94C3-8AEF7FA96DC9}"/>
              </a:ext>
            </a:extLst>
          </p:cNvPr>
          <p:cNvSpPr txBox="1"/>
          <p:nvPr/>
        </p:nvSpPr>
        <p:spPr>
          <a:xfrm>
            <a:off x="6134220" y="5376049"/>
            <a:ext cx="176505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>
                <a:solidFill>
                  <a:schemeClr val="accent6"/>
                </a:solidFill>
              </a:rPr>
              <a:t>FIOL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Caetité - Barreiras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5D0ABEB7-2EB4-97FF-2891-9323EED118FD}"/>
              </a:ext>
            </a:extLst>
          </p:cNvPr>
          <p:cNvSpPr txBox="1"/>
          <p:nvPr/>
        </p:nvSpPr>
        <p:spPr>
          <a:xfrm>
            <a:off x="9884684" y="6163412"/>
            <a:ext cx="1551606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BR-116/BA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Lotes 5 e 6 (Feira de Santana - Serrinha)</a:t>
            </a:r>
          </a:p>
          <a:p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Rodoanel de feira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617E611-043D-F9C7-9422-3A0C4D262E23}"/>
              </a:ext>
            </a:extLst>
          </p:cNvPr>
          <p:cNvSpPr txBox="1"/>
          <p:nvPr/>
        </p:nvSpPr>
        <p:spPr>
          <a:xfrm>
            <a:off x="6354964" y="206466"/>
            <a:ext cx="1413089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+mn-lt"/>
              </a:rPr>
              <a:t>BR-316/PA</a:t>
            </a:r>
          </a:p>
          <a:p>
            <a:r>
              <a:rPr lang="pt-BR" b="1" dirty="0"/>
              <a:t>Duplicação</a:t>
            </a:r>
            <a:r>
              <a:rPr lang="pt-BR" dirty="0"/>
              <a:t>: Castanhal - Acesso Salinópolis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395CE0C-D350-C9BD-7C50-1F6AE767A38D}"/>
              </a:ext>
            </a:extLst>
          </p:cNvPr>
          <p:cNvSpPr txBox="1"/>
          <p:nvPr/>
        </p:nvSpPr>
        <p:spPr>
          <a:xfrm>
            <a:off x="7152342" y="807828"/>
            <a:ext cx="1316283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 i="0" u="none" strike="noStrike">
                <a:solidFill>
                  <a:schemeClr val="accent1"/>
                </a:solidFill>
                <a:effectLst/>
              </a:defRPr>
            </a:lvl1pPr>
          </a:lstStyle>
          <a:p>
            <a:r>
              <a:rPr lang="pt-BR" dirty="0"/>
              <a:t>BR-135/MA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Bacabeira - Miranda do Norte </a:t>
            </a:r>
          </a:p>
        </p:txBody>
      </p:sp>
      <p:sp>
        <p:nvSpPr>
          <p:cNvPr id="135" name="Forma Livre: Forma 134">
            <a:extLst>
              <a:ext uri="{FF2B5EF4-FFF2-40B4-BE49-F238E27FC236}">
                <a16:creationId xmlns:a16="http://schemas.microsoft.com/office/drawing/2014/main" xmlns="" id="{8FC9E40C-47C8-957F-DD37-4F6A11B8E9F7}"/>
              </a:ext>
            </a:extLst>
          </p:cNvPr>
          <p:cNvSpPr/>
          <p:nvPr/>
        </p:nvSpPr>
        <p:spPr>
          <a:xfrm>
            <a:off x="7880350" y="2139950"/>
            <a:ext cx="57150" cy="158750"/>
          </a:xfrm>
          <a:custGeom>
            <a:avLst/>
            <a:gdLst>
              <a:gd name="connsiteX0" fmla="*/ 57150 w 57150"/>
              <a:gd name="connsiteY0" fmla="*/ 0 h 158750"/>
              <a:gd name="connsiteX1" fmla="*/ 57150 w 57150"/>
              <a:gd name="connsiteY1" fmla="*/ 63500 h 158750"/>
              <a:gd name="connsiteX2" fmla="*/ 19050 w 57150"/>
              <a:gd name="connsiteY2" fmla="*/ 95250 h 158750"/>
              <a:gd name="connsiteX3" fmla="*/ 0 w 57150"/>
              <a:gd name="connsiteY3" fmla="*/ 1587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" h="158750">
                <a:moveTo>
                  <a:pt x="57150" y="0"/>
                </a:moveTo>
                <a:lnTo>
                  <a:pt x="57150" y="63500"/>
                </a:lnTo>
                <a:lnTo>
                  <a:pt x="19050" y="95250"/>
                </a:lnTo>
                <a:lnTo>
                  <a:pt x="0" y="1587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Triângulo isósceles 135">
            <a:extLst>
              <a:ext uri="{FF2B5EF4-FFF2-40B4-BE49-F238E27FC236}">
                <a16:creationId xmlns:a16="http://schemas.microsoft.com/office/drawing/2014/main" xmlns="" id="{66BC968F-2755-F8AE-84C7-F7B51D33CBA7}"/>
              </a:ext>
            </a:extLst>
          </p:cNvPr>
          <p:cNvSpPr/>
          <p:nvPr/>
        </p:nvSpPr>
        <p:spPr>
          <a:xfrm>
            <a:off x="6831400" y="2955302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Elipse 136">
            <a:extLst>
              <a:ext uri="{FF2B5EF4-FFF2-40B4-BE49-F238E27FC236}">
                <a16:creationId xmlns:a16="http://schemas.microsoft.com/office/drawing/2014/main" xmlns="" id="{5F859BF2-29A9-E12E-FC78-CB0B2E226B85}"/>
              </a:ext>
            </a:extLst>
          </p:cNvPr>
          <p:cNvSpPr/>
          <p:nvPr/>
        </p:nvSpPr>
        <p:spPr>
          <a:xfrm>
            <a:off x="3330812" y="3937355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Elipse 137">
            <a:extLst>
              <a:ext uri="{FF2B5EF4-FFF2-40B4-BE49-F238E27FC236}">
                <a16:creationId xmlns:a16="http://schemas.microsoft.com/office/drawing/2014/main" xmlns="" id="{1A7D0417-0D44-8BF7-10B0-12B121292AC6}"/>
              </a:ext>
            </a:extLst>
          </p:cNvPr>
          <p:cNvSpPr/>
          <p:nvPr/>
        </p:nvSpPr>
        <p:spPr>
          <a:xfrm>
            <a:off x="8267700" y="2621280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Elipse 138">
            <a:extLst>
              <a:ext uri="{FF2B5EF4-FFF2-40B4-BE49-F238E27FC236}">
                <a16:creationId xmlns:a16="http://schemas.microsoft.com/office/drawing/2014/main" xmlns="" id="{31CC04A3-2E55-8EF5-41D2-CB775DA887D3}"/>
              </a:ext>
            </a:extLst>
          </p:cNvPr>
          <p:cNvSpPr/>
          <p:nvPr/>
        </p:nvSpPr>
        <p:spPr>
          <a:xfrm>
            <a:off x="8726327" y="2301240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xmlns="" id="{6E47D9B1-B933-AB6D-7BD3-401A21D231AA}"/>
              </a:ext>
            </a:extLst>
          </p:cNvPr>
          <p:cNvSpPr/>
          <p:nvPr/>
        </p:nvSpPr>
        <p:spPr>
          <a:xfrm>
            <a:off x="8853964" y="3712368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Forma Livre: Forma 142">
            <a:extLst>
              <a:ext uri="{FF2B5EF4-FFF2-40B4-BE49-F238E27FC236}">
                <a16:creationId xmlns:a16="http://schemas.microsoft.com/office/drawing/2014/main" xmlns="" id="{CD1C0C0E-CCEF-DB5D-CB60-36CE43109BB2}"/>
              </a:ext>
            </a:extLst>
          </p:cNvPr>
          <p:cNvSpPr/>
          <p:nvPr/>
        </p:nvSpPr>
        <p:spPr>
          <a:xfrm>
            <a:off x="7650480" y="4505114"/>
            <a:ext cx="723900" cy="464820"/>
          </a:xfrm>
          <a:custGeom>
            <a:avLst/>
            <a:gdLst>
              <a:gd name="connsiteX0" fmla="*/ 0 w 723900"/>
              <a:gd name="connsiteY0" fmla="*/ 0 h 464820"/>
              <a:gd name="connsiteX1" fmla="*/ 91440 w 723900"/>
              <a:gd name="connsiteY1" fmla="*/ 45720 h 464820"/>
              <a:gd name="connsiteX2" fmla="*/ 167640 w 723900"/>
              <a:gd name="connsiteY2" fmla="*/ 152400 h 464820"/>
              <a:gd name="connsiteX3" fmla="*/ 220980 w 723900"/>
              <a:gd name="connsiteY3" fmla="*/ 220980 h 464820"/>
              <a:gd name="connsiteX4" fmla="*/ 228600 w 723900"/>
              <a:gd name="connsiteY4" fmla="*/ 251460 h 464820"/>
              <a:gd name="connsiteX5" fmla="*/ 304800 w 723900"/>
              <a:gd name="connsiteY5" fmla="*/ 274320 h 464820"/>
              <a:gd name="connsiteX6" fmla="*/ 388620 w 723900"/>
              <a:gd name="connsiteY6" fmla="*/ 243840 h 464820"/>
              <a:gd name="connsiteX7" fmla="*/ 434340 w 723900"/>
              <a:gd name="connsiteY7" fmla="*/ 236220 h 464820"/>
              <a:gd name="connsiteX8" fmla="*/ 502920 w 723900"/>
              <a:gd name="connsiteY8" fmla="*/ 274320 h 464820"/>
              <a:gd name="connsiteX9" fmla="*/ 563880 w 723900"/>
              <a:gd name="connsiteY9" fmla="*/ 350520 h 464820"/>
              <a:gd name="connsiteX10" fmla="*/ 586740 w 723900"/>
              <a:gd name="connsiteY10" fmla="*/ 403860 h 464820"/>
              <a:gd name="connsiteX11" fmla="*/ 647700 w 723900"/>
              <a:gd name="connsiteY11" fmla="*/ 449580 h 464820"/>
              <a:gd name="connsiteX12" fmla="*/ 723900 w 723900"/>
              <a:gd name="connsiteY12" fmla="*/ 46482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900" h="464820">
                <a:moveTo>
                  <a:pt x="0" y="0"/>
                </a:moveTo>
                <a:lnTo>
                  <a:pt x="91440" y="45720"/>
                </a:lnTo>
                <a:lnTo>
                  <a:pt x="167640" y="152400"/>
                </a:lnTo>
                <a:lnTo>
                  <a:pt x="220980" y="220980"/>
                </a:lnTo>
                <a:lnTo>
                  <a:pt x="228600" y="251460"/>
                </a:lnTo>
                <a:lnTo>
                  <a:pt x="304800" y="274320"/>
                </a:lnTo>
                <a:lnTo>
                  <a:pt x="388620" y="243840"/>
                </a:lnTo>
                <a:lnTo>
                  <a:pt x="434340" y="236220"/>
                </a:lnTo>
                <a:lnTo>
                  <a:pt x="502920" y="274320"/>
                </a:lnTo>
                <a:lnTo>
                  <a:pt x="563880" y="350520"/>
                </a:lnTo>
                <a:lnTo>
                  <a:pt x="586740" y="403860"/>
                </a:lnTo>
                <a:lnTo>
                  <a:pt x="647700" y="449580"/>
                </a:lnTo>
                <a:lnTo>
                  <a:pt x="723900" y="464820"/>
                </a:ln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Forma Livre: Forma 143">
            <a:extLst>
              <a:ext uri="{FF2B5EF4-FFF2-40B4-BE49-F238E27FC236}">
                <a16:creationId xmlns:a16="http://schemas.microsoft.com/office/drawing/2014/main" xmlns="" id="{75B1DCE6-CB98-DF36-4569-9929332FAB4F}"/>
              </a:ext>
            </a:extLst>
          </p:cNvPr>
          <p:cNvSpPr/>
          <p:nvPr/>
        </p:nvSpPr>
        <p:spPr>
          <a:xfrm>
            <a:off x="9258300" y="4282440"/>
            <a:ext cx="15240" cy="175260"/>
          </a:xfrm>
          <a:custGeom>
            <a:avLst/>
            <a:gdLst>
              <a:gd name="connsiteX0" fmla="*/ 0 w 15240"/>
              <a:gd name="connsiteY0" fmla="*/ 0 h 175260"/>
              <a:gd name="connsiteX1" fmla="*/ 15240 w 15240"/>
              <a:gd name="connsiteY1" fmla="*/ 99060 h 175260"/>
              <a:gd name="connsiteX2" fmla="*/ 7620 w 15240"/>
              <a:gd name="connsiteY2" fmla="*/ 17526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" h="175260">
                <a:moveTo>
                  <a:pt x="0" y="0"/>
                </a:moveTo>
                <a:lnTo>
                  <a:pt x="15240" y="99060"/>
                </a:lnTo>
                <a:lnTo>
                  <a:pt x="7620" y="17526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5" name="Forma Livre: Forma 144">
            <a:extLst>
              <a:ext uri="{FF2B5EF4-FFF2-40B4-BE49-F238E27FC236}">
                <a16:creationId xmlns:a16="http://schemas.microsoft.com/office/drawing/2014/main" xmlns="" id="{49519742-6F05-509F-939D-6A7DF626C778}"/>
              </a:ext>
            </a:extLst>
          </p:cNvPr>
          <p:cNvSpPr/>
          <p:nvPr/>
        </p:nvSpPr>
        <p:spPr>
          <a:xfrm>
            <a:off x="10125075" y="2857500"/>
            <a:ext cx="88900" cy="22225"/>
          </a:xfrm>
          <a:custGeom>
            <a:avLst/>
            <a:gdLst>
              <a:gd name="connsiteX0" fmla="*/ 0 w 88900"/>
              <a:gd name="connsiteY0" fmla="*/ 22225 h 22225"/>
              <a:gd name="connsiteX1" fmla="*/ 88900 w 88900"/>
              <a:gd name="connsiteY1" fmla="*/ 0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" h="22225">
                <a:moveTo>
                  <a:pt x="0" y="22225"/>
                </a:moveTo>
                <a:lnTo>
                  <a:pt x="8890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6" name="Forma Livre: Forma 145">
            <a:extLst>
              <a:ext uri="{FF2B5EF4-FFF2-40B4-BE49-F238E27FC236}">
                <a16:creationId xmlns:a16="http://schemas.microsoft.com/office/drawing/2014/main" xmlns="" id="{09F1F222-6825-F753-15B9-F32895B298F6}"/>
              </a:ext>
            </a:extLst>
          </p:cNvPr>
          <p:cNvSpPr/>
          <p:nvPr/>
        </p:nvSpPr>
        <p:spPr>
          <a:xfrm>
            <a:off x="9966325" y="3190875"/>
            <a:ext cx="76200" cy="15875"/>
          </a:xfrm>
          <a:custGeom>
            <a:avLst/>
            <a:gdLst>
              <a:gd name="connsiteX0" fmla="*/ 0 w 76200"/>
              <a:gd name="connsiteY0" fmla="*/ 0 h 15875"/>
              <a:gd name="connsiteX1" fmla="*/ 76200 w 76200"/>
              <a:gd name="connsiteY1" fmla="*/ 15875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875">
                <a:moveTo>
                  <a:pt x="0" y="0"/>
                </a:moveTo>
                <a:lnTo>
                  <a:pt x="76200" y="158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7" name="Forma Livre: Forma 146">
            <a:extLst>
              <a:ext uri="{FF2B5EF4-FFF2-40B4-BE49-F238E27FC236}">
                <a16:creationId xmlns:a16="http://schemas.microsoft.com/office/drawing/2014/main" xmlns="" id="{62B9F13F-92F0-2A85-3922-E5EBC9D96F54}"/>
              </a:ext>
            </a:extLst>
          </p:cNvPr>
          <p:cNvSpPr/>
          <p:nvPr/>
        </p:nvSpPr>
        <p:spPr>
          <a:xfrm>
            <a:off x="9982200" y="3352800"/>
            <a:ext cx="28575" cy="123825"/>
          </a:xfrm>
          <a:custGeom>
            <a:avLst/>
            <a:gdLst>
              <a:gd name="connsiteX0" fmla="*/ 28575 w 28575"/>
              <a:gd name="connsiteY0" fmla="*/ 123825 h 123825"/>
              <a:gd name="connsiteX1" fmla="*/ 25400 w 28575"/>
              <a:gd name="connsiteY1" fmla="*/ 69850 h 123825"/>
              <a:gd name="connsiteX2" fmla="*/ 6350 w 28575"/>
              <a:gd name="connsiteY2" fmla="*/ 47625 h 123825"/>
              <a:gd name="connsiteX3" fmla="*/ 0 w 28575"/>
              <a:gd name="connsiteY3" fmla="*/ 22225 h 123825"/>
              <a:gd name="connsiteX4" fmla="*/ 9525 w 28575"/>
              <a:gd name="connsiteY4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" h="123825">
                <a:moveTo>
                  <a:pt x="28575" y="123825"/>
                </a:moveTo>
                <a:lnTo>
                  <a:pt x="25400" y="69850"/>
                </a:lnTo>
                <a:lnTo>
                  <a:pt x="6350" y="47625"/>
                </a:lnTo>
                <a:lnTo>
                  <a:pt x="0" y="22225"/>
                </a:lnTo>
                <a:lnTo>
                  <a:pt x="9525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8" name="Forma Livre: Forma 147">
            <a:extLst>
              <a:ext uri="{FF2B5EF4-FFF2-40B4-BE49-F238E27FC236}">
                <a16:creationId xmlns:a16="http://schemas.microsoft.com/office/drawing/2014/main" xmlns="" id="{8382331B-350C-64A3-8DC9-B9066E999477}"/>
              </a:ext>
            </a:extLst>
          </p:cNvPr>
          <p:cNvSpPr/>
          <p:nvPr/>
        </p:nvSpPr>
        <p:spPr>
          <a:xfrm>
            <a:off x="9947275" y="3765550"/>
            <a:ext cx="104775" cy="111125"/>
          </a:xfrm>
          <a:custGeom>
            <a:avLst/>
            <a:gdLst>
              <a:gd name="connsiteX0" fmla="*/ 104775 w 104775"/>
              <a:gd name="connsiteY0" fmla="*/ 0 h 111125"/>
              <a:gd name="connsiteX1" fmla="*/ 53975 w 104775"/>
              <a:gd name="connsiteY1" fmla="*/ 41275 h 111125"/>
              <a:gd name="connsiteX2" fmla="*/ 57150 w 104775"/>
              <a:gd name="connsiteY2" fmla="*/ 60325 h 111125"/>
              <a:gd name="connsiteX3" fmla="*/ 50800 w 104775"/>
              <a:gd name="connsiteY3" fmla="*/ 73025 h 111125"/>
              <a:gd name="connsiteX4" fmla="*/ 38100 w 104775"/>
              <a:gd name="connsiteY4" fmla="*/ 88900 h 111125"/>
              <a:gd name="connsiteX5" fmla="*/ 31750 w 104775"/>
              <a:gd name="connsiteY5" fmla="*/ 104775 h 111125"/>
              <a:gd name="connsiteX6" fmla="*/ 0 w 104775"/>
              <a:gd name="connsiteY6" fmla="*/ 111125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" h="111125">
                <a:moveTo>
                  <a:pt x="104775" y="0"/>
                </a:moveTo>
                <a:lnTo>
                  <a:pt x="53975" y="41275"/>
                </a:lnTo>
                <a:lnTo>
                  <a:pt x="57150" y="60325"/>
                </a:lnTo>
                <a:lnTo>
                  <a:pt x="50800" y="73025"/>
                </a:lnTo>
                <a:lnTo>
                  <a:pt x="38100" y="88900"/>
                </a:lnTo>
                <a:lnTo>
                  <a:pt x="31750" y="104775"/>
                </a:lnTo>
                <a:lnTo>
                  <a:pt x="0" y="11112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Forma Livre: Forma 148">
            <a:extLst>
              <a:ext uri="{FF2B5EF4-FFF2-40B4-BE49-F238E27FC236}">
                <a16:creationId xmlns:a16="http://schemas.microsoft.com/office/drawing/2014/main" xmlns="" id="{488F5175-A256-F59A-3DA1-13B1021D0170}"/>
              </a:ext>
            </a:extLst>
          </p:cNvPr>
          <p:cNvSpPr/>
          <p:nvPr/>
        </p:nvSpPr>
        <p:spPr>
          <a:xfrm>
            <a:off x="9734550" y="4035425"/>
            <a:ext cx="41275" cy="85725"/>
          </a:xfrm>
          <a:custGeom>
            <a:avLst/>
            <a:gdLst>
              <a:gd name="connsiteX0" fmla="*/ 41275 w 41275"/>
              <a:gd name="connsiteY0" fmla="*/ 0 h 85725"/>
              <a:gd name="connsiteX1" fmla="*/ 9525 w 41275"/>
              <a:gd name="connsiteY1" fmla="*/ 47625 h 85725"/>
              <a:gd name="connsiteX2" fmla="*/ 0 w 41275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75" h="85725">
                <a:moveTo>
                  <a:pt x="41275" y="0"/>
                </a:moveTo>
                <a:lnTo>
                  <a:pt x="9525" y="47625"/>
                </a:lnTo>
                <a:lnTo>
                  <a:pt x="0" y="8572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0" name="Forma Livre: Forma 149">
            <a:extLst>
              <a:ext uri="{FF2B5EF4-FFF2-40B4-BE49-F238E27FC236}">
                <a16:creationId xmlns:a16="http://schemas.microsoft.com/office/drawing/2014/main" xmlns="" id="{5105B62F-309B-FB35-228B-F91F44294931}"/>
              </a:ext>
            </a:extLst>
          </p:cNvPr>
          <p:cNvSpPr/>
          <p:nvPr/>
        </p:nvSpPr>
        <p:spPr>
          <a:xfrm>
            <a:off x="9302750" y="4219575"/>
            <a:ext cx="358775" cy="273050"/>
          </a:xfrm>
          <a:custGeom>
            <a:avLst/>
            <a:gdLst>
              <a:gd name="connsiteX0" fmla="*/ 358775 w 358775"/>
              <a:gd name="connsiteY0" fmla="*/ 0 h 273050"/>
              <a:gd name="connsiteX1" fmla="*/ 304800 w 358775"/>
              <a:gd name="connsiteY1" fmla="*/ 22225 h 273050"/>
              <a:gd name="connsiteX2" fmla="*/ 292100 w 358775"/>
              <a:gd name="connsiteY2" fmla="*/ 38100 h 273050"/>
              <a:gd name="connsiteX3" fmla="*/ 276225 w 358775"/>
              <a:gd name="connsiteY3" fmla="*/ 63500 h 273050"/>
              <a:gd name="connsiteX4" fmla="*/ 254000 w 358775"/>
              <a:gd name="connsiteY4" fmla="*/ 63500 h 273050"/>
              <a:gd name="connsiteX5" fmla="*/ 241300 w 358775"/>
              <a:gd name="connsiteY5" fmla="*/ 95250 h 273050"/>
              <a:gd name="connsiteX6" fmla="*/ 231775 w 358775"/>
              <a:gd name="connsiteY6" fmla="*/ 130175 h 273050"/>
              <a:gd name="connsiteX7" fmla="*/ 215900 w 358775"/>
              <a:gd name="connsiteY7" fmla="*/ 142875 h 273050"/>
              <a:gd name="connsiteX8" fmla="*/ 187325 w 358775"/>
              <a:gd name="connsiteY8" fmla="*/ 165100 h 273050"/>
              <a:gd name="connsiteX9" fmla="*/ 171450 w 358775"/>
              <a:gd name="connsiteY9" fmla="*/ 168275 h 273050"/>
              <a:gd name="connsiteX10" fmla="*/ 155575 w 358775"/>
              <a:gd name="connsiteY10" fmla="*/ 177800 h 273050"/>
              <a:gd name="connsiteX11" fmla="*/ 117475 w 358775"/>
              <a:gd name="connsiteY11" fmla="*/ 206375 h 273050"/>
              <a:gd name="connsiteX12" fmla="*/ 98425 w 358775"/>
              <a:gd name="connsiteY12" fmla="*/ 225425 h 273050"/>
              <a:gd name="connsiteX13" fmla="*/ 73025 w 358775"/>
              <a:gd name="connsiteY13" fmla="*/ 225425 h 273050"/>
              <a:gd name="connsiteX14" fmla="*/ 53975 w 358775"/>
              <a:gd name="connsiteY14" fmla="*/ 247650 h 273050"/>
              <a:gd name="connsiteX15" fmla="*/ 31750 w 358775"/>
              <a:gd name="connsiteY15" fmla="*/ 260350 h 273050"/>
              <a:gd name="connsiteX16" fmla="*/ 0 w 358775"/>
              <a:gd name="connsiteY16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775" h="273050">
                <a:moveTo>
                  <a:pt x="358775" y="0"/>
                </a:moveTo>
                <a:lnTo>
                  <a:pt x="304800" y="22225"/>
                </a:lnTo>
                <a:lnTo>
                  <a:pt x="292100" y="38100"/>
                </a:lnTo>
                <a:lnTo>
                  <a:pt x="276225" y="63500"/>
                </a:lnTo>
                <a:lnTo>
                  <a:pt x="254000" y="63500"/>
                </a:lnTo>
                <a:lnTo>
                  <a:pt x="241300" y="95250"/>
                </a:lnTo>
                <a:lnTo>
                  <a:pt x="231775" y="130175"/>
                </a:lnTo>
                <a:lnTo>
                  <a:pt x="215900" y="142875"/>
                </a:lnTo>
                <a:lnTo>
                  <a:pt x="187325" y="165100"/>
                </a:lnTo>
                <a:lnTo>
                  <a:pt x="171450" y="168275"/>
                </a:lnTo>
                <a:lnTo>
                  <a:pt x="155575" y="177800"/>
                </a:lnTo>
                <a:lnTo>
                  <a:pt x="117475" y="206375"/>
                </a:lnTo>
                <a:lnTo>
                  <a:pt x="98425" y="225425"/>
                </a:lnTo>
                <a:lnTo>
                  <a:pt x="73025" y="225425"/>
                </a:lnTo>
                <a:lnTo>
                  <a:pt x="53975" y="247650"/>
                </a:lnTo>
                <a:lnTo>
                  <a:pt x="31750" y="260350"/>
                </a:lnTo>
                <a:lnTo>
                  <a:pt x="0" y="2730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1" name="Forma Livre: Forma 150">
            <a:extLst>
              <a:ext uri="{FF2B5EF4-FFF2-40B4-BE49-F238E27FC236}">
                <a16:creationId xmlns:a16="http://schemas.microsoft.com/office/drawing/2014/main" xmlns="" id="{C8341D7C-D739-67F6-E8B4-723F1979FBEE}"/>
              </a:ext>
            </a:extLst>
          </p:cNvPr>
          <p:cNvSpPr/>
          <p:nvPr/>
        </p:nvSpPr>
        <p:spPr>
          <a:xfrm>
            <a:off x="7048500" y="1709738"/>
            <a:ext cx="185738" cy="28575"/>
          </a:xfrm>
          <a:custGeom>
            <a:avLst/>
            <a:gdLst>
              <a:gd name="connsiteX0" fmla="*/ 0 w 185738"/>
              <a:gd name="connsiteY0" fmla="*/ 9525 h 28575"/>
              <a:gd name="connsiteX1" fmla="*/ 52388 w 185738"/>
              <a:gd name="connsiteY1" fmla="*/ 28575 h 28575"/>
              <a:gd name="connsiteX2" fmla="*/ 90488 w 185738"/>
              <a:gd name="connsiteY2" fmla="*/ 28575 h 28575"/>
              <a:gd name="connsiteX3" fmla="*/ 138113 w 185738"/>
              <a:gd name="connsiteY3" fmla="*/ 19050 h 28575"/>
              <a:gd name="connsiteX4" fmla="*/ 185738 w 185738"/>
              <a:gd name="connsiteY4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8" h="28575">
                <a:moveTo>
                  <a:pt x="0" y="9525"/>
                </a:moveTo>
                <a:lnTo>
                  <a:pt x="52388" y="28575"/>
                </a:lnTo>
                <a:lnTo>
                  <a:pt x="90488" y="28575"/>
                </a:lnTo>
                <a:lnTo>
                  <a:pt x="138113" y="19050"/>
                </a:lnTo>
                <a:lnTo>
                  <a:pt x="185738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2" name="Forma Livre: Forma 151">
            <a:extLst>
              <a:ext uri="{FF2B5EF4-FFF2-40B4-BE49-F238E27FC236}">
                <a16:creationId xmlns:a16="http://schemas.microsoft.com/office/drawing/2014/main" xmlns="" id="{15AA8357-18C0-8A61-BC74-7B09A71D1B9D}"/>
              </a:ext>
            </a:extLst>
          </p:cNvPr>
          <p:cNvSpPr/>
          <p:nvPr/>
        </p:nvSpPr>
        <p:spPr>
          <a:xfrm>
            <a:off x="9272588" y="2319338"/>
            <a:ext cx="104775" cy="23812"/>
          </a:xfrm>
          <a:custGeom>
            <a:avLst/>
            <a:gdLst>
              <a:gd name="connsiteX0" fmla="*/ 0 w 104775"/>
              <a:gd name="connsiteY0" fmla="*/ 0 h 23812"/>
              <a:gd name="connsiteX1" fmla="*/ 61912 w 104775"/>
              <a:gd name="connsiteY1" fmla="*/ 23812 h 23812"/>
              <a:gd name="connsiteX2" fmla="*/ 104775 w 104775"/>
              <a:gd name="connsiteY2" fmla="*/ 23812 h 2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23812">
                <a:moveTo>
                  <a:pt x="0" y="0"/>
                </a:moveTo>
                <a:lnTo>
                  <a:pt x="61912" y="23812"/>
                </a:lnTo>
                <a:lnTo>
                  <a:pt x="104775" y="23812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3" name="Elipse 152">
            <a:extLst>
              <a:ext uri="{FF2B5EF4-FFF2-40B4-BE49-F238E27FC236}">
                <a16:creationId xmlns:a16="http://schemas.microsoft.com/office/drawing/2014/main" xmlns="" id="{19D2E1EE-0B8F-D3C4-DDB2-210EEDBB99F5}"/>
              </a:ext>
            </a:extLst>
          </p:cNvPr>
          <p:cNvSpPr/>
          <p:nvPr/>
        </p:nvSpPr>
        <p:spPr>
          <a:xfrm>
            <a:off x="7106920" y="2751455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1" name="Elipse 210">
            <a:extLst>
              <a:ext uri="{FF2B5EF4-FFF2-40B4-BE49-F238E27FC236}">
                <a16:creationId xmlns:a16="http://schemas.microsoft.com/office/drawing/2014/main" xmlns="" id="{C0428A4E-51A2-0790-DFEF-290BAB519E2B}"/>
              </a:ext>
            </a:extLst>
          </p:cNvPr>
          <p:cNvSpPr>
            <a:spLocks noChangeAspect="1"/>
          </p:cNvSpPr>
          <p:nvPr/>
        </p:nvSpPr>
        <p:spPr>
          <a:xfrm>
            <a:off x="7041126" y="170412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2" name="CaixaDeTexto 211">
            <a:extLst>
              <a:ext uri="{FF2B5EF4-FFF2-40B4-BE49-F238E27FC236}">
                <a16:creationId xmlns:a16="http://schemas.microsoft.com/office/drawing/2014/main" xmlns="" id="{46E7F252-9BD5-5CF2-5504-4CD5BCF2277C}"/>
              </a:ext>
            </a:extLst>
          </p:cNvPr>
          <p:cNvSpPr txBox="1"/>
          <p:nvPr/>
        </p:nvSpPr>
        <p:spPr>
          <a:xfrm>
            <a:off x="6793824" y="1641631"/>
            <a:ext cx="282299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Castanhal</a:t>
            </a:r>
          </a:p>
        </p:txBody>
      </p:sp>
      <p:sp>
        <p:nvSpPr>
          <p:cNvPr id="213" name="Elipse 212">
            <a:extLst>
              <a:ext uri="{FF2B5EF4-FFF2-40B4-BE49-F238E27FC236}">
                <a16:creationId xmlns:a16="http://schemas.microsoft.com/office/drawing/2014/main" xmlns="" id="{EA12DEC4-769F-DCB7-B39D-38915AD90FDE}"/>
              </a:ext>
            </a:extLst>
          </p:cNvPr>
          <p:cNvSpPr>
            <a:spLocks noChangeAspect="1"/>
          </p:cNvSpPr>
          <p:nvPr/>
        </p:nvSpPr>
        <p:spPr>
          <a:xfrm>
            <a:off x="7920601" y="211687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4" name="CaixaDeTexto 213">
            <a:extLst>
              <a:ext uri="{FF2B5EF4-FFF2-40B4-BE49-F238E27FC236}">
                <a16:creationId xmlns:a16="http://schemas.microsoft.com/office/drawing/2014/main" xmlns="" id="{D8A5FC06-3C20-8D21-F433-7F7A9484E258}"/>
              </a:ext>
            </a:extLst>
          </p:cNvPr>
          <p:cNvSpPr txBox="1"/>
          <p:nvPr/>
        </p:nvSpPr>
        <p:spPr>
          <a:xfrm>
            <a:off x="7182814" y="2662975"/>
            <a:ext cx="282299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Imperatriz</a:t>
            </a:r>
          </a:p>
        </p:txBody>
      </p:sp>
      <p:sp>
        <p:nvSpPr>
          <p:cNvPr id="215" name="Elipse 214">
            <a:extLst>
              <a:ext uri="{FF2B5EF4-FFF2-40B4-BE49-F238E27FC236}">
                <a16:creationId xmlns:a16="http://schemas.microsoft.com/office/drawing/2014/main" xmlns="" id="{C48F4AA5-6D31-4FB6-F463-EB523E3596E8}"/>
              </a:ext>
            </a:extLst>
          </p:cNvPr>
          <p:cNvSpPr>
            <a:spLocks noChangeAspect="1"/>
          </p:cNvSpPr>
          <p:nvPr/>
        </p:nvSpPr>
        <p:spPr>
          <a:xfrm>
            <a:off x="7860276" y="227562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6" name="CaixaDeTexto 215">
            <a:extLst>
              <a:ext uri="{FF2B5EF4-FFF2-40B4-BE49-F238E27FC236}">
                <a16:creationId xmlns:a16="http://schemas.microsoft.com/office/drawing/2014/main" xmlns="" id="{349B418B-E8C4-AE9F-0B11-2897991B9859}"/>
              </a:ext>
            </a:extLst>
          </p:cNvPr>
          <p:cNvSpPr txBox="1"/>
          <p:nvPr/>
        </p:nvSpPr>
        <p:spPr>
          <a:xfrm>
            <a:off x="3443788" y="3881978"/>
            <a:ext cx="302197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Jaru</a:t>
            </a:r>
          </a:p>
        </p:txBody>
      </p:sp>
      <p:sp>
        <p:nvSpPr>
          <p:cNvPr id="217" name="CaixaDeTexto 216">
            <a:extLst>
              <a:ext uri="{FF2B5EF4-FFF2-40B4-BE49-F238E27FC236}">
                <a16:creationId xmlns:a16="http://schemas.microsoft.com/office/drawing/2014/main" xmlns="" id="{6D5AFF72-5F99-13DB-0FAB-86D548944C86}"/>
              </a:ext>
            </a:extLst>
          </p:cNvPr>
          <p:cNvSpPr txBox="1"/>
          <p:nvPr/>
        </p:nvSpPr>
        <p:spPr>
          <a:xfrm>
            <a:off x="6900515" y="2901513"/>
            <a:ext cx="282299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Xambiá</a:t>
            </a:r>
            <a:endParaRPr lang="pt-BR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8" name="CaixaDeTexto 217">
            <a:extLst>
              <a:ext uri="{FF2B5EF4-FFF2-40B4-BE49-F238E27FC236}">
                <a16:creationId xmlns:a16="http://schemas.microsoft.com/office/drawing/2014/main" xmlns="" id="{681E8313-FD66-07B0-DAB5-B3444BD9392D}"/>
              </a:ext>
            </a:extLst>
          </p:cNvPr>
          <p:cNvSpPr txBox="1"/>
          <p:nvPr/>
        </p:nvSpPr>
        <p:spPr>
          <a:xfrm>
            <a:off x="7963864" y="2081950"/>
            <a:ext cx="282299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Bacabeira</a:t>
            </a:r>
          </a:p>
        </p:txBody>
      </p:sp>
      <p:sp>
        <p:nvSpPr>
          <p:cNvPr id="219" name="CaixaDeTexto 218">
            <a:extLst>
              <a:ext uri="{FF2B5EF4-FFF2-40B4-BE49-F238E27FC236}">
                <a16:creationId xmlns:a16="http://schemas.microsoft.com/office/drawing/2014/main" xmlns="" id="{E493D89A-0956-EFAB-6152-E6C86A8B758D}"/>
              </a:ext>
            </a:extLst>
          </p:cNvPr>
          <p:cNvSpPr txBox="1"/>
          <p:nvPr/>
        </p:nvSpPr>
        <p:spPr>
          <a:xfrm>
            <a:off x="7561434" y="2226833"/>
            <a:ext cx="309392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Miranda do Norte</a:t>
            </a:r>
          </a:p>
        </p:txBody>
      </p:sp>
      <p:sp>
        <p:nvSpPr>
          <p:cNvPr id="220" name="CaixaDeTexto 219">
            <a:extLst>
              <a:ext uri="{FF2B5EF4-FFF2-40B4-BE49-F238E27FC236}">
                <a16:creationId xmlns:a16="http://schemas.microsoft.com/office/drawing/2014/main" xmlns="" id="{957932F7-3499-F6C2-A9D0-C4574BA2D34B}"/>
              </a:ext>
            </a:extLst>
          </p:cNvPr>
          <p:cNvSpPr txBox="1"/>
          <p:nvPr/>
        </p:nvSpPr>
        <p:spPr>
          <a:xfrm>
            <a:off x="7244727" y="1624749"/>
            <a:ext cx="282299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Salinópolis</a:t>
            </a:r>
          </a:p>
        </p:txBody>
      </p:sp>
      <p:sp>
        <p:nvSpPr>
          <p:cNvPr id="221" name="Elipse 220">
            <a:extLst>
              <a:ext uri="{FF2B5EF4-FFF2-40B4-BE49-F238E27FC236}">
                <a16:creationId xmlns:a16="http://schemas.microsoft.com/office/drawing/2014/main" xmlns="" id="{D263E4D1-B0A4-0A8C-A8BD-11F47A3401AE}"/>
              </a:ext>
            </a:extLst>
          </p:cNvPr>
          <p:cNvSpPr>
            <a:spLocks noChangeAspect="1"/>
          </p:cNvSpPr>
          <p:nvPr/>
        </p:nvSpPr>
        <p:spPr>
          <a:xfrm>
            <a:off x="7210195" y="168983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2" name="CaixaDeTexto 221">
            <a:extLst>
              <a:ext uri="{FF2B5EF4-FFF2-40B4-BE49-F238E27FC236}">
                <a16:creationId xmlns:a16="http://schemas.microsoft.com/office/drawing/2014/main" xmlns="" id="{A680DE42-BFEB-AE57-134D-3FA956CDB1DB}"/>
              </a:ext>
            </a:extLst>
          </p:cNvPr>
          <p:cNvSpPr txBox="1"/>
          <p:nvPr/>
        </p:nvSpPr>
        <p:spPr>
          <a:xfrm>
            <a:off x="8081923" y="2735580"/>
            <a:ext cx="309392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Demerval</a:t>
            </a:r>
            <a:b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Lobão</a:t>
            </a:r>
          </a:p>
        </p:txBody>
      </p:sp>
      <p:sp>
        <p:nvSpPr>
          <p:cNvPr id="223" name="CaixaDeTexto 222">
            <a:extLst>
              <a:ext uri="{FF2B5EF4-FFF2-40B4-BE49-F238E27FC236}">
                <a16:creationId xmlns:a16="http://schemas.microsoft.com/office/drawing/2014/main" xmlns="" id="{6CD4109D-0F99-7560-0091-42413BAB17A4}"/>
              </a:ext>
            </a:extLst>
          </p:cNvPr>
          <p:cNvSpPr txBox="1"/>
          <p:nvPr/>
        </p:nvSpPr>
        <p:spPr>
          <a:xfrm>
            <a:off x="8441117" y="2659616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Altos</a:t>
            </a:r>
          </a:p>
        </p:txBody>
      </p:sp>
      <p:sp>
        <p:nvSpPr>
          <p:cNvPr id="226" name="CaixaDeTexto 225">
            <a:extLst>
              <a:ext uri="{FF2B5EF4-FFF2-40B4-BE49-F238E27FC236}">
                <a16:creationId xmlns:a16="http://schemas.microsoft.com/office/drawing/2014/main" xmlns="" id="{DBD2F1B6-90C8-749C-DA70-C13580830359}"/>
              </a:ext>
            </a:extLst>
          </p:cNvPr>
          <p:cNvSpPr txBox="1"/>
          <p:nvPr/>
        </p:nvSpPr>
        <p:spPr>
          <a:xfrm>
            <a:off x="8803067" y="2392916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Tianguá</a:t>
            </a:r>
          </a:p>
        </p:txBody>
      </p:sp>
      <p:sp>
        <p:nvSpPr>
          <p:cNvPr id="227" name="CaixaDeTexto 226">
            <a:extLst>
              <a:ext uri="{FF2B5EF4-FFF2-40B4-BE49-F238E27FC236}">
                <a16:creationId xmlns:a16="http://schemas.microsoft.com/office/drawing/2014/main" xmlns="" id="{5840344C-7284-693F-93E2-F08BC83CB5D2}"/>
              </a:ext>
            </a:extLst>
          </p:cNvPr>
          <p:cNvSpPr txBox="1"/>
          <p:nvPr/>
        </p:nvSpPr>
        <p:spPr>
          <a:xfrm>
            <a:off x="9048336" y="2277636"/>
            <a:ext cx="231446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Caucaia</a:t>
            </a:r>
          </a:p>
        </p:txBody>
      </p:sp>
      <p:sp>
        <p:nvSpPr>
          <p:cNvPr id="228" name="Elipse 227">
            <a:extLst>
              <a:ext uri="{FF2B5EF4-FFF2-40B4-BE49-F238E27FC236}">
                <a16:creationId xmlns:a16="http://schemas.microsoft.com/office/drawing/2014/main" xmlns="" id="{9515E686-17F0-3E8E-EFDA-8F34F46C31C9}"/>
              </a:ext>
            </a:extLst>
          </p:cNvPr>
          <p:cNvSpPr>
            <a:spLocks noChangeAspect="1"/>
          </p:cNvSpPr>
          <p:nvPr/>
        </p:nvSpPr>
        <p:spPr>
          <a:xfrm>
            <a:off x="9258070" y="229705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9" name="Forma Livre: Forma 228">
            <a:extLst>
              <a:ext uri="{FF2B5EF4-FFF2-40B4-BE49-F238E27FC236}">
                <a16:creationId xmlns:a16="http://schemas.microsoft.com/office/drawing/2014/main" xmlns="" id="{FDB431F3-97D3-24A8-5E65-7E33E6F59AE1}"/>
              </a:ext>
            </a:extLst>
          </p:cNvPr>
          <p:cNvSpPr>
            <a:spLocks noChangeAspect="1"/>
          </p:cNvSpPr>
          <p:nvPr/>
        </p:nvSpPr>
        <p:spPr>
          <a:xfrm>
            <a:off x="9374233" y="2225282"/>
            <a:ext cx="181362" cy="60721"/>
          </a:xfrm>
          <a:custGeom>
            <a:avLst/>
            <a:gdLst>
              <a:gd name="connsiteX0" fmla="*/ 0 w 10642862"/>
              <a:gd name="connsiteY0" fmla="*/ 2130458 h 3563332"/>
              <a:gd name="connsiteX1" fmla="*/ 961534 w 10642862"/>
              <a:gd name="connsiteY1" fmla="*/ 3563332 h 3563332"/>
              <a:gd name="connsiteX2" fmla="*/ 9737889 w 10642862"/>
              <a:gd name="connsiteY2" fmla="*/ 3553905 h 3563332"/>
              <a:gd name="connsiteX3" fmla="*/ 10642862 w 10642862"/>
              <a:gd name="connsiteY3" fmla="*/ 1234911 h 3563332"/>
              <a:gd name="connsiteX4" fmla="*/ 8616099 w 10642862"/>
              <a:gd name="connsiteY4" fmla="*/ 1206631 h 3563332"/>
              <a:gd name="connsiteX5" fmla="*/ 8361576 w 10642862"/>
              <a:gd name="connsiteY5" fmla="*/ 1696825 h 3563332"/>
              <a:gd name="connsiteX6" fmla="*/ 7861955 w 10642862"/>
              <a:gd name="connsiteY6" fmla="*/ 1687398 h 3563332"/>
              <a:gd name="connsiteX7" fmla="*/ 7852528 w 10642862"/>
              <a:gd name="connsiteY7" fmla="*/ 9427 h 3563332"/>
              <a:gd name="connsiteX8" fmla="*/ 7390615 w 10642862"/>
              <a:gd name="connsiteY8" fmla="*/ 0 h 3563332"/>
              <a:gd name="connsiteX9" fmla="*/ 7381188 w 10642862"/>
              <a:gd name="connsiteY9" fmla="*/ 1687398 h 3563332"/>
              <a:gd name="connsiteX10" fmla="*/ 6702458 w 10642862"/>
              <a:gd name="connsiteY10" fmla="*/ 1677971 h 3563332"/>
              <a:gd name="connsiteX11" fmla="*/ 6466788 w 10642862"/>
              <a:gd name="connsiteY11" fmla="*/ 2102177 h 3563332"/>
              <a:gd name="connsiteX12" fmla="*/ 3167407 w 10642862"/>
              <a:gd name="connsiteY12" fmla="*/ 2121031 h 3563332"/>
              <a:gd name="connsiteX13" fmla="*/ 3139126 w 10642862"/>
              <a:gd name="connsiteY13" fmla="*/ 367645 h 3563332"/>
              <a:gd name="connsiteX14" fmla="*/ 1753386 w 10642862"/>
              <a:gd name="connsiteY14" fmla="*/ 367645 h 3563332"/>
              <a:gd name="connsiteX15" fmla="*/ 801279 w 10642862"/>
              <a:gd name="connsiteY15" fmla="*/ 2139884 h 3563332"/>
              <a:gd name="connsiteX16" fmla="*/ 0 w 10642862"/>
              <a:gd name="connsiteY16" fmla="*/ 2130458 h 3563332"/>
              <a:gd name="connsiteX0" fmla="*/ 0 w 10642862"/>
              <a:gd name="connsiteY0" fmla="*/ 2130458 h 3553905"/>
              <a:gd name="connsiteX1" fmla="*/ 942681 w 10642862"/>
              <a:gd name="connsiteY1" fmla="*/ 3063711 h 3553905"/>
              <a:gd name="connsiteX2" fmla="*/ 9737889 w 10642862"/>
              <a:gd name="connsiteY2" fmla="*/ 3553905 h 3553905"/>
              <a:gd name="connsiteX3" fmla="*/ 10642862 w 10642862"/>
              <a:gd name="connsiteY3" fmla="*/ 1234911 h 3553905"/>
              <a:gd name="connsiteX4" fmla="*/ 8616099 w 10642862"/>
              <a:gd name="connsiteY4" fmla="*/ 1206631 h 3553905"/>
              <a:gd name="connsiteX5" fmla="*/ 8361576 w 10642862"/>
              <a:gd name="connsiteY5" fmla="*/ 1696825 h 3553905"/>
              <a:gd name="connsiteX6" fmla="*/ 7861955 w 10642862"/>
              <a:gd name="connsiteY6" fmla="*/ 1687398 h 3553905"/>
              <a:gd name="connsiteX7" fmla="*/ 7852528 w 10642862"/>
              <a:gd name="connsiteY7" fmla="*/ 9427 h 3553905"/>
              <a:gd name="connsiteX8" fmla="*/ 7390615 w 10642862"/>
              <a:gd name="connsiteY8" fmla="*/ 0 h 3553905"/>
              <a:gd name="connsiteX9" fmla="*/ 7381188 w 10642862"/>
              <a:gd name="connsiteY9" fmla="*/ 1687398 h 3553905"/>
              <a:gd name="connsiteX10" fmla="*/ 6702458 w 10642862"/>
              <a:gd name="connsiteY10" fmla="*/ 1677971 h 3553905"/>
              <a:gd name="connsiteX11" fmla="*/ 6466788 w 10642862"/>
              <a:gd name="connsiteY11" fmla="*/ 2102177 h 3553905"/>
              <a:gd name="connsiteX12" fmla="*/ 3167407 w 10642862"/>
              <a:gd name="connsiteY12" fmla="*/ 2121031 h 3553905"/>
              <a:gd name="connsiteX13" fmla="*/ 3139126 w 10642862"/>
              <a:gd name="connsiteY13" fmla="*/ 367645 h 3553905"/>
              <a:gd name="connsiteX14" fmla="*/ 1753386 w 10642862"/>
              <a:gd name="connsiteY14" fmla="*/ 367645 h 3553905"/>
              <a:gd name="connsiteX15" fmla="*/ 801279 w 10642862"/>
              <a:gd name="connsiteY15" fmla="*/ 2139884 h 3553905"/>
              <a:gd name="connsiteX16" fmla="*/ 0 w 10642862"/>
              <a:gd name="connsiteY16" fmla="*/ 2130458 h 3553905"/>
              <a:gd name="connsiteX0" fmla="*/ 0 w 10642862"/>
              <a:gd name="connsiteY0" fmla="*/ 2130458 h 3553905"/>
              <a:gd name="connsiteX1" fmla="*/ 923827 w 10642862"/>
              <a:gd name="connsiteY1" fmla="*/ 3553905 h 3553905"/>
              <a:gd name="connsiteX2" fmla="*/ 9737889 w 10642862"/>
              <a:gd name="connsiteY2" fmla="*/ 3553905 h 3553905"/>
              <a:gd name="connsiteX3" fmla="*/ 10642862 w 10642862"/>
              <a:gd name="connsiteY3" fmla="*/ 1234911 h 3553905"/>
              <a:gd name="connsiteX4" fmla="*/ 8616099 w 10642862"/>
              <a:gd name="connsiteY4" fmla="*/ 1206631 h 3553905"/>
              <a:gd name="connsiteX5" fmla="*/ 8361576 w 10642862"/>
              <a:gd name="connsiteY5" fmla="*/ 1696825 h 3553905"/>
              <a:gd name="connsiteX6" fmla="*/ 7861955 w 10642862"/>
              <a:gd name="connsiteY6" fmla="*/ 1687398 h 3553905"/>
              <a:gd name="connsiteX7" fmla="*/ 7852528 w 10642862"/>
              <a:gd name="connsiteY7" fmla="*/ 9427 h 3553905"/>
              <a:gd name="connsiteX8" fmla="*/ 7390615 w 10642862"/>
              <a:gd name="connsiteY8" fmla="*/ 0 h 3553905"/>
              <a:gd name="connsiteX9" fmla="*/ 7381188 w 10642862"/>
              <a:gd name="connsiteY9" fmla="*/ 1687398 h 3553905"/>
              <a:gd name="connsiteX10" fmla="*/ 6702458 w 10642862"/>
              <a:gd name="connsiteY10" fmla="*/ 1677971 h 3553905"/>
              <a:gd name="connsiteX11" fmla="*/ 6466788 w 10642862"/>
              <a:gd name="connsiteY11" fmla="*/ 2102177 h 3553905"/>
              <a:gd name="connsiteX12" fmla="*/ 3167407 w 10642862"/>
              <a:gd name="connsiteY12" fmla="*/ 2121031 h 3553905"/>
              <a:gd name="connsiteX13" fmla="*/ 3139126 w 10642862"/>
              <a:gd name="connsiteY13" fmla="*/ 367645 h 3553905"/>
              <a:gd name="connsiteX14" fmla="*/ 1753386 w 10642862"/>
              <a:gd name="connsiteY14" fmla="*/ 367645 h 3553905"/>
              <a:gd name="connsiteX15" fmla="*/ 801279 w 10642862"/>
              <a:gd name="connsiteY15" fmla="*/ 2139884 h 3553905"/>
              <a:gd name="connsiteX16" fmla="*/ 0 w 10642862"/>
              <a:gd name="connsiteY16" fmla="*/ 2130458 h 3553905"/>
              <a:gd name="connsiteX0" fmla="*/ 0 w 10642862"/>
              <a:gd name="connsiteY0" fmla="*/ 2130458 h 3553905"/>
              <a:gd name="connsiteX1" fmla="*/ 923827 w 10642862"/>
              <a:gd name="connsiteY1" fmla="*/ 3553905 h 3553905"/>
              <a:gd name="connsiteX2" fmla="*/ 9502219 w 10642862"/>
              <a:gd name="connsiteY2" fmla="*/ 2507530 h 3553905"/>
              <a:gd name="connsiteX3" fmla="*/ 10642862 w 10642862"/>
              <a:gd name="connsiteY3" fmla="*/ 1234911 h 3553905"/>
              <a:gd name="connsiteX4" fmla="*/ 8616099 w 10642862"/>
              <a:gd name="connsiteY4" fmla="*/ 1206631 h 3553905"/>
              <a:gd name="connsiteX5" fmla="*/ 8361576 w 10642862"/>
              <a:gd name="connsiteY5" fmla="*/ 1696825 h 3553905"/>
              <a:gd name="connsiteX6" fmla="*/ 7861955 w 10642862"/>
              <a:gd name="connsiteY6" fmla="*/ 1687398 h 3553905"/>
              <a:gd name="connsiteX7" fmla="*/ 7852528 w 10642862"/>
              <a:gd name="connsiteY7" fmla="*/ 9427 h 3553905"/>
              <a:gd name="connsiteX8" fmla="*/ 7390615 w 10642862"/>
              <a:gd name="connsiteY8" fmla="*/ 0 h 3553905"/>
              <a:gd name="connsiteX9" fmla="*/ 7381188 w 10642862"/>
              <a:gd name="connsiteY9" fmla="*/ 1687398 h 3553905"/>
              <a:gd name="connsiteX10" fmla="*/ 6702458 w 10642862"/>
              <a:gd name="connsiteY10" fmla="*/ 1677971 h 3553905"/>
              <a:gd name="connsiteX11" fmla="*/ 6466788 w 10642862"/>
              <a:gd name="connsiteY11" fmla="*/ 2102177 h 3553905"/>
              <a:gd name="connsiteX12" fmla="*/ 3167407 w 10642862"/>
              <a:gd name="connsiteY12" fmla="*/ 2121031 h 3553905"/>
              <a:gd name="connsiteX13" fmla="*/ 3139126 w 10642862"/>
              <a:gd name="connsiteY13" fmla="*/ 367645 h 3553905"/>
              <a:gd name="connsiteX14" fmla="*/ 1753386 w 10642862"/>
              <a:gd name="connsiteY14" fmla="*/ 367645 h 3553905"/>
              <a:gd name="connsiteX15" fmla="*/ 801279 w 10642862"/>
              <a:gd name="connsiteY15" fmla="*/ 2139884 h 3553905"/>
              <a:gd name="connsiteX16" fmla="*/ 0 w 10642862"/>
              <a:gd name="connsiteY16" fmla="*/ 2130458 h 3553905"/>
              <a:gd name="connsiteX0" fmla="*/ 0 w 10642862"/>
              <a:gd name="connsiteY0" fmla="*/ 2130458 h 3563332"/>
              <a:gd name="connsiteX1" fmla="*/ 923827 w 10642862"/>
              <a:gd name="connsiteY1" fmla="*/ 3553905 h 3563332"/>
              <a:gd name="connsiteX2" fmla="*/ 9737889 w 10642862"/>
              <a:gd name="connsiteY2" fmla="*/ 3563332 h 3563332"/>
              <a:gd name="connsiteX3" fmla="*/ 10642862 w 10642862"/>
              <a:gd name="connsiteY3" fmla="*/ 1234911 h 3563332"/>
              <a:gd name="connsiteX4" fmla="*/ 8616099 w 10642862"/>
              <a:gd name="connsiteY4" fmla="*/ 1206631 h 3563332"/>
              <a:gd name="connsiteX5" fmla="*/ 8361576 w 10642862"/>
              <a:gd name="connsiteY5" fmla="*/ 1696825 h 3563332"/>
              <a:gd name="connsiteX6" fmla="*/ 7861955 w 10642862"/>
              <a:gd name="connsiteY6" fmla="*/ 1687398 h 3563332"/>
              <a:gd name="connsiteX7" fmla="*/ 7852528 w 10642862"/>
              <a:gd name="connsiteY7" fmla="*/ 9427 h 3563332"/>
              <a:gd name="connsiteX8" fmla="*/ 7390615 w 10642862"/>
              <a:gd name="connsiteY8" fmla="*/ 0 h 3563332"/>
              <a:gd name="connsiteX9" fmla="*/ 7381188 w 10642862"/>
              <a:gd name="connsiteY9" fmla="*/ 1687398 h 3563332"/>
              <a:gd name="connsiteX10" fmla="*/ 6702458 w 10642862"/>
              <a:gd name="connsiteY10" fmla="*/ 1677971 h 3563332"/>
              <a:gd name="connsiteX11" fmla="*/ 6466788 w 10642862"/>
              <a:gd name="connsiteY11" fmla="*/ 2102177 h 3563332"/>
              <a:gd name="connsiteX12" fmla="*/ 3167407 w 10642862"/>
              <a:gd name="connsiteY12" fmla="*/ 2121031 h 3563332"/>
              <a:gd name="connsiteX13" fmla="*/ 3139126 w 10642862"/>
              <a:gd name="connsiteY13" fmla="*/ 367645 h 3563332"/>
              <a:gd name="connsiteX14" fmla="*/ 1753386 w 10642862"/>
              <a:gd name="connsiteY14" fmla="*/ 367645 h 3563332"/>
              <a:gd name="connsiteX15" fmla="*/ 801279 w 10642862"/>
              <a:gd name="connsiteY15" fmla="*/ 2139884 h 3563332"/>
              <a:gd name="connsiteX16" fmla="*/ 0 w 10642862"/>
              <a:gd name="connsiteY16" fmla="*/ 2130458 h 3563332"/>
              <a:gd name="connsiteX0" fmla="*/ 0 w 10708849"/>
              <a:gd name="connsiteY0" fmla="*/ 2130458 h 3563332"/>
              <a:gd name="connsiteX1" fmla="*/ 923827 w 10708849"/>
              <a:gd name="connsiteY1" fmla="*/ 3553905 h 3563332"/>
              <a:gd name="connsiteX2" fmla="*/ 9737889 w 10708849"/>
              <a:gd name="connsiteY2" fmla="*/ 3563332 h 3563332"/>
              <a:gd name="connsiteX3" fmla="*/ 10708849 w 10708849"/>
              <a:gd name="connsiteY3" fmla="*/ 1960775 h 3563332"/>
              <a:gd name="connsiteX4" fmla="*/ 8616099 w 10708849"/>
              <a:gd name="connsiteY4" fmla="*/ 1206631 h 3563332"/>
              <a:gd name="connsiteX5" fmla="*/ 8361576 w 10708849"/>
              <a:gd name="connsiteY5" fmla="*/ 1696825 h 3563332"/>
              <a:gd name="connsiteX6" fmla="*/ 7861955 w 10708849"/>
              <a:gd name="connsiteY6" fmla="*/ 1687398 h 3563332"/>
              <a:gd name="connsiteX7" fmla="*/ 7852528 w 10708849"/>
              <a:gd name="connsiteY7" fmla="*/ 9427 h 3563332"/>
              <a:gd name="connsiteX8" fmla="*/ 7390615 w 10708849"/>
              <a:gd name="connsiteY8" fmla="*/ 0 h 3563332"/>
              <a:gd name="connsiteX9" fmla="*/ 7381188 w 10708849"/>
              <a:gd name="connsiteY9" fmla="*/ 1687398 h 3563332"/>
              <a:gd name="connsiteX10" fmla="*/ 6702458 w 10708849"/>
              <a:gd name="connsiteY10" fmla="*/ 1677971 h 3563332"/>
              <a:gd name="connsiteX11" fmla="*/ 6466788 w 10708849"/>
              <a:gd name="connsiteY11" fmla="*/ 2102177 h 3563332"/>
              <a:gd name="connsiteX12" fmla="*/ 3167407 w 10708849"/>
              <a:gd name="connsiteY12" fmla="*/ 2121031 h 3563332"/>
              <a:gd name="connsiteX13" fmla="*/ 3139126 w 10708849"/>
              <a:gd name="connsiteY13" fmla="*/ 367645 h 3563332"/>
              <a:gd name="connsiteX14" fmla="*/ 1753386 w 10708849"/>
              <a:gd name="connsiteY14" fmla="*/ 367645 h 3563332"/>
              <a:gd name="connsiteX15" fmla="*/ 801279 w 10708849"/>
              <a:gd name="connsiteY15" fmla="*/ 2139884 h 3563332"/>
              <a:gd name="connsiteX16" fmla="*/ 0 w 10708849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16099 w 10633434"/>
              <a:gd name="connsiteY4" fmla="*/ 1206631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66788 w 10633434"/>
              <a:gd name="connsiteY11" fmla="*/ 2102177 h 3563332"/>
              <a:gd name="connsiteX12" fmla="*/ 3167407 w 10633434"/>
              <a:gd name="connsiteY12" fmla="*/ 2121031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880049 w 10633434"/>
              <a:gd name="connsiteY4" fmla="*/ 1781666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66788 w 10633434"/>
              <a:gd name="connsiteY11" fmla="*/ 2102177 h 3563332"/>
              <a:gd name="connsiteX12" fmla="*/ 3167407 w 10633434"/>
              <a:gd name="connsiteY12" fmla="*/ 2121031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44379 w 10633434"/>
              <a:gd name="connsiteY4" fmla="*/ 1197204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66788 w 10633434"/>
              <a:gd name="connsiteY11" fmla="*/ 2102177 h 3563332"/>
              <a:gd name="connsiteX12" fmla="*/ 3167407 w 10633434"/>
              <a:gd name="connsiteY12" fmla="*/ 2121031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44379 w 10633434"/>
              <a:gd name="connsiteY4" fmla="*/ 1197204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66788 w 10633434"/>
              <a:gd name="connsiteY11" fmla="*/ 2102177 h 3563332"/>
              <a:gd name="connsiteX12" fmla="*/ 2875176 w 10633434"/>
              <a:gd name="connsiteY12" fmla="*/ 2516957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44379 w 10633434"/>
              <a:gd name="connsiteY4" fmla="*/ 1197204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66788 w 10633434"/>
              <a:gd name="connsiteY11" fmla="*/ 2102177 h 3563332"/>
              <a:gd name="connsiteX12" fmla="*/ 3157980 w 10633434"/>
              <a:gd name="connsiteY12" fmla="*/ 2073897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44379 w 10633434"/>
              <a:gd name="connsiteY4" fmla="*/ 1197204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645898 w 10633434"/>
              <a:gd name="connsiteY11" fmla="*/ 2507530 h 3563332"/>
              <a:gd name="connsiteX12" fmla="*/ 3157980 w 10633434"/>
              <a:gd name="connsiteY12" fmla="*/ 2073897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44379 w 10633434"/>
              <a:gd name="connsiteY4" fmla="*/ 1197204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38509 w 10633434"/>
              <a:gd name="connsiteY11" fmla="*/ 2083324 h 3563332"/>
              <a:gd name="connsiteX12" fmla="*/ 3157980 w 10633434"/>
              <a:gd name="connsiteY12" fmla="*/ 2073897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01279 w 10633434"/>
              <a:gd name="connsiteY15" fmla="*/ 2139884 h 3563332"/>
              <a:gd name="connsiteX16" fmla="*/ 0 w 10633434"/>
              <a:gd name="connsiteY16" fmla="*/ 2130458 h 3563332"/>
              <a:gd name="connsiteX0" fmla="*/ 0 w 10633434"/>
              <a:gd name="connsiteY0" fmla="*/ 2130458 h 3563332"/>
              <a:gd name="connsiteX1" fmla="*/ 923827 w 10633434"/>
              <a:gd name="connsiteY1" fmla="*/ 3553905 h 3563332"/>
              <a:gd name="connsiteX2" fmla="*/ 9737889 w 10633434"/>
              <a:gd name="connsiteY2" fmla="*/ 3563332 h 3563332"/>
              <a:gd name="connsiteX3" fmla="*/ 10633434 w 10633434"/>
              <a:gd name="connsiteY3" fmla="*/ 1197204 h 3563332"/>
              <a:gd name="connsiteX4" fmla="*/ 8644379 w 10633434"/>
              <a:gd name="connsiteY4" fmla="*/ 1197204 h 3563332"/>
              <a:gd name="connsiteX5" fmla="*/ 8361576 w 10633434"/>
              <a:gd name="connsiteY5" fmla="*/ 1696825 h 3563332"/>
              <a:gd name="connsiteX6" fmla="*/ 7861955 w 10633434"/>
              <a:gd name="connsiteY6" fmla="*/ 1687398 h 3563332"/>
              <a:gd name="connsiteX7" fmla="*/ 7852528 w 10633434"/>
              <a:gd name="connsiteY7" fmla="*/ 9427 h 3563332"/>
              <a:gd name="connsiteX8" fmla="*/ 7390615 w 10633434"/>
              <a:gd name="connsiteY8" fmla="*/ 0 h 3563332"/>
              <a:gd name="connsiteX9" fmla="*/ 7381188 w 10633434"/>
              <a:gd name="connsiteY9" fmla="*/ 1687398 h 3563332"/>
              <a:gd name="connsiteX10" fmla="*/ 6702458 w 10633434"/>
              <a:gd name="connsiteY10" fmla="*/ 1677971 h 3563332"/>
              <a:gd name="connsiteX11" fmla="*/ 6438509 w 10633434"/>
              <a:gd name="connsiteY11" fmla="*/ 2083324 h 3563332"/>
              <a:gd name="connsiteX12" fmla="*/ 3157980 w 10633434"/>
              <a:gd name="connsiteY12" fmla="*/ 2073897 h 3563332"/>
              <a:gd name="connsiteX13" fmla="*/ 3139126 w 10633434"/>
              <a:gd name="connsiteY13" fmla="*/ 367645 h 3563332"/>
              <a:gd name="connsiteX14" fmla="*/ 1753386 w 10633434"/>
              <a:gd name="connsiteY14" fmla="*/ 367645 h 3563332"/>
              <a:gd name="connsiteX15" fmla="*/ 829560 w 10633434"/>
              <a:gd name="connsiteY15" fmla="*/ 2083323 h 3563332"/>
              <a:gd name="connsiteX16" fmla="*/ 0 w 10633434"/>
              <a:gd name="connsiteY16" fmla="*/ 2130458 h 3563332"/>
              <a:gd name="connsiteX0" fmla="*/ 0 w 10671142"/>
              <a:gd name="connsiteY0" fmla="*/ 2083324 h 3563332"/>
              <a:gd name="connsiteX1" fmla="*/ 961535 w 10671142"/>
              <a:gd name="connsiteY1" fmla="*/ 3553905 h 3563332"/>
              <a:gd name="connsiteX2" fmla="*/ 9775597 w 10671142"/>
              <a:gd name="connsiteY2" fmla="*/ 3563332 h 3563332"/>
              <a:gd name="connsiteX3" fmla="*/ 10671142 w 10671142"/>
              <a:gd name="connsiteY3" fmla="*/ 1197204 h 3563332"/>
              <a:gd name="connsiteX4" fmla="*/ 8682087 w 10671142"/>
              <a:gd name="connsiteY4" fmla="*/ 1197204 h 3563332"/>
              <a:gd name="connsiteX5" fmla="*/ 8399284 w 10671142"/>
              <a:gd name="connsiteY5" fmla="*/ 1696825 h 3563332"/>
              <a:gd name="connsiteX6" fmla="*/ 7899663 w 10671142"/>
              <a:gd name="connsiteY6" fmla="*/ 1687398 h 3563332"/>
              <a:gd name="connsiteX7" fmla="*/ 7890236 w 10671142"/>
              <a:gd name="connsiteY7" fmla="*/ 9427 h 3563332"/>
              <a:gd name="connsiteX8" fmla="*/ 7428323 w 10671142"/>
              <a:gd name="connsiteY8" fmla="*/ 0 h 3563332"/>
              <a:gd name="connsiteX9" fmla="*/ 7418896 w 10671142"/>
              <a:gd name="connsiteY9" fmla="*/ 1687398 h 3563332"/>
              <a:gd name="connsiteX10" fmla="*/ 6740166 w 10671142"/>
              <a:gd name="connsiteY10" fmla="*/ 1677971 h 3563332"/>
              <a:gd name="connsiteX11" fmla="*/ 6476217 w 10671142"/>
              <a:gd name="connsiteY11" fmla="*/ 2083324 h 3563332"/>
              <a:gd name="connsiteX12" fmla="*/ 3195688 w 10671142"/>
              <a:gd name="connsiteY12" fmla="*/ 2073897 h 3563332"/>
              <a:gd name="connsiteX13" fmla="*/ 3176834 w 10671142"/>
              <a:gd name="connsiteY13" fmla="*/ 367645 h 3563332"/>
              <a:gd name="connsiteX14" fmla="*/ 1791094 w 10671142"/>
              <a:gd name="connsiteY14" fmla="*/ 367645 h 3563332"/>
              <a:gd name="connsiteX15" fmla="*/ 867268 w 10671142"/>
              <a:gd name="connsiteY15" fmla="*/ 2083323 h 3563332"/>
              <a:gd name="connsiteX16" fmla="*/ 0 w 10671142"/>
              <a:gd name="connsiteY16" fmla="*/ 2083324 h 3563332"/>
              <a:gd name="connsiteX0" fmla="*/ 0 w 10671142"/>
              <a:gd name="connsiteY0" fmla="*/ 2083324 h 3563332"/>
              <a:gd name="connsiteX1" fmla="*/ 961535 w 10671142"/>
              <a:gd name="connsiteY1" fmla="*/ 3553905 h 3563332"/>
              <a:gd name="connsiteX2" fmla="*/ 9775597 w 10671142"/>
              <a:gd name="connsiteY2" fmla="*/ 3563332 h 3563332"/>
              <a:gd name="connsiteX3" fmla="*/ 10671142 w 10671142"/>
              <a:gd name="connsiteY3" fmla="*/ 1197204 h 3563332"/>
              <a:gd name="connsiteX4" fmla="*/ 8682087 w 10671142"/>
              <a:gd name="connsiteY4" fmla="*/ 1197204 h 3563332"/>
              <a:gd name="connsiteX5" fmla="*/ 8399284 w 10671142"/>
              <a:gd name="connsiteY5" fmla="*/ 1687398 h 3563332"/>
              <a:gd name="connsiteX6" fmla="*/ 7899663 w 10671142"/>
              <a:gd name="connsiteY6" fmla="*/ 1687398 h 3563332"/>
              <a:gd name="connsiteX7" fmla="*/ 7890236 w 10671142"/>
              <a:gd name="connsiteY7" fmla="*/ 9427 h 3563332"/>
              <a:gd name="connsiteX8" fmla="*/ 7428323 w 10671142"/>
              <a:gd name="connsiteY8" fmla="*/ 0 h 3563332"/>
              <a:gd name="connsiteX9" fmla="*/ 7418896 w 10671142"/>
              <a:gd name="connsiteY9" fmla="*/ 1687398 h 3563332"/>
              <a:gd name="connsiteX10" fmla="*/ 6740166 w 10671142"/>
              <a:gd name="connsiteY10" fmla="*/ 1677971 h 3563332"/>
              <a:gd name="connsiteX11" fmla="*/ 6476217 w 10671142"/>
              <a:gd name="connsiteY11" fmla="*/ 2083324 h 3563332"/>
              <a:gd name="connsiteX12" fmla="*/ 3195688 w 10671142"/>
              <a:gd name="connsiteY12" fmla="*/ 2073897 h 3563332"/>
              <a:gd name="connsiteX13" fmla="*/ 3176834 w 10671142"/>
              <a:gd name="connsiteY13" fmla="*/ 367645 h 3563332"/>
              <a:gd name="connsiteX14" fmla="*/ 1791094 w 10671142"/>
              <a:gd name="connsiteY14" fmla="*/ 367645 h 3563332"/>
              <a:gd name="connsiteX15" fmla="*/ 867268 w 10671142"/>
              <a:gd name="connsiteY15" fmla="*/ 2083323 h 3563332"/>
              <a:gd name="connsiteX16" fmla="*/ 0 w 10671142"/>
              <a:gd name="connsiteY16" fmla="*/ 2083324 h 3563332"/>
              <a:gd name="connsiteX0" fmla="*/ 0 w 10671142"/>
              <a:gd name="connsiteY0" fmla="*/ 2092750 h 3572758"/>
              <a:gd name="connsiteX1" fmla="*/ 961535 w 10671142"/>
              <a:gd name="connsiteY1" fmla="*/ 3563331 h 3572758"/>
              <a:gd name="connsiteX2" fmla="*/ 9775597 w 10671142"/>
              <a:gd name="connsiteY2" fmla="*/ 3572758 h 3572758"/>
              <a:gd name="connsiteX3" fmla="*/ 10671142 w 10671142"/>
              <a:gd name="connsiteY3" fmla="*/ 1206630 h 3572758"/>
              <a:gd name="connsiteX4" fmla="*/ 8682087 w 10671142"/>
              <a:gd name="connsiteY4" fmla="*/ 1206630 h 3572758"/>
              <a:gd name="connsiteX5" fmla="*/ 8399284 w 10671142"/>
              <a:gd name="connsiteY5" fmla="*/ 1696824 h 3572758"/>
              <a:gd name="connsiteX6" fmla="*/ 7899663 w 10671142"/>
              <a:gd name="connsiteY6" fmla="*/ 1696824 h 3572758"/>
              <a:gd name="connsiteX7" fmla="*/ 7880809 w 10671142"/>
              <a:gd name="connsiteY7" fmla="*/ 0 h 3572758"/>
              <a:gd name="connsiteX8" fmla="*/ 7428323 w 10671142"/>
              <a:gd name="connsiteY8" fmla="*/ 9426 h 3572758"/>
              <a:gd name="connsiteX9" fmla="*/ 7418896 w 10671142"/>
              <a:gd name="connsiteY9" fmla="*/ 1696824 h 3572758"/>
              <a:gd name="connsiteX10" fmla="*/ 6740166 w 10671142"/>
              <a:gd name="connsiteY10" fmla="*/ 1687397 h 3572758"/>
              <a:gd name="connsiteX11" fmla="*/ 6476217 w 10671142"/>
              <a:gd name="connsiteY11" fmla="*/ 2092750 h 3572758"/>
              <a:gd name="connsiteX12" fmla="*/ 3195688 w 10671142"/>
              <a:gd name="connsiteY12" fmla="*/ 2083323 h 3572758"/>
              <a:gd name="connsiteX13" fmla="*/ 3176834 w 10671142"/>
              <a:gd name="connsiteY13" fmla="*/ 377071 h 3572758"/>
              <a:gd name="connsiteX14" fmla="*/ 1791094 w 10671142"/>
              <a:gd name="connsiteY14" fmla="*/ 377071 h 3572758"/>
              <a:gd name="connsiteX15" fmla="*/ 867268 w 10671142"/>
              <a:gd name="connsiteY15" fmla="*/ 2092749 h 3572758"/>
              <a:gd name="connsiteX16" fmla="*/ 0 w 10671142"/>
              <a:gd name="connsiteY16" fmla="*/ 2092750 h 3572758"/>
              <a:gd name="connsiteX0" fmla="*/ 0 w 10671142"/>
              <a:gd name="connsiteY0" fmla="*/ 2092750 h 3572758"/>
              <a:gd name="connsiteX1" fmla="*/ 961535 w 10671142"/>
              <a:gd name="connsiteY1" fmla="*/ 3563331 h 3572758"/>
              <a:gd name="connsiteX2" fmla="*/ 9775597 w 10671142"/>
              <a:gd name="connsiteY2" fmla="*/ 3572758 h 3572758"/>
              <a:gd name="connsiteX3" fmla="*/ 10671142 w 10671142"/>
              <a:gd name="connsiteY3" fmla="*/ 1206630 h 3572758"/>
              <a:gd name="connsiteX4" fmla="*/ 8682087 w 10671142"/>
              <a:gd name="connsiteY4" fmla="*/ 1206630 h 3572758"/>
              <a:gd name="connsiteX5" fmla="*/ 8399284 w 10671142"/>
              <a:gd name="connsiteY5" fmla="*/ 1696824 h 3572758"/>
              <a:gd name="connsiteX6" fmla="*/ 7899663 w 10671142"/>
              <a:gd name="connsiteY6" fmla="*/ 1696824 h 3572758"/>
              <a:gd name="connsiteX7" fmla="*/ 7880809 w 10671142"/>
              <a:gd name="connsiteY7" fmla="*/ 0 h 3572758"/>
              <a:gd name="connsiteX8" fmla="*/ 7400043 w 10671142"/>
              <a:gd name="connsiteY8" fmla="*/ 0 h 3572758"/>
              <a:gd name="connsiteX9" fmla="*/ 7418896 w 10671142"/>
              <a:gd name="connsiteY9" fmla="*/ 1696824 h 3572758"/>
              <a:gd name="connsiteX10" fmla="*/ 6740166 w 10671142"/>
              <a:gd name="connsiteY10" fmla="*/ 1687397 h 3572758"/>
              <a:gd name="connsiteX11" fmla="*/ 6476217 w 10671142"/>
              <a:gd name="connsiteY11" fmla="*/ 2092750 h 3572758"/>
              <a:gd name="connsiteX12" fmla="*/ 3195688 w 10671142"/>
              <a:gd name="connsiteY12" fmla="*/ 2083323 h 3572758"/>
              <a:gd name="connsiteX13" fmla="*/ 3176834 w 10671142"/>
              <a:gd name="connsiteY13" fmla="*/ 377071 h 3572758"/>
              <a:gd name="connsiteX14" fmla="*/ 1791094 w 10671142"/>
              <a:gd name="connsiteY14" fmla="*/ 377071 h 3572758"/>
              <a:gd name="connsiteX15" fmla="*/ 867268 w 10671142"/>
              <a:gd name="connsiteY15" fmla="*/ 2092749 h 3572758"/>
              <a:gd name="connsiteX16" fmla="*/ 0 w 10671142"/>
              <a:gd name="connsiteY16" fmla="*/ 2092750 h 357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71142" h="3572758">
                <a:moveTo>
                  <a:pt x="0" y="2092750"/>
                </a:moveTo>
                <a:lnTo>
                  <a:pt x="961535" y="3563331"/>
                </a:lnTo>
                <a:lnTo>
                  <a:pt x="9775597" y="3572758"/>
                </a:lnTo>
                <a:lnTo>
                  <a:pt x="10671142" y="1206630"/>
                </a:lnTo>
                <a:lnTo>
                  <a:pt x="8682087" y="1206630"/>
                </a:lnTo>
                <a:lnTo>
                  <a:pt x="8399284" y="1696824"/>
                </a:lnTo>
                <a:lnTo>
                  <a:pt x="7899663" y="1696824"/>
                </a:lnTo>
                <a:cubicBezTo>
                  <a:pt x="7896521" y="1137500"/>
                  <a:pt x="7883951" y="559324"/>
                  <a:pt x="7880809" y="0"/>
                </a:cubicBezTo>
                <a:lnTo>
                  <a:pt x="7400043" y="0"/>
                </a:lnTo>
                <a:cubicBezTo>
                  <a:pt x="7396901" y="562466"/>
                  <a:pt x="7422038" y="1134358"/>
                  <a:pt x="7418896" y="1696824"/>
                </a:cubicBezTo>
                <a:lnTo>
                  <a:pt x="6740166" y="1687397"/>
                </a:lnTo>
                <a:lnTo>
                  <a:pt x="6476217" y="2092750"/>
                </a:lnTo>
                <a:lnTo>
                  <a:pt x="3195688" y="2083323"/>
                </a:lnTo>
                <a:lnTo>
                  <a:pt x="3176834" y="377071"/>
                </a:lnTo>
                <a:lnTo>
                  <a:pt x="1791094" y="377071"/>
                </a:lnTo>
                <a:lnTo>
                  <a:pt x="867268" y="2092749"/>
                </a:lnTo>
                <a:lnTo>
                  <a:pt x="0" y="2092750"/>
                </a:lnTo>
                <a:close/>
              </a:path>
            </a:pathLst>
          </a:custGeom>
          <a:solidFill>
            <a:srgbClr val="110C7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CaixaDeTexto 229">
            <a:extLst>
              <a:ext uri="{FF2B5EF4-FFF2-40B4-BE49-F238E27FC236}">
                <a16:creationId xmlns:a16="http://schemas.microsoft.com/office/drawing/2014/main" xmlns="" id="{01CA84CC-9D33-5F30-AEDB-8C470B4EC98A}"/>
              </a:ext>
            </a:extLst>
          </p:cNvPr>
          <p:cNvSpPr txBox="1"/>
          <p:nvPr/>
        </p:nvSpPr>
        <p:spPr>
          <a:xfrm>
            <a:off x="9543636" y="2165718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Pecém</a:t>
            </a:r>
          </a:p>
        </p:txBody>
      </p:sp>
      <p:sp>
        <p:nvSpPr>
          <p:cNvPr id="231" name="CaixaDeTexto 230">
            <a:extLst>
              <a:ext uri="{FF2B5EF4-FFF2-40B4-BE49-F238E27FC236}">
                <a16:creationId xmlns:a16="http://schemas.microsoft.com/office/drawing/2014/main" xmlns="" id="{49C9072D-27B8-B95A-634A-914A50847606}"/>
              </a:ext>
            </a:extLst>
          </p:cNvPr>
          <p:cNvSpPr txBox="1"/>
          <p:nvPr/>
        </p:nvSpPr>
        <p:spPr>
          <a:xfrm>
            <a:off x="9813016" y="2739919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Macaíba</a:t>
            </a:r>
          </a:p>
        </p:txBody>
      </p:sp>
      <p:sp>
        <p:nvSpPr>
          <p:cNvPr id="233" name="CaixaDeTexto 232">
            <a:extLst>
              <a:ext uri="{FF2B5EF4-FFF2-40B4-BE49-F238E27FC236}">
                <a16:creationId xmlns:a16="http://schemas.microsoft.com/office/drawing/2014/main" xmlns="" id="{0357D040-E7FE-CB5F-B584-7543B60056BF}"/>
              </a:ext>
            </a:extLst>
          </p:cNvPr>
          <p:cNvSpPr txBox="1"/>
          <p:nvPr/>
        </p:nvSpPr>
        <p:spPr>
          <a:xfrm>
            <a:off x="10324689" y="3049162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Cabedelo</a:t>
            </a:r>
          </a:p>
        </p:txBody>
      </p:sp>
      <p:sp>
        <p:nvSpPr>
          <p:cNvPr id="235" name="CaixaDeTexto 234">
            <a:extLst>
              <a:ext uri="{FF2B5EF4-FFF2-40B4-BE49-F238E27FC236}">
                <a16:creationId xmlns:a16="http://schemas.microsoft.com/office/drawing/2014/main" xmlns="" id="{50ABDE25-1CB5-A9CA-CB29-B48630DBEBAD}"/>
              </a:ext>
            </a:extLst>
          </p:cNvPr>
          <p:cNvSpPr txBox="1"/>
          <p:nvPr/>
        </p:nvSpPr>
        <p:spPr>
          <a:xfrm>
            <a:off x="9743783" y="3090736"/>
            <a:ext cx="244896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Campina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Grande</a:t>
            </a:r>
          </a:p>
        </p:txBody>
      </p:sp>
      <p:sp>
        <p:nvSpPr>
          <p:cNvPr id="236" name="Elipse 235">
            <a:extLst>
              <a:ext uri="{FF2B5EF4-FFF2-40B4-BE49-F238E27FC236}">
                <a16:creationId xmlns:a16="http://schemas.microsoft.com/office/drawing/2014/main" xmlns="" id="{0A3496EF-B9AD-118B-5D53-C4C2E036ED30}"/>
              </a:ext>
            </a:extLst>
          </p:cNvPr>
          <p:cNvSpPr>
            <a:spLocks noChangeAspect="1"/>
          </p:cNvSpPr>
          <p:nvPr/>
        </p:nvSpPr>
        <p:spPr>
          <a:xfrm>
            <a:off x="9941488" y="317573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7" name="CaixaDeTexto 236">
            <a:extLst>
              <a:ext uri="{FF2B5EF4-FFF2-40B4-BE49-F238E27FC236}">
                <a16:creationId xmlns:a16="http://schemas.microsoft.com/office/drawing/2014/main" xmlns="" id="{90E48F7A-5AAB-E4DF-E75C-2EAAD53EF462}"/>
              </a:ext>
            </a:extLst>
          </p:cNvPr>
          <p:cNvSpPr txBox="1"/>
          <p:nvPr/>
        </p:nvSpPr>
        <p:spPr>
          <a:xfrm>
            <a:off x="10025987" y="3230280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Farinha</a:t>
            </a:r>
          </a:p>
        </p:txBody>
      </p:sp>
      <p:sp>
        <p:nvSpPr>
          <p:cNvPr id="238" name="Elipse 237">
            <a:extLst>
              <a:ext uri="{FF2B5EF4-FFF2-40B4-BE49-F238E27FC236}">
                <a16:creationId xmlns:a16="http://schemas.microsoft.com/office/drawing/2014/main" xmlns="" id="{B1BDF268-8359-3022-7828-82686EECCC04}"/>
              </a:ext>
            </a:extLst>
          </p:cNvPr>
          <p:cNvSpPr>
            <a:spLocks noChangeAspect="1"/>
          </p:cNvSpPr>
          <p:nvPr/>
        </p:nvSpPr>
        <p:spPr>
          <a:xfrm>
            <a:off x="10027213" y="3185261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9" name="CaixaDeTexto 238">
            <a:extLst>
              <a:ext uri="{FF2B5EF4-FFF2-40B4-BE49-F238E27FC236}">
                <a16:creationId xmlns:a16="http://schemas.microsoft.com/office/drawing/2014/main" xmlns="" id="{00BBC0DB-5CFE-8224-AEEA-80BA26358E50}"/>
              </a:ext>
            </a:extLst>
          </p:cNvPr>
          <p:cNvSpPr txBox="1"/>
          <p:nvPr/>
        </p:nvSpPr>
        <p:spPr>
          <a:xfrm>
            <a:off x="9729987" y="3358704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Toritama</a:t>
            </a:r>
          </a:p>
        </p:txBody>
      </p:sp>
      <p:sp>
        <p:nvSpPr>
          <p:cNvPr id="240" name="Elipse 239">
            <a:extLst>
              <a:ext uri="{FF2B5EF4-FFF2-40B4-BE49-F238E27FC236}">
                <a16:creationId xmlns:a16="http://schemas.microsoft.com/office/drawing/2014/main" xmlns="" id="{D8ADA596-DCFF-D9AA-28A7-78CE1A008C90}"/>
              </a:ext>
            </a:extLst>
          </p:cNvPr>
          <p:cNvSpPr>
            <a:spLocks noChangeAspect="1"/>
          </p:cNvSpPr>
          <p:nvPr/>
        </p:nvSpPr>
        <p:spPr>
          <a:xfrm>
            <a:off x="9973925" y="3389517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1" name="CaixaDeTexto 240">
            <a:extLst>
              <a:ext uri="{FF2B5EF4-FFF2-40B4-BE49-F238E27FC236}">
                <a16:creationId xmlns:a16="http://schemas.microsoft.com/office/drawing/2014/main" xmlns="" id="{E8134153-BC5E-59CB-10AD-887242765D07}"/>
              </a:ext>
            </a:extLst>
          </p:cNvPr>
          <p:cNvSpPr txBox="1"/>
          <p:nvPr/>
        </p:nvSpPr>
        <p:spPr>
          <a:xfrm>
            <a:off x="9786792" y="3459471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Caruaru</a:t>
            </a:r>
          </a:p>
        </p:txBody>
      </p:sp>
      <p:sp>
        <p:nvSpPr>
          <p:cNvPr id="242" name="Elipse 241">
            <a:extLst>
              <a:ext uri="{FF2B5EF4-FFF2-40B4-BE49-F238E27FC236}">
                <a16:creationId xmlns:a16="http://schemas.microsoft.com/office/drawing/2014/main" xmlns="" id="{66933ED6-ECB1-2C9E-4807-A036CBC91056}"/>
              </a:ext>
            </a:extLst>
          </p:cNvPr>
          <p:cNvSpPr>
            <a:spLocks noChangeAspect="1"/>
          </p:cNvSpPr>
          <p:nvPr/>
        </p:nvSpPr>
        <p:spPr>
          <a:xfrm>
            <a:off x="9989114" y="3454342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3" name="CaixaDeTexto 242">
            <a:extLst>
              <a:ext uri="{FF2B5EF4-FFF2-40B4-BE49-F238E27FC236}">
                <a16:creationId xmlns:a16="http://schemas.microsoft.com/office/drawing/2014/main" xmlns="" id="{94028159-5250-8804-EFB5-39C6246B311B}"/>
              </a:ext>
            </a:extLst>
          </p:cNvPr>
          <p:cNvSpPr txBox="1"/>
          <p:nvPr/>
        </p:nvSpPr>
        <p:spPr>
          <a:xfrm>
            <a:off x="10059279" y="3663563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Rio Largo</a:t>
            </a:r>
          </a:p>
        </p:txBody>
      </p:sp>
      <p:sp>
        <p:nvSpPr>
          <p:cNvPr id="244" name="Elipse 243">
            <a:extLst>
              <a:ext uri="{FF2B5EF4-FFF2-40B4-BE49-F238E27FC236}">
                <a16:creationId xmlns:a16="http://schemas.microsoft.com/office/drawing/2014/main" xmlns="" id="{CDF662B6-DB8E-95DC-DFF4-A169E8FD09B9}"/>
              </a:ext>
            </a:extLst>
          </p:cNvPr>
          <p:cNvSpPr>
            <a:spLocks noChangeAspect="1"/>
          </p:cNvSpPr>
          <p:nvPr/>
        </p:nvSpPr>
        <p:spPr>
          <a:xfrm>
            <a:off x="10029595" y="374247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5" name="CaixaDeTexto 244">
            <a:extLst>
              <a:ext uri="{FF2B5EF4-FFF2-40B4-BE49-F238E27FC236}">
                <a16:creationId xmlns:a16="http://schemas.microsoft.com/office/drawing/2014/main" xmlns="" id="{A6A6F8C1-8B4E-9532-6D92-A681D6F99CD6}"/>
              </a:ext>
            </a:extLst>
          </p:cNvPr>
          <p:cNvSpPr txBox="1"/>
          <p:nvPr/>
        </p:nvSpPr>
        <p:spPr>
          <a:xfrm>
            <a:off x="9863144" y="3896411"/>
            <a:ext cx="277208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Teotônio </a:t>
            </a:r>
            <a:b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Vilela </a:t>
            </a:r>
          </a:p>
        </p:txBody>
      </p:sp>
      <p:sp>
        <p:nvSpPr>
          <p:cNvPr id="246" name="Elipse 245">
            <a:extLst>
              <a:ext uri="{FF2B5EF4-FFF2-40B4-BE49-F238E27FC236}">
                <a16:creationId xmlns:a16="http://schemas.microsoft.com/office/drawing/2014/main" xmlns="" id="{EE6E2039-1AB2-F0DF-6459-CC894E468226}"/>
              </a:ext>
            </a:extLst>
          </p:cNvPr>
          <p:cNvSpPr>
            <a:spLocks noChangeAspect="1"/>
          </p:cNvSpPr>
          <p:nvPr/>
        </p:nvSpPr>
        <p:spPr>
          <a:xfrm>
            <a:off x="9917678" y="385915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8" name="Elipse 247">
            <a:extLst>
              <a:ext uri="{FF2B5EF4-FFF2-40B4-BE49-F238E27FC236}">
                <a16:creationId xmlns:a16="http://schemas.microsoft.com/office/drawing/2014/main" xmlns="" id="{5BB645D2-96B9-8AC1-E9B8-C3C37B16737D}"/>
              </a:ext>
            </a:extLst>
          </p:cNvPr>
          <p:cNvSpPr>
            <a:spLocks noChangeAspect="1"/>
          </p:cNvSpPr>
          <p:nvPr/>
        </p:nvSpPr>
        <p:spPr>
          <a:xfrm>
            <a:off x="9755751" y="401393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CaixaDeTexto 248">
            <a:extLst>
              <a:ext uri="{FF2B5EF4-FFF2-40B4-BE49-F238E27FC236}">
                <a16:creationId xmlns:a16="http://schemas.microsoft.com/office/drawing/2014/main" xmlns="" id="{E8A34B7B-AEB5-EBF5-F3A8-7EFD6D34FDCF}"/>
              </a:ext>
            </a:extLst>
          </p:cNvPr>
          <p:cNvSpPr txBox="1"/>
          <p:nvPr/>
        </p:nvSpPr>
        <p:spPr>
          <a:xfrm>
            <a:off x="9572049" y="3969774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Capela</a:t>
            </a:r>
          </a:p>
        </p:txBody>
      </p:sp>
      <p:sp>
        <p:nvSpPr>
          <p:cNvPr id="250" name="Elipse 249">
            <a:extLst>
              <a:ext uri="{FF2B5EF4-FFF2-40B4-BE49-F238E27FC236}">
                <a16:creationId xmlns:a16="http://schemas.microsoft.com/office/drawing/2014/main" xmlns="" id="{244E73B0-AB66-9A63-F135-83534EB47A7D}"/>
              </a:ext>
            </a:extLst>
          </p:cNvPr>
          <p:cNvSpPr>
            <a:spLocks noChangeAspect="1"/>
          </p:cNvSpPr>
          <p:nvPr/>
        </p:nvSpPr>
        <p:spPr>
          <a:xfrm>
            <a:off x="9712888" y="409489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1" name="CaixaDeTexto 250">
            <a:extLst>
              <a:ext uri="{FF2B5EF4-FFF2-40B4-BE49-F238E27FC236}">
                <a16:creationId xmlns:a16="http://schemas.microsoft.com/office/drawing/2014/main" xmlns="" id="{69BB74C1-412B-C41A-514B-CF8AFC10D79A}"/>
              </a:ext>
            </a:extLst>
          </p:cNvPr>
          <p:cNvSpPr txBox="1"/>
          <p:nvPr/>
        </p:nvSpPr>
        <p:spPr>
          <a:xfrm>
            <a:off x="9391156" y="4153968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Estância</a:t>
            </a:r>
          </a:p>
        </p:txBody>
      </p:sp>
      <p:sp>
        <p:nvSpPr>
          <p:cNvPr id="252" name="Elipse 251">
            <a:extLst>
              <a:ext uri="{FF2B5EF4-FFF2-40B4-BE49-F238E27FC236}">
                <a16:creationId xmlns:a16="http://schemas.microsoft.com/office/drawing/2014/main" xmlns="" id="{6956FDE1-7FC2-6671-70E6-7D6EAC06C90F}"/>
              </a:ext>
            </a:extLst>
          </p:cNvPr>
          <p:cNvSpPr>
            <a:spLocks noChangeAspect="1"/>
          </p:cNvSpPr>
          <p:nvPr/>
        </p:nvSpPr>
        <p:spPr>
          <a:xfrm>
            <a:off x="9639069" y="420205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5" name="CaixaDeTexto 254">
            <a:extLst>
              <a:ext uri="{FF2B5EF4-FFF2-40B4-BE49-F238E27FC236}">
                <a16:creationId xmlns:a16="http://schemas.microsoft.com/office/drawing/2014/main" xmlns="" id="{63B3CFA9-0E9E-6A8A-8FC7-34F3CAAAA697}"/>
              </a:ext>
            </a:extLst>
          </p:cNvPr>
          <p:cNvSpPr txBox="1"/>
          <p:nvPr/>
        </p:nvSpPr>
        <p:spPr>
          <a:xfrm>
            <a:off x="9026888" y="4368247"/>
            <a:ext cx="301566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Feira de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Santana</a:t>
            </a:r>
          </a:p>
        </p:txBody>
      </p:sp>
      <p:sp>
        <p:nvSpPr>
          <p:cNvPr id="256" name="Elipse 255">
            <a:extLst>
              <a:ext uri="{FF2B5EF4-FFF2-40B4-BE49-F238E27FC236}">
                <a16:creationId xmlns:a16="http://schemas.microsoft.com/office/drawing/2014/main" xmlns="" id="{CB196EB2-B7AB-A69A-806D-1D5CC589617B}"/>
              </a:ext>
            </a:extLst>
          </p:cNvPr>
          <p:cNvSpPr>
            <a:spLocks noChangeAspect="1"/>
          </p:cNvSpPr>
          <p:nvPr/>
        </p:nvSpPr>
        <p:spPr>
          <a:xfrm>
            <a:off x="9265335" y="445887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7" name="CaixaDeTexto 256">
            <a:extLst>
              <a:ext uri="{FF2B5EF4-FFF2-40B4-BE49-F238E27FC236}">
                <a16:creationId xmlns:a16="http://schemas.microsoft.com/office/drawing/2014/main" xmlns="" id="{51EBA229-CB04-8445-8C89-2FCF5538B164}"/>
              </a:ext>
            </a:extLst>
          </p:cNvPr>
          <p:cNvSpPr txBox="1"/>
          <p:nvPr/>
        </p:nvSpPr>
        <p:spPr>
          <a:xfrm>
            <a:off x="9037561" y="4176023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Serrinha</a:t>
            </a:r>
          </a:p>
        </p:txBody>
      </p:sp>
      <p:sp>
        <p:nvSpPr>
          <p:cNvPr id="258" name="Elipse 257">
            <a:extLst>
              <a:ext uri="{FF2B5EF4-FFF2-40B4-BE49-F238E27FC236}">
                <a16:creationId xmlns:a16="http://schemas.microsoft.com/office/drawing/2014/main" xmlns="" id="{AB52A06E-DDBD-9F85-D0F9-11ECF49038C5}"/>
              </a:ext>
            </a:extLst>
          </p:cNvPr>
          <p:cNvSpPr>
            <a:spLocks noChangeAspect="1"/>
          </p:cNvSpPr>
          <p:nvPr/>
        </p:nvSpPr>
        <p:spPr>
          <a:xfrm>
            <a:off x="9246163" y="425682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9" name="CaixaDeTexto 258">
            <a:extLst>
              <a:ext uri="{FF2B5EF4-FFF2-40B4-BE49-F238E27FC236}">
                <a16:creationId xmlns:a16="http://schemas.microsoft.com/office/drawing/2014/main" xmlns="" id="{8FE00BF1-CB0E-E05B-9B46-85F11533D417}"/>
              </a:ext>
            </a:extLst>
          </p:cNvPr>
          <p:cNvSpPr txBox="1"/>
          <p:nvPr/>
        </p:nvSpPr>
        <p:spPr>
          <a:xfrm>
            <a:off x="8410164" y="4877962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Caetité</a:t>
            </a:r>
          </a:p>
        </p:txBody>
      </p:sp>
      <p:sp>
        <p:nvSpPr>
          <p:cNvPr id="260" name="Elipse 259">
            <a:extLst>
              <a:ext uri="{FF2B5EF4-FFF2-40B4-BE49-F238E27FC236}">
                <a16:creationId xmlns:a16="http://schemas.microsoft.com/office/drawing/2014/main" xmlns="" id="{EFBBDE18-7A62-C625-34EA-0A5500E735BB}"/>
              </a:ext>
            </a:extLst>
          </p:cNvPr>
          <p:cNvSpPr>
            <a:spLocks noChangeAspect="1"/>
          </p:cNvSpPr>
          <p:nvPr/>
        </p:nvSpPr>
        <p:spPr>
          <a:xfrm>
            <a:off x="8350813" y="4935480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1" name="CaixaDeTexto 260">
            <a:extLst>
              <a:ext uri="{FF2B5EF4-FFF2-40B4-BE49-F238E27FC236}">
                <a16:creationId xmlns:a16="http://schemas.microsoft.com/office/drawing/2014/main" xmlns="" id="{C9BDB156-7D77-D574-B134-082E1C360E21}"/>
              </a:ext>
            </a:extLst>
          </p:cNvPr>
          <p:cNvSpPr txBox="1"/>
          <p:nvPr/>
        </p:nvSpPr>
        <p:spPr>
          <a:xfrm>
            <a:off x="7700551" y="4416000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Barreiras</a:t>
            </a:r>
          </a:p>
        </p:txBody>
      </p:sp>
      <p:sp>
        <p:nvSpPr>
          <p:cNvPr id="262" name="Elipse 261">
            <a:extLst>
              <a:ext uri="{FF2B5EF4-FFF2-40B4-BE49-F238E27FC236}">
                <a16:creationId xmlns:a16="http://schemas.microsoft.com/office/drawing/2014/main" xmlns="" id="{4317AECF-53C6-9C1C-BC57-1F46157B771B}"/>
              </a:ext>
            </a:extLst>
          </p:cNvPr>
          <p:cNvSpPr>
            <a:spLocks noChangeAspect="1"/>
          </p:cNvSpPr>
          <p:nvPr/>
        </p:nvSpPr>
        <p:spPr>
          <a:xfrm>
            <a:off x="7641200" y="447351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3" name="CaixaDeTexto 262">
            <a:extLst>
              <a:ext uri="{FF2B5EF4-FFF2-40B4-BE49-F238E27FC236}">
                <a16:creationId xmlns:a16="http://schemas.microsoft.com/office/drawing/2014/main" xmlns="" id="{0AD56835-F953-24D8-3306-93A2CC287E71}"/>
              </a:ext>
            </a:extLst>
          </p:cNvPr>
          <p:cNvSpPr txBox="1"/>
          <p:nvPr/>
        </p:nvSpPr>
        <p:spPr>
          <a:xfrm>
            <a:off x="9470327" y="4058349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Maruim</a:t>
            </a:r>
          </a:p>
        </p:txBody>
      </p:sp>
      <p:sp>
        <p:nvSpPr>
          <p:cNvPr id="264" name="Elipse 263">
            <a:extLst>
              <a:ext uri="{FF2B5EF4-FFF2-40B4-BE49-F238E27FC236}">
                <a16:creationId xmlns:a16="http://schemas.microsoft.com/office/drawing/2014/main" xmlns="" id="{22EA90D9-27D7-AC65-3A69-D8AA44403AE4}"/>
              </a:ext>
            </a:extLst>
          </p:cNvPr>
          <p:cNvSpPr/>
          <p:nvPr/>
        </p:nvSpPr>
        <p:spPr>
          <a:xfrm>
            <a:off x="10055065" y="2837021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5" name="CaixaDeTexto 264">
            <a:extLst>
              <a:ext uri="{FF2B5EF4-FFF2-40B4-BE49-F238E27FC236}">
                <a16:creationId xmlns:a16="http://schemas.microsoft.com/office/drawing/2014/main" xmlns="" id="{774CC808-1613-C08B-EFC4-9E7AB27F1844}"/>
              </a:ext>
            </a:extLst>
          </p:cNvPr>
          <p:cNvSpPr txBox="1"/>
          <p:nvPr/>
        </p:nvSpPr>
        <p:spPr>
          <a:xfrm>
            <a:off x="8898238" y="3603900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Patrolina</a:t>
            </a:r>
            <a:endParaRPr lang="pt-BR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6" name="CaixaDeTexto 265">
            <a:extLst>
              <a:ext uri="{FF2B5EF4-FFF2-40B4-BE49-F238E27FC236}">
                <a16:creationId xmlns:a16="http://schemas.microsoft.com/office/drawing/2014/main" xmlns="" id="{ECDD4DE1-1E63-72DE-CCEF-62B8C9651FBB}"/>
              </a:ext>
            </a:extLst>
          </p:cNvPr>
          <p:cNvSpPr txBox="1"/>
          <p:nvPr/>
        </p:nvSpPr>
        <p:spPr>
          <a:xfrm>
            <a:off x="8941100" y="3780112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Juazeiro</a:t>
            </a:r>
          </a:p>
        </p:txBody>
      </p:sp>
      <p:cxnSp>
        <p:nvCxnSpPr>
          <p:cNvPr id="319" name="Conector de Seta Reta 318">
            <a:extLst>
              <a:ext uri="{FF2B5EF4-FFF2-40B4-BE49-F238E27FC236}">
                <a16:creationId xmlns:a16="http://schemas.microsoft.com/office/drawing/2014/main" xmlns="" id="{4A372367-6149-4A05-D3C8-D2FF70D55BB5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0318673" y="2918805"/>
            <a:ext cx="275584" cy="24665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Conector de Seta Reta 324">
            <a:extLst>
              <a:ext uri="{FF2B5EF4-FFF2-40B4-BE49-F238E27FC236}">
                <a16:creationId xmlns:a16="http://schemas.microsoft.com/office/drawing/2014/main" xmlns="" id="{15363CAA-7834-0646-15EB-B72438F047CD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9636473" y="4268757"/>
            <a:ext cx="834720" cy="95065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Forma Livre: Forma 332">
            <a:extLst>
              <a:ext uri="{FF2B5EF4-FFF2-40B4-BE49-F238E27FC236}">
                <a16:creationId xmlns:a16="http://schemas.microsoft.com/office/drawing/2014/main" xmlns="" id="{61CDA330-FAB5-0CF6-D265-F03B5CEDAC59}"/>
              </a:ext>
            </a:extLst>
          </p:cNvPr>
          <p:cNvSpPr/>
          <p:nvPr/>
        </p:nvSpPr>
        <p:spPr>
          <a:xfrm>
            <a:off x="8320088" y="2664619"/>
            <a:ext cx="104775" cy="16669"/>
          </a:xfrm>
          <a:custGeom>
            <a:avLst/>
            <a:gdLst>
              <a:gd name="connsiteX0" fmla="*/ 0 w 104775"/>
              <a:gd name="connsiteY0" fmla="*/ 16669 h 16669"/>
              <a:gd name="connsiteX1" fmla="*/ 104775 w 104775"/>
              <a:gd name="connsiteY1" fmla="*/ 0 h 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75" h="16669">
                <a:moveTo>
                  <a:pt x="0" y="16669"/>
                </a:moveTo>
                <a:lnTo>
                  <a:pt x="104775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4" name="Forma Livre: Forma 333">
            <a:extLst>
              <a:ext uri="{FF2B5EF4-FFF2-40B4-BE49-F238E27FC236}">
                <a16:creationId xmlns:a16="http://schemas.microsoft.com/office/drawing/2014/main" xmlns="" id="{2AF52740-7D9A-553D-D0D2-721223C97265}"/>
              </a:ext>
            </a:extLst>
          </p:cNvPr>
          <p:cNvSpPr/>
          <p:nvPr/>
        </p:nvSpPr>
        <p:spPr>
          <a:xfrm>
            <a:off x="8317706" y="2690813"/>
            <a:ext cx="42863" cy="69056"/>
          </a:xfrm>
          <a:custGeom>
            <a:avLst/>
            <a:gdLst>
              <a:gd name="connsiteX0" fmla="*/ 42863 w 42863"/>
              <a:gd name="connsiteY0" fmla="*/ 69056 h 69056"/>
              <a:gd name="connsiteX1" fmla="*/ 0 w 42863"/>
              <a:gd name="connsiteY1" fmla="*/ 0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3" h="69056">
                <a:moveTo>
                  <a:pt x="42863" y="6905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5" name="Elipse 334">
            <a:extLst>
              <a:ext uri="{FF2B5EF4-FFF2-40B4-BE49-F238E27FC236}">
                <a16:creationId xmlns:a16="http://schemas.microsoft.com/office/drawing/2014/main" xmlns="" id="{D5D9EBEF-8304-78E3-C7F8-1AB35EB43F3B}"/>
              </a:ext>
            </a:extLst>
          </p:cNvPr>
          <p:cNvSpPr>
            <a:spLocks noChangeAspect="1"/>
          </p:cNvSpPr>
          <p:nvPr/>
        </p:nvSpPr>
        <p:spPr>
          <a:xfrm>
            <a:off x="8398439" y="264709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6" name="Elipse 335">
            <a:extLst>
              <a:ext uri="{FF2B5EF4-FFF2-40B4-BE49-F238E27FC236}">
                <a16:creationId xmlns:a16="http://schemas.microsoft.com/office/drawing/2014/main" xmlns="" id="{D2FFB05F-6CA3-63D7-5463-9BB13EDAC51B}"/>
              </a:ext>
            </a:extLst>
          </p:cNvPr>
          <p:cNvSpPr>
            <a:spLocks noChangeAspect="1"/>
          </p:cNvSpPr>
          <p:nvPr/>
        </p:nvSpPr>
        <p:spPr>
          <a:xfrm>
            <a:off x="8341289" y="274234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37" name="Agrupar 336">
            <a:extLst>
              <a:ext uri="{FF2B5EF4-FFF2-40B4-BE49-F238E27FC236}">
                <a16:creationId xmlns:a16="http://schemas.microsoft.com/office/drawing/2014/main" xmlns="" id="{87034496-4E0B-1C61-6D43-CFEF4176333C}"/>
              </a:ext>
            </a:extLst>
          </p:cNvPr>
          <p:cNvGrpSpPr/>
          <p:nvPr/>
        </p:nvGrpSpPr>
        <p:grpSpPr>
          <a:xfrm>
            <a:off x="1558136" y="558956"/>
            <a:ext cx="9100415" cy="4163045"/>
            <a:chOff x="1558136" y="558956"/>
            <a:chExt cx="9100415" cy="4163045"/>
          </a:xfrm>
        </p:grpSpPr>
        <p:sp>
          <p:nvSpPr>
            <p:cNvPr id="338" name="CaixaDeTexto 337">
              <a:extLst>
                <a:ext uri="{FF2B5EF4-FFF2-40B4-BE49-F238E27FC236}">
                  <a16:creationId xmlns:a16="http://schemas.microsoft.com/office/drawing/2014/main" xmlns="" id="{51194C85-23D2-4948-B8EC-9ECDEC1FB025}"/>
                </a:ext>
              </a:extLst>
            </p:cNvPr>
            <p:cNvSpPr txBox="1"/>
            <p:nvPr/>
          </p:nvSpPr>
          <p:spPr>
            <a:xfrm>
              <a:off x="3540117" y="558956"/>
              <a:ext cx="344962" cy="233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Boa Vista</a:t>
              </a:r>
            </a:p>
          </p:txBody>
        </p:sp>
        <p:sp>
          <p:nvSpPr>
            <p:cNvPr id="339" name="CaixaDeTexto 338">
              <a:extLst>
                <a:ext uri="{FF2B5EF4-FFF2-40B4-BE49-F238E27FC236}">
                  <a16:creationId xmlns:a16="http://schemas.microsoft.com/office/drawing/2014/main" xmlns="" id="{009F4FFB-B36A-2C30-D4C3-0DFA1918EF0A}"/>
                </a:ext>
              </a:extLst>
            </p:cNvPr>
            <p:cNvSpPr txBox="1"/>
            <p:nvPr/>
          </p:nvSpPr>
          <p:spPr>
            <a:xfrm>
              <a:off x="3702082" y="2041134"/>
              <a:ext cx="389630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Manaus</a:t>
              </a:r>
            </a:p>
          </p:txBody>
        </p:sp>
        <p:sp>
          <p:nvSpPr>
            <p:cNvPr id="340" name="CaixaDeTexto 339">
              <a:extLst>
                <a:ext uri="{FF2B5EF4-FFF2-40B4-BE49-F238E27FC236}">
                  <a16:creationId xmlns:a16="http://schemas.microsoft.com/office/drawing/2014/main" xmlns="" id="{3A931BDF-760F-0D3C-D643-EF8F52BF2F51}"/>
                </a:ext>
              </a:extLst>
            </p:cNvPr>
            <p:cNvSpPr txBox="1"/>
            <p:nvPr/>
          </p:nvSpPr>
          <p:spPr>
            <a:xfrm>
              <a:off x="3109543" y="3569211"/>
              <a:ext cx="444995" cy="233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Porto</a:t>
              </a:r>
            </a:p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Velho</a:t>
              </a:r>
            </a:p>
          </p:txBody>
        </p:sp>
        <p:sp>
          <p:nvSpPr>
            <p:cNvPr id="341" name="CaixaDeTexto 340">
              <a:extLst>
                <a:ext uri="{FF2B5EF4-FFF2-40B4-BE49-F238E27FC236}">
                  <a16:creationId xmlns:a16="http://schemas.microsoft.com/office/drawing/2014/main" xmlns="" id="{918C4A1C-3E24-3D16-C08F-D5015D8A223B}"/>
                </a:ext>
              </a:extLst>
            </p:cNvPr>
            <p:cNvSpPr txBox="1"/>
            <p:nvPr/>
          </p:nvSpPr>
          <p:spPr>
            <a:xfrm>
              <a:off x="1558136" y="3768417"/>
              <a:ext cx="689289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Rio Branco</a:t>
              </a:r>
            </a:p>
          </p:txBody>
        </p:sp>
        <p:sp>
          <p:nvSpPr>
            <p:cNvPr id="342" name="CaixaDeTexto 341">
              <a:extLst>
                <a:ext uri="{FF2B5EF4-FFF2-40B4-BE49-F238E27FC236}">
                  <a16:creationId xmlns:a16="http://schemas.microsoft.com/office/drawing/2014/main" xmlns="" id="{BE6F6DDB-4520-F3FB-418E-7A6D76C75DE3}"/>
                </a:ext>
              </a:extLst>
            </p:cNvPr>
            <p:cNvSpPr txBox="1"/>
            <p:nvPr/>
          </p:nvSpPr>
          <p:spPr>
            <a:xfrm>
              <a:off x="5867801" y="1330466"/>
              <a:ext cx="456397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Macapá</a:t>
              </a:r>
            </a:p>
          </p:txBody>
        </p:sp>
        <p:sp>
          <p:nvSpPr>
            <p:cNvPr id="343" name="CaixaDeTexto 342">
              <a:extLst>
                <a:ext uri="{FF2B5EF4-FFF2-40B4-BE49-F238E27FC236}">
                  <a16:creationId xmlns:a16="http://schemas.microsoft.com/office/drawing/2014/main" xmlns="" id="{06D63C36-8EB2-CACB-2BFD-B8CA84367A7E}"/>
                </a:ext>
              </a:extLst>
            </p:cNvPr>
            <p:cNvSpPr txBox="1"/>
            <p:nvPr/>
          </p:nvSpPr>
          <p:spPr>
            <a:xfrm>
              <a:off x="6678313" y="1790000"/>
              <a:ext cx="348297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Belém</a:t>
              </a:r>
            </a:p>
          </p:txBody>
        </p:sp>
        <p:sp>
          <p:nvSpPr>
            <p:cNvPr id="344" name="CaixaDeTexto 343">
              <a:extLst>
                <a:ext uri="{FF2B5EF4-FFF2-40B4-BE49-F238E27FC236}">
                  <a16:creationId xmlns:a16="http://schemas.microsoft.com/office/drawing/2014/main" xmlns="" id="{4166E78B-4BB6-3F41-2985-46776D4D7DEE}"/>
                </a:ext>
              </a:extLst>
            </p:cNvPr>
            <p:cNvSpPr txBox="1"/>
            <p:nvPr/>
          </p:nvSpPr>
          <p:spPr>
            <a:xfrm>
              <a:off x="7698332" y="1921358"/>
              <a:ext cx="364866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São Luís</a:t>
              </a:r>
            </a:p>
          </p:txBody>
        </p:sp>
        <p:sp>
          <p:nvSpPr>
            <p:cNvPr id="345" name="CaixaDeTexto 344">
              <a:extLst>
                <a:ext uri="{FF2B5EF4-FFF2-40B4-BE49-F238E27FC236}">
                  <a16:creationId xmlns:a16="http://schemas.microsoft.com/office/drawing/2014/main" xmlns="" id="{047E1B9B-B877-36D2-F87C-DD9AB90ABBD9}"/>
                </a:ext>
              </a:extLst>
            </p:cNvPr>
            <p:cNvSpPr txBox="1"/>
            <p:nvPr/>
          </p:nvSpPr>
          <p:spPr>
            <a:xfrm>
              <a:off x="8071434" y="2541780"/>
              <a:ext cx="282299" cy="769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Teresina</a:t>
              </a:r>
            </a:p>
          </p:txBody>
        </p:sp>
        <p:sp>
          <p:nvSpPr>
            <p:cNvPr id="346" name="CaixaDeTexto 345">
              <a:extLst>
                <a:ext uri="{FF2B5EF4-FFF2-40B4-BE49-F238E27FC236}">
                  <a16:creationId xmlns:a16="http://schemas.microsoft.com/office/drawing/2014/main" xmlns="" id="{8AEDD5CA-56AD-12BF-D014-B8D9472813C4}"/>
                </a:ext>
              </a:extLst>
            </p:cNvPr>
            <p:cNvSpPr txBox="1"/>
            <p:nvPr/>
          </p:nvSpPr>
          <p:spPr>
            <a:xfrm>
              <a:off x="6893824" y="3862800"/>
              <a:ext cx="354318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Palmas</a:t>
              </a:r>
            </a:p>
          </p:txBody>
        </p:sp>
        <p:sp>
          <p:nvSpPr>
            <p:cNvPr id="347" name="CaixaDeTexto 346">
              <a:extLst>
                <a:ext uri="{FF2B5EF4-FFF2-40B4-BE49-F238E27FC236}">
                  <a16:creationId xmlns:a16="http://schemas.microsoft.com/office/drawing/2014/main" xmlns="" id="{00FE43EA-7F90-7D77-0AF6-545175D87419}"/>
                </a:ext>
              </a:extLst>
            </p:cNvPr>
            <p:cNvSpPr txBox="1"/>
            <p:nvPr/>
          </p:nvSpPr>
          <p:spPr>
            <a:xfrm>
              <a:off x="9445635" y="4605468"/>
              <a:ext cx="353545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Salvador</a:t>
              </a:r>
            </a:p>
          </p:txBody>
        </p:sp>
        <p:sp>
          <p:nvSpPr>
            <p:cNvPr id="348" name="CaixaDeTexto 347">
              <a:extLst>
                <a:ext uri="{FF2B5EF4-FFF2-40B4-BE49-F238E27FC236}">
                  <a16:creationId xmlns:a16="http://schemas.microsoft.com/office/drawing/2014/main" xmlns="" id="{EDDCE0B1-479D-3D19-20AA-C522C4306883}"/>
                </a:ext>
              </a:extLst>
            </p:cNvPr>
            <p:cNvSpPr txBox="1"/>
            <p:nvPr/>
          </p:nvSpPr>
          <p:spPr>
            <a:xfrm>
              <a:off x="9703117" y="4140148"/>
              <a:ext cx="357496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Aracaju</a:t>
              </a:r>
            </a:p>
          </p:txBody>
        </p:sp>
        <p:sp>
          <p:nvSpPr>
            <p:cNvPr id="349" name="CaixaDeTexto 348">
              <a:extLst>
                <a:ext uri="{FF2B5EF4-FFF2-40B4-BE49-F238E27FC236}">
                  <a16:creationId xmlns:a16="http://schemas.microsoft.com/office/drawing/2014/main" xmlns="" id="{7516CC0B-7908-D25D-4B2A-4AB18505DB92}"/>
                </a:ext>
              </a:extLst>
            </p:cNvPr>
            <p:cNvSpPr txBox="1"/>
            <p:nvPr/>
          </p:nvSpPr>
          <p:spPr>
            <a:xfrm>
              <a:off x="10130029" y="3767131"/>
              <a:ext cx="348120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Maceió</a:t>
              </a:r>
            </a:p>
          </p:txBody>
        </p:sp>
        <p:sp>
          <p:nvSpPr>
            <p:cNvPr id="350" name="CaixaDeTexto 349">
              <a:extLst>
                <a:ext uri="{FF2B5EF4-FFF2-40B4-BE49-F238E27FC236}">
                  <a16:creationId xmlns:a16="http://schemas.microsoft.com/office/drawing/2014/main" xmlns="" id="{EB3A8EC8-D737-BB24-7D32-8ED9402888F6}"/>
                </a:ext>
              </a:extLst>
            </p:cNvPr>
            <p:cNvSpPr txBox="1"/>
            <p:nvPr/>
          </p:nvSpPr>
          <p:spPr>
            <a:xfrm>
              <a:off x="10335346" y="3324541"/>
              <a:ext cx="310883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Recife</a:t>
              </a:r>
            </a:p>
          </p:txBody>
        </p:sp>
        <p:sp>
          <p:nvSpPr>
            <p:cNvPr id="351" name="CaixaDeTexto 350">
              <a:extLst>
                <a:ext uri="{FF2B5EF4-FFF2-40B4-BE49-F238E27FC236}">
                  <a16:creationId xmlns:a16="http://schemas.microsoft.com/office/drawing/2014/main" xmlns="" id="{79E2309C-BAF3-9A65-B3EB-7C74701B3AB8}"/>
                </a:ext>
              </a:extLst>
            </p:cNvPr>
            <p:cNvSpPr txBox="1"/>
            <p:nvPr/>
          </p:nvSpPr>
          <p:spPr>
            <a:xfrm>
              <a:off x="10347668" y="3074428"/>
              <a:ext cx="310883" cy="233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João </a:t>
              </a:r>
            </a:p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Pessoa</a:t>
              </a:r>
            </a:p>
          </p:txBody>
        </p:sp>
        <p:sp>
          <p:nvSpPr>
            <p:cNvPr id="352" name="CaixaDeTexto 351">
              <a:extLst>
                <a:ext uri="{FF2B5EF4-FFF2-40B4-BE49-F238E27FC236}">
                  <a16:creationId xmlns:a16="http://schemas.microsoft.com/office/drawing/2014/main" xmlns="" id="{B5F86FE2-6CE6-B527-70EF-8F089A4FF653}"/>
                </a:ext>
              </a:extLst>
            </p:cNvPr>
            <p:cNvSpPr txBox="1"/>
            <p:nvPr/>
          </p:nvSpPr>
          <p:spPr>
            <a:xfrm>
              <a:off x="10246200" y="2740245"/>
              <a:ext cx="310883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Natal</a:t>
              </a:r>
            </a:p>
          </p:txBody>
        </p:sp>
        <p:sp>
          <p:nvSpPr>
            <p:cNvPr id="353" name="CaixaDeTexto 352">
              <a:extLst>
                <a:ext uri="{FF2B5EF4-FFF2-40B4-BE49-F238E27FC236}">
                  <a16:creationId xmlns:a16="http://schemas.microsoft.com/office/drawing/2014/main" xmlns="" id="{BDE05CDE-C98B-8CEE-B67D-D035E8163019}"/>
                </a:ext>
              </a:extLst>
            </p:cNvPr>
            <p:cNvSpPr txBox="1"/>
            <p:nvPr/>
          </p:nvSpPr>
          <p:spPr>
            <a:xfrm>
              <a:off x="9434522" y="2306109"/>
              <a:ext cx="433808" cy="116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Fortaleza</a:t>
              </a:r>
            </a:p>
          </p:txBody>
        </p:sp>
        <p:sp>
          <p:nvSpPr>
            <p:cNvPr id="354" name="Elipse 353">
              <a:extLst>
                <a:ext uri="{FF2B5EF4-FFF2-40B4-BE49-F238E27FC236}">
                  <a16:creationId xmlns:a16="http://schemas.microsoft.com/office/drawing/2014/main" xmlns="" id="{84B61A9C-BFF1-C0F3-64C3-4AC5CFF62C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9027" y="3872003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5" name="Elipse 354">
              <a:extLst>
                <a:ext uri="{FF2B5EF4-FFF2-40B4-BE49-F238E27FC236}">
                  <a16:creationId xmlns:a16="http://schemas.microsoft.com/office/drawing/2014/main" xmlns="" id="{3A83E9BB-A0B1-F693-81B8-7827A928E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31114" y="356306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6" name="Elipse 355">
              <a:extLst>
                <a:ext uri="{FF2B5EF4-FFF2-40B4-BE49-F238E27FC236}">
                  <a16:creationId xmlns:a16="http://schemas.microsoft.com/office/drawing/2014/main" xmlns="" id="{ABEA2588-9B0B-CEFD-3CE4-E0CA11A6D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1620" y="215475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7" name="Elipse 356">
              <a:extLst>
                <a:ext uri="{FF2B5EF4-FFF2-40B4-BE49-F238E27FC236}">
                  <a16:creationId xmlns:a16="http://schemas.microsoft.com/office/drawing/2014/main" xmlns="" id="{46F6AE09-C8D4-5478-5606-38198B3A6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0556" y="680874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8" name="Elipse 357">
              <a:extLst>
                <a:ext uri="{FF2B5EF4-FFF2-40B4-BE49-F238E27FC236}">
                  <a16:creationId xmlns:a16="http://schemas.microsoft.com/office/drawing/2014/main" xmlns="" id="{1877A9C1-3FB4-6E1D-1B9B-BB62C37054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819" y="137575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9" name="Elipse 358">
              <a:extLst>
                <a:ext uri="{FF2B5EF4-FFF2-40B4-BE49-F238E27FC236}">
                  <a16:creationId xmlns:a16="http://schemas.microsoft.com/office/drawing/2014/main" xmlns="" id="{54E87389-22EE-086D-27FF-D1ACF3FE9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5072" y="174837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0" name="Elipse 359">
              <a:extLst>
                <a:ext uri="{FF2B5EF4-FFF2-40B4-BE49-F238E27FC236}">
                  <a16:creationId xmlns:a16="http://schemas.microsoft.com/office/drawing/2014/main" xmlns="" id="{EB868BC2-816E-C214-0AC6-CCC20997D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8151" y="2015393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1" name="Elipse 360">
              <a:extLst>
                <a:ext uri="{FF2B5EF4-FFF2-40B4-BE49-F238E27FC236}">
                  <a16:creationId xmlns:a16="http://schemas.microsoft.com/office/drawing/2014/main" xmlns="" id="{7D081ECC-6236-351E-3C22-A953E7501F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90907" y="2652506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2" name="Elipse 361">
              <a:extLst>
                <a:ext uri="{FF2B5EF4-FFF2-40B4-BE49-F238E27FC236}">
                  <a16:creationId xmlns:a16="http://schemas.microsoft.com/office/drawing/2014/main" xmlns="" id="{9AC9B721-810C-EC45-6EED-B056F5F55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8888" y="230635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3" name="Elipse 362">
              <a:extLst>
                <a:ext uri="{FF2B5EF4-FFF2-40B4-BE49-F238E27FC236}">
                  <a16:creationId xmlns:a16="http://schemas.microsoft.com/office/drawing/2014/main" xmlns="" id="{CE42F24C-14AE-F4F9-17F8-8BEB12EB0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5581" y="281847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5" name="Elipse 364">
              <a:extLst>
                <a:ext uri="{FF2B5EF4-FFF2-40B4-BE49-F238E27FC236}">
                  <a16:creationId xmlns:a16="http://schemas.microsoft.com/office/drawing/2014/main" xmlns="" id="{4F564AEB-A16C-6DC3-1884-D17B3FC3C9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4922" y="3388290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6" name="Elipse 365">
              <a:extLst>
                <a:ext uri="{FF2B5EF4-FFF2-40B4-BE49-F238E27FC236}">
                  <a16:creationId xmlns:a16="http://schemas.microsoft.com/office/drawing/2014/main" xmlns="" id="{8BCD25F7-D366-4E39-EFBA-45CAC18B2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8536" y="3799423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7" name="Elipse 366">
              <a:extLst>
                <a:ext uri="{FF2B5EF4-FFF2-40B4-BE49-F238E27FC236}">
                  <a16:creationId xmlns:a16="http://schemas.microsoft.com/office/drawing/2014/main" xmlns="" id="{77D534A0-553B-FE1E-DAD8-FBD44151E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6744" y="4109576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8" name="Elipse 367">
              <a:extLst>
                <a:ext uri="{FF2B5EF4-FFF2-40B4-BE49-F238E27FC236}">
                  <a16:creationId xmlns:a16="http://schemas.microsoft.com/office/drawing/2014/main" xmlns="" id="{6F167BE0-BA5D-214A-6981-BD63B665A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314" y="462890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9" name="Elipse 368">
              <a:extLst>
                <a:ext uri="{FF2B5EF4-FFF2-40B4-BE49-F238E27FC236}">
                  <a16:creationId xmlns:a16="http://schemas.microsoft.com/office/drawing/2014/main" xmlns="" id="{ED5D9540-734B-3C2C-1370-0615CBA97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8753" y="392694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0" name="CaixaDeTexto 369">
              <a:extLst>
                <a:ext uri="{FF2B5EF4-FFF2-40B4-BE49-F238E27FC236}">
                  <a16:creationId xmlns:a16="http://schemas.microsoft.com/office/drawing/2014/main" xmlns="" id="{9FF4C38E-47D4-6AF0-5E7C-FA711CACFCDD}"/>
                </a:ext>
              </a:extLst>
            </p:cNvPr>
            <p:cNvSpPr txBox="1"/>
            <p:nvPr/>
          </p:nvSpPr>
          <p:spPr>
            <a:xfrm>
              <a:off x="2737294" y="2383224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AM</a:t>
              </a:r>
            </a:p>
          </p:txBody>
        </p:sp>
        <p:sp>
          <p:nvSpPr>
            <p:cNvPr id="371" name="CaixaDeTexto 370">
              <a:extLst>
                <a:ext uri="{FF2B5EF4-FFF2-40B4-BE49-F238E27FC236}">
                  <a16:creationId xmlns:a16="http://schemas.microsoft.com/office/drawing/2014/main" xmlns="" id="{684838C2-8AFA-594E-8B57-7F4498086B7D}"/>
                </a:ext>
              </a:extLst>
            </p:cNvPr>
            <p:cNvSpPr txBox="1"/>
            <p:nvPr/>
          </p:nvSpPr>
          <p:spPr>
            <a:xfrm>
              <a:off x="3121038" y="4073025"/>
              <a:ext cx="30348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RO</a:t>
              </a:r>
            </a:p>
          </p:txBody>
        </p:sp>
        <p:sp>
          <p:nvSpPr>
            <p:cNvPr id="372" name="CaixaDeTexto 371">
              <a:extLst>
                <a:ext uri="{FF2B5EF4-FFF2-40B4-BE49-F238E27FC236}">
                  <a16:creationId xmlns:a16="http://schemas.microsoft.com/office/drawing/2014/main" xmlns="" id="{A7D85C25-316A-B05B-DD86-0B1A21DFDE98}"/>
                </a:ext>
              </a:extLst>
            </p:cNvPr>
            <p:cNvSpPr txBox="1"/>
            <p:nvPr/>
          </p:nvSpPr>
          <p:spPr>
            <a:xfrm>
              <a:off x="3603077" y="978489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RR</a:t>
              </a:r>
            </a:p>
          </p:txBody>
        </p:sp>
        <p:sp>
          <p:nvSpPr>
            <p:cNvPr id="373" name="CaixaDeTexto 372">
              <a:extLst>
                <a:ext uri="{FF2B5EF4-FFF2-40B4-BE49-F238E27FC236}">
                  <a16:creationId xmlns:a16="http://schemas.microsoft.com/office/drawing/2014/main" xmlns="" id="{346157E5-575C-667F-5323-0E5AA618868E}"/>
                </a:ext>
              </a:extLst>
            </p:cNvPr>
            <p:cNvSpPr txBox="1"/>
            <p:nvPr/>
          </p:nvSpPr>
          <p:spPr>
            <a:xfrm>
              <a:off x="5897869" y="1004866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AP</a:t>
              </a:r>
            </a:p>
          </p:txBody>
        </p:sp>
        <p:sp>
          <p:nvSpPr>
            <p:cNvPr id="374" name="CaixaDeTexto 373">
              <a:extLst>
                <a:ext uri="{FF2B5EF4-FFF2-40B4-BE49-F238E27FC236}">
                  <a16:creationId xmlns:a16="http://schemas.microsoft.com/office/drawing/2014/main" xmlns="" id="{9946BE6F-5D34-FD04-26B7-428EE1875016}"/>
                </a:ext>
              </a:extLst>
            </p:cNvPr>
            <p:cNvSpPr txBox="1"/>
            <p:nvPr/>
          </p:nvSpPr>
          <p:spPr>
            <a:xfrm>
              <a:off x="5660477" y="24292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PA</a:t>
              </a:r>
            </a:p>
          </p:txBody>
        </p:sp>
        <p:sp>
          <p:nvSpPr>
            <p:cNvPr id="375" name="CaixaDeTexto 374">
              <a:extLst>
                <a:ext uri="{FF2B5EF4-FFF2-40B4-BE49-F238E27FC236}">
                  <a16:creationId xmlns:a16="http://schemas.microsoft.com/office/drawing/2014/main" xmlns="" id="{BA214AFB-2DC0-E397-A128-D4AE869C0A1A}"/>
                </a:ext>
              </a:extLst>
            </p:cNvPr>
            <p:cNvSpPr txBox="1"/>
            <p:nvPr/>
          </p:nvSpPr>
          <p:spPr>
            <a:xfrm>
              <a:off x="6803477" y="3704104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TO</a:t>
              </a:r>
            </a:p>
          </p:txBody>
        </p:sp>
        <p:sp>
          <p:nvSpPr>
            <p:cNvPr id="376" name="CaixaDeTexto 375">
              <a:extLst>
                <a:ext uri="{FF2B5EF4-FFF2-40B4-BE49-F238E27FC236}">
                  <a16:creationId xmlns:a16="http://schemas.microsoft.com/office/drawing/2014/main" xmlns="" id="{A88D56ED-4BB9-C3D0-B754-9B0A6647CE97}"/>
                </a:ext>
              </a:extLst>
            </p:cNvPr>
            <p:cNvSpPr txBox="1"/>
            <p:nvPr/>
          </p:nvSpPr>
          <p:spPr>
            <a:xfrm>
              <a:off x="7636915" y="2613491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MA</a:t>
              </a:r>
            </a:p>
          </p:txBody>
        </p:sp>
        <p:sp>
          <p:nvSpPr>
            <p:cNvPr id="377" name="CaixaDeTexto 376">
              <a:extLst>
                <a:ext uri="{FF2B5EF4-FFF2-40B4-BE49-F238E27FC236}">
                  <a16:creationId xmlns:a16="http://schemas.microsoft.com/office/drawing/2014/main" xmlns="" id="{C87FBFFC-474C-ABED-5628-F762D397DD82}"/>
                </a:ext>
              </a:extLst>
            </p:cNvPr>
            <p:cNvSpPr txBox="1"/>
            <p:nvPr/>
          </p:nvSpPr>
          <p:spPr>
            <a:xfrm>
              <a:off x="9027565" y="2708741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CE</a:t>
              </a:r>
            </a:p>
          </p:txBody>
        </p:sp>
        <p:sp>
          <p:nvSpPr>
            <p:cNvPr id="378" name="CaixaDeTexto 377">
              <a:extLst>
                <a:ext uri="{FF2B5EF4-FFF2-40B4-BE49-F238E27FC236}">
                  <a16:creationId xmlns:a16="http://schemas.microsoft.com/office/drawing/2014/main" xmlns="" id="{E0CEEB26-806D-1540-16C3-98BE85878F4F}"/>
                </a:ext>
              </a:extLst>
            </p:cNvPr>
            <p:cNvSpPr txBox="1"/>
            <p:nvPr/>
          </p:nvSpPr>
          <p:spPr>
            <a:xfrm>
              <a:off x="9684790" y="2803991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RN</a:t>
              </a:r>
            </a:p>
          </p:txBody>
        </p:sp>
        <p:sp>
          <p:nvSpPr>
            <p:cNvPr id="379" name="CaixaDeTexto 378">
              <a:extLst>
                <a:ext uri="{FF2B5EF4-FFF2-40B4-BE49-F238E27FC236}">
                  <a16:creationId xmlns:a16="http://schemas.microsoft.com/office/drawing/2014/main" xmlns="" id="{B433D8EE-C602-4C19-4E6C-7E6F80F37171}"/>
                </a:ext>
              </a:extLst>
            </p:cNvPr>
            <p:cNvSpPr txBox="1"/>
            <p:nvPr/>
          </p:nvSpPr>
          <p:spPr>
            <a:xfrm>
              <a:off x="9451428" y="3099266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PB</a:t>
              </a:r>
            </a:p>
          </p:txBody>
        </p:sp>
        <p:sp>
          <p:nvSpPr>
            <p:cNvPr id="381" name="CaixaDeTexto 380">
              <a:extLst>
                <a:ext uri="{FF2B5EF4-FFF2-40B4-BE49-F238E27FC236}">
                  <a16:creationId xmlns:a16="http://schemas.microsoft.com/office/drawing/2014/main" xmlns="" id="{0F23CFB9-F793-7D25-DB68-7EA7D82ADF7D}"/>
                </a:ext>
              </a:extLst>
            </p:cNvPr>
            <p:cNvSpPr txBox="1"/>
            <p:nvPr/>
          </p:nvSpPr>
          <p:spPr>
            <a:xfrm>
              <a:off x="8248113" y="3314421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PI</a:t>
              </a:r>
            </a:p>
          </p:txBody>
        </p:sp>
        <p:sp>
          <p:nvSpPr>
            <p:cNvPr id="382" name="CaixaDeTexto 381">
              <a:extLst>
                <a:ext uri="{FF2B5EF4-FFF2-40B4-BE49-F238E27FC236}">
                  <a16:creationId xmlns:a16="http://schemas.microsoft.com/office/drawing/2014/main" xmlns="" id="{243B8AEA-447A-C17B-5A9F-2D20AB3F88F6}"/>
                </a:ext>
              </a:extLst>
            </p:cNvPr>
            <p:cNvSpPr txBox="1"/>
            <p:nvPr/>
          </p:nvSpPr>
          <p:spPr>
            <a:xfrm>
              <a:off x="9324438" y="3423958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PE</a:t>
              </a:r>
            </a:p>
          </p:txBody>
        </p:sp>
        <p:sp>
          <p:nvSpPr>
            <p:cNvPr id="383" name="CaixaDeTexto 382">
              <a:extLst>
                <a:ext uri="{FF2B5EF4-FFF2-40B4-BE49-F238E27FC236}">
                  <a16:creationId xmlns:a16="http://schemas.microsoft.com/office/drawing/2014/main" xmlns="" id="{797C4FFA-329F-BF84-304B-629C4BF75120}"/>
                </a:ext>
              </a:extLst>
            </p:cNvPr>
            <p:cNvSpPr txBox="1"/>
            <p:nvPr/>
          </p:nvSpPr>
          <p:spPr>
            <a:xfrm>
              <a:off x="9618258" y="375117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AL</a:t>
              </a:r>
            </a:p>
          </p:txBody>
        </p:sp>
        <p:sp>
          <p:nvSpPr>
            <p:cNvPr id="384" name="CaixaDeTexto 383">
              <a:extLst>
                <a:ext uri="{FF2B5EF4-FFF2-40B4-BE49-F238E27FC236}">
                  <a16:creationId xmlns:a16="http://schemas.microsoft.com/office/drawing/2014/main" xmlns="" id="{0746419B-327B-3A5A-0DF1-A9EA85F4BF9E}"/>
                </a:ext>
              </a:extLst>
            </p:cNvPr>
            <p:cNvSpPr txBox="1"/>
            <p:nvPr/>
          </p:nvSpPr>
          <p:spPr>
            <a:xfrm>
              <a:off x="9529226" y="3881158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SE</a:t>
              </a:r>
            </a:p>
          </p:txBody>
        </p:sp>
        <p:sp>
          <p:nvSpPr>
            <p:cNvPr id="385" name="CaixaDeTexto 384">
              <a:extLst>
                <a:ext uri="{FF2B5EF4-FFF2-40B4-BE49-F238E27FC236}">
                  <a16:creationId xmlns:a16="http://schemas.microsoft.com/office/drawing/2014/main" xmlns="" id="{AE80086E-45AC-2270-6C0F-4B8E63804823}"/>
                </a:ext>
              </a:extLst>
            </p:cNvPr>
            <p:cNvSpPr txBox="1"/>
            <p:nvPr/>
          </p:nvSpPr>
          <p:spPr>
            <a:xfrm>
              <a:off x="8382206" y="4376457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BA</a:t>
              </a:r>
            </a:p>
          </p:txBody>
        </p:sp>
      </p:grpSp>
      <p:sp>
        <p:nvSpPr>
          <p:cNvPr id="386" name="CaixaDeTexto 385">
            <a:extLst>
              <a:ext uri="{FF2B5EF4-FFF2-40B4-BE49-F238E27FC236}">
                <a16:creationId xmlns:a16="http://schemas.microsoft.com/office/drawing/2014/main" xmlns="" id="{63867170-336A-EFEF-4D55-C67D6070EDFB}"/>
              </a:ext>
            </a:extLst>
          </p:cNvPr>
          <p:cNvSpPr txBox="1"/>
          <p:nvPr/>
        </p:nvSpPr>
        <p:spPr>
          <a:xfrm>
            <a:off x="9598338" y="3276638"/>
            <a:ext cx="424296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Pão de Açúcar</a:t>
            </a:r>
          </a:p>
        </p:txBody>
      </p:sp>
      <p:sp>
        <p:nvSpPr>
          <p:cNvPr id="387" name="Elipse 386">
            <a:extLst>
              <a:ext uri="{FF2B5EF4-FFF2-40B4-BE49-F238E27FC236}">
                <a16:creationId xmlns:a16="http://schemas.microsoft.com/office/drawing/2014/main" xmlns="" id="{C7CBA16C-A4C3-1771-4BB9-8427480CAC3B}"/>
              </a:ext>
            </a:extLst>
          </p:cNvPr>
          <p:cNvSpPr>
            <a:spLocks noChangeAspect="1"/>
          </p:cNvSpPr>
          <p:nvPr/>
        </p:nvSpPr>
        <p:spPr>
          <a:xfrm>
            <a:off x="9977100" y="3322842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8" name="Conector de Seta Reta 387">
            <a:extLst>
              <a:ext uri="{FF2B5EF4-FFF2-40B4-BE49-F238E27FC236}">
                <a16:creationId xmlns:a16="http://schemas.microsoft.com/office/drawing/2014/main" xmlns="" id="{FFA17356-AAEB-3D2B-EE87-8E21F2060F73}"/>
              </a:ext>
            </a:extLst>
          </p:cNvPr>
          <p:cNvCxnSpPr>
            <a:cxnSpLocks/>
            <a:stCxn id="398" idx="2"/>
          </p:cNvCxnSpPr>
          <p:nvPr/>
        </p:nvCxnSpPr>
        <p:spPr>
          <a:xfrm flipH="1">
            <a:off x="8293824" y="1409281"/>
            <a:ext cx="906559" cy="116625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Conector de Seta Reta 388">
            <a:extLst>
              <a:ext uri="{FF2B5EF4-FFF2-40B4-BE49-F238E27FC236}">
                <a16:creationId xmlns:a16="http://schemas.microsoft.com/office/drawing/2014/main" xmlns="" id="{24DA700D-95F2-EC87-2D86-1378A51243D8}"/>
              </a:ext>
            </a:extLst>
          </p:cNvPr>
          <p:cNvCxnSpPr>
            <a:cxnSpLocks/>
            <a:stCxn id="398" idx="2"/>
          </p:cNvCxnSpPr>
          <p:nvPr/>
        </p:nvCxnSpPr>
        <p:spPr>
          <a:xfrm flipH="1">
            <a:off x="8369300" y="1409281"/>
            <a:ext cx="831083" cy="122596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CaixaDeTexto 397">
            <a:extLst>
              <a:ext uri="{FF2B5EF4-FFF2-40B4-BE49-F238E27FC236}">
                <a16:creationId xmlns:a16="http://schemas.microsoft.com/office/drawing/2014/main" xmlns="" id="{36A0BEB1-E771-B811-2E29-7E51129A6D89}"/>
              </a:ext>
            </a:extLst>
          </p:cNvPr>
          <p:cNvSpPr txBox="1"/>
          <p:nvPr/>
        </p:nvSpPr>
        <p:spPr>
          <a:xfrm>
            <a:off x="8434440" y="39050"/>
            <a:ext cx="1531886" cy="1370231"/>
          </a:xfrm>
          <a:prstGeom prst="roundRect">
            <a:avLst>
              <a:gd name="adj" fmla="val 6702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 i="0" u="none" strike="noStrike">
                <a:solidFill>
                  <a:schemeClr val="accent1"/>
                </a:solidFill>
                <a:effectLst/>
              </a:defRPr>
            </a:lvl1pPr>
          </a:lstStyle>
          <a:p>
            <a:r>
              <a:rPr lang="pt-BR" dirty="0"/>
              <a:t>BR-316/343/PI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Contorno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Teresina/5 Viadutos (Remanescentes)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Teresina – Demerval Lobão</a:t>
            </a:r>
          </a:p>
          <a:p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Teresina - Altos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Rebaixamento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b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Ladeira do Uruguai </a:t>
            </a:r>
          </a:p>
        </p:txBody>
      </p:sp>
      <p:cxnSp>
        <p:nvCxnSpPr>
          <p:cNvPr id="400" name="Conector de Seta Reta 399">
            <a:extLst>
              <a:ext uri="{FF2B5EF4-FFF2-40B4-BE49-F238E27FC236}">
                <a16:creationId xmlns:a16="http://schemas.microsoft.com/office/drawing/2014/main" xmlns="" id="{F1527183-A5A4-28CD-1765-715F743B4959}"/>
              </a:ext>
            </a:extLst>
          </p:cNvPr>
          <p:cNvCxnSpPr>
            <a:cxnSpLocks/>
            <a:stCxn id="17" idx="1"/>
            <a:endCxn id="139" idx="7"/>
          </p:cNvCxnSpPr>
          <p:nvPr/>
        </p:nvCxnSpPr>
        <p:spPr>
          <a:xfrm flipH="1">
            <a:off x="8787783" y="1059222"/>
            <a:ext cx="1502479" cy="125256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Forma Livre: Forma 169">
            <a:extLst>
              <a:ext uri="{FF2B5EF4-FFF2-40B4-BE49-F238E27FC236}">
                <a16:creationId xmlns:a16="http://schemas.microsoft.com/office/drawing/2014/main" xmlns="" id="{994582E6-0EAE-4913-B76F-4BF4B2ECC874}"/>
              </a:ext>
            </a:extLst>
          </p:cNvPr>
          <p:cNvSpPr/>
          <p:nvPr/>
        </p:nvSpPr>
        <p:spPr>
          <a:xfrm rot="19379634">
            <a:off x="10272185" y="3120382"/>
            <a:ext cx="41275" cy="85725"/>
          </a:xfrm>
          <a:custGeom>
            <a:avLst/>
            <a:gdLst>
              <a:gd name="connsiteX0" fmla="*/ 41275 w 41275"/>
              <a:gd name="connsiteY0" fmla="*/ 0 h 85725"/>
              <a:gd name="connsiteX1" fmla="*/ 9525 w 41275"/>
              <a:gd name="connsiteY1" fmla="*/ 47625 h 85725"/>
              <a:gd name="connsiteX2" fmla="*/ 0 w 41275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75" h="85725">
                <a:moveTo>
                  <a:pt x="41275" y="0"/>
                </a:moveTo>
                <a:lnTo>
                  <a:pt x="9525" y="47625"/>
                </a:lnTo>
                <a:lnTo>
                  <a:pt x="0" y="8572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Forma, Quadrado&#10;&#10;Descrição gerada automaticamente">
            <a:extLst>
              <a:ext uri="{FF2B5EF4-FFF2-40B4-BE49-F238E27FC236}">
                <a16:creationId xmlns:a16="http://schemas.microsoft.com/office/drawing/2014/main" xmlns="" id="{8242F685-EC30-02A3-3EB1-44969ACEA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9" t="-3509" r="-3509" b="-3509"/>
          <a:stretch/>
        </p:blipFill>
        <p:spPr>
          <a:xfrm>
            <a:off x="100133" y="6057734"/>
            <a:ext cx="1263524" cy="710734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>
            <a:noFill/>
          </a:ln>
        </p:spPr>
      </p:pic>
      <p:sp>
        <p:nvSpPr>
          <p:cNvPr id="234" name="Elipse 233">
            <a:extLst>
              <a:ext uri="{FF2B5EF4-FFF2-40B4-BE49-F238E27FC236}">
                <a16:creationId xmlns:a16="http://schemas.microsoft.com/office/drawing/2014/main" xmlns="" id="{F719BC10-6DB7-D932-6683-8C727B0C7AF7}"/>
              </a:ext>
            </a:extLst>
          </p:cNvPr>
          <p:cNvSpPr>
            <a:spLocks noChangeAspect="1"/>
          </p:cNvSpPr>
          <p:nvPr/>
        </p:nvSpPr>
        <p:spPr>
          <a:xfrm>
            <a:off x="10265338" y="3106680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1" name="Elipse 170">
            <a:extLst>
              <a:ext uri="{FF2B5EF4-FFF2-40B4-BE49-F238E27FC236}">
                <a16:creationId xmlns:a16="http://schemas.microsoft.com/office/drawing/2014/main" xmlns="" id="{40310723-4895-43B7-BFB8-D41435257C01}"/>
              </a:ext>
            </a:extLst>
          </p:cNvPr>
          <p:cNvSpPr>
            <a:spLocks noChangeAspect="1"/>
          </p:cNvSpPr>
          <p:nvPr/>
        </p:nvSpPr>
        <p:spPr>
          <a:xfrm>
            <a:off x="10279023" y="3192712"/>
            <a:ext cx="54523" cy="545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xmlns="" id="{9EFB3FDC-6259-081F-C457-E6FA8474B300}"/>
              </a:ext>
            </a:extLst>
          </p:cNvPr>
          <p:cNvSpPr/>
          <p:nvPr/>
        </p:nvSpPr>
        <p:spPr>
          <a:xfrm>
            <a:off x="6155528" y="2173221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xmlns="" id="{349D63FA-B0AD-FB15-5D8A-BDF16E314F78}"/>
              </a:ext>
            </a:extLst>
          </p:cNvPr>
          <p:cNvCxnSpPr>
            <a:cxnSpLocks/>
          </p:cNvCxnSpPr>
          <p:nvPr/>
        </p:nvCxnSpPr>
        <p:spPr>
          <a:xfrm>
            <a:off x="5444803" y="675489"/>
            <a:ext cx="668869" cy="154979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714B9A6C-50CA-16FB-08FE-83C6BCAAB7BC}"/>
              </a:ext>
            </a:extLst>
          </p:cNvPr>
          <p:cNvSpPr txBox="1"/>
          <p:nvPr/>
        </p:nvSpPr>
        <p:spPr>
          <a:xfrm>
            <a:off x="4764348" y="144561"/>
            <a:ext cx="1116698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+mn-lt"/>
              </a:rPr>
              <a:t>BR-230/PA</a:t>
            </a:r>
          </a:p>
          <a:p>
            <a:r>
              <a:rPr lang="pt-BR" b="1" dirty="0"/>
              <a:t>Construção de</a:t>
            </a:r>
            <a:r>
              <a:rPr lang="pt-BR" dirty="0"/>
              <a:t> </a:t>
            </a:r>
            <a:r>
              <a:rPr lang="pt-BR" b="1" dirty="0"/>
              <a:t>Ponte</a:t>
            </a:r>
            <a:r>
              <a:rPr lang="pt-BR" dirty="0"/>
              <a:t>: Xingu</a:t>
            </a: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xmlns="" id="{48C7F04D-8AA2-6799-19E8-07A59BA58D86}"/>
              </a:ext>
            </a:extLst>
          </p:cNvPr>
          <p:cNvCxnSpPr>
            <a:cxnSpLocks/>
          </p:cNvCxnSpPr>
          <p:nvPr/>
        </p:nvCxnSpPr>
        <p:spPr>
          <a:xfrm>
            <a:off x="558349" y="2735455"/>
            <a:ext cx="191640" cy="5411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3FA05117-A15D-1CDD-CF2F-D58314761407}"/>
              </a:ext>
            </a:extLst>
          </p:cNvPr>
          <p:cNvSpPr txBox="1"/>
          <p:nvPr/>
        </p:nvSpPr>
        <p:spPr>
          <a:xfrm>
            <a:off x="0" y="2024348"/>
            <a:ext cx="1116698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+mn-lt"/>
              </a:rPr>
              <a:t>BR-364/AC</a:t>
            </a:r>
          </a:p>
          <a:p>
            <a:r>
              <a:rPr lang="pt-BR" b="1" dirty="0"/>
              <a:t>Construção de</a:t>
            </a:r>
            <a:r>
              <a:rPr lang="pt-BR" dirty="0"/>
              <a:t> </a:t>
            </a:r>
            <a:r>
              <a:rPr lang="pt-BR" b="1" dirty="0"/>
              <a:t>Ponte</a:t>
            </a:r>
            <a:r>
              <a:rPr lang="pt-BR" dirty="0"/>
              <a:t>: Rodrigues Alves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xmlns="" id="{591BD553-A01A-92A0-DE82-EE0211A5A202}"/>
              </a:ext>
            </a:extLst>
          </p:cNvPr>
          <p:cNvSpPr txBox="1"/>
          <p:nvPr/>
        </p:nvSpPr>
        <p:spPr>
          <a:xfrm>
            <a:off x="1562586" y="4082678"/>
            <a:ext cx="302197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Brasileia</a:t>
            </a:r>
          </a:p>
        </p:txBody>
      </p:sp>
      <p:sp>
        <p:nvSpPr>
          <p:cNvPr id="49" name="Triângulo isósceles 48">
            <a:extLst>
              <a:ext uri="{FF2B5EF4-FFF2-40B4-BE49-F238E27FC236}">
                <a16:creationId xmlns:a16="http://schemas.microsoft.com/office/drawing/2014/main" xmlns="" id="{E761B0CF-811D-AB16-BEEB-8070A9B6DF74}"/>
              </a:ext>
            </a:extLst>
          </p:cNvPr>
          <p:cNvSpPr/>
          <p:nvPr/>
        </p:nvSpPr>
        <p:spPr>
          <a:xfrm>
            <a:off x="839720" y="3248100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Triângulo isósceles 61">
            <a:extLst>
              <a:ext uri="{FF2B5EF4-FFF2-40B4-BE49-F238E27FC236}">
                <a16:creationId xmlns:a16="http://schemas.microsoft.com/office/drawing/2014/main" xmlns="" id="{CCA45354-EFE2-3E8E-FA03-A4BF6FD34A62}"/>
              </a:ext>
            </a:extLst>
          </p:cNvPr>
          <p:cNvSpPr/>
          <p:nvPr/>
        </p:nvSpPr>
        <p:spPr>
          <a:xfrm>
            <a:off x="3803817" y="2354885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Triângulo isósceles 62">
            <a:extLst>
              <a:ext uri="{FF2B5EF4-FFF2-40B4-BE49-F238E27FC236}">
                <a16:creationId xmlns:a16="http://schemas.microsoft.com/office/drawing/2014/main" xmlns="" id="{6AF1AC52-A465-9AF0-3391-0B555B795F65}"/>
              </a:ext>
            </a:extLst>
          </p:cNvPr>
          <p:cNvSpPr/>
          <p:nvPr/>
        </p:nvSpPr>
        <p:spPr>
          <a:xfrm>
            <a:off x="3643977" y="2493117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xmlns="" id="{5D874104-48C2-D34D-122E-D6BC28CE6331}"/>
              </a:ext>
            </a:extLst>
          </p:cNvPr>
          <p:cNvSpPr txBox="1"/>
          <p:nvPr/>
        </p:nvSpPr>
        <p:spPr>
          <a:xfrm>
            <a:off x="406256" y="1311591"/>
            <a:ext cx="1116698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+mn-lt"/>
              </a:rPr>
              <a:t>BR-319/AM</a:t>
            </a:r>
            <a:endParaRPr lang="pt-BR" dirty="0">
              <a:solidFill>
                <a:schemeClr val="accent1"/>
              </a:solidFill>
              <a:latin typeface="+mn-lt"/>
            </a:endParaRPr>
          </a:p>
          <a:p>
            <a:r>
              <a:rPr lang="pt-BR" b="1" dirty="0"/>
              <a:t>Reconstrução de 2 Pontes</a:t>
            </a:r>
            <a:r>
              <a:rPr lang="pt-BR" dirty="0"/>
              <a:t> (Curuçá e </a:t>
            </a:r>
            <a:r>
              <a:rPr lang="pt-BR" dirty="0" err="1"/>
              <a:t>Autaz</a:t>
            </a:r>
            <a:r>
              <a:rPr lang="pt-BR" dirty="0"/>
              <a:t>-Mirim)</a:t>
            </a:r>
          </a:p>
        </p:txBody>
      </p: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xmlns="" id="{76F78D07-6205-12C2-CE36-4DEFC9436925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1522954" y="1658277"/>
            <a:ext cx="2296880" cy="65260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xmlns="" id="{C7DD30D6-1E3B-74D9-8581-90F7E1521FF3}"/>
              </a:ext>
            </a:extLst>
          </p:cNvPr>
          <p:cNvCxnSpPr>
            <a:cxnSpLocks/>
          </p:cNvCxnSpPr>
          <p:nvPr/>
        </p:nvCxnSpPr>
        <p:spPr>
          <a:xfrm>
            <a:off x="1522954" y="1680103"/>
            <a:ext cx="2069008" cy="8209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xmlns="" id="{A448E569-A2B7-86AB-0C91-7970ECF80618}"/>
              </a:ext>
            </a:extLst>
          </p:cNvPr>
          <p:cNvSpPr/>
          <p:nvPr/>
        </p:nvSpPr>
        <p:spPr>
          <a:xfrm>
            <a:off x="2594031" y="3954936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2384C30-47D2-4048-A7F6-4545195B780A}"/>
              </a:ext>
            </a:extLst>
          </p:cNvPr>
          <p:cNvSpPr txBox="1"/>
          <p:nvPr/>
        </p:nvSpPr>
        <p:spPr>
          <a:xfrm>
            <a:off x="61851" y="4047682"/>
            <a:ext cx="1116698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+mn-lt"/>
              </a:rPr>
              <a:t>BR-425/RO</a:t>
            </a:r>
          </a:p>
          <a:p>
            <a:r>
              <a:rPr lang="pt-BR" b="1" dirty="0"/>
              <a:t>Construção de</a:t>
            </a:r>
            <a:r>
              <a:rPr lang="pt-BR" dirty="0"/>
              <a:t> </a:t>
            </a:r>
            <a:r>
              <a:rPr lang="pt-BR" b="1" dirty="0"/>
              <a:t>Ponte</a:t>
            </a:r>
            <a:r>
              <a:rPr lang="pt-BR" dirty="0"/>
              <a:t>: Guajará-Mirim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4FB2A0DC-63A6-DD3F-83E7-9F7C3ABFBED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178549" y="4094898"/>
            <a:ext cx="1372597" cy="2994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6C31B101-4A83-62A7-F085-53958E209BE4}"/>
              </a:ext>
            </a:extLst>
          </p:cNvPr>
          <p:cNvSpPr txBox="1"/>
          <p:nvPr/>
        </p:nvSpPr>
        <p:spPr>
          <a:xfrm>
            <a:off x="1296743" y="4568612"/>
            <a:ext cx="812520" cy="839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BR-425/RO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2 Pontes (Araras e Ribeirão)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xmlns="" id="{DF684499-2E78-ED51-0BC2-1DADE9404302}"/>
              </a:ext>
            </a:extLst>
          </p:cNvPr>
          <p:cNvCxnSpPr>
            <a:cxnSpLocks/>
          </p:cNvCxnSpPr>
          <p:nvPr/>
        </p:nvCxnSpPr>
        <p:spPr>
          <a:xfrm flipV="1">
            <a:off x="2109263" y="4092764"/>
            <a:ext cx="795933" cy="59066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riângulo isósceles 41">
            <a:extLst>
              <a:ext uri="{FF2B5EF4-FFF2-40B4-BE49-F238E27FC236}">
                <a16:creationId xmlns:a16="http://schemas.microsoft.com/office/drawing/2014/main" xmlns="" id="{8699D81A-E9A9-9592-147E-291087426ECA}"/>
              </a:ext>
            </a:extLst>
          </p:cNvPr>
          <p:cNvSpPr/>
          <p:nvPr/>
        </p:nvSpPr>
        <p:spPr>
          <a:xfrm>
            <a:off x="2822430" y="3921000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Triângulo isósceles 42">
            <a:extLst>
              <a:ext uri="{FF2B5EF4-FFF2-40B4-BE49-F238E27FC236}">
                <a16:creationId xmlns:a16="http://schemas.microsoft.com/office/drawing/2014/main" xmlns="" id="{5F597B12-0A92-0449-CB50-1E5EA7247EDA}"/>
              </a:ext>
            </a:extLst>
          </p:cNvPr>
          <p:cNvSpPr/>
          <p:nvPr/>
        </p:nvSpPr>
        <p:spPr>
          <a:xfrm>
            <a:off x="2964292" y="3932861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5D6E14B0-9093-2D69-59FD-AEC64D558470}"/>
              </a:ext>
            </a:extLst>
          </p:cNvPr>
          <p:cNvSpPr/>
          <p:nvPr/>
        </p:nvSpPr>
        <p:spPr>
          <a:xfrm>
            <a:off x="3450196" y="4089559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xmlns="" id="{1C2A50C2-0123-88D4-4C32-093B933AF9B6}"/>
              </a:ext>
            </a:extLst>
          </p:cNvPr>
          <p:cNvSpPr txBox="1"/>
          <p:nvPr/>
        </p:nvSpPr>
        <p:spPr>
          <a:xfrm>
            <a:off x="3563172" y="4034182"/>
            <a:ext cx="302197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Ji-Paraná</a:t>
            </a:r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xmlns="" id="{6274BDEB-2DE6-3EA0-8F95-6ACD7B1F53B7}"/>
              </a:ext>
            </a:extLst>
          </p:cNvPr>
          <p:cNvCxnSpPr>
            <a:cxnSpLocks/>
          </p:cNvCxnSpPr>
          <p:nvPr/>
        </p:nvCxnSpPr>
        <p:spPr>
          <a:xfrm flipV="1">
            <a:off x="3058375" y="4225425"/>
            <a:ext cx="366803" cy="62534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714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m 309">
            <a:extLst>
              <a:ext uri="{FF2B5EF4-FFF2-40B4-BE49-F238E27FC236}">
                <a16:creationId xmlns:a16="http://schemas.microsoft.com/office/drawing/2014/main" xmlns="" id="{FBBD6057-4DE7-BB53-5141-2F9913D30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80" y="-3259707"/>
            <a:ext cx="10294374" cy="102943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55D2F83-A195-09C4-8D9D-ACD2FC3EF9C5}"/>
              </a:ext>
            </a:extLst>
          </p:cNvPr>
          <p:cNvSpPr txBox="1"/>
          <p:nvPr/>
        </p:nvSpPr>
        <p:spPr>
          <a:xfrm>
            <a:off x="17289" y="-6305"/>
            <a:ext cx="3513237" cy="16004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Duplicações, </a:t>
            </a:r>
          </a:p>
          <a:p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Pontes e Travessias</a:t>
            </a:r>
          </a:p>
          <a:p>
            <a:r>
              <a:rPr lang="pt-BR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Centro-Oeste, Sudeste e S</a:t>
            </a:r>
            <a:r>
              <a:rPr lang="pt-BR" sz="26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ul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3D29165-C324-D3EA-5A8B-C2EA9A00E111}"/>
              </a:ext>
            </a:extLst>
          </p:cNvPr>
          <p:cNvSpPr/>
          <p:nvPr/>
        </p:nvSpPr>
        <p:spPr>
          <a:xfrm>
            <a:off x="3417436" y="40053"/>
            <a:ext cx="53457" cy="10464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Forma Livre: Forma 83">
            <a:extLst>
              <a:ext uri="{FF2B5EF4-FFF2-40B4-BE49-F238E27FC236}">
                <a16:creationId xmlns:a16="http://schemas.microsoft.com/office/drawing/2014/main" xmlns="" id="{55697461-8A00-880D-F899-DD6D05EC002E}"/>
              </a:ext>
            </a:extLst>
          </p:cNvPr>
          <p:cNvSpPr/>
          <p:nvPr/>
        </p:nvSpPr>
        <p:spPr>
          <a:xfrm>
            <a:off x="6074569" y="5819775"/>
            <a:ext cx="264319" cy="402431"/>
          </a:xfrm>
          <a:custGeom>
            <a:avLst/>
            <a:gdLst>
              <a:gd name="connsiteX0" fmla="*/ 264319 w 264319"/>
              <a:gd name="connsiteY0" fmla="*/ 0 h 402431"/>
              <a:gd name="connsiteX1" fmla="*/ 228600 w 264319"/>
              <a:gd name="connsiteY1" fmla="*/ 85725 h 402431"/>
              <a:gd name="connsiteX2" fmla="*/ 207169 w 264319"/>
              <a:gd name="connsiteY2" fmla="*/ 128588 h 402431"/>
              <a:gd name="connsiteX3" fmla="*/ 183356 w 264319"/>
              <a:gd name="connsiteY3" fmla="*/ 161925 h 402431"/>
              <a:gd name="connsiteX4" fmla="*/ 150019 w 264319"/>
              <a:gd name="connsiteY4" fmla="*/ 185738 h 402431"/>
              <a:gd name="connsiteX5" fmla="*/ 92869 w 264319"/>
              <a:gd name="connsiteY5" fmla="*/ 207169 h 402431"/>
              <a:gd name="connsiteX6" fmla="*/ 78581 w 264319"/>
              <a:gd name="connsiteY6" fmla="*/ 233363 h 402431"/>
              <a:gd name="connsiteX7" fmla="*/ 100012 w 264319"/>
              <a:gd name="connsiteY7" fmla="*/ 288131 h 402431"/>
              <a:gd name="connsiteX8" fmla="*/ 73819 w 264319"/>
              <a:gd name="connsiteY8" fmla="*/ 316706 h 402431"/>
              <a:gd name="connsiteX9" fmla="*/ 40481 w 264319"/>
              <a:gd name="connsiteY9" fmla="*/ 338138 h 402431"/>
              <a:gd name="connsiteX10" fmla="*/ 28575 w 264319"/>
              <a:gd name="connsiteY10" fmla="*/ 371475 h 402431"/>
              <a:gd name="connsiteX11" fmla="*/ 0 w 264319"/>
              <a:gd name="connsiteY11" fmla="*/ 402431 h 40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319" h="402431">
                <a:moveTo>
                  <a:pt x="264319" y="0"/>
                </a:moveTo>
                <a:lnTo>
                  <a:pt x="228600" y="85725"/>
                </a:lnTo>
                <a:lnTo>
                  <a:pt x="207169" y="128588"/>
                </a:lnTo>
                <a:lnTo>
                  <a:pt x="183356" y="161925"/>
                </a:lnTo>
                <a:lnTo>
                  <a:pt x="150019" y="185738"/>
                </a:lnTo>
                <a:lnTo>
                  <a:pt x="92869" y="207169"/>
                </a:lnTo>
                <a:lnTo>
                  <a:pt x="78581" y="233363"/>
                </a:lnTo>
                <a:lnTo>
                  <a:pt x="100012" y="288131"/>
                </a:lnTo>
                <a:lnTo>
                  <a:pt x="73819" y="316706"/>
                </a:lnTo>
                <a:lnTo>
                  <a:pt x="40481" y="338138"/>
                </a:lnTo>
                <a:lnTo>
                  <a:pt x="28575" y="371475"/>
                </a:lnTo>
                <a:lnTo>
                  <a:pt x="0" y="402431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Forma Livre: Forma 84">
            <a:extLst>
              <a:ext uri="{FF2B5EF4-FFF2-40B4-BE49-F238E27FC236}">
                <a16:creationId xmlns:a16="http://schemas.microsoft.com/office/drawing/2014/main" xmlns="" id="{60F89F0D-1F42-50A5-9B68-DA8F133550BB}"/>
              </a:ext>
            </a:extLst>
          </p:cNvPr>
          <p:cNvSpPr/>
          <p:nvPr/>
        </p:nvSpPr>
        <p:spPr>
          <a:xfrm>
            <a:off x="6853238" y="5012531"/>
            <a:ext cx="147637" cy="9525"/>
          </a:xfrm>
          <a:custGeom>
            <a:avLst/>
            <a:gdLst>
              <a:gd name="connsiteX0" fmla="*/ 0 w 147637"/>
              <a:gd name="connsiteY0" fmla="*/ 2382 h 9525"/>
              <a:gd name="connsiteX1" fmla="*/ 73818 w 147637"/>
              <a:gd name="connsiteY1" fmla="*/ 9525 h 9525"/>
              <a:gd name="connsiteX2" fmla="*/ 147637 w 147637"/>
              <a:gd name="connsiteY2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" h="9525">
                <a:moveTo>
                  <a:pt x="0" y="2382"/>
                </a:moveTo>
                <a:lnTo>
                  <a:pt x="73818" y="9525"/>
                </a:lnTo>
                <a:lnTo>
                  <a:pt x="147637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Forma Livre: Forma 85">
            <a:extLst>
              <a:ext uri="{FF2B5EF4-FFF2-40B4-BE49-F238E27FC236}">
                <a16:creationId xmlns:a16="http://schemas.microsoft.com/office/drawing/2014/main" xmlns="" id="{1863DDEA-1EAE-E312-E762-EEF99278C01D}"/>
              </a:ext>
            </a:extLst>
          </p:cNvPr>
          <p:cNvSpPr/>
          <p:nvPr/>
        </p:nvSpPr>
        <p:spPr>
          <a:xfrm>
            <a:off x="6900863" y="4855369"/>
            <a:ext cx="114300" cy="54769"/>
          </a:xfrm>
          <a:custGeom>
            <a:avLst/>
            <a:gdLst>
              <a:gd name="connsiteX0" fmla="*/ 114300 w 114300"/>
              <a:gd name="connsiteY0" fmla="*/ 0 h 54769"/>
              <a:gd name="connsiteX1" fmla="*/ 73818 w 114300"/>
              <a:gd name="connsiteY1" fmla="*/ 47625 h 54769"/>
              <a:gd name="connsiteX2" fmla="*/ 38100 w 114300"/>
              <a:gd name="connsiteY2" fmla="*/ 52387 h 54769"/>
              <a:gd name="connsiteX3" fmla="*/ 0 w 114300"/>
              <a:gd name="connsiteY3" fmla="*/ 54769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54769">
                <a:moveTo>
                  <a:pt x="114300" y="0"/>
                </a:moveTo>
                <a:lnTo>
                  <a:pt x="73818" y="47625"/>
                </a:lnTo>
                <a:lnTo>
                  <a:pt x="38100" y="52387"/>
                </a:lnTo>
                <a:lnTo>
                  <a:pt x="0" y="54769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xmlns="" id="{8A064FA4-68AA-D073-E480-197459AD657C}"/>
              </a:ext>
            </a:extLst>
          </p:cNvPr>
          <p:cNvSpPr/>
          <p:nvPr/>
        </p:nvSpPr>
        <p:spPr>
          <a:xfrm>
            <a:off x="5772150" y="4536281"/>
            <a:ext cx="26194" cy="166688"/>
          </a:xfrm>
          <a:custGeom>
            <a:avLst/>
            <a:gdLst>
              <a:gd name="connsiteX0" fmla="*/ 26194 w 26194"/>
              <a:gd name="connsiteY0" fmla="*/ 0 h 166688"/>
              <a:gd name="connsiteX1" fmla="*/ 0 w 26194"/>
              <a:gd name="connsiteY1" fmla="*/ 42863 h 166688"/>
              <a:gd name="connsiteX2" fmla="*/ 7144 w 26194"/>
              <a:gd name="connsiteY2" fmla="*/ 71438 h 166688"/>
              <a:gd name="connsiteX3" fmla="*/ 14288 w 26194"/>
              <a:gd name="connsiteY3" fmla="*/ 92869 h 166688"/>
              <a:gd name="connsiteX4" fmla="*/ 0 w 26194"/>
              <a:gd name="connsiteY4" fmla="*/ 116682 h 166688"/>
              <a:gd name="connsiteX5" fmla="*/ 4763 w 26194"/>
              <a:gd name="connsiteY5" fmla="*/ 152400 h 166688"/>
              <a:gd name="connsiteX6" fmla="*/ 9525 w 26194"/>
              <a:gd name="connsiteY6" fmla="*/ 166688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94" h="166688">
                <a:moveTo>
                  <a:pt x="26194" y="0"/>
                </a:moveTo>
                <a:lnTo>
                  <a:pt x="0" y="42863"/>
                </a:lnTo>
                <a:lnTo>
                  <a:pt x="7144" y="71438"/>
                </a:lnTo>
                <a:lnTo>
                  <a:pt x="14288" y="92869"/>
                </a:lnTo>
                <a:lnTo>
                  <a:pt x="0" y="116682"/>
                </a:lnTo>
                <a:lnTo>
                  <a:pt x="4763" y="152400"/>
                </a:lnTo>
                <a:lnTo>
                  <a:pt x="9525" y="166688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Forma Livre: Forma 87">
            <a:extLst>
              <a:ext uri="{FF2B5EF4-FFF2-40B4-BE49-F238E27FC236}">
                <a16:creationId xmlns:a16="http://schemas.microsoft.com/office/drawing/2014/main" xmlns="" id="{064F7416-047C-90E0-5494-CF258483ED69}"/>
              </a:ext>
            </a:extLst>
          </p:cNvPr>
          <p:cNvSpPr/>
          <p:nvPr/>
        </p:nvSpPr>
        <p:spPr>
          <a:xfrm>
            <a:off x="5660231" y="4436269"/>
            <a:ext cx="80963" cy="45244"/>
          </a:xfrm>
          <a:custGeom>
            <a:avLst/>
            <a:gdLst>
              <a:gd name="connsiteX0" fmla="*/ 0 w 80963"/>
              <a:gd name="connsiteY0" fmla="*/ 0 h 45244"/>
              <a:gd name="connsiteX1" fmla="*/ 59532 w 80963"/>
              <a:gd name="connsiteY1" fmla="*/ 21431 h 45244"/>
              <a:gd name="connsiteX2" fmla="*/ 80963 w 80963"/>
              <a:gd name="connsiteY2" fmla="*/ 45244 h 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3" h="45244">
                <a:moveTo>
                  <a:pt x="0" y="0"/>
                </a:moveTo>
                <a:lnTo>
                  <a:pt x="59532" y="21431"/>
                </a:lnTo>
                <a:lnTo>
                  <a:pt x="80963" y="45244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xmlns="" id="{74085704-E3E0-943C-2288-0A1AE24318D1}"/>
              </a:ext>
            </a:extLst>
          </p:cNvPr>
          <p:cNvSpPr/>
          <p:nvPr/>
        </p:nvSpPr>
        <p:spPr>
          <a:xfrm>
            <a:off x="6519863" y="1604963"/>
            <a:ext cx="361950" cy="333375"/>
          </a:xfrm>
          <a:custGeom>
            <a:avLst/>
            <a:gdLst>
              <a:gd name="connsiteX0" fmla="*/ 0 w 361950"/>
              <a:gd name="connsiteY0" fmla="*/ 0 h 333375"/>
              <a:gd name="connsiteX1" fmla="*/ 107156 w 361950"/>
              <a:gd name="connsiteY1" fmla="*/ 21431 h 333375"/>
              <a:gd name="connsiteX2" fmla="*/ 128587 w 361950"/>
              <a:gd name="connsiteY2" fmla="*/ 104775 h 333375"/>
              <a:gd name="connsiteX3" fmla="*/ 161925 w 361950"/>
              <a:gd name="connsiteY3" fmla="*/ 109537 h 333375"/>
              <a:gd name="connsiteX4" fmla="*/ 204787 w 361950"/>
              <a:gd name="connsiteY4" fmla="*/ 164306 h 333375"/>
              <a:gd name="connsiteX5" fmla="*/ 197643 w 361950"/>
              <a:gd name="connsiteY5" fmla="*/ 185737 h 333375"/>
              <a:gd name="connsiteX6" fmla="*/ 259556 w 361950"/>
              <a:gd name="connsiteY6" fmla="*/ 209550 h 333375"/>
              <a:gd name="connsiteX7" fmla="*/ 280987 w 361950"/>
              <a:gd name="connsiteY7" fmla="*/ 230981 h 333375"/>
              <a:gd name="connsiteX8" fmla="*/ 288131 w 361950"/>
              <a:gd name="connsiteY8" fmla="*/ 254793 h 333375"/>
              <a:gd name="connsiteX9" fmla="*/ 285750 w 361950"/>
              <a:gd name="connsiteY9" fmla="*/ 261937 h 333375"/>
              <a:gd name="connsiteX10" fmla="*/ 304800 w 361950"/>
              <a:gd name="connsiteY10" fmla="*/ 271462 h 333375"/>
              <a:gd name="connsiteX11" fmla="*/ 333375 w 361950"/>
              <a:gd name="connsiteY11" fmla="*/ 300037 h 333375"/>
              <a:gd name="connsiteX12" fmla="*/ 361950 w 361950"/>
              <a:gd name="connsiteY12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950" h="333375">
                <a:moveTo>
                  <a:pt x="0" y="0"/>
                </a:moveTo>
                <a:lnTo>
                  <a:pt x="107156" y="21431"/>
                </a:lnTo>
                <a:lnTo>
                  <a:pt x="128587" y="104775"/>
                </a:lnTo>
                <a:lnTo>
                  <a:pt x="161925" y="109537"/>
                </a:lnTo>
                <a:lnTo>
                  <a:pt x="204787" y="164306"/>
                </a:lnTo>
                <a:lnTo>
                  <a:pt x="197643" y="185737"/>
                </a:lnTo>
                <a:lnTo>
                  <a:pt x="259556" y="209550"/>
                </a:lnTo>
                <a:lnTo>
                  <a:pt x="280987" y="230981"/>
                </a:lnTo>
                <a:lnTo>
                  <a:pt x="288131" y="254793"/>
                </a:lnTo>
                <a:lnTo>
                  <a:pt x="285750" y="261937"/>
                </a:lnTo>
                <a:lnTo>
                  <a:pt x="304800" y="271462"/>
                </a:lnTo>
                <a:lnTo>
                  <a:pt x="333375" y="300037"/>
                </a:lnTo>
                <a:lnTo>
                  <a:pt x="361950" y="3333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Triângulo isósceles 89">
            <a:extLst>
              <a:ext uri="{FF2B5EF4-FFF2-40B4-BE49-F238E27FC236}">
                <a16:creationId xmlns:a16="http://schemas.microsoft.com/office/drawing/2014/main" xmlns="" id="{4C382A8E-D8F1-AAE2-AE42-3300CD7B02CB}"/>
              </a:ext>
            </a:extLst>
          </p:cNvPr>
          <p:cNvSpPr/>
          <p:nvPr/>
        </p:nvSpPr>
        <p:spPr>
          <a:xfrm>
            <a:off x="4630952" y="3662412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xmlns="" id="{58354F6F-4DE2-EA39-4DD0-4796DCF1A769}"/>
              </a:ext>
            </a:extLst>
          </p:cNvPr>
          <p:cNvSpPr/>
          <p:nvPr/>
        </p:nvSpPr>
        <p:spPr>
          <a:xfrm>
            <a:off x="5080151" y="2141015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xmlns="" id="{44DC3E3C-993D-F17F-25F4-6D580A353344}"/>
              </a:ext>
            </a:extLst>
          </p:cNvPr>
          <p:cNvSpPr/>
          <p:nvPr/>
        </p:nvSpPr>
        <p:spPr>
          <a:xfrm>
            <a:off x="5669193" y="5667820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Triângulo isósceles 119">
            <a:extLst>
              <a:ext uri="{FF2B5EF4-FFF2-40B4-BE49-F238E27FC236}">
                <a16:creationId xmlns:a16="http://schemas.microsoft.com/office/drawing/2014/main" xmlns="" id="{4E2D4253-7875-6815-A39A-33907C18871F}"/>
              </a:ext>
            </a:extLst>
          </p:cNvPr>
          <p:cNvSpPr/>
          <p:nvPr/>
        </p:nvSpPr>
        <p:spPr>
          <a:xfrm>
            <a:off x="5458039" y="4605387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Triângulo isósceles 120">
            <a:extLst>
              <a:ext uri="{FF2B5EF4-FFF2-40B4-BE49-F238E27FC236}">
                <a16:creationId xmlns:a16="http://schemas.microsoft.com/office/drawing/2014/main" xmlns="" id="{E1FE01E3-7B61-1A3A-DFF1-C0A877E00613}"/>
              </a:ext>
            </a:extLst>
          </p:cNvPr>
          <p:cNvSpPr/>
          <p:nvPr/>
        </p:nvSpPr>
        <p:spPr>
          <a:xfrm>
            <a:off x="5335801" y="5200699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Triângulo isósceles 121">
            <a:extLst>
              <a:ext uri="{FF2B5EF4-FFF2-40B4-BE49-F238E27FC236}">
                <a16:creationId xmlns:a16="http://schemas.microsoft.com/office/drawing/2014/main" xmlns="" id="{2FFC9C7B-D8B9-A9B1-9CAB-337285C5AE05}"/>
              </a:ext>
            </a:extLst>
          </p:cNvPr>
          <p:cNvSpPr/>
          <p:nvPr/>
        </p:nvSpPr>
        <p:spPr>
          <a:xfrm>
            <a:off x="5767601" y="6362749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xmlns="" id="{1BAD8AD8-36EC-844D-92E9-35ECC208CC21}"/>
              </a:ext>
            </a:extLst>
          </p:cNvPr>
          <p:cNvSpPr/>
          <p:nvPr/>
        </p:nvSpPr>
        <p:spPr>
          <a:xfrm>
            <a:off x="5773968" y="4489895"/>
            <a:ext cx="72000" cy="72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Elipse 124">
            <a:extLst>
              <a:ext uri="{FF2B5EF4-FFF2-40B4-BE49-F238E27FC236}">
                <a16:creationId xmlns:a16="http://schemas.microsoft.com/office/drawing/2014/main" xmlns="" id="{AC2D4E6F-52F8-FB3A-04F4-C88B79630046}"/>
              </a:ext>
            </a:extLst>
          </p:cNvPr>
          <p:cNvSpPr/>
          <p:nvPr/>
        </p:nvSpPr>
        <p:spPr>
          <a:xfrm>
            <a:off x="6199418" y="3454845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Elipse 125">
            <a:extLst>
              <a:ext uri="{FF2B5EF4-FFF2-40B4-BE49-F238E27FC236}">
                <a16:creationId xmlns:a16="http://schemas.microsoft.com/office/drawing/2014/main" xmlns="" id="{914FCFB0-4E37-AE61-B482-B130FC6BB2E2}"/>
              </a:ext>
            </a:extLst>
          </p:cNvPr>
          <p:cNvSpPr/>
          <p:nvPr/>
        </p:nvSpPr>
        <p:spPr>
          <a:xfrm>
            <a:off x="7304695" y="216523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Elipse 126">
            <a:extLst>
              <a:ext uri="{FF2B5EF4-FFF2-40B4-BE49-F238E27FC236}">
                <a16:creationId xmlns:a16="http://schemas.microsoft.com/office/drawing/2014/main" xmlns="" id="{8CF9C07A-CA0C-1D04-6856-E5E4A798907F}"/>
              </a:ext>
            </a:extLst>
          </p:cNvPr>
          <p:cNvSpPr/>
          <p:nvPr/>
        </p:nvSpPr>
        <p:spPr>
          <a:xfrm>
            <a:off x="9055331" y="331673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xmlns="" id="{E76ED39C-1D5A-5E04-8064-63AD5B4E33F5}"/>
              </a:ext>
            </a:extLst>
          </p:cNvPr>
          <p:cNvSpPr txBox="1"/>
          <p:nvPr/>
        </p:nvSpPr>
        <p:spPr>
          <a:xfrm>
            <a:off x="6108078" y="1444869"/>
            <a:ext cx="309392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São Miguel do Araguaia</a:t>
            </a:r>
          </a:p>
        </p:txBody>
      </p:sp>
      <p:sp>
        <p:nvSpPr>
          <p:cNvPr id="158" name="Elipse 157">
            <a:extLst>
              <a:ext uri="{FF2B5EF4-FFF2-40B4-BE49-F238E27FC236}">
                <a16:creationId xmlns:a16="http://schemas.microsoft.com/office/drawing/2014/main" xmlns="" id="{516BBF0D-7824-2FB5-09AA-1290111AB08B}"/>
              </a:ext>
            </a:extLst>
          </p:cNvPr>
          <p:cNvSpPr>
            <a:spLocks noChangeAspect="1"/>
          </p:cNvSpPr>
          <p:nvPr/>
        </p:nvSpPr>
        <p:spPr>
          <a:xfrm>
            <a:off x="6487723" y="158982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xmlns="" id="{1F9E69E9-8764-0A42-F91A-604256D64FA3}"/>
              </a:ext>
            </a:extLst>
          </p:cNvPr>
          <p:cNvSpPr txBox="1"/>
          <p:nvPr/>
        </p:nvSpPr>
        <p:spPr>
          <a:xfrm>
            <a:off x="6655483" y="1912003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Uruaçu</a:t>
            </a:r>
          </a:p>
        </p:txBody>
      </p:sp>
      <p:sp>
        <p:nvSpPr>
          <p:cNvPr id="160" name="Elipse 159">
            <a:extLst>
              <a:ext uri="{FF2B5EF4-FFF2-40B4-BE49-F238E27FC236}">
                <a16:creationId xmlns:a16="http://schemas.microsoft.com/office/drawing/2014/main" xmlns="" id="{A4F8B202-38AD-30B3-8D9E-15A3E56CA03E}"/>
              </a:ext>
            </a:extLst>
          </p:cNvPr>
          <p:cNvSpPr>
            <a:spLocks noChangeAspect="1"/>
          </p:cNvSpPr>
          <p:nvPr/>
        </p:nvSpPr>
        <p:spPr>
          <a:xfrm>
            <a:off x="6856817" y="191367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xmlns="" id="{3FAB6B2C-4B32-F415-A36E-880B18952F2D}"/>
              </a:ext>
            </a:extLst>
          </p:cNvPr>
          <p:cNvSpPr txBox="1"/>
          <p:nvPr/>
        </p:nvSpPr>
        <p:spPr>
          <a:xfrm>
            <a:off x="7366457" y="2227134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Formosa</a:t>
            </a:r>
          </a:p>
        </p:txBody>
      </p:sp>
      <p:sp>
        <p:nvSpPr>
          <p:cNvPr id="163" name="Elipse 162">
            <a:extLst>
              <a:ext uri="{FF2B5EF4-FFF2-40B4-BE49-F238E27FC236}">
                <a16:creationId xmlns:a16="http://schemas.microsoft.com/office/drawing/2014/main" xmlns="" id="{7907B508-B8AA-B8BD-D446-186AE4905632}"/>
              </a:ext>
            </a:extLst>
          </p:cNvPr>
          <p:cNvSpPr/>
          <p:nvPr/>
        </p:nvSpPr>
        <p:spPr>
          <a:xfrm>
            <a:off x="6196012" y="2742981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xmlns="" id="{2B1B80CF-872C-BF0B-28F0-168A411E8991}"/>
              </a:ext>
            </a:extLst>
          </p:cNvPr>
          <p:cNvSpPr txBox="1"/>
          <p:nvPr/>
        </p:nvSpPr>
        <p:spPr>
          <a:xfrm>
            <a:off x="6266656" y="2665018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Jataí</a:t>
            </a:r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xmlns="" id="{A3410D1D-127B-5427-4D29-E7232065668C}"/>
              </a:ext>
            </a:extLst>
          </p:cNvPr>
          <p:cNvSpPr txBox="1"/>
          <p:nvPr/>
        </p:nvSpPr>
        <p:spPr>
          <a:xfrm>
            <a:off x="5738167" y="4371194"/>
            <a:ext cx="227841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Toledo</a:t>
            </a:r>
          </a:p>
        </p:txBody>
      </p:sp>
      <p:sp>
        <p:nvSpPr>
          <p:cNvPr id="168" name="Elipse 167">
            <a:extLst>
              <a:ext uri="{FF2B5EF4-FFF2-40B4-BE49-F238E27FC236}">
                <a16:creationId xmlns:a16="http://schemas.microsoft.com/office/drawing/2014/main" xmlns="" id="{F52BE344-A1E5-EA9D-EB31-0B3640D47508}"/>
              </a:ext>
            </a:extLst>
          </p:cNvPr>
          <p:cNvSpPr>
            <a:spLocks noChangeAspect="1"/>
          </p:cNvSpPr>
          <p:nvPr/>
        </p:nvSpPr>
        <p:spPr>
          <a:xfrm>
            <a:off x="5643967" y="441874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xmlns="" id="{5D2E77EE-149A-345F-E626-E647345DA873}"/>
              </a:ext>
            </a:extLst>
          </p:cNvPr>
          <p:cNvSpPr txBox="1"/>
          <p:nvPr/>
        </p:nvSpPr>
        <p:spPr>
          <a:xfrm>
            <a:off x="5520180" y="4162235"/>
            <a:ext cx="267231" cy="2308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Marechal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Cândido Rondon</a:t>
            </a:r>
          </a:p>
        </p:txBody>
      </p:sp>
      <p:sp>
        <p:nvSpPr>
          <p:cNvPr id="170" name="Elipse 169">
            <a:extLst>
              <a:ext uri="{FF2B5EF4-FFF2-40B4-BE49-F238E27FC236}">
                <a16:creationId xmlns:a16="http://schemas.microsoft.com/office/drawing/2014/main" xmlns="" id="{A9C283D8-393E-D94E-13DA-FD8EB93B291F}"/>
              </a:ext>
            </a:extLst>
          </p:cNvPr>
          <p:cNvSpPr>
            <a:spLocks noChangeAspect="1"/>
          </p:cNvSpPr>
          <p:nvPr/>
        </p:nvSpPr>
        <p:spPr>
          <a:xfrm>
            <a:off x="5720167" y="445684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1" name="CaixaDeTexto 170">
            <a:extLst>
              <a:ext uri="{FF2B5EF4-FFF2-40B4-BE49-F238E27FC236}">
                <a16:creationId xmlns:a16="http://schemas.microsoft.com/office/drawing/2014/main" xmlns="" id="{F8A98E73-85F0-620D-16D0-CD665FDE270C}"/>
              </a:ext>
            </a:extLst>
          </p:cNvPr>
          <p:cNvSpPr txBox="1"/>
          <p:nvPr/>
        </p:nvSpPr>
        <p:spPr>
          <a:xfrm>
            <a:off x="5782335" y="4706380"/>
            <a:ext cx="417083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Marmelândia</a:t>
            </a:r>
            <a:endParaRPr lang="pt-BR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2" name="Elipse 171">
            <a:extLst>
              <a:ext uri="{FF2B5EF4-FFF2-40B4-BE49-F238E27FC236}">
                <a16:creationId xmlns:a16="http://schemas.microsoft.com/office/drawing/2014/main" xmlns="" id="{59FE8249-FDAE-34F6-5595-6054623F060D}"/>
              </a:ext>
            </a:extLst>
          </p:cNvPr>
          <p:cNvSpPr>
            <a:spLocks noChangeAspect="1"/>
          </p:cNvSpPr>
          <p:nvPr/>
        </p:nvSpPr>
        <p:spPr>
          <a:xfrm>
            <a:off x="5761442" y="467592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3" name="CaixaDeTexto 172">
            <a:extLst>
              <a:ext uri="{FF2B5EF4-FFF2-40B4-BE49-F238E27FC236}">
                <a16:creationId xmlns:a16="http://schemas.microsoft.com/office/drawing/2014/main" xmlns="" id="{FB858A1C-5ECD-7072-E2EE-865DB7FEB47F}"/>
              </a:ext>
            </a:extLst>
          </p:cNvPr>
          <p:cNvSpPr txBox="1"/>
          <p:nvPr/>
        </p:nvSpPr>
        <p:spPr>
          <a:xfrm>
            <a:off x="5264302" y="4546369"/>
            <a:ext cx="217605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Foz do Iguaçu</a:t>
            </a:r>
          </a:p>
        </p:txBody>
      </p:sp>
      <p:sp>
        <p:nvSpPr>
          <p:cNvPr id="174" name="CaixaDeTexto 173">
            <a:extLst>
              <a:ext uri="{FF2B5EF4-FFF2-40B4-BE49-F238E27FC236}">
                <a16:creationId xmlns:a16="http://schemas.microsoft.com/office/drawing/2014/main" xmlns="" id="{03285160-8EE5-E437-8656-D1A24E54EC1E}"/>
              </a:ext>
            </a:extLst>
          </p:cNvPr>
          <p:cNvSpPr txBox="1"/>
          <p:nvPr/>
        </p:nvSpPr>
        <p:spPr>
          <a:xfrm>
            <a:off x="5872567" y="4475744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Cascavel</a:t>
            </a:r>
          </a:p>
        </p:txBody>
      </p:sp>
      <p:sp>
        <p:nvSpPr>
          <p:cNvPr id="175" name="CaixaDeTexto 174">
            <a:extLst>
              <a:ext uri="{FF2B5EF4-FFF2-40B4-BE49-F238E27FC236}">
                <a16:creationId xmlns:a16="http://schemas.microsoft.com/office/drawing/2014/main" xmlns="" id="{73A7F580-78A6-5BA1-31C4-9D08209EE487}"/>
              </a:ext>
            </a:extLst>
          </p:cNvPr>
          <p:cNvSpPr txBox="1"/>
          <p:nvPr/>
        </p:nvSpPr>
        <p:spPr>
          <a:xfrm>
            <a:off x="6175093" y="4037792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Maringá</a:t>
            </a:r>
          </a:p>
        </p:txBody>
      </p:sp>
      <p:sp>
        <p:nvSpPr>
          <p:cNvPr id="177" name="Elipse 176">
            <a:extLst>
              <a:ext uri="{FF2B5EF4-FFF2-40B4-BE49-F238E27FC236}">
                <a16:creationId xmlns:a16="http://schemas.microsoft.com/office/drawing/2014/main" xmlns="" id="{3F96122F-D003-31FE-3B7E-40392EA819C8}"/>
              </a:ext>
            </a:extLst>
          </p:cNvPr>
          <p:cNvSpPr/>
          <p:nvPr/>
        </p:nvSpPr>
        <p:spPr>
          <a:xfrm>
            <a:off x="6139093" y="4115245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xmlns="" id="{674FD9CE-5791-2023-1361-7F5BB78D4B61}"/>
              </a:ext>
            </a:extLst>
          </p:cNvPr>
          <p:cNvSpPr txBox="1"/>
          <p:nvPr/>
        </p:nvSpPr>
        <p:spPr>
          <a:xfrm>
            <a:off x="6257344" y="3377562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Três Lagoas</a:t>
            </a:r>
          </a:p>
        </p:txBody>
      </p:sp>
      <p:sp>
        <p:nvSpPr>
          <p:cNvPr id="180" name="CaixaDeTexto 179">
            <a:extLst>
              <a:ext uri="{FF2B5EF4-FFF2-40B4-BE49-F238E27FC236}">
                <a16:creationId xmlns:a16="http://schemas.microsoft.com/office/drawing/2014/main" xmlns="" id="{51513C16-C61B-91F0-FB7E-D113E5D65C80}"/>
              </a:ext>
            </a:extLst>
          </p:cNvPr>
          <p:cNvSpPr txBox="1"/>
          <p:nvPr/>
        </p:nvSpPr>
        <p:spPr>
          <a:xfrm>
            <a:off x="6505723" y="4833537"/>
            <a:ext cx="369704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Jaguará do Sul</a:t>
            </a:r>
          </a:p>
        </p:txBody>
      </p:sp>
      <p:sp>
        <p:nvSpPr>
          <p:cNvPr id="181" name="Elipse 180">
            <a:extLst>
              <a:ext uri="{FF2B5EF4-FFF2-40B4-BE49-F238E27FC236}">
                <a16:creationId xmlns:a16="http://schemas.microsoft.com/office/drawing/2014/main" xmlns="" id="{A95E29C9-D839-5A8E-EE7F-38B78EA94A8E}"/>
              </a:ext>
            </a:extLst>
          </p:cNvPr>
          <p:cNvSpPr>
            <a:spLocks noChangeAspect="1"/>
          </p:cNvSpPr>
          <p:nvPr/>
        </p:nvSpPr>
        <p:spPr>
          <a:xfrm>
            <a:off x="6879042" y="488864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2" name="CaixaDeTexto 181">
            <a:extLst>
              <a:ext uri="{FF2B5EF4-FFF2-40B4-BE49-F238E27FC236}">
                <a16:creationId xmlns:a16="http://schemas.microsoft.com/office/drawing/2014/main" xmlns="" id="{26AABC95-8E77-616C-90B9-5E18D6355E11}"/>
              </a:ext>
            </a:extLst>
          </p:cNvPr>
          <p:cNvSpPr txBox="1"/>
          <p:nvPr/>
        </p:nvSpPr>
        <p:spPr>
          <a:xfrm>
            <a:off x="7023998" y="4686026"/>
            <a:ext cx="593620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São Francisco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Sul</a:t>
            </a:r>
          </a:p>
        </p:txBody>
      </p:sp>
      <p:sp>
        <p:nvSpPr>
          <p:cNvPr id="183" name="Elipse 182">
            <a:extLst>
              <a:ext uri="{FF2B5EF4-FFF2-40B4-BE49-F238E27FC236}">
                <a16:creationId xmlns:a16="http://schemas.microsoft.com/office/drawing/2014/main" xmlns="" id="{15B1F395-A36B-1CBF-5674-E8021BC76067}"/>
              </a:ext>
            </a:extLst>
          </p:cNvPr>
          <p:cNvSpPr>
            <a:spLocks noChangeAspect="1"/>
          </p:cNvSpPr>
          <p:nvPr/>
        </p:nvSpPr>
        <p:spPr>
          <a:xfrm>
            <a:off x="6996517" y="483784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CaixaDeTexto 183">
            <a:extLst>
              <a:ext uri="{FF2B5EF4-FFF2-40B4-BE49-F238E27FC236}">
                <a16:creationId xmlns:a16="http://schemas.microsoft.com/office/drawing/2014/main" xmlns="" id="{09938921-AF09-52B5-E9C0-35B1A1F37C06}"/>
              </a:ext>
            </a:extLst>
          </p:cNvPr>
          <p:cNvSpPr txBox="1"/>
          <p:nvPr/>
        </p:nvSpPr>
        <p:spPr>
          <a:xfrm>
            <a:off x="7026325" y="4940615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Navegantes</a:t>
            </a:r>
          </a:p>
        </p:txBody>
      </p:sp>
      <p:sp>
        <p:nvSpPr>
          <p:cNvPr id="185" name="Elipse 184">
            <a:extLst>
              <a:ext uri="{FF2B5EF4-FFF2-40B4-BE49-F238E27FC236}">
                <a16:creationId xmlns:a16="http://schemas.microsoft.com/office/drawing/2014/main" xmlns="" id="{07326EFA-2346-A053-AA6A-69A39EE135CE}"/>
              </a:ext>
            </a:extLst>
          </p:cNvPr>
          <p:cNvSpPr>
            <a:spLocks noChangeAspect="1"/>
          </p:cNvSpPr>
          <p:nvPr/>
        </p:nvSpPr>
        <p:spPr>
          <a:xfrm>
            <a:off x="6980642" y="499659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6" name="CaixaDeTexto 185">
            <a:extLst>
              <a:ext uri="{FF2B5EF4-FFF2-40B4-BE49-F238E27FC236}">
                <a16:creationId xmlns:a16="http://schemas.microsoft.com/office/drawing/2014/main" xmlns="" id="{F8C6DBEB-782F-B1CA-D46E-8C44BB4F6EAD}"/>
              </a:ext>
            </a:extLst>
          </p:cNvPr>
          <p:cNvSpPr txBox="1"/>
          <p:nvPr/>
        </p:nvSpPr>
        <p:spPr>
          <a:xfrm>
            <a:off x="6655483" y="4998296"/>
            <a:ext cx="226330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Indaial</a:t>
            </a:r>
          </a:p>
        </p:txBody>
      </p:sp>
      <p:sp>
        <p:nvSpPr>
          <p:cNvPr id="187" name="Elipse 186">
            <a:extLst>
              <a:ext uri="{FF2B5EF4-FFF2-40B4-BE49-F238E27FC236}">
                <a16:creationId xmlns:a16="http://schemas.microsoft.com/office/drawing/2014/main" xmlns="" id="{68A2F90A-2FC7-F9BD-6CEE-261FE9194DA6}"/>
              </a:ext>
            </a:extLst>
          </p:cNvPr>
          <p:cNvSpPr>
            <a:spLocks noChangeAspect="1"/>
          </p:cNvSpPr>
          <p:nvPr/>
        </p:nvSpPr>
        <p:spPr>
          <a:xfrm>
            <a:off x="6837767" y="499342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8" name="CaixaDeTexto 187">
            <a:extLst>
              <a:ext uri="{FF2B5EF4-FFF2-40B4-BE49-F238E27FC236}">
                <a16:creationId xmlns:a16="http://schemas.microsoft.com/office/drawing/2014/main" xmlns="" id="{76E3E267-CDC2-766A-DE93-6BB13E00C347}"/>
              </a:ext>
            </a:extLst>
          </p:cNvPr>
          <p:cNvSpPr txBox="1"/>
          <p:nvPr/>
        </p:nvSpPr>
        <p:spPr>
          <a:xfrm>
            <a:off x="5303856" y="5315064"/>
            <a:ext cx="223630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Porto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Xavier</a:t>
            </a:r>
          </a:p>
        </p:txBody>
      </p:sp>
      <p:sp>
        <p:nvSpPr>
          <p:cNvPr id="190" name="CaixaDeTexto 189">
            <a:extLst>
              <a:ext uri="{FF2B5EF4-FFF2-40B4-BE49-F238E27FC236}">
                <a16:creationId xmlns:a16="http://schemas.microsoft.com/office/drawing/2014/main" xmlns="" id="{A2FD9410-2299-7A83-2C9C-7E9EBA919386}"/>
              </a:ext>
            </a:extLst>
          </p:cNvPr>
          <p:cNvSpPr txBox="1"/>
          <p:nvPr/>
        </p:nvSpPr>
        <p:spPr>
          <a:xfrm>
            <a:off x="5767601" y="5561385"/>
            <a:ext cx="194766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Santa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Maria</a:t>
            </a:r>
          </a:p>
        </p:txBody>
      </p:sp>
      <p:sp>
        <p:nvSpPr>
          <p:cNvPr id="191" name="CaixaDeTexto 190">
            <a:extLst>
              <a:ext uri="{FF2B5EF4-FFF2-40B4-BE49-F238E27FC236}">
                <a16:creationId xmlns:a16="http://schemas.microsoft.com/office/drawing/2014/main" xmlns="" id="{2F3D3219-4091-FDD9-BD64-3038E507D3C8}"/>
              </a:ext>
            </a:extLst>
          </p:cNvPr>
          <p:cNvSpPr txBox="1"/>
          <p:nvPr/>
        </p:nvSpPr>
        <p:spPr>
          <a:xfrm>
            <a:off x="6104458" y="5638910"/>
            <a:ext cx="288026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Eldorado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Sul</a:t>
            </a:r>
          </a:p>
        </p:txBody>
      </p:sp>
      <p:sp>
        <p:nvSpPr>
          <p:cNvPr id="192" name="CaixaDeTexto 191">
            <a:extLst>
              <a:ext uri="{FF2B5EF4-FFF2-40B4-BE49-F238E27FC236}">
                <a16:creationId xmlns:a16="http://schemas.microsoft.com/office/drawing/2014/main" xmlns="" id="{45068E6A-BFE6-A742-D2CA-FFFEFFF307C2}"/>
              </a:ext>
            </a:extLst>
          </p:cNvPr>
          <p:cNvSpPr txBox="1"/>
          <p:nvPr/>
        </p:nvSpPr>
        <p:spPr>
          <a:xfrm>
            <a:off x="5842128" y="5809381"/>
            <a:ext cx="264319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Pântano </a:t>
            </a:r>
          </a:p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Grande</a:t>
            </a:r>
          </a:p>
        </p:txBody>
      </p:sp>
      <p:sp>
        <p:nvSpPr>
          <p:cNvPr id="193" name="CaixaDeTexto 192">
            <a:extLst>
              <a:ext uri="{FF2B5EF4-FFF2-40B4-BE49-F238E27FC236}">
                <a16:creationId xmlns:a16="http://schemas.microsoft.com/office/drawing/2014/main" xmlns="" id="{1BC75EC9-3539-1DBA-B94F-AADD04417740}"/>
              </a:ext>
            </a:extLst>
          </p:cNvPr>
          <p:cNvSpPr txBox="1"/>
          <p:nvPr/>
        </p:nvSpPr>
        <p:spPr>
          <a:xfrm>
            <a:off x="5874261" y="6127993"/>
            <a:ext cx="23194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Pelotas</a:t>
            </a:r>
          </a:p>
        </p:txBody>
      </p:sp>
      <p:sp>
        <p:nvSpPr>
          <p:cNvPr id="194" name="CaixaDeTexto 193">
            <a:extLst>
              <a:ext uri="{FF2B5EF4-FFF2-40B4-BE49-F238E27FC236}">
                <a16:creationId xmlns:a16="http://schemas.microsoft.com/office/drawing/2014/main" xmlns="" id="{38AC0CBC-4C81-E399-586D-0195FB068E50}"/>
              </a:ext>
            </a:extLst>
          </p:cNvPr>
          <p:cNvSpPr txBox="1"/>
          <p:nvPr/>
        </p:nvSpPr>
        <p:spPr>
          <a:xfrm>
            <a:off x="5512698" y="6381990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Jaguarão</a:t>
            </a:r>
          </a:p>
        </p:txBody>
      </p:sp>
      <p:sp>
        <p:nvSpPr>
          <p:cNvPr id="195" name="CaixaDeTexto 194">
            <a:extLst>
              <a:ext uri="{FF2B5EF4-FFF2-40B4-BE49-F238E27FC236}">
                <a16:creationId xmlns:a16="http://schemas.microsoft.com/office/drawing/2014/main" xmlns="" id="{AAAE0075-3A38-36E7-F70E-F6984662A2F5}"/>
              </a:ext>
            </a:extLst>
          </p:cNvPr>
          <p:cNvSpPr txBox="1"/>
          <p:nvPr/>
        </p:nvSpPr>
        <p:spPr>
          <a:xfrm>
            <a:off x="6450802" y="5611841"/>
            <a:ext cx="464240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São Leopoldo</a:t>
            </a:r>
          </a:p>
        </p:txBody>
      </p:sp>
      <p:sp>
        <p:nvSpPr>
          <p:cNvPr id="196" name="CaixaDeTexto 195">
            <a:extLst>
              <a:ext uri="{FF2B5EF4-FFF2-40B4-BE49-F238E27FC236}">
                <a16:creationId xmlns:a16="http://schemas.microsoft.com/office/drawing/2014/main" xmlns="" id="{C8EE9ECE-F165-252D-A021-9C6AB5810F9F}"/>
              </a:ext>
            </a:extLst>
          </p:cNvPr>
          <p:cNvSpPr txBox="1"/>
          <p:nvPr/>
        </p:nvSpPr>
        <p:spPr>
          <a:xfrm>
            <a:off x="8766401" y="3339090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Vila Velha</a:t>
            </a:r>
          </a:p>
        </p:txBody>
      </p:sp>
      <p:sp>
        <p:nvSpPr>
          <p:cNvPr id="197" name="CaixaDeTexto 196">
            <a:extLst>
              <a:ext uri="{FF2B5EF4-FFF2-40B4-BE49-F238E27FC236}">
                <a16:creationId xmlns:a16="http://schemas.microsoft.com/office/drawing/2014/main" xmlns="" id="{ED108972-C804-FA35-EB64-5D3CCFA453A8}"/>
              </a:ext>
            </a:extLst>
          </p:cNvPr>
          <p:cNvSpPr txBox="1"/>
          <p:nvPr/>
        </p:nvSpPr>
        <p:spPr>
          <a:xfrm>
            <a:off x="9140960" y="3258089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Serra</a:t>
            </a:r>
          </a:p>
        </p:txBody>
      </p:sp>
      <p:sp>
        <p:nvSpPr>
          <p:cNvPr id="198" name="CaixaDeTexto 197">
            <a:extLst>
              <a:ext uri="{FF2B5EF4-FFF2-40B4-BE49-F238E27FC236}">
                <a16:creationId xmlns:a16="http://schemas.microsoft.com/office/drawing/2014/main" xmlns="" id="{756A13ED-7222-03DF-565F-FCDC93137B74}"/>
              </a:ext>
            </a:extLst>
          </p:cNvPr>
          <p:cNvSpPr txBox="1"/>
          <p:nvPr/>
        </p:nvSpPr>
        <p:spPr>
          <a:xfrm>
            <a:off x="6364644" y="5829535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Guaíba</a:t>
            </a:r>
          </a:p>
        </p:txBody>
      </p:sp>
      <p:sp>
        <p:nvSpPr>
          <p:cNvPr id="200" name="CaixaDeTexto 199">
            <a:extLst>
              <a:ext uri="{FF2B5EF4-FFF2-40B4-BE49-F238E27FC236}">
                <a16:creationId xmlns:a16="http://schemas.microsoft.com/office/drawing/2014/main" xmlns="" id="{149F25C2-BCD1-F9E6-EDE8-0BF97DD056BE}"/>
              </a:ext>
            </a:extLst>
          </p:cNvPr>
          <p:cNvSpPr txBox="1"/>
          <p:nvPr/>
        </p:nvSpPr>
        <p:spPr>
          <a:xfrm>
            <a:off x="4710801" y="3548505"/>
            <a:ext cx="309392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Porto Murtinho</a:t>
            </a:r>
          </a:p>
        </p:txBody>
      </p:sp>
      <p:sp>
        <p:nvSpPr>
          <p:cNvPr id="202" name="Forma Livre: Forma 201">
            <a:extLst>
              <a:ext uri="{FF2B5EF4-FFF2-40B4-BE49-F238E27FC236}">
                <a16:creationId xmlns:a16="http://schemas.microsoft.com/office/drawing/2014/main" xmlns="" id="{51CA0B94-D4D6-4411-B6E9-ED6338D33B98}"/>
              </a:ext>
            </a:extLst>
          </p:cNvPr>
          <p:cNvSpPr/>
          <p:nvPr/>
        </p:nvSpPr>
        <p:spPr>
          <a:xfrm rot="21254242">
            <a:off x="6094773" y="5825273"/>
            <a:ext cx="147637" cy="9525"/>
          </a:xfrm>
          <a:custGeom>
            <a:avLst/>
            <a:gdLst>
              <a:gd name="connsiteX0" fmla="*/ 0 w 147637"/>
              <a:gd name="connsiteY0" fmla="*/ 2382 h 9525"/>
              <a:gd name="connsiteX1" fmla="*/ 73818 w 147637"/>
              <a:gd name="connsiteY1" fmla="*/ 9525 h 9525"/>
              <a:gd name="connsiteX2" fmla="*/ 147637 w 147637"/>
              <a:gd name="connsiteY2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" h="9525">
                <a:moveTo>
                  <a:pt x="0" y="2382"/>
                </a:moveTo>
                <a:lnTo>
                  <a:pt x="73818" y="9525"/>
                </a:lnTo>
                <a:lnTo>
                  <a:pt x="147637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Elipse 202">
            <a:extLst>
              <a:ext uri="{FF2B5EF4-FFF2-40B4-BE49-F238E27FC236}">
                <a16:creationId xmlns:a16="http://schemas.microsoft.com/office/drawing/2014/main" xmlns="" id="{5094D77D-6D36-30FF-E06A-0D407EA4FE8B}"/>
              </a:ext>
            </a:extLst>
          </p:cNvPr>
          <p:cNvSpPr>
            <a:spLocks noChangeAspect="1"/>
          </p:cNvSpPr>
          <p:nvPr/>
        </p:nvSpPr>
        <p:spPr>
          <a:xfrm>
            <a:off x="6223537" y="57998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" name="Elipse 203">
            <a:extLst>
              <a:ext uri="{FF2B5EF4-FFF2-40B4-BE49-F238E27FC236}">
                <a16:creationId xmlns:a16="http://schemas.microsoft.com/office/drawing/2014/main" xmlns="" id="{0EB5CD1E-C4EB-D68A-9953-AC4AF5AFE6B6}"/>
              </a:ext>
            </a:extLst>
          </p:cNvPr>
          <p:cNvSpPr>
            <a:spLocks noChangeAspect="1"/>
          </p:cNvSpPr>
          <p:nvPr/>
        </p:nvSpPr>
        <p:spPr>
          <a:xfrm>
            <a:off x="6066242" y="581495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" name="Elipse 204">
            <a:extLst>
              <a:ext uri="{FF2B5EF4-FFF2-40B4-BE49-F238E27FC236}">
                <a16:creationId xmlns:a16="http://schemas.microsoft.com/office/drawing/2014/main" xmlns="" id="{BFD885D5-9BE0-7659-C426-249EBDA3B6F1}"/>
              </a:ext>
            </a:extLst>
          </p:cNvPr>
          <p:cNvSpPr>
            <a:spLocks noChangeAspect="1"/>
          </p:cNvSpPr>
          <p:nvPr/>
        </p:nvSpPr>
        <p:spPr>
          <a:xfrm>
            <a:off x="6056850" y="620231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6" name="Triângulo isósceles 205">
            <a:extLst>
              <a:ext uri="{FF2B5EF4-FFF2-40B4-BE49-F238E27FC236}">
                <a16:creationId xmlns:a16="http://schemas.microsoft.com/office/drawing/2014/main" xmlns="" id="{B97BF432-42F8-43B3-4C0B-B66886B21540}"/>
              </a:ext>
            </a:extLst>
          </p:cNvPr>
          <p:cNvSpPr/>
          <p:nvPr/>
        </p:nvSpPr>
        <p:spPr>
          <a:xfrm>
            <a:off x="6360156" y="5633984"/>
            <a:ext cx="108000" cy="108000"/>
          </a:xfrm>
          <a:prstGeom prst="triangl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7" name="Conector de Seta Reta 206">
            <a:extLst>
              <a:ext uri="{FF2B5EF4-FFF2-40B4-BE49-F238E27FC236}">
                <a16:creationId xmlns:a16="http://schemas.microsoft.com/office/drawing/2014/main" xmlns="" id="{5EEE16A9-F574-8396-495D-3B106AA2F65F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575536" y="4219653"/>
            <a:ext cx="1050979" cy="21661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ector de Seta Reta 209">
            <a:extLst>
              <a:ext uri="{FF2B5EF4-FFF2-40B4-BE49-F238E27FC236}">
                <a16:creationId xmlns:a16="http://schemas.microsoft.com/office/drawing/2014/main" xmlns="" id="{A120F33C-9AA1-B289-8AE9-B0D87657DC00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575536" y="4219653"/>
            <a:ext cx="1167476" cy="31662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de Seta Reta 210">
            <a:extLst>
              <a:ext uri="{FF2B5EF4-FFF2-40B4-BE49-F238E27FC236}">
                <a16:creationId xmlns:a16="http://schemas.microsoft.com/office/drawing/2014/main" xmlns="" id="{14059406-5298-76EE-F0EF-A28C834C82AA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575536" y="4219653"/>
            <a:ext cx="1172207" cy="39997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ector de Seta Reta 216">
            <a:extLst>
              <a:ext uri="{FF2B5EF4-FFF2-40B4-BE49-F238E27FC236}">
                <a16:creationId xmlns:a16="http://schemas.microsoft.com/office/drawing/2014/main" xmlns="" id="{9AEE1E47-5EF4-097A-FFDF-DAF5C4E43F97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4710801" y="4738688"/>
            <a:ext cx="749405" cy="17946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 de Seta Reta 219">
            <a:extLst>
              <a:ext uri="{FF2B5EF4-FFF2-40B4-BE49-F238E27FC236}">
                <a16:creationId xmlns:a16="http://schemas.microsoft.com/office/drawing/2014/main" xmlns="" id="{421C13A2-A1FB-439D-6564-C5656218E039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4715934" y="5261795"/>
            <a:ext cx="583782" cy="290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de Seta Reta 222">
            <a:extLst>
              <a:ext uri="{FF2B5EF4-FFF2-40B4-BE49-F238E27FC236}">
                <a16:creationId xmlns:a16="http://schemas.microsoft.com/office/drawing/2014/main" xmlns="" id="{208F3C18-415D-BB02-BF7F-5C152F7033F5}"/>
              </a:ext>
            </a:extLst>
          </p:cNvPr>
          <p:cNvCxnSpPr>
            <a:cxnSpLocks/>
            <a:stCxn id="30" idx="3"/>
            <a:endCxn id="192" idx="3"/>
          </p:cNvCxnSpPr>
          <p:nvPr/>
        </p:nvCxnSpPr>
        <p:spPr>
          <a:xfrm flipV="1">
            <a:off x="5000884" y="5886325"/>
            <a:ext cx="1105563" cy="70400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ector de Seta Reta 223">
            <a:extLst>
              <a:ext uri="{FF2B5EF4-FFF2-40B4-BE49-F238E27FC236}">
                <a16:creationId xmlns:a16="http://schemas.microsoft.com/office/drawing/2014/main" xmlns="" id="{B3FA5874-4DEB-53E1-DBDF-A00524330E84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4944534" y="5755683"/>
            <a:ext cx="680756" cy="3538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de Seta Reta 229">
            <a:extLst>
              <a:ext uri="{FF2B5EF4-FFF2-40B4-BE49-F238E27FC236}">
                <a16:creationId xmlns:a16="http://schemas.microsoft.com/office/drawing/2014/main" xmlns="" id="{2AAEAECB-5771-F801-7B8B-A8137F1FF48B}"/>
              </a:ext>
            </a:extLst>
          </p:cNvPr>
          <p:cNvCxnSpPr>
            <a:cxnSpLocks/>
            <a:stCxn id="38" idx="3"/>
            <a:endCxn id="90" idx="1"/>
          </p:cNvCxnSpPr>
          <p:nvPr/>
        </p:nvCxnSpPr>
        <p:spPr>
          <a:xfrm>
            <a:off x="4366615" y="3521148"/>
            <a:ext cx="291337" cy="1952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de Seta Reta 232">
            <a:extLst>
              <a:ext uri="{FF2B5EF4-FFF2-40B4-BE49-F238E27FC236}">
                <a16:creationId xmlns:a16="http://schemas.microsoft.com/office/drawing/2014/main" xmlns="" id="{DC793560-D555-B9F2-327F-9D22D204D5EC}"/>
              </a:ext>
            </a:extLst>
          </p:cNvPr>
          <p:cNvCxnSpPr>
            <a:cxnSpLocks/>
            <a:stCxn id="37" idx="3"/>
            <a:endCxn id="91" idx="2"/>
          </p:cNvCxnSpPr>
          <p:nvPr/>
        </p:nvCxnSpPr>
        <p:spPr>
          <a:xfrm>
            <a:off x="3979263" y="1619121"/>
            <a:ext cx="1100888" cy="55789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ector de Seta Reta 233">
            <a:extLst>
              <a:ext uri="{FF2B5EF4-FFF2-40B4-BE49-F238E27FC236}">
                <a16:creationId xmlns:a16="http://schemas.microsoft.com/office/drawing/2014/main" xmlns="" id="{DE94DF2C-DC6A-141B-AA3E-934757720521}"/>
              </a:ext>
            </a:extLst>
          </p:cNvPr>
          <p:cNvCxnSpPr>
            <a:cxnSpLocks/>
            <a:stCxn id="39" idx="3"/>
            <a:endCxn id="125" idx="1"/>
          </p:cNvCxnSpPr>
          <p:nvPr/>
        </p:nvCxnSpPr>
        <p:spPr>
          <a:xfrm>
            <a:off x="3979263" y="2887139"/>
            <a:ext cx="2230699" cy="5782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de Seta Reta 234">
            <a:extLst>
              <a:ext uri="{FF2B5EF4-FFF2-40B4-BE49-F238E27FC236}">
                <a16:creationId xmlns:a16="http://schemas.microsoft.com/office/drawing/2014/main" xmlns="" id="{A6BC61C5-23A8-75A7-4FEE-3DC458915EB5}"/>
              </a:ext>
            </a:extLst>
          </p:cNvPr>
          <p:cNvCxnSpPr>
            <a:cxnSpLocks/>
            <a:stCxn id="33" idx="3"/>
            <a:endCxn id="163" idx="2"/>
          </p:cNvCxnSpPr>
          <p:nvPr/>
        </p:nvCxnSpPr>
        <p:spPr>
          <a:xfrm>
            <a:off x="3979263" y="2253130"/>
            <a:ext cx="2216749" cy="52585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de Seta Reta 242">
            <a:extLst>
              <a:ext uri="{FF2B5EF4-FFF2-40B4-BE49-F238E27FC236}">
                <a16:creationId xmlns:a16="http://schemas.microsoft.com/office/drawing/2014/main" xmlns="" id="{58AF1A19-4BA9-B87C-D565-FA430820E8B8}"/>
              </a:ext>
            </a:extLst>
          </p:cNvPr>
          <p:cNvCxnSpPr>
            <a:cxnSpLocks/>
            <a:stCxn id="36" idx="2"/>
            <a:endCxn id="89" idx="4"/>
          </p:cNvCxnSpPr>
          <p:nvPr/>
        </p:nvCxnSpPr>
        <p:spPr>
          <a:xfrm flipH="1">
            <a:off x="6724650" y="1398051"/>
            <a:ext cx="698906" cy="37121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de Seta Reta 243">
            <a:extLst>
              <a:ext uri="{FF2B5EF4-FFF2-40B4-BE49-F238E27FC236}">
                <a16:creationId xmlns:a16="http://schemas.microsoft.com/office/drawing/2014/main" xmlns="" id="{1C3C44F9-D1A9-99CA-B3DD-33D4B4AD0AAC}"/>
              </a:ext>
            </a:extLst>
          </p:cNvPr>
          <p:cNvCxnSpPr>
            <a:cxnSpLocks/>
            <a:stCxn id="35" idx="1"/>
            <a:endCxn id="126" idx="6"/>
          </p:cNvCxnSpPr>
          <p:nvPr/>
        </p:nvCxnSpPr>
        <p:spPr>
          <a:xfrm flipH="1">
            <a:off x="7376695" y="1694028"/>
            <a:ext cx="1085797" cy="50720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de Seta Reta 244">
            <a:extLst>
              <a:ext uri="{FF2B5EF4-FFF2-40B4-BE49-F238E27FC236}">
                <a16:creationId xmlns:a16="http://schemas.microsoft.com/office/drawing/2014/main" xmlns="" id="{E3809BE3-554E-DA64-BB4D-3E19892582F6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7164260" y="1252643"/>
            <a:ext cx="1209488" cy="97611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riângulo isósceles 254">
            <a:extLst>
              <a:ext uri="{FF2B5EF4-FFF2-40B4-BE49-F238E27FC236}">
                <a16:creationId xmlns:a16="http://schemas.microsoft.com/office/drawing/2014/main" xmlns="" id="{94C13538-14B4-C40F-F2B9-21E39E8DB1F8}"/>
              </a:ext>
            </a:extLst>
          </p:cNvPr>
          <p:cNvSpPr/>
          <p:nvPr/>
        </p:nvSpPr>
        <p:spPr>
          <a:xfrm>
            <a:off x="6424106" y="1540133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6" name="Conector de Seta Reta 255">
            <a:extLst>
              <a:ext uri="{FF2B5EF4-FFF2-40B4-BE49-F238E27FC236}">
                <a16:creationId xmlns:a16="http://schemas.microsoft.com/office/drawing/2014/main" xmlns="" id="{3C64BE20-0C0B-2539-0AA0-512FF149DA77}"/>
              </a:ext>
            </a:extLst>
          </p:cNvPr>
          <p:cNvCxnSpPr>
            <a:cxnSpLocks/>
            <a:stCxn id="36" idx="2"/>
            <a:endCxn id="255" idx="0"/>
          </p:cNvCxnSpPr>
          <p:nvPr/>
        </p:nvCxnSpPr>
        <p:spPr>
          <a:xfrm flipH="1">
            <a:off x="6478106" y="1398051"/>
            <a:ext cx="945450" cy="14208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ector de Seta Reta 259">
            <a:extLst>
              <a:ext uri="{FF2B5EF4-FFF2-40B4-BE49-F238E27FC236}">
                <a16:creationId xmlns:a16="http://schemas.microsoft.com/office/drawing/2014/main" xmlns="" id="{2F17308E-488C-1734-7E0A-653321454B78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7027817" y="4717075"/>
            <a:ext cx="611100" cy="17081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de Seta Reta 260">
            <a:extLst>
              <a:ext uri="{FF2B5EF4-FFF2-40B4-BE49-F238E27FC236}">
                <a16:creationId xmlns:a16="http://schemas.microsoft.com/office/drawing/2014/main" xmlns="" id="{F500FF9E-AAE4-8D60-04CF-D6A6CD209D82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6950869" y="5045869"/>
            <a:ext cx="688048" cy="2495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ector de Seta Reta 267">
            <a:extLst>
              <a:ext uri="{FF2B5EF4-FFF2-40B4-BE49-F238E27FC236}">
                <a16:creationId xmlns:a16="http://schemas.microsoft.com/office/drawing/2014/main" xmlns="" id="{CDDA499D-E890-BF45-8271-A2385EF741A4}"/>
              </a:ext>
            </a:extLst>
          </p:cNvPr>
          <p:cNvCxnSpPr>
            <a:cxnSpLocks/>
            <a:stCxn id="50" idx="1"/>
            <a:endCxn id="206" idx="4"/>
          </p:cNvCxnSpPr>
          <p:nvPr/>
        </p:nvCxnSpPr>
        <p:spPr>
          <a:xfrm flipH="1" flipV="1">
            <a:off x="6468156" y="5741984"/>
            <a:ext cx="461282" cy="6185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de Seta Reta 268">
            <a:extLst>
              <a:ext uri="{FF2B5EF4-FFF2-40B4-BE49-F238E27FC236}">
                <a16:creationId xmlns:a16="http://schemas.microsoft.com/office/drawing/2014/main" xmlns="" id="{0C2D2301-B277-C1D9-8F45-C3DE243E610A}"/>
              </a:ext>
            </a:extLst>
          </p:cNvPr>
          <p:cNvCxnSpPr>
            <a:cxnSpLocks/>
            <a:stCxn id="50" idx="1"/>
            <a:endCxn id="84" idx="3"/>
          </p:cNvCxnSpPr>
          <p:nvPr/>
        </p:nvCxnSpPr>
        <p:spPr>
          <a:xfrm flipH="1" flipV="1">
            <a:off x="6257925" y="5981700"/>
            <a:ext cx="671513" cy="37878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Conector de Seta Reta 269">
            <a:extLst>
              <a:ext uri="{FF2B5EF4-FFF2-40B4-BE49-F238E27FC236}">
                <a16:creationId xmlns:a16="http://schemas.microsoft.com/office/drawing/2014/main" xmlns="" id="{6C33EE87-04F4-BD11-BFD4-FC9B70C2B2FD}"/>
              </a:ext>
            </a:extLst>
          </p:cNvPr>
          <p:cNvCxnSpPr>
            <a:cxnSpLocks/>
            <a:stCxn id="50" idx="1"/>
            <a:endCxn id="122" idx="5"/>
          </p:cNvCxnSpPr>
          <p:nvPr/>
        </p:nvCxnSpPr>
        <p:spPr>
          <a:xfrm flipH="1">
            <a:off x="5848601" y="6360484"/>
            <a:ext cx="1080837" cy="5626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Conector de Seta Reta 276">
            <a:extLst>
              <a:ext uri="{FF2B5EF4-FFF2-40B4-BE49-F238E27FC236}">
                <a16:creationId xmlns:a16="http://schemas.microsoft.com/office/drawing/2014/main" xmlns="" id="{7D2684BC-A434-02D0-3159-6CF52AC5E40A}"/>
              </a:ext>
            </a:extLst>
          </p:cNvPr>
          <p:cNvCxnSpPr>
            <a:cxnSpLocks/>
            <a:endCxn id="127" idx="6"/>
          </p:cNvCxnSpPr>
          <p:nvPr/>
        </p:nvCxnSpPr>
        <p:spPr>
          <a:xfrm flipH="1">
            <a:off x="9127331" y="3330345"/>
            <a:ext cx="328516" cy="2238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Elipse 277">
            <a:extLst>
              <a:ext uri="{FF2B5EF4-FFF2-40B4-BE49-F238E27FC236}">
                <a16:creationId xmlns:a16="http://schemas.microsoft.com/office/drawing/2014/main" xmlns="" id="{D2BCE53B-1EC3-2CC0-D46C-02BB219267C0}"/>
              </a:ext>
            </a:extLst>
          </p:cNvPr>
          <p:cNvSpPr/>
          <p:nvPr/>
        </p:nvSpPr>
        <p:spPr>
          <a:xfrm>
            <a:off x="9029137" y="337388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9" name="Agrupar 278">
            <a:extLst>
              <a:ext uri="{FF2B5EF4-FFF2-40B4-BE49-F238E27FC236}">
                <a16:creationId xmlns:a16="http://schemas.microsoft.com/office/drawing/2014/main" xmlns="" id="{E07A32C9-E812-DA1B-C23E-D9354604C19A}"/>
              </a:ext>
            </a:extLst>
          </p:cNvPr>
          <p:cNvGrpSpPr/>
          <p:nvPr/>
        </p:nvGrpSpPr>
        <p:grpSpPr>
          <a:xfrm>
            <a:off x="5108905" y="2091183"/>
            <a:ext cx="4338343" cy="3748194"/>
            <a:chOff x="5387489" y="3618184"/>
            <a:chExt cx="2828030" cy="2443330"/>
          </a:xfrm>
        </p:grpSpPr>
        <p:grpSp>
          <p:nvGrpSpPr>
            <p:cNvPr id="280" name="Agrupar 279">
              <a:extLst>
                <a:ext uri="{FF2B5EF4-FFF2-40B4-BE49-F238E27FC236}">
                  <a16:creationId xmlns:a16="http://schemas.microsoft.com/office/drawing/2014/main" xmlns="" id="{E0B49F74-EF9C-E0CD-07A7-016D4B4665F9}"/>
                </a:ext>
              </a:extLst>
            </p:cNvPr>
            <p:cNvGrpSpPr/>
            <p:nvPr/>
          </p:nvGrpSpPr>
          <p:grpSpPr>
            <a:xfrm>
              <a:off x="5387489" y="3618184"/>
              <a:ext cx="2828030" cy="2443330"/>
              <a:chOff x="5387489" y="3618184"/>
              <a:chExt cx="2828030" cy="2443330"/>
            </a:xfrm>
          </p:grpSpPr>
          <p:sp>
            <p:nvSpPr>
              <p:cNvPr id="295" name="CaixaDeTexto 294">
                <a:extLst>
                  <a:ext uri="{FF2B5EF4-FFF2-40B4-BE49-F238E27FC236}">
                    <a16:creationId xmlns:a16="http://schemas.microsoft.com/office/drawing/2014/main" xmlns="" id="{7F851480-C400-BD73-8F57-70382C5821A0}"/>
                  </a:ext>
                </a:extLst>
              </p:cNvPr>
              <p:cNvSpPr txBox="1"/>
              <p:nvPr/>
            </p:nvSpPr>
            <p:spPr>
              <a:xfrm>
                <a:off x="5387489" y="3618184"/>
                <a:ext cx="229429" cy="76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Cuiabá</a:t>
                </a:r>
              </a:p>
            </p:txBody>
          </p:sp>
          <p:sp>
            <p:nvSpPr>
              <p:cNvPr id="296" name="CaixaDeTexto 295">
                <a:extLst>
                  <a:ext uri="{FF2B5EF4-FFF2-40B4-BE49-F238E27FC236}">
                    <a16:creationId xmlns:a16="http://schemas.microsoft.com/office/drawing/2014/main" xmlns="" id="{9C1156E5-B27E-EF86-77D3-F49152A052EB}"/>
                  </a:ext>
                </a:extLst>
              </p:cNvPr>
              <p:cNvSpPr txBox="1"/>
              <p:nvPr/>
            </p:nvSpPr>
            <p:spPr>
              <a:xfrm>
                <a:off x="6509622" y="3643242"/>
                <a:ext cx="282299" cy="76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Brasília</a:t>
                </a:r>
              </a:p>
            </p:txBody>
          </p:sp>
          <p:sp>
            <p:nvSpPr>
              <p:cNvPr id="297" name="CaixaDeTexto 296">
                <a:extLst>
                  <a:ext uri="{FF2B5EF4-FFF2-40B4-BE49-F238E27FC236}">
                    <a16:creationId xmlns:a16="http://schemas.microsoft.com/office/drawing/2014/main" xmlns="" id="{ACBDB545-CEAD-DE4B-9145-6C27A3161B55}"/>
                  </a:ext>
                </a:extLst>
              </p:cNvPr>
              <p:cNvSpPr txBox="1"/>
              <p:nvPr/>
            </p:nvSpPr>
            <p:spPr>
              <a:xfrm>
                <a:off x="6355368" y="3883144"/>
                <a:ext cx="282298" cy="76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Goiânia</a:t>
                </a:r>
              </a:p>
            </p:txBody>
          </p:sp>
          <p:sp>
            <p:nvSpPr>
              <p:cNvPr id="298" name="CaixaDeTexto 297">
                <a:extLst>
                  <a:ext uri="{FF2B5EF4-FFF2-40B4-BE49-F238E27FC236}">
                    <a16:creationId xmlns:a16="http://schemas.microsoft.com/office/drawing/2014/main" xmlns="" id="{1CB696B3-68B6-FF70-35D2-2E8B14E0B8DE}"/>
                  </a:ext>
                </a:extLst>
              </p:cNvPr>
              <p:cNvSpPr txBox="1"/>
              <p:nvPr/>
            </p:nvSpPr>
            <p:spPr>
              <a:xfrm>
                <a:off x="5683316" y="4399621"/>
                <a:ext cx="232685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Campo </a:t>
                </a:r>
              </a:p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Grande</a:t>
                </a:r>
              </a:p>
            </p:txBody>
          </p:sp>
          <p:sp>
            <p:nvSpPr>
              <p:cNvPr id="299" name="CaixaDeTexto 298">
                <a:extLst>
                  <a:ext uri="{FF2B5EF4-FFF2-40B4-BE49-F238E27FC236}">
                    <a16:creationId xmlns:a16="http://schemas.microsoft.com/office/drawing/2014/main" xmlns="" id="{692EE965-41BE-991A-3196-8C662E32737A}"/>
                  </a:ext>
                </a:extLst>
              </p:cNvPr>
              <p:cNvSpPr txBox="1"/>
              <p:nvPr/>
            </p:nvSpPr>
            <p:spPr>
              <a:xfrm>
                <a:off x="6242362" y="6011357"/>
                <a:ext cx="227455" cy="50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Porto Alegre</a:t>
                </a:r>
              </a:p>
            </p:txBody>
          </p:sp>
          <p:sp>
            <p:nvSpPr>
              <p:cNvPr id="300" name="CaixaDeTexto 299">
                <a:extLst>
                  <a:ext uri="{FF2B5EF4-FFF2-40B4-BE49-F238E27FC236}">
                    <a16:creationId xmlns:a16="http://schemas.microsoft.com/office/drawing/2014/main" xmlns="" id="{A64B7A42-D4BB-2EFE-AE4F-99BEC7D55F6A}"/>
                  </a:ext>
                </a:extLst>
              </p:cNvPr>
              <p:cNvSpPr txBox="1"/>
              <p:nvPr/>
            </p:nvSpPr>
            <p:spPr>
              <a:xfrm>
                <a:off x="6379542" y="5612657"/>
                <a:ext cx="256337" cy="50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Florianópolis</a:t>
                </a:r>
              </a:p>
            </p:txBody>
          </p:sp>
          <p:sp>
            <p:nvSpPr>
              <p:cNvPr id="301" name="CaixaDeTexto 300">
                <a:extLst>
                  <a:ext uri="{FF2B5EF4-FFF2-40B4-BE49-F238E27FC236}">
                    <a16:creationId xmlns:a16="http://schemas.microsoft.com/office/drawing/2014/main" xmlns="" id="{00FE12E7-BA68-C471-049B-315D5749FCCE}"/>
                  </a:ext>
                </a:extLst>
              </p:cNvPr>
              <p:cNvSpPr txBox="1"/>
              <p:nvPr/>
            </p:nvSpPr>
            <p:spPr>
              <a:xfrm>
                <a:off x="6280029" y="5222961"/>
                <a:ext cx="283674" cy="76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Curitiba</a:t>
                </a:r>
              </a:p>
            </p:txBody>
          </p:sp>
          <p:sp>
            <p:nvSpPr>
              <p:cNvPr id="302" name="CaixaDeTexto 301">
                <a:extLst>
                  <a:ext uri="{FF2B5EF4-FFF2-40B4-BE49-F238E27FC236}">
                    <a16:creationId xmlns:a16="http://schemas.microsoft.com/office/drawing/2014/main" xmlns="" id="{8D529A3F-8353-5549-9C0E-039146F5EA0F}"/>
                  </a:ext>
                </a:extLst>
              </p:cNvPr>
              <p:cNvSpPr txBox="1"/>
              <p:nvPr/>
            </p:nvSpPr>
            <p:spPr>
              <a:xfrm>
                <a:off x="6722039" y="4981629"/>
                <a:ext cx="281905" cy="76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São Paulo</a:t>
                </a:r>
              </a:p>
            </p:txBody>
          </p:sp>
          <p:sp>
            <p:nvSpPr>
              <p:cNvPr id="303" name="CaixaDeTexto 302">
                <a:extLst>
                  <a:ext uri="{FF2B5EF4-FFF2-40B4-BE49-F238E27FC236}">
                    <a16:creationId xmlns:a16="http://schemas.microsoft.com/office/drawing/2014/main" xmlns="" id="{795F1506-844B-29FE-3A73-84DE3F9F05CF}"/>
                  </a:ext>
                </a:extLst>
              </p:cNvPr>
              <p:cNvSpPr txBox="1"/>
              <p:nvPr/>
            </p:nvSpPr>
            <p:spPr>
              <a:xfrm>
                <a:off x="7161926" y="4245733"/>
                <a:ext cx="293820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Belo </a:t>
                </a:r>
              </a:p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Horizonte</a:t>
                </a:r>
              </a:p>
            </p:txBody>
          </p:sp>
          <p:sp>
            <p:nvSpPr>
              <p:cNvPr id="304" name="CaixaDeTexto 303">
                <a:extLst>
                  <a:ext uri="{FF2B5EF4-FFF2-40B4-BE49-F238E27FC236}">
                    <a16:creationId xmlns:a16="http://schemas.microsoft.com/office/drawing/2014/main" xmlns="" id="{0DD882F3-35E1-C69C-977C-0549D59E2FEB}"/>
                  </a:ext>
                </a:extLst>
              </p:cNvPr>
              <p:cNvSpPr txBox="1"/>
              <p:nvPr/>
            </p:nvSpPr>
            <p:spPr>
              <a:xfrm>
                <a:off x="7507844" y="4907509"/>
                <a:ext cx="243883" cy="10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Rio de </a:t>
                </a:r>
              </a:p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Janeiro</a:t>
                </a:r>
              </a:p>
            </p:txBody>
          </p:sp>
          <p:sp>
            <p:nvSpPr>
              <p:cNvPr id="305" name="CaixaDeTexto 304">
                <a:extLst>
                  <a:ext uri="{FF2B5EF4-FFF2-40B4-BE49-F238E27FC236}">
                    <a16:creationId xmlns:a16="http://schemas.microsoft.com/office/drawing/2014/main" xmlns="" id="{2840A49C-B3BF-3B82-5536-8F24681444D2}"/>
                  </a:ext>
                </a:extLst>
              </p:cNvPr>
              <p:cNvSpPr txBox="1"/>
              <p:nvPr/>
            </p:nvSpPr>
            <p:spPr>
              <a:xfrm>
                <a:off x="7993608" y="4460117"/>
                <a:ext cx="221911" cy="76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Vitória</a:t>
                </a:r>
              </a:p>
            </p:txBody>
          </p:sp>
        </p:grpSp>
        <p:grpSp>
          <p:nvGrpSpPr>
            <p:cNvPr id="281" name="Agrupar 280">
              <a:extLst>
                <a:ext uri="{FF2B5EF4-FFF2-40B4-BE49-F238E27FC236}">
                  <a16:creationId xmlns:a16="http://schemas.microsoft.com/office/drawing/2014/main" xmlns="" id="{66431723-62C1-C25C-812E-54A7E4AE335B}"/>
                </a:ext>
              </a:extLst>
            </p:cNvPr>
            <p:cNvGrpSpPr/>
            <p:nvPr/>
          </p:nvGrpSpPr>
          <p:grpSpPr>
            <a:xfrm>
              <a:off x="5394325" y="3670807"/>
              <a:ext cx="2599283" cy="2383628"/>
              <a:chOff x="5394325" y="3670807"/>
              <a:chExt cx="2599283" cy="2383628"/>
            </a:xfrm>
          </p:grpSpPr>
          <p:sp>
            <p:nvSpPr>
              <p:cNvPr id="283" name="Elipse 282">
                <a:extLst>
                  <a:ext uri="{FF2B5EF4-FFF2-40B4-BE49-F238E27FC236}">
                    <a16:creationId xmlns:a16="http://schemas.microsoft.com/office/drawing/2014/main" xmlns="" id="{8C60A5D4-DBF8-E6C7-092A-45552AD22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94325" y="3670807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4" name="Elipse 283">
                <a:extLst>
                  <a:ext uri="{FF2B5EF4-FFF2-40B4-BE49-F238E27FC236}">
                    <a16:creationId xmlns:a16="http://schemas.microsoft.com/office/drawing/2014/main" xmlns="" id="{B5093C7A-E48A-3C67-832D-7BD44387C0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2039" y="3702591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5" name="Elipse 284">
                <a:extLst>
                  <a:ext uri="{FF2B5EF4-FFF2-40B4-BE49-F238E27FC236}">
                    <a16:creationId xmlns:a16="http://schemas.microsoft.com/office/drawing/2014/main" xmlns="" id="{6D5672CC-74BD-56F1-359D-00D3E847D0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7515" y="3845360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6" name="Elipse 285">
                <a:extLst>
                  <a:ext uri="{FF2B5EF4-FFF2-40B4-BE49-F238E27FC236}">
                    <a16:creationId xmlns:a16="http://schemas.microsoft.com/office/drawing/2014/main" xmlns="" id="{97196A30-31F9-A9D9-BAC3-A2366FA023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1903" y="4458565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7" name="Elipse 286">
                <a:extLst>
                  <a:ext uri="{FF2B5EF4-FFF2-40B4-BE49-F238E27FC236}">
                    <a16:creationId xmlns:a16="http://schemas.microsoft.com/office/drawing/2014/main" xmlns="" id="{41F046BA-71B5-1106-9E44-26A2F0F4FD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6991" y="4363621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8" name="Elipse 287">
                <a:extLst>
                  <a:ext uri="{FF2B5EF4-FFF2-40B4-BE49-F238E27FC236}">
                    <a16:creationId xmlns:a16="http://schemas.microsoft.com/office/drawing/2014/main" xmlns="" id="{40E69B1F-22BF-D60A-8B6A-DD8760D65B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7608" y="4440565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9" name="Elipse 288">
                <a:extLst>
                  <a:ext uri="{FF2B5EF4-FFF2-40B4-BE49-F238E27FC236}">
                    <a16:creationId xmlns:a16="http://schemas.microsoft.com/office/drawing/2014/main" xmlns="" id="{DD84747F-BE03-CB78-5794-4CEC0E1100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2328" y="4860301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0" name="Elipse 289">
                <a:extLst>
                  <a:ext uri="{FF2B5EF4-FFF2-40B4-BE49-F238E27FC236}">
                    <a16:creationId xmlns:a16="http://schemas.microsoft.com/office/drawing/2014/main" xmlns="" id="{7CF9BEB0-1DE3-2BB1-F236-2D4EE7C1AB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3247" y="4963629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1" name="Elipse 290">
                <a:extLst>
                  <a:ext uri="{FF2B5EF4-FFF2-40B4-BE49-F238E27FC236}">
                    <a16:creationId xmlns:a16="http://schemas.microsoft.com/office/drawing/2014/main" xmlns="" id="{D3C9489A-9E9C-413A-0E6A-B8792F2D3F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5962" y="5270193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2" name="Elipse 291">
                <a:extLst>
                  <a:ext uri="{FF2B5EF4-FFF2-40B4-BE49-F238E27FC236}">
                    <a16:creationId xmlns:a16="http://schemas.microsoft.com/office/drawing/2014/main" xmlns="" id="{1D68229B-A227-CAC2-DF7D-D125EA24B8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0368" y="5621172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3" name="Elipse 292">
                <a:extLst>
                  <a:ext uri="{FF2B5EF4-FFF2-40B4-BE49-F238E27FC236}">
                    <a16:creationId xmlns:a16="http://schemas.microsoft.com/office/drawing/2014/main" xmlns="" id="{1228CCBE-9D19-936B-975E-42D95192E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5216" y="6018435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cxnSp>
        <p:nvCxnSpPr>
          <p:cNvPr id="307" name="Conector de Seta Reta 306">
            <a:extLst>
              <a:ext uri="{FF2B5EF4-FFF2-40B4-BE49-F238E27FC236}">
                <a16:creationId xmlns:a16="http://schemas.microsoft.com/office/drawing/2014/main" xmlns="" id="{C7F4B246-AA78-42EF-45F9-AB3D694D5E1F}"/>
              </a:ext>
            </a:extLst>
          </p:cNvPr>
          <p:cNvCxnSpPr>
            <a:cxnSpLocks/>
            <a:stCxn id="32" idx="1"/>
            <a:endCxn id="278" idx="4"/>
          </p:cNvCxnSpPr>
          <p:nvPr/>
        </p:nvCxnSpPr>
        <p:spPr>
          <a:xfrm flipH="1" flipV="1">
            <a:off x="9065137" y="3445883"/>
            <a:ext cx="382110" cy="2960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22D247AD-F146-1672-7C4D-F96F673DFBB6}"/>
              </a:ext>
            </a:extLst>
          </p:cNvPr>
          <p:cNvSpPr txBox="1"/>
          <p:nvPr/>
        </p:nvSpPr>
        <p:spPr>
          <a:xfrm>
            <a:off x="2556689" y="6396882"/>
            <a:ext cx="244419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BR-290/RS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Eldorado do Sul - Pântano Grande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C552BB9-6B43-E727-1A64-34CEBFC517D6}"/>
              </a:ext>
            </a:extLst>
          </p:cNvPr>
          <p:cNvSpPr txBox="1"/>
          <p:nvPr/>
        </p:nvSpPr>
        <p:spPr>
          <a:xfrm>
            <a:off x="9447247" y="2992739"/>
            <a:ext cx="2187926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BR-101/ES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de Contorno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Mestre Álvaro (Serra)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66D4678F-9336-7178-0086-A33D0B1E88E5}"/>
              </a:ext>
            </a:extLst>
          </p:cNvPr>
          <p:cNvSpPr txBox="1"/>
          <p:nvPr/>
        </p:nvSpPr>
        <p:spPr>
          <a:xfrm>
            <a:off x="9447247" y="3548505"/>
            <a:ext cx="176505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BR-447/ES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de Acesso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Vila Velha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775A84A8-21EB-073C-9D6E-E0498826AC33}"/>
              </a:ext>
            </a:extLst>
          </p:cNvPr>
          <p:cNvSpPr txBox="1"/>
          <p:nvPr/>
        </p:nvSpPr>
        <p:spPr>
          <a:xfrm>
            <a:off x="2855609" y="1983061"/>
            <a:ext cx="1123654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BR-060/GO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Anel Viário de Jataí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0A369AEB-DDF8-A530-07DE-3CE17D9499C0}"/>
              </a:ext>
            </a:extLst>
          </p:cNvPr>
          <p:cNvSpPr txBox="1"/>
          <p:nvPr/>
        </p:nvSpPr>
        <p:spPr>
          <a:xfrm>
            <a:off x="8462492" y="1500576"/>
            <a:ext cx="1098588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BR-020/GO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Travessia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Formosa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507EC179-450F-2C0F-065D-FC888915668B}"/>
              </a:ext>
            </a:extLst>
          </p:cNvPr>
          <p:cNvSpPr txBox="1"/>
          <p:nvPr/>
        </p:nvSpPr>
        <p:spPr>
          <a:xfrm>
            <a:off x="6674213" y="450652"/>
            <a:ext cx="1498685" cy="947399"/>
          </a:xfrm>
          <a:prstGeom prst="roundRect">
            <a:avLst>
              <a:gd name="adj" fmla="val 9233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BR-080/GO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Uruaçu - São Miguel do Araguaia (Remanescentes)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da 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Luiz Alves (sobre o Rio Araguaia)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D622DF0F-324E-F106-2BDE-7C799E1AD6DA}"/>
              </a:ext>
            </a:extLst>
          </p:cNvPr>
          <p:cNvSpPr txBox="1"/>
          <p:nvPr/>
        </p:nvSpPr>
        <p:spPr>
          <a:xfrm>
            <a:off x="2855609" y="1349052"/>
            <a:ext cx="1123654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BR-364/MT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Contorno Norte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Cuiabá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25814193-D78C-E233-AB2E-9B14F4ED0B98}"/>
              </a:ext>
            </a:extLst>
          </p:cNvPr>
          <p:cNvSpPr txBox="1"/>
          <p:nvPr/>
        </p:nvSpPr>
        <p:spPr>
          <a:xfrm>
            <a:off x="2994676" y="3251079"/>
            <a:ext cx="1371939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BR-267/MS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Porto Murtinho - Carmelo Peralta 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AC702AC4-AB85-2F0F-0D90-769FEAB2774A}"/>
              </a:ext>
            </a:extLst>
          </p:cNvPr>
          <p:cNvSpPr txBox="1"/>
          <p:nvPr/>
        </p:nvSpPr>
        <p:spPr>
          <a:xfrm>
            <a:off x="2855609" y="2617070"/>
            <a:ext cx="1123654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BR-158/262/MS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Contorno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Três Lagoas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2ABE7225-E209-6708-D82B-00DC251A5A92}"/>
              </a:ext>
            </a:extLst>
          </p:cNvPr>
          <p:cNvSpPr txBox="1"/>
          <p:nvPr/>
        </p:nvSpPr>
        <p:spPr>
          <a:xfrm>
            <a:off x="3338862" y="4648087"/>
            <a:ext cx="1371939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BR-277/PR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da 2a. 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de Foz do Iguaçu 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ADE9368D-ECFE-F5E6-F6F8-9AE36E5263D6}"/>
              </a:ext>
            </a:extLst>
          </p:cNvPr>
          <p:cNvSpPr txBox="1"/>
          <p:nvPr/>
        </p:nvSpPr>
        <p:spPr>
          <a:xfrm>
            <a:off x="2516256" y="3885089"/>
            <a:ext cx="2059280" cy="669128"/>
          </a:xfrm>
          <a:prstGeom prst="roundRect">
            <a:avLst>
              <a:gd name="adj" fmla="val 11622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BR-163/PR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Toledo - Marechal Rondon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 Contorno Oeste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Cascavel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Cascavel - </a:t>
            </a:r>
            <a:r>
              <a:rPr lang="pt-BR" b="0" dirty="0" err="1">
                <a:solidFill>
                  <a:srgbClr val="000000"/>
                </a:solidFill>
                <a:latin typeface="Calibri" panose="020F0502020204030204" pitchFamily="34" charset="0"/>
              </a:rPr>
              <a:t>Marmelândia</a:t>
            </a:r>
            <a:endParaRPr lang="pt-BR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xmlns="" id="{7625BD67-AAB8-0313-AEE7-2655496BA2F7}"/>
              </a:ext>
            </a:extLst>
          </p:cNvPr>
          <p:cNvSpPr txBox="1"/>
          <p:nvPr/>
        </p:nvSpPr>
        <p:spPr>
          <a:xfrm>
            <a:off x="7638917" y="5025310"/>
            <a:ext cx="1234448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BR-470/SC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Navegantes - Indaial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7595AF6F-665E-2CAA-EDDF-EBACC362AF9E}"/>
              </a:ext>
            </a:extLst>
          </p:cNvPr>
          <p:cNvSpPr txBox="1"/>
          <p:nvPr/>
        </p:nvSpPr>
        <p:spPr>
          <a:xfrm>
            <a:off x="7638917" y="4447006"/>
            <a:ext cx="1417260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BR-280/SC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São Francisco do Sul - Jaraguá do Sul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xmlns="" id="{38EA4266-2DC3-5AEE-296E-2329BDD07A63}"/>
              </a:ext>
            </a:extLst>
          </p:cNvPr>
          <p:cNvSpPr txBox="1"/>
          <p:nvPr/>
        </p:nvSpPr>
        <p:spPr>
          <a:xfrm>
            <a:off x="3570842" y="5916105"/>
            <a:ext cx="1373692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BR-158/287/RS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Travessia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Santa Maria 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xmlns="" id="{BC5FC618-DF59-3D53-5B95-65D497BF3860}"/>
              </a:ext>
            </a:extLst>
          </p:cNvPr>
          <p:cNvSpPr txBox="1"/>
          <p:nvPr/>
        </p:nvSpPr>
        <p:spPr>
          <a:xfrm>
            <a:off x="3343995" y="5282096"/>
            <a:ext cx="1371939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BR-392/RS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da 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Porto Xavier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xmlns="" id="{5EF639ED-CE16-C5E1-A7C0-8B1D38D791E7}"/>
              </a:ext>
            </a:extLst>
          </p:cNvPr>
          <p:cNvSpPr txBox="1"/>
          <p:nvPr/>
        </p:nvSpPr>
        <p:spPr>
          <a:xfrm>
            <a:off x="6929438" y="5937181"/>
            <a:ext cx="2171699" cy="8466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BR-116/RS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Adequação Norte da Ponte e Melhorias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São Leopoldo (Rio dos Sinos)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Guaíba - Pelotas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Jaguarão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46280B72-8CDF-C8AD-56FF-E03459E47C18}"/>
              </a:ext>
            </a:extLst>
          </p:cNvPr>
          <p:cNvSpPr txBox="1"/>
          <p:nvPr/>
        </p:nvSpPr>
        <p:spPr>
          <a:xfrm>
            <a:off x="8373748" y="1059191"/>
            <a:ext cx="1862124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BR-080/DF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Taguatinga - Brazlândia </a:t>
            </a:r>
          </a:p>
        </p:txBody>
      </p:sp>
      <p:grpSp>
        <p:nvGrpSpPr>
          <p:cNvPr id="331" name="Agrupar 330">
            <a:extLst>
              <a:ext uri="{FF2B5EF4-FFF2-40B4-BE49-F238E27FC236}">
                <a16:creationId xmlns:a16="http://schemas.microsoft.com/office/drawing/2014/main" xmlns="" id="{145CDB04-3CB5-116D-E0C0-D9C89E684E9C}"/>
              </a:ext>
            </a:extLst>
          </p:cNvPr>
          <p:cNvGrpSpPr/>
          <p:nvPr/>
        </p:nvGrpSpPr>
        <p:grpSpPr>
          <a:xfrm>
            <a:off x="5155129" y="1599920"/>
            <a:ext cx="4037146" cy="3971211"/>
            <a:chOff x="5155129" y="1599920"/>
            <a:chExt cx="4037146" cy="3971211"/>
          </a:xfrm>
        </p:grpSpPr>
        <p:sp>
          <p:nvSpPr>
            <p:cNvPr id="321" name="CaixaDeTexto 320">
              <a:extLst>
                <a:ext uri="{FF2B5EF4-FFF2-40B4-BE49-F238E27FC236}">
                  <a16:creationId xmlns:a16="http://schemas.microsoft.com/office/drawing/2014/main" xmlns="" id="{CDD1D803-C3BE-A207-BB86-84BB9E286A94}"/>
                </a:ext>
              </a:extLst>
            </p:cNvPr>
            <p:cNvSpPr txBox="1"/>
            <p:nvPr/>
          </p:nvSpPr>
          <p:spPr>
            <a:xfrm>
              <a:off x="5753306" y="54480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RS</a:t>
              </a:r>
            </a:p>
          </p:txBody>
        </p:sp>
        <p:sp>
          <p:nvSpPr>
            <p:cNvPr id="322" name="CaixaDeTexto 321">
              <a:extLst>
                <a:ext uri="{FF2B5EF4-FFF2-40B4-BE49-F238E27FC236}">
                  <a16:creationId xmlns:a16="http://schemas.microsoft.com/office/drawing/2014/main" xmlns="" id="{5AF6B7AE-8800-2FC7-D857-3E1E25FE12A0}"/>
                </a:ext>
              </a:extLst>
            </p:cNvPr>
            <p:cNvSpPr txBox="1"/>
            <p:nvPr/>
          </p:nvSpPr>
          <p:spPr>
            <a:xfrm>
              <a:off x="6396243" y="5043207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SC</a:t>
              </a:r>
            </a:p>
          </p:txBody>
        </p:sp>
        <p:sp>
          <p:nvSpPr>
            <p:cNvPr id="323" name="CaixaDeTexto 322">
              <a:extLst>
                <a:ext uri="{FF2B5EF4-FFF2-40B4-BE49-F238E27FC236}">
                  <a16:creationId xmlns:a16="http://schemas.microsoft.com/office/drawing/2014/main" xmlns="" id="{FA5D960C-2734-C7DC-B3E3-FC6FF5458D90}"/>
                </a:ext>
              </a:extLst>
            </p:cNvPr>
            <p:cNvSpPr txBox="1"/>
            <p:nvPr/>
          </p:nvSpPr>
          <p:spPr>
            <a:xfrm>
              <a:off x="6193355" y="4376457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PR</a:t>
              </a:r>
            </a:p>
          </p:txBody>
        </p:sp>
        <p:sp>
          <p:nvSpPr>
            <p:cNvPr id="324" name="CaixaDeTexto 323">
              <a:extLst>
                <a:ext uri="{FF2B5EF4-FFF2-40B4-BE49-F238E27FC236}">
                  <a16:creationId xmlns:a16="http://schemas.microsoft.com/office/drawing/2014/main" xmlns="" id="{137F0CF8-085E-FC31-7C84-A1C1C6D75D27}"/>
                </a:ext>
              </a:extLst>
            </p:cNvPr>
            <p:cNvSpPr txBox="1"/>
            <p:nvPr/>
          </p:nvSpPr>
          <p:spPr>
            <a:xfrm>
              <a:off x="6836292" y="3743045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SP</a:t>
              </a:r>
            </a:p>
          </p:txBody>
        </p:sp>
        <p:sp>
          <p:nvSpPr>
            <p:cNvPr id="325" name="CaixaDeTexto 324">
              <a:extLst>
                <a:ext uri="{FF2B5EF4-FFF2-40B4-BE49-F238E27FC236}">
                  <a16:creationId xmlns:a16="http://schemas.microsoft.com/office/drawing/2014/main" xmlns="" id="{4CBED0C3-03FF-0738-0F43-657FBC09AB07}"/>
                </a:ext>
              </a:extLst>
            </p:cNvPr>
            <p:cNvSpPr txBox="1"/>
            <p:nvPr/>
          </p:nvSpPr>
          <p:spPr>
            <a:xfrm>
              <a:off x="5264667" y="3209645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MS</a:t>
              </a:r>
            </a:p>
          </p:txBody>
        </p:sp>
        <p:sp>
          <p:nvSpPr>
            <p:cNvPr id="326" name="CaixaDeTexto 325">
              <a:extLst>
                <a:ext uri="{FF2B5EF4-FFF2-40B4-BE49-F238E27FC236}">
                  <a16:creationId xmlns:a16="http://schemas.microsoft.com/office/drawing/2014/main" xmlns="" id="{CC9EF46D-143B-5205-7DBC-75101744A495}"/>
                </a:ext>
              </a:extLst>
            </p:cNvPr>
            <p:cNvSpPr txBox="1"/>
            <p:nvPr/>
          </p:nvSpPr>
          <p:spPr>
            <a:xfrm>
              <a:off x="5155129" y="15999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MT</a:t>
              </a:r>
            </a:p>
          </p:txBody>
        </p:sp>
        <p:sp>
          <p:nvSpPr>
            <p:cNvPr id="327" name="CaixaDeTexto 326">
              <a:extLst>
                <a:ext uri="{FF2B5EF4-FFF2-40B4-BE49-F238E27FC236}">
                  <a16:creationId xmlns:a16="http://schemas.microsoft.com/office/drawing/2014/main" xmlns="" id="{F75B6F26-73D8-AE51-DB2B-E828ECA30241}"/>
                </a:ext>
              </a:extLst>
            </p:cNvPr>
            <p:cNvSpPr txBox="1"/>
            <p:nvPr/>
          </p:nvSpPr>
          <p:spPr>
            <a:xfrm>
              <a:off x="6531492" y="238097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GO</a:t>
              </a:r>
            </a:p>
          </p:txBody>
        </p:sp>
        <p:sp>
          <p:nvSpPr>
            <p:cNvPr id="328" name="CaixaDeTexto 327">
              <a:extLst>
                <a:ext uri="{FF2B5EF4-FFF2-40B4-BE49-F238E27FC236}">
                  <a16:creationId xmlns:a16="http://schemas.microsoft.com/office/drawing/2014/main" xmlns="" id="{02DCC889-1128-0E73-50C2-60FF39E29A79}"/>
                </a:ext>
              </a:extLst>
            </p:cNvPr>
            <p:cNvSpPr txBox="1"/>
            <p:nvPr/>
          </p:nvSpPr>
          <p:spPr>
            <a:xfrm>
              <a:off x="7969767" y="26667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MG</a:t>
              </a:r>
            </a:p>
          </p:txBody>
        </p:sp>
        <p:sp>
          <p:nvSpPr>
            <p:cNvPr id="329" name="CaixaDeTexto 328">
              <a:extLst>
                <a:ext uri="{FF2B5EF4-FFF2-40B4-BE49-F238E27FC236}">
                  <a16:creationId xmlns:a16="http://schemas.microsoft.com/office/drawing/2014/main" xmlns="" id="{DD38414D-3509-E6D5-C40D-D0CABF1B499C}"/>
                </a:ext>
              </a:extLst>
            </p:cNvPr>
            <p:cNvSpPr txBox="1"/>
            <p:nvPr/>
          </p:nvSpPr>
          <p:spPr>
            <a:xfrm>
              <a:off x="8898455" y="3100108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ES</a:t>
              </a:r>
            </a:p>
          </p:txBody>
        </p:sp>
        <p:sp>
          <p:nvSpPr>
            <p:cNvPr id="330" name="CaixaDeTexto 329">
              <a:extLst>
                <a:ext uri="{FF2B5EF4-FFF2-40B4-BE49-F238E27FC236}">
                  <a16:creationId xmlns:a16="http://schemas.microsoft.com/office/drawing/2014/main" xmlns="" id="{62041C91-0271-A219-69A1-0B3A85ADD176}"/>
                </a:ext>
              </a:extLst>
            </p:cNvPr>
            <p:cNvSpPr txBox="1"/>
            <p:nvPr/>
          </p:nvSpPr>
          <p:spPr>
            <a:xfrm>
              <a:off x="8412680" y="3804958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>
                      <a:lumMod val="75000"/>
                    </a:schemeClr>
                  </a:solidFill>
                </a:rPr>
                <a:t>RJ</a:t>
              </a:r>
            </a:p>
          </p:txBody>
        </p:sp>
      </p:grpSp>
      <p:pic>
        <p:nvPicPr>
          <p:cNvPr id="2" name="Imagem 1" descr="Forma, Quadrado&#10;&#10;Descrição gerada automaticamente">
            <a:extLst>
              <a:ext uri="{FF2B5EF4-FFF2-40B4-BE49-F238E27FC236}">
                <a16:creationId xmlns:a16="http://schemas.microsoft.com/office/drawing/2014/main" xmlns="" id="{112FA0A7-202A-8F1E-31E7-AA5E92AE9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9" t="-3509" r="-3509" b="-3509"/>
          <a:stretch/>
        </p:blipFill>
        <p:spPr>
          <a:xfrm>
            <a:off x="100133" y="6057734"/>
            <a:ext cx="1263524" cy="710734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36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m 417">
            <a:extLst>
              <a:ext uri="{FF2B5EF4-FFF2-40B4-BE49-F238E27FC236}">
                <a16:creationId xmlns:a16="http://schemas.microsoft.com/office/drawing/2014/main" xmlns="" id="{F7A54715-89D8-9D60-F980-78A80DCD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83" y="-189273"/>
            <a:ext cx="10294374" cy="10294374"/>
          </a:xfrm>
          <a:prstGeom prst="rect">
            <a:avLst/>
          </a:prstGeom>
        </p:spPr>
      </p:pic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xmlns="" id="{AB7A3037-4F48-59BE-B52E-EA528588F932}"/>
              </a:ext>
            </a:extLst>
          </p:cNvPr>
          <p:cNvSpPr/>
          <p:nvPr/>
        </p:nvSpPr>
        <p:spPr>
          <a:xfrm>
            <a:off x="3851275" y="717550"/>
            <a:ext cx="98425" cy="393700"/>
          </a:xfrm>
          <a:custGeom>
            <a:avLst/>
            <a:gdLst>
              <a:gd name="connsiteX0" fmla="*/ 79375 w 98425"/>
              <a:gd name="connsiteY0" fmla="*/ 393700 h 393700"/>
              <a:gd name="connsiteX1" fmla="*/ 98425 w 98425"/>
              <a:gd name="connsiteY1" fmla="*/ 311150 h 393700"/>
              <a:gd name="connsiteX2" fmla="*/ 79375 w 98425"/>
              <a:gd name="connsiteY2" fmla="*/ 266700 h 393700"/>
              <a:gd name="connsiteX3" fmla="*/ 47625 w 98425"/>
              <a:gd name="connsiteY3" fmla="*/ 254000 h 393700"/>
              <a:gd name="connsiteX4" fmla="*/ 9525 w 98425"/>
              <a:gd name="connsiteY4" fmla="*/ 190500 h 393700"/>
              <a:gd name="connsiteX5" fmla="*/ 22225 w 98425"/>
              <a:gd name="connsiteY5" fmla="*/ 165100 h 393700"/>
              <a:gd name="connsiteX6" fmla="*/ 3175 w 98425"/>
              <a:gd name="connsiteY6" fmla="*/ 149225 h 393700"/>
              <a:gd name="connsiteX7" fmla="*/ 9525 w 98425"/>
              <a:gd name="connsiteY7" fmla="*/ 133350 h 393700"/>
              <a:gd name="connsiteX8" fmla="*/ 0 w 98425"/>
              <a:gd name="connsiteY8" fmla="*/ 117475 h 393700"/>
              <a:gd name="connsiteX9" fmla="*/ 15875 w 98425"/>
              <a:gd name="connsiteY9" fmla="*/ 76200 h 393700"/>
              <a:gd name="connsiteX10" fmla="*/ 19050 w 98425"/>
              <a:gd name="connsiteY10" fmla="*/ 50800 h 393700"/>
              <a:gd name="connsiteX11" fmla="*/ 28575 w 98425"/>
              <a:gd name="connsiteY11" fmla="*/ 28575 h 393700"/>
              <a:gd name="connsiteX12" fmla="*/ 12700 w 98425"/>
              <a:gd name="connsiteY12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425" h="393700">
                <a:moveTo>
                  <a:pt x="79375" y="393700"/>
                </a:moveTo>
                <a:lnTo>
                  <a:pt x="98425" y="311150"/>
                </a:lnTo>
                <a:lnTo>
                  <a:pt x="79375" y="266700"/>
                </a:lnTo>
                <a:lnTo>
                  <a:pt x="47625" y="254000"/>
                </a:lnTo>
                <a:lnTo>
                  <a:pt x="9525" y="190500"/>
                </a:lnTo>
                <a:lnTo>
                  <a:pt x="22225" y="165100"/>
                </a:lnTo>
                <a:lnTo>
                  <a:pt x="3175" y="149225"/>
                </a:lnTo>
                <a:lnTo>
                  <a:pt x="9525" y="133350"/>
                </a:lnTo>
                <a:lnTo>
                  <a:pt x="0" y="117475"/>
                </a:lnTo>
                <a:lnTo>
                  <a:pt x="15875" y="76200"/>
                </a:lnTo>
                <a:lnTo>
                  <a:pt x="19050" y="50800"/>
                </a:lnTo>
                <a:lnTo>
                  <a:pt x="28575" y="28575"/>
                </a:lnTo>
                <a:lnTo>
                  <a:pt x="1270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xmlns="" id="{A23C6BD8-5244-979D-F553-CB925326FA8E}"/>
              </a:ext>
            </a:extLst>
          </p:cNvPr>
          <p:cNvSpPr/>
          <p:nvPr/>
        </p:nvSpPr>
        <p:spPr>
          <a:xfrm>
            <a:off x="6102350" y="565150"/>
            <a:ext cx="79375" cy="180975"/>
          </a:xfrm>
          <a:custGeom>
            <a:avLst/>
            <a:gdLst>
              <a:gd name="connsiteX0" fmla="*/ 0 w 79375"/>
              <a:gd name="connsiteY0" fmla="*/ 0 h 180975"/>
              <a:gd name="connsiteX1" fmla="*/ 50800 w 79375"/>
              <a:gd name="connsiteY1" fmla="*/ 76200 h 180975"/>
              <a:gd name="connsiteX2" fmla="*/ 76200 w 79375"/>
              <a:gd name="connsiteY2" fmla="*/ 111125 h 180975"/>
              <a:gd name="connsiteX3" fmla="*/ 79375 w 79375"/>
              <a:gd name="connsiteY3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" h="180975">
                <a:moveTo>
                  <a:pt x="0" y="0"/>
                </a:moveTo>
                <a:lnTo>
                  <a:pt x="50800" y="76200"/>
                </a:lnTo>
                <a:lnTo>
                  <a:pt x="76200" y="111125"/>
                </a:lnTo>
                <a:lnTo>
                  <a:pt x="79375" y="1809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Forma Livre: Forma 124">
            <a:extLst>
              <a:ext uri="{FF2B5EF4-FFF2-40B4-BE49-F238E27FC236}">
                <a16:creationId xmlns:a16="http://schemas.microsoft.com/office/drawing/2014/main" xmlns="" id="{05FCCC6A-5898-DB05-1EB0-910FF5D1A71F}"/>
              </a:ext>
            </a:extLst>
          </p:cNvPr>
          <p:cNvSpPr/>
          <p:nvPr/>
        </p:nvSpPr>
        <p:spPr>
          <a:xfrm>
            <a:off x="5880100" y="1349375"/>
            <a:ext cx="374650" cy="279400"/>
          </a:xfrm>
          <a:custGeom>
            <a:avLst/>
            <a:gdLst>
              <a:gd name="connsiteX0" fmla="*/ 374650 w 374650"/>
              <a:gd name="connsiteY0" fmla="*/ 25400 h 279400"/>
              <a:gd name="connsiteX1" fmla="*/ 323850 w 374650"/>
              <a:gd name="connsiteY1" fmla="*/ 0 h 279400"/>
              <a:gd name="connsiteX2" fmla="*/ 279400 w 374650"/>
              <a:gd name="connsiteY2" fmla="*/ 3175 h 279400"/>
              <a:gd name="connsiteX3" fmla="*/ 250825 w 374650"/>
              <a:gd name="connsiteY3" fmla="*/ 25400 h 279400"/>
              <a:gd name="connsiteX4" fmla="*/ 238125 w 374650"/>
              <a:gd name="connsiteY4" fmla="*/ 50800 h 279400"/>
              <a:gd name="connsiteX5" fmla="*/ 215900 w 374650"/>
              <a:gd name="connsiteY5" fmla="*/ 79375 h 279400"/>
              <a:gd name="connsiteX6" fmla="*/ 206375 w 374650"/>
              <a:gd name="connsiteY6" fmla="*/ 92075 h 279400"/>
              <a:gd name="connsiteX7" fmla="*/ 206375 w 374650"/>
              <a:gd name="connsiteY7" fmla="*/ 104775 h 279400"/>
              <a:gd name="connsiteX8" fmla="*/ 200025 w 374650"/>
              <a:gd name="connsiteY8" fmla="*/ 127000 h 279400"/>
              <a:gd name="connsiteX9" fmla="*/ 200025 w 374650"/>
              <a:gd name="connsiteY9" fmla="*/ 127000 h 279400"/>
              <a:gd name="connsiteX10" fmla="*/ 149225 w 374650"/>
              <a:gd name="connsiteY10" fmla="*/ 146050 h 279400"/>
              <a:gd name="connsiteX11" fmla="*/ 136525 w 374650"/>
              <a:gd name="connsiteY11" fmla="*/ 146050 h 279400"/>
              <a:gd name="connsiteX12" fmla="*/ 136525 w 374650"/>
              <a:gd name="connsiteY12" fmla="*/ 146050 h 279400"/>
              <a:gd name="connsiteX13" fmla="*/ 107950 w 374650"/>
              <a:gd name="connsiteY13" fmla="*/ 174625 h 279400"/>
              <a:gd name="connsiteX14" fmla="*/ 101600 w 374650"/>
              <a:gd name="connsiteY14" fmla="*/ 193675 h 279400"/>
              <a:gd name="connsiteX15" fmla="*/ 69850 w 374650"/>
              <a:gd name="connsiteY15" fmla="*/ 206375 h 279400"/>
              <a:gd name="connsiteX16" fmla="*/ 44450 w 374650"/>
              <a:gd name="connsiteY16" fmla="*/ 212725 h 279400"/>
              <a:gd name="connsiteX17" fmla="*/ 41275 w 374650"/>
              <a:gd name="connsiteY17" fmla="*/ 234950 h 279400"/>
              <a:gd name="connsiteX18" fmla="*/ 28575 w 374650"/>
              <a:gd name="connsiteY18" fmla="*/ 247650 h 279400"/>
              <a:gd name="connsiteX19" fmla="*/ 0 w 374650"/>
              <a:gd name="connsiteY19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4650" h="279400">
                <a:moveTo>
                  <a:pt x="374650" y="25400"/>
                </a:moveTo>
                <a:lnTo>
                  <a:pt x="323850" y="0"/>
                </a:lnTo>
                <a:lnTo>
                  <a:pt x="279400" y="3175"/>
                </a:lnTo>
                <a:lnTo>
                  <a:pt x="250825" y="25400"/>
                </a:lnTo>
                <a:lnTo>
                  <a:pt x="238125" y="50800"/>
                </a:lnTo>
                <a:lnTo>
                  <a:pt x="215900" y="79375"/>
                </a:lnTo>
                <a:lnTo>
                  <a:pt x="206375" y="92075"/>
                </a:lnTo>
                <a:lnTo>
                  <a:pt x="206375" y="104775"/>
                </a:lnTo>
                <a:lnTo>
                  <a:pt x="200025" y="127000"/>
                </a:lnTo>
                <a:lnTo>
                  <a:pt x="200025" y="127000"/>
                </a:lnTo>
                <a:lnTo>
                  <a:pt x="149225" y="146050"/>
                </a:lnTo>
                <a:lnTo>
                  <a:pt x="136525" y="146050"/>
                </a:lnTo>
                <a:lnTo>
                  <a:pt x="136525" y="146050"/>
                </a:lnTo>
                <a:lnTo>
                  <a:pt x="107950" y="174625"/>
                </a:lnTo>
                <a:lnTo>
                  <a:pt x="101600" y="193675"/>
                </a:lnTo>
                <a:lnTo>
                  <a:pt x="69850" y="206375"/>
                </a:lnTo>
                <a:lnTo>
                  <a:pt x="44450" y="212725"/>
                </a:lnTo>
                <a:lnTo>
                  <a:pt x="41275" y="234950"/>
                </a:lnTo>
                <a:lnTo>
                  <a:pt x="28575" y="247650"/>
                </a:lnTo>
                <a:lnTo>
                  <a:pt x="0" y="2794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xmlns="" id="{67C1DF6A-E99B-2685-8E14-1012C3E92593}"/>
              </a:ext>
            </a:extLst>
          </p:cNvPr>
          <p:cNvSpPr/>
          <p:nvPr/>
        </p:nvSpPr>
        <p:spPr>
          <a:xfrm>
            <a:off x="5283200" y="2019300"/>
            <a:ext cx="514350" cy="412750"/>
          </a:xfrm>
          <a:custGeom>
            <a:avLst/>
            <a:gdLst>
              <a:gd name="connsiteX0" fmla="*/ 60325 w 514350"/>
              <a:gd name="connsiteY0" fmla="*/ 0 h 412750"/>
              <a:gd name="connsiteX1" fmla="*/ 41275 w 514350"/>
              <a:gd name="connsiteY1" fmla="*/ 47625 h 412750"/>
              <a:gd name="connsiteX2" fmla="*/ 22225 w 514350"/>
              <a:gd name="connsiteY2" fmla="*/ 69850 h 412750"/>
              <a:gd name="connsiteX3" fmla="*/ 15875 w 514350"/>
              <a:gd name="connsiteY3" fmla="*/ 111125 h 412750"/>
              <a:gd name="connsiteX4" fmla="*/ 6350 w 514350"/>
              <a:gd name="connsiteY4" fmla="*/ 158750 h 412750"/>
              <a:gd name="connsiteX5" fmla="*/ 0 w 514350"/>
              <a:gd name="connsiteY5" fmla="*/ 187325 h 412750"/>
              <a:gd name="connsiteX6" fmla="*/ 9525 w 514350"/>
              <a:gd name="connsiteY6" fmla="*/ 219075 h 412750"/>
              <a:gd name="connsiteX7" fmla="*/ 25400 w 514350"/>
              <a:gd name="connsiteY7" fmla="*/ 254000 h 412750"/>
              <a:gd name="connsiteX8" fmla="*/ 25400 w 514350"/>
              <a:gd name="connsiteY8" fmla="*/ 282575 h 412750"/>
              <a:gd name="connsiteX9" fmla="*/ 38100 w 514350"/>
              <a:gd name="connsiteY9" fmla="*/ 304800 h 412750"/>
              <a:gd name="connsiteX10" fmla="*/ 41275 w 514350"/>
              <a:gd name="connsiteY10" fmla="*/ 330200 h 412750"/>
              <a:gd name="connsiteX11" fmla="*/ 41275 w 514350"/>
              <a:gd name="connsiteY11" fmla="*/ 349250 h 412750"/>
              <a:gd name="connsiteX12" fmla="*/ 34925 w 514350"/>
              <a:gd name="connsiteY12" fmla="*/ 371475 h 412750"/>
              <a:gd name="connsiteX13" fmla="*/ 15875 w 514350"/>
              <a:gd name="connsiteY13" fmla="*/ 384175 h 412750"/>
              <a:gd name="connsiteX14" fmla="*/ 15875 w 514350"/>
              <a:gd name="connsiteY14" fmla="*/ 412750 h 412750"/>
              <a:gd name="connsiteX15" fmla="*/ 41275 w 514350"/>
              <a:gd name="connsiteY15" fmla="*/ 403225 h 412750"/>
              <a:gd name="connsiteX16" fmla="*/ 79375 w 514350"/>
              <a:gd name="connsiteY16" fmla="*/ 393700 h 412750"/>
              <a:gd name="connsiteX17" fmla="*/ 104775 w 514350"/>
              <a:gd name="connsiteY17" fmla="*/ 365125 h 412750"/>
              <a:gd name="connsiteX18" fmla="*/ 139700 w 514350"/>
              <a:gd name="connsiteY18" fmla="*/ 358775 h 412750"/>
              <a:gd name="connsiteX19" fmla="*/ 174625 w 514350"/>
              <a:gd name="connsiteY19" fmla="*/ 358775 h 412750"/>
              <a:gd name="connsiteX20" fmla="*/ 228600 w 514350"/>
              <a:gd name="connsiteY20" fmla="*/ 355600 h 412750"/>
              <a:gd name="connsiteX21" fmla="*/ 247650 w 514350"/>
              <a:gd name="connsiteY21" fmla="*/ 349250 h 412750"/>
              <a:gd name="connsiteX22" fmla="*/ 269875 w 514350"/>
              <a:gd name="connsiteY22" fmla="*/ 330200 h 412750"/>
              <a:gd name="connsiteX23" fmla="*/ 314325 w 514350"/>
              <a:gd name="connsiteY23" fmla="*/ 314325 h 412750"/>
              <a:gd name="connsiteX24" fmla="*/ 384175 w 514350"/>
              <a:gd name="connsiteY24" fmla="*/ 298450 h 412750"/>
              <a:gd name="connsiteX25" fmla="*/ 415925 w 514350"/>
              <a:gd name="connsiteY25" fmla="*/ 288925 h 412750"/>
              <a:gd name="connsiteX26" fmla="*/ 447675 w 514350"/>
              <a:gd name="connsiteY26" fmla="*/ 266700 h 412750"/>
              <a:gd name="connsiteX27" fmla="*/ 476250 w 514350"/>
              <a:gd name="connsiteY27" fmla="*/ 266700 h 412750"/>
              <a:gd name="connsiteX28" fmla="*/ 501650 w 514350"/>
              <a:gd name="connsiteY28" fmla="*/ 263525 h 412750"/>
              <a:gd name="connsiteX29" fmla="*/ 514350 w 514350"/>
              <a:gd name="connsiteY29" fmla="*/ 2476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4350" h="412750">
                <a:moveTo>
                  <a:pt x="60325" y="0"/>
                </a:moveTo>
                <a:lnTo>
                  <a:pt x="41275" y="47625"/>
                </a:lnTo>
                <a:lnTo>
                  <a:pt x="22225" y="69850"/>
                </a:lnTo>
                <a:lnTo>
                  <a:pt x="15875" y="111125"/>
                </a:lnTo>
                <a:lnTo>
                  <a:pt x="6350" y="158750"/>
                </a:lnTo>
                <a:lnTo>
                  <a:pt x="0" y="187325"/>
                </a:lnTo>
                <a:lnTo>
                  <a:pt x="9525" y="219075"/>
                </a:lnTo>
                <a:lnTo>
                  <a:pt x="25400" y="254000"/>
                </a:lnTo>
                <a:lnTo>
                  <a:pt x="25400" y="282575"/>
                </a:lnTo>
                <a:lnTo>
                  <a:pt x="38100" y="304800"/>
                </a:lnTo>
                <a:lnTo>
                  <a:pt x="41275" y="330200"/>
                </a:lnTo>
                <a:lnTo>
                  <a:pt x="41275" y="349250"/>
                </a:lnTo>
                <a:lnTo>
                  <a:pt x="34925" y="371475"/>
                </a:lnTo>
                <a:lnTo>
                  <a:pt x="15875" y="384175"/>
                </a:lnTo>
                <a:lnTo>
                  <a:pt x="15875" y="412750"/>
                </a:lnTo>
                <a:lnTo>
                  <a:pt x="41275" y="403225"/>
                </a:lnTo>
                <a:lnTo>
                  <a:pt x="79375" y="393700"/>
                </a:lnTo>
                <a:lnTo>
                  <a:pt x="104775" y="365125"/>
                </a:lnTo>
                <a:lnTo>
                  <a:pt x="139700" y="358775"/>
                </a:lnTo>
                <a:lnTo>
                  <a:pt x="174625" y="358775"/>
                </a:lnTo>
                <a:lnTo>
                  <a:pt x="228600" y="355600"/>
                </a:lnTo>
                <a:lnTo>
                  <a:pt x="247650" y="349250"/>
                </a:lnTo>
                <a:lnTo>
                  <a:pt x="269875" y="330200"/>
                </a:lnTo>
                <a:lnTo>
                  <a:pt x="314325" y="314325"/>
                </a:lnTo>
                <a:lnTo>
                  <a:pt x="384175" y="298450"/>
                </a:lnTo>
                <a:lnTo>
                  <a:pt x="415925" y="288925"/>
                </a:lnTo>
                <a:lnTo>
                  <a:pt x="447675" y="266700"/>
                </a:lnTo>
                <a:lnTo>
                  <a:pt x="476250" y="266700"/>
                </a:lnTo>
                <a:lnTo>
                  <a:pt x="501650" y="263525"/>
                </a:lnTo>
                <a:lnTo>
                  <a:pt x="514350" y="2476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Forma Livre: Forma 133">
            <a:extLst>
              <a:ext uri="{FF2B5EF4-FFF2-40B4-BE49-F238E27FC236}">
                <a16:creationId xmlns:a16="http://schemas.microsoft.com/office/drawing/2014/main" xmlns="" id="{426243E7-C414-E0D5-FBEA-0E1A46990510}"/>
              </a:ext>
            </a:extLst>
          </p:cNvPr>
          <p:cNvSpPr/>
          <p:nvPr/>
        </p:nvSpPr>
        <p:spPr>
          <a:xfrm>
            <a:off x="5959475" y="2181225"/>
            <a:ext cx="641350" cy="285750"/>
          </a:xfrm>
          <a:custGeom>
            <a:avLst/>
            <a:gdLst>
              <a:gd name="connsiteX0" fmla="*/ 0 w 641350"/>
              <a:gd name="connsiteY0" fmla="*/ 12700 h 285750"/>
              <a:gd name="connsiteX1" fmla="*/ 60325 w 641350"/>
              <a:gd name="connsiteY1" fmla="*/ 15875 h 285750"/>
              <a:gd name="connsiteX2" fmla="*/ 82550 w 641350"/>
              <a:gd name="connsiteY2" fmla="*/ 12700 h 285750"/>
              <a:gd name="connsiteX3" fmla="*/ 95250 w 641350"/>
              <a:gd name="connsiteY3" fmla="*/ 3175 h 285750"/>
              <a:gd name="connsiteX4" fmla="*/ 127000 w 641350"/>
              <a:gd name="connsiteY4" fmla="*/ 3175 h 285750"/>
              <a:gd name="connsiteX5" fmla="*/ 139700 w 641350"/>
              <a:gd name="connsiteY5" fmla="*/ 9525 h 285750"/>
              <a:gd name="connsiteX6" fmla="*/ 155575 w 641350"/>
              <a:gd name="connsiteY6" fmla="*/ 0 h 285750"/>
              <a:gd name="connsiteX7" fmla="*/ 174625 w 641350"/>
              <a:gd name="connsiteY7" fmla="*/ 22225 h 285750"/>
              <a:gd name="connsiteX8" fmla="*/ 241300 w 641350"/>
              <a:gd name="connsiteY8" fmla="*/ 82550 h 285750"/>
              <a:gd name="connsiteX9" fmla="*/ 279400 w 641350"/>
              <a:gd name="connsiteY9" fmla="*/ 104775 h 285750"/>
              <a:gd name="connsiteX10" fmla="*/ 333375 w 641350"/>
              <a:gd name="connsiteY10" fmla="*/ 149225 h 285750"/>
              <a:gd name="connsiteX11" fmla="*/ 374650 w 641350"/>
              <a:gd name="connsiteY11" fmla="*/ 171450 h 285750"/>
              <a:gd name="connsiteX12" fmla="*/ 403225 w 641350"/>
              <a:gd name="connsiteY12" fmla="*/ 187325 h 285750"/>
              <a:gd name="connsiteX13" fmla="*/ 454025 w 641350"/>
              <a:gd name="connsiteY13" fmla="*/ 193675 h 285750"/>
              <a:gd name="connsiteX14" fmla="*/ 473075 w 641350"/>
              <a:gd name="connsiteY14" fmla="*/ 196850 h 285750"/>
              <a:gd name="connsiteX15" fmla="*/ 495300 w 641350"/>
              <a:gd name="connsiteY15" fmla="*/ 215900 h 285750"/>
              <a:gd name="connsiteX16" fmla="*/ 485775 w 641350"/>
              <a:gd name="connsiteY16" fmla="*/ 238125 h 285750"/>
              <a:gd name="connsiteX17" fmla="*/ 498475 w 641350"/>
              <a:gd name="connsiteY17" fmla="*/ 254000 h 285750"/>
              <a:gd name="connsiteX18" fmla="*/ 511175 w 641350"/>
              <a:gd name="connsiteY18" fmla="*/ 260350 h 285750"/>
              <a:gd name="connsiteX19" fmla="*/ 530225 w 641350"/>
              <a:gd name="connsiteY19" fmla="*/ 263525 h 285750"/>
              <a:gd name="connsiteX20" fmla="*/ 530225 w 641350"/>
              <a:gd name="connsiteY20" fmla="*/ 263525 h 285750"/>
              <a:gd name="connsiteX21" fmla="*/ 555625 w 641350"/>
              <a:gd name="connsiteY21" fmla="*/ 269875 h 285750"/>
              <a:gd name="connsiteX22" fmla="*/ 574675 w 641350"/>
              <a:gd name="connsiteY22" fmla="*/ 273050 h 285750"/>
              <a:gd name="connsiteX23" fmla="*/ 581025 w 641350"/>
              <a:gd name="connsiteY23" fmla="*/ 285750 h 285750"/>
              <a:gd name="connsiteX24" fmla="*/ 603250 w 641350"/>
              <a:gd name="connsiteY24" fmla="*/ 257175 h 285750"/>
              <a:gd name="connsiteX25" fmla="*/ 622300 w 641350"/>
              <a:gd name="connsiteY25" fmla="*/ 241300 h 285750"/>
              <a:gd name="connsiteX26" fmla="*/ 638175 w 641350"/>
              <a:gd name="connsiteY26" fmla="*/ 215900 h 285750"/>
              <a:gd name="connsiteX27" fmla="*/ 641350 w 641350"/>
              <a:gd name="connsiteY27" fmla="*/ 196850 h 285750"/>
              <a:gd name="connsiteX28" fmla="*/ 635000 w 641350"/>
              <a:gd name="connsiteY28" fmla="*/ 158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1350" h="285750">
                <a:moveTo>
                  <a:pt x="0" y="12700"/>
                </a:moveTo>
                <a:lnTo>
                  <a:pt x="60325" y="15875"/>
                </a:lnTo>
                <a:lnTo>
                  <a:pt x="82550" y="12700"/>
                </a:lnTo>
                <a:lnTo>
                  <a:pt x="95250" y="3175"/>
                </a:lnTo>
                <a:lnTo>
                  <a:pt x="127000" y="3175"/>
                </a:lnTo>
                <a:lnTo>
                  <a:pt x="139700" y="9525"/>
                </a:lnTo>
                <a:lnTo>
                  <a:pt x="155575" y="0"/>
                </a:lnTo>
                <a:lnTo>
                  <a:pt x="174625" y="22225"/>
                </a:lnTo>
                <a:lnTo>
                  <a:pt x="241300" y="82550"/>
                </a:lnTo>
                <a:lnTo>
                  <a:pt x="279400" y="104775"/>
                </a:lnTo>
                <a:lnTo>
                  <a:pt x="333375" y="149225"/>
                </a:lnTo>
                <a:lnTo>
                  <a:pt x="374650" y="171450"/>
                </a:lnTo>
                <a:lnTo>
                  <a:pt x="403225" y="187325"/>
                </a:lnTo>
                <a:lnTo>
                  <a:pt x="454025" y="193675"/>
                </a:lnTo>
                <a:lnTo>
                  <a:pt x="473075" y="196850"/>
                </a:lnTo>
                <a:lnTo>
                  <a:pt x="495300" y="215900"/>
                </a:lnTo>
                <a:lnTo>
                  <a:pt x="485775" y="238125"/>
                </a:lnTo>
                <a:lnTo>
                  <a:pt x="498475" y="254000"/>
                </a:lnTo>
                <a:lnTo>
                  <a:pt x="511175" y="260350"/>
                </a:lnTo>
                <a:lnTo>
                  <a:pt x="530225" y="263525"/>
                </a:lnTo>
                <a:lnTo>
                  <a:pt x="530225" y="263525"/>
                </a:lnTo>
                <a:lnTo>
                  <a:pt x="555625" y="269875"/>
                </a:lnTo>
                <a:lnTo>
                  <a:pt x="574675" y="273050"/>
                </a:lnTo>
                <a:lnTo>
                  <a:pt x="581025" y="285750"/>
                </a:lnTo>
                <a:lnTo>
                  <a:pt x="603250" y="257175"/>
                </a:lnTo>
                <a:lnTo>
                  <a:pt x="622300" y="241300"/>
                </a:lnTo>
                <a:lnTo>
                  <a:pt x="638175" y="215900"/>
                </a:lnTo>
                <a:lnTo>
                  <a:pt x="641350" y="196850"/>
                </a:lnTo>
                <a:lnTo>
                  <a:pt x="635000" y="1587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Forma Livre: Forma 140">
            <a:extLst>
              <a:ext uri="{FF2B5EF4-FFF2-40B4-BE49-F238E27FC236}">
                <a16:creationId xmlns:a16="http://schemas.microsoft.com/office/drawing/2014/main" xmlns="" id="{EE6EE132-B10B-3120-66D9-9FD8A0FFC297}"/>
              </a:ext>
            </a:extLst>
          </p:cNvPr>
          <p:cNvSpPr/>
          <p:nvPr/>
        </p:nvSpPr>
        <p:spPr>
          <a:xfrm>
            <a:off x="7331075" y="1666875"/>
            <a:ext cx="161925" cy="95250"/>
          </a:xfrm>
          <a:custGeom>
            <a:avLst/>
            <a:gdLst>
              <a:gd name="connsiteX0" fmla="*/ 0 w 161925"/>
              <a:gd name="connsiteY0" fmla="*/ 0 h 95250"/>
              <a:gd name="connsiteX1" fmla="*/ 44450 w 161925"/>
              <a:gd name="connsiteY1" fmla="*/ 57150 h 95250"/>
              <a:gd name="connsiteX2" fmla="*/ 60325 w 161925"/>
              <a:gd name="connsiteY2" fmla="*/ 85725 h 95250"/>
              <a:gd name="connsiteX3" fmla="*/ 85725 w 161925"/>
              <a:gd name="connsiteY3" fmla="*/ 95250 h 95250"/>
              <a:gd name="connsiteX4" fmla="*/ 111125 w 161925"/>
              <a:gd name="connsiteY4" fmla="*/ 95250 h 95250"/>
              <a:gd name="connsiteX5" fmla="*/ 133350 w 161925"/>
              <a:gd name="connsiteY5" fmla="*/ 73025 h 95250"/>
              <a:gd name="connsiteX6" fmla="*/ 146050 w 161925"/>
              <a:gd name="connsiteY6" fmla="*/ 50800 h 95250"/>
              <a:gd name="connsiteX7" fmla="*/ 161925 w 161925"/>
              <a:gd name="connsiteY7" fmla="*/ 2540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25" h="95250">
                <a:moveTo>
                  <a:pt x="0" y="0"/>
                </a:moveTo>
                <a:lnTo>
                  <a:pt x="44450" y="57150"/>
                </a:lnTo>
                <a:lnTo>
                  <a:pt x="60325" y="85725"/>
                </a:lnTo>
                <a:lnTo>
                  <a:pt x="85725" y="95250"/>
                </a:lnTo>
                <a:lnTo>
                  <a:pt x="111125" y="95250"/>
                </a:lnTo>
                <a:lnTo>
                  <a:pt x="133350" y="73025"/>
                </a:lnTo>
                <a:lnTo>
                  <a:pt x="146050" y="50800"/>
                </a:lnTo>
                <a:lnTo>
                  <a:pt x="161925" y="254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Forma Livre: Forma 141">
            <a:extLst>
              <a:ext uri="{FF2B5EF4-FFF2-40B4-BE49-F238E27FC236}">
                <a16:creationId xmlns:a16="http://schemas.microsoft.com/office/drawing/2014/main" xmlns="" id="{A9237D78-C383-B4D0-C142-8DB007E5448E}"/>
              </a:ext>
            </a:extLst>
          </p:cNvPr>
          <p:cNvSpPr/>
          <p:nvPr/>
        </p:nvSpPr>
        <p:spPr>
          <a:xfrm>
            <a:off x="6403975" y="3409950"/>
            <a:ext cx="104775" cy="184150"/>
          </a:xfrm>
          <a:custGeom>
            <a:avLst/>
            <a:gdLst>
              <a:gd name="connsiteX0" fmla="*/ 0 w 104775"/>
              <a:gd name="connsiteY0" fmla="*/ 184150 h 184150"/>
              <a:gd name="connsiteX1" fmla="*/ 12700 w 104775"/>
              <a:gd name="connsiteY1" fmla="*/ 111125 h 184150"/>
              <a:gd name="connsiteX2" fmla="*/ 38100 w 104775"/>
              <a:gd name="connsiteY2" fmla="*/ 88900 h 184150"/>
              <a:gd name="connsiteX3" fmla="*/ 50800 w 104775"/>
              <a:gd name="connsiteY3" fmla="*/ 44450 h 184150"/>
              <a:gd name="connsiteX4" fmla="*/ 73025 w 104775"/>
              <a:gd name="connsiteY4" fmla="*/ 3175 h 184150"/>
              <a:gd name="connsiteX5" fmla="*/ 104775 w 104775"/>
              <a:gd name="connsiteY5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184150">
                <a:moveTo>
                  <a:pt x="0" y="184150"/>
                </a:moveTo>
                <a:lnTo>
                  <a:pt x="12700" y="111125"/>
                </a:lnTo>
                <a:lnTo>
                  <a:pt x="38100" y="88900"/>
                </a:lnTo>
                <a:lnTo>
                  <a:pt x="50800" y="44450"/>
                </a:lnTo>
                <a:lnTo>
                  <a:pt x="73025" y="3175"/>
                </a:lnTo>
                <a:lnTo>
                  <a:pt x="104775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4" name="Forma Livre: Forma 153">
            <a:extLst>
              <a:ext uri="{FF2B5EF4-FFF2-40B4-BE49-F238E27FC236}">
                <a16:creationId xmlns:a16="http://schemas.microsoft.com/office/drawing/2014/main" xmlns="" id="{47F0794D-6A34-C8B8-EF7A-E5337D681D66}"/>
              </a:ext>
            </a:extLst>
          </p:cNvPr>
          <p:cNvSpPr/>
          <p:nvPr/>
        </p:nvSpPr>
        <p:spPr>
          <a:xfrm>
            <a:off x="8099425" y="2676525"/>
            <a:ext cx="203200" cy="38100"/>
          </a:xfrm>
          <a:custGeom>
            <a:avLst/>
            <a:gdLst>
              <a:gd name="connsiteX0" fmla="*/ 0 w 203200"/>
              <a:gd name="connsiteY0" fmla="*/ 38100 h 38100"/>
              <a:gd name="connsiteX1" fmla="*/ 88900 w 203200"/>
              <a:gd name="connsiteY1" fmla="*/ 25400 h 38100"/>
              <a:gd name="connsiteX2" fmla="*/ 104775 w 203200"/>
              <a:gd name="connsiteY2" fmla="*/ 31750 h 38100"/>
              <a:gd name="connsiteX3" fmla="*/ 158750 w 203200"/>
              <a:gd name="connsiteY3" fmla="*/ 0 h 38100"/>
              <a:gd name="connsiteX4" fmla="*/ 203200 w 203200"/>
              <a:gd name="connsiteY4" fmla="*/ 15875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" h="38100">
                <a:moveTo>
                  <a:pt x="0" y="38100"/>
                </a:moveTo>
                <a:lnTo>
                  <a:pt x="88900" y="25400"/>
                </a:lnTo>
                <a:lnTo>
                  <a:pt x="104775" y="31750"/>
                </a:lnTo>
                <a:lnTo>
                  <a:pt x="158750" y="0"/>
                </a:lnTo>
                <a:lnTo>
                  <a:pt x="203200" y="158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" name="Forma Livre: Forma 154">
            <a:extLst>
              <a:ext uri="{FF2B5EF4-FFF2-40B4-BE49-F238E27FC236}">
                <a16:creationId xmlns:a16="http://schemas.microsoft.com/office/drawing/2014/main" xmlns="" id="{F1934C3A-3FCC-C787-ADB4-61EA1EBCE049}"/>
              </a:ext>
            </a:extLst>
          </p:cNvPr>
          <p:cNvSpPr/>
          <p:nvPr/>
        </p:nvSpPr>
        <p:spPr>
          <a:xfrm>
            <a:off x="9394825" y="2460625"/>
            <a:ext cx="82550" cy="107950"/>
          </a:xfrm>
          <a:custGeom>
            <a:avLst/>
            <a:gdLst>
              <a:gd name="connsiteX0" fmla="*/ 0 w 82550"/>
              <a:gd name="connsiteY0" fmla="*/ 0 h 107950"/>
              <a:gd name="connsiteX1" fmla="*/ 31750 w 82550"/>
              <a:gd name="connsiteY1" fmla="*/ 63500 h 107950"/>
              <a:gd name="connsiteX2" fmla="*/ 82550 w 82550"/>
              <a:gd name="connsiteY2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50" h="107950">
                <a:moveTo>
                  <a:pt x="0" y="0"/>
                </a:moveTo>
                <a:lnTo>
                  <a:pt x="31750" y="63500"/>
                </a:lnTo>
                <a:lnTo>
                  <a:pt x="82550" y="1079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6" name="Forma Livre: Forma 155">
            <a:extLst>
              <a:ext uri="{FF2B5EF4-FFF2-40B4-BE49-F238E27FC236}">
                <a16:creationId xmlns:a16="http://schemas.microsoft.com/office/drawing/2014/main" xmlns="" id="{6C3F40F2-B487-F8E3-E4E2-E85F0EB4EB3A}"/>
              </a:ext>
            </a:extLst>
          </p:cNvPr>
          <p:cNvSpPr/>
          <p:nvPr/>
        </p:nvSpPr>
        <p:spPr>
          <a:xfrm>
            <a:off x="9890125" y="3473450"/>
            <a:ext cx="101600" cy="149225"/>
          </a:xfrm>
          <a:custGeom>
            <a:avLst/>
            <a:gdLst>
              <a:gd name="connsiteX0" fmla="*/ 101600 w 101600"/>
              <a:gd name="connsiteY0" fmla="*/ 0 h 149225"/>
              <a:gd name="connsiteX1" fmla="*/ 73025 w 101600"/>
              <a:gd name="connsiteY1" fmla="*/ 41275 h 149225"/>
              <a:gd name="connsiteX2" fmla="*/ 60325 w 101600"/>
              <a:gd name="connsiteY2" fmla="*/ 63500 h 149225"/>
              <a:gd name="connsiteX3" fmla="*/ 44450 w 101600"/>
              <a:gd name="connsiteY3" fmla="*/ 98425 h 149225"/>
              <a:gd name="connsiteX4" fmla="*/ 22225 w 101600"/>
              <a:gd name="connsiteY4" fmla="*/ 98425 h 149225"/>
              <a:gd name="connsiteX5" fmla="*/ 0 w 101600"/>
              <a:gd name="connsiteY5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00" h="149225">
                <a:moveTo>
                  <a:pt x="101600" y="0"/>
                </a:moveTo>
                <a:lnTo>
                  <a:pt x="73025" y="41275"/>
                </a:lnTo>
                <a:lnTo>
                  <a:pt x="60325" y="63500"/>
                </a:lnTo>
                <a:lnTo>
                  <a:pt x="44450" y="98425"/>
                </a:lnTo>
                <a:lnTo>
                  <a:pt x="22225" y="98425"/>
                </a:lnTo>
                <a:lnTo>
                  <a:pt x="0" y="14922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7" name="Forma Livre: Forma 156">
            <a:extLst>
              <a:ext uri="{FF2B5EF4-FFF2-40B4-BE49-F238E27FC236}">
                <a16:creationId xmlns:a16="http://schemas.microsoft.com/office/drawing/2014/main" xmlns="" id="{A982B73D-4A3C-40AF-0AB5-80AB682F36C7}"/>
              </a:ext>
            </a:extLst>
          </p:cNvPr>
          <p:cNvSpPr/>
          <p:nvPr/>
        </p:nvSpPr>
        <p:spPr>
          <a:xfrm>
            <a:off x="10017125" y="3616325"/>
            <a:ext cx="82550" cy="25400"/>
          </a:xfrm>
          <a:custGeom>
            <a:avLst/>
            <a:gdLst>
              <a:gd name="connsiteX0" fmla="*/ 0 w 82550"/>
              <a:gd name="connsiteY0" fmla="*/ 25400 h 25400"/>
              <a:gd name="connsiteX1" fmla="*/ 53975 w 82550"/>
              <a:gd name="connsiteY1" fmla="*/ 22225 h 25400"/>
              <a:gd name="connsiteX2" fmla="*/ 82550 w 82550"/>
              <a:gd name="connsiteY2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50" h="25400">
                <a:moveTo>
                  <a:pt x="0" y="25400"/>
                </a:moveTo>
                <a:lnTo>
                  <a:pt x="53975" y="22225"/>
                </a:lnTo>
                <a:lnTo>
                  <a:pt x="8255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8" name="Forma Livre: Forma 157">
            <a:extLst>
              <a:ext uri="{FF2B5EF4-FFF2-40B4-BE49-F238E27FC236}">
                <a16:creationId xmlns:a16="http://schemas.microsoft.com/office/drawing/2014/main" xmlns="" id="{372EC69E-5077-3304-7D1C-8129D98E681E}"/>
              </a:ext>
            </a:extLst>
          </p:cNvPr>
          <p:cNvSpPr/>
          <p:nvPr/>
        </p:nvSpPr>
        <p:spPr>
          <a:xfrm>
            <a:off x="7683500" y="3673475"/>
            <a:ext cx="809625" cy="454025"/>
          </a:xfrm>
          <a:custGeom>
            <a:avLst/>
            <a:gdLst>
              <a:gd name="connsiteX0" fmla="*/ 47625 w 809625"/>
              <a:gd name="connsiteY0" fmla="*/ 454025 h 454025"/>
              <a:gd name="connsiteX1" fmla="*/ 31750 w 809625"/>
              <a:gd name="connsiteY1" fmla="*/ 377825 h 454025"/>
              <a:gd name="connsiteX2" fmla="*/ 47625 w 809625"/>
              <a:gd name="connsiteY2" fmla="*/ 320675 h 454025"/>
              <a:gd name="connsiteX3" fmla="*/ 38100 w 809625"/>
              <a:gd name="connsiteY3" fmla="*/ 285750 h 454025"/>
              <a:gd name="connsiteX4" fmla="*/ 31750 w 809625"/>
              <a:gd name="connsiteY4" fmla="*/ 260350 h 454025"/>
              <a:gd name="connsiteX5" fmla="*/ 19050 w 809625"/>
              <a:gd name="connsiteY5" fmla="*/ 234950 h 454025"/>
              <a:gd name="connsiteX6" fmla="*/ 6350 w 809625"/>
              <a:gd name="connsiteY6" fmla="*/ 212725 h 454025"/>
              <a:gd name="connsiteX7" fmla="*/ 0 w 809625"/>
              <a:gd name="connsiteY7" fmla="*/ 180975 h 454025"/>
              <a:gd name="connsiteX8" fmla="*/ 22225 w 809625"/>
              <a:gd name="connsiteY8" fmla="*/ 168275 h 454025"/>
              <a:gd name="connsiteX9" fmla="*/ 47625 w 809625"/>
              <a:gd name="connsiteY9" fmla="*/ 161925 h 454025"/>
              <a:gd name="connsiteX10" fmla="*/ 73025 w 809625"/>
              <a:gd name="connsiteY10" fmla="*/ 130175 h 454025"/>
              <a:gd name="connsiteX11" fmla="*/ 101600 w 809625"/>
              <a:gd name="connsiteY11" fmla="*/ 117475 h 454025"/>
              <a:gd name="connsiteX12" fmla="*/ 133350 w 809625"/>
              <a:gd name="connsiteY12" fmla="*/ 117475 h 454025"/>
              <a:gd name="connsiteX13" fmla="*/ 161925 w 809625"/>
              <a:gd name="connsiteY13" fmla="*/ 107950 h 454025"/>
              <a:gd name="connsiteX14" fmla="*/ 171450 w 809625"/>
              <a:gd name="connsiteY14" fmla="*/ 95250 h 454025"/>
              <a:gd name="connsiteX15" fmla="*/ 187325 w 809625"/>
              <a:gd name="connsiteY15" fmla="*/ 92075 h 454025"/>
              <a:gd name="connsiteX16" fmla="*/ 193675 w 809625"/>
              <a:gd name="connsiteY16" fmla="*/ 73025 h 454025"/>
              <a:gd name="connsiteX17" fmla="*/ 212725 w 809625"/>
              <a:gd name="connsiteY17" fmla="*/ 50800 h 454025"/>
              <a:gd name="connsiteX18" fmla="*/ 228600 w 809625"/>
              <a:gd name="connsiteY18" fmla="*/ 22225 h 454025"/>
              <a:gd name="connsiteX19" fmla="*/ 244475 w 809625"/>
              <a:gd name="connsiteY19" fmla="*/ 0 h 454025"/>
              <a:gd name="connsiteX20" fmla="*/ 298450 w 809625"/>
              <a:gd name="connsiteY20" fmla="*/ 22225 h 454025"/>
              <a:gd name="connsiteX21" fmla="*/ 333375 w 809625"/>
              <a:gd name="connsiteY21" fmla="*/ 34925 h 454025"/>
              <a:gd name="connsiteX22" fmla="*/ 346075 w 809625"/>
              <a:gd name="connsiteY22" fmla="*/ 60325 h 454025"/>
              <a:gd name="connsiteX23" fmla="*/ 374650 w 809625"/>
              <a:gd name="connsiteY23" fmla="*/ 73025 h 454025"/>
              <a:gd name="connsiteX24" fmla="*/ 422275 w 809625"/>
              <a:gd name="connsiteY24" fmla="*/ 73025 h 454025"/>
              <a:gd name="connsiteX25" fmla="*/ 447675 w 809625"/>
              <a:gd name="connsiteY25" fmla="*/ 53975 h 454025"/>
              <a:gd name="connsiteX26" fmla="*/ 469900 w 809625"/>
              <a:gd name="connsiteY26" fmla="*/ 41275 h 454025"/>
              <a:gd name="connsiteX27" fmla="*/ 498475 w 809625"/>
              <a:gd name="connsiteY27" fmla="*/ 44450 h 454025"/>
              <a:gd name="connsiteX28" fmla="*/ 514350 w 809625"/>
              <a:gd name="connsiteY28" fmla="*/ 63500 h 454025"/>
              <a:gd name="connsiteX29" fmla="*/ 536575 w 809625"/>
              <a:gd name="connsiteY29" fmla="*/ 85725 h 454025"/>
              <a:gd name="connsiteX30" fmla="*/ 581025 w 809625"/>
              <a:gd name="connsiteY30" fmla="*/ 114300 h 454025"/>
              <a:gd name="connsiteX31" fmla="*/ 615950 w 809625"/>
              <a:gd name="connsiteY31" fmla="*/ 130175 h 454025"/>
              <a:gd name="connsiteX32" fmla="*/ 635000 w 809625"/>
              <a:gd name="connsiteY32" fmla="*/ 136525 h 454025"/>
              <a:gd name="connsiteX33" fmla="*/ 660400 w 809625"/>
              <a:gd name="connsiteY33" fmla="*/ 133350 h 454025"/>
              <a:gd name="connsiteX34" fmla="*/ 727075 w 809625"/>
              <a:gd name="connsiteY34" fmla="*/ 136525 h 454025"/>
              <a:gd name="connsiteX35" fmla="*/ 758825 w 809625"/>
              <a:gd name="connsiteY35" fmla="*/ 133350 h 454025"/>
              <a:gd name="connsiteX36" fmla="*/ 777875 w 809625"/>
              <a:gd name="connsiteY36" fmla="*/ 142875 h 454025"/>
              <a:gd name="connsiteX37" fmla="*/ 809625 w 809625"/>
              <a:gd name="connsiteY37" fmla="*/ 130175 h 45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9625" h="454025">
                <a:moveTo>
                  <a:pt x="47625" y="454025"/>
                </a:moveTo>
                <a:lnTo>
                  <a:pt x="31750" y="377825"/>
                </a:lnTo>
                <a:lnTo>
                  <a:pt x="47625" y="320675"/>
                </a:lnTo>
                <a:lnTo>
                  <a:pt x="38100" y="285750"/>
                </a:lnTo>
                <a:lnTo>
                  <a:pt x="31750" y="260350"/>
                </a:lnTo>
                <a:lnTo>
                  <a:pt x="19050" y="234950"/>
                </a:lnTo>
                <a:lnTo>
                  <a:pt x="6350" y="212725"/>
                </a:lnTo>
                <a:lnTo>
                  <a:pt x="0" y="180975"/>
                </a:lnTo>
                <a:lnTo>
                  <a:pt x="22225" y="168275"/>
                </a:lnTo>
                <a:lnTo>
                  <a:pt x="47625" y="161925"/>
                </a:lnTo>
                <a:lnTo>
                  <a:pt x="73025" y="130175"/>
                </a:lnTo>
                <a:lnTo>
                  <a:pt x="101600" y="117475"/>
                </a:lnTo>
                <a:lnTo>
                  <a:pt x="133350" y="117475"/>
                </a:lnTo>
                <a:lnTo>
                  <a:pt x="161925" y="107950"/>
                </a:lnTo>
                <a:lnTo>
                  <a:pt x="171450" y="95250"/>
                </a:lnTo>
                <a:lnTo>
                  <a:pt x="187325" y="92075"/>
                </a:lnTo>
                <a:lnTo>
                  <a:pt x="193675" y="73025"/>
                </a:lnTo>
                <a:lnTo>
                  <a:pt x="212725" y="50800"/>
                </a:lnTo>
                <a:lnTo>
                  <a:pt x="228600" y="22225"/>
                </a:lnTo>
                <a:lnTo>
                  <a:pt x="244475" y="0"/>
                </a:lnTo>
                <a:lnTo>
                  <a:pt x="298450" y="22225"/>
                </a:lnTo>
                <a:lnTo>
                  <a:pt x="333375" y="34925"/>
                </a:lnTo>
                <a:lnTo>
                  <a:pt x="346075" y="60325"/>
                </a:lnTo>
                <a:lnTo>
                  <a:pt x="374650" y="73025"/>
                </a:lnTo>
                <a:lnTo>
                  <a:pt x="422275" y="73025"/>
                </a:lnTo>
                <a:lnTo>
                  <a:pt x="447675" y="53975"/>
                </a:lnTo>
                <a:lnTo>
                  <a:pt x="469900" y="41275"/>
                </a:lnTo>
                <a:lnTo>
                  <a:pt x="498475" y="44450"/>
                </a:lnTo>
                <a:lnTo>
                  <a:pt x="514350" y="63500"/>
                </a:lnTo>
                <a:lnTo>
                  <a:pt x="536575" y="85725"/>
                </a:lnTo>
                <a:lnTo>
                  <a:pt x="581025" y="114300"/>
                </a:lnTo>
                <a:lnTo>
                  <a:pt x="615950" y="130175"/>
                </a:lnTo>
                <a:lnTo>
                  <a:pt x="635000" y="136525"/>
                </a:lnTo>
                <a:lnTo>
                  <a:pt x="660400" y="133350"/>
                </a:lnTo>
                <a:lnTo>
                  <a:pt x="727075" y="136525"/>
                </a:lnTo>
                <a:lnTo>
                  <a:pt x="758825" y="133350"/>
                </a:lnTo>
                <a:lnTo>
                  <a:pt x="777875" y="142875"/>
                </a:lnTo>
                <a:lnTo>
                  <a:pt x="809625" y="1301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9" name="Forma Livre: Forma 158">
            <a:extLst>
              <a:ext uri="{FF2B5EF4-FFF2-40B4-BE49-F238E27FC236}">
                <a16:creationId xmlns:a16="http://schemas.microsoft.com/office/drawing/2014/main" xmlns="" id="{1373239A-308F-DEF8-FB66-30FDCD27FC85}"/>
              </a:ext>
            </a:extLst>
          </p:cNvPr>
          <p:cNvSpPr/>
          <p:nvPr/>
        </p:nvSpPr>
        <p:spPr>
          <a:xfrm>
            <a:off x="7083425" y="4387850"/>
            <a:ext cx="28575" cy="92075"/>
          </a:xfrm>
          <a:custGeom>
            <a:avLst/>
            <a:gdLst>
              <a:gd name="connsiteX0" fmla="*/ 28575 w 28575"/>
              <a:gd name="connsiteY0" fmla="*/ 0 h 92075"/>
              <a:gd name="connsiteX1" fmla="*/ 0 w 28575"/>
              <a:gd name="connsiteY1" fmla="*/ 63500 h 92075"/>
              <a:gd name="connsiteX2" fmla="*/ 12700 w 2857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92075">
                <a:moveTo>
                  <a:pt x="28575" y="0"/>
                </a:moveTo>
                <a:lnTo>
                  <a:pt x="0" y="63500"/>
                </a:lnTo>
                <a:lnTo>
                  <a:pt x="12700" y="920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0" name="Forma Livre: Forma 159">
            <a:extLst>
              <a:ext uri="{FF2B5EF4-FFF2-40B4-BE49-F238E27FC236}">
                <a16:creationId xmlns:a16="http://schemas.microsoft.com/office/drawing/2014/main" xmlns="" id="{CA7F70C1-E7D0-6FE6-1CD9-CA94B873531F}"/>
              </a:ext>
            </a:extLst>
          </p:cNvPr>
          <p:cNvSpPr/>
          <p:nvPr/>
        </p:nvSpPr>
        <p:spPr>
          <a:xfrm>
            <a:off x="7870825" y="4930775"/>
            <a:ext cx="212725" cy="44450"/>
          </a:xfrm>
          <a:custGeom>
            <a:avLst/>
            <a:gdLst>
              <a:gd name="connsiteX0" fmla="*/ 0 w 212725"/>
              <a:gd name="connsiteY0" fmla="*/ 0 h 44450"/>
              <a:gd name="connsiteX1" fmla="*/ 69850 w 212725"/>
              <a:gd name="connsiteY1" fmla="*/ 31750 h 44450"/>
              <a:gd name="connsiteX2" fmla="*/ 92075 w 212725"/>
              <a:gd name="connsiteY2" fmla="*/ 19050 h 44450"/>
              <a:gd name="connsiteX3" fmla="*/ 111125 w 212725"/>
              <a:gd name="connsiteY3" fmla="*/ 25400 h 44450"/>
              <a:gd name="connsiteX4" fmla="*/ 155575 w 212725"/>
              <a:gd name="connsiteY4" fmla="*/ 19050 h 44450"/>
              <a:gd name="connsiteX5" fmla="*/ 174625 w 212725"/>
              <a:gd name="connsiteY5" fmla="*/ 19050 h 44450"/>
              <a:gd name="connsiteX6" fmla="*/ 212725 w 212725"/>
              <a:gd name="connsiteY6" fmla="*/ 4445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725" h="44450">
                <a:moveTo>
                  <a:pt x="0" y="0"/>
                </a:moveTo>
                <a:lnTo>
                  <a:pt x="69850" y="31750"/>
                </a:lnTo>
                <a:lnTo>
                  <a:pt x="92075" y="19050"/>
                </a:lnTo>
                <a:lnTo>
                  <a:pt x="111125" y="25400"/>
                </a:lnTo>
                <a:lnTo>
                  <a:pt x="155575" y="19050"/>
                </a:lnTo>
                <a:lnTo>
                  <a:pt x="174625" y="19050"/>
                </a:lnTo>
                <a:lnTo>
                  <a:pt x="212725" y="444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1" name="Forma Livre: Forma 160">
            <a:extLst>
              <a:ext uri="{FF2B5EF4-FFF2-40B4-BE49-F238E27FC236}">
                <a16:creationId xmlns:a16="http://schemas.microsoft.com/office/drawing/2014/main" xmlns="" id="{388E3105-A7EC-75FA-AB65-EEB166086E9E}"/>
              </a:ext>
            </a:extLst>
          </p:cNvPr>
          <p:cNvSpPr/>
          <p:nvPr/>
        </p:nvSpPr>
        <p:spPr>
          <a:xfrm>
            <a:off x="9182100" y="4927600"/>
            <a:ext cx="92075" cy="50800"/>
          </a:xfrm>
          <a:custGeom>
            <a:avLst/>
            <a:gdLst>
              <a:gd name="connsiteX0" fmla="*/ 0 w 92075"/>
              <a:gd name="connsiteY0" fmla="*/ 50800 h 50800"/>
              <a:gd name="connsiteX1" fmla="*/ 79375 w 92075"/>
              <a:gd name="connsiteY1" fmla="*/ 19050 h 50800"/>
              <a:gd name="connsiteX2" fmla="*/ 92075 w 92075"/>
              <a:gd name="connsiteY2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075" h="50800">
                <a:moveTo>
                  <a:pt x="0" y="50800"/>
                </a:moveTo>
                <a:lnTo>
                  <a:pt x="79375" y="19050"/>
                </a:lnTo>
                <a:lnTo>
                  <a:pt x="92075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2" name="Forma Livre: Forma 161">
            <a:extLst>
              <a:ext uri="{FF2B5EF4-FFF2-40B4-BE49-F238E27FC236}">
                <a16:creationId xmlns:a16="http://schemas.microsoft.com/office/drawing/2014/main" xmlns="" id="{77262274-8084-74C1-8B90-BB88C152D174}"/>
              </a:ext>
            </a:extLst>
          </p:cNvPr>
          <p:cNvSpPr/>
          <p:nvPr/>
        </p:nvSpPr>
        <p:spPr>
          <a:xfrm>
            <a:off x="9196388" y="5095875"/>
            <a:ext cx="78581" cy="9525"/>
          </a:xfrm>
          <a:custGeom>
            <a:avLst/>
            <a:gdLst>
              <a:gd name="connsiteX0" fmla="*/ 0 w 78581"/>
              <a:gd name="connsiteY0" fmla="*/ 0 h 9525"/>
              <a:gd name="connsiteX1" fmla="*/ 78581 w 78581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81" h="9525">
                <a:moveTo>
                  <a:pt x="0" y="0"/>
                </a:moveTo>
                <a:lnTo>
                  <a:pt x="78581" y="952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FDB9AB0C-A2EE-113B-28B6-1BD364C7191B}"/>
              </a:ext>
            </a:extLst>
          </p:cNvPr>
          <p:cNvSpPr txBox="1"/>
          <p:nvPr/>
        </p:nvSpPr>
        <p:spPr>
          <a:xfrm>
            <a:off x="174643" y="360937"/>
            <a:ext cx="2958884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Pavimentação</a:t>
            </a:r>
          </a:p>
          <a:p>
            <a:pPr algn="r"/>
            <a:r>
              <a:rPr lang="pt-BR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Norte e Nordeste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6CA3A03E-3AA2-A4BE-50FD-73545938FDAD}"/>
              </a:ext>
            </a:extLst>
          </p:cNvPr>
          <p:cNvSpPr/>
          <p:nvPr/>
        </p:nvSpPr>
        <p:spPr>
          <a:xfrm>
            <a:off x="3231714" y="266062"/>
            <a:ext cx="53457" cy="10464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37" name="Agrupar 336">
            <a:extLst>
              <a:ext uri="{FF2B5EF4-FFF2-40B4-BE49-F238E27FC236}">
                <a16:creationId xmlns:a16="http://schemas.microsoft.com/office/drawing/2014/main" xmlns="" id="{87034496-4E0B-1C61-6D43-CFEF4176333C}"/>
              </a:ext>
            </a:extLst>
          </p:cNvPr>
          <p:cNvGrpSpPr/>
          <p:nvPr/>
        </p:nvGrpSpPr>
        <p:grpSpPr>
          <a:xfrm>
            <a:off x="1558136" y="590617"/>
            <a:ext cx="9100415" cy="4119284"/>
            <a:chOff x="1558136" y="590617"/>
            <a:chExt cx="9100415" cy="4119284"/>
          </a:xfrm>
        </p:grpSpPr>
        <p:sp>
          <p:nvSpPr>
            <p:cNvPr id="338" name="CaixaDeTexto 337">
              <a:extLst>
                <a:ext uri="{FF2B5EF4-FFF2-40B4-BE49-F238E27FC236}">
                  <a16:creationId xmlns:a16="http://schemas.microsoft.com/office/drawing/2014/main" xmlns="" id="{51194C85-23D2-4948-B8EC-9ECDEC1FB025}"/>
                </a:ext>
              </a:extLst>
            </p:cNvPr>
            <p:cNvSpPr txBox="1"/>
            <p:nvPr/>
          </p:nvSpPr>
          <p:spPr>
            <a:xfrm>
              <a:off x="3601415" y="590617"/>
              <a:ext cx="344962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Boa Vista</a:t>
              </a:r>
            </a:p>
          </p:txBody>
        </p:sp>
        <p:sp>
          <p:nvSpPr>
            <p:cNvPr id="339" name="CaixaDeTexto 338">
              <a:extLst>
                <a:ext uri="{FF2B5EF4-FFF2-40B4-BE49-F238E27FC236}">
                  <a16:creationId xmlns:a16="http://schemas.microsoft.com/office/drawing/2014/main" xmlns="" id="{009F4FFB-B36A-2C30-D4C3-0DFA1918EF0A}"/>
                </a:ext>
              </a:extLst>
            </p:cNvPr>
            <p:cNvSpPr txBox="1"/>
            <p:nvPr/>
          </p:nvSpPr>
          <p:spPr>
            <a:xfrm>
              <a:off x="3702082" y="2053234"/>
              <a:ext cx="38963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Manaus</a:t>
              </a:r>
            </a:p>
          </p:txBody>
        </p:sp>
        <p:sp>
          <p:nvSpPr>
            <p:cNvPr id="340" name="CaixaDeTexto 339">
              <a:extLst>
                <a:ext uri="{FF2B5EF4-FFF2-40B4-BE49-F238E27FC236}">
                  <a16:creationId xmlns:a16="http://schemas.microsoft.com/office/drawing/2014/main" xmlns="" id="{3A931BDF-760F-0D3C-D643-EF8F52BF2F51}"/>
                </a:ext>
              </a:extLst>
            </p:cNvPr>
            <p:cNvSpPr txBox="1"/>
            <p:nvPr/>
          </p:nvSpPr>
          <p:spPr>
            <a:xfrm>
              <a:off x="3109543" y="3593411"/>
              <a:ext cx="44499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Porto</a:t>
              </a:r>
            </a:p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Velho</a:t>
              </a:r>
            </a:p>
          </p:txBody>
        </p:sp>
        <p:sp>
          <p:nvSpPr>
            <p:cNvPr id="341" name="CaixaDeTexto 340">
              <a:extLst>
                <a:ext uri="{FF2B5EF4-FFF2-40B4-BE49-F238E27FC236}">
                  <a16:creationId xmlns:a16="http://schemas.microsoft.com/office/drawing/2014/main" xmlns="" id="{918C4A1C-3E24-3D16-C08F-D5015D8A223B}"/>
                </a:ext>
              </a:extLst>
            </p:cNvPr>
            <p:cNvSpPr txBox="1"/>
            <p:nvPr/>
          </p:nvSpPr>
          <p:spPr>
            <a:xfrm>
              <a:off x="1558136" y="3780517"/>
              <a:ext cx="689289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Rio Branco</a:t>
              </a:r>
            </a:p>
          </p:txBody>
        </p:sp>
        <p:sp>
          <p:nvSpPr>
            <p:cNvPr id="342" name="CaixaDeTexto 341">
              <a:extLst>
                <a:ext uri="{FF2B5EF4-FFF2-40B4-BE49-F238E27FC236}">
                  <a16:creationId xmlns:a16="http://schemas.microsoft.com/office/drawing/2014/main" xmlns="" id="{BE6F6DDB-4520-F3FB-418E-7A6D76C75DE3}"/>
                </a:ext>
              </a:extLst>
            </p:cNvPr>
            <p:cNvSpPr txBox="1"/>
            <p:nvPr/>
          </p:nvSpPr>
          <p:spPr>
            <a:xfrm>
              <a:off x="6122722" y="1451354"/>
              <a:ext cx="456397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Macapá</a:t>
              </a:r>
            </a:p>
          </p:txBody>
        </p:sp>
        <p:sp>
          <p:nvSpPr>
            <p:cNvPr id="343" name="CaixaDeTexto 342">
              <a:extLst>
                <a:ext uri="{FF2B5EF4-FFF2-40B4-BE49-F238E27FC236}">
                  <a16:creationId xmlns:a16="http://schemas.microsoft.com/office/drawing/2014/main" xmlns="" id="{06D63C36-8EB2-CACB-2BFD-B8CA84367A7E}"/>
                </a:ext>
              </a:extLst>
            </p:cNvPr>
            <p:cNvSpPr txBox="1"/>
            <p:nvPr/>
          </p:nvSpPr>
          <p:spPr>
            <a:xfrm>
              <a:off x="6678313" y="1802100"/>
              <a:ext cx="348297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Belém</a:t>
              </a:r>
            </a:p>
          </p:txBody>
        </p:sp>
        <p:sp>
          <p:nvSpPr>
            <p:cNvPr id="344" name="CaixaDeTexto 343">
              <a:extLst>
                <a:ext uri="{FF2B5EF4-FFF2-40B4-BE49-F238E27FC236}">
                  <a16:creationId xmlns:a16="http://schemas.microsoft.com/office/drawing/2014/main" xmlns="" id="{4166E78B-4BB6-3F41-2985-46776D4D7DEE}"/>
                </a:ext>
              </a:extLst>
            </p:cNvPr>
            <p:cNvSpPr txBox="1"/>
            <p:nvPr/>
          </p:nvSpPr>
          <p:spPr>
            <a:xfrm>
              <a:off x="7698332" y="1933458"/>
              <a:ext cx="364866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São Luís</a:t>
              </a:r>
            </a:p>
          </p:txBody>
        </p:sp>
        <p:sp>
          <p:nvSpPr>
            <p:cNvPr id="345" name="CaixaDeTexto 344">
              <a:extLst>
                <a:ext uri="{FF2B5EF4-FFF2-40B4-BE49-F238E27FC236}">
                  <a16:creationId xmlns:a16="http://schemas.microsoft.com/office/drawing/2014/main" xmlns="" id="{047E1B9B-B877-36D2-F87C-DD9AB90ABBD9}"/>
                </a:ext>
              </a:extLst>
            </p:cNvPr>
            <p:cNvSpPr txBox="1"/>
            <p:nvPr/>
          </p:nvSpPr>
          <p:spPr>
            <a:xfrm>
              <a:off x="8345430" y="2570613"/>
              <a:ext cx="390542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Teresina</a:t>
              </a:r>
            </a:p>
          </p:txBody>
        </p:sp>
        <p:sp>
          <p:nvSpPr>
            <p:cNvPr id="346" name="CaixaDeTexto 345">
              <a:extLst>
                <a:ext uri="{FF2B5EF4-FFF2-40B4-BE49-F238E27FC236}">
                  <a16:creationId xmlns:a16="http://schemas.microsoft.com/office/drawing/2014/main" xmlns="" id="{8AEDD5CA-56AD-12BF-D014-B8D9472813C4}"/>
                </a:ext>
              </a:extLst>
            </p:cNvPr>
            <p:cNvSpPr txBox="1"/>
            <p:nvPr/>
          </p:nvSpPr>
          <p:spPr>
            <a:xfrm>
              <a:off x="6893824" y="3874900"/>
              <a:ext cx="354318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Palmas</a:t>
              </a:r>
            </a:p>
          </p:txBody>
        </p:sp>
        <p:sp>
          <p:nvSpPr>
            <p:cNvPr id="347" name="CaixaDeTexto 346">
              <a:extLst>
                <a:ext uri="{FF2B5EF4-FFF2-40B4-BE49-F238E27FC236}">
                  <a16:creationId xmlns:a16="http://schemas.microsoft.com/office/drawing/2014/main" xmlns="" id="{00FE43EA-7F90-7D77-0AF6-545175D87419}"/>
                </a:ext>
              </a:extLst>
            </p:cNvPr>
            <p:cNvSpPr txBox="1"/>
            <p:nvPr/>
          </p:nvSpPr>
          <p:spPr>
            <a:xfrm>
              <a:off x="9445635" y="4617568"/>
              <a:ext cx="353545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Salvador</a:t>
              </a:r>
            </a:p>
          </p:txBody>
        </p:sp>
        <p:sp>
          <p:nvSpPr>
            <p:cNvPr id="348" name="CaixaDeTexto 347">
              <a:extLst>
                <a:ext uri="{FF2B5EF4-FFF2-40B4-BE49-F238E27FC236}">
                  <a16:creationId xmlns:a16="http://schemas.microsoft.com/office/drawing/2014/main" xmlns="" id="{EDDCE0B1-479D-3D19-20AA-C522C4306883}"/>
                </a:ext>
              </a:extLst>
            </p:cNvPr>
            <p:cNvSpPr txBox="1"/>
            <p:nvPr/>
          </p:nvSpPr>
          <p:spPr>
            <a:xfrm>
              <a:off x="9703117" y="4152248"/>
              <a:ext cx="357496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Aracaju</a:t>
              </a:r>
            </a:p>
          </p:txBody>
        </p:sp>
        <p:sp>
          <p:nvSpPr>
            <p:cNvPr id="349" name="CaixaDeTexto 348">
              <a:extLst>
                <a:ext uri="{FF2B5EF4-FFF2-40B4-BE49-F238E27FC236}">
                  <a16:creationId xmlns:a16="http://schemas.microsoft.com/office/drawing/2014/main" xmlns="" id="{7516CC0B-7908-D25D-4B2A-4AB18505DB92}"/>
                </a:ext>
              </a:extLst>
            </p:cNvPr>
            <p:cNvSpPr txBox="1"/>
            <p:nvPr/>
          </p:nvSpPr>
          <p:spPr>
            <a:xfrm>
              <a:off x="10130029" y="3779231"/>
              <a:ext cx="3481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Maceió</a:t>
              </a:r>
            </a:p>
          </p:txBody>
        </p:sp>
        <p:sp>
          <p:nvSpPr>
            <p:cNvPr id="350" name="CaixaDeTexto 349">
              <a:extLst>
                <a:ext uri="{FF2B5EF4-FFF2-40B4-BE49-F238E27FC236}">
                  <a16:creationId xmlns:a16="http://schemas.microsoft.com/office/drawing/2014/main" xmlns="" id="{EB3A8EC8-D737-BB24-7D32-8ED9402888F6}"/>
                </a:ext>
              </a:extLst>
            </p:cNvPr>
            <p:cNvSpPr txBox="1"/>
            <p:nvPr/>
          </p:nvSpPr>
          <p:spPr>
            <a:xfrm>
              <a:off x="10335346" y="3336641"/>
              <a:ext cx="310883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Recife</a:t>
              </a:r>
            </a:p>
          </p:txBody>
        </p:sp>
        <p:sp>
          <p:nvSpPr>
            <p:cNvPr id="351" name="CaixaDeTexto 350">
              <a:extLst>
                <a:ext uri="{FF2B5EF4-FFF2-40B4-BE49-F238E27FC236}">
                  <a16:creationId xmlns:a16="http://schemas.microsoft.com/office/drawing/2014/main" xmlns="" id="{79E2309C-BAF3-9A65-B3EB-7C74701B3AB8}"/>
                </a:ext>
              </a:extLst>
            </p:cNvPr>
            <p:cNvSpPr txBox="1"/>
            <p:nvPr/>
          </p:nvSpPr>
          <p:spPr>
            <a:xfrm>
              <a:off x="10347668" y="3098628"/>
              <a:ext cx="31088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João </a:t>
              </a:r>
            </a:p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Pessoa</a:t>
              </a:r>
            </a:p>
          </p:txBody>
        </p:sp>
        <p:sp>
          <p:nvSpPr>
            <p:cNvPr id="352" name="CaixaDeTexto 351">
              <a:extLst>
                <a:ext uri="{FF2B5EF4-FFF2-40B4-BE49-F238E27FC236}">
                  <a16:creationId xmlns:a16="http://schemas.microsoft.com/office/drawing/2014/main" xmlns="" id="{B5F86FE2-6CE6-B527-70EF-8F089A4FF653}"/>
                </a:ext>
              </a:extLst>
            </p:cNvPr>
            <p:cNvSpPr txBox="1"/>
            <p:nvPr/>
          </p:nvSpPr>
          <p:spPr>
            <a:xfrm>
              <a:off x="10246200" y="2752345"/>
              <a:ext cx="310883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Natal</a:t>
              </a:r>
            </a:p>
          </p:txBody>
        </p:sp>
        <p:sp>
          <p:nvSpPr>
            <p:cNvPr id="353" name="CaixaDeTexto 352">
              <a:extLst>
                <a:ext uri="{FF2B5EF4-FFF2-40B4-BE49-F238E27FC236}">
                  <a16:creationId xmlns:a16="http://schemas.microsoft.com/office/drawing/2014/main" xmlns="" id="{BDE05CDE-C98B-8CEE-B67D-D035E8163019}"/>
                </a:ext>
              </a:extLst>
            </p:cNvPr>
            <p:cNvSpPr txBox="1"/>
            <p:nvPr/>
          </p:nvSpPr>
          <p:spPr>
            <a:xfrm>
              <a:off x="9434522" y="2318209"/>
              <a:ext cx="433808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Fortaleza</a:t>
              </a:r>
            </a:p>
          </p:txBody>
        </p:sp>
        <p:sp>
          <p:nvSpPr>
            <p:cNvPr id="354" name="Elipse 353">
              <a:extLst>
                <a:ext uri="{FF2B5EF4-FFF2-40B4-BE49-F238E27FC236}">
                  <a16:creationId xmlns:a16="http://schemas.microsoft.com/office/drawing/2014/main" xmlns="" id="{84B61A9C-BFF1-C0F3-64C3-4AC5CFF62C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9027" y="3872003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55" name="Elipse 354">
              <a:extLst>
                <a:ext uri="{FF2B5EF4-FFF2-40B4-BE49-F238E27FC236}">
                  <a16:creationId xmlns:a16="http://schemas.microsoft.com/office/drawing/2014/main" xmlns="" id="{3A83E9BB-A0B1-F693-81B8-7827A928E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31114" y="356306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56" name="Elipse 355">
              <a:extLst>
                <a:ext uri="{FF2B5EF4-FFF2-40B4-BE49-F238E27FC236}">
                  <a16:creationId xmlns:a16="http://schemas.microsoft.com/office/drawing/2014/main" xmlns="" id="{ABEA2588-9B0B-CEFD-3CE4-E0CA11A6D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1620" y="215475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57" name="Elipse 356">
              <a:extLst>
                <a:ext uri="{FF2B5EF4-FFF2-40B4-BE49-F238E27FC236}">
                  <a16:creationId xmlns:a16="http://schemas.microsoft.com/office/drawing/2014/main" xmlns="" id="{46F6AE09-C8D4-5478-5606-38198B3A6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0556" y="680874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58" name="Elipse 357">
              <a:extLst>
                <a:ext uri="{FF2B5EF4-FFF2-40B4-BE49-F238E27FC236}">
                  <a16:creationId xmlns:a16="http://schemas.microsoft.com/office/drawing/2014/main" xmlns="" id="{1877A9C1-3FB4-6E1D-1B9B-BB62C37054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819" y="137575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59" name="Elipse 358">
              <a:extLst>
                <a:ext uri="{FF2B5EF4-FFF2-40B4-BE49-F238E27FC236}">
                  <a16:creationId xmlns:a16="http://schemas.microsoft.com/office/drawing/2014/main" xmlns="" id="{54E87389-22EE-086D-27FF-D1ACF3FE9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5072" y="174837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0" name="Elipse 359">
              <a:extLst>
                <a:ext uri="{FF2B5EF4-FFF2-40B4-BE49-F238E27FC236}">
                  <a16:creationId xmlns:a16="http://schemas.microsoft.com/office/drawing/2014/main" xmlns="" id="{EB868BC2-816E-C214-0AC6-CCC20997D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8151" y="2015393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1" name="Elipse 360">
              <a:extLst>
                <a:ext uri="{FF2B5EF4-FFF2-40B4-BE49-F238E27FC236}">
                  <a16:creationId xmlns:a16="http://schemas.microsoft.com/office/drawing/2014/main" xmlns="" id="{7D081ECC-6236-351E-3C22-A953E7501F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90907" y="2652506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2" name="Elipse 361">
              <a:extLst>
                <a:ext uri="{FF2B5EF4-FFF2-40B4-BE49-F238E27FC236}">
                  <a16:creationId xmlns:a16="http://schemas.microsoft.com/office/drawing/2014/main" xmlns="" id="{9AC9B721-810C-EC45-6EED-B056F5F55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8888" y="2306359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3" name="Elipse 362">
              <a:extLst>
                <a:ext uri="{FF2B5EF4-FFF2-40B4-BE49-F238E27FC236}">
                  <a16:creationId xmlns:a16="http://schemas.microsoft.com/office/drawing/2014/main" xmlns="" id="{CE42F24C-14AE-F4F9-17F8-8BEB12EB0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5581" y="281847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4" name="Elipse 363">
              <a:extLst>
                <a:ext uri="{FF2B5EF4-FFF2-40B4-BE49-F238E27FC236}">
                  <a16:creationId xmlns:a16="http://schemas.microsoft.com/office/drawing/2014/main" xmlns="" id="{A6B6BE22-2E6E-BB8A-93FB-778EE72EC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2135" y="3157478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5" name="Elipse 364">
              <a:extLst>
                <a:ext uri="{FF2B5EF4-FFF2-40B4-BE49-F238E27FC236}">
                  <a16:creationId xmlns:a16="http://schemas.microsoft.com/office/drawing/2014/main" xmlns="" id="{4F564AEB-A16C-6DC3-1884-D17B3FC3C9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4922" y="3388290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6" name="Elipse 365">
              <a:extLst>
                <a:ext uri="{FF2B5EF4-FFF2-40B4-BE49-F238E27FC236}">
                  <a16:creationId xmlns:a16="http://schemas.microsoft.com/office/drawing/2014/main" xmlns="" id="{8BCD25F7-D366-4E39-EFBA-45CAC18B2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8536" y="3799423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7" name="Elipse 366">
              <a:extLst>
                <a:ext uri="{FF2B5EF4-FFF2-40B4-BE49-F238E27FC236}">
                  <a16:creationId xmlns:a16="http://schemas.microsoft.com/office/drawing/2014/main" xmlns="" id="{77D534A0-553B-FE1E-DAD8-FBD44151E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6744" y="4109576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8" name="Elipse 367">
              <a:extLst>
                <a:ext uri="{FF2B5EF4-FFF2-40B4-BE49-F238E27FC236}">
                  <a16:creationId xmlns:a16="http://schemas.microsoft.com/office/drawing/2014/main" xmlns="" id="{6F167BE0-BA5D-214A-6981-BD63B665A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314" y="462890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69" name="Elipse 368">
              <a:extLst>
                <a:ext uri="{FF2B5EF4-FFF2-40B4-BE49-F238E27FC236}">
                  <a16:creationId xmlns:a16="http://schemas.microsoft.com/office/drawing/2014/main" xmlns="" id="{ED5D9540-734B-3C2C-1370-0615CBA97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8753" y="3926942"/>
              <a:ext cx="54523" cy="545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/>
            </a:p>
          </p:txBody>
        </p:sp>
        <p:sp>
          <p:nvSpPr>
            <p:cNvPr id="370" name="CaixaDeTexto 369">
              <a:extLst>
                <a:ext uri="{FF2B5EF4-FFF2-40B4-BE49-F238E27FC236}">
                  <a16:creationId xmlns:a16="http://schemas.microsoft.com/office/drawing/2014/main" xmlns="" id="{9FF4C38E-47D4-6AF0-5E7C-FA711CACFCDD}"/>
                </a:ext>
              </a:extLst>
            </p:cNvPr>
            <p:cNvSpPr txBox="1"/>
            <p:nvPr/>
          </p:nvSpPr>
          <p:spPr>
            <a:xfrm>
              <a:off x="2737294" y="2398613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AM</a:t>
              </a:r>
            </a:p>
          </p:txBody>
        </p:sp>
        <p:sp>
          <p:nvSpPr>
            <p:cNvPr id="371" name="CaixaDeTexto 370">
              <a:extLst>
                <a:ext uri="{FF2B5EF4-FFF2-40B4-BE49-F238E27FC236}">
                  <a16:creationId xmlns:a16="http://schemas.microsoft.com/office/drawing/2014/main" xmlns="" id="{684838C2-8AFA-594E-8B57-7F4498086B7D}"/>
                </a:ext>
              </a:extLst>
            </p:cNvPr>
            <p:cNvSpPr txBox="1"/>
            <p:nvPr/>
          </p:nvSpPr>
          <p:spPr>
            <a:xfrm>
              <a:off x="3121038" y="4103090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RO</a:t>
              </a:r>
            </a:p>
          </p:txBody>
        </p:sp>
        <p:sp>
          <p:nvSpPr>
            <p:cNvPr id="372" name="CaixaDeTexto 371">
              <a:extLst>
                <a:ext uri="{FF2B5EF4-FFF2-40B4-BE49-F238E27FC236}">
                  <a16:creationId xmlns:a16="http://schemas.microsoft.com/office/drawing/2014/main" xmlns="" id="{A7D85C25-316A-B05B-DD86-0B1A21DFDE98}"/>
                </a:ext>
              </a:extLst>
            </p:cNvPr>
            <p:cNvSpPr txBox="1"/>
            <p:nvPr/>
          </p:nvSpPr>
          <p:spPr>
            <a:xfrm>
              <a:off x="3555172" y="930795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RR</a:t>
              </a:r>
            </a:p>
          </p:txBody>
        </p:sp>
        <p:sp>
          <p:nvSpPr>
            <p:cNvPr id="373" name="CaixaDeTexto 372">
              <a:extLst>
                <a:ext uri="{FF2B5EF4-FFF2-40B4-BE49-F238E27FC236}">
                  <a16:creationId xmlns:a16="http://schemas.microsoft.com/office/drawing/2014/main" xmlns="" id="{346157E5-575C-667F-5323-0E5AA618868E}"/>
                </a:ext>
              </a:extLst>
            </p:cNvPr>
            <p:cNvSpPr txBox="1"/>
            <p:nvPr/>
          </p:nvSpPr>
          <p:spPr>
            <a:xfrm>
              <a:off x="5897869" y="1020255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AP</a:t>
              </a:r>
            </a:p>
          </p:txBody>
        </p:sp>
        <p:sp>
          <p:nvSpPr>
            <p:cNvPr id="374" name="CaixaDeTexto 373">
              <a:extLst>
                <a:ext uri="{FF2B5EF4-FFF2-40B4-BE49-F238E27FC236}">
                  <a16:creationId xmlns:a16="http://schemas.microsoft.com/office/drawing/2014/main" xmlns="" id="{9946BE6F-5D34-FD04-26B7-428EE1875016}"/>
                </a:ext>
              </a:extLst>
            </p:cNvPr>
            <p:cNvSpPr txBox="1"/>
            <p:nvPr/>
          </p:nvSpPr>
          <p:spPr>
            <a:xfrm>
              <a:off x="5660477" y="2444609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PA</a:t>
              </a:r>
            </a:p>
          </p:txBody>
        </p:sp>
        <p:sp>
          <p:nvSpPr>
            <p:cNvPr id="375" name="CaixaDeTexto 374">
              <a:extLst>
                <a:ext uri="{FF2B5EF4-FFF2-40B4-BE49-F238E27FC236}">
                  <a16:creationId xmlns:a16="http://schemas.microsoft.com/office/drawing/2014/main" xmlns="" id="{BA214AFB-2DC0-E397-A128-D4AE869C0A1A}"/>
                </a:ext>
              </a:extLst>
            </p:cNvPr>
            <p:cNvSpPr txBox="1"/>
            <p:nvPr/>
          </p:nvSpPr>
          <p:spPr>
            <a:xfrm>
              <a:off x="6803477" y="3719493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TO</a:t>
              </a:r>
            </a:p>
          </p:txBody>
        </p:sp>
        <p:sp>
          <p:nvSpPr>
            <p:cNvPr id="376" name="CaixaDeTexto 375">
              <a:extLst>
                <a:ext uri="{FF2B5EF4-FFF2-40B4-BE49-F238E27FC236}">
                  <a16:creationId xmlns:a16="http://schemas.microsoft.com/office/drawing/2014/main" xmlns="" id="{A88D56ED-4BB9-C3D0-B754-9B0A6647CE97}"/>
                </a:ext>
              </a:extLst>
            </p:cNvPr>
            <p:cNvSpPr txBox="1"/>
            <p:nvPr/>
          </p:nvSpPr>
          <p:spPr>
            <a:xfrm>
              <a:off x="7636915" y="2628880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MA</a:t>
              </a:r>
            </a:p>
          </p:txBody>
        </p:sp>
        <p:sp>
          <p:nvSpPr>
            <p:cNvPr id="377" name="CaixaDeTexto 376">
              <a:extLst>
                <a:ext uri="{FF2B5EF4-FFF2-40B4-BE49-F238E27FC236}">
                  <a16:creationId xmlns:a16="http://schemas.microsoft.com/office/drawing/2014/main" xmlns="" id="{C87FBFFC-474C-ABED-5628-F762D397DD82}"/>
                </a:ext>
              </a:extLst>
            </p:cNvPr>
            <p:cNvSpPr txBox="1"/>
            <p:nvPr/>
          </p:nvSpPr>
          <p:spPr>
            <a:xfrm>
              <a:off x="8991426" y="2780993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CE</a:t>
              </a:r>
            </a:p>
          </p:txBody>
        </p:sp>
        <p:sp>
          <p:nvSpPr>
            <p:cNvPr id="378" name="CaixaDeTexto 377">
              <a:extLst>
                <a:ext uri="{FF2B5EF4-FFF2-40B4-BE49-F238E27FC236}">
                  <a16:creationId xmlns:a16="http://schemas.microsoft.com/office/drawing/2014/main" xmlns="" id="{E0CEEB26-806D-1540-16C3-98BE85878F4F}"/>
                </a:ext>
              </a:extLst>
            </p:cNvPr>
            <p:cNvSpPr txBox="1"/>
            <p:nvPr/>
          </p:nvSpPr>
          <p:spPr>
            <a:xfrm>
              <a:off x="9684790" y="2819380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RN</a:t>
              </a:r>
            </a:p>
          </p:txBody>
        </p:sp>
        <p:sp>
          <p:nvSpPr>
            <p:cNvPr id="379" name="CaixaDeTexto 378">
              <a:extLst>
                <a:ext uri="{FF2B5EF4-FFF2-40B4-BE49-F238E27FC236}">
                  <a16:creationId xmlns:a16="http://schemas.microsoft.com/office/drawing/2014/main" xmlns="" id="{B433D8EE-C602-4C19-4E6C-7E6F80F37171}"/>
                </a:ext>
              </a:extLst>
            </p:cNvPr>
            <p:cNvSpPr txBox="1"/>
            <p:nvPr/>
          </p:nvSpPr>
          <p:spPr>
            <a:xfrm>
              <a:off x="9711112" y="3190295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PB</a:t>
              </a:r>
            </a:p>
          </p:txBody>
        </p:sp>
        <p:sp>
          <p:nvSpPr>
            <p:cNvPr id="381" name="CaixaDeTexto 380">
              <a:extLst>
                <a:ext uri="{FF2B5EF4-FFF2-40B4-BE49-F238E27FC236}">
                  <a16:creationId xmlns:a16="http://schemas.microsoft.com/office/drawing/2014/main" xmlns="" id="{0F23CFB9-F793-7D25-DB68-7EA7D82ADF7D}"/>
                </a:ext>
              </a:extLst>
            </p:cNvPr>
            <p:cNvSpPr txBox="1"/>
            <p:nvPr/>
          </p:nvSpPr>
          <p:spPr>
            <a:xfrm>
              <a:off x="8248113" y="3329810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PI</a:t>
              </a:r>
            </a:p>
          </p:txBody>
        </p:sp>
        <p:sp>
          <p:nvSpPr>
            <p:cNvPr id="382" name="CaixaDeTexto 381">
              <a:extLst>
                <a:ext uri="{FF2B5EF4-FFF2-40B4-BE49-F238E27FC236}">
                  <a16:creationId xmlns:a16="http://schemas.microsoft.com/office/drawing/2014/main" xmlns="" id="{243B8AEA-447A-C17B-5A9F-2D20AB3F88F6}"/>
                </a:ext>
              </a:extLst>
            </p:cNvPr>
            <p:cNvSpPr txBox="1"/>
            <p:nvPr/>
          </p:nvSpPr>
          <p:spPr>
            <a:xfrm>
              <a:off x="9324438" y="3439347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PE</a:t>
              </a:r>
            </a:p>
          </p:txBody>
        </p:sp>
        <p:sp>
          <p:nvSpPr>
            <p:cNvPr id="383" name="CaixaDeTexto 382">
              <a:extLst>
                <a:ext uri="{FF2B5EF4-FFF2-40B4-BE49-F238E27FC236}">
                  <a16:creationId xmlns:a16="http://schemas.microsoft.com/office/drawing/2014/main" xmlns="" id="{797C4FFA-329F-BF84-304B-629C4BF75120}"/>
                </a:ext>
              </a:extLst>
            </p:cNvPr>
            <p:cNvSpPr txBox="1"/>
            <p:nvPr/>
          </p:nvSpPr>
          <p:spPr>
            <a:xfrm>
              <a:off x="9710069" y="3796477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AL</a:t>
              </a:r>
            </a:p>
          </p:txBody>
        </p:sp>
        <p:sp>
          <p:nvSpPr>
            <p:cNvPr id="384" name="CaixaDeTexto 383">
              <a:extLst>
                <a:ext uri="{FF2B5EF4-FFF2-40B4-BE49-F238E27FC236}">
                  <a16:creationId xmlns:a16="http://schemas.microsoft.com/office/drawing/2014/main" xmlns="" id="{0746419B-327B-3A5A-0DF1-A9EA85F4BF9E}"/>
                </a:ext>
              </a:extLst>
            </p:cNvPr>
            <p:cNvSpPr txBox="1"/>
            <p:nvPr/>
          </p:nvSpPr>
          <p:spPr>
            <a:xfrm>
              <a:off x="9535905" y="3949504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SE</a:t>
              </a:r>
            </a:p>
          </p:txBody>
        </p:sp>
        <p:sp>
          <p:nvSpPr>
            <p:cNvPr id="385" name="CaixaDeTexto 384">
              <a:extLst>
                <a:ext uri="{FF2B5EF4-FFF2-40B4-BE49-F238E27FC236}">
                  <a16:creationId xmlns:a16="http://schemas.microsoft.com/office/drawing/2014/main" xmlns="" id="{AE80086E-45AC-2270-6C0F-4B8E63804823}"/>
                </a:ext>
              </a:extLst>
            </p:cNvPr>
            <p:cNvSpPr txBox="1"/>
            <p:nvPr/>
          </p:nvSpPr>
          <p:spPr>
            <a:xfrm>
              <a:off x="8382206" y="4391846"/>
              <a:ext cx="29382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>
                      <a:lumMod val="75000"/>
                    </a:schemeClr>
                  </a:solidFill>
                </a:rPr>
                <a:t>BA</a:t>
              </a:r>
            </a:p>
          </p:txBody>
        </p:sp>
      </p:grpSp>
      <p:pic>
        <p:nvPicPr>
          <p:cNvPr id="3" name="Imagem 2" descr="Forma, Quadrado&#10;&#10;Descrição gerada automaticamente">
            <a:extLst>
              <a:ext uri="{FF2B5EF4-FFF2-40B4-BE49-F238E27FC236}">
                <a16:creationId xmlns:a16="http://schemas.microsoft.com/office/drawing/2014/main" xmlns="" id="{8242F685-EC30-02A3-3EB1-44969ACEA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9" t="-3509" r="-3509" b="-3509"/>
          <a:stretch/>
        </p:blipFill>
        <p:spPr>
          <a:xfrm>
            <a:off x="100133" y="6057734"/>
            <a:ext cx="1263524" cy="710734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>
            <a:noFill/>
          </a:ln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5863EC39-AB8F-750B-45EA-8FA73B8EB163}"/>
              </a:ext>
            </a:extLst>
          </p:cNvPr>
          <p:cNvSpPr/>
          <p:nvPr/>
        </p:nvSpPr>
        <p:spPr>
          <a:xfrm>
            <a:off x="3494561" y="407294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695962AA-AFAE-D09E-18E7-BEB07205407D}"/>
              </a:ext>
            </a:extLst>
          </p:cNvPr>
          <p:cNvSpPr/>
          <p:nvPr/>
        </p:nvSpPr>
        <p:spPr>
          <a:xfrm>
            <a:off x="6758461" y="391419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riângulo isósceles 35">
            <a:extLst>
              <a:ext uri="{FF2B5EF4-FFF2-40B4-BE49-F238E27FC236}">
                <a16:creationId xmlns:a16="http://schemas.microsoft.com/office/drawing/2014/main" xmlns="" id="{17B67F2B-1CEE-9B45-D666-35750137DA71}"/>
              </a:ext>
            </a:extLst>
          </p:cNvPr>
          <p:cNvSpPr/>
          <p:nvPr/>
        </p:nvSpPr>
        <p:spPr>
          <a:xfrm>
            <a:off x="5818155" y="1574695"/>
            <a:ext cx="108000" cy="108000"/>
          </a:xfrm>
          <a:prstGeom prst="triangl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riângulo isósceles 36">
            <a:extLst>
              <a:ext uri="{FF2B5EF4-FFF2-40B4-BE49-F238E27FC236}">
                <a16:creationId xmlns:a16="http://schemas.microsoft.com/office/drawing/2014/main" xmlns="" id="{1EC9DA86-62EB-3DF3-32FC-BB2E594DA887}"/>
              </a:ext>
            </a:extLst>
          </p:cNvPr>
          <p:cNvSpPr/>
          <p:nvPr/>
        </p:nvSpPr>
        <p:spPr>
          <a:xfrm>
            <a:off x="5907055" y="2133495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riângulo isósceles 38">
            <a:extLst>
              <a:ext uri="{FF2B5EF4-FFF2-40B4-BE49-F238E27FC236}">
                <a16:creationId xmlns:a16="http://schemas.microsoft.com/office/drawing/2014/main" xmlns="" id="{787046C1-6ED6-9477-47B5-1F37D3F0AA96}"/>
              </a:ext>
            </a:extLst>
          </p:cNvPr>
          <p:cNvSpPr/>
          <p:nvPr/>
        </p:nvSpPr>
        <p:spPr>
          <a:xfrm>
            <a:off x="1785905" y="4089295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55520EB7-4640-5BB9-A9BE-7BE8B14ED993}"/>
              </a:ext>
            </a:extLst>
          </p:cNvPr>
          <p:cNvSpPr txBox="1"/>
          <p:nvPr/>
        </p:nvSpPr>
        <p:spPr>
          <a:xfrm>
            <a:off x="3840191" y="1127439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Vila Novo Paraíso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0C4C70A1-7538-39F9-C8D8-0F187EDC3D13}"/>
              </a:ext>
            </a:extLst>
          </p:cNvPr>
          <p:cNvSpPr>
            <a:spLocks noChangeAspect="1"/>
          </p:cNvSpPr>
          <p:nvPr/>
        </p:nvSpPr>
        <p:spPr>
          <a:xfrm>
            <a:off x="3907716" y="10973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903974D6-DBB1-867B-5FF7-3990BF1A73C7}"/>
              </a:ext>
            </a:extLst>
          </p:cNvPr>
          <p:cNvSpPr txBox="1"/>
          <p:nvPr/>
        </p:nvSpPr>
        <p:spPr>
          <a:xfrm>
            <a:off x="3764347" y="276607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Manicoré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209841CC-2390-2ACB-0E86-4CD7CD8C6CEB}"/>
              </a:ext>
            </a:extLst>
          </p:cNvPr>
          <p:cNvSpPr>
            <a:spLocks noChangeAspect="1"/>
          </p:cNvSpPr>
          <p:nvPr/>
        </p:nvSpPr>
        <p:spPr>
          <a:xfrm>
            <a:off x="3704516" y="28308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xmlns="" id="{A163840F-DABF-804C-246F-630C109B37BA}"/>
              </a:ext>
            </a:extLst>
          </p:cNvPr>
          <p:cNvSpPr txBox="1"/>
          <p:nvPr/>
        </p:nvSpPr>
        <p:spPr>
          <a:xfrm>
            <a:off x="5050374" y="1906878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Santarém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23714D82-D099-570F-701F-9682B032E04A}"/>
              </a:ext>
            </a:extLst>
          </p:cNvPr>
          <p:cNvSpPr>
            <a:spLocks noChangeAspect="1"/>
          </p:cNvSpPr>
          <p:nvPr/>
        </p:nvSpPr>
        <p:spPr>
          <a:xfrm>
            <a:off x="5323766" y="19926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xmlns="" id="{769F9F96-CA04-AFE4-8CDA-356E5918ABD3}"/>
              </a:ext>
            </a:extLst>
          </p:cNvPr>
          <p:cNvSpPr txBox="1"/>
          <p:nvPr/>
        </p:nvSpPr>
        <p:spPr>
          <a:xfrm>
            <a:off x="5474616" y="2163108"/>
            <a:ext cx="40281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Medicilândia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3ADF8ADE-13AB-05D2-A217-79BA77675812}"/>
              </a:ext>
            </a:extLst>
          </p:cNvPr>
          <p:cNvSpPr>
            <a:spLocks noChangeAspect="1"/>
          </p:cNvSpPr>
          <p:nvPr/>
        </p:nvSpPr>
        <p:spPr>
          <a:xfrm>
            <a:off x="5780966" y="22466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xmlns="" id="{7253D2B6-3388-BF75-CE45-C849184F9C63}"/>
              </a:ext>
            </a:extLst>
          </p:cNvPr>
          <p:cNvSpPr txBox="1"/>
          <p:nvPr/>
        </p:nvSpPr>
        <p:spPr>
          <a:xfrm>
            <a:off x="5214498" y="244339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Rurópolis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75A66427-BDB3-99F7-25F3-B8B2E35E4937}"/>
              </a:ext>
            </a:extLst>
          </p:cNvPr>
          <p:cNvSpPr>
            <a:spLocks noChangeAspect="1"/>
          </p:cNvSpPr>
          <p:nvPr/>
        </p:nvSpPr>
        <p:spPr>
          <a:xfrm>
            <a:off x="5279316" y="24054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xmlns="" id="{70276B50-FA1B-749D-6414-C0A950AF4CAE}"/>
              </a:ext>
            </a:extLst>
          </p:cNvPr>
          <p:cNvSpPr txBox="1"/>
          <p:nvPr/>
        </p:nvSpPr>
        <p:spPr>
          <a:xfrm>
            <a:off x="5860359" y="753852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Calçoene</a:t>
            </a: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xmlns="" id="{6B6E4452-BA2B-CEC0-2702-A59787EC00C6}"/>
              </a:ext>
            </a:extLst>
          </p:cNvPr>
          <p:cNvSpPr>
            <a:spLocks noChangeAspect="1"/>
          </p:cNvSpPr>
          <p:nvPr/>
        </p:nvSpPr>
        <p:spPr>
          <a:xfrm>
            <a:off x="6161966" y="7290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xmlns="" id="{1F5C78A8-C20F-F3CD-8EAC-FDE61D76FEBE}"/>
              </a:ext>
            </a:extLst>
          </p:cNvPr>
          <p:cNvSpPr txBox="1"/>
          <p:nvPr/>
        </p:nvSpPr>
        <p:spPr>
          <a:xfrm>
            <a:off x="5956578" y="44419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Oiapoque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xmlns="" id="{BB1B4917-1C81-4E4E-70B1-9DB430664935}"/>
              </a:ext>
            </a:extLst>
          </p:cNvPr>
          <p:cNvSpPr>
            <a:spLocks noChangeAspect="1"/>
          </p:cNvSpPr>
          <p:nvPr/>
        </p:nvSpPr>
        <p:spPr>
          <a:xfrm>
            <a:off x="6085766" y="5448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xmlns="" id="{007C4F7C-18BC-BE86-7445-B4D295D72C16}"/>
              </a:ext>
            </a:extLst>
          </p:cNvPr>
          <p:cNvSpPr txBox="1"/>
          <p:nvPr/>
        </p:nvSpPr>
        <p:spPr>
          <a:xfrm>
            <a:off x="7035659" y="1680612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Bragança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xmlns="" id="{C7239EE1-4D5B-C36E-F352-423502A5BC2A}"/>
              </a:ext>
            </a:extLst>
          </p:cNvPr>
          <p:cNvSpPr>
            <a:spLocks noChangeAspect="1"/>
          </p:cNvSpPr>
          <p:nvPr/>
        </p:nvSpPr>
        <p:spPr>
          <a:xfrm>
            <a:off x="7304966" y="16624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xmlns="" id="{F4908B24-CE6D-FE1F-758E-FFE3AE553F8E}"/>
              </a:ext>
            </a:extLst>
          </p:cNvPr>
          <p:cNvSpPr txBox="1"/>
          <p:nvPr/>
        </p:nvSpPr>
        <p:spPr>
          <a:xfrm>
            <a:off x="7495036" y="1596994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Viseu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xmlns="" id="{EDF25140-6DE1-551F-CA51-3EEAF209FEED}"/>
              </a:ext>
            </a:extLst>
          </p:cNvPr>
          <p:cNvSpPr>
            <a:spLocks noChangeAspect="1"/>
          </p:cNvSpPr>
          <p:nvPr/>
        </p:nvSpPr>
        <p:spPr>
          <a:xfrm>
            <a:off x="7476416" y="16751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xmlns="" id="{303503C3-D904-A2F5-4E1B-E1B8A68262D6}"/>
              </a:ext>
            </a:extLst>
          </p:cNvPr>
          <p:cNvSpPr txBox="1"/>
          <p:nvPr/>
        </p:nvSpPr>
        <p:spPr>
          <a:xfrm>
            <a:off x="6364116" y="3294860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Redenção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xmlns="" id="{E0363B33-3156-F76A-345B-0228CBBF71CA}"/>
              </a:ext>
            </a:extLst>
          </p:cNvPr>
          <p:cNvSpPr>
            <a:spLocks noChangeAspect="1"/>
          </p:cNvSpPr>
          <p:nvPr/>
        </p:nvSpPr>
        <p:spPr>
          <a:xfrm>
            <a:off x="6492166" y="33960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xmlns="" id="{7EA20732-DD48-590B-1FF9-AB13C352E8FA}"/>
              </a:ext>
            </a:extLst>
          </p:cNvPr>
          <p:cNvSpPr txBox="1"/>
          <p:nvPr/>
        </p:nvSpPr>
        <p:spPr>
          <a:xfrm>
            <a:off x="6132614" y="3547921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Casa de Tábua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xmlns="" id="{C88087F5-6237-7505-1637-DE257DA132CD}"/>
              </a:ext>
            </a:extLst>
          </p:cNvPr>
          <p:cNvSpPr>
            <a:spLocks noChangeAspect="1"/>
          </p:cNvSpPr>
          <p:nvPr/>
        </p:nvSpPr>
        <p:spPr>
          <a:xfrm>
            <a:off x="6384216" y="35865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xmlns="" id="{89468121-6114-A09E-C660-A00DA224080C}"/>
              </a:ext>
            </a:extLst>
          </p:cNvPr>
          <p:cNvSpPr txBox="1"/>
          <p:nvPr/>
        </p:nvSpPr>
        <p:spPr>
          <a:xfrm>
            <a:off x="6942600" y="4273140"/>
            <a:ext cx="398365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Natividade</a:t>
            </a: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xmlns="" id="{4495C50E-A928-0FEB-FBAA-403FF543583F}"/>
              </a:ext>
            </a:extLst>
          </p:cNvPr>
          <p:cNvSpPr>
            <a:spLocks noChangeAspect="1"/>
          </p:cNvSpPr>
          <p:nvPr/>
        </p:nvSpPr>
        <p:spPr>
          <a:xfrm>
            <a:off x="7101766" y="43675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xmlns="" id="{A02B2EBE-94B4-2797-C033-43D1FA7CEB48}"/>
              </a:ext>
            </a:extLst>
          </p:cNvPr>
          <p:cNvSpPr txBox="1"/>
          <p:nvPr/>
        </p:nvSpPr>
        <p:spPr>
          <a:xfrm>
            <a:off x="6914346" y="4486100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Paranã</a:t>
            </a: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xmlns="" id="{A9DD6548-2E70-B7D1-9E6B-9D320F8A1BCB}"/>
              </a:ext>
            </a:extLst>
          </p:cNvPr>
          <p:cNvSpPr>
            <a:spLocks noChangeAspect="1"/>
          </p:cNvSpPr>
          <p:nvPr/>
        </p:nvSpPr>
        <p:spPr>
          <a:xfrm>
            <a:off x="7082716" y="44564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xmlns="" id="{21984532-4458-0C30-80F2-20F4CA89B99F}"/>
              </a:ext>
            </a:extLst>
          </p:cNvPr>
          <p:cNvSpPr txBox="1"/>
          <p:nvPr/>
        </p:nvSpPr>
        <p:spPr>
          <a:xfrm>
            <a:off x="7655335" y="483834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Cocos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xmlns="" id="{82DFD9B4-DA43-1219-B9C5-FCAD83E2569E}"/>
              </a:ext>
            </a:extLst>
          </p:cNvPr>
          <p:cNvSpPr>
            <a:spLocks noChangeAspect="1"/>
          </p:cNvSpPr>
          <p:nvPr/>
        </p:nvSpPr>
        <p:spPr>
          <a:xfrm>
            <a:off x="7851066" y="49136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1F5C1724-F4FF-1313-4240-B117EFE47D04}"/>
              </a:ext>
            </a:extLst>
          </p:cNvPr>
          <p:cNvSpPr txBox="1"/>
          <p:nvPr/>
        </p:nvSpPr>
        <p:spPr>
          <a:xfrm>
            <a:off x="8111334" y="4881433"/>
            <a:ext cx="425568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Carinhanha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xmlns="" id="{190F0795-C4CD-01EA-DAE1-2CCDB19FB73A}"/>
              </a:ext>
            </a:extLst>
          </p:cNvPr>
          <p:cNvSpPr>
            <a:spLocks noChangeAspect="1"/>
          </p:cNvSpPr>
          <p:nvPr/>
        </p:nvSpPr>
        <p:spPr>
          <a:xfrm>
            <a:off x="8066966" y="49581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xmlns="" id="{15347EEE-72AE-6B06-A0CB-1FEA4A61A32B}"/>
              </a:ext>
            </a:extLst>
          </p:cNvPr>
          <p:cNvSpPr txBox="1"/>
          <p:nvPr/>
        </p:nvSpPr>
        <p:spPr>
          <a:xfrm>
            <a:off x="8938630" y="510313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Itabuna</a:t>
            </a: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xmlns="" id="{095BFFB7-F7CE-D54A-3B34-59AB028A2C00}"/>
              </a:ext>
            </a:extLst>
          </p:cNvPr>
          <p:cNvSpPr>
            <a:spLocks noChangeAspect="1"/>
          </p:cNvSpPr>
          <p:nvPr/>
        </p:nvSpPr>
        <p:spPr>
          <a:xfrm>
            <a:off x="9178216" y="51041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xmlns="" id="{3584D925-1F98-0140-0001-5F18A9B50D40}"/>
              </a:ext>
            </a:extLst>
          </p:cNvPr>
          <p:cNvSpPr txBox="1"/>
          <p:nvPr/>
        </p:nvSpPr>
        <p:spPr>
          <a:xfrm>
            <a:off x="8885774" y="4875466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Ubaitaba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xmlns="" id="{C82BF384-95D0-8930-7BA3-4EDC4F908312}"/>
              </a:ext>
            </a:extLst>
          </p:cNvPr>
          <p:cNvSpPr>
            <a:spLocks noChangeAspect="1"/>
          </p:cNvSpPr>
          <p:nvPr/>
        </p:nvSpPr>
        <p:spPr>
          <a:xfrm>
            <a:off x="9159166" y="49581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xmlns="" id="{1EE91A95-5614-7024-23A3-C5992651D7F3}"/>
              </a:ext>
            </a:extLst>
          </p:cNvPr>
          <p:cNvSpPr txBox="1"/>
          <p:nvPr/>
        </p:nvSpPr>
        <p:spPr>
          <a:xfrm>
            <a:off x="9305057" y="4849850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Maraú</a:t>
            </a:r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xmlns="" id="{57E7D5A0-74F2-8417-A5AB-B00BBE9FBD2F}"/>
              </a:ext>
            </a:extLst>
          </p:cNvPr>
          <p:cNvSpPr>
            <a:spLocks noChangeAspect="1"/>
          </p:cNvSpPr>
          <p:nvPr/>
        </p:nvSpPr>
        <p:spPr>
          <a:xfrm>
            <a:off x="9254416" y="49136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xmlns="" id="{460AD2F4-2242-17D2-9A1E-387AAA7853EA}"/>
              </a:ext>
            </a:extLst>
          </p:cNvPr>
          <p:cNvSpPr txBox="1"/>
          <p:nvPr/>
        </p:nvSpPr>
        <p:spPr>
          <a:xfrm>
            <a:off x="9316652" y="5028802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Ilhéus</a:t>
            </a: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xmlns="" id="{47B7B425-B035-B0F9-5E54-527251AA920C}"/>
              </a:ext>
            </a:extLst>
          </p:cNvPr>
          <p:cNvSpPr>
            <a:spLocks noChangeAspect="1"/>
          </p:cNvSpPr>
          <p:nvPr/>
        </p:nvSpPr>
        <p:spPr>
          <a:xfrm>
            <a:off x="9260766" y="50851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xmlns="" id="{3995A0E7-5AE4-4ED8-CFBA-E05D4EAE0E05}"/>
              </a:ext>
            </a:extLst>
          </p:cNvPr>
          <p:cNvSpPr txBox="1"/>
          <p:nvPr/>
        </p:nvSpPr>
        <p:spPr>
          <a:xfrm>
            <a:off x="8543651" y="3769308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Remanso</a:t>
            </a: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xmlns="" id="{78342739-71B0-7A59-3F10-B5BCBECED156}"/>
              </a:ext>
            </a:extLst>
          </p:cNvPr>
          <p:cNvSpPr>
            <a:spLocks noChangeAspect="1"/>
          </p:cNvSpPr>
          <p:nvPr/>
        </p:nvSpPr>
        <p:spPr>
          <a:xfrm>
            <a:off x="8479716" y="37897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xmlns="" id="{05098575-DB69-BA37-BDD9-4B4EB940F291}"/>
              </a:ext>
            </a:extLst>
          </p:cNvPr>
          <p:cNvSpPr txBox="1"/>
          <p:nvPr/>
        </p:nvSpPr>
        <p:spPr>
          <a:xfrm>
            <a:off x="8227510" y="3669086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Guaribas</a:t>
            </a:r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xmlns="" id="{5F545C2C-AFF6-C586-F0E8-3CABAD632D8E}"/>
              </a:ext>
            </a:extLst>
          </p:cNvPr>
          <p:cNvSpPr>
            <a:spLocks noChangeAspect="1"/>
          </p:cNvSpPr>
          <p:nvPr/>
        </p:nvSpPr>
        <p:spPr>
          <a:xfrm>
            <a:off x="8201904" y="3732587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xmlns="" id="{AC965181-00B5-FE7B-A69B-8C0B7CB35786}"/>
              </a:ext>
            </a:extLst>
          </p:cNvPr>
          <p:cNvSpPr txBox="1"/>
          <p:nvPr/>
        </p:nvSpPr>
        <p:spPr>
          <a:xfrm>
            <a:off x="7963555" y="3487605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Bom Jesus</a:t>
            </a: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xmlns="" id="{6B727598-4F9E-B106-499C-AB6555C1C20B}"/>
              </a:ext>
            </a:extLst>
          </p:cNvPr>
          <p:cNvSpPr>
            <a:spLocks noChangeAspect="1"/>
          </p:cNvSpPr>
          <p:nvPr/>
        </p:nvSpPr>
        <p:spPr>
          <a:xfrm>
            <a:off x="7914566" y="36500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xmlns="" id="{A07F1419-A481-ECD8-BF63-75B82EE315E2}"/>
              </a:ext>
            </a:extLst>
          </p:cNvPr>
          <p:cNvSpPr txBox="1"/>
          <p:nvPr/>
        </p:nvSpPr>
        <p:spPr>
          <a:xfrm>
            <a:off x="7835520" y="2732161"/>
            <a:ext cx="38352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Montevidel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xmlns="" id="{5E825383-FD56-BF97-D33A-F8A30577F0FC}"/>
              </a:ext>
            </a:extLst>
          </p:cNvPr>
          <p:cNvSpPr>
            <a:spLocks noChangeAspect="1"/>
          </p:cNvSpPr>
          <p:nvPr/>
        </p:nvSpPr>
        <p:spPr>
          <a:xfrm>
            <a:off x="8079666" y="26975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xmlns="" id="{7B98DC6A-7745-F3A3-FC5A-1EB1BEF55373}"/>
              </a:ext>
            </a:extLst>
          </p:cNvPr>
          <p:cNvSpPr txBox="1"/>
          <p:nvPr/>
        </p:nvSpPr>
        <p:spPr>
          <a:xfrm>
            <a:off x="9123958" y="2402537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Pacajus</a:t>
            </a: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xmlns="" id="{804F9C73-C706-91BE-8E2E-FA910E019C70}"/>
              </a:ext>
            </a:extLst>
          </p:cNvPr>
          <p:cNvSpPr>
            <a:spLocks noChangeAspect="1"/>
          </p:cNvSpPr>
          <p:nvPr/>
        </p:nvSpPr>
        <p:spPr>
          <a:xfrm>
            <a:off x="9375066" y="24371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xmlns="" id="{8B5EEE81-4CAE-3C46-C705-E8C04A661D18}"/>
              </a:ext>
            </a:extLst>
          </p:cNvPr>
          <p:cNvSpPr txBox="1"/>
          <p:nvPr/>
        </p:nvSpPr>
        <p:spPr>
          <a:xfrm>
            <a:off x="9185120" y="2587346"/>
            <a:ext cx="37989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Boqueirão do Cesário</a:t>
            </a:r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xmlns="" id="{8CB7F42A-4412-44E7-779D-99C5B7EB37DB}"/>
              </a:ext>
            </a:extLst>
          </p:cNvPr>
          <p:cNvSpPr>
            <a:spLocks noChangeAspect="1"/>
          </p:cNvSpPr>
          <p:nvPr/>
        </p:nvSpPr>
        <p:spPr>
          <a:xfrm>
            <a:off x="9457616" y="25514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xmlns="" id="{CE9A2F9C-8CF2-12FF-AD12-F1AF9A87D20A}"/>
              </a:ext>
            </a:extLst>
          </p:cNvPr>
          <p:cNvSpPr txBox="1"/>
          <p:nvPr/>
        </p:nvSpPr>
        <p:spPr>
          <a:xfrm>
            <a:off x="9875453" y="3359781"/>
            <a:ext cx="39668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São Caitano</a:t>
            </a:r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xmlns="" id="{C5909891-4474-1099-6614-75902B9D9ACB}"/>
              </a:ext>
            </a:extLst>
          </p:cNvPr>
          <p:cNvSpPr>
            <a:spLocks noChangeAspect="1"/>
          </p:cNvSpPr>
          <p:nvPr/>
        </p:nvSpPr>
        <p:spPr>
          <a:xfrm>
            <a:off x="9965616" y="34531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xmlns="" id="{3B6A797C-D286-C436-CF2F-D516699244E5}"/>
              </a:ext>
            </a:extLst>
          </p:cNvPr>
          <p:cNvSpPr txBox="1"/>
          <p:nvPr/>
        </p:nvSpPr>
        <p:spPr>
          <a:xfrm>
            <a:off x="9523059" y="3536278"/>
            <a:ext cx="375463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Garanhuns</a:t>
            </a:r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xmlns="" id="{C01676F0-CCF1-2062-BA03-99A858D5730C}"/>
              </a:ext>
            </a:extLst>
          </p:cNvPr>
          <p:cNvSpPr>
            <a:spLocks noChangeAspect="1"/>
          </p:cNvSpPr>
          <p:nvPr/>
        </p:nvSpPr>
        <p:spPr>
          <a:xfrm>
            <a:off x="9864016" y="36055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xmlns="" id="{20CCD9F6-17A1-AE25-2FF0-8505A99E52FA}"/>
              </a:ext>
            </a:extLst>
          </p:cNvPr>
          <p:cNvSpPr txBox="1"/>
          <p:nvPr/>
        </p:nvSpPr>
        <p:spPr>
          <a:xfrm>
            <a:off x="10137327" y="3476711"/>
            <a:ext cx="38384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Colônia Leopoldina</a:t>
            </a:r>
          </a:p>
        </p:txBody>
      </p:sp>
      <p:sp>
        <p:nvSpPr>
          <p:cNvPr id="112" name="Elipse 111">
            <a:extLst>
              <a:ext uri="{FF2B5EF4-FFF2-40B4-BE49-F238E27FC236}">
                <a16:creationId xmlns:a16="http://schemas.microsoft.com/office/drawing/2014/main" xmlns="" id="{364B0AC0-EBAA-DAE5-298A-5DDC9E781777}"/>
              </a:ext>
            </a:extLst>
          </p:cNvPr>
          <p:cNvSpPr>
            <a:spLocks noChangeAspect="1"/>
          </p:cNvSpPr>
          <p:nvPr/>
        </p:nvSpPr>
        <p:spPr>
          <a:xfrm>
            <a:off x="9997366" y="36246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xmlns="" id="{601AB38E-3BF2-8989-EE17-2B662A13103D}"/>
              </a:ext>
            </a:extLst>
          </p:cNvPr>
          <p:cNvSpPr txBox="1"/>
          <p:nvPr/>
        </p:nvSpPr>
        <p:spPr>
          <a:xfrm>
            <a:off x="9947862" y="3661562"/>
            <a:ext cx="356736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Ibateguara</a:t>
            </a:r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xmlns="" id="{5ACA3F8C-B1FE-DB5F-FAC1-8EC7E2009288}"/>
              </a:ext>
            </a:extLst>
          </p:cNvPr>
          <p:cNvSpPr>
            <a:spLocks noChangeAspect="1"/>
          </p:cNvSpPr>
          <p:nvPr/>
        </p:nvSpPr>
        <p:spPr>
          <a:xfrm>
            <a:off x="10079916" y="35992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xmlns="" id="{8DB1DAC6-DBA5-DA05-90B1-C2A1AD60B814}"/>
              </a:ext>
            </a:extLst>
          </p:cNvPr>
          <p:cNvSpPr txBox="1"/>
          <p:nvPr/>
        </p:nvSpPr>
        <p:spPr>
          <a:xfrm>
            <a:off x="5590135" y="1511336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Laranjal </a:t>
            </a:r>
          </a:p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Jari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xmlns="" id="{B0177742-76EB-FB95-CF07-EF23278BB831}"/>
              </a:ext>
            </a:extLst>
          </p:cNvPr>
          <p:cNvSpPr txBox="1"/>
          <p:nvPr/>
        </p:nvSpPr>
        <p:spPr>
          <a:xfrm>
            <a:off x="5801882" y="2041815"/>
            <a:ext cx="309392" cy="769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Altamira</a:t>
            </a: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xmlns="" id="{094A9D8D-EEEA-6D5C-2FBD-B780CFBD3416}"/>
              </a:ext>
            </a:extLst>
          </p:cNvPr>
          <p:cNvSpPr txBox="1"/>
          <p:nvPr/>
        </p:nvSpPr>
        <p:spPr>
          <a:xfrm>
            <a:off x="3517989" y="4149061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Ji-paraná</a:t>
            </a: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xmlns="" id="{A6F36F4C-4A78-C857-B980-A157D6F5F726}"/>
              </a:ext>
            </a:extLst>
          </p:cNvPr>
          <p:cNvSpPr txBox="1"/>
          <p:nvPr/>
        </p:nvSpPr>
        <p:spPr>
          <a:xfrm>
            <a:off x="3241401" y="389478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Jarú</a:t>
            </a:r>
            <a:endParaRPr lang="pt-BR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xmlns="" id="{626CEAE9-245E-3180-DC7A-D601C81037E4}"/>
              </a:ext>
            </a:extLst>
          </p:cNvPr>
          <p:cNvSpPr txBox="1"/>
          <p:nvPr/>
        </p:nvSpPr>
        <p:spPr>
          <a:xfrm>
            <a:off x="2756863" y="4173338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Nova Mamoré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xmlns="" id="{4C8103E6-8306-36C2-4DFF-96C77EE5A440}"/>
              </a:ext>
            </a:extLst>
          </p:cNvPr>
          <p:cNvSpPr txBox="1"/>
          <p:nvPr/>
        </p:nvSpPr>
        <p:spPr>
          <a:xfrm>
            <a:off x="1592388" y="4003063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Brasiléia</a:t>
            </a:r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xmlns="" id="{E1A99187-0CB6-E025-CAF9-D70061BBF30C}"/>
              </a:ext>
            </a:extLst>
          </p:cNvPr>
          <p:cNvSpPr txBox="1"/>
          <p:nvPr/>
        </p:nvSpPr>
        <p:spPr>
          <a:xfrm>
            <a:off x="6474972" y="3975256"/>
            <a:ext cx="37504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Paraíso do Tocantins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xmlns="" id="{00A6BECA-B4BB-DA94-D8BF-1F793892FD0E}"/>
              </a:ext>
            </a:extLst>
          </p:cNvPr>
          <p:cNvSpPr txBox="1"/>
          <p:nvPr/>
        </p:nvSpPr>
        <p:spPr>
          <a:xfrm>
            <a:off x="7331246" y="3466907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Tasso Fragoso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xmlns="" id="{5796AC23-6C4D-BD20-0718-8D62F5E33E34}"/>
              </a:ext>
            </a:extLst>
          </p:cNvPr>
          <p:cNvSpPr txBox="1"/>
          <p:nvPr/>
        </p:nvSpPr>
        <p:spPr>
          <a:xfrm>
            <a:off x="6127646" y="2370371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Pacajá</a:t>
            </a:r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xmlns="" id="{6844B1CB-4C19-EBBF-FE71-DAB951913B32}"/>
              </a:ext>
            </a:extLst>
          </p:cNvPr>
          <p:cNvSpPr>
            <a:spLocks noChangeAspect="1"/>
          </p:cNvSpPr>
          <p:nvPr/>
        </p:nvSpPr>
        <p:spPr>
          <a:xfrm>
            <a:off x="6346116" y="236098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xmlns="" id="{652DAAAF-4FBA-D572-0B49-11E8CAFFE112}"/>
              </a:ext>
            </a:extLst>
          </p:cNvPr>
          <p:cNvSpPr txBox="1"/>
          <p:nvPr/>
        </p:nvSpPr>
        <p:spPr>
          <a:xfrm>
            <a:off x="6333724" y="2467840"/>
            <a:ext cx="47600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Novo</a:t>
            </a:r>
          </a:p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Repartimento</a:t>
            </a:r>
          </a:p>
        </p:txBody>
      </p:sp>
      <p:sp>
        <p:nvSpPr>
          <p:cNvPr id="131" name="Elipse 130">
            <a:extLst>
              <a:ext uri="{FF2B5EF4-FFF2-40B4-BE49-F238E27FC236}">
                <a16:creationId xmlns:a16="http://schemas.microsoft.com/office/drawing/2014/main" xmlns="" id="{29475F5D-E5DD-E238-F267-536553686CAC}"/>
              </a:ext>
            </a:extLst>
          </p:cNvPr>
          <p:cNvSpPr>
            <a:spLocks noChangeAspect="1"/>
          </p:cNvSpPr>
          <p:nvPr/>
        </p:nvSpPr>
        <p:spPr>
          <a:xfrm>
            <a:off x="6511216" y="2446710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xmlns="" id="{6C2F154F-8350-C346-54C3-BF11158EC3EF}"/>
              </a:ext>
            </a:extLst>
          </p:cNvPr>
          <p:cNvSpPr txBox="1"/>
          <p:nvPr/>
        </p:nvSpPr>
        <p:spPr>
          <a:xfrm>
            <a:off x="6635306" y="230199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Tucuruí</a:t>
            </a:r>
          </a:p>
        </p:txBody>
      </p:sp>
      <p:sp>
        <p:nvSpPr>
          <p:cNvPr id="133" name="Elipse 132">
            <a:extLst>
              <a:ext uri="{FF2B5EF4-FFF2-40B4-BE49-F238E27FC236}">
                <a16:creationId xmlns:a16="http://schemas.microsoft.com/office/drawing/2014/main" xmlns="" id="{351182C3-4D3A-545D-6AE3-0A341E50A2B5}"/>
              </a:ext>
            </a:extLst>
          </p:cNvPr>
          <p:cNvSpPr>
            <a:spLocks noChangeAspect="1"/>
          </p:cNvSpPr>
          <p:nvPr/>
        </p:nvSpPr>
        <p:spPr>
          <a:xfrm>
            <a:off x="6584241" y="232923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7" name="Elipse 166">
            <a:extLst>
              <a:ext uri="{FF2B5EF4-FFF2-40B4-BE49-F238E27FC236}">
                <a16:creationId xmlns:a16="http://schemas.microsoft.com/office/drawing/2014/main" xmlns="" id="{24D5C7F5-8A43-95CB-2F78-059431C5FB3C}"/>
              </a:ext>
            </a:extLst>
          </p:cNvPr>
          <p:cNvSpPr>
            <a:spLocks noChangeAspect="1"/>
          </p:cNvSpPr>
          <p:nvPr/>
        </p:nvSpPr>
        <p:spPr>
          <a:xfrm>
            <a:off x="2682630" y="4197295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8" name="Triângulo isósceles 167">
            <a:extLst>
              <a:ext uri="{FF2B5EF4-FFF2-40B4-BE49-F238E27FC236}">
                <a16:creationId xmlns:a16="http://schemas.microsoft.com/office/drawing/2014/main" xmlns="" id="{592E03C8-9CE1-6C77-BBE7-6959B15B1B55}"/>
              </a:ext>
            </a:extLst>
          </p:cNvPr>
          <p:cNvSpPr/>
          <p:nvPr/>
        </p:nvSpPr>
        <p:spPr>
          <a:xfrm>
            <a:off x="3355975" y="3936839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0" name="Triângulo isósceles 169">
            <a:extLst>
              <a:ext uri="{FF2B5EF4-FFF2-40B4-BE49-F238E27FC236}">
                <a16:creationId xmlns:a16="http://schemas.microsoft.com/office/drawing/2014/main" xmlns="" id="{E8B78360-4750-48FC-CF1B-87E3C04F80BF}"/>
              </a:ext>
            </a:extLst>
          </p:cNvPr>
          <p:cNvSpPr/>
          <p:nvPr/>
        </p:nvSpPr>
        <p:spPr>
          <a:xfrm>
            <a:off x="7530452" y="3448025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1" name="CaixaDeTexto 170">
            <a:extLst>
              <a:ext uri="{FF2B5EF4-FFF2-40B4-BE49-F238E27FC236}">
                <a16:creationId xmlns:a16="http://schemas.microsoft.com/office/drawing/2014/main" xmlns="" id="{16D34AEC-4D81-1BA1-FAB7-CB68E72FA3CD}"/>
              </a:ext>
            </a:extLst>
          </p:cNvPr>
          <p:cNvSpPr txBox="1"/>
          <p:nvPr/>
        </p:nvSpPr>
        <p:spPr>
          <a:xfrm>
            <a:off x="7617972" y="3336641"/>
            <a:ext cx="463379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Ribeiro Gonçalves</a:t>
            </a:r>
          </a:p>
        </p:txBody>
      </p:sp>
      <p:sp>
        <p:nvSpPr>
          <p:cNvPr id="172" name="CaixaDeTexto 171">
            <a:extLst>
              <a:ext uri="{FF2B5EF4-FFF2-40B4-BE49-F238E27FC236}">
                <a16:creationId xmlns:a16="http://schemas.microsoft.com/office/drawing/2014/main" xmlns="" id="{AEE5571D-A8C6-046E-A6A5-D39573927C40}"/>
              </a:ext>
            </a:extLst>
          </p:cNvPr>
          <p:cNvSpPr txBox="1"/>
          <p:nvPr/>
        </p:nvSpPr>
        <p:spPr>
          <a:xfrm>
            <a:off x="8331936" y="2708989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Timon</a:t>
            </a:r>
          </a:p>
        </p:txBody>
      </p:sp>
      <p:sp>
        <p:nvSpPr>
          <p:cNvPr id="203" name="Triângulo isósceles 202">
            <a:extLst>
              <a:ext uri="{FF2B5EF4-FFF2-40B4-BE49-F238E27FC236}">
                <a16:creationId xmlns:a16="http://schemas.microsoft.com/office/drawing/2014/main" xmlns="" id="{A6D90D5A-8AC0-C057-15B5-C3DB9C7D13F1}"/>
              </a:ext>
            </a:extLst>
          </p:cNvPr>
          <p:cNvSpPr/>
          <p:nvPr/>
        </p:nvSpPr>
        <p:spPr>
          <a:xfrm>
            <a:off x="6361113" y="3432014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4" name="Conector de Seta Reta 203">
            <a:extLst>
              <a:ext uri="{FF2B5EF4-FFF2-40B4-BE49-F238E27FC236}">
                <a16:creationId xmlns:a16="http://schemas.microsoft.com/office/drawing/2014/main" xmlns="" id="{0359BFBD-77D9-4234-0092-19E1D37DE97D}"/>
              </a:ext>
            </a:extLst>
          </p:cNvPr>
          <p:cNvCxnSpPr>
            <a:cxnSpLocks/>
            <a:stCxn id="178" idx="1"/>
            <a:endCxn id="123" idx="3"/>
          </p:cNvCxnSpPr>
          <p:nvPr/>
        </p:nvCxnSpPr>
        <p:spPr>
          <a:xfrm flipH="1">
            <a:off x="3898900" y="362862"/>
            <a:ext cx="387023" cy="60868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de Seta Reta 206">
            <a:extLst>
              <a:ext uri="{FF2B5EF4-FFF2-40B4-BE49-F238E27FC236}">
                <a16:creationId xmlns:a16="http://schemas.microsoft.com/office/drawing/2014/main" xmlns="" id="{60A02047-DCE2-3403-7207-2910BA71DAEB}"/>
              </a:ext>
            </a:extLst>
          </p:cNvPr>
          <p:cNvCxnSpPr>
            <a:cxnSpLocks/>
            <a:stCxn id="180" idx="1"/>
            <a:endCxn id="124" idx="1"/>
          </p:cNvCxnSpPr>
          <p:nvPr/>
        </p:nvCxnSpPr>
        <p:spPr>
          <a:xfrm flipH="1">
            <a:off x="6153150" y="377283"/>
            <a:ext cx="465460" cy="26406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de Seta Reta 207">
            <a:extLst>
              <a:ext uri="{FF2B5EF4-FFF2-40B4-BE49-F238E27FC236}">
                <a16:creationId xmlns:a16="http://schemas.microsoft.com/office/drawing/2014/main" xmlns="" id="{E8CF10B0-B7E4-2D0B-9626-4A40429AAB6F}"/>
              </a:ext>
            </a:extLst>
          </p:cNvPr>
          <p:cNvCxnSpPr>
            <a:cxnSpLocks/>
            <a:stCxn id="180" idx="1"/>
            <a:endCxn id="125" idx="1"/>
          </p:cNvCxnSpPr>
          <p:nvPr/>
        </p:nvCxnSpPr>
        <p:spPr>
          <a:xfrm flipH="1">
            <a:off x="6203950" y="377283"/>
            <a:ext cx="414660" cy="97209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de Seta Reta 208">
            <a:extLst>
              <a:ext uri="{FF2B5EF4-FFF2-40B4-BE49-F238E27FC236}">
                <a16:creationId xmlns:a16="http://schemas.microsoft.com/office/drawing/2014/main" xmlns="" id="{EA4E7608-8BA9-E7B1-986A-6F89A7E5F010}"/>
              </a:ext>
            </a:extLst>
          </p:cNvPr>
          <p:cNvCxnSpPr>
            <a:cxnSpLocks/>
            <a:stCxn id="180" idx="1"/>
          </p:cNvCxnSpPr>
          <p:nvPr/>
        </p:nvCxnSpPr>
        <p:spPr>
          <a:xfrm flipH="1">
            <a:off x="5877430" y="377283"/>
            <a:ext cx="741180" cy="113153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de Seta Reta 268">
            <a:extLst>
              <a:ext uri="{FF2B5EF4-FFF2-40B4-BE49-F238E27FC236}">
                <a16:creationId xmlns:a16="http://schemas.microsoft.com/office/drawing/2014/main" xmlns="" id="{EFEBFA7C-87EE-954D-381C-8B1E982CCF51}"/>
              </a:ext>
            </a:extLst>
          </p:cNvPr>
          <p:cNvCxnSpPr>
            <a:cxnSpLocks/>
          </p:cNvCxnSpPr>
          <p:nvPr/>
        </p:nvCxnSpPr>
        <p:spPr>
          <a:xfrm flipH="1">
            <a:off x="7525189" y="1055804"/>
            <a:ext cx="684194" cy="6532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ector de Seta Reta 271">
            <a:extLst>
              <a:ext uri="{FF2B5EF4-FFF2-40B4-BE49-F238E27FC236}">
                <a16:creationId xmlns:a16="http://schemas.microsoft.com/office/drawing/2014/main" xmlns="" id="{607BAC6E-10FB-C2D9-E5E7-482C2506EC74}"/>
              </a:ext>
            </a:extLst>
          </p:cNvPr>
          <p:cNvCxnSpPr>
            <a:cxnSpLocks/>
            <a:stCxn id="192" idx="1"/>
            <a:endCxn id="154" idx="1"/>
          </p:cNvCxnSpPr>
          <p:nvPr/>
        </p:nvCxnSpPr>
        <p:spPr>
          <a:xfrm flipH="1">
            <a:off x="8188325" y="710961"/>
            <a:ext cx="1978558" cy="19909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ector de Seta Reta 274">
            <a:extLst>
              <a:ext uri="{FF2B5EF4-FFF2-40B4-BE49-F238E27FC236}">
                <a16:creationId xmlns:a16="http://schemas.microsoft.com/office/drawing/2014/main" xmlns="" id="{DA4438DD-BD00-0DFD-9C73-67BD5DF2F868}"/>
              </a:ext>
            </a:extLst>
          </p:cNvPr>
          <p:cNvCxnSpPr>
            <a:cxnSpLocks/>
            <a:stCxn id="193" idx="1"/>
            <a:endCxn id="158" idx="11"/>
          </p:cNvCxnSpPr>
          <p:nvPr/>
        </p:nvCxnSpPr>
        <p:spPr>
          <a:xfrm flipH="1" flipV="1">
            <a:off x="7785100" y="3790950"/>
            <a:ext cx="2416940" cy="158274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ector de Seta Reta 277">
            <a:extLst>
              <a:ext uri="{FF2B5EF4-FFF2-40B4-BE49-F238E27FC236}">
                <a16:creationId xmlns:a16="http://schemas.microsoft.com/office/drawing/2014/main" xmlns="" id="{60D5F7C7-7AC4-B4FA-C59A-A3D7A0B741AC}"/>
              </a:ext>
            </a:extLst>
          </p:cNvPr>
          <p:cNvCxnSpPr>
            <a:cxnSpLocks/>
            <a:stCxn id="196" idx="1"/>
            <a:endCxn id="158" idx="23"/>
          </p:cNvCxnSpPr>
          <p:nvPr/>
        </p:nvCxnSpPr>
        <p:spPr>
          <a:xfrm flipH="1" flipV="1">
            <a:off x="8058150" y="3746500"/>
            <a:ext cx="2305134" cy="110413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ector de Seta Reta 280">
            <a:extLst>
              <a:ext uri="{FF2B5EF4-FFF2-40B4-BE49-F238E27FC236}">
                <a16:creationId xmlns:a16="http://schemas.microsoft.com/office/drawing/2014/main" xmlns="" id="{CF2A7440-CC51-43DE-2D2E-3C8AFCB4881D}"/>
              </a:ext>
            </a:extLst>
          </p:cNvPr>
          <p:cNvCxnSpPr>
            <a:cxnSpLocks/>
            <a:stCxn id="199" idx="1"/>
            <a:endCxn id="170" idx="1"/>
          </p:cNvCxnSpPr>
          <p:nvPr/>
        </p:nvCxnSpPr>
        <p:spPr>
          <a:xfrm flipH="1">
            <a:off x="7557452" y="1248649"/>
            <a:ext cx="2655390" cy="225337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ector de Seta Reta 283">
            <a:extLst>
              <a:ext uri="{FF2B5EF4-FFF2-40B4-BE49-F238E27FC236}">
                <a16:creationId xmlns:a16="http://schemas.microsoft.com/office/drawing/2014/main" xmlns="" id="{2EC6774F-C657-59EB-F9F1-2DE0BD78BDE7}"/>
              </a:ext>
            </a:extLst>
          </p:cNvPr>
          <p:cNvCxnSpPr>
            <a:cxnSpLocks/>
            <a:stCxn id="202" idx="1"/>
            <a:endCxn id="155" idx="1"/>
          </p:cNvCxnSpPr>
          <p:nvPr/>
        </p:nvCxnSpPr>
        <p:spPr>
          <a:xfrm flipH="1">
            <a:off x="9426575" y="1825165"/>
            <a:ext cx="1393992" cy="69896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Conector de Seta Reta 286">
            <a:extLst>
              <a:ext uri="{FF2B5EF4-FFF2-40B4-BE49-F238E27FC236}">
                <a16:creationId xmlns:a16="http://schemas.microsoft.com/office/drawing/2014/main" xmlns="" id="{BFEBA605-4CAA-7273-5D2D-0D95F89AD8CF}"/>
              </a:ext>
            </a:extLst>
          </p:cNvPr>
          <p:cNvCxnSpPr>
            <a:cxnSpLocks/>
            <a:stCxn id="194" idx="1"/>
            <a:endCxn id="156" idx="2"/>
          </p:cNvCxnSpPr>
          <p:nvPr/>
        </p:nvCxnSpPr>
        <p:spPr>
          <a:xfrm flipH="1">
            <a:off x="9950450" y="3498070"/>
            <a:ext cx="1006035" cy="3888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ector de Seta Reta 289">
            <a:extLst>
              <a:ext uri="{FF2B5EF4-FFF2-40B4-BE49-F238E27FC236}">
                <a16:creationId xmlns:a16="http://schemas.microsoft.com/office/drawing/2014/main" xmlns="" id="{BBE4E831-26DE-52A0-E3E7-6C3CF8556C01}"/>
              </a:ext>
            </a:extLst>
          </p:cNvPr>
          <p:cNvCxnSpPr>
            <a:cxnSpLocks/>
            <a:stCxn id="197" idx="1"/>
            <a:endCxn id="157" idx="1"/>
          </p:cNvCxnSpPr>
          <p:nvPr/>
        </p:nvCxnSpPr>
        <p:spPr>
          <a:xfrm flipH="1" flipV="1">
            <a:off x="10071100" y="3638550"/>
            <a:ext cx="895606" cy="53580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ector de Seta Reta 292">
            <a:extLst>
              <a:ext uri="{FF2B5EF4-FFF2-40B4-BE49-F238E27FC236}">
                <a16:creationId xmlns:a16="http://schemas.microsoft.com/office/drawing/2014/main" xmlns="" id="{478A9E9A-B6E8-6CB6-5C37-CAD628F09820}"/>
              </a:ext>
            </a:extLst>
          </p:cNvPr>
          <p:cNvCxnSpPr>
            <a:cxnSpLocks/>
            <a:stCxn id="200" idx="1"/>
            <a:endCxn id="158" idx="33"/>
          </p:cNvCxnSpPr>
          <p:nvPr/>
        </p:nvCxnSpPr>
        <p:spPr>
          <a:xfrm flipH="1">
            <a:off x="8343900" y="2898402"/>
            <a:ext cx="2364710" cy="90842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ector de Seta Reta 295">
            <a:extLst>
              <a:ext uri="{FF2B5EF4-FFF2-40B4-BE49-F238E27FC236}">
                <a16:creationId xmlns:a16="http://schemas.microsoft.com/office/drawing/2014/main" xmlns="" id="{85645EB3-EF31-663B-942C-51BA7254215B}"/>
              </a:ext>
            </a:extLst>
          </p:cNvPr>
          <p:cNvCxnSpPr>
            <a:cxnSpLocks/>
            <a:stCxn id="195" idx="1"/>
            <a:endCxn id="85" idx="3"/>
          </p:cNvCxnSpPr>
          <p:nvPr/>
        </p:nvCxnSpPr>
        <p:spPr>
          <a:xfrm flipH="1" flipV="1">
            <a:off x="9248022" y="5149302"/>
            <a:ext cx="1345687" cy="67082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ector de Seta Reta 298">
            <a:extLst>
              <a:ext uri="{FF2B5EF4-FFF2-40B4-BE49-F238E27FC236}">
                <a16:creationId xmlns:a16="http://schemas.microsoft.com/office/drawing/2014/main" xmlns="" id="{E6BEAEEF-0854-A128-3FAE-2F8EC95CAD14}"/>
              </a:ext>
            </a:extLst>
          </p:cNvPr>
          <p:cNvCxnSpPr>
            <a:cxnSpLocks/>
            <a:stCxn id="198" idx="0"/>
            <a:endCxn id="160" idx="2"/>
          </p:cNvCxnSpPr>
          <p:nvPr/>
        </p:nvCxnSpPr>
        <p:spPr>
          <a:xfrm flipH="1" flipV="1">
            <a:off x="7962900" y="4949825"/>
            <a:ext cx="809362" cy="111944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ector de Seta Reta 301">
            <a:extLst>
              <a:ext uri="{FF2B5EF4-FFF2-40B4-BE49-F238E27FC236}">
                <a16:creationId xmlns:a16="http://schemas.microsoft.com/office/drawing/2014/main" xmlns="" id="{840265CB-43E5-4C83-3AC0-AEB5D73BBC8D}"/>
              </a:ext>
            </a:extLst>
          </p:cNvPr>
          <p:cNvCxnSpPr>
            <a:cxnSpLocks/>
            <a:stCxn id="198" idx="0"/>
            <a:endCxn id="88" idx="5"/>
          </p:cNvCxnSpPr>
          <p:nvPr/>
        </p:nvCxnSpPr>
        <p:spPr>
          <a:xfrm flipV="1">
            <a:off x="8772262" y="4988863"/>
            <a:ext cx="417632" cy="108040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ector de Seta Reta 309">
            <a:extLst>
              <a:ext uri="{FF2B5EF4-FFF2-40B4-BE49-F238E27FC236}">
                <a16:creationId xmlns:a16="http://schemas.microsoft.com/office/drawing/2014/main" xmlns="" id="{AAF2343E-6015-642A-BABC-5315EC98D527}"/>
              </a:ext>
            </a:extLst>
          </p:cNvPr>
          <p:cNvCxnSpPr>
            <a:cxnSpLocks/>
            <a:stCxn id="191" idx="0"/>
            <a:endCxn id="159" idx="1"/>
          </p:cNvCxnSpPr>
          <p:nvPr/>
        </p:nvCxnSpPr>
        <p:spPr>
          <a:xfrm flipH="1" flipV="1">
            <a:off x="7083425" y="4451350"/>
            <a:ext cx="573956" cy="90376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Conector de Seta Reta 312">
            <a:extLst>
              <a:ext uri="{FF2B5EF4-FFF2-40B4-BE49-F238E27FC236}">
                <a16:creationId xmlns:a16="http://schemas.microsoft.com/office/drawing/2014/main" xmlns="" id="{EA26BAEE-C725-CFB8-0737-DF5A241B3D9E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6819917" y="1757719"/>
            <a:ext cx="1498173" cy="216701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ector de Seta Reta 315">
            <a:extLst>
              <a:ext uri="{FF2B5EF4-FFF2-40B4-BE49-F238E27FC236}">
                <a16:creationId xmlns:a16="http://schemas.microsoft.com/office/drawing/2014/main" xmlns="" id="{1470BF02-755C-7A91-117D-D0133069726F}"/>
              </a:ext>
            </a:extLst>
          </p:cNvPr>
          <p:cNvCxnSpPr>
            <a:cxnSpLocks/>
            <a:stCxn id="188" idx="2"/>
            <a:endCxn id="134" idx="25"/>
          </p:cNvCxnSpPr>
          <p:nvPr/>
        </p:nvCxnSpPr>
        <p:spPr>
          <a:xfrm flipH="1">
            <a:off x="6581775" y="1312858"/>
            <a:ext cx="703427" cy="110966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ector de Seta Reta 319">
            <a:extLst>
              <a:ext uri="{FF2B5EF4-FFF2-40B4-BE49-F238E27FC236}">
                <a16:creationId xmlns:a16="http://schemas.microsoft.com/office/drawing/2014/main" xmlns="" id="{12137084-E53F-8E49-AA21-5B293AB08727}"/>
              </a:ext>
            </a:extLst>
          </p:cNvPr>
          <p:cNvCxnSpPr>
            <a:cxnSpLocks/>
            <a:stCxn id="184" idx="0"/>
            <a:endCxn id="134" idx="16"/>
          </p:cNvCxnSpPr>
          <p:nvPr/>
        </p:nvCxnSpPr>
        <p:spPr>
          <a:xfrm flipV="1">
            <a:off x="5468481" y="2419350"/>
            <a:ext cx="976769" cy="202954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Conector de Seta Reta 322">
            <a:extLst>
              <a:ext uri="{FF2B5EF4-FFF2-40B4-BE49-F238E27FC236}">
                <a16:creationId xmlns:a16="http://schemas.microsoft.com/office/drawing/2014/main" xmlns="" id="{FED7AFCF-9FFB-8C4C-8B9D-A4183FB5CEFA}"/>
              </a:ext>
            </a:extLst>
          </p:cNvPr>
          <p:cNvCxnSpPr>
            <a:cxnSpLocks/>
            <a:stCxn id="184" idx="0"/>
            <a:endCxn id="134" idx="8"/>
          </p:cNvCxnSpPr>
          <p:nvPr/>
        </p:nvCxnSpPr>
        <p:spPr>
          <a:xfrm flipV="1">
            <a:off x="5468481" y="2263775"/>
            <a:ext cx="732294" cy="218511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ector de Seta Reta 326">
            <a:extLst>
              <a:ext uri="{FF2B5EF4-FFF2-40B4-BE49-F238E27FC236}">
                <a16:creationId xmlns:a16="http://schemas.microsoft.com/office/drawing/2014/main" xmlns="" id="{0ECB7918-35A4-CFB3-CA34-D595197EE665}"/>
              </a:ext>
            </a:extLst>
          </p:cNvPr>
          <p:cNvCxnSpPr>
            <a:cxnSpLocks/>
            <a:stCxn id="184" idx="0"/>
            <a:endCxn id="37" idx="3"/>
          </p:cNvCxnSpPr>
          <p:nvPr/>
        </p:nvCxnSpPr>
        <p:spPr>
          <a:xfrm flipV="1">
            <a:off x="5468481" y="2241495"/>
            <a:ext cx="492574" cy="220739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ector de Seta Reta 329">
            <a:extLst>
              <a:ext uri="{FF2B5EF4-FFF2-40B4-BE49-F238E27FC236}">
                <a16:creationId xmlns:a16="http://schemas.microsoft.com/office/drawing/2014/main" xmlns="" id="{AF31297A-12E7-5777-8501-9B643988F77A}"/>
              </a:ext>
            </a:extLst>
          </p:cNvPr>
          <p:cNvCxnSpPr>
            <a:cxnSpLocks/>
            <a:stCxn id="184" idx="0"/>
            <a:endCxn id="126" idx="22"/>
          </p:cNvCxnSpPr>
          <p:nvPr/>
        </p:nvCxnSpPr>
        <p:spPr>
          <a:xfrm flipV="1">
            <a:off x="5468481" y="2349500"/>
            <a:ext cx="84594" cy="209939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ector de Seta Reta 379">
            <a:extLst>
              <a:ext uri="{FF2B5EF4-FFF2-40B4-BE49-F238E27FC236}">
                <a16:creationId xmlns:a16="http://schemas.microsoft.com/office/drawing/2014/main" xmlns="" id="{3CEC89DA-B270-7DEF-EBE2-9DC48C29EB1F}"/>
              </a:ext>
            </a:extLst>
          </p:cNvPr>
          <p:cNvCxnSpPr>
            <a:cxnSpLocks/>
            <a:stCxn id="183" idx="0"/>
            <a:endCxn id="126" idx="4"/>
          </p:cNvCxnSpPr>
          <p:nvPr/>
        </p:nvCxnSpPr>
        <p:spPr>
          <a:xfrm flipV="1">
            <a:off x="4712259" y="2178050"/>
            <a:ext cx="577291" cy="165008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de Seta Reta 391">
            <a:extLst>
              <a:ext uri="{FF2B5EF4-FFF2-40B4-BE49-F238E27FC236}">
                <a16:creationId xmlns:a16="http://schemas.microsoft.com/office/drawing/2014/main" xmlns="" id="{153836E9-64F0-C8DF-18BC-FE935EDC45F8}"/>
              </a:ext>
            </a:extLst>
          </p:cNvPr>
          <p:cNvCxnSpPr>
            <a:cxnSpLocks/>
            <a:stCxn id="182" idx="0"/>
            <a:endCxn id="203" idx="1"/>
          </p:cNvCxnSpPr>
          <p:nvPr/>
        </p:nvCxnSpPr>
        <p:spPr>
          <a:xfrm flipH="1" flipV="1">
            <a:off x="6388113" y="3486014"/>
            <a:ext cx="298864" cy="249651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Conector de Seta Reta 412">
            <a:extLst>
              <a:ext uri="{FF2B5EF4-FFF2-40B4-BE49-F238E27FC236}">
                <a16:creationId xmlns:a16="http://schemas.microsoft.com/office/drawing/2014/main" xmlns="" id="{091F4BC1-DC43-2D79-7170-E404E87618CF}"/>
              </a:ext>
            </a:extLst>
          </p:cNvPr>
          <p:cNvCxnSpPr>
            <a:cxnSpLocks/>
            <a:stCxn id="175" idx="0"/>
            <a:endCxn id="168" idx="3"/>
          </p:cNvCxnSpPr>
          <p:nvPr/>
        </p:nvCxnSpPr>
        <p:spPr>
          <a:xfrm flipH="1" flipV="1">
            <a:off x="3409975" y="4044839"/>
            <a:ext cx="9967" cy="87547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de Seta Reta 416">
            <a:extLst>
              <a:ext uri="{FF2B5EF4-FFF2-40B4-BE49-F238E27FC236}">
                <a16:creationId xmlns:a16="http://schemas.microsoft.com/office/drawing/2014/main" xmlns="" id="{451AF9D1-D065-A4CB-0E5B-9CEADEAE80A6}"/>
              </a:ext>
            </a:extLst>
          </p:cNvPr>
          <p:cNvCxnSpPr>
            <a:cxnSpLocks/>
            <a:stCxn id="175" idx="0"/>
            <a:endCxn id="25" idx="3"/>
          </p:cNvCxnSpPr>
          <p:nvPr/>
        </p:nvCxnSpPr>
        <p:spPr>
          <a:xfrm flipV="1">
            <a:off x="3419942" y="4134399"/>
            <a:ext cx="85163" cy="78591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onector de Seta Reta 426">
            <a:extLst>
              <a:ext uri="{FF2B5EF4-FFF2-40B4-BE49-F238E27FC236}">
                <a16:creationId xmlns:a16="http://schemas.microsoft.com/office/drawing/2014/main" xmlns="" id="{FB39B376-731C-3597-C495-30AC353C9B10}"/>
              </a:ext>
            </a:extLst>
          </p:cNvPr>
          <p:cNvCxnSpPr>
            <a:cxnSpLocks/>
            <a:stCxn id="173" idx="3"/>
            <a:endCxn id="39" idx="2"/>
          </p:cNvCxnSpPr>
          <p:nvPr/>
        </p:nvCxnSpPr>
        <p:spPr>
          <a:xfrm flipV="1">
            <a:off x="1521836" y="4197295"/>
            <a:ext cx="264069" cy="5148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aixaDeTexto 172">
            <a:extLst>
              <a:ext uri="{FF2B5EF4-FFF2-40B4-BE49-F238E27FC236}">
                <a16:creationId xmlns:a16="http://schemas.microsoft.com/office/drawing/2014/main" xmlns="" id="{26EB8628-AD07-8031-8460-0EFA432BED4B}"/>
              </a:ext>
            </a:extLst>
          </p:cNvPr>
          <p:cNvSpPr txBox="1"/>
          <p:nvPr/>
        </p:nvSpPr>
        <p:spPr>
          <a:xfrm>
            <a:off x="200359" y="4365473"/>
            <a:ext cx="1321477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BR-317/AC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do Contorno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Brasiléia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Sobre o Rio Acre </a:t>
            </a:r>
          </a:p>
        </p:txBody>
      </p:sp>
      <p:sp>
        <p:nvSpPr>
          <p:cNvPr id="175" name="CaixaDeTexto 174">
            <a:extLst>
              <a:ext uri="{FF2B5EF4-FFF2-40B4-BE49-F238E27FC236}">
                <a16:creationId xmlns:a16="http://schemas.microsoft.com/office/drawing/2014/main" xmlns="" id="{90A30542-E582-7E1C-108D-2778F7E3FD64}"/>
              </a:ext>
            </a:extLst>
          </p:cNvPr>
          <p:cNvSpPr txBox="1"/>
          <p:nvPr/>
        </p:nvSpPr>
        <p:spPr>
          <a:xfrm>
            <a:off x="2804728" y="4920312"/>
            <a:ext cx="1230428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BR-364/RO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 da 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sobre o Rio Jaru 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xmlns="" id="{E3FD69C4-B23D-4E77-004D-893C6154D4CD}"/>
              </a:ext>
            </a:extLst>
          </p:cNvPr>
          <p:cNvSpPr txBox="1"/>
          <p:nvPr/>
        </p:nvSpPr>
        <p:spPr>
          <a:xfrm>
            <a:off x="4285923" y="92793"/>
            <a:ext cx="1420979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BR-432/RR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Boa Vista - Cantá - Vila Novo Paraíso </a:t>
            </a:r>
          </a:p>
        </p:txBody>
      </p:sp>
      <p:sp>
        <p:nvSpPr>
          <p:cNvPr id="180" name="CaixaDeTexto 179">
            <a:extLst>
              <a:ext uri="{FF2B5EF4-FFF2-40B4-BE49-F238E27FC236}">
                <a16:creationId xmlns:a16="http://schemas.microsoft.com/office/drawing/2014/main" xmlns="" id="{A09B2129-113E-BDCB-AA9F-781AEBAE6939}"/>
              </a:ext>
            </a:extLst>
          </p:cNvPr>
          <p:cNvSpPr txBox="1"/>
          <p:nvPr/>
        </p:nvSpPr>
        <p:spPr>
          <a:xfrm>
            <a:off x="6618610" y="30597"/>
            <a:ext cx="1893763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BR-156/AP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 Norte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Lotes 2 e 3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 Sul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Lotes 1 a 4</a:t>
            </a:r>
          </a:p>
          <a:p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Laranjal do Jari </a:t>
            </a:r>
          </a:p>
        </p:txBody>
      </p:sp>
      <p:sp>
        <p:nvSpPr>
          <p:cNvPr id="182" name="CaixaDeTexto 181">
            <a:extLst>
              <a:ext uri="{FF2B5EF4-FFF2-40B4-BE49-F238E27FC236}">
                <a16:creationId xmlns:a16="http://schemas.microsoft.com/office/drawing/2014/main" xmlns="" id="{481C91F9-9E6C-5837-6CF3-2AFA2A201632}"/>
              </a:ext>
            </a:extLst>
          </p:cNvPr>
          <p:cNvSpPr txBox="1"/>
          <p:nvPr/>
        </p:nvSpPr>
        <p:spPr>
          <a:xfrm>
            <a:off x="5961917" y="5982532"/>
            <a:ext cx="1450120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BR-158/PA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de 6 pontes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Casa de Tábua  - Redenção</a:t>
            </a:r>
          </a:p>
        </p:txBody>
      </p:sp>
      <p:sp>
        <p:nvSpPr>
          <p:cNvPr id="183" name="CaixaDeTexto 182">
            <a:extLst>
              <a:ext uri="{FF2B5EF4-FFF2-40B4-BE49-F238E27FC236}">
                <a16:creationId xmlns:a16="http://schemas.microsoft.com/office/drawing/2014/main" xmlns="" id="{64A2D940-5335-2270-9736-6DDF26171354}"/>
              </a:ext>
            </a:extLst>
          </p:cNvPr>
          <p:cNvSpPr txBox="1"/>
          <p:nvPr/>
        </p:nvSpPr>
        <p:spPr>
          <a:xfrm>
            <a:off x="4113953" y="3828136"/>
            <a:ext cx="11966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BR-163/PA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Rurópolis - Santarém</a:t>
            </a:r>
          </a:p>
        </p:txBody>
      </p:sp>
      <p:sp>
        <p:nvSpPr>
          <p:cNvPr id="184" name="CaixaDeTexto 183">
            <a:extLst>
              <a:ext uri="{FF2B5EF4-FFF2-40B4-BE49-F238E27FC236}">
                <a16:creationId xmlns:a16="http://schemas.microsoft.com/office/drawing/2014/main" xmlns="" id="{A0A84E34-C2E8-EDCC-0F6D-C5CAE979A9AC}"/>
              </a:ext>
            </a:extLst>
          </p:cNvPr>
          <p:cNvSpPr txBox="1"/>
          <p:nvPr/>
        </p:nvSpPr>
        <p:spPr>
          <a:xfrm>
            <a:off x="4582654" y="4448892"/>
            <a:ext cx="1771653" cy="1357473"/>
          </a:xfrm>
          <a:prstGeom prst="roundRect">
            <a:avLst>
              <a:gd name="adj" fmla="val 5032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BR-230/PA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Novo Repartimento - Pacajá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Pacajá - Altamira (Remanescentes)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Construção de 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Xingu 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Medicilândia – Rurópolis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Pontes: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 Construção de 54 Pontes</a:t>
            </a:r>
            <a:endParaRPr lang="pt-BR" dirty="0"/>
          </a:p>
        </p:txBody>
      </p:sp>
      <p:sp>
        <p:nvSpPr>
          <p:cNvPr id="188" name="CaixaDeTexto 187">
            <a:extLst>
              <a:ext uri="{FF2B5EF4-FFF2-40B4-BE49-F238E27FC236}">
                <a16:creationId xmlns:a16="http://schemas.microsoft.com/office/drawing/2014/main" xmlns="" id="{41C0FAA0-D2B4-F85D-CB9C-80B58324C5A3}"/>
              </a:ext>
            </a:extLst>
          </p:cNvPr>
          <p:cNvSpPr txBox="1"/>
          <p:nvPr/>
        </p:nvSpPr>
        <p:spPr>
          <a:xfrm>
            <a:off x="6618610" y="772720"/>
            <a:ext cx="1333183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BR-422/PA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Tucuruí - Novo Repartimento</a:t>
            </a:r>
            <a:r>
              <a:rPr lang="pt-BR" dirty="0"/>
              <a:t> </a:t>
            </a:r>
          </a:p>
        </p:txBody>
      </p:sp>
      <p:sp>
        <p:nvSpPr>
          <p:cNvPr id="189" name="CaixaDeTexto 188">
            <a:extLst>
              <a:ext uri="{FF2B5EF4-FFF2-40B4-BE49-F238E27FC236}">
                <a16:creationId xmlns:a16="http://schemas.microsoft.com/office/drawing/2014/main" xmlns="" id="{903E4930-8E40-2446-C662-060937419497}"/>
              </a:ext>
            </a:extLst>
          </p:cNvPr>
          <p:cNvSpPr txBox="1"/>
          <p:nvPr/>
        </p:nvSpPr>
        <p:spPr>
          <a:xfrm>
            <a:off x="8105044" y="768315"/>
            <a:ext cx="1688866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BR-308/PA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Bragança - Viseu</a:t>
            </a:r>
          </a:p>
        </p:txBody>
      </p:sp>
      <p:sp>
        <p:nvSpPr>
          <p:cNvPr id="190" name="CaixaDeTexto 189">
            <a:extLst>
              <a:ext uri="{FF2B5EF4-FFF2-40B4-BE49-F238E27FC236}">
                <a16:creationId xmlns:a16="http://schemas.microsoft.com/office/drawing/2014/main" xmlns="" id="{325EF2B1-01B5-DF48-1F32-A848FC91ADCD}"/>
              </a:ext>
            </a:extLst>
          </p:cNvPr>
          <p:cNvSpPr txBox="1"/>
          <p:nvPr/>
        </p:nvSpPr>
        <p:spPr>
          <a:xfrm>
            <a:off x="8105863" y="1216464"/>
            <a:ext cx="1186751" cy="69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BR-153/TO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 Travessia Urbana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Paraíso do Tocantins </a:t>
            </a:r>
          </a:p>
        </p:txBody>
      </p:sp>
      <p:sp>
        <p:nvSpPr>
          <p:cNvPr id="191" name="CaixaDeTexto 190">
            <a:extLst>
              <a:ext uri="{FF2B5EF4-FFF2-40B4-BE49-F238E27FC236}">
                <a16:creationId xmlns:a16="http://schemas.microsoft.com/office/drawing/2014/main" xmlns="" id="{4511814C-2A66-0082-892A-BE9A1D2CB035}"/>
              </a:ext>
            </a:extLst>
          </p:cNvPr>
          <p:cNvSpPr txBox="1"/>
          <p:nvPr/>
        </p:nvSpPr>
        <p:spPr>
          <a:xfrm>
            <a:off x="7167025" y="5355116"/>
            <a:ext cx="9807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BR-010/TO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(Remanescente)</a:t>
            </a:r>
          </a:p>
        </p:txBody>
      </p:sp>
      <p:sp>
        <p:nvSpPr>
          <p:cNvPr id="192" name="CaixaDeTexto 191">
            <a:extLst>
              <a:ext uri="{FF2B5EF4-FFF2-40B4-BE49-F238E27FC236}">
                <a16:creationId xmlns:a16="http://schemas.microsoft.com/office/drawing/2014/main" xmlns="" id="{14176C13-28A9-2963-A881-219FC758DDD8}"/>
              </a:ext>
            </a:extLst>
          </p:cNvPr>
          <p:cNvSpPr txBox="1"/>
          <p:nvPr/>
        </p:nvSpPr>
        <p:spPr>
          <a:xfrm>
            <a:off x="10166883" y="517509"/>
            <a:ext cx="1893763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BR-226/316/MA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Timon - </a:t>
            </a:r>
            <a:r>
              <a:rPr lang="pt-BR" b="0" dirty="0" err="1">
                <a:solidFill>
                  <a:srgbClr val="000000"/>
                </a:solidFill>
                <a:latin typeface="Calibri" panose="020F0502020204030204" pitchFamily="34" charset="0"/>
              </a:rPr>
              <a:t>Montevidel</a:t>
            </a:r>
            <a:endParaRPr lang="pt-BR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3" name="CaixaDeTexto 192">
            <a:extLst>
              <a:ext uri="{FF2B5EF4-FFF2-40B4-BE49-F238E27FC236}">
                <a16:creationId xmlns:a16="http://schemas.microsoft.com/office/drawing/2014/main" xmlns="" id="{F6874BB2-EA3E-2BD8-FAF8-2DFD5C1A2E71}"/>
              </a:ext>
            </a:extLst>
          </p:cNvPr>
          <p:cNvSpPr txBox="1"/>
          <p:nvPr/>
        </p:nvSpPr>
        <p:spPr>
          <a:xfrm>
            <a:off x="10202040" y="5180238"/>
            <a:ext cx="1926299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BR-135/PI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Alargamento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Bom Jesus - </a:t>
            </a:r>
            <a:r>
              <a:rPr lang="pt-BR" b="0" dirty="0" err="1">
                <a:solidFill>
                  <a:srgbClr val="000000"/>
                </a:solidFill>
                <a:latin typeface="Calibri" panose="020F0502020204030204" pitchFamily="34" charset="0"/>
              </a:rPr>
              <a:t>Div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. BA/PI</a:t>
            </a:r>
          </a:p>
        </p:txBody>
      </p:sp>
      <p:sp>
        <p:nvSpPr>
          <p:cNvPr id="194" name="CaixaDeTexto 193">
            <a:extLst>
              <a:ext uri="{FF2B5EF4-FFF2-40B4-BE49-F238E27FC236}">
                <a16:creationId xmlns:a16="http://schemas.microsoft.com/office/drawing/2014/main" xmlns="" id="{2E3AC68A-86CA-7FF1-CCAE-7D3FA8208677}"/>
              </a:ext>
            </a:extLst>
          </p:cNvPr>
          <p:cNvSpPr txBox="1"/>
          <p:nvPr/>
        </p:nvSpPr>
        <p:spPr>
          <a:xfrm>
            <a:off x="10956485" y="3228001"/>
            <a:ext cx="1171854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BR-423/PE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São Caitano - Garanhuns</a:t>
            </a:r>
          </a:p>
        </p:txBody>
      </p:sp>
      <p:sp>
        <p:nvSpPr>
          <p:cNvPr id="195" name="CaixaDeTexto 194">
            <a:extLst>
              <a:ext uri="{FF2B5EF4-FFF2-40B4-BE49-F238E27FC236}">
                <a16:creationId xmlns:a16="http://schemas.microsoft.com/office/drawing/2014/main" xmlns="" id="{DC9CD860-5195-F721-AB89-6C56CCF34A86}"/>
              </a:ext>
            </a:extLst>
          </p:cNvPr>
          <p:cNvSpPr txBox="1"/>
          <p:nvPr/>
        </p:nvSpPr>
        <p:spPr>
          <a:xfrm>
            <a:off x="10593709" y="5626675"/>
            <a:ext cx="1534630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BR-415/BA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Adequação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Ilhéus - Itabuna </a:t>
            </a:r>
          </a:p>
        </p:txBody>
      </p:sp>
      <p:sp>
        <p:nvSpPr>
          <p:cNvPr id="196" name="CaixaDeTexto 195">
            <a:extLst>
              <a:ext uri="{FF2B5EF4-FFF2-40B4-BE49-F238E27FC236}">
                <a16:creationId xmlns:a16="http://schemas.microsoft.com/office/drawing/2014/main" xmlns="" id="{1A537A03-73B7-AA1A-431D-0A068340B85B}"/>
              </a:ext>
            </a:extLst>
          </p:cNvPr>
          <p:cNvSpPr txBox="1"/>
          <p:nvPr/>
        </p:nvSpPr>
        <p:spPr>
          <a:xfrm>
            <a:off x="10363284" y="4580570"/>
            <a:ext cx="1765055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BR-235/PI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Bom Jesus - Guaribas - Divisa BA/PI</a:t>
            </a:r>
          </a:p>
        </p:txBody>
      </p:sp>
      <p:sp>
        <p:nvSpPr>
          <p:cNvPr id="197" name="CaixaDeTexto 196">
            <a:extLst>
              <a:ext uri="{FF2B5EF4-FFF2-40B4-BE49-F238E27FC236}">
                <a16:creationId xmlns:a16="http://schemas.microsoft.com/office/drawing/2014/main" xmlns="" id="{E87994D3-67A5-144C-2C91-FDEF3CC2C731}"/>
              </a:ext>
            </a:extLst>
          </p:cNvPr>
          <p:cNvSpPr txBox="1"/>
          <p:nvPr/>
        </p:nvSpPr>
        <p:spPr>
          <a:xfrm>
            <a:off x="10966706" y="3827669"/>
            <a:ext cx="1161633" cy="693371"/>
          </a:xfrm>
          <a:prstGeom prst="roundRect">
            <a:avLst>
              <a:gd name="adj" fmla="val 12271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BR-416/AL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Ibateguara - Colônia Leopoldina </a:t>
            </a:r>
          </a:p>
        </p:txBody>
      </p:sp>
      <p:sp>
        <p:nvSpPr>
          <p:cNvPr id="198" name="CaixaDeTexto 197">
            <a:extLst>
              <a:ext uri="{FF2B5EF4-FFF2-40B4-BE49-F238E27FC236}">
                <a16:creationId xmlns:a16="http://schemas.microsoft.com/office/drawing/2014/main" xmlns="" id="{FFF118AD-11A3-A09F-E5D0-C711BB3EEE97}"/>
              </a:ext>
            </a:extLst>
          </p:cNvPr>
          <p:cNvSpPr txBox="1"/>
          <p:nvPr/>
        </p:nvSpPr>
        <p:spPr>
          <a:xfrm>
            <a:off x="7773256" y="6069265"/>
            <a:ext cx="199801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BR-030/BA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Cocos - Carinhanha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Maraú - </a:t>
            </a:r>
            <a:r>
              <a:rPr lang="pt-BR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Entr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. Br-101 </a:t>
            </a:r>
          </a:p>
        </p:txBody>
      </p:sp>
      <p:sp>
        <p:nvSpPr>
          <p:cNvPr id="199" name="CaixaDeTexto 198">
            <a:extLst>
              <a:ext uri="{FF2B5EF4-FFF2-40B4-BE49-F238E27FC236}">
                <a16:creationId xmlns:a16="http://schemas.microsoft.com/office/drawing/2014/main" xmlns="" id="{FB7B031A-D0FA-A750-DEE0-6E3E89D13D50}"/>
              </a:ext>
            </a:extLst>
          </p:cNvPr>
          <p:cNvSpPr txBox="1"/>
          <p:nvPr/>
        </p:nvSpPr>
        <p:spPr>
          <a:xfrm>
            <a:off x="10212842" y="978580"/>
            <a:ext cx="1766491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BR-330/PI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Ponte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Ribeiro Gonçalves - Tasso Fragoso (sobre o Rio Parnaíba) </a:t>
            </a:r>
          </a:p>
        </p:txBody>
      </p:sp>
      <p:sp>
        <p:nvSpPr>
          <p:cNvPr id="200" name="CaixaDeTexto 199">
            <a:extLst>
              <a:ext uri="{FF2B5EF4-FFF2-40B4-BE49-F238E27FC236}">
                <a16:creationId xmlns:a16="http://schemas.microsoft.com/office/drawing/2014/main" xmlns="" id="{47CD3CD3-2A8F-3A89-6253-77A9D046AE56}"/>
              </a:ext>
            </a:extLst>
          </p:cNvPr>
          <p:cNvSpPr txBox="1"/>
          <p:nvPr/>
        </p:nvSpPr>
        <p:spPr>
          <a:xfrm>
            <a:off x="10708610" y="2628333"/>
            <a:ext cx="1419729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BR-235/BA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Pavimentação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Remanso - Campo Alegre - </a:t>
            </a:r>
            <a:r>
              <a:rPr lang="pt-BR" b="0" dirty="0" err="1">
                <a:solidFill>
                  <a:srgbClr val="000000"/>
                </a:solidFill>
                <a:latin typeface="Calibri" panose="020F0502020204030204" pitchFamily="34" charset="0"/>
              </a:rPr>
              <a:t>Div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. BA/PI </a:t>
            </a:r>
          </a:p>
        </p:txBody>
      </p:sp>
      <p:sp>
        <p:nvSpPr>
          <p:cNvPr id="202" name="CaixaDeTexto 201">
            <a:extLst>
              <a:ext uri="{FF2B5EF4-FFF2-40B4-BE49-F238E27FC236}">
                <a16:creationId xmlns:a16="http://schemas.microsoft.com/office/drawing/2014/main" xmlns="" id="{1AB1D274-2D85-F1D6-9E2B-765DBE92F885}"/>
              </a:ext>
            </a:extLst>
          </p:cNvPr>
          <p:cNvSpPr txBox="1"/>
          <p:nvPr/>
        </p:nvSpPr>
        <p:spPr>
          <a:xfrm>
            <a:off x="10820567" y="1555096"/>
            <a:ext cx="1264302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BR-116/CE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Duplicação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Pacajus - Boqueirão do </a:t>
            </a:r>
            <a:r>
              <a:rPr lang="pt-BR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Ceasário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11" name="Elipse 210">
            <a:extLst>
              <a:ext uri="{FF2B5EF4-FFF2-40B4-BE49-F238E27FC236}">
                <a16:creationId xmlns:a16="http://schemas.microsoft.com/office/drawing/2014/main" xmlns="" id="{1EFB4917-E194-4BB1-AC70-5312DBF6C991}"/>
              </a:ext>
            </a:extLst>
          </p:cNvPr>
          <p:cNvSpPr/>
          <p:nvPr/>
        </p:nvSpPr>
        <p:spPr>
          <a:xfrm>
            <a:off x="1856780" y="404148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515CE19-3BB5-C0B3-CCE5-B6A57EA24E6C}"/>
              </a:ext>
            </a:extLst>
          </p:cNvPr>
          <p:cNvSpPr txBox="1"/>
          <p:nvPr/>
        </p:nvSpPr>
        <p:spPr>
          <a:xfrm>
            <a:off x="10541835" y="2163036"/>
            <a:ext cx="1579513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BR-101/406/RN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Viaduto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: Gancho de Igapó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8291C96C-ACCB-4B05-8976-529DEA2D24F1}"/>
              </a:ext>
            </a:extLst>
          </p:cNvPr>
          <p:cNvCxnSpPr>
            <a:cxnSpLocks/>
          </p:cNvCxnSpPr>
          <p:nvPr/>
        </p:nvCxnSpPr>
        <p:spPr>
          <a:xfrm flipH="1">
            <a:off x="10057907" y="2359944"/>
            <a:ext cx="444397" cy="40788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ED30A94F-5F3D-86D9-75BC-475DA507DE5B}"/>
              </a:ext>
            </a:extLst>
          </p:cNvPr>
          <p:cNvSpPr/>
          <p:nvPr/>
        </p:nvSpPr>
        <p:spPr>
          <a:xfrm>
            <a:off x="10032133" y="2789748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700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m 309">
            <a:extLst>
              <a:ext uri="{FF2B5EF4-FFF2-40B4-BE49-F238E27FC236}">
                <a16:creationId xmlns:a16="http://schemas.microsoft.com/office/drawing/2014/main" xmlns="" id="{FBBD6057-4DE7-BB53-5141-2F9913D30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68" y="-3286432"/>
            <a:ext cx="10294374" cy="102943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55D2F83-A195-09C4-8D9D-ACD2FC3EF9C5}"/>
              </a:ext>
            </a:extLst>
          </p:cNvPr>
          <p:cNvSpPr txBox="1"/>
          <p:nvPr/>
        </p:nvSpPr>
        <p:spPr>
          <a:xfrm>
            <a:off x="205080" y="338099"/>
            <a:ext cx="2922028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Pavimentação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Centro-Oeste, Sudeste e Sul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3D29165-C324-D3EA-5A8B-C2EA9A00E111}"/>
              </a:ext>
            </a:extLst>
          </p:cNvPr>
          <p:cNvSpPr/>
          <p:nvPr/>
        </p:nvSpPr>
        <p:spPr>
          <a:xfrm>
            <a:off x="3203407" y="257297"/>
            <a:ext cx="53457" cy="10464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 descr="Forma, Quadrado&#10;&#10;Descrição gerada automaticamente">
            <a:extLst>
              <a:ext uri="{FF2B5EF4-FFF2-40B4-BE49-F238E27FC236}">
                <a16:creationId xmlns:a16="http://schemas.microsoft.com/office/drawing/2014/main" xmlns="" id="{112FA0A7-202A-8F1E-31E7-AA5E92AE9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9" t="-3509" r="-3509" b="-3509"/>
          <a:stretch/>
        </p:blipFill>
        <p:spPr>
          <a:xfrm>
            <a:off x="100133" y="6057734"/>
            <a:ext cx="1263524" cy="710734"/>
          </a:xfrm>
          <a:prstGeom prst="roundRect">
            <a:avLst>
              <a:gd name="adj" fmla="val 7317"/>
            </a:avLst>
          </a:prstGeom>
          <a:solidFill>
            <a:schemeClr val="bg1"/>
          </a:solidFill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BBE4EAEF-5694-66C0-DB56-17BA7305C4CF}"/>
              </a:ext>
            </a:extLst>
          </p:cNvPr>
          <p:cNvGrpSpPr/>
          <p:nvPr/>
        </p:nvGrpSpPr>
        <p:grpSpPr>
          <a:xfrm>
            <a:off x="5108905" y="2104033"/>
            <a:ext cx="4341661" cy="3789205"/>
            <a:chOff x="5387489" y="3626561"/>
            <a:chExt cx="2830193" cy="2470064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xmlns="" id="{CA29FAEB-A82F-F12E-817A-EC5BA129A63C}"/>
                </a:ext>
              </a:extLst>
            </p:cNvPr>
            <p:cNvGrpSpPr/>
            <p:nvPr/>
          </p:nvGrpSpPr>
          <p:grpSpPr>
            <a:xfrm>
              <a:off x="5387489" y="3626561"/>
              <a:ext cx="2830193" cy="2470064"/>
              <a:chOff x="5387489" y="3626561"/>
              <a:chExt cx="2830193" cy="2470064"/>
            </a:xfrm>
          </p:grpSpPr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xmlns="" id="{B4818B9E-0B53-B098-8940-0721643EAF09}"/>
                  </a:ext>
                </a:extLst>
              </p:cNvPr>
              <p:cNvSpPr txBox="1"/>
              <p:nvPr/>
            </p:nvSpPr>
            <p:spPr>
              <a:xfrm>
                <a:off x="5387489" y="3626561"/>
                <a:ext cx="229429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Cuiabá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xmlns="" id="{29AFF452-3320-97F0-9AD5-9ED3598D8EE4}"/>
                  </a:ext>
                </a:extLst>
              </p:cNvPr>
              <p:cNvSpPr txBox="1"/>
              <p:nvPr/>
            </p:nvSpPr>
            <p:spPr>
              <a:xfrm>
                <a:off x="6509622" y="3651619"/>
                <a:ext cx="282299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Brasília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xmlns="" id="{90BA832E-ED4E-B5E4-8EB6-4207710AC579}"/>
                  </a:ext>
                </a:extLst>
              </p:cNvPr>
              <p:cNvSpPr txBox="1"/>
              <p:nvPr/>
            </p:nvSpPr>
            <p:spPr>
              <a:xfrm>
                <a:off x="6355368" y="3891521"/>
                <a:ext cx="282298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Goiânia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xmlns="" id="{39A904D0-DBCC-2302-587F-CDE5B4D3E842}"/>
                  </a:ext>
                </a:extLst>
              </p:cNvPr>
              <p:cNvSpPr txBox="1"/>
              <p:nvPr/>
            </p:nvSpPr>
            <p:spPr>
              <a:xfrm>
                <a:off x="5683316" y="4416376"/>
                <a:ext cx="232685" cy="120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Campo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Grande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xmlns="" id="{1644B95E-FA71-914D-A8A0-EF83D481007B}"/>
                  </a:ext>
                </a:extLst>
              </p:cNvPr>
              <p:cNvSpPr txBox="1"/>
              <p:nvPr/>
            </p:nvSpPr>
            <p:spPr>
              <a:xfrm>
                <a:off x="6242362" y="5976247"/>
                <a:ext cx="227455" cy="120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Porto Alegre</a:t>
                </a:r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77835C7D-B273-D53D-3A70-DAA3FDD98DC3}"/>
                  </a:ext>
                </a:extLst>
              </p:cNvPr>
              <p:cNvSpPr txBox="1"/>
              <p:nvPr/>
            </p:nvSpPr>
            <p:spPr>
              <a:xfrm>
                <a:off x="6336741" y="5607641"/>
                <a:ext cx="299138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Florianópolis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xmlns="" id="{75F92B96-80BE-0EB7-A92B-E48641608F1F}"/>
                  </a:ext>
                </a:extLst>
              </p:cNvPr>
              <p:cNvSpPr txBox="1"/>
              <p:nvPr/>
            </p:nvSpPr>
            <p:spPr>
              <a:xfrm>
                <a:off x="6280029" y="5231338"/>
                <a:ext cx="283674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Curitiba</a:t>
                </a: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xmlns="" id="{766ED9D5-2A50-0BD8-C73B-F6ACA96A85CB}"/>
                  </a:ext>
                </a:extLst>
              </p:cNvPr>
              <p:cNvSpPr txBox="1"/>
              <p:nvPr/>
            </p:nvSpPr>
            <p:spPr>
              <a:xfrm>
                <a:off x="6722039" y="4990006"/>
                <a:ext cx="281905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São Paulo</a:t>
                </a:r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xmlns="" id="{41B2C52C-EEAA-B871-4A12-51B0606CEA38}"/>
                  </a:ext>
                </a:extLst>
              </p:cNvPr>
              <p:cNvSpPr txBox="1"/>
              <p:nvPr/>
            </p:nvSpPr>
            <p:spPr>
              <a:xfrm>
                <a:off x="7172751" y="4313991"/>
                <a:ext cx="293820" cy="120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Belo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Horizonte</a:t>
                </a:r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xmlns="" id="{1F815500-9FA6-FE8E-DD45-BE84F4697C44}"/>
                  </a:ext>
                </a:extLst>
              </p:cNvPr>
              <p:cNvSpPr txBox="1"/>
              <p:nvPr/>
            </p:nvSpPr>
            <p:spPr>
              <a:xfrm>
                <a:off x="7390137" y="4725296"/>
                <a:ext cx="243883" cy="120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Rio de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Janeiro</a:t>
                </a: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xmlns="" id="{A3C6317B-5127-E386-CC0D-8617EA19CAE1}"/>
                  </a:ext>
                </a:extLst>
              </p:cNvPr>
              <p:cNvSpPr txBox="1"/>
              <p:nvPr/>
            </p:nvSpPr>
            <p:spPr>
              <a:xfrm>
                <a:off x="7995771" y="4388211"/>
                <a:ext cx="221911" cy="60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Vitória</a:t>
                </a:r>
              </a:p>
            </p:txBody>
          </p:sp>
        </p:grp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xmlns="" id="{6C031F8C-33A4-C930-3F47-34C9CDD281CB}"/>
                </a:ext>
              </a:extLst>
            </p:cNvPr>
            <p:cNvGrpSpPr/>
            <p:nvPr/>
          </p:nvGrpSpPr>
          <p:grpSpPr>
            <a:xfrm>
              <a:off x="5394325" y="3670807"/>
              <a:ext cx="2599283" cy="2383628"/>
              <a:chOff x="5394325" y="3670807"/>
              <a:chExt cx="2599283" cy="2383628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xmlns="" id="{F7761234-9D02-51AF-8131-E123C9303D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94325" y="3670807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xmlns="" id="{12A6F352-A486-34A1-460A-BFF6CFAFE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2039" y="3702591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xmlns="" id="{405947E1-6620-5F4C-DFA8-DBC9FB2ECE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7515" y="3845360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xmlns="" id="{315FDC6B-F378-A661-ACBC-06AB927328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1903" y="4458565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xmlns="" id="{7B5DC251-34DA-27B2-68AE-1DD38580CF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6991" y="4363621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xmlns="" id="{E98FE31C-E9A5-9241-ECBF-72F195EA0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57608" y="4440565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xmlns="" id="{C6552860-6C2B-79E6-0673-312EB0F7E4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2328" y="4860301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xmlns="" id="{8C55D1CE-8982-07F0-B7A1-4F84C4C685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3247" y="4963629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xmlns="" id="{5E811232-037D-814C-6902-2FD816ACF8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5962" y="5270193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xmlns="" id="{5E156AF8-4688-ABE8-9AAD-786F9E1DF2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20368" y="5621172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xmlns="" id="{33BCD03F-3050-72D7-25C4-777F5776A8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5216" y="6018435"/>
                <a:ext cx="36000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xmlns="" id="{A6961124-96CB-36D9-CF70-01A4A58A0F0B}"/>
              </a:ext>
            </a:extLst>
          </p:cNvPr>
          <p:cNvGrpSpPr/>
          <p:nvPr/>
        </p:nvGrpSpPr>
        <p:grpSpPr>
          <a:xfrm>
            <a:off x="5155129" y="1599920"/>
            <a:ext cx="4037146" cy="3971211"/>
            <a:chOff x="5155129" y="1599920"/>
            <a:chExt cx="4037146" cy="3971211"/>
          </a:xfrm>
        </p:grpSpPr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xmlns="" id="{29983699-8156-AAC1-DBD7-F0B62781489D}"/>
                </a:ext>
              </a:extLst>
            </p:cNvPr>
            <p:cNvSpPr txBox="1"/>
            <p:nvPr/>
          </p:nvSpPr>
          <p:spPr>
            <a:xfrm>
              <a:off x="5753306" y="54480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RS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xmlns="" id="{14299D4E-8B19-880E-3DDD-0A9F4ADB18D8}"/>
                </a:ext>
              </a:extLst>
            </p:cNvPr>
            <p:cNvSpPr txBox="1"/>
            <p:nvPr/>
          </p:nvSpPr>
          <p:spPr>
            <a:xfrm>
              <a:off x="6396243" y="5043207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xmlns="" id="{C6ECDBE0-6EDE-8B87-3A64-3504BD904FD7}"/>
                </a:ext>
              </a:extLst>
            </p:cNvPr>
            <p:cNvSpPr txBox="1"/>
            <p:nvPr/>
          </p:nvSpPr>
          <p:spPr>
            <a:xfrm>
              <a:off x="6193355" y="4376457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xmlns="" id="{1739E0F0-3509-9FC8-B4AB-71A162A84DE4}"/>
                </a:ext>
              </a:extLst>
            </p:cNvPr>
            <p:cNvSpPr txBox="1"/>
            <p:nvPr/>
          </p:nvSpPr>
          <p:spPr>
            <a:xfrm>
              <a:off x="6836292" y="3743045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xmlns="" id="{C4FEA4CC-EAFF-BD6D-31D1-5A144357EB7D}"/>
                </a:ext>
              </a:extLst>
            </p:cNvPr>
            <p:cNvSpPr txBox="1"/>
            <p:nvPr/>
          </p:nvSpPr>
          <p:spPr>
            <a:xfrm>
              <a:off x="5264667" y="3209645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xmlns="" id="{5835CBDF-9542-FEE2-0AFD-7FEF3BAC06E3}"/>
                </a:ext>
              </a:extLst>
            </p:cNvPr>
            <p:cNvSpPr txBox="1"/>
            <p:nvPr/>
          </p:nvSpPr>
          <p:spPr>
            <a:xfrm>
              <a:off x="5155129" y="15999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MT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xmlns="" id="{80DFB8FD-BAA0-C6E5-0676-1FF45BCE688B}"/>
                </a:ext>
              </a:extLst>
            </p:cNvPr>
            <p:cNvSpPr txBox="1"/>
            <p:nvPr/>
          </p:nvSpPr>
          <p:spPr>
            <a:xfrm>
              <a:off x="6531492" y="238097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</a:t>
              </a: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xmlns="" id="{1038477B-8035-DB17-94A1-6C1EF66BD768}"/>
                </a:ext>
              </a:extLst>
            </p:cNvPr>
            <p:cNvSpPr txBox="1"/>
            <p:nvPr/>
          </p:nvSpPr>
          <p:spPr>
            <a:xfrm>
              <a:off x="7969767" y="2666720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MG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xmlns="" id="{64E18BEB-C171-29A2-50A5-14CD9425083A}"/>
                </a:ext>
              </a:extLst>
            </p:cNvPr>
            <p:cNvSpPr txBox="1"/>
            <p:nvPr/>
          </p:nvSpPr>
          <p:spPr>
            <a:xfrm>
              <a:off x="8898455" y="3100108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</a:t>
              </a: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xmlns="" id="{7DDFDB02-27E4-5782-3BEA-AE972F8EE3D1}"/>
                </a:ext>
              </a:extLst>
            </p:cNvPr>
            <p:cNvSpPr txBox="1"/>
            <p:nvPr/>
          </p:nvSpPr>
          <p:spPr>
            <a:xfrm>
              <a:off x="8412680" y="3804958"/>
              <a:ext cx="29382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RJ</a:t>
              </a:r>
            </a:p>
          </p:txBody>
        </p:sp>
      </p:grp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xmlns="" id="{53FDB483-8438-D2F3-90A6-1FB1FB4EF15E}"/>
              </a:ext>
            </a:extLst>
          </p:cNvPr>
          <p:cNvSpPr/>
          <p:nvPr/>
        </p:nvSpPr>
        <p:spPr>
          <a:xfrm>
            <a:off x="5226844" y="3031331"/>
            <a:ext cx="235744" cy="390525"/>
          </a:xfrm>
          <a:custGeom>
            <a:avLst/>
            <a:gdLst>
              <a:gd name="connsiteX0" fmla="*/ 0 w 235744"/>
              <a:gd name="connsiteY0" fmla="*/ 390525 h 390525"/>
              <a:gd name="connsiteX1" fmla="*/ 7144 w 235744"/>
              <a:gd name="connsiteY1" fmla="*/ 340519 h 390525"/>
              <a:gd name="connsiteX2" fmla="*/ 21431 w 235744"/>
              <a:gd name="connsiteY2" fmla="*/ 295275 h 390525"/>
              <a:gd name="connsiteX3" fmla="*/ 54769 w 235744"/>
              <a:gd name="connsiteY3" fmla="*/ 273844 h 390525"/>
              <a:gd name="connsiteX4" fmla="*/ 71437 w 235744"/>
              <a:gd name="connsiteY4" fmla="*/ 238125 h 390525"/>
              <a:gd name="connsiteX5" fmla="*/ 104775 w 235744"/>
              <a:gd name="connsiteY5" fmla="*/ 176213 h 390525"/>
              <a:gd name="connsiteX6" fmla="*/ 138112 w 235744"/>
              <a:gd name="connsiteY6" fmla="*/ 116682 h 390525"/>
              <a:gd name="connsiteX7" fmla="*/ 154781 w 235744"/>
              <a:gd name="connsiteY7" fmla="*/ 97632 h 390525"/>
              <a:gd name="connsiteX8" fmla="*/ 176212 w 235744"/>
              <a:gd name="connsiteY8" fmla="*/ 97632 h 390525"/>
              <a:gd name="connsiteX9" fmla="*/ 176212 w 235744"/>
              <a:gd name="connsiteY9" fmla="*/ 97632 h 390525"/>
              <a:gd name="connsiteX10" fmla="*/ 202406 w 235744"/>
              <a:gd name="connsiteY10" fmla="*/ 104775 h 390525"/>
              <a:gd name="connsiteX11" fmla="*/ 204787 w 235744"/>
              <a:gd name="connsiteY11" fmla="*/ 90488 h 390525"/>
              <a:gd name="connsiteX12" fmla="*/ 204787 w 235744"/>
              <a:gd name="connsiteY12" fmla="*/ 73819 h 390525"/>
              <a:gd name="connsiteX13" fmla="*/ 216694 w 235744"/>
              <a:gd name="connsiteY13" fmla="*/ 54769 h 390525"/>
              <a:gd name="connsiteX14" fmla="*/ 214312 w 235744"/>
              <a:gd name="connsiteY14" fmla="*/ 38100 h 390525"/>
              <a:gd name="connsiteX15" fmla="*/ 235744 w 235744"/>
              <a:gd name="connsiteY15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744" h="390525">
                <a:moveTo>
                  <a:pt x="0" y="390525"/>
                </a:moveTo>
                <a:lnTo>
                  <a:pt x="7144" y="340519"/>
                </a:lnTo>
                <a:lnTo>
                  <a:pt x="21431" y="295275"/>
                </a:lnTo>
                <a:lnTo>
                  <a:pt x="54769" y="273844"/>
                </a:lnTo>
                <a:lnTo>
                  <a:pt x="71437" y="238125"/>
                </a:lnTo>
                <a:lnTo>
                  <a:pt x="104775" y="176213"/>
                </a:lnTo>
                <a:lnTo>
                  <a:pt x="138112" y="116682"/>
                </a:lnTo>
                <a:lnTo>
                  <a:pt x="154781" y="97632"/>
                </a:lnTo>
                <a:lnTo>
                  <a:pt x="176212" y="97632"/>
                </a:lnTo>
                <a:lnTo>
                  <a:pt x="176212" y="97632"/>
                </a:lnTo>
                <a:lnTo>
                  <a:pt x="202406" y="104775"/>
                </a:lnTo>
                <a:lnTo>
                  <a:pt x="204787" y="90488"/>
                </a:lnTo>
                <a:lnTo>
                  <a:pt x="204787" y="73819"/>
                </a:lnTo>
                <a:lnTo>
                  <a:pt x="216694" y="54769"/>
                </a:lnTo>
                <a:lnTo>
                  <a:pt x="214312" y="38100"/>
                </a:lnTo>
                <a:lnTo>
                  <a:pt x="235744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orma Livre: Forma 63">
            <a:extLst>
              <a:ext uri="{FF2B5EF4-FFF2-40B4-BE49-F238E27FC236}">
                <a16:creationId xmlns:a16="http://schemas.microsoft.com/office/drawing/2014/main" xmlns="" id="{D82E4666-5D6C-E27F-7798-38EE221610E4}"/>
              </a:ext>
            </a:extLst>
          </p:cNvPr>
          <p:cNvSpPr/>
          <p:nvPr/>
        </p:nvSpPr>
        <p:spPr>
          <a:xfrm>
            <a:off x="5717381" y="4129088"/>
            <a:ext cx="178594" cy="104775"/>
          </a:xfrm>
          <a:custGeom>
            <a:avLst/>
            <a:gdLst>
              <a:gd name="connsiteX0" fmla="*/ 0 w 178594"/>
              <a:gd name="connsiteY0" fmla="*/ 0 h 104775"/>
              <a:gd name="connsiteX1" fmla="*/ 64294 w 178594"/>
              <a:gd name="connsiteY1" fmla="*/ 23812 h 104775"/>
              <a:gd name="connsiteX2" fmla="*/ 88107 w 178594"/>
              <a:gd name="connsiteY2" fmla="*/ 50006 h 104775"/>
              <a:gd name="connsiteX3" fmla="*/ 102394 w 178594"/>
              <a:gd name="connsiteY3" fmla="*/ 61912 h 104775"/>
              <a:gd name="connsiteX4" fmla="*/ 102394 w 178594"/>
              <a:gd name="connsiteY4" fmla="*/ 69056 h 104775"/>
              <a:gd name="connsiteX5" fmla="*/ 130969 w 178594"/>
              <a:gd name="connsiteY5" fmla="*/ 83343 h 104775"/>
              <a:gd name="connsiteX6" fmla="*/ 178594 w 178594"/>
              <a:gd name="connsiteY6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594" h="104775">
                <a:moveTo>
                  <a:pt x="0" y="0"/>
                </a:moveTo>
                <a:lnTo>
                  <a:pt x="64294" y="23812"/>
                </a:lnTo>
                <a:lnTo>
                  <a:pt x="88107" y="50006"/>
                </a:lnTo>
                <a:lnTo>
                  <a:pt x="102394" y="61912"/>
                </a:lnTo>
                <a:lnTo>
                  <a:pt x="102394" y="69056"/>
                </a:lnTo>
                <a:lnTo>
                  <a:pt x="130969" y="83343"/>
                </a:lnTo>
                <a:lnTo>
                  <a:pt x="178594" y="10477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xmlns="" id="{141A63C9-F674-A449-36FA-DD19EFB007C5}"/>
              </a:ext>
            </a:extLst>
          </p:cNvPr>
          <p:cNvSpPr/>
          <p:nvPr/>
        </p:nvSpPr>
        <p:spPr>
          <a:xfrm>
            <a:off x="5524500" y="4681538"/>
            <a:ext cx="42863" cy="45243"/>
          </a:xfrm>
          <a:custGeom>
            <a:avLst/>
            <a:gdLst>
              <a:gd name="connsiteX0" fmla="*/ 0 w 42863"/>
              <a:gd name="connsiteY0" fmla="*/ 0 h 45243"/>
              <a:gd name="connsiteX1" fmla="*/ 42863 w 42863"/>
              <a:gd name="connsiteY1" fmla="*/ 26193 h 45243"/>
              <a:gd name="connsiteX2" fmla="*/ 40481 w 42863"/>
              <a:gd name="connsiteY2" fmla="*/ 45243 h 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3" h="45243">
                <a:moveTo>
                  <a:pt x="0" y="0"/>
                </a:moveTo>
                <a:lnTo>
                  <a:pt x="42863" y="26193"/>
                </a:lnTo>
                <a:lnTo>
                  <a:pt x="40481" y="45243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xmlns="" id="{4D3C672E-0514-113A-972D-3A1807B6D092}"/>
              </a:ext>
            </a:extLst>
          </p:cNvPr>
          <p:cNvSpPr/>
          <p:nvPr/>
        </p:nvSpPr>
        <p:spPr>
          <a:xfrm>
            <a:off x="5781675" y="4860131"/>
            <a:ext cx="228600" cy="195263"/>
          </a:xfrm>
          <a:custGeom>
            <a:avLst/>
            <a:gdLst>
              <a:gd name="connsiteX0" fmla="*/ 0 w 228600"/>
              <a:gd name="connsiteY0" fmla="*/ 0 h 195263"/>
              <a:gd name="connsiteX1" fmla="*/ 14288 w 228600"/>
              <a:gd name="connsiteY1" fmla="*/ 71438 h 195263"/>
              <a:gd name="connsiteX2" fmla="*/ 9525 w 228600"/>
              <a:gd name="connsiteY2" fmla="*/ 116682 h 195263"/>
              <a:gd name="connsiteX3" fmla="*/ 35719 w 228600"/>
              <a:gd name="connsiteY3" fmla="*/ 140494 h 195263"/>
              <a:gd name="connsiteX4" fmla="*/ 59531 w 228600"/>
              <a:gd name="connsiteY4" fmla="*/ 133350 h 195263"/>
              <a:gd name="connsiteX5" fmla="*/ 80963 w 228600"/>
              <a:gd name="connsiteY5" fmla="*/ 123825 h 195263"/>
              <a:gd name="connsiteX6" fmla="*/ 102394 w 228600"/>
              <a:gd name="connsiteY6" fmla="*/ 140494 h 195263"/>
              <a:gd name="connsiteX7" fmla="*/ 138113 w 228600"/>
              <a:gd name="connsiteY7" fmla="*/ 140494 h 195263"/>
              <a:gd name="connsiteX8" fmla="*/ 228600 w 228600"/>
              <a:gd name="connsiteY8" fmla="*/ 195263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" h="195263">
                <a:moveTo>
                  <a:pt x="0" y="0"/>
                </a:moveTo>
                <a:lnTo>
                  <a:pt x="14288" y="71438"/>
                </a:lnTo>
                <a:lnTo>
                  <a:pt x="9525" y="116682"/>
                </a:lnTo>
                <a:lnTo>
                  <a:pt x="35719" y="140494"/>
                </a:lnTo>
                <a:lnTo>
                  <a:pt x="59531" y="133350"/>
                </a:lnTo>
                <a:lnTo>
                  <a:pt x="80963" y="123825"/>
                </a:lnTo>
                <a:lnTo>
                  <a:pt x="102394" y="140494"/>
                </a:lnTo>
                <a:lnTo>
                  <a:pt x="138113" y="140494"/>
                </a:lnTo>
                <a:lnTo>
                  <a:pt x="228600" y="195263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orma Livre: Forma 66">
            <a:extLst>
              <a:ext uri="{FF2B5EF4-FFF2-40B4-BE49-F238E27FC236}">
                <a16:creationId xmlns:a16="http://schemas.microsoft.com/office/drawing/2014/main" xmlns="" id="{021097B3-4C8E-272C-D53A-56C28B54B865}"/>
              </a:ext>
            </a:extLst>
          </p:cNvPr>
          <p:cNvSpPr/>
          <p:nvPr/>
        </p:nvSpPr>
        <p:spPr>
          <a:xfrm>
            <a:off x="6653213" y="5479256"/>
            <a:ext cx="52387" cy="19050"/>
          </a:xfrm>
          <a:custGeom>
            <a:avLst/>
            <a:gdLst>
              <a:gd name="connsiteX0" fmla="*/ 0 w 52387"/>
              <a:gd name="connsiteY0" fmla="*/ 0 h 19050"/>
              <a:gd name="connsiteX1" fmla="*/ 52387 w 52387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" h="19050">
                <a:moveTo>
                  <a:pt x="0" y="0"/>
                </a:moveTo>
                <a:lnTo>
                  <a:pt x="52387" y="190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xmlns="" id="{7C20B7ED-840E-0A3F-6354-F974909F6486}"/>
              </a:ext>
            </a:extLst>
          </p:cNvPr>
          <p:cNvSpPr/>
          <p:nvPr/>
        </p:nvSpPr>
        <p:spPr>
          <a:xfrm>
            <a:off x="8974931" y="2295525"/>
            <a:ext cx="216694" cy="61913"/>
          </a:xfrm>
          <a:custGeom>
            <a:avLst/>
            <a:gdLst>
              <a:gd name="connsiteX0" fmla="*/ 0 w 216694"/>
              <a:gd name="connsiteY0" fmla="*/ 61913 h 61913"/>
              <a:gd name="connsiteX1" fmla="*/ 54769 w 216694"/>
              <a:gd name="connsiteY1" fmla="*/ 40481 h 61913"/>
              <a:gd name="connsiteX2" fmla="*/ 140494 w 216694"/>
              <a:gd name="connsiteY2" fmla="*/ 40481 h 61913"/>
              <a:gd name="connsiteX3" fmla="*/ 216694 w 216694"/>
              <a:gd name="connsiteY3" fmla="*/ 0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694" h="61913">
                <a:moveTo>
                  <a:pt x="0" y="61913"/>
                </a:moveTo>
                <a:lnTo>
                  <a:pt x="54769" y="40481"/>
                </a:lnTo>
                <a:lnTo>
                  <a:pt x="140494" y="40481"/>
                </a:lnTo>
                <a:lnTo>
                  <a:pt x="216694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xmlns="" id="{D640C058-A118-ED55-E1BF-0F2C41BD20A3}"/>
              </a:ext>
            </a:extLst>
          </p:cNvPr>
          <p:cNvSpPr/>
          <p:nvPr/>
        </p:nvSpPr>
        <p:spPr>
          <a:xfrm>
            <a:off x="7465219" y="3505200"/>
            <a:ext cx="109537" cy="45244"/>
          </a:xfrm>
          <a:custGeom>
            <a:avLst/>
            <a:gdLst>
              <a:gd name="connsiteX0" fmla="*/ 0 w 109537"/>
              <a:gd name="connsiteY0" fmla="*/ 45244 h 45244"/>
              <a:gd name="connsiteX1" fmla="*/ 78581 w 109537"/>
              <a:gd name="connsiteY1" fmla="*/ 40481 h 45244"/>
              <a:gd name="connsiteX2" fmla="*/ 109537 w 109537"/>
              <a:gd name="connsiteY2" fmla="*/ 0 h 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37" h="45244">
                <a:moveTo>
                  <a:pt x="0" y="45244"/>
                </a:moveTo>
                <a:lnTo>
                  <a:pt x="78581" y="40481"/>
                </a:lnTo>
                <a:lnTo>
                  <a:pt x="109537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xmlns="" id="{5E5A78E0-2301-B89E-86F9-0909A29015C8}"/>
              </a:ext>
            </a:extLst>
          </p:cNvPr>
          <p:cNvSpPr/>
          <p:nvPr/>
        </p:nvSpPr>
        <p:spPr>
          <a:xfrm>
            <a:off x="8277225" y="3228975"/>
            <a:ext cx="61913" cy="38100"/>
          </a:xfrm>
          <a:custGeom>
            <a:avLst/>
            <a:gdLst>
              <a:gd name="connsiteX0" fmla="*/ 0 w 61913"/>
              <a:gd name="connsiteY0" fmla="*/ 0 h 38100"/>
              <a:gd name="connsiteX1" fmla="*/ 61913 w 61913"/>
              <a:gd name="connsiteY1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3" h="38100">
                <a:moveTo>
                  <a:pt x="0" y="0"/>
                </a:moveTo>
                <a:lnTo>
                  <a:pt x="61913" y="381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orma Livre: Forma 70">
            <a:extLst>
              <a:ext uri="{FF2B5EF4-FFF2-40B4-BE49-F238E27FC236}">
                <a16:creationId xmlns:a16="http://schemas.microsoft.com/office/drawing/2014/main" xmlns="" id="{F119BEAD-92BF-8A69-40EF-E98E30AEE39C}"/>
              </a:ext>
            </a:extLst>
          </p:cNvPr>
          <p:cNvSpPr/>
          <p:nvPr/>
        </p:nvSpPr>
        <p:spPr>
          <a:xfrm>
            <a:off x="8398669" y="3195638"/>
            <a:ext cx="88106" cy="59531"/>
          </a:xfrm>
          <a:custGeom>
            <a:avLst/>
            <a:gdLst>
              <a:gd name="connsiteX0" fmla="*/ 0 w 88106"/>
              <a:gd name="connsiteY0" fmla="*/ 59531 h 59531"/>
              <a:gd name="connsiteX1" fmla="*/ 28575 w 88106"/>
              <a:gd name="connsiteY1" fmla="*/ 14287 h 59531"/>
              <a:gd name="connsiteX2" fmla="*/ 88106 w 88106"/>
              <a:gd name="connsiteY2" fmla="*/ 0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06" h="59531">
                <a:moveTo>
                  <a:pt x="0" y="59531"/>
                </a:moveTo>
                <a:lnTo>
                  <a:pt x="28575" y="14287"/>
                </a:lnTo>
                <a:lnTo>
                  <a:pt x="88106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xmlns="" id="{30531DD3-1B2D-8CDC-BFD5-A5B663B556B9}"/>
              </a:ext>
            </a:extLst>
          </p:cNvPr>
          <p:cNvSpPr/>
          <p:nvPr/>
        </p:nvSpPr>
        <p:spPr>
          <a:xfrm>
            <a:off x="7063395" y="298946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xmlns="" id="{5BDCEC63-1F01-EF3B-4ABF-1497495C576A}"/>
              </a:ext>
            </a:extLst>
          </p:cNvPr>
          <p:cNvSpPr/>
          <p:nvPr/>
        </p:nvSpPr>
        <p:spPr>
          <a:xfrm>
            <a:off x="5431445" y="381496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xmlns="" id="{186F4C5C-7F7E-C103-C84D-A8A592F175B1}"/>
              </a:ext>
            </a:extLst>
          </p:cNvPr>
          <p:cNvSpPr/>
          <p:nvPr/>
        </p:nvSpPr>
        <p:spPr>
          <a:xfrm>
            <a:off x="6142645" y="410706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xmlns="" id="{601AFF57-CEAF-2F64-C4B6-ACFF174B2331}"/>
              </a:ext>
            </a:extLst>
          </p:cNvPr>
          <p:cNvSpPr/>
          <p:nvPr/>
        </p:nvSpPr>
        <p:spPr>
          <a:xfrm>
            <a:off x="8413282" y="3953542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xmlns="" id="{B317E4E8-3B7D-B00B-DD47-9A4656837A63}"/>
              </a:ext>
            </a:extLst>
          </p:cNvPr>
          <p:cNvSpPr/>
          <p:nvPr/>
        </p:nvSpPr>
        <p:spPr>
          <a:xfrm>
            <a:off x="8794282" y="3696367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xmlns="" id="{A7448659-4ABF-3E22-738B-2AC66698428D}"/>
              </a:ext>
            </a:extLst>
          </p:cNvPr>
          <p:cNvSpPr/>
          <p:nvPr/>
        </p:nvSpPr>
        <p:spPr>
          <a:xfrm>
            <a:off x="8541869" y="3541586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riângulo isósceles 78">
            <a:extLst>
              <a:ext uri="{FF2B5EF4-FFF2-40B4-BE49-F238E27FC236}">
                <a16:creationId xmlns:a16="http://schemas.microsoft.com/office/drawing/2014/main" xmlns="" id="{62C9C767-08AA-D4B5-99B2-C701721B4D2D}"/>
              </a:ext>
            </a:extLst>
          </p:cNvPr>
          <p:cNvSpPr/>
          <p:nvPr/>
        </p:nvSpPr>
        <p:spPr>
          <a:xfrm>
            <a:off x="8734435" y="2394526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xmlns="" id="{C7D1FE99-F300-4C96-5E3F-DC3CB8B55DD6}"/>
              </a:ext>
            </a:extLst>
          </p:cNvPr>
          <p:cNvSpPr txBox="1"/>
          <p:nvPr/>
        </p:nvSpPr>
        <p:spPr>
          <a:xfrm>
            <a:off x="5089629" y="2838881"/>
            <a:ext cx="473090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Rio Verde de Mato Grosso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xmlns="" id="{2F6D2DE9-471B-8549-B258-BD8E8D069B1E}"/>
              </a:ext>
            </a:extLst>
          </p:cNvPr>
          <p:cNvSpPr>
            <a:spLocks noChangeAspect="1"/>
          </p:cNvSpPr>
          <p:nvPr/>
        </p:nvSpPr>
        <p:spPr>
          <a:xfrm>
            <a:off x="5438109" y="302047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2B94E77E-350D-485C-8287-F23129889F3F}"/>
              </a:ext>
            </a:extLst>
          </p:cNvPr>
          <p:cNvSpPr txBox="1"/>
          <p:nvPr/>
        </p:nvSpPr>
        <p:spPr>
          <a:xfrm>
            <a:off x="4831856" y="3416149"/>
            <a:ext cx="372890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Aquidauana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xmlns="" id="{0B2AF4F1-49E9-770F-08F2-F8C837F8C2C3}"/>
              </a:ext>
            </a:extLst>
          </p:cNvPr>
          <p:cNvSpPr>
            <a:spLocks noChangeAspect="1"/>
          </p:cNvSpPr>
          <p:nvPr/>
        </p:nvSpPr>
        <p:spPr>
          <a:xfrm>
            <a:off x="5204746" y="3406240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xmlns="" id="{B2F3E23C-AA8D-BEA6-52F9-18E8B62092A9}"/>
              </a:ext>
            </a:extLst>
          </p:cNvPr>
          <p:cNvSpPr txBox="1"/>
          <p:nvPr/>
        </p:nvSpPr>
        <p:spPr>
          <a:xfrm>
            <a:off x="5905253" y="4223038"/>
            <a:ext cx="3093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Cruzeiro do Oeste</a:t>
            </a: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xmlns="" id="{AEA1F03E-FEBA-78DC-D14F-9DA074DDB281}"/>
              </a:ext>
            </a:extLst>
          </p:cNvPr>
          <p:cNvSpPr>
            <a:spLocks noChangeAspect="1"/>
          </p:cNvSpPr>
          <p:nvPr/>
        </p:nvSpPr>
        <p:spPr>
          <a:xfrm>
            <a:off x="5742799" y="4125063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xmlns="" id="{3CF1D09E-931A-F298-4D11-F77DAFBBD176}"/>
              </a:ext>
            </a:extLst>
          </p:cNvPr>
          <p:cNvSpPr txBox="1"/>
          <p:nvPr/>
        </p:nvSpPr>
        <p:spPr>
          <a:xfrm>
            <a:off x="6233189" y="4044450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Maringá</a:t>
            </a:r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xmlns="" id="{C8ACD397-2B15-20A2-3AE7-97E6BB755A0C}"/>
              </a:ext>
            </a:extLst>
          </p:cNvPr>
          <p:cNvSpPr>
            <a:spLocks noChangeAspect="1"/>
          </p:cNvSpPr>
          <p:nvPr/>
        </p:nvSpPr>
        <p:spPr>
          <a:xfrm>
            <a:off x="5871495" y="4206340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xmlns="" id="{B9F861D2-CD7A-E6AC-5629-44126D5EBC1A}"/>
              </a:ext>
            </a:extLst>
          </p:cNvPr>
          <p:cNvSpPr txBox="1"/>
          <p:nvPr/>
        </p:nvSpPr>
        <p:spPr>
          <a:xfrm>
            <a:off x="7136879" y="3575463"/>
            <a:ext cx="356951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Alpinópolis</a:t>
            </a: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xmlns="" id="{1D32A994-92A5-371B-7EA6-A9E94DC6B9A1}"/>
              </a:ext>
            </a:extLst>
          </p:cNvPr>
          <p:cNvSpPr>
            <a:spLocks noChangeAspect="1"/>
          </p:cNvSpPr>
          <p:nvPr/>
        </p:nvSpPr>
        <p:spPr>
          <a:xfrm>
            <a:off x="7443120" y="3534827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xmlns="" id="{D34A2EE9-A26A-5A82-1C9B-9D1103A6EBCE}"/>
              </a:ext>
            </a:extLst>
          </p:cNvPr>
          <p:cNvSpPr txBox="1"/>
          <p:nvPr/>
        </p:nvSpPr>
        <p:spPr>
          <a:xfrm>
            <a:off x="7570377" y="3408469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Jacuí</a:t>
            </a:r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xmlns="" id="{6EB276F6-E27F-1485-DF4E-0AA73C844841}"/>
              </a:ext>
            </a:extLst>
          </p:cNvPr>
          <p:cNvSpPr>
            <a:spLocks noChangeAspect="1"/>
          </p:cNvSpPr>
          <p:nvPr/>
        </p:nvSpPr>
        <p:spPr>
          <a:xfrm>
            <a:off x="7547895" y="3487202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xmlns="" id="{F10752F6-3F30-2DD1-6D71-6C351068BE81}"/>
              </a:ext>
            </a:extLst>
          </p:cNvPr>
          <p:cNvSpPr>
            <a:spLocks noChangeAspect="1"/>
          </p:cNvSpPr>
          <p:nvPr/>
        </p:nvSpPr>
        <p:spPr>
          <a:xfrm>
            <a:off x="8257508" y="320621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xmlns="" id="{3ABD6B01-0A78-97F1-48A8-ABD2E8D27D78}"/>
              </a:ext>
            </a:extLst>
          </p:cNvPr>
          <p:cNvSpPr txBox="1"/>
          <p:nvPr/>
        </p:nvSpPr>
        <p:spPr>
          <a:xfrm>
            <a:off x="8198616" y="3287676"/>
            <a:ext cx="45938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São Gonçalo do Rio Abaixo</a:t>
            </a: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xmlns="" id="{04151691-9A2D-5D5C-B31C-8D5EB192B12E}"/>
              </a:ext>
            </a:extLst>
          </p:cNvPr>
          <p:cNvSpPr>
            <a:spLocks noChangeAspect="1"/>
          </p:cNvSpPr>
          <p:nvPr/>
        </p:nvSpPr>
        <p:spPr>
          <a:xfrm>
            <a:off x="8319421" y="3253839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xmlns="" id="{52AF0982-091E-769F-2397-33108693A881}"/>
              </a:ext>
            </a:extLst>
          </p:cNvPr>
          <p:cNvSpPr txBox="1"/>
          <p:nvPr/>
        </p:nvSpPr>
        <p:spPr>
          <a:xfrm>
            <a:off x="8030752" y="3099885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Jaguaraçu</a:t>
            </a: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xmlns="" id="{025439C6-8343-514E-F349-3FEE5465E54E}"/>
              </a:ext>
            </a:extLst>
          </p:cNvPr>
          <p:cNvSpPr>
            <a:spLocks noChangeAspect="1"/>
          </p:cNvSpPr>
          <p:nvPr/>
        </p:nvSpPr>
        <p:spPr>
          <a:xfrm>
            <a:off x="8386096" y="323002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xmlns="" id="{AE675093-206F-8541-7E7B-BCDEC620F3D5}"/>
              </a:ext>
            </a:extLst>
          </p:cNvPr>
          <p:cNvSpPr txBox="1"/>
          <p:nvPr/>
        </p:nvSpPr>
        <p:spPr>
          <a:xfrm>
            <a:off x="8435264" y="3223720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 era</a:t>
            </a:r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xmlns="" id="{CE0A909B-0D75-7E5E-E0D9-DB60CCD83FFF}"/>
              </a:ext>
            </a:extLst>
          </p:cNvPr>
          <p:cNvSpPr>
            <a:spLocks noChangeAspect="1"/>
          </p:cNvSpPr>
          <p:nvPr/>
        </p:nvSpPr>
        <p:spPr>
          <a:xfrm>
            <a:off x="8462296" y="3177639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xmlns="" id="{38B93BED-F621-0F89-12C0-CD32CCA64177}"/>
              </a:ext>
            </a:extLst>
          </p:cNvPr>
          <p:cNvSpPr txBox="1"/>
          <p:nvPr/>
        </p:nvSpPr>
        <p:spPr>
          <a:xfrm>
            <a:off x="8684204" y="2241956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Almenara</a:t>
            </a:r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xmlns="" id="{3DC963D6-8BC8-E18B-837B-980806851724}"/>
              </a:ext>
            </a:extLst>
          </p:cNvPr>
          <p:cNvSpPr>
            <a:spLocks noChangeAspect="1"/>
          </p:cNvSpPr>
          <p:nvPr/>
        </p:nvSpPr>
        <p:spPr>
          <a:xfrm>
            <a:off x="8957596" y="2339439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xmlns="" id="{8F0EA541-6625-BB49-CB07-3308C7CA732B}"/>
              </a:ext>
            </a:extLst>
          </p:cNvPr>
          <p:cNvSpPr>
            <a:spLocks noChangeAspect="1"/>
          </p:cNvSpPr>
          <p:nvPr/>
        </p:nvSpPr>
        <p:spPr>
          <a:xfrm>
            <a:off x="5771483" y="495881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xmlns="" id="{0C9F87C3-2E7C-1DA8-065F-C14C500A9BC2}"/>
              </a:ext>
            </a:extLst>
          </p:cNvPr>
          <p:cNvSpPr txBox="1"/>
          <p:nvPr/>
        </p:nvSpPr>
        <p:spPr>
          <a:xfrm>
            <a:off x="6025230" y="4964840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Chapecó</a:t>
            </a:r>
          </a:p>
        </p:txBody>
      </p:sp>
      <p:sp>
        <p:nvSpPr>
          <p:cNvPr id="116" name="Elipse 115">
            <a:extLst>
              <a:ext uri="{FF2B5EF4-FFF2-40B4-BE49-F238E27FC236}">
                <a16:creationId xmlns:a16="http://schemas.microsoft.com/office/drawing/2014/main" xmlns="" id="{C7731D4C-D144-A48D-4906-DFA813166DB8}"/>
              </a:ext>
            </a:extLst>
          </p:cNvPr>
          <p:cNvSpPr>
            <a:spLocks noChangeAspect="1"/>
          </p:cNvSpPr>
          <p:nvPr/>
        </p:nvSpPr>
        <p:spPr>
          <a:xfrm>
            <a:off x="5985795" y="503501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xmlns="" id="{89EE8FBC-4EFF-4B0A-7B94-CC1D70B64AE6}"/>
              </a:ext>
            </a:extLst>
          </p:cNvPr>
          <p:cNvSpPr txBox="1"/>
          <p:nvPr/>
        </p:nvSpPr>
        <p:spPr>
          <a:xfrm>
            <a:off x="6214645" y="5421655"/>
            <a:ext cx="40293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São José dos Ausentes</a:t>
            </a:r>
          </a:p>
        </p:txBody>
      </p:sp>
      <p:sp>
        <p:nvSpPr>
          <p:cNvPr id="118" name="Elipse 117">
            <a:extLst>
              <a:ext uri="{FF2B5EF4-FFF2-40B4-BE49-F238E27FC236}">
                <a16:creationId xmlns:a16="http://schemas.microsoft.com/office/drawing/2014/main" xmlns="" id="{D6C07E56-53BF-CFF9-CED1-C2A0386D1C89}"/>
              </a:ext>
            </a:extLst>
          </p:cNvPr>
          <p:cNvSpPr>
            <a:spLocks noChangeAspect="1"/>
          </p:cNvSpPr>
          <p:nvPr/>
        </p:nvSpPr>
        <p:spPr>
          <a:xfrm>
            <a:off x="6633495" y="545411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xmlns="" id="{A6DF2653-53FF-E9E7-F58A-7024D91CF438}"/>
              </a:ext>
            </a:extLst>
          </p:cNvPr>
          <p:cNvSpPr txBox="1"/>
          <p:nvPr/>
        </p:nvSpPr>
        <p:spPr>
          <a:xfrm>
            <a:off x="8494055" y="2383808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Itaobim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xmlns="" id="{93958C3B-2310-5E2E-2AF1-AE7637ED7C3C}"/>
              </a:ext>
            </a:extLst>
          </p:cNvPr>
          <p:cNvSpPr txBox="1"/>
          <p:nvPr/>
        </p:nvSpPr>
        <p:spPr>
          <a:xfrm>
            <a:off x="6671568" y="2977380"/>
            <a:ext cx="391983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Uberlândia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xmlns="" id="{49A545BC-341B-41B4-0E9D-1237B932C8CE}"/>
              </a:ext>
            </a:extLst>
          </p:cNvPr>
          <p:cNvSpPr txBox="1"/>
          <p:nvPr/>
        </p:nvSpPr>
        <p:spPr>
          <a:xfrm>
            <a:off x="5480091" y="3712439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Dourados</a:t>
            </a: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xmlns="" id="{BB32EE0B-ECD3-2DF0-50FD-B57DD627EC8E}"/>
              </a:ext>
            </a:extLst>
          </p:cNvPr>
          <p:cNvSpPr txBox="1"/>
          <p:nvPr/>
        </p:nvSpPr>
        <p:spPr>
          <a:xfrm>
            <a:off x="5484919" y="4024947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Icaraíma</a:t>
            </a:r>
          </a:p>
        </p:txBody>
      </p:sp>
      <p:sp>
        <p:nvSpPr>
          <p:cNvPr id="131" name="CaixaDeTexto 130">
            <a:extLst>
              <a:ext uri="{FF2B5EF4-FFF2-40B4-BE49-F238E27FC236}">
                <a16:creationId xmlns:a16="http://schemas.microsoft.com/office/drawing/2014/main" xmlns="" id="{ED41F547-D99A-6F64-B7CD-DE026EA3F032}"/>
              </a:ext>
            </a:extLst>
          </p:cNvPr>
          <p:cNvSpPr txBox="1"/>
          <p:nvPr/>
        </p:nvSpPr>
        <p:spPr>
          <a:xfrm>
            <a:off x="5293705" y="4499028"/>
            <a:ext cx="23574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Foz do Iguaçu</a:t>
            </a:r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xmlns="" id="{07FA52F3-D895-42F8-F00F-6E730A94C7BC}"/>
              </a:ext>
            </a:extLst>
          </p:cNvPr>
          <p:cNvSpPr txBox="1"/>
          <p:nvPr/>
        </p:nvSpPr>
        <p:spPr>
          <a:xfrm>
            <a:off x="5407227" y="4935076"/>
            <a:ext cx="36865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São Miguel do Oeste</a:t>
            </a: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xmlns="" id="{8C7F50DE-E9DD-AD49-999A-0DF76641E76B}"/>
              </a:ext>
            </a:extLst>
          </p:cNvPr>
          <p:cNvSpPr txBox="1"/>
          <p:nvPr/>
        </p:nvSpPr>
        <p:spPr>
          <a:xfrm>
            <a:off x="8892988" y="3541586"/>
            <a:ext cx="44395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Campos dos Goytacazes</a:t>
            </a:r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xmlns="" id="{30265BD0-AFCD-DA91-A7BC-A1D7A77780C6}"/>
              </a:ext>
            </a:extLst>
          </p:cNvPr>
          <p:cNvSpPr txBox="1"/>
          <p:nvPr/>
        </p:nvSpPr>
        <p:spPr>
          <a:xfrm>
            <a:off x="8336695" y="3607474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Muriaé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xmlns="" id="{FA2AE80B-569A-5785-F861-40BF869D166E}"/>
              </a:ext>
            </a:extLst>
          </p:cNvPr>
          <p:cNvSpPr txBox="1"/>
          <p:nvPr/>
        </p:nvSpPr>
        <p:spPr>
          <a:xfrm>
            <a:off x="8334614" y="2978028"/>
            <a:ext cx="37188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Bom Jesus do Amparo</a:t>
            </a:r>
          </a:p>
        </p:txBody>
      </p:sp>
      <p:sp>
        <p:nvSpPr>
          <p:cNvPr id="139" name="Elipse 138">
            <a:extLst>
              <a:ext uri="{FF2B5EF4-FFF2-40B4-BE49-F238E27FC236}">
                <a16:creationId xmlns:a16="http://schemas.microsoft.com/office/drawing/2014/main" xmlns="" id="{9A076E35-F473-1FB1-6183-01C85D8DBFBD}"/>
              </a:ext>
            </a:extLst>
          </p:cNvPr>
          <p:cNvSpPr>
            <a:spLocks noChangeAspect="1"/>
          </p:cNvSpPr>
          <p:nvPr/>
        </p:nvSpPr>
        <p:spPr>
          <a:xfrm>
            <a:off x="5504782" y="4661157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xmlns="" id="{6624B36F-F462-6A40-19E9-EF4C24C0E5EC}"/>
              </a:ext>
            </a:extLst>
          </p:cNvPr>
          <p:cNvSpPr txBox="1"/>
          <p:nvPr/>
        </p:nvSpPr>
        <p:spPr>
          <a:xfrm>
            <a:off x="8506742" y="3888107"/>
            <a:ext cx="35538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Itaboraí</a:t>
            </a:r>
          </a:p>
        </p:txBody>
      </p:sp>
      <p:sp>
        <p:nvSpPr>
          <p:cNvPr id="142" name="CaixaDeTexto 141">
            <a:extLst>
              <a:ext uri="{FF2B5EF4-FFF2-40B4-BE49-F238E27FC236}">
                <a16:creationId xmlns:a16="http://schemas.microsoft.com/office/drawing/2014/main" xmlns="" id="{A3884189-F843-BD9B-26F5-ED8AB102D954}"/>
              </a:ext>
            </a:extLst>
          </p:cNvPr>
          <p:cNvSpPr txBox="1"/>
          <p:nvPr/>
        </p:nvSpPr>
        <p:spPr>
          <a:xfrm>
            <a:off x="9241631" y="2101006"/>
            <a:ext cx="37788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Salto da Divisa</a:t>
            </a:r>
          </a:p>
        </p:txBody>
      </p:sp>
      <p:sp>
        <p:nvSpPr>
          <p:cNvPr id="143" name="Elipse 142">
            <a:extLst>
              <a:ext uri="{FF2B5EF4-FFF2-40B4-BE49-F238E27FC236}">
                <a16:creationId xmlns:a16="http://schemas.microsoft.com/office/drawing/2014/main" xmlns="" id="{EC73476B-F16D-015E-95BF-D43082765BA4}"/>
              </a:ext>
            </a:extLst>
          </p:cNvPr>
          <p:cNvSpPr>
            <a:spLocks noChangeAspect="1"/>
          </p:cNvSpPr>
          <p:nvPr/>
        </p:nvSpPr>
        <p:spPr>
          <a:xfrm>
            <a:off x="9169527" y="2279908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riângulo isósceles 143">
            <a:extLst>
              <a:ext uri="{FF2B5EF4-FFF2-40B4-BE49-F238E27FC236}">
                <a16:creationId xmlns:a16="http://schemas.microsoft.com/office/drawing/2014/main" xmlns="" id="{679C4AA8-6E23-352E-5C50-D3DE2717AA6E}"/>
              </a:ext>
            </a:extLst>
          </p:cNvPr>
          <p:cNvSpPr/>
          <p:nvPr/>
        </p:nvSpPr>
        <p:spPr>
          <a:xfrm>
            <a:off x="4941308" y="5581699"/>
            <a:ext cx="108000" cy="10800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CaixaDeTexto 144">
            <a:extLst>
              <a:ext uri="{FF2B5EF4-FFF2-40B4-BE49-F238E27FC236}">
                <a16:creationId xmlns:a16="http://schemas.microsoft.com/office/drawing/2014/main" xmlns="" id="{70C841D9-33A8-C174-FAF6-045C74BE54EC}"/>
              </a:ext>
            </a:extLst>
          </p:cNvPr>
          <p:cNvSpPr txBox="1"/>
          <p:nvPr/>
        </p:nvSpPr>
        <p:spPr>
          <a:xfrm>
            <a:off x="4945823" y="5692422"/>
            <a:ext cx="380351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Uruguaiana</a:t>
            </a:r>
          </a:p>
        </p:txBody>
      </p:sp>
      <p:sp>
        <p:nvSpPr>
          <p:cNvPr id="146" name="CaixaDeTexto 145">
            <a:extLst>
              <a:ext uri="{FF2B5EF4-FFF2-40B4-BE49-F238E27FC236}">
                <a16:creationId xmlns:a16="http://schemas.microsoft.com/office/drawing/2014/main" xmlns="" id="{5CF68EA0-6EE4-3803-D5FF-335761919066}"/>
              </a:ext>
            </a:extLst>
          </p:cNvPr>
          <p:cNvSpPr txBox="1"/>
          <p:nvPr/>
        </p:nvSpPr>
        <p:spPr>
          <a:xfrm>
            <a:off x="5035041" y="5543366"/>
            <a:ext cx="309392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Itaqui</a:t>
            </a:r>
          </a:p>
        </p:txBody>
      </p:sp>
      <p:cxnSp>
        <p:nvCxnSpPr>
          <p:cNvPr id="212" name="Conector de Seta Reta 211">
            <a:extLst>
              <a:ext uri="{FF2B5EF4-FFF2-40B4-BE49-F238E27FC236}">
                <a16:creationId xmlns:a16="http://schemas.microsoft.com/office/drawing/2014/main" xmlns="" id="{6D387827-69AA-456B-BAB9-4D278D617070}"/>
              </a:ext>
            </a:extLst>
          </p:cNvPr>
          <p:cNvCxnSpPr>
            <a:cxnSpLocks/>
            <a:stCxn id="166" idx="3"/>
            <a:endCxn id="64" idx="1"/>
          </p:cNvCxnSpPr>
          <p:nvPr/>
        </p:nvCxnSpPr>
        <p:spPr>
          <a:xfrm>
            <a:off x="4418663" y="4111968"/>
            <a:ext cx="1363012" cy="4093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ector de Seta Reta 212">
            <a:extLst>
              <a:ext uri="{FF2B5EF4-FFF2-40B4-BE49-F238E27FC236}">
                <a16:creationId xmlns:a16="http://schemas.microsoft.com/office/drawing/2014/main" xmlns="" id="{198BBDF7-6D8B-CFB5-F629-0DB1FC58DA9C}"/>
              </a:ext>
            </a:extLst>
          </p:cNvPr>
          <p:cNvCxnSpPr>
            <a:cxnSpLocks/>
            <a:stCxn id="166" idx="3"/>
            <a:endCxn id="64" idx="4"/>
          </p:cNvCxnSpPr>
          <p:nvPr/>
        </p:nvCxnSpPr>
        <p:spPr>
          <a:xfrm>
            <a:off x="4418663" y="4111968"/>
            <a:ext cx="1401112" cy="8617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ector de Seta Reta 213">
            <a:extLst>
              <a:ext uri="{FF2B5EF4-FFF2-40B4-BE49-F238E27FC236}">
                <a16:creationId xmlns:a16="http://schemas.microsoft.com/office/drawing/2014/main" xmlns="" id="{46DE2847-A507-0AB4-A363-6399887F6EE8}"/>
              </a:ext>
            </a:extLst>
          </p:cNvPr>
          <p:cNvCxnSpPr>
            <a:cxnSpLocks/>
            <a:stCxn id="179" idx="3"/>
            <a:endCxn id="75" idx="1"/>
          </p:cNvCxnSpPr>
          <p:nvPr/>
        </p:nvCxnSpPr>
        <p:spPr>
          <a:xfrm>
            <a:off x="4414464" y="3599874"/>
            <a:ext cx="1738725" cy="51773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ector de Seta Reta 214">
            <a:extLst>
              <a:ext uri="{FF2B5EF4-FFF2-40B4-BE49-F238E27FC236}">
                <a16:creationId xmlns:a16="http://schemas.microsoft.com/office/drawing/2014/main" xmlns="" id="{E43CD9D9-AE2E-3698-AF90-4051D1B1F866}"/>
              </a:ext>
            </a:extLst>
          </p:cNvPr>
          <p:cNvCxnSpPr>
            <a:cxnSpLocks/>
            <a:stCxn id="176" idx="3"/>
            <a:endCxn id="139" idx="6"/>
          </p:cNvCxnSpPr>
          <p:nvPr/>
        </p:nvCxnSpPr>
        <p:spPr>
          <a:xfrm>
            <a:off x="4418663" y="4624062"/>
            <a:ext cx="1122119" cy="5509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ector de Seta Reta 215">
            <a:extLst>
              <a:ext uri="{FF2B5EF4-FFF2-40B4-BE49-F238E27FC236}">
                <a16:creationId xmlns:a16="http://schemas.microsoft.com/office/drawing/2014/main" xmlns="" id="{04D12132-6813-EB14-DEB9-1EB49F036E54}"/>
              </a:ext>
            </a:extLst>
          </p:cNvPr>
          <p:cNvCxnSpPr>
            <a:cxnSpLocks/>
            <a:stCxn id="201" idx="3"/>
            <a:endCxn id="66" idx="0"/>
          </p:cNvCxnSpPr>
          <p:nvPr/>
        </p:nvCxnSpPr>
        <p:spPr>
          <a:xfrm flipV="1">
            <a:off x="4418663" y="4860131"/>
            <a:ext cx="1363012" cy="19940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ector de Seta Reta 217">
            <a:extLst>
              <a:ext uri="{FF2B5EF4-FFF2-40B4-BE49-F238E27FC236}">
                <a16:creationId xmlns:a16="http://schemas.microsoft.com/office/drawing/2014/main" xmlns="" id="{BAD5FB32-FBC2-8E06-23AA-EFE386EA0C05}"/>
              </a:ext>
            </a:extLst>
          </p:cNvPr>
          <p:cNvCxnSpPr>
            <a:cxnSpLocks/>
            <a:stCxn id="199" idx="1"/>
            <a:endCxn id="423" idx="6"/>
          </p:cNvCxnSpPr>
          <p:nvPr/>
        </p:nvCxnSpPr>
        <p:spPr>
          <a:xfrm flipH="1" flipV="1">
            <a:off x="6736170" y="5491164"/>
            <a:ext cx="412054" cy="385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ector de Seta Reta 218">
            <a:extLst>
              <a:ext uri="{FF2B5EF4-FFF2-40B4-BE49-F238E27FC236}">
                <a16:creationId xmlns:a16="http://schemas.microsoft.com/office/drawing/2014/main" xmlns="" id="{E1350625-AA29-05D8-1716-23957238E3C8}"/>
              </a:ext>
            </a:extLst>
          </p:cNvPr>
          <p:cNvCxnSpPr>
            <a:cxnSpLocks/>
            <a:stCxn id="189" idx="3"/>
            <a:endCxn id="66" idx="7"/>
          </p:cNvCxnSpPr>
          <p:nvPr/>
        </p:nvCxnSpPr>
        <p:spPr>
          <a:xfrm flipV="1">
            <a:off x="4418663" y="5000625"/>
            <a:ext cx="1501125" cy="49439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de Seta Reta 220">
            <a:extLst>
              <a:ext uri="{FF2B5EF4-FFF2-40B4-BE49-F238E27FC236}">
                <a16:creationId xmlns:a16="http://schemas.microsoft.com/office/drawing/2014/main" xmlns="" id="{EAB50F2A-A8C9-B870-70F0-B61CC66EB591}"/>
              </a:ext>
            </a:extLst>
          </p:cNvPr>
          <p:cNvCxnSpPr>
            <a:cxnSpLocks/>
            <a:stCxn id="151" idx="1"/>
            <a:endCxn id="76" idx="5"/>
          </p:cNvCxnSpPr>
          <p:nvPr/>
        </p:nvCxnSpPr>
        <p:spPr>
          <a:xfrm flipH="1" flipV="1">
            <a:off x="8474738" y="4014998"/>
            <a:ext cx="1300419" cy="36628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ector de Seta Reta 221">
            <a:extLst>
              <a:ext uri="{FF2B5EF4-FFF2-40B4-BE49-F238E27FC236}">
                <a16:creationId xmlns:a16="http://schemas.microsoft.com/office/drawing/2014/main" xmlns="" id="{E0D04C3F-67B5-9DD5-6996-82F3660FF7DC}"/>
              </a:ext>
            </a:extLst>
          </p:cNvPr>
          <p:cNvCxnSpPr>
            <a:cxnSpLocks/>
            <a:stCxn id="152" idx="1"/>
            <a:endCxn id="77" idx="6"/>
          </p:cNvCxnSpPr>
          <p:nvPr/>
        </p:nvCxnSpPr>
        <p:spPr>
          <a:xfrm flipH="1" flipV="1">
            <a:off x="8866282" y="3732367"/>
            <a:ext cx="908875" cy="11118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de Seta Reta 225">
            <a:extLst>
              <a:ext uri="{FF2B5EF4-FFF2-40B4-BE49-F238E27FC236}">
                <a16:creationId xmlns:a16="http://schemas.microsoft.com/office/drawing/2014/main" xmlns="" id="{53B3AEF5-DA69-4143-A237-EFED0BDC72B5}"/>
              </a:ext>
            </a:extLst>
          </p:cNvPr>
          <p:cNvCxnSpPr>
            <a:cxnSpLocks/>
            <a:stCxn id="208" idx="1"/>
            <a:endCxn id="67" idx="1"/>
          </p:cNvCxnSpPr>
          <p:nvPr/>
        </p:nvCxnSpPr>
        <p:spPr>
          <a:xfrm flipH="1" flipV="1">
            <a:off x="6705600" y="5498306"/>
            <a:ext cx="429795" cy="43218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 de Seta Reta 226">
            <a:extLst>
              <a:ext uri="{FF2B5EF4-FFF2-40B4-BE49-F238E27FC236}">
                <a16:creationId xmlns:a16="http://schemas.microsoft.com/office/drawing/2014/main" xmlns="" id="{FD2302D1-02FC-607A-FE0F-B3BC0CB4A1F4}"/>
              </a:ext>
            </a:extLst>
          </p:cNvPr>
          <p:cNvCxnSpPr>
            <a:cxnSpLocks/>
            <a:stCxn id="156" idx="3"/>
            <a:endCxn id="63" idx="5"/>
          </p:cNvCxnSpPr>
          <p:nvPr/>
        </p:nvCxnSpPr>
        <p:spPr>
          <a:xfrm>
            <a:off x="4414465" y="2712090"/>
            <a:ext cx="917154" cy="49545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de Seta Reta 227">
            <a:extLst>
              <a:ext uri="{FF2B5EF4-FFF2-40B4-BE49-F238E27FC236}">
                <a16:creationId xmlns:a16="http://schemas.microsoft.com/office/drawing/2014/main" xmlns="" id="{3C3BF748-297C-CBF6-2A3E-57ADB3B84DA2}"/>
              </a:ext>
            </a:extLst>
          </p:cNvPr>
          <p:cNvCxnSpPr>
            <a:cxnSpLocks/>
            <a:stCxn id="209" idx="3"/>
            <a:endCxn id="144" idx="1"/>
          </p:cNvCxnSpPr>
          <p:nvPr/>
        </p:nvCxnSpPr>
        <p:spPr>
          <a:xfrm flipV="1">
            <a:off x="4418663" y="5635699"/>
            <a:ext cx="549645" cy="29479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de Seta Reta 228">
            <a:extLst>
              <a:ext uri="{FF2B5EF4-FFF2-40B4-BE49-F238E27FC236}">
                <a16:creationId xmlns:a16="http://schemas.microsoft.com/office/drawing/2014/main" xmlns="" id="{71B69676-E7C6-0AB8-0746-E419745A9598}"/>
              </a:ext>
            </a:extLst>
          </p:cNvPr>
          <p:cNvCxnSpPr>
            <a:cxnSpLocks/>
            <a:stCxn id="162" idx="3"/>
            <a:endCxn id="74" idx="1"/>
          </p:cNvCxnSpPr>
          <p:nvPr/>
        </p:nvCxnSpPr>
        <p:spPr>
          <a:xfrm>
            <a:off x="4418663" y="3141509"/>
            <a:ext cx="1023326" cy="68399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ector de Seta Reta 230">
            <a:extLst>
              <a:ext uri="{FF2B5EF4-FFF2-40B4-BE49-F238E27FC236}">
                <a16:creationId xmlns:a16="http://schemas.microsoft.com/office/drawing/2014/main" xmlns="" id="{78899301-1BEB-76EF-E9FC-464E37C0C7A1}"/>
              </a:ext>
            </a:extLst>
          </p:cNvPr>
          <p:cNvCxnSpPr>
            <a:cxnSpLocks/>
            <a:stCxn id="147" idx="1"/>
            <a:endCxn id="71" idx="1"/>
          </p:cNvCxnSpPr>
          <p:nvPr/>
        </p:nvCxnSpPr>
        <p:spPr>
          <a:xfrm flipH="1">
            <a:off x="8427244" y="2844709"/>
            <a:ext cx="1347914" cy="36521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de Seta Reta 231">
            <a:extLst>
              <a:ext uri="{FF2B5EF4-FFF2-40B4-BE49-F238E27FC236}">
                <a16:creationId xmlns:a16="http://schemas.microsoft.com/office/drawing/2014/main" xmlns="" id="{B498C9DC-07B4-E887-9617-162CF54CA1AC}"/>
              </a:ext>
            </a:extLst>
          </p:cNvPr>
          <p:cNvCxnSpPr>
            <a:cxnSpLocks/>
            <a:stCxn id="148" idx="1"/>
            <a:endCxn id="68" idx="1"/>
          </p:cNvCxnSpPr>
          <p:nvPr/>
        </p:nvCxnSpPr>
        <p:spPr>
          <a:xfrm flipH="1">
            <a:off x="9029700" y="1919678"/>
            <a:ext cx="745457" cy="41632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de Seta Reta 235">
            <a:extLst>
              <a:ext uri="{FF2B5EF4-FFF2-40B4-BE49-F238E27FC236}">
                <a16:creationId xmlns:a16="http://schemas.microsoft.com/office/drawing/2014/main" xmlns="" id="{9F84B290-BF6B-1589-49B8-405CCF66FD4C}"/>
              </a:ext>
            </a:extLst>
          </p:cNvPr>
          <p:cNvCxnSpPr>
            <a:cxnSpLocks/>
            <a:stCxn id="149" idx="1"/>
            <a:endCxn id="69" idx="1"/>
          </p:cNvCxnSpPr>
          <p:nvPr/>
        </p:nvCxnSpPr>
        <p:spPr>
          <a:xfrm flipH="1" flipV="1">
            <a:off x="7543800" y="3545681"/>
            <a:ext cx="1543994" cy="137333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de Seta Reta 236">
            <a:extLst>
              <a:ext uri="{FF2B5EF4-FFF2-40B4-BE49-F238E27FC236}">
                <a16:creationId xmlns:a16="http://schemas.microsoft.com/office/drawing/2014/main" xmlns="" id="{75CCA60F-3C5B-BDB0-0576-6C515C0EA636}"/>
              </a:ext>
            </a:extLst>
          </p:cNvPr>
          <p:cNvCxnSpPr>
            <a:cxnSpLocks/>
            <a:stCxn id="153" idx="1"/>
            <a:endCxn id="79" idx="5"/>
          </p:cNvCxnSpPr>
          <p:nvPr/>
        </p:nvCxnSpPr>
        <p:spPr>
          <a:xfrm flipH="1">
            <a:off x="8815435" y="2383596"/>
            <a:ext cx="959722" cy="6493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ector de Seta Reta 237">
            <a:extLst>
              <a:ext uri="{FF2B5EF4-FFF2-40B4-BE49-F238E27FC236}">
                <a16:creationId xmlns:a16="http://schemas.microsoft.com/office/drawing/2014/main" xmlns="" id="{A70B0014-D69E-78D3-4028-F52E43A1514E}"/>
              </a:ext>
            </a:extLst>
          </p:cNvPr>
          <p:cNvCxnSpPr>
            <a:cxnSpLocks/>
            <a:stCxn id="155" idx="1"/>
            <a:endCxn id="78" idx="6"/>
          </p:cNvCxnSpPr>
          <p:nvPr/>
        </p:nvCxnSpPr>
        <p:spPr>
          <a:xfrm flipH="1">
            <a:off x="8613869" y="3305822"/>
            <a:ext cx="1161288" cy="2717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de Seta Reta 238">
            <a:extLst>
              <a:ext uri="{FF2B5EF4-FFF2-40B4-BE49-F238E27FC236}">
                <a16:creationId xmlns:a16="http://schemas.microsoft.com/office/drawing/2014/main" xmlns="" id="{2D0AB692-C32F-B528-6334-908B2F9C0E99}"/>
              </a:ext>
            </a:extLst>
          </p:cNvPr>
          <p:cNvCxnSpPr>
            <a:cxnSpLocks/>
            <a:stCxn id="150" idx="1"/>
            <a:endCxn id="72" idx="7"/>
          </p:cNvCxnSpPr>
          <p:nvPr/>
        </p:nvCxnSpPr>
        <p:spPr>
          <a:xfrm flipH="1">
            <a:off x="7124851" y="1381948"/>
            <a:ext cx="2650306" cy="161805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ector de Seta Reta 315">
            <a:extLst>
              <a:ext uri="{FF2B5EF4-FFF2-40B4-BE49-F238E27FC236}">
                <a16:creationId xmlns:a16="http://schemas.microsoft.com/office/drawing/2014/main" xmlns="" id="{104F5B3E-0E19-6892-9A59-D5ACD894A01D}"/>
              </a:ext>
            </a:extLst>
          </p:cNvPr>
          <p:cNvCxnSpPr>
            <a:cxnSpLocks/>
            <a:stCxn id="147" idx="1"/>
            <a:endCxn id="104" idx="1"/>
          </p:cNvCxnSpPr>
          <p:nvPr/>
        </p:nvCxnSpPr>
        <p:spPr>
          <a:xfrm flipH="1">
            <a:off x="8324693" y="2844709"/>
            <a:ext cx="1450465" cy="41440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" name="CaixaDeTexto 421">
            <a:extLst>
              <a:ext uri="{FF2B5EF4-FFF2-40B4-BE49-F238E27FC236}">
                <a16:creationId xmlns:a16="http://schemas.microsoft.com/office/drawing/2014/main" xmlns="" id="{B14BD056-00F0-3BE3-5C44-16378EB8FBF3}"/>
              </a:ext>
            </a:extLst>
          </p:cNvPr>
          <p:cNvSpPr txBox="1"/>
          <p:nvPr/>
        </p:nvSpPr>
        <p:spPr>
          <a:xfrm>
            <a:off x="6700867" y="5376973"/>
            <a:ext cx="402938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Timbé</a:t>
            </a: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Sul</a:t>
            </a:r>
          </a:p>
        </p:txBody>
      </p:sp>
      <p:sp>
        <p:nvSpPr>
          <p:cNvPr id="423" name="Elipse 422">
            <a:extLst>
              <a:ext uri="{FF2B5EF4-FFF2-40B4-BE49-F238E27FC236}">
                <a16:creationId xmlns:a16="http://schemas.microsoft.com/office/drawing/2014/main" xmlns="" id="{1DAC1545-BA2E-1ABB-98E7-DD91594F0380}"/>
              </a:ext>
            </a:extLst>
          </p:cNvPr>
          <p:cNvSpPr>
            <a:spLocks noChangeAspect="1"/>
          </p:cNvSpPr>
          <p:nvPr/>
        </p:nvSpPr>
        <p:spPr>
          <a:xfrm>
            <a:off x="6700170" y="5473164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xmlns="" id="{AF022FF3-DEBC-F118-8472-D83B700C05AB}"/>
              </a:ext>
            </a:extLst>
          </p:cNvPr>
          <p:cNvSpPr txBox="1"/>
          <p:nvPr/>
        </p:nvSpPr>
        <p:spPr>
          <a:xfrm>
            <a:off x="9775158" y="2651257"/>
            <a:ext cx="1409212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BR-381/MG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Duplicação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Lotes 3.1 e 7 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xmlns="" id="{9F9F2C5E-6AE3-0096-8C0D-9B67A3935DB3}"/>
              </a:ext>
            </a:extLst>
          </p:cNvPr>
          <p:cNvSpPr txBox="1"/>
          <p:nvPr/>
        </p:nvSpPr>
        <p:spPr>
          <a:xfrm>
            <a:off x="9775157" y="1726226"/>
            <a:ext cx="2206311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BR-367/MG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Salto da Divisa - Almenara 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xmlns="" id="{27E103BF-4C24-A6BD-BE0C-1CC3A0EACBB0}"/>
              </a:ext>
            </a:extLst>
          </p:cNvPr>
          <p:cNvSpPr txBox="1"/>
          <p:nvPr/>
        </p:nvSpPr>
        <p:spPr>
          <a:xfrm>
            <a:off x="9087794" y="4648942"/>
            <a:ext cx="1765055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BR-265/MG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Jacuí - Alpinópolis (Remanescentes) </a:t>
            </a:r>
          </a:p>
        </p:txBody>
      </p:sp>
      <p:sp>
        <p:nvSpPr>
          <p:cNvPr id="150" name="CaixaDeTexto 149">
            <a:extLst>
              <a:ext uri="{FF2B5EF4-FFF2-40B4-BE49-F238E27FC236}">
                <a16:creationId xmlns:a16="http://schemas.microsoft.com/office/drawing/2014/main" xmlns="" id="{E29C70FE-72C8-FCEF-21FB-4377B7BCDCF3}"/>
              </a:ext>
            </a:extLst>
          </p:cNvPr>
          <p:cNvSpPr txBox="1"/>
          <p:nvPr/>
        </p:nvSpPr>
        <p:spPr>
          <a:xfrm>
            <a:off x="9775157" y="1111879"/>
            <a:ext cx="1765055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BR-365/MG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Construção do Viaduto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Oswaldo de Oliveira (Uberlândia) </a:t>
            </a: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xmlns="" id="{249E43AE-44AD-9F2D-0716-D6A54BB44F9B}"/>
              </a:ext>
            </a:extLst>
          </p:cNvPr>
          <p:cNvSpPr txBox="1"/>
          <p:nvPr/>
        </p:nvSpPr>
        <p:spPr>
          <a:xfrm>
            <a:off x="9775157" y="4187830"/>
            <a:ext cx="176505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BR-101/493/RJ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Construção do Viaduto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Itaboraí </a:t>
            </a: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xmlns="" id="{661D07C4-7633-35E1-8AA9-39FEC88E35FC}"/>
              </a:ext>
            </a:extLst>
          </p:cNvPr>
          <p:cNvSpPr txBox="1"/>
          <p:nvPr/>
        </p:nvSpPr>
        <p:spPr>
          <a:xfrm>
            <a:off x="9775157" y="3573483"/>
            <a:ext cx="1765055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BR-101/356/RJ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Melhorias operacionais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Campos dos Goytacazes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xmlns="" id="{FC8A8D88-BE89-A2C8-07A4-300604398FDE}"/>
              </a:ext>
            </a:extLst>
          </p:cNvPr>
          <p:cNvSpPr txBox="1"/>
          <p:nvPr/>
        </p:nvSpPr>
        <p:spPr>
          <a:xfrm>
            <a:off x="9775157" y="2190144"/>
            <a:ext cx="1290777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BR-116/MG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Ponte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Jequitinhonha 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xmlns="" id="{47BA92B8-E8FA-8166-D8FA-7FA3F78A8972}"/>
              </a:ext>
            </a:extLst>
          </p:cNvPr>
          <p:cNvSpPr txBox="1"/>
          <p:nvPr/>
        </p:nvSpPr>
        <p:spPr>
          <a:xfrm>
            <a:off x="9775157" y="3112370"/>
            <a:ext cx="176505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BR-356/MG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Construção de 3 Pontes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Muriaé 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xmlns="" id="{83BAF882-7176-D734-7CB6-49A80B7C591F}"/>
              </a:ext>
            </a:extLst>
          </p:cNvPr>
          <p:cNvSpPr txBox="1"/>
          <p:nvPr/>
        </p:nvSpPr>
        <p:spPr>
          <a:xfrm>
            <a:off x="2363025" y="2518638"/>
            <a:ext cx="2051440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BR-419/MS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Rio Verde - Aquidauana </a:t>
            </a: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xmlns="" id="{565E2416-3C87-A35A-188D-3C94EFC15D11}"/>
              </a:ext>
            </a:extLst>
          </p:cNvPr>
          <p:cNvSpPr txBox="1"/>
          <p:nvPr/>
        </p:nvSpPr>
        <p:spPr>
          <a:xfrm>
            <a:off x="2841844" y="2948057"/>
            <a:ext cx="1576819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BR-463/MS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Travessia Urbana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Dourados 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xmlns="" id="{65FFD53E-FA9D-1D5D-31CF-A83098AC94CE}"/>
              </a:ext>
            </a:extLst>
          </p:cNvPr>
          <p:cNvSpPr txBox="1"/>
          <p:nvPr/>
        </p:nvSpPr>
        <p:spPr>
          <a:xfrm>
            <a:off x="1636090" y="3841899"/>
            <a:ext cx="2782573" cy="540138"/>
          </a:xfrm>
          <a:prstGeom prst="roundRect">
            <a:avLst>
              <a:gd name="adj" fmla="val 10495"/>
            </a:avLst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BR-487/PR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Boiadeira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Porto Camargo - Santa Elisa (Lote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Serra dos Dourados - Cruzeiro do Oeste</a:t>
            </a:r>
          </a:p>
        </p:txBody>
      </p:sp>
      <p:sp>
        <p:nvSpPr>
          <p:cNvPr id="176" name="CaixaDeTexto 175">
            <a:extLst>
              <a:ext uri="{FF2B5EF4-FFF2-40B4-BE49-F238E27FC236}">
                <a16:creationId xmlns:a16="http://schemas.microsoft.com/office/drawing/2014/main" xmlns="" id="{40F921C5-00C6-7EA4-7641-91C885E3FCA3}"/>
              </a:ext>
            </a:extLst>
          </p:cNvPr>
          <p:cNvSpPr txBox="1"/>
          <p:nvPr/>
        </p:nvSpPr>
        <p:spPr>
          <a:xfrm>
            <a:off x="2601098" y="4430610"/>
            <a:ext cx="181756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BR-469/PR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Adequação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Rodovia das Cataratas </a:t>
            </a:r>
          </a:p>
        </p:txBody>
      </p:sp>
      <p:sp>
        <p:nvSpPr>
          <p:cNvPr id="179" name="CaixaDeTexto 178">
            <a:extLst>
              <a:ext uri="{FF2B5EF4-FFF2-40B4-BE49-F238E27FC236}">
                <a16:creationId xmlns:a16="http://schemas.microsoft.com/office/drawing/2014/main" xmlns="" id="{511297F7-B03C-9E7A-D87D-CC7C550B343E}"/>
              </a:ext>
            </a:extLst>
          </p:cNvPr>
          <p:cNvSpPr txBox="1"/>
          <p:nvPr/>
        </p:nvSpPr>
        <p:spPr>
          <a:xfrm>
            <a:off x="3127108" y="3406422"/>
            <a:ext cx="1287356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BR-376/PR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Contorno Sul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Maringá </a:t>
            </a:r>
          </a:p>
        </p:txBody>
      </p:sp>
      <p:sp>
        <p:nvSpPr>
          <p:cNvPr id="189" name="CaixaDeTexto 188">
            <a:extLst>
              <a:ext uri="{FF2B5EF4-FFF2-40B4-BE49-F238E27FC236}">
                <a16:creationId xmlns:a16="http://schemas.microsoft.com/office/drawing/2014/main" xmlns="" id="{998BDC85-B5F7-4303-5209-ACCAAA8D1C0A}"/>
              </a:ext>
            </a:extLst>
          </p:cNvPr>
          <p:cNvSpPr txBox="1"/>
          <p:nvPr/>
        </p:nvSpPr>
        <p:spPr>
          <a:xfrm>
            <a:off x="2136893" y="5301564"/>
            <a:ext cx="2281770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BR-282/SC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Adequação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Chapecó - São Miguel do Oeste </a:t>
            </a:r>
          </a:p>
        </p:txBody>
      </p:sp>
      <p:sp>
        <p:nvSpPr>
          <p:cNvPr id="199" name="CaixaDeTexto 198">
            <a:extLst>
              <a:ext uri="{FF2B5EF4-FFF2-40B4-BE49-F238E27FC236}">
                <a16:creationId xmlns:a16="http://schemas.microsoft.com/office/drawing/2014/main" xmlns="" id="{214A40C3-B1F7-3BA6-BAA1-E255E6536783}"/>
              </a:ext>
            </a:extLst>
          </p:cNvPr>
          <p:cNvSpPr txBox="1"/>
          <p:nvPr/>
        </p:nvSpPr>
        <p:spPr>
          <a:xfrm>
            <a:off x="7148224" y="5301564"/>
            <a:ext cx="1765055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BR-285/SC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Serra da Rocinha</a:t>
            </a:r>
          </a:p>
        </p:txBody>
      </p:sp>
      <p:sp>
        <p:nvSpPr>
          <p:cNvPr id="201" name="CaixaDeTexto 200">
            <a:extLst>
              <a:ext uri="{FF2B5EF4-FFF2-40B4-BE49-F238E27FC236}">
                <a16:creationId xmlns:a16="http://schemas.microsoft.com/office/drawing/2014/main" xmlns="" id="{5FBB31B4-DF5B-6124-8A85-C2008FD33632}"/>
              </a:ext>
            </a:extLst>
          </p:cNvPr>
          <p:cNvSpPr txBox="1"/>
          <p:nvPr/>
        </p:nvSpPr>
        <p:spPr>
          <a:xfrm>
            <a:off x="2174892" y="4866087"/>
            <a:ext cx="2243771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BR-163/SC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Duplicação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São Miguel do Oeste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Div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SC/PR </a:t>
            </a:r>
          </a:p>
        </p:txBody>
      </p:sp>
      <p:sp>
        <p:nvSpPr>
          <p:cNvPr id="208" name="CaixaDeTexto 207">
            <a:extLst>
              <a:ext uri="{FF2B5EF4-FFF2-40B4-BE49-F238E27FC236}">
                <a16:creationId xmlns:a16="http://schemas.microsoft.com/office/drawing/2014/main" xmlns="" id="{6B299921-F26E-0AD0-4B45-D04ED65A02D1}"/>
              </a:ext>
            </a:extLst>
          </p:cNvPr>
          <p:cNvSpPr txBox="1"/>
          <p:nvPr/>
        </p:nvSpPr>
        <p:spPr>
          <a:xfrm>
            <a:off x="7135395" y="5737042"/>
            <a:ext cx="1986433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BR-285/RS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São José dos Ausentes</a:t>
            </a:r>
          </a:p>
        </p:txBody>
      </p:sp>
      <p:sp>
        <p:nvSpPr>
          <p:cNvPr id="209" name="CaixaDeTexto 208">
            <a:extLst>
              <a:ext uri="{FF2B5EF4-FFF2-40B4-BE49-F238E27FC236}">
                <a16:creationId xmlns:a16="http://schemas.microsoft.com/office/drawing/2014/main" xmlns="" id="{F8FC0E9A-A1DD-AF02-63D2-623F35C4F529}"/>
              </a:ext>
            </a:extLst>
          </p:cNvPr>
          <p:cNvSpPr txBox="1"/>
          <p:nvPr/>
        </p:nvSpPr>
        <p:spPr>
          <a:xfrm>
            <a:off x="2476556" y="5737042"/>
            <a:ext cx="1942107" cy="386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BR-392/RS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Construção Ponte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sobre o Rio Ibicuí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0963CECC-0BA1-6916-185A-770323EFB47B}"/>
              </a:ext>
            </a:extLst>
          </p:cNvPr>
          <p:cNvSpPr>
            <a:spLocks noChangeAspect="1"/>
          </p:cNvSpPr>
          <p:nvPr/>
        </p:nvSpPr>
        <p:spPr>
          <a:xfrm>
            <a:off x="5828011" y="2599042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F336D98B-9E0E-92D9-82E6-E603073A7702}"/>
              </a:ext>
            </a:extLst>
          </p:cNvPr>
          <p:cNvSpPr>
            <a:spLocks noChangeAspect="1"/>
          </p:cNvSpPr>
          <p:nvPr/>
        </p:nvSpPr>
        <p:spPr>
          <a:xfrm>
            <a:off x="5877975" y="2596160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64286C59-1926-1F7C-8F2B-5F22A2AC185C}"/>
              </a:ext>
            </a:extLst>
          </p:cNvPr>
          <p:cNvSpPr txBox="1"/>
          <p:nvPr/>
        </p:nvSpPr>
        <p:spPr>
          <a:xfrm>
            <a:off x="5579891" y="2490491"/>
            <a:ext cx="391983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Barra do Garças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089CF15E-28B6-1843-4F66-8E6E536D36C4}"/>
              </a:ext>
            </a:extLst>
          </p:cNvPr>
          <p:cNvSpPr txBox="1"/>
          <p:nvPr/>
        </p:nvSpPr>
        <p:spPr>
          <a:xfrm>
            <a:off x="5957999" y="2527709"/>
            <a:ext cx="391983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Arag</a:t>
            </a:r>
            <a:r>
              <a:rPr kumimoji="0" lang="pt-BR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arças</a:t>
            </a: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A6112002-9220-9A5B-C9DE-3A04169383F8}"/>
              </a:ext>
            </a:extLst>
          </p:cNvPr>
          <p:cNvSpPr/>
          <p:nvPr/>
        </p:nvSpPr>
        <p:spPr>
          <a:xfrm>
            <a:off x="7215795" y="3141863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912381DC-3430-7F71-7260-D9DAF2580485}"/>
              </a:ext>
            </a:extLst>
          </p:cNvPr>
          <p:cNvSpPr/>
          <p:nvPr/>
        </p:nvSpPr>
        <p:spPr>
          <a:xfrm>
            <a:off x="5859975" y="2647132"/>
            <a:ext cx="72000" cy="7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B3AA5114-BA8E-8FA5-1F17-C263C1B776AC}"/>
              </a:ext>
            </a:extLst>
          </p:cNvPr>
          <p:cNvSpPr txBox="1"/>
          <p:nvPr/>
        </p:nvSpPr>
        <p:spPr>
          <a:xfrm>
            <a:off x="1701209" y="1918931"/>
            <a:ext cx="2304157" cy="540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36000" rIns="72000" bIns="36000" rtlCol="0" anchor="ctr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BR-070/M</a:t>
            </a:r>
            <a:r>
              <a:rPr lang="pt-BR" dirty="0">
                <a:solidFill>
                  <a:srgbClr val="4472C4"/>
                </a:solidFill>
                <a:latin typeface="Calibri" panose="020F0502020204030204"/>
              </a:rPr>
              <a:t>T/GO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Pavimentação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pt-BR" b="0" dirty="0">
                <a:solidFill>
                  <a:srgbClr val="000000"/>
                </a:solidFill>
                <a:latin typeface="Calibri" panose="020F0502020204030204" pitchFamily="34" charset="0"/>
              </a:rPr>
              <a:t>Contorno de Barra do Garças/MT e Aragarças/GO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xmlns="" id="{4526577B-5280-84E5-0A7C-22E39B00B030}"/>
              </a:ext>
            </a:extLst>
          </p:cNvPr>
          <p:cNvCxnSpPr>
            <a:cxnSpLocks/>
          </p:cNvCxnSpPr>
          <p:nvPr/>
        </p:nvCxnSpPr>
        <p:spPr>
          <a:xfrm>
            <a:off x="4022701" y="2086897"/>
            <a:ext cx="1409693" cy="41056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2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m 167">
            <a:extLst>
              <a:ext uri="{FF2B5EF4-FFF2-40B4-BE49-F238E27FC236}">
                <a16:creationId xmlns:a16="http://schemas.microsoft.com/office/drawing/2014/main" xmlns="" id="{C23A7BD1-52D2-6786-642A-C1503CDB4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5" t="24633" r="1483" b="96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2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387FF922-C1A4-4BB4-BD55-68F6AC3BC009}"/>
              </a:ext>
            </a:extLst>
          </p:cNvPr>
          <p:cNvSpPr txBox="1"/>
          <p:nvPr/>
        </p:nvSpPr>
        <p:spPr>
          <a:xfrm>
            <a:off x="179761" y="1394740"/>
            <a:ext cx="3667534" cy="4916731"/>
          </a:xfrm>
          <a:prstGeom prst="rect">
            <a:avLst/>
          </a:prstGeom>
          <a:noFill/>
        </p:spPr>
        <p:txBody>
          <a:bodyPr wrap="square" lIns="91440" tIns="45720" rIns="91440" bIns="45720" numCol="1" spcCol="360000" anchor="t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Apoio à reforma tributária e ao novo arcabouço fiscal para assegurar os recursos necessários para o desenvolvimento da infraestrutura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Reversão da trajetória de piora da malha rodoviária que tem ocorrido nos últimos anos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Retomar, intensificar e concluir obras inacabadas, notadamente nos corredores de escoamento, eixos de integração nacional e travessias urbanas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Estabelecer, a partir do Plano Nacional de Logística – PNL, carteira de projetos para execução futura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0ADC9F41-2C82-4DDF-BE10-DF0C24E2E9DA}"/>
              </a:ext>
            </a:extLst>
          </p:cNvPr>
          <p:cNvSpPr txBox="1">
            <a:spLocks/>
          </p:cNvSpPr>
          <p:nvPr/>
        </p:nvSpPr>
        <p:spPr>
          <a:xfrm>
            <a:off x="2013528" y="390032"/>
            <a:ext cx="9017466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pt-BR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PRÓXIMOS PASSOS</a:t>
            </a:r>
            <a:endParaRPr lang="pt-BR" sz="2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E7DFB733-CF7F-435C-A145-79552BBFD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7115" y="471135"/>
            <a:ext cx="857882" cy="633782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EB31E468-4160-43C6-BD0C-D6DEB72C2D2D}"/>
              </a:ext>
            </a:extLst>
          </p:cNvPr>
          <p:cNvCxnSpPr/>
          <p:nvPr/>
        </p:nvCxnSpPr>
        <p:spPr>
          <a:xfrm>
            <a:off x="1719262" y="362780"/>
            <a:ext cx="0" cy="10042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697AA42B-DA7C-4F4D-AB2C-72D0C28FD18D}"/>
              </a:ext>
            </a:extLst>
          </p:cNvPr>
          <p:cNvSpPr txBox="1"/>
          <p:nvPr/>
        </p:nvSpPr>
        <p:spPr>
          <a:xfrm>
            <a:off x="3936393" y="1335517"/>
            <a:ext cx="4343399" cy="463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Ampliar concessões, efetivar Parcerias Público Privadas e Prorrogações Antecipadas primando pela vantajosidade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Fortalecer e capacitar o corpo técnico do Ministério dos Transportes e suas vinculadas, valorizando a gestão e a governança dos investimentos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Reforçar o papel da Infra SA como Empresa de excelência em planejamento e estruturação de projetos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Aprofundar diálogo com os órgãos de controle no sentido de repactuar contratos de concessão desequilibrados (em devolução) e viabilizar novos investimentos em concessões existentes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A2B36BFF-8E63-485C-B301-8F38203FFD82}"/>
              </a:ext>
            </a:extLst>
          </p:cNvPr>
          <p:cNvSpPr txBox="1"/>
          <p:nvPr/>
        </p:nvSpPr>
        <p:spPr>
          <a:xfrm>
            <a:off x="8255608" y="1335517"/>
            <a:ext cx="3756631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Aperfeiçoar os normativos referentes ao marco das ferrovias e licenciamento ambiental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Implementar obras de segurança viária: Programa de terceiras faixas, eliminação de pontos críticos e implantação de áreas de escape</a:t>
            </a:r>
          </a:p>
          <a:p>
            <a:pPr marL="342900" indent="-342900">
              <a:spcBef>
                <a:spcPts val="100"/>
              </a:spcBef>
              <a:spcAft>
                <a:spcPts val="200"/>
              </a:spcAft>
              <a:buSzPct val="150000"/>
              <a:buBlip>
                <a:blip r:embed="rId2"/>
              </a:buBlip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Implementar a Agenda do SENATRAN (Maio Amarelo) e ações de desburocratização e simplificação de procedimentos</a:t>
            </a:r>
          </a:p>
        </p:txBody>
      </p:sp>
    </p:spTree>
    <p:extLst>
      <p:ext uri="{BB962C8B-B14F-4D97-AF65-F5344CB8AC3E}">
        <p14:creationId xmlns:p14="http://schemas.microsoft.com/office/powerpoint/2010/main" val="723205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C9876BF-B566-4DF5-82BE-8E87C3613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" y="694"/>
            <a:ext cx="12189532" cy="68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xmlns="" id="{AB7287FB-35C7-1E4C-31A6-9E147531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86" y="1946515"/>
            <a:ext cx="6921463" cy="4388829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xmlns="" id="{8E2FFB8D-D873-1C1C-75A2-EA1AE643A378}"/>
              </a:ext>
            </a:extLst>
          </p:cNvPr>
          <p:cNvCxnSpPr>
            <a:cxnSpLocks/>
          </p:cNvCxnSpPr>
          <p:nvPr/>
        </p:nvCxnSpPr>
        <p:spPr>
          <a:xfrm flipV="1">
            <a:off x="9696432" y="3070990"/>
            <a:ext cx="0" cy="6363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6026511E-5643-0C93-3A4A-B7992EAB1D77}"/>
              </a:ext>
            </a:extLst>
          </p:cNvPr>
          <p:cNvSpPr txBox="1"/>
          <p:nvPr/>
        </p:nvSpPr>
        <p:spPr>
          <a:xfrm>
            <a:off x="8336198" y="2424659"/>
            <a:ext cx="2939142" cy="646331"/>
          </a:xfrm>
          <a:prstGeom prst="rect">
            <a:avLst/>
          </a:prstGeom>
          <a:solidFill>
            <a:srgbClr val="0D8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Brasil investiu menos de 2% do PIB em infraestrutura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ED77F7E5-3D6E-4351-83AA-B2C98A2ED4F2}"/>
              </a:ext>
            </a:extLst>
          </p:cNvPr>
          <p:cNvSpPr/>
          <p:nvPr/>
        </p:nvSpPr>
        <p:spPr>
          <a:xfrm>
            <a:off x="1" y="269966"/>
            <a:ext cx="7175862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1D87DB71-417E-45F3-9E2C-5370FF087684}"/>
              </a:ext>
            </a:extLst>
          </p:cNvPr>
          <p:cNvSpPr txBox="1">
            <a:spLocks/>
          </p:cNvSpPr>
          <p:nvPr/>
        </p:nvSpPr>
        <p:spPr>
          <a:xfrm>
            <a:off x="583466" y="367821"/>
            <a:ext cx="9144000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dirty="0">
                <a:solidFill>
                  <a:schemeClr val="bg1"/>
                </a:solidFill>
                <a:latin typeface="+mn-lt"/>
              </a:rPr>
              <a:t>DIAGNÓSTICO</a:t>
            </a:r>
            <a:r>
              <a:rPr lang="pt-BR" sz="2900" b="1" dirty="0">
                <a:solidFill>
                  <a:schemeClr val="bg1"/>
                </a:solidFill>
                <a:latin typeface="+mn-lt"/>
              </a:rPr>
              <a:t> - BIRD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DE3B3DB-B35D-4891-1DA2-45918388BF07}"/>
              </a:ext>
            </a:extLst>
          </p:cNvPr>
          <p:cNvSpPr txBox="1"/>
          <p:nvPr/>
        </p:nvSpPr>
        <p:spPr>
          <a:xfrm>
            <a:off x="204457" y="1075269"/>
            <a:ext cx="1175709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>
                <a:latin typeface="+mj-lt"/>
              </a:rPr>
              <a:t>Investimentos em infraestrutura são chaves para o crescimento econômico inclusivo e sustentável e para melhorar a competitividade do Brasil 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E8823613-C74A-FF07-E56A-AC45A0394E09}"/>
              </a:ext>
            </a:extLst>
          </p:cNvPr>
          <p:cNvSpPr txBox="1"/>
          <p:nvPr/>
        </p:nvSpPr>
        <p:spPr>
          <a:xfrm>
            <a:off x="0" y="2074154"/>
            <a:ext cx="54537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baixo nível de investimento público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(0,5% do PIB nos últimos anos) decorrente de restrições de política orçamental tem afetado a cobertura e a qualidade das infraestruturas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envolvimento do setor privado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(sucessivas leis sobre concessões e PPP) não supriu a falta de investimentos públicos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Brasil deve investir US$ 778 bilhões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(ou 3,7% do PIB por ano) para preencher a lacuna de infraestrutura até 2030, 53% dos quais são em transportes.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02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4897E69-D18A-AB6D-4AE2-E2F2819CDB89}"/>
              </a:ext>
            </a:extLst>
          </p:cNvPr>
          <p:cNvSpPr txBox="1"/>
          <p:nvPr/>
        </p:nvSpPr>
        <p:spPr>
          <a:xfrm>
            <a:off x="74015" y="1199439"/>
            <a:ext cx="6437803" cy="5191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pt-BR" b="1" dirty="0">
                <a:solidFill>
                  <a:srgbClr val="595959"/>
                </a:solidFill>
              </a:rPr>
              <a:t>Brasil está entre as nações menos competitivas do mundo</a:t>
            </a:r>
          </a:p>
          <a:p>
            <a:endParaRPr lang="pt-BR" dirty="0"/>
          </a:p>
          <a:p>
            <a:pPr>
              <a:spcBef>
                <a:spcPts val="600"/>
              </a:spcBef>
            </a:pPr>
            <a:r>
              <a:rPr lang="pt-BR" dirty="0">
                <a:ea typeface="+mn-lt"/>
                <a:cs typeface="+mn-lt"/>
              </a:rPr>
              <a:t>País ficou na 59ª posição em ranking com 63 países feito pelo IMD World </a:t>
            </a:r>
            <a:r>
              <a:rPr lang="pt-BR" dirty="0" err="1">
                <a:ea typeface="+mn-lt"/>
                <a:cs typeface="+mn-lt"/>
              </a:rPr>
              <a:t>Competitiveness</a:t>
            </a:r>
            <a:r>
              <a:rPr lang="pt-BR" dirty="0">
                <a:ea typeface="+mn-lt"/>
                <a:cs typeface="+mn-lt"/>
              </a:rPr>
              <a:t> Center.</a:t>
            </a:r>
            <a:endParaRPr lang="pt-BR" dirty="0"/>
          </a:p>
          <a:p>
            <a:pPr>
              <a:spcBef>
                <a:spcPts val="600"/>
              </a:spcBef>
            </a:pPr>
            <a:r>
              <a:rPr lang="pt-BR" dirty="0">
                <a:ea typeface="+mn-lt"/>
                <a:cs typeface="+mn-lt"/>
              </a:rPr>
              <a:t>O </a:t>
            </a:r>
            <a:r>
              <a:rPr lang="pt-BR" u="sng" dirty="0">
                <a:ea typeface="+mn-lt"/>
                <a:cs typeface="+mn-lt"/>
                <a:hlinkClick r:id="rId2"/>
              </a:rPr>
              <a:t>Brasil</a:t>
            </a:r>
            <a:r>
              <a:rPr lang="pt-BR" dirty="0">
                <a:ea typeface="+mn-lt"/>
                <a:cs typeface="+mn-lt"/>
              </a:rPr>
              <a:t> caiu duas posições em uma lista de 63 países que formam o Anuário de Competitividade Mundial, pesquisa feita pelo IMD World </a:t>
            </a:r>
            <a:r>
              <a:rPr lang="pt-BR" dirty="0" err="1">
                <a:ea typeface="+mn-lt"/>
                <a:cs typeface="+mn-lt"/>
              </a:rPr>
              <a:t>Competitiveness</a:t>
            </a:r>
            <a:r>
              <a:rPr lang="pt-BR" dirty="0">
                <a:ea typeface="+mn-lt"/>
                <a:cs typeface="+mn-lt"/>
              </a:rPr>
              <a:t> Center que verifica o ambiente econômico e social do país para gerar inovação e se destacar no cenário global.</a:t>
            </a:r>
            <a:endParaRPr lang="pt-BR" dirty="0"/>
          </a:p>
          <a:p>
            <a:pPr>
              <a:spcBef>
                <a:spcPts val="600"/>
              </a:spcBef>
            </a:pPr>
            <a:r>
              <a:rPr lang="pt-BR" dirty="0">
                <a:ea typeface="+mn-lt"/>
                <a:cs typeface="+mn-lt"/>
              </a:rPr>
              <a:t>Com o resultado, o país ficou na 59ª posição, permanecendo entre as nações menos competitivas no mundo, à frente apenas de África do Sul, Mongólia, Argentina e Venezuela.</a:t>
            </a:r>
          </a:p>
          <a:p>
            <a:pPr>
              <a:spcBef>
                <a:spcPts val="600"/>
              </a:spcBef>
            </a:pPr>
            <a:r>
              <a:rPr lang="pt-BR" dirty="0">
                <a:ea typeface="+mn-lt"/>
                <a:cs typeface="+mn-lt"/>
              </a:rPr>
              <a:t>“O Brasil se mantém como um país de baixa competitividade, com reformas e melhorias que não geram mudanças significativas para a economia”, disse Carlos Arruda, professor na área de Inovação e Competitividade da Fundação Dom Cabral, parceira do IMD na elaboração do ranking.</a:t>
            </a:r>
            <a:endParaRPr lang="pt-BR" dirty="0">
              <a:cs typeface="Calibri"/>
            </a:endParaRPr>
          </a:p>
        </p:txBody>
      </p:sp>
      <p:pic>
        <p:nvPicPr>
          <p:cNvPr id="4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B042CF20-0B17-298A-915E-C69BB1FC5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4" t="8078" r="19625" b="13978"/>
          <a:stretch/>
        </p:blipFill>
        <p:spPr>
          <a:xfrm>
            <a:off x="6679670" y="1199439"/>
            <a:ext cx="5432043" cy="489656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D53230E-BF81-4DDE-A9D0-4A9F312C1AD3}"/>
              </a:ext>
            </a:extLst>
          </p:cNvPr>
          <p:cNvSpPr/>
          <p:nvPr/>
        </p:nvSpPr>
        <p:spPr>
          <a:xfrm>
            <a:off x="0" y="269966"/>
            <a:ext cx="10032274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CA2027D-D521-498A-B2B1-80D789704E32}"/>
              </a:ext>
            </a:extLst>
          </p:cNvPr>
          <p:cNvSpPr txBox="1">
            <a:spLocks/>
          </p:cNvSpPr>
          <p:nvPr/>
        </p:nvSpPr>
        <p:spPr>
          <a:xfrm>
            <a:off x="583466" y="367821"/>
            <a:ext cx="9144000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  <a:latin typeface="+mn-lt"/>
              </a:rPr>
              <a:t>IMD: </a:t>
            </a:r>
            <a:r>
              <a:rPr lang="pt-BR" sz="2900" dirty="0">
                <a:solidFill>
                  <a:schemeClr val="bg1"/>
                </a:solidFill>
                <a:latin typeface="+mn-lt"/>
              </a:rPr>
              <a:t>O Brasil tem regredido no ranking de competitividade</a:t>
            </a:r>
          </a:p>
        </p:txBody>
      </p:sp>
    </p:spTree>
    <p:extLst>
      <p:ext uri="{BB962C8B-B14F-4D97-AF65-F5344CB8AC3E}">
        <p14:creationId xmlns:p14="http://schemas.microsoft.com/office/powerpoint/2010/main" val="98032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3AADC7A-A63E-49DB-3CFD-29B3DB82B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7" t="46588" r="6339" b="15714"/>
          <a:stretch/>
        </p:blipFill>
        <p:spPr>
          <a:xfrm>
            <a:off x="0" y="1259457"/>
            <a:ext cx="12093945" cy="520172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728339B-557D-BA52-B113-19D103C57302}"/>
              </a:ext>
            </a:extLst>
          </p:cNvPr>
          <p:cNvSpPr/>
          <p:nvPr/>
        </p:nvSpPr>
        <p:spPr>
          <a:xfrm>
            <a:off x="0" y="76776"/>
            <a:ext cx="8116388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1A06577-0A12-0A3A-D0E9-BE061811B3A5}"/>
              </a:ext>
            </a:extLst>
          </p:cNvPr>
          <p:cNvSpPr txBox="1">
            <a:spLocks/>
          </p:cNvSpPr>
          <p:nvPr/>
        </p:nvSpPr>
        <p:spPr>
          <a:xfrm>
            <a:off x="-1027612" y="190025"/>
            <a:ext cx="9144000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a typeface="Calibri"/>
                <a:cs typeface="Arial"/>
              </a:rPr>
              <a:t>Livro Azul da Infraestrutura - ABDIB (2022)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84E9156-3F4A-08AC-37FF-A81B4CDE0173}"/>
              </a:ext>
            </a:extLst>
          </p:cNvPr>
          <p:cNvSpPr txBox="1"/>
          <p:nvPr/>
        </p:nvSpPr>
        <p:spPr>
          <a:xfrm>
            <a:off x="107008" y="815852"/>
            <a:ext cx="3182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Investimento Público e Privado (R$ Bilhões) – Valores constantes a preço de 2021</a:t>
            </a:r>
          </a:p>
        </p:txBody>
      </p:sp>
    </p:spTree>
    <p:extLst>
      <p:ext uri="{BB962C8B-B14F-4D97-AF65-F5344CB8AC3E}">
        <p14:creationId xmlns:p14="http://schemas.microsoft.com/office/powerpoint/2010/main" val="427502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728339B-557D-BA52-B113-19D103C57302}"/>
              </a:ext>
            </a:extLst>
          </p:cNvPr>
          <p:cNvSpPr/>
          <p:nvPr/>
        </p:nvSpPr>
        <p:spPr>
          <a:xfrm>
            <a:off x="0" y="147700"/>
            <a:ext cx="8116388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1A06577-0A12-0A3A-D0E9-BE061811B3A5}"/>
              </a:ext>
            </a:extLst>
          </p:cNvPr>
          <p:cNvSpPr txBox="1">
            <a:spLocks/>
          </p:cNvSpPr>
          <p:nvPr/>
        </p:nvSpPr>
        <p:spPr>
          <a:xfrm>
            <a:off x="504157" y="260949"/>
            <a:ext cx="2734323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ea typeface="Calibri"/>
                <a:cs typeface="Arial"/>
              </a:rPr>
              <a:t>Brasil x Uruguai</a:t>
            </a:r>
          </a:p>
        </p:txBody>
      </p:sp>
      <p:pic>
        <p:nvPicPr>
          <p:cNvPr id="1026" name="Picture 2" descr="Bandeira do Brasil — Planalto">
            <a:extLst>
              <a:ext uri="{FF2B5EF4-FFF2-40B4-BE49-F238E27FC236}">
                <a16:creationId xmlns:a16="http://schemas.microsoft.com/office/drawing/2014/main" xmlns="" id="{2838BD20-34DD-47F1-BEF5-74EE3222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1" y="1359680"/>
            <a:ext cx="4947830" cy="31232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deira do Uruguai: símbolo, significado, história - Brasil Escola">
            <a:extLst>
              <a:ext uri="{FF2B5EF4-FFF2-40B4-BE49-F238E27FC236}">
                <a16:creationId xmlns:a16="http://schemas.microsoft.com/office/drawing/2014/main" xmlns="" id="{3AEAEC13-E93B-7E4D-366B-D61C4FAC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75" y="1317732"/>
            <a:ext cx="5034917" cy="31652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6221EA0-2523-DEE9-A87E-F83BBF91FD59}"/>
              </a:ext>
            </a:extLst>
          </p:cNvPr>
          <p:cNvSpPr txBox="1"/>
          <p:nvPr/>
        </p:nvSpPr>
        <p:spPr>
          <a:xfrm>
            <a:off x="504157" y="4671106"/>
            <a:ext cx="522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Investimento em Transportes (2022):  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US$ 1,45 bilhão</a:t>
            </a:r>
          </a:p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População: 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215 milhões</a:t>
            </a:r>
          </a:p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Investimento per capita</a:t>
            </a: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: US$ 6,7/hab.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1BACB45-E1F2-81D3-63E9-9B49CD58614F}"/>
              </a:ext>
            </a:extLst>
          </p:cNvPr>
          <p:cNvSpPr txBox="1"/>
          <p:nvPr/>
        </p:nvSpPr>
        <p:spPr>
          <a:xfrm>
            <a:off x="6129540" y="4583167"/>
            <a:ext cx="522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Investimento em Transportes (2022):  </a:t>
            </a:r>
            <a:r>
              <a:rPr lang="pt-BR" dirty="0">
                <a:solidFill>
                  <a:srgbClr val="0070C0"/>
                </a:solidFill>
              </a:rPr>
              <a:t>US$ 1,0 bilhão</a:t>
            </a:r>
          </a:p>
          <a:p>
            <a:r>
              <a:rPr lang="pt-BR" b="1" dirty="0">
                <a:solidFill>
                  <a:srgbClr val="0070C0"/>
                </a:solidFill>
              </a:rPr>
              <a:t>População: </a:t>
            </a:r>
            <a:r>
              <a:rPr lang="pt-BR" dirty="0">
                <a:solidFill>
                  <a:srgbClr val="0070C0"/>
                </a:solidFill>
              </a:rPr>
              <a:t>3,4 milhões</a:t>
            </a:r>
          </a:p>
          <a:p>
            <a:r>
              <a:rPr lang="pt-BR" b="1" dirty="0">
                <a:solidFill>
                  <a:srgbClr val="0070C0"/>
                </a:solidFill>
              </a:rPr>
              <a:t>Investimento per capita</a:t>
            </a:r>
            <a:r>
              <a:rPr lang="pt-BR" dirty="0">
                <a:solidFill>
                  <a:srgbClr val="0070C0"/>
                </a:solidFill>
              </a:rPr>
              <a:t>: US$ 294,2/hab.</a:t>
            </a:r>
          </a:p>
        </p:txBody>
      </p:sp>
    </p:spTree>
    <p:extLst>
      <p:ext uri="{BB962C8B-B14F-4D97-AF65-F5344CB8AC3E}">
        <p14:creationId xmlns:p14="http://schemas.microsoft.com/office/powerpoint/2010/main" val="201036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B933108-7B5D-7144-786C-554A94A33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688" y="498604"/>
            <a:ext cx="5697311" cy="36581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CDA6D1D-4682-3DCD-798D-7A325219DF63}"/>
              </a:ext>
            </a:extLst>
          </p:cNvPr>
          <p:cNvSpPr txBox="1"/>
          <p:nvPr/>
        </p:nvSpPr>
        <p:spPr>
          <a:xfrm>
            <a:off x="6549896" y="4322151"/>
            <a:ext cx="5518765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solidFill>
                  <a:srgbClr val="595959"/>
                </a:solidFill>
                <a:cs typeface="Calibri"/>
              </a:rPr>
              <a:t>PEC da Transição (dez/22) assegurou recursos para o enfrentamentos dos </a:t>
            </a:r>
            <a:r>
              <a:rPr lang="pt-BR" sz="1600" b="1" dirty="0">
                <a:solidFill>
                  <a:srgbClr val="595959"/>
                </a:solidFill>
                <a:cs typeface="Calibri"/>
              </a:rPr>
              <a:t>desafios, notadamente no 1º. Trimestre do ano</a:t>
            </a:r>
            <a:endParaRPr lang="pt-BR" sz="1600" dirty="0">
              <a:solidFill>
                <a:srgbClr val="595959"/>
              </a:solidFill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pt-BR" sz="1600" b="1" dirty="0">
                <a:solidFill>
                  <a:srgbClr val="595959"/>
                </a:solidFill>
                <a:cs typeface="Calibri"/>
              </a:rPr>
              <a:t>Chuvas intensas</a:t>
            </a:r>
            <a:r>
              <a:rPr lang="pt-BR" sz="1600" dirty="0">
                <a:solidFill>
                  <a:srgbClr val="595959"/>
                </a:solidFill>
                <a:cs typeface="Calibri"/>
              </a:rPr>
              <a:t> na maior parte do país</a:t>
            </a:r>
            <a:endParaRPr lang="pt-BR" sz="1600" dirty="0">
              <a:solidFill>
                <a:srgbClr val="595959"/>
              </a:solidFill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pt-BR" sz="1600" dirty="0">
                <a:solidFill>
                  <a:srgbClr val="595959"/>
                </a:solidFill>
                <a:cs typeface="Calibri"/>
              </a:rPr>
              <a:t>Pico do </a:t>
            </a:r>
            <a:r>
              <a:rPr lang="pt-BR" sz="1600" b="1" dirty="0">
                <a:solidFill>
                  <a:srgbClr val="595959"/>
                </a:solidFill>
                <a:cs typeface="Calibri"/>
              </a:rPr>
              <a:t>escoamento da safra de grãos</a:t>
            </a:r>
            <a:r>
              <a:rPr lang="pt-BR" sz="1600" dirty="0">
                <a:solidFill>
                  <a:srgbClr val="595959"/>
                </a:solidFill>
                <a:cs typeface="Calibri"/>
              </a:rPr>
              <a:t>, que se desloca cada vez mais para os Portos do Norte do país</a:t>
            </a:r>
            <a:endParaRPr lang="pt-BR" sz="1600" dirty="0">
              <a:solidFill>
                <a:srgbClr val="595959"/>
              </a:solidFill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pt-BR" sz="1600" b="1" dirty="0">
                <a:solidFill>
                  <a:srgbClr val="595959"/>
                </a:solidFill>
                <a:cs typeface="Calibri"/>
              </a:rPr>
              <a:t>Continuidade de obras</a:t>
            </a:r>
            <a:r>
              <a:rPr lang="pt-BR" sz="1600" dirty="0">
                <a:solidFill>
                  <a:srgbClr val="595959"/>
                </a:solidFill>
                <a:cs typeface="Calibri"/>
              </a:rPr>
              <a:t> que estavam em ritmo lento/paralisadas</a:t>
            </a:r>
            <a:endParaRPr lang="pt-BR" sz="1600" dirty="0">
              <a:solidFill>
                <a:srgbClr val="595959"/>
              </a:solidFill>
              <a:ea typeface="+mn-lt"/>
              <a:cs typeface="+mn-lt"/>
            </a:endParaRP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6F8EAD3A-F25C-D6BE-4BAF-B094E82DD913}"/>
              </a:ext>
            </a:extLst>
          </p:cNvPr>
          <p:cNvSpPr/>
          <p:nvPr/>
        </p:nvSpPr>
        <p:spPr>
          <a:xfrm rot="5400000">
            <a:off x="5135994" y="5167772"/>
            <a:ext cx="484163" cy="369093"/>
          </a:xfrm>
          <a:prstGeom prst="rightArrow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FEC08632-8F45-AD25-794C-B117211C3E98}"/>
              </a:ext>
            </a:extLst>
          </p:cNvPr>
          <p:cNvGrpSpPr/>
          <p:nvPr/>
        </p:nvGrpSpPr>
        <p:grpSpPr>
          <a:xfrm>
            <a:off x="4179054" y="5551227"/>
            <a:ext cx="2315634" cy="646331"/>
            <a:chOff x="4275798" y="4438980"/>
            <a:chExt cx="2315634" cy="646331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D6488613-53AC-52C9-41CC-B9FE44864209}"/>
                </a:ext>
              </a:extLst>
            </p:cNvPr>
            <p:cNvSpPr/>
            <p:nvPr/>
          </p:nvSpPr>
          <p:spPr>
            <a:xfrm>
              <a:off x="4275798" y="4508485"/>
              <a:ext cx="2215736" cy="492292"/>
            </a:xfrm>
            <a:prstGeom prst="rect">
              <a:avLst/>
            </a:prstGeom>
            <a:solidFill>
              <a:srgbClr val="183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BCF67FDE-0BC8-AF52-491C-80062D9B2786}"/>
                </a:ext>
              </a:extLst>
            </p:cNvPr>
            <p:cNvSpPr txBox="1"/>
            <p:nvPr/>
          </p:nvSpPr>
          <p:spPr>
            <a:xfrm>
              <a:off x="4697439" y="4438980"/>
              <a:ext cx="1309687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 dirty="0">
                  <a:solidFill>
                    <a:srgbClr val="FFFFFF"/>
                  </a:solidFill>
                  <a:ea typeface="+mn-lt"/>
                  <a:cs typeface="+mn-lt"/>
                </a:rPr>
                <a:t>14,6</a:t>
              </a:r>
              <a:endParaRPr lang="pt-BR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Sinal de Adição 9">
              <a:extLst>
                <a:ext uri="{FF2B5EF4-FFF2-40B4-BE49-F238E27FC236}">
                  <a16:creationId xmlns:a16="http://schemas.microsoft.com/office/drawing/2014/main" xmlns="" id="{06DA421F-B3BA-8A6B-49D8-5D0E1590D775}"/>
                </a:ext>
              </a:extLst>
            </p:cNvPr>
            <p:cNvSpPr/>
            <p:nvPr/>
          </p:nvSpPr>
          <p:spPr>
            <a:xfrm>
              <a:off x="4411689" y="4583939"/>
              <a:ext cx="376979" cy="329432"/>
            </a:xfrm>
            <a:prstGeom prst="mathPlu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E277E257-4F0E-8D08-7FCE-23397589F0C6}"/>
                </a:ext>
              </a:extLst>
            </p:cNvPr>
            <p:cNvSpPr txBox="1"/>
            <p:nvPr/>
          </p:nvSpPr>
          <p:spPr>
            <a:xfrm>
              <a:off x="5600568" y="4624763"/>
              <a:ext cx="99086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dirty="0">
                  <a:solidFill>
                    <a:srgbClr val="FFFFFF"/>
                  </a:solidFill>
                  <a:ea typeface="+mn-lt"/>
                  <a:cs typeface="+mn-lt"/>
                </a:rPr>
                <a:t>Bilhões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70C64B3-7CA0-EE53-2EE6-0F7D55EA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" y="983607"/>
            <a:ext cx="6238953" cy="4126630"/>
          </a:xfrm>
          <a:prstGeom prst="rect">
            <a:avLst/>
          </a:prstGeom>
        </p:spPr>
      </p:pic>
      <p:sp>
        <p:nvSpPr>
          <p:cNvPr id="7" name="Colchete Esquerdo 6">
            <a:extLst>
              <a:ext uri="{FF2B5EF4-FFF2-40B4-BE49-F238E27FC236}">
                <a16:creationId xmlns:a16="http://schemas.microsoft.com/office/drawing/2014/main" xmlns="" id="{ECA67680-6B12-F144-541E-D1A28B1C21FE}"/>
              </a:ext>
            </a:extLst>
          </p:cNvPr>
          <p:cNvSpPr/>
          <p:nvPr/>
        </p:nvSpPr>
        <p:spPr>
          <a:xfrm rot="16200000">
            <a:off x="5503091" y="4417007"/>
            <a:ext cx="119063" cy="892966"/>
          </a:xfrm>
          <a:prstGeom prst="leftBracket">
            <a:avLst/>
          </a:prstGeom>
          <a:noFill/>
          <a:ln w="28575">
            <a:solidFill>
              <a:srgbClr val="183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BE38397-8138-4A35-B9AE-FFB14B9D4D1E}"/>
              </a:ext>
            </a:extLst>
          </p:cNvPr>
          <p:cNvSpPr/>
          <p:nvPr/>
        </p:nvSpPr>
        <p:spPr>
          <a:xfrm>
            <a:off x="1" y="204652"/>
            <a:ext cx="6505573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C823F4CF-7D63-431A-8A47-C5E8A2B6D63D}"/>
              </a:ext>
            </a:extLst>
          </p:cNvPr>
          <p:cNvSpPr txBox="1">
            <a:spLocks/>
          </p:cNvSpPr>
          <p:nvPr/>
        </p:nvSpPr>
        <p:spPr>
          <a:xfrm>
            <a:off x="218750" y="333935"/>
            <a:ext cx="6187736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Queda do Orçamento x Piora da Malha</a:t>
            </a:r>
            <a:endParaRPr lang="pt-BR" sz="29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2865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BE38397-8138-4A35-B9AE-FFB14B9D4D1E}"/>
              </a:ext>
            </a:extLst>
          </p:cNvPr>
          <p:cNvSpPr/>
          <p:nvPr/>
        </p:nvSpPr>
        <p:spPr>
          <a:xfrm>
            <a:off x="1" y="204652"/>
            <a:ext cx="6505573" cy="739077"/>
          </a:xfrm>
          <a:prstGeom prst="rect">
            <a:avLst/>
          </a:prstGeom>
          <a:solidFill>
            <a:srgbClr val="0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C823F4CF-7D63-431A-8A47-C5E8A2B6D63D}"/>
              </a:ext>
            </a:extLst>
          </p:cNvPr>
          <p:cNvSpPr txBox="1">
            <a:spLocks/>
          </p:cNvSpPr>
          <p:nvPr/>
        </p:nvSpPr>
        <p:spPr>
          <a:xfrm>
            <a:off x="656068" y="317901"/>
            <a:ext cx="5619565" cy="512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900" b="1" dirty="0">
                <a:solidFill>
                  <a:schemeClr val="bg1"/>
                </a:solidFill>
              </a:rPr>
              <a:t>Orçamento 2023 – Região Nordeste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331CBCE-70F5-7246-8E53-2D18D8F4D0AF}"/>
              </a:ext>
            </a:extLst>
          </p:cNvPr>
          <p:cNvSpPr txBox="1"/>
          <p:nvPr/>
        </p:nvSpPr>
        <p:spPr>
          <a:xfrm>
            <a:off x="8752784" y="5813227"/>
            <a:ext cx="136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*R$ milhões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6FBA2FEA-89F3-77F0-D87B-F2635E432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790061"/>
              </p:ext>
            </p:extLst>
          </p:nvPr>
        </p:nvGraphicFramePr>
        <p:xfrm>
          <a:off x="2198687" y="1282700"/>
          <a:ext cx="7794625" cy="456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4524308" imgH="2648016" progId="Excel.Sheet.12">
                  <p:embed/>
                </p:oleObj>
              </mc:Choice>
              <mc:Fallback>
                <p:oleObj name="Worksheet" r:id="rId4" imgW="4524308" imgH="26480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8687" y="1282700"/>
                        <a:ext cx="7794625" cy="456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6332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f1fadf-0a8a-44b1-adce-26c104f05a0c" xsi:nil="true"/>
    <lcf76f155ced4ddcb4097134ff3c332f xmlns="23f85cd5-de48-442c-9f2f-4fd1ab437e29">
      <Terms xmlns="http://schemas.microsoft.com/office/infopath/2007/PartnerControls"/>
    </lcf76f155ced4ddcb4097134ff3c332f>
    <_Flow_SignoffStatus xmlns="23f85cd5-de48-442c-9f2f-4fd1ab437e2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C5FF0617F5A94D9CB642DAA741AC03" ma:contentTypeVersion="13" ma:contentTypeDescription="Crie um novo documento." ma:contentTypeScope="" ma:versionID="2223c8d9617e8622cadecfa229fe78c9">
  <xsd:schema xmlns:xsd="http://www.w3.org/2001/XMLSchema" xmlns:xs="http://www.w3.org/2001/XMLSchema" xmlns:p="http://schemas.microsoft.com/office/2006/metadata/properties" xmlns:ns2="23f85cd5-de48-442c-9f2f-4fd1ab437e29" xmlns:ns3="bef1fadf-0a8a-44b1-adce-26c104f05a0c" targetNamespace="http://schemas.microsoft.com/office/2006/metadata/properties" ma:root="true" ma:fieldsID="0ffc1d4e3816502efe572eaedda14a4d" ns2:_="" ns3:_="">
    <xsd:import namespace="23f85cd5-de48-442c-9f2f-4fd1ab437e29"/>
    <xsd:import namespace="bef1fadf-0a8a-44b1-adce-26c104f05a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85cd5-de48-442c-9f2f-4fd1ab437e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00ea289-3ad9-475d-94d4-ace0621ad8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tatus de liberação" ma:internalName="Status_x0020_de_x0020_libera_x00e7__x00e3_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1fadf-0a8a-44b1-adce-26c104f05a0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2dfc818-7302-4b1a-9f89-49176525cfa9}" ma:internalName="TaxCatchAll" ma:showField="CatchAllData" ma:web="bef1fadf-0a8a-44b1-adce-26c104f05a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5DC33-D241-4790-B14D-99C5A05535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D92B45-6EB2-4883-813A-40E7779A54DC}">
  <ds:schemaRefs>
    <ds:schemaRef ds:uri="http://purl.org/dc/terms/"/>
    <ds:schemaRef ds:uri="bef1fadf-0a8a-44b1-adce-26c104f05a0c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23f85cd5-de48-442c-9f2f-4fd1ab437e29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2AB6C4C-130B-4B23-9E0A-D6C3C2527F45}">
  <ds:schemaRefs>
    <ds:schemaRef ds:uri="23f85cd5-de48-442c-9f2f-4fd1ab437e29"/>
    <ds:schemaRef ds:uri="bef1fadf-0a8a-44b1-adce-26c104f05a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2589</Words>
  <Application>Microsoft Office PowerPoint</Application>
  <PresentationFormat>Widescreen</PresentationFormat>
  <Paragraphs>764</Paragraphs>
  <Slides>39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</vt:lpstr>
      <vt:lpstr>Arial,Sans-Serif</vt:lpstr>
      <vt:lpstr>Avenir Next LT Pro</vt:lpstr>
      <vt:lpstr>Calibri</vt:lpstr>
      <vt:lpstr>Calibri Light</vt:lpstr>
      <vt:lpstr>Century Gothic</vt:lpstr>
      <vt:lpstr>Times New Roman</vt:lpstr>
      <vt:lpstr>Tema do Office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Iverson Pereira Santos</dc:creator>
  <cp:lastModifiedBy>Lairton Pedro Kleinübing</cp:lastModifiedBy>
  <cp:revision>112</cp:revision>
  <cp:lastPrinted>2023-03-21T01:59:49Z</cp:lastPrinted>
  <dcterms:created xsi:type="dcterms:W3CDTF">2023-01-23T14:27:01Z</dcterms:created>
  <dcterms:modified xsi:type="dcterms:W3CDTF">2023-03-21T11:38:51Z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0x010100D6C5FF0617F5A94D9CB642DAA741AC03</vt:lpwstr>
  </property>
  <property fmtid="{D5CDD505-2E9C-101B-9397-08002B2CF9AE}" pid="3" name="MediaServiceImageTags">
    <vt:lpwstr/>
  </property>
</Properties>
</file>