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13"/>
  </p:notesMasterIdLst>
  <p:handoutMasterIdLst>
    <p:handoutMasterId r:id="rId14"/>
  </p:handoutMasterIdLst>
  <p:sldIdLst>
    <p:sldId id="619" r:id="rId2"/>
    <p:sldId id="631" r:id="rId3"/>
    <p:sldId id="622" r:id="rId4"/>
    <p:sldId id="621" r:id="rId5"/>
    <p:sldId id="624" r:id="rId6"/>
    <p:sldId id="625" r:id="rId7"/>
    <p:sldId id="628" r:id="rId8"/>
    <p:sldId id="629" r:id="rId9"/>
    <p:sldId id="626" r:id="rId10"/>
    <p:sldId id="627" r:id="rId11"/>
    <p:sldId id="630" r:id="rId12"/>
  </p:sldIdLst>
  <p:sldSz cx="12192000" cy="6858000"/>
  <p:notesSz cx="7099300" cy="10234613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ilherme Navajas Sanaiotti" initials="GS" lastIdx="13" clrIdx="0"/>
  <p:cmAuthor id="1" name="Paulus Figueiredo" initials="PF" lastIdx="3" clrIdx="1">
    <p:extLst>
      <p:ext uri="{19B8F6BF-5375-455C-9EA6-DF929625EA0E}">
        <p15:presenceInfo xmlns:p15="http://schemas.microsoft.com/office/powerpoint/2012/main" userId="S-1-5-21-1776335007-1221959022-3222069595-13558" providerId="AD"/>
      </p:ext>
    </p:extLst>
  </p:cmAuthor>
  <p:cmAuthor id="2" name="Babcock, Bruce A [ECONA]" initials="BBA[" lastIdx="1" clrIdx="2">
    <p:extLst>
      <p:ext uri="{19B8F6BF-5375-455C-9EA6-DF929625EA0E}">
        <p15:presenceInfo xmlns:p15="http://schemas.microsoft.com/office/powerpoint/2012/main" userId="S-1-5-21-1659004503-1450960922-1606980848-701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3BD426"/>
    <a:srgbClr val="006600"/>
    <a:srgbClr val="C0C0C0"/>
    <a:srgbClr val="66FF66"/>
    <a:srgbClr val="FFFFFF"/>
    <a:srgbClr val="09046A"/>
    <a:srgbClr val="000000"/>
    <a:srgbClr val="F8F8F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43" autoAdjust="0"/>
    <p:restoredTop sz="96305" autoAdjust="0"/>
  </p:normalViewPr>
  <p:slideViewPr>
    <p:cSldViewPr>
      <p:cViewPr>
        <p:scale>
          <a:sx n="71" d="100"/>
          <a:sy n="71" d="100"/>
        </p:scale>
        <p:origin x="564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972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312" y="120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801160458062305E-2"/>
          <c:y val="3.0586308862502829E-2"/>
          <c:w val="0.89566926176616291"/>
          <c:h val="0.8251666538369918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Plan1!$A$2</c:f>
              <c:strCache>
                <c:ptCount val="1"/>
                <c:pt idx="0">
                  <c:v>Gasolina A (Doméstico)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Plan1!$B$1:$L$1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2015*</c:v>
                </c:pt>
              </c:strCache>
            </c:strRef>
          </c:cat>
          <c:val>
            <c:numRef>
              <c:f>Plan1!$B$2:$L$2</c:f>
              <c:numCache>
                <c:formatCode>General</c:formatCode>
                <c:ptCount val="11"/>
                <c:pt idx="0">
                  <c:v>17.593955046640836</c:v>
                </c:pt>
                <c:pt idx="1">
                  <c:v>18.861502647559409</c:v>
                </c:pt>
                <c:pt idx="2">
                  <c:v>18.472638429136332</c:v>
                </c:pt>
                <c:pt idx="3">
                  <c:v>18.88093667328571</c:v>
                </c:pt>
                <c:pt idx="4">
                  <c:v>19.05679560676321</c:v>
                </c:pt>
                <c:pt idx="5">
                  <c:v>22.250704333153504</c:v>
                </c:pt>
                <c:pt idx="6">
                  <c:v>24.913295893195151</c:v>
                </c:pt>
                <c:pt idx="7">
                  <c:v>27.977973386469007</c:v>
                </c:pt>
                <c:pt idx="8">
                  <c:v>28.846994120600268</c:v>
                </c:pt>
                <c:pt idx="9">
                  <c:v>31.096192046700814</c:v>
                </c:pt>
                <c:pt idx="10">
                  <c:v>10.895136219458868</c:v>
                </c:pt>
              </c:numCache>
            </c:numRef>
          </c:val>
        </c:ser>
        <c:ser>
          <c:idx val="1"/>
          <c:order val="1"/>
          <c:tx>
            <c:strRef>
              <c:f>Plan1!$A$3</c:f>
              <c:strCache>
                <c:ptCount val="1"/>
                <c:pt idx="0">
                  <c:v>Gasolina A (Importado)</c:v>
                </c:pt>
              </c:strCache>
            </c:strRef>
          </c:tx>
          <c:spPr>
            <a:pattFill prst="wdUpDiag">
              <a:fgClr>
                <a:schemeClr val="bg1"/>
              </a:fgClr>
              <a:bgClr>
                <a:schemeClr val="accent5">
                  <a:lumMod val="50000"/>
                </a:schemeClr>
              </a:bgClr>
            </a:pattFill>
            <a:ln>
              <a:noFill/>
            </a:ln>
            <a:effectLst/>
          </c:spPr>
          <c:invertIfNegative val="0"/>
          <c:cat>
            <c:strRef>
              <c:f>Plan1!$B$1:$L$1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2015*</c:v>
                </c:pt>
              </c:strCache>
            </c:strRef>
          </c:cat>
          <c:val>
            <c:numRef>
              <c:f>Plan1!$B$3:$L$3</c:f>
              <c:numCache>
                <c:formatCode>General</c:formatCode>
                <c:ptCount val="11"/>
                <c:pt idx="0">
                  <c:v>7.116249460916442E-2</c:v>
                </c:pt>
                <c:pt idx="1">
                  <c:v>2.8247423180592996E-2</c:v>
                </c:pt>
                <c:pt idx="2">
                  <c:v>1.0012297843665769E-2</c:v>
                </c:pt>
                <c:pt idx="3">
                  <c:v>1.5028571428571424E-4</c:v>
                </c:pt>
                <c:pt idx="4">
                  <c:v>2.1703486792371971E-5</c:v>
                </c:pt>
                <c:pt idx="5">
                  <c:v>0.5051250902964961</c:v>
                </c:pt>
                <c:pt idx="6">
                  <c:v>2.1867796042048515</c:v>
                </c:pt>
                <c:pt idx="7">
                  <c:v>3.7801983935309971</c:v>
                </c:pt>
                <c:pt idx="8">
                  <c:v>2.8780418530997305</c:v>
                </c:pt>
                <c:pt idx="9">
                  <c:v>2.1769930592991913</c:v>
                </c:pt>
                <c:pt idx="10">
                  <c:v>1.750025716981132</c:v>
                </c:pt>
              </c:numCache>
            </c:numRef>
          </c:val>
        </c:ser>
        <c:ser>
          <c:idx val="2"/>
          <c:order val="2"/>
          <c:tx>
            <c:strRef>
              <c:f>Plan1!$A$4</c:f>
              <c:strCache>
                <c:ptCount val="1"/>
                <c:pt idx="0">
                  <c:v>Etanol (Hidratado + Anidro)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Plan1!$B$1:$L$1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2015*</c:v>
                </c:pt>
              </c:strCache>
            </c:strRef>
          </c:cat>
          <c:val>
            <c:numRef>
              <c:f>Plan1!$B$4:$L$4</c:f>
              <c:numCache>
                <c:formatCode>General</c:formatCode>
                <c:ptCount val="11"/>
                <c:pt idx="0">
                  <c:v>10.555595382750001</c:v>
                </c:pt>
                <c:pt idx="1">
                  <c:v>11.30443622426</c:v>
                </c:pt>
                <c:pt idx="2">
                  <c:v>15.209633607020002</c:v>
                </c:pt>
                <c:pt idx="3">
                  <c:v>19.583791488999999</c:v>
                </c:pt>
                <c:pt idx="4">
                  <c:v>22.823220608749999</c:v>
                </c:pt>
                <c:pt idx="5">
                  <c:v>22.16213604455</c:v>
                </c:pt>
                <c:pt idx="6">
                  <c:v>19.290400732599995</c:v>
                </c:pt>
                <c:pt idx="7">
                  <c:v>17.789723248999998</c:v>
                </c:pt>
                <c:pt idx="8">
                  <c:v>21.4561635803</c:v>
                </c:pt>
                <c:pt idx="9">
                  <c:v>24.085176858000001</c:v>
                </c:pt>
                <c:pt idx="10">
                  <c:v>11.337570472560001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02356936"/>
        <c:axId val="202358504"/>
      </c:barChart>
      <c:lineChart>
        <c:grouping val="standard"/>
        <c:varyColors val="0"/>
        <c:ser>
          <c:idx val="3"/>
          <c:order val="3"/>
          <c:tx>
            <c:strRef>
              <c:f>Plan1!$A$5</c:f>
              <c:strCache>
                <c:ptCount val="1"/>
                <c:pt idx="0">
                  <c:v>Etanol (Hidratado + Anidro)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1651769649633619E-2"/>
                  <c:y val="-0.309343661130616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0830669408500424E-2"/>
                  <c:y val="-0.33394497215960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0722627604619754E-2"/>
                  <c:y val="-0.345430715843083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0758612425314068E-2"/>
                  <c:y val="-0.384422554532032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0830669408500382E-2"/>
                  <c:y val="-0.410791812956806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9577401951844625E-2"/>
                  <c:y val="-0.450552886194596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9649371593233256E-2"/>
                  <c:y val="-0.478398194164117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3942308296981841E-2"/>
                  <c:y val="-0.531187847731959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0830669408500382E-2"/>
                  <c:y val="-0.56977496022345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3906323476287402E-2"/>
                  <c:y val="-0.608641049900519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4014365280168194E-2"/>
                  <c:y val="-0.242422075193541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Plan1!$B$1:$L$1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2015*</c:v>
                </c:pt>
              </c:strCache>
            </c:strRef>
          </c:cat>
          <c:val>
            <c:numRef>
              <c:f>Plan1!$B$5:$L$5</c:f>
              <c:numCache>
                <c:formatCode>General</c:formatCode>
                <c:ptCount val="11"/>
                <c:pt idx="0">
                  <c:v>0.37403716239121326</c:v>
                </c:pt>
                <c:pt idx="1">
                  <c:v>0.37439115311188087</c:v>
                </c:pt>
                <c:pt idx="2">
                  <c:v>0.45142779445415809</c:v>
                </c:pt>
                <c:pt idx="3">
                  <c:v>0.509134365664901</c:v>
                </c:pt>
                <c:pt idx="4">
                  <c:v>0.54496656982241254</c:v>
                </c:pt>
                <c:pt idx="5">
                  <c:v>0.49339135941806012</c:v>
                </c:pt>
                <c:pt idx="6">
                  <c:v>0.41582674506206502</c:v>
                </c:pt>
                <c:pt idx="7">
                  <c:v>0.35904094893613159</c:v>
                </c:pt>
                <c:pt idx="8">
                  <c:v>0.40345392281935061</c:v>
                </c:pt>
                <c:pt idx="9">
                  <c:v>0.41990698536887522</c:v>
                </c:pt>
                <c:pt idx="10">
                  <c:v>0.47273889727032736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Plan1!$A$6</c:f>
              <c:strCache>
                <c:ptCount val="1"/>
                <c:pt idx="0">
                  <c:v>Gasolina A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noFill/>
              <a:ln w="9525"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2.5195613185836505E-2"/>
                  <c:y val="-0.135041039237571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595398903965247E-2"/>
                  <c:y val="-0.12017328978159161"/>
                </c:manualLayout>
              </c:layout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400" b="0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65347805519861E-2"/>
                      <c:h val="5.3026957057713334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2.6268831765024012E-2"/>
                  <c:y val="-0.108832403136409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630481658571833E-2"/>
                  <c:y val="-0.109386353921048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5087533949756886E-2"/>
                  <c:y val="-0.1241217359623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2.4943507325181899E-2"/>
                  <c:y val="-0.13696924499456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2.5015564308368335E-2"/>
                  <c:y val="-0.16112288226198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2.5267632736823791E-2"/>
                  <c:y val="-0.173483045630149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075861242531403E-2"/>
                  <c:y val="-0.200681774382251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5195575753637435E-2"/>
                  <c:y val="-0.214843187706514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2.3978293117675954E-2"/>
                  <c:y val="-6.9446939103447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Plan1!$B$1:$L$1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2015*</c:v>
                </c:pt>
              </c:strCache>
            </c:strRef>
          </c:cat>
          <c:val>
            <c:numRef>
              <c:f>Plan1!$B$6:$L$6</c:f>
              <c:numCache>
                <c:formatCode>General</c:formatCode>
                <c:ptCount val="11"/>
                <c:pt idx="0">
                  <c:v>0.62596283760878668</c:v>
                </c:pt>
                <c:pt idx="1">
                  <c:v>0.62560884688811913</c:v>
                </c:pt>
                <c:pt idx="2">
                  <c:v>0.54857220554584196</c:v>
                </c:pt>
                <c:pt idx="3">
                  <c:v>0.490865634335099</c:v>
                </c:pt>
                <c:pt idx="4">
                  <c:v>0.45503343017758746</c:v>
                </c:pt>
                <c:pt idx="5">
                  <c:v>0.50660864058193988</c:v>
                </c:pt>
                <c:pt idx="6">
                  <c:v>0.58417325493793504</c:v>
                </c:pt>
                <c:pt idx="7">
                  <c:v>0.64095905106386841</c:v>
                </c:pt>
                <c:pt idx="8">
                  <c:v>0.59654607718064945</c:v>
                </c:pt>
                <c:pt idx="9">
                  <c:v>0.58009301463112473</c:v>
                </c:pt>
                <c:pt idx="10">
                  <c:v>0.52726110272967264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2361248"/>
        <c:axId val="202360856"/>
      </c:lineChart>
      <c:catAx>
        <c:axId val="202356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02358504"/>
        <c:crosses val="autoZero"/>
        <c:auto val="1"/>
        <c:lblAlgn val="ctr"/>
        <c:lblOffset val="100"/>
        <c:noMultiLvlLbl val="0"/>
      </c:catAx>
      <c:valAx>
        <c:axId val="202358504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(milhões de m3)</a:t>
                </a:r>
              </a:p>
            </c:rich>
          </c:tx>
          <c:layout>
            <c:manualLayout>
              <c:xMode val="edge"/>
              <c:yMode val="edge"/>
              <c:x val="1.2722992343967373E-2"/>
              <c:y val="0.349954586590569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02356936"/>
        <c:crosses val="autoZero"/>
        <c:crossBetween val="between"/>
      </c:valAx>
      <c:valAx>
        <c:axId val="202360856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202361248"/>
        <c:crosses val="max"/>
        <c:crossBetween val="between"/>
      </c:valAx>
      <c:catAx>
        <c:axId val="202361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3608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4.864344213326402E-2"/>
          <c:y val="0.94599744170823574"/>
          <c:w val="0.73007489035110718"/>
          <c:h val="4.55064937611810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281631131040386"/>
                  <c:y val="7.9754710279805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Plan1!$A$2:$A$6</c:f>
              <c:strCache>
                <c:ptCount val="5"/>
                <c:pt idx="0">
                  <c:v>Energia</c:v>
                </c:pt>
                <c:pt idx="1">
                  <c:v>Resíduos</c:v>
                </c:pt>
                <c:pt idx="2">
                  <c:v>Industrias</c:v>
                </c:pt>
                <c:pt idx="3">
                  <c:v>Agropecuária</c:v>
                </c:pt>
                <c:pt idx="4">
                  <c:v>Uso da Terra e Florestas</c:v>
                </c:pt>
              </c:strCache>
            </c:strRef>
          </c:cat>
          <c:val>
            <c:numRef>
              <c:f>Plan1!$B$2:$B$6</c:f>
              <c:numCache>
                <c:formatCode>0%</c:formatCode>
                <c:ptCount val="5"/>
                <c:pt idx="0">
                  <c:v>0.16</c:v>
                </c:pt>
                <c:pt idx="1">
                  <c:v>0.02</c:v>
                </c:pt>
                <c:pt idx="2">
                  <c:v>0.04</c:v>
                </c:pt>
                <c:pt idx="3">
                  <c:v>0.2</c:v>
                </c:pt>
                <c:pt idx="4">
                  <c:v>0.57999999999999996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969414190200802"/>
          <c:y val="9.9203618566896273E-2"/>
          <c:w val="0.52414285527370874"/>
          <c:h val="0.76686161723167467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20620339979401991"/>
                  <c:y val="-8.9028450202829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Plan1!$A$2:$A$6</c:f>
              <c:strCache>
                <c:ptCount val="5"/>
                <c:pt idx="0">
                  <c:v>Energia</c:v>
                </c:pt>
                <c:pt idx="1">
                  <c:v>Resíduos</c:v>
                </c:pt>
                <c:pt idx="2">
                  <c:v>Industrias</c:v>
                </c:pt>
                <c:pt idx="3">
                  <c:v>Agropecuária</c:v>
                </c:pt>
                <c:pt idx="4">
                  <c:v>Uso da Terra e Florestas</c:v>
                </c:pt>
              </c:strCache>
            </c:strRef>
          </c:cat>
          <c:val>
            <c:numRef>
              <c:f>Plan1!$B$2:$B$6</c:f>
              <c:numCache>
                <c:formatCode>0%</c:formatCode>
                <c:ptCount val="5"/>
                <c:pt idx="0">
                  <c:v>0.37</c:v>
                </c:pt>
                <c:pt idx="1">
                  <c:v>0.04</c:v>
                </c:pt>
                <c:pt idx="2">
                  <c:v>7.0000000000000007E-2</c:v>
                </c:pt>
                <c:pt idx="3">
                  <c:v>0.37</c:v>
                </c:pt>
                <c:pt idx="4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033111963858141"/>
          <c:y val="6.7623541331878464E-2"/>
          <c:w val="0.29076706111928341"/>
          <c:h val="0.864752575497623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97214663042469"/>
          <c:y val="2.3362599042452505E-2"/>
          <c:w val="0.87313881898163737"/>
          <c:h val="0.81237482592164956"/>
        </c:manualLayout>
      </c:layout>
      <c:areaChart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Substituição de Gasolina (No Brasil)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Plan1!$B$2:$B$17</c:f>
              <c:numCache>
                <c:formatCode>_(* #,##0_);_(* \(#,##0\);_(* "-"??_);_(@_)</c:formatCode>
                <c:ptCount val="16"/>
                <c:pt idx="0">
                  <c:v>52.664999999999999</c:v>
                </c:pt>
                <c:pt idx="1">
                  <c:v>51.113399999999992</c:v>
                </c:pt>
                <c:pt idx="2">
                  <c:v>49.561800000000005</c:v>
                </c:pt>
                <c:pt idx="3">
                  <c:v>48.010199999999998</c:v>
                </c:pt>
                <c:pt idx="4">
                  <c:v>46.45859999999999</c:v>
                </c:pt>
                <c:pt idx="5">
                  <c:v>44.906999999999996</c:v>
                </c:pt>
                <c:pt idx="6">
                  <c:v>44.960699999999996</c:v>
                </c:pt>
                <c:pt idx="7">
                  <c:v>45.014399999999995</c:v>
                </c:pt>
                <c:pt idx="8">
                  <c:v>45.068100000000001</c:v>
                </c:pt>
                <c:pt idx="9">
                  <c:v>45.1218</c:v>
                </c:pt>
                <c:pt idx="10">
                  <c:v>45.1755</c:v>
                </c:pt>
                <c:pt idx="11">
                  <c:v>45.229200000000013</c:v>
                </c:pt>
                <c:pt idx="12">
                  <c:v>45.282900000000012</c:v>
                </c:pt>
                <c:pt idx="13">
                  <c:v>45.336600000000004</c:v>
                </c:pt>
                <c:pt idx="14">
                  <c:v>45.390300000000011</c:v>
                </c:pt>
                <c:pt idx="15">
                  <c:v>45.444000000000003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Bioeletricidade (No Brasil)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Plan1!$C$2:$C$17</c:f>
              <c:numCache>
                <c:formatCode>_(* #,##0_);_(* \(#,##0\);_(* "-"??_);_(@_)</c:formatCode>
                <c:ptCount val="16"/>
                <c:pt idx="0" formatCode="_(* #,##0.000_);_(* \(#,##0.000\);_(* &quot;-&quot;??_);_(@_)">
                  <c:v>9.2776047909999999</c:v>
                </c:pt>
                <c:pt idx="1">
                  <c:v>10.539494520099957</c:v>
                </c:pt>
                <c:pt idx="2">
                  <c:v>11.75121522211</c:v>
                </c:pt>
                <c:pt idx="3">
                  <c:v>13.264830112215501</c:v>
                </c:pt>
                <c:pt idx="4">
                  <c:v>14.426628767826276</c:v>
                </c:pt>
                <c:pt idx="5">
                  <c:v>15.445832326217589</c:v>
                </c:pt>
                <c:pt idx="6">
                  <c:v>15.785442878223217</c:v>
                </c:pt>
                <c:pt idx="7">
                  <c:v>16.127643366978315</c:v>
                </c:pt>
                <c:pt idx="8">
                  <c:v>16.472433792482882</c:v>
                </c:pt>
                <c:pt idx="9">
                  <c:v>16.819814154736921</c:v>
                </c:pt>
                <c:pt idx="10">
                  <c:v>17.169784453740426</c:v>
                </c:pt>
                <c:pt idx="11">
                  <c:v>17.522344689493401</c:v>
                </c:pt>
                <c:pt idx="12">
                  <c:v>17.877494861995853</c:v>
                </c:pt>
                <c:pt idx="13">
                  <c:v>18.235234971247767</c:v>
                </c:pt>
                <c:pt idx="14">
                  <c:v>18.595565017249157</c:v>
                </c:pt>
                <c:pt idx="15">
                  <c:v>18.958485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Substituição de Gasolina (Exportação_Fora do Brasil)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Plan1!$D$2:$D$17</c:f>
              <c:numCache>
                <c:formatCode>_(* #,##0_);_(* \(#,##0\);_(* "-"??_);_(@_)</c:formatCode>
                <c:ptCount val="16"/>
                <c:pt idx="0">
                  <c:v>2.1</c:v>
                </c:pt>
                <c:pt idx="1">
                  <c:v>2.6040000000000001</c:v>
                </c:pt>
                <c:pt idx="2">
                  <c:v>3.1080000000000001</c:v>
                </c:pt>
                <c:pt idx="3">
                  <c:v>3.6120000000000001</c:v>
                </c:pt>
                <c:pt idx="4">
                  <c:v>4.1159999999999997</c:v>
                </c:pt>
                <c:pt idx="5">
                  <c:v>4.62</c:v>
                </c:pt>
                <c:pt idx="6">
                  <c:v>5.2080000000000002</c:v>
                </c:pt>
                <c:pt idx="7">
                  <c:v>5.7960000000000003</c:v>
                </c:pt>
                <c:pt idx="8">
                  <c:v>6.3839999999999995</c:v>
                </c:pt>
                <c:pt idx="9">
                  <c:v>6.9719999999999995</c:v>
                </c:pt>
                <c:pt idx="10">
                  <c:v>7.5599999999999978</c:v>
                </c:pt>
                <c:pt idx="11">
                  <c:v>8.1479999999999979</c:v>
                </c:pt>
                <c:pt idx="12">
                  <c:v>8.7359999999999989</c:v>
                </c:pt>
                <c:pt idx="13">
                  <c:v>9.3239999999999981</c:v>
                </c:pt>
                <c:pt idx="14">
                  <c:v>9.9120000000000008</c:v>
                </c:pt>
                <c:pt idx="15">
                  <c:v>10.5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356544"/>
        <c:axId val="202357328"/>
      </c:areaChart>
      <c:catAx>
        <c:axId val="202356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2357328"/>
        <c:crosses val="autoZero"/>
        <c:auto val="1"/>
        <c:lblAlgn val="ctr"/>
        <c:lblOffset val="100"/>
        <c:noMultiLvlLbl val="0"/>
      </c:catAx>
      <c:valAx>
        <c:axId val="202357328"/>
        <c:scaling>
          <c:orientation val="minMax"/>
          <c:max val="200"/>
          <c:min val="-35"/>
        </c:scaling>
        <c:delete val="0"/>
        <c:axPos val="l"/>
        <c:majorGridlines>
          <c:spPr>
            <a:ln w="9525" cap="flat" cmpd="sng" algn="ctr">
              <a:solidFill>
                <a:schemeClr val="tx1"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 smtClean="0">
                    <a:solidFill>
                      <a:schemeClr val="tx1"/>
                    </a:solidFill>
                  </a:rPr>
                  <a:t>(</a:t>
                </a:r>
                <a:r>
                  <a:rPr lang="en-US" sz="1600" dirty="0" err="1" smtClean="0">
                    <a:solidFill>
                      <a:schemeClr val="tx1"/>
                    </a:solidFill>
                  </a:rPr>
                  <a:t>milhões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 de tCO</a:t>
                </a:r>
                <a:r>
                  <a:rPr lang="en-US" sz="1600" baseline="-25000" dirty="0" smtClean="0">
                    <a:solidFill>
                      <a:schemeClr val="tx1"/>
                    </a:solidFill>
                  </a:rPr>
                  <a:t>2e</a:t>
                </a:r>
                <a:r>
                  <a:rPr lang="en-US" sz="1600" dirty="0" smtClean="0">
                    <a:solidFill>
                      <a:schemeClr val="tx1"/>
                    </a:solidFill>
                  </a:rPr>
                  <a:t>)</a:t>
                </a:r>
                <a:endParaRPr lang="en-US" sz="160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1.0124161883829915E-2"/>
              <c:y val="0.338810611823506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2356544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6760493533163986E-3"/>
          <c:y val="0.90993469998668675"/>
          <c:w val="0.78191062297860681"/>
          <c:h val="9.00653241839736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013525562686772E-2"/>
          <c:y val="1.5872924231889338E-2"/>
          <c:w val="0.88537820940123457"/>
          <c:h val="0.76846598884472817"/>
        </c:manualLayout>
      </c:layout>
      <c:areaChart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Produção Agrícola e industrial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Plan1!$B$2:$B$17</c:f>
              <c:numCache>
                <c:formatCode>_(* #,##0_);_(* \(#,##0\);_(* "-"??_);_(@_)</c:formatCode>
                <c:ptCount val="16"/>
                <c:pt idx="0">
                  <c:v>-24.495553232792865</c:v>
                </c:pt>
                <c:pt idx="1">
                  <c:v>-25.168724063346474</c:v>
                </c:pt>
                <c:pt idx="2">
                  <c:v>-25.085532835694483</c:v>
                </c:pt>
                <c:pt idx="3">
                  <c:v>-25.000459558892814</c:v>
                </c:pt>
                <c:pt idx="4">
                  <c:v>-24.959981027734379</c:v>
                </c:pt>
                <c:pt idx="5">
                  <c:v>-24.824748686064357</c:v>
                </c:pt>
                <c:pt idx="6">
                  <c:v>-25.308436989799631</c:v>
                </c:pt>
                <c:pt idx="7">
                  <c:v>-25.789924943984552</c:v>
                </c:pt>
                <c:pt idx="8">
                  <c:v>-26.269222116638211</c:v>
                </c:pt>
                <c:pt idx="9">
                  <c:v>-26.746338039092912</c:v>
                </c:pt>
                <c:pt idx="10">
                  <c:v>-27.22128220612553</c:v>
                </c:pt>
                <c:pt idx="11">
                  <c:v>-27.69406407608863</c:v>
                </c:pt>
                <c:pt idx="12">
                  <c:v>-28.164693071040904</c:v>
                </c:pt>
                <c:pt idx="13">
                  <c:v>-28.633178576877409</c:v>
                </c:pt>
                <c:pt idx="14">
                  <c:v>-29.099529943459117</c:v>
                </c:pt>
                <c:pt idx="15">
                  <c:v>-29.563756484742193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2357720"/>
        <c:axId val="202358112"/>
      </c:areaChart>
      <c:catAx>
        <c:axId val="202357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2358112"/>
        <c:crosses val="autoZero"/>
        <c:auto val="1"/>
        <c:lblAlgn val="ctr"/>
        <c:lblOffset val="100"/>
        <c:noMultiLvlLbl val="0"/>
      </c:catAx>
      <c:valAx>
        <c:axId val="202358112"/>
        <c:scaling>
          <c:orientation val="minMax"/>
          <c:max val="280"/>
          <c:min val="-35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crossAx val="202357720"/>
        <c:crosses val="autoZero"/>
        <c:crossBetween val="midCat"/>
        <c:majorUnit val="6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513854585957688"/>
          <c:y val="0.87195493810126234"/>
          <c:w val="0.21146973698079127"/>
          <c:h val="4.05529223344721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405242722318596E-2"/>
          <c:y val="1.5872924231889338E-2"/>
          <c:w val="0.88424763701469067"/>
          <c:h val="0.763763881638722"/>
        </c:manualLayout>
      </c:layout>
      <c:areaChart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Produção Agrícola e industrial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Plan1!$B$2:$B$17</c:f>
              <c:numCache>
                <c:formatCode>_(* #,##0_);_(* \(#,##0\);_(* "-"??_);_(@_)</c:formatCode>
                <c:ptCount val="16"/>
                <c:pt idx="0" formatCode="_(* #,##0.0_);_(* \(#,##0.0\);_(* &quot;-&quot;??_);_(@_)">
                  <c:v>-24.495553232792865</c:v>
                </c:pt>
                <c:pt idx="1">
                  <c:v>-24.266880947043859</c:v>
                </c:pt>
                <c:pt idx="2">
                  <c:v>-24.005603058143301</c:v>
                </c:pt>
                <c:pt idx="3">
                  <c:v>-23.739692675562608</c:v>
                </c:pt>
                <c:pt idx="4">
                  <c:v>-23.503278684187457</c:v>
                </c:pt>
                <c:pt idx="5">
                  <c:v>-23.192643140980877</c:v>
                </c:pt>
                <c:pt idx="6">
                  <c:v>-24.006368613692871</c:v>
                </c:pt>
                <c:pt idx="7">
                  <c:v>-24.800953970872442</c:v>
                </c:pt>
                <c:pt idx="8">
                  <c:v>-25.732301050864908</c:v>
                </c:pt>
                <c:pt idx="9">
                  <c:v>-26.812261390326377</c:v>
                </c:pt>
                <c:pt idx="10">
                  <c:v>-28.042770942551698</c:v>
                </c:pt>
                <c:pt idx="11">
                  <c:v>-29.272226798741919</c:v>
                </c:pt>
                <c:pt idx="12">
                  <c:v>-30.500602399748061</c:v>
                </c:pt>
                <c:pt idx="13">
                  <c:v>-31.727872697078318</c:v>
                </c:pt>
                <c:pt idx="14">
                  <c:v>-32.954014083271218</c:v>
                </c:pt>
                <c:pt idx="15">
                  <c:v>-34.17900432546066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266912"/>
        <c:axId val="204268872"/>
      </c:areaChart>
      <c:catAx>
        <c:axId val="2042669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4268872"/>
        <c:crosses val="autoZero"/>
        <c:auto val="1"/>
        <c:lblAlgn val="ctr"/>
        <c:lblOffset val="100"/>
        <c:noMultiLvlLbl val="0"/>
      </c:catAx>
      <c:valAx>
        <c:axId val="204268872"/>
        <c:scaling>
          <c:orientation val="minMax"/>
          <c:max val="210"/>
          <c:min val="-35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_(* #,##0.0_);_(* \(#,##0.0\);_(* &quot;-&quot;??_);_(@_)" sourceLinked="1"/>
        <c:majorTickMark val="out"/>
        <c:minorTickMark val="none"/>
        <c:tickLblPos val="nextTo"/>
        <c:crossAx val="204266912"/>
        <c:crosses val="autoZero"/>
        <c:crossBetween val="midCat"/>
        <c:maj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192198017884075"/>
          <c:y val="0.89193247934399988"/>
          <c:w val="0.20129458550189577"/>
          <c:h val="4.05529223344721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473990551475305E-2"/>
          <c:y val="0.11837872255531942"/>
          <c:w val="0.87778977514619971"/>
          <c:h val="0.67804533068607664"/>
        </c:manualLayout>
      </c:layout>
      <c:areaChart>
        <c:grouping val="stack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Substituição de Gasolina (No Brasil)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Plan1!$B$2:$B$17</c:f>
              <c:numCache>
                <c:formatCode>_(* #,##0_);_(* \(#,##0\);_(* "-"??_);_(@_)</c:formatCode>
                <c:ptCount val="16"/>
                <c:pt idx="0">
                  <c:v>52.762504190218024</c:v>
                </c:pt>
                <c:pt idx="1">
                  <c:v>51.930620568021865</c:v>
                </c:pt>
                <c:pt idx="2">
                  <c:v>51.098736945825685</c:v>
                </c:pt>
                <c:pt idx="3">
                  <c:v>50.266853323629512</c:v>
                </c:pt>
                <c:pt idx="4">
                  <c:v>49.434969701433346</c:v>
                </c:pt>
                <c:pt idx="5">
                  <c:v>48.60308607923718</c:v>
                </c:pt>
                <c:pt idx="6">
                  <c:v>53.370609404130533</c:v>
                </c:pt>
                <c:pt idx="7">
                  <c:v>58.138132729023859</c:v>
                </c:pt>
                <c:pt idx="8">
                  <c:v>62.905656053917198</c:v>
                </c:pt>
                <c:pt idx="9">
                  <c:v>67.673179378810531</c:v>
                </c:pt>
                <c:pt idx="10">
                  <c:v>72.440702703703877</c:v>
                </c:pt>
                <c:pt idx="11">
                  <c:v>77.208226028597238</c:v>
                </c:pt>
                <c:pt idx="12">
                  <c:v>81.975749353490556</c:v>
                </c:pt>
                <c:pt idx="13">
                  <c:v>86.743272678383903</c:v>
                </c:pt>
                <c:pt idx="14">
                  <c:v>91.510796003277221</c:v>
                </c:pt>
                <c:pt idx="15">
                  <c:v>96.278319328170568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Bioeletricidade (No Brasil)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Plan1!$C$2:$C$17</c:f>
              <c:numCache>
                <c:formatCode>_(* #,##0_);_(* \(#,##0\);_(* "-"??_);_(@_)</c:formatCode>
                <c:ptCount val="16"/>
                <c:pt idx="0" formatCode="_(* #,##0.000_);_(* \(#,##0.000\);_(* &quot;-&quot;??_);_(@_)">
                  <c:v>10.116169791000001</c:v>
                </c:pt>
                <c:pt idx="1">
                  <c:v>12.4735329992</c:v>
                </c:pt>
                <c:pt idx="2">
                  <c:v>15.59975684904</c:v>
                </c:pt>
                <c:pt idx="3">
                  <c:v>18.678123043943998</c:v>
                </c:pt>
                <c:pt idx="4">
                  <c:v>22.064325858338403</c:v>
                </c:pt>
                <c:pt idx="5">
                  <c:v>25.789148954172241</c:v>
                </c:pt>
                <c:pt idx="6">
                  <c:v>29.051096244948166</c:v>
                </c:pt>
                <c:pt idx="7">
                  <c:v>33.800937759865484</c:v>
                </c:pt>
                <c:pt idx="8">
                  <c:v>37.418628180311458</c:v>
                </c:pt>
                <c:pt idx="9">
                  <c:v>40.013606429168</c:v>
                </c:pt>
                <c:pt idx="10">
                  <c:v>41.644092892088324</c:v>
                </c:pt>
                <c:pt idx="11">
                  <c:v>43.261379906973303</c:v>
                </c:pt>
                <c:pt idx="12">
                  <c:v>44.865759364850788</c:v>
                </c:pt>
                <c:pt idx="13">
                  <c:v>46.457510953808843</c:v>
                </c:pt>
                <c:pt idx="14">
                  <c:v>48.036902733634541</c:v>
                </c:pt>
                <c:pt idx="15">
                  <c:v>49.604191682732441</c:v>
                </c:pt>
              </c:numCache>
            </c:numRef>
          </c:val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Substituição de Gasolina (Exportação_Fora do Brasil)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Plan1!$A$2:$A$17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Plan1!$D$2:$D$17</c:f>
              <c:numCache>
                <c:formatCode>_(* #,##0.00_);_(* \(#,##0.00\);_(* "-"??_);_(@_)</c:formatCode>
                <c:ptCount val="16"/>
                <c:pt idx="0">
                  <c:v>2.1</c:v>
                </c:pt>
                <c:pt idx="1">
                  <c:v>2.6039999999999996</c:v>
                </c:pt>
                <c:pt idx="2">
                  <c:v>3.1080000000000001</c:v>
                </c:pt>
                <c:pt idx="3">
                  <c:v>3.6120000000000001</c:v>
                </c:pt>
                <c:pt idx="4">
                  <c:v>4.1159999999999997</c:v>
                </c:pt>
                <c:pt idx="5">
                  <c:v>4.62</c:v>
                </c:pt>
                <c:pt idx="6">
                  <c:v>5.2080000000000002</c:v>
                </c:pt>
                <c:pt idx="7">
                  <c:v>5.7960000000000003</c:v>
                </c:pt>
                <c:pt idx="8">
                  <c:v>6.3840000000000003</c:v>
                </c:pt>
                <c:pt idx="9">
                  <c:v>6.9719999999999978</c:v>
                </c:pt>
                <c:pt idx="10">
                  <c:v>7.5599999999999978</c:v>
                </c:pt>
                <c:pt idx="11">
                  <c:v>8.1479999999999979</c:v>
                </c:pt>
                <c:pt idx="12">
                  <c:v>8.7359999999999989</c:v>
                </c:pt>
                <c:pt idx="13">
                  <c:v>9.3239999999999981</c:v>
                </c:pt>
                <c:pt idx="14">
                  <c:v>9.9120000000000008</c:v>
                </c:pt>
                <c:pt idx="15">
                  <c:v>10.5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4269656"/>
        <c:axId val="204269264"/>
      </c:areaChart>
      <c:catAx>
        <c:axId val="204269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04269264"/>
        <c:crosses val="autoZero"/>
        <c:auto val="1"/>
        <c:lblAlgn val="ctr"/>
        <c:lblOffset val="100"/>
        <c:noMultiLvlLbl val="0"/>
      </c:catAx>
      <c:valAx>
        <c:axId val="204269264"/>
        <c:scaling>
          <c:orientation val="minMax"/>
          <c:max val="200"/>
          <c:min val="-35"/>
        </c:scaling>
        <c:delete val="0"/>
        <c:axPos val="l"/>
        <c:majorGridlines>
          <c:spPr>
            <a:ln w="9525" cap="flat" cmpd="sng" algn="ctr">
              <a:solidFill>
                <a:schemeClr val="tx1"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600" dirty="0">
                    <a:latin typeface="+mn-lt"/>
                  </a:rPr>
                  <a:t>(</a:t>
                </a:r>
                <a:r>
                  <a:rPr lang="en-US" sz="1600" dirty="0" err="1">
                    <a:latin typeface="+mn-lt"/>
                  </a:rPr>
                  <a:t>milhões</a:t>
                </a:r>
                <a:r>
                  <a:rPr lang="en-US" sz="1600" dirty="0">
                    <a:latin typeface="+mn-lt"/>
                  </a:rPr>
                  <a:t> de </a:t>
                </a:r>
                <a:r>
                  <a:rPr lang="en-US" sz="1600" dirty="0" smtClean="0">
                    <a:latin typeface="+mn-lt"/>
                  </a:rPr>
                  <a:t>tCO</a:t>
                </a:r>
                <a:r>
                  <a:rPr lang="en-US" sz="1600" baseline="-25000" dirty="0" smtClean="0">
                    <a:latin typeface="+mn-lt"/>
                  </a:rPr>
                  <a:t>2e</a:t>
                </a:r>
                <a:r>
                  <a:rPr lang="en-US" sz="1600" dirty="0" smtClean="0">
                    <a:latin typeface="+mn-lt"/>
                  </a:rPr>
                  <a:t>)</a:t>
                </a:r>
                <a:endParaRPr lang="en-US" sz="1600" dirty="0"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2.8586700859608949E-3"/>
              <c:y val="0.383511151090739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pt-BR"/>
            </a:p>
          </c:txPr>
        </c:title>
        <c:numFmt formatCode="_(* #,##0_);_(* \(#,##0\);_(* &quot;-&quot;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204269656"/>
        <c:crosses val="autoZero"/>
        <c:crossBetween val="midCat"/>
        <c:majorUnit val="2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456435178784525E-3"/>
          <c:y val="0.85023184401255292"/>
          <c:w val="0.78699696963987642"/>
          <c:h val="7.48937095400391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609470143798595E-2"/>
          <c:y val="3.1745999523499047E-2"/>
          <c:w val="0.89803344568225607"/>
          <c:h val="0.807896900344406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Plan1!$A$1</c:f>
              <c:strCache>
                <c:ptCount val="1"/>
                <c:pt idx="0">
                  <c:v>Estagnação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Plan1!$D$2:$D$17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Plan1!$A$2:$A$17</c:f>
              <c:numCache>
                <c:formatCode>_-* #,##0_-;\-* #,##0_-;_-* "-"??_-;_-@_-</c:formatCode>
                <c:ptCount val="16"/>
                <c:pt idx="0">
                  <c:v>37.447051558207136</c:v>
                </c:pt>
                <c:pt idx="1">
                  <c:v>36.484170456753475</c:v>
                </c:pt>
                <c:pt idx="2">
                  <c:v>36.227482386415517</c:v>
                </c:pt>
                <c:pt idx="3">
                  <c:v>36.274570553322683</c:v>
                </c:pt>
                <c:pt idx="4">
                  <c:v>35.925247740091883</c:v>
                </c:pt>
                <c:pt idx="5">
                  <c:v>35.528083640153227</c:v>
                </c:pt>
                <c:pt idx="6">
                  <c:v>35.437705888423579</c:v>
                </c:pt>
                <c:pt idx="7">
                  <c:v>35.352118422993762</c:v>
                </c:pt>
                <c:pt idx="8">
                  <c:v>35.271311675844672</c:v>
                </c:pt>
                <c:pt idx="9">
                  <c:v>35.195276115644013</c:v>
                </c:pt>
                <c:pt idx="10">
                  <c:v>35.124002247614897</c:v>
                </c:pt>
                <c:pt idx="11">
                  <c:v>35.057480613404785</c:v>
                </c:pt>
                <c:pt idx="12">
                  <c:v>34.995701790954968</c:v>
                </c:pt>
                <c:pt idx="13">
                  <c:v>34.938656394370355</c:v>
                </c:pt>
                <c:pt idx="14">
                  <c:v>34.88633507379005</c:v>
                </c:pt>
                <c:pt idx="15">
                  <c:v>34.838728515257806</c:v>
                </c:pt>
              </c:numCache>
            </c:numRef>
          </c:val>
        </c:ser>
        <c:ser>
          <c:idx val="1"/>
          <c:order val="1"/>
          <c:tx>
            <c:strRef>
              <c:f>Plan1!$B$1</c:f>
              <c:strCache>
                <c:ptCount val="1"/>
                <c:pt idx="0">
                  <c:v>Diferença (Expansão - Estagnação)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Plan1!$D$2:$D$17</c:f>
              <c:numCache>
                <c:formatCode>General</c:formatCode>
                <c:ptCount val="1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  <c:pt idx="11">
                  <c:v>2026</c:v>
                </c:pt>
                <c:pt idx="12">
                  <c:v>2027</c:v>
                </c:pt>
                <c:pt idx="13">
                  <c:v>2028</c:v>
                </c:pt>
                <c:pt idx="14">
                  <c:v>2029</c:v>
                </c:pt>
                <c:pt idx="15">
                  <c:v>2030</c:v>
                </c:pt>
              </c:numCache>
            </c:numRef>
          </c:cat>
          <c:val>
            <c:numRef>
              <c:f>Plan1!$B$2:$B$17</c:f>
              <c:numCache>
                <c:formatCode>_(* #,##0_);_(* \(#,##0\);_(* "-"??_);_(@_)</c:formatCode>
                <c:ptCount val="16"/>
                <c:pt idx="0">
                  <c:v>0.93606919021802781</c:v>
                </c:pt>
                <c:pt idx="1">
                  <c:v>3.6531021634245349</c:v>
                </c:pt>
                <c:pt idx="2">
                  <c:v>6.4654083503068662</c:v>
                </c:pt>
                <c:pt idx="3">
                  <c:v>8.9307131386882119</c:v>
                </c:pt>
                <c:pt idx="4">
                  <c:v>12.070769135492412</c:v>
                </c:pt>
                <c:pt idx="5">
                  <c:v>15.671508252275316</c:v>
                </c:pt>
                <c:pt idx="6">
                  <c:v>22.977631146962253</c:v>
                </c:pt>
                <c:pt idx="7">
                  <c:v>31.785998095023139</c:v>
                </c:pt>
                <c:pt idx="8">
                  <c:v>39.32067150751908</c:v>
                </c:pt>
                <c:pt idx="9">
                  <c:v>45.679248302008155</c:v>
                </c:pt>
                <c:pt idx="10">
                  <c:v>50.918022405625607</c:v>
                </c:pt>
                <c:pt idx="11">
                  <c:v>56.139898523423845</c:v>
                </c:pt>
                <c:pt idx="12">
                  <c:v>61.345204527638316</c:v>
                </c:pt>
                <c:pt idx="13">
                  <c:v>66.534254540744087</c:v>
                </c:pt>
                <c:pt idx="14">
                  <c:v>71.707349579850501</c:v>
                </c:pt>
                <c:pt idx="15">
                  <c:v>76.864778170184564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204272008"/>
        <c:axId val="204268088"/>
      </c:barChart>
      <c:catAx>
        <c:axId val="204272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4268088"/>
        <c:crosses val="autoZero"/>
        <c:auto val="1"/>
        <c:lblAlgn val="ctr"/>
        <c:lblOffset val="100"/>
        <c:noMultiLvlLbl val="0"/>
      </c:catAx>
      <c:valAx>
        <c:axId val="2042680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002060">
                  <a:alpha val="10000"/>
                </a:srgb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>
                    <a:solidFill>
                      <a:schemeClr val="tx1"/>
                    </a:solidFill>
                  </a:rPr>
                  <a:t>(milhões de m3)</a:t>
                </a:r>
              </a:p>
            </c:rich>
          </c:tx>
          <c:layout>
            <c:manualLayout>
              <c:xMode val="edge"/>
              <c:yMode val="edge"/>
              <c:x val="1.3480455462485767E-2"/>
              <c:y val="0.3335166462985594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4272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13" y="0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183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13" y="9722183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C7E3D3A-53B7-4E76-A6F2-3324A2151D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6991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2" y="0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2875" y="773113"/>
            <a:ext cx="6815138" cy="3833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55" y="4860218"/>
            <a:ext cx="5203793" cy="4604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932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2" y="9723932"/>
            <a:ext cx="3076578" cy="510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70" tIns="46785" rIns="93570" bIns="467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BA14FB7-02C4-408B-844F-14774DF0049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323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A14FB7-02C4-408B-844F-14774DF0049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4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A14FB7-02C4-408B-844F-14774DF0049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33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A14FB7-02C4-408B-844F-14774DF0049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78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A14FB7-02C4-408B-844F-14774DF0049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817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086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841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2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77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3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71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02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05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0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3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C255D14-6286-47DD-A3B6-579BE8CAA2BB}" type="datetimeFigureOut">
              <a:rPr lang="en-US" smtClean="0"/>
              <a:t>6/30/2015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BB3756-2C51-4C86-BDB4-54CFEC63B24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7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09320"/>
            <a:ext cx="12204000" cy="44097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344472" y="6453336"/>
            <a:ext cx="1728192" cy="357289"/>
          </a:xfrm>
          <a:prstGeom prst="rect">
            <a:avLst/>
          </a:prstGeom>
        </p:spPr>
      </p:pic>
      <p:cxnSp>
        <p:nvCxnSpPr>
          <p:cNvPr id="12" name="Conector reto 11"/>
          <p:cNvCxnSpPr/>
          <p:nvPr userDrawn="1"/>
        </p:nvCxnSpPr>
        <p:spPr>
          <a:xfrm>
            <a:off x="431371" y="615826"/>
            <a:ext cx="11425269" cy="0"/>
          </a:xfrm>
          <a:prstGeom prst="line">
            <a:avLst/>
          </a:prstGeom>
          <a:ln w="19050">
            <a:solidFill>
              <a:srgbClr val="00206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358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roicone.com.br/" TargetMode="External"/><Relationship Id="rId2" Type="http://schemas.openxmlformats.org/officeDocument/2006/relationships/hyperlink" Target="mailto:marcelo@agroicone.com.br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iconebrasil.com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4680" y="1700808"/>
            <a:ext cx="12192000" cy="2160240"/>
          </a:xfrm>
          <a:prstGeom prst="rect">
            <a:avLst/>
          </a:prstGeom>
          <a:solidFill>
            <a:schemeClr val="bg1">
              <a:lumMod val="85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Cana </a:t>
            </a:r>
            <a:r>
              <a:rPr lang="pt-BR" sz="4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de açúcar como ativo estratégico da agenda de mitigação de </a:t>
            </a:r>
            <a:r>
              <a:rPr lang="pt-BR" sz="4400" b="1" dirty="0" err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GEEs</a:t>
            </a:r>
            <a:r>
              <a:rPr lang="pt-BR" sz="44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pt-BR" sz="4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brasileira</a:t>
            </a:r>
            <a:endParaRPr lang="pt-BR" sz="40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  <a:p>
            <a:pPr algn="ctr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pt-BR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papel do setor </a:t>
            </a:r>
            <a:r>
              <a:rPr lang="pt-BR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sucroenergético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 redução das emissões de gases e sua </a:t>
            </a:r>
          </a:p>
          <a:p>
            <a:pPr algn="ctr"/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importância para a definição de uma matriz energética mais sustentável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pt-BR" sz="320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5369551" y="5621178"/>
            <a:ext cx="26276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1º  de Julho de 2015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72008" y="148570"/>
            <a:ext cx="1207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accent5">
                    <a:lumMod val="50000"/>
                  </a:schemeClr>
                </a:solidFill>
              </a:rPr>
              <a:t>Comissão Mista Permanente sobre Mudanças Climáticas do Congresso Nacional 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8976320" y="4437112"/>
            <a:ext cx="254903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Rodrigo C A Lima</a:t>
            </a:r>
          </a:p>
          <a:p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Marcelo Moreira</a:t>
            </a:r>
          </a:p>
          <a:p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Willian Kimura</a:t>
            </a:r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</a:rPr>
              <a:t>Premissas</a:t>
            </a:r>
            <a:endParaRPr lang="pt-BR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11696" y="748436"/>
            <a:ext cx="1164061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Produção e consumo:</a:t>
            </a:r>
          </a:p>
          <a:p>
            <a:r>
              <a:rPr lang="pt-BR" dirty="0" smtClean="0"/>
              <a:t>Produção de etanol, açúcar, moagem: UNICA (Gerência de economia)</a:t>
            </a:r>
          </a:p>
          <a:p>
            <a:endParaRPr lang="pt-BR" dirty="0" smtClean="0"/>
          </a:p>
          <a:p>
            <a:r>
              <a:rPr lang="pt-BR" b="1" dirty="0" smtClean="0"/>
              <a:t>Etanol 2G</a:t>
            </a:r>
          </a:p>
          <a:p>
            <a:r>
              <a:rPr lang="pt-BR" dirty="0" smtClean="0"/>
              <a:t>Produzido em usinas integradas 1G e 2G (Macedo e Seabra, 2008)</a:t>
            </a:r>
          </a:p>
          <a:p>
            <a:endParaRPr lang="pt-BR" dirty="0" smtClean="0"/>
          </a:p>
          <a:p>
            <a:r>
              <a:rPr lang="pt-BR" b="1" dirty="0" smtClean="0"/>
              <a:t>Premissas bioeletricidade: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Até 2020: estimativa UNICA (Gerência de bioeletricidade)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 baseada nos contratos existentes (cenário base) e no possível expansão potencial (cenário expansão). </a:t>
            </a:r>
          </a:p>
          <a:p>
            <a:pPr>
              <a:spcBef>
                <a:spcPts val="600"/>
              </a:spcBef>
            </a:pPr>
            <a:r>
              <a:rPr lang="pt-BR" dirty="0" smtClean="0"/>
              <a:t>Até 2030: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Cenário estagnação: extrapolação baseada na média de bioeletricidade / cana (partindo de 57 kWh/t cana em 2020 e chegando a 60 kWh/ cana em 2030.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Cenário expansão: Maximiza a eficiência, com expansão de moagem e </a:t>
            </a:r>
            <a:r>
              <a:rPr lang="pt-BR" dirty="0" err="1" smtClean="0"/>
              <a:t>retrofit</a:t>
            </a:r>
            <a:r>
              <a:rPr lang="pt-BR" dirty="0" smtClean="0"/>
              <a:t> (5% ao ano) adotando sistemas de alta eficiência 2G e bioeletricidade, conforme Macedo e Seabra (2008).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136 milhões de toneladas moídas em usinas consorciadas 2G+1G, com excedente de 44 kWh/t cana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798 milhões de t moídas em usinas de alta eficiência e (135 kWh/t cana)</a:t>
            </a:r>
          </a:p>
          <a:p>
            <a:pPr marL="742950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Moagem restante em usinas com baixa eficiência (cerca de 20 kWh/ t cana</a:t>
            </a:r>
            <a:r>
              <a:rPr lang="pt-BR" dirty="0"/>
              <a:t>)</a:t>
            </a:r>
            <a:r>
              <a:rPr lang="pt-BR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7233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</a:rPr>
              <a:t>Premissas</a:t>
            </a:r>
            <a:endParaRPr lang="pt-BR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35360" y="779214"/>
            <a:ext cx="1176096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Contabilização das emissões: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Contabilizadas apenas emissões referentes à (i) substituição de gasolina (</a:t>
            </a:r>
            <a:r>
              <a:rPr lang="pt-BR" dirty="0" err="1" smtClean="0"/>
              <a:t>ii</a:t>
            </a:r>
            <a:r>
              <a:rPr lang="pt-BR" dirty="0" smtClean="0"/>
              <a:t>) substituição de eletricidade e (</a:t>
            </a:r>
            <a:r>
              <a:rPr lang="pt-BR" dirty="0" err="1" smtClean="0"/>
              <a:t>iii</a:t>
            </a:r>
            <a:r>
              <a:rPr lang="pt-BR" dirty="0" smtClean="0"/>
              <a:t>) emissões do processo produtivo (agrícola e industrial). Mitigação de etanol exportado e outros fins não foram calculada para fins de inventário nacional.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Substituição de gasolina 1,8 a 2,1 tCO2e por m3 de gasolina, dependendo se é anidro ou hidratado e da frota (Macedo e Seabra, 2008)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Bioeletricidade substituição da margem combinada: 0,43 t CO2e/</a:t>
            </a:r>
            <a:r>
              <a:rPr lang="pt-BR" dirty="0" err="1"/>
              <a:t>M</a:t>
            </a:r>
            <a:r>
              <a:rPr lang="pt-BR" dirty="0" err="1" smtClean="0"/>
              <a:t>Wh</a:t>
            </a:r>
            <a:r>
              <a:rPr lang="pt-BR" dirty="0" smtClean="0"/>
              <a:t>; Calculado com base em MCTI (2015). 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dirty="0" smtClean="0"/>
              <a:t>Emissões de produção com base em Macedo e Seabra (2008), não consideradas emissões/absorções de LUC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  <a:p>
            <a:r>
              <a:rPr lang="pt-BR" b="1" dirty="0"/>
              <a:t>Monetização da mitigação adicional:</a:t>
            </a:r>
          </a:p>
          <a:p>
            <a:r>
              <a:rPr lang="pt-BR" dirty="0"/>
              <a:t>Mitigação calculada em função da mitigação adicional entre cenários e custo social do carbono calculado em EPA (2013).</a:t>
            </a:r>
          </a:p>
          <a:p>
            <a:endParaRPr lang="pt-BR" dirty="0"/>
          </a:p>
          <a:p>
            <a:r>
              <a:rPr lang="pt-BR" b="1" dirty="0"/>
              <a:t>Etanol adicional:</a:t>
            </a:r>
          </a:p>
          <a:p>
            <a:r>
              <a:rPr lang="pt-BR" dirty="0"/>
              <a:t>Diferença simples do etano consumido nos dois cenários (em anidro equivalente)</a:t>
            </a:r>
            <a:r>
              <a:rPr lang="pt-BR" b="1" dirty="0"/>
              <a:t> </a:t>
            </a:r>
            <a:r>
              <a:rPr lang="pt-BR" dirty="0"/>
              <a:t> </a:t>
            </a:r>
          </a:p>
          <a:p>
            <a:endParaRPr lang="pt-BR" dirty="0"/>
          </a:p>
          <a:p>
            <a:r>
              <a:rPr lang="pt-BR" b="1" dirty="0"/>
              <a:t>Estimativa do valor ambiental do litro de etanol adicional</a:t>
            </a:r>
          </a:p>
          <a:p>
            <a:r>
              <a:rPr lang="pt-BR" dirty="0"/>
              <a:t>Mitigação adicional monetizada / consumo adicional de etanol. </a:t>
            </a:r>
          </a:p>
        </p:txBody>
      </p:sp>
    </p:spTree>
    <p:extLst>
      <p:ext uri="{BB962C8B-B14F-4D97-AF65-F5344CB8AC3E}">
        <p14:creationId xmlns:p14="http://schemas.microsoft.com/office/powerpoint/2010/main" val="1819112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4" y="-27384"/>
            <a:ext cx="11161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Evolução do consumo de etanol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9453295" y="5949280"/>
            <a:ext cx="2736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Dados </a:t>
            </a:r>
            <a:r>
              <a:rPr lang="en-US" sz="1200" dirty="0" err="1" smtClean="0"/>
              <a:t>disponíveis</a:t>
            </a:r>
            <a:r>
              <a:rPr lang="en-US" sz="1200" dirty="0" smtClean="0"/>
              <a:t> de </a:t>
            </a:r>
            <a:r>
              <a:rPr lang="en-US" sz="1200" dirty="0" err="1" smtClean="0"/>
              <a:t>janeiro</a:t>
            </a:r>
            <a:r>
              <a:rPr lang="en-US" sz="1200" dirty="0" smtClean="0"/>
              <a:t> a </a:t>
            </a:r>
            <a:r>
              <a:rPr lang="en-US" sz="1200" dirty="0" err="1" smtClean="0"/>
              <a:t>maio</a:t>
            </a:r>
            <a:endParaRPr lang="en-US" sz="12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19336" y="6453336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Fonte</a:t>
            </a:r>
            <a:r>
              <a:rPr lang="en-US" sz="1400" dirty="0" smtClean="0"/>
              <a:t>: ANP (2015)</a:t>
            </a:r>
            <a:endParaRPr lang="en-US" sz="1400" dirty="0"/>
          </a:p>
        </p:txBody>
      </p:sp>
      <p:graphicFrame>
        <p:nvGraphicFramePr>
          <p:cNvPr id="19" name="Gráfico 18"/>
          <p:cNvGraphicFramePr/>
          <p:nvPr>
            <p:extLst>
              <p:ext uri="{D42A27DB-BD31-4B8C-83A1-F6EECF244321}">
                <p14:modId xmlns:p14="http://schemas.microsoft.com/office/powerpoint/2010/main" val="454145014"/>
              </p:ext>
            </p:extLst>
          </p:nvPr>
        </p:nvGraphicFramePr>
        <p:xfrm>
          <a:off x="407368" y="742239"/>
          <a:ext cx="11449272" cy="5495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Retângulo de cantos arredondados 19"/>
          <p:cNvSpPr/>
          <p:nvPr/>
        </p:nvSpPr>
        <p:spPr>
          <a:xfrm>
            <a:off x="4367808" y="2132856"/>
            <a:ext cx="1656184" cy="3312368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43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>
                <a:solidFill>
                  <a:schemeClr val="accent5">
                    <a:lumMod val="50000"/>
                  </a:schemeClr>
                </a:solidFill>
              </a:rPr>
              <a:t>Energias renováveis no contexto </a:t>
            </a:r>
            <a:r>
              <a:rPr lang="pt-BR" sz="4000" b="1" dirty="0" err="1">
                <a:solidFill>
                  <a:schemeClr val="accent5">
                    <a:lumMod val="50000"/>
                  </a:schemeClr>
                </a:solidFill>
              </a:rPr>
              <a:t>pré</a:t>
            </a:r>
            <a:r>
              <a:rPr lang="pt-BR" sz="4000" b="1" dirty="0">
                <a:solidFill>
                  <a:schemeClr val="accent5">
                    <a:lumMod val="50000"/>
                  </a:schemeClr>
                </a:solidFill>
              </a:rPr>
              <a:t> COP21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35360" y="764704"/>
            <a:ext cx="11593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2010: Brasil assume compromissos voluntários de redução de emissões de </a:t>
            </a:r>
            <a:r>
              <a:rPr lang="pt-BR" b="1" dirty="0" err="1" smtClean="0"/>
              <a:t>GEEs</a:t>
            </a:r>
            <a:r>
              <a:rPr lang="pt-BR" b="1" dirty="0" smtClean="0"/>
              <a:t> perante a </a:t>
            </a:r>
            <a:r>
              <a:rPr lang="pt-BR" b="1" dirty="0" smtClean="0"/>
              <a:t>UFCCC;</a:t>
            </a:r>
            <a:endParaRPr lang="pt-BR" b="1" dirty="0" smtClean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 smtClean="0"/>
              <a:t>Política Nacional de Mudanças do Clima: planos </a:t>
            </a:r>
            <a:r>
              <a:rPr lang="pt-BR" dirty="0" smtClean="0"/>
              <a:t>setoriais e redução </a:t>
            </a:r>
            <a:r>
              <a:rPr lang="pt-BR" dirty="0" smtClean="0"/>
              <a:t>do </a:t>
            </a:r>
            <a:r>
              <a:rPr lang="pt-BR" dirty="0" smtClean="0"/>
              <a:t>desmatamento como foco;</a:t>
            </a:r>
            <a:endParaRPr lang="pt-BR" dirty="0" smtClean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pt-BR" dirty="0" smtClean="0"/>
              <a:t>Energia: compromissos lastreados pelas projeções do Plano Decenal de Energia 2020, sem políticas efetivas de incentivo.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35360" y="1979548"/>
            <a:ext cx="113052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/>
              <a:t>2015</a:t>
            </a:r>
            <a:r>
              <a:rPr lang="pt-BR" b="1" dirty="0"/>
              <a:t>: COP21 deverá adotar um novo acordo global sobre mudanças do clima</a:t>
            </a:r>
            <a:r>
              <a:rPr lang="pt-BR" b="1" dirty="0" smtClean="0"/>
              <a:t>;</a:t>
            </a:r>
            <a:endParaRPr lang="pt-BR" b="1" dirty="0"/>
          </a:p>
        </p:txBody>
      </p:sp>
      <p:sp>
        <p:nvSpPr>
          <p:cNvPr id="4" name="Retângulo 3"/>
          <p:cNvSpPr/>
          <p:nvPr/>
        </p:nvSpPr>
        <p:spPr>
          <a:xfrm>
            <a:off x="7204044" y="2492896"/>
            <a:ext cx="4868619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1600" dirty="0"/>
              <a:t>Novo acordo deve trazer metas obrigatórias de redução de emissões de </a:t>
            </a:r>
            <a:r>
              <a:rPr lang="pt-BR" sz="1600" dirty="0" err="1"/>
              <a:t>GEEs</a:t>
            </a:r>
            <a:r>
              <a:rPr lang="pt-BR" sz="1600" dirty="0"/>
              <a:t> para o Brasil;</a:t>
            </a:r>
          </a:p>
          <a:p>
            <a:pPr marL="342900" indent="-342900">
              <a:spcBef>
                <a:spcPts val="1800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1600" dirty="0"/>
              <a:t>De que forma as reduções de emissão ocorrerão no setor de energia</a:t>
            </a:r>
            <a:r>
              <a:rPr lang="pt-BR" sz="1600" dirty="0" smtClean="0"/>
              <a:t>?</a:t>
            </a:r>
          </a:p>
          <a:p>
            <a:pPr marL="342900" indent="-342900">
              <a:spcBef>
                <a:spcPts val="1800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1600" dirty="0"/>
              <a:t>P</a:t>
            </a:r>
            <a:r>
              <a:rPr lang="pt-BR" sz="1600" dirty="0" smtClean="0"/>
              <a:t>articipação </a:t>
            </a:r>
            <a:r>
              <a:rPr lang="pt-BR" sz="1600" dirty="0"/>
              <a:t>de 28% a 33% de fontes renováveis (eletricidade e biocombustíveis) além da geração </a:t>
            </a:r>
            <a:r>
              <a:rPr lang="pt-BR" sz="1600" dirty="0" smtClean="0"/>
              <a:t>hidráulica;</a:t>
            </a:r>
            <a:endParaRPr lang="pt-BR" sz="1600" dirty="0"/>
          </a:p>
          <a:p>
            <a:pPr marL="342900" indent="-342900">
              <a:spcBef>
                <a:spcPts val="1800"/>
              </a:spcBef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1600" dirty="0"/>
              <a:t>Etanol e </a:t>
            </a:r>
            <a:r>
              <a:rPr lang="pt-BR" sz="1600" dirty="0" err="1"/>
              <a:t>bioeletricidade</a:t>
            </a:r>
            <a:r>
              <a:rPr lang="pt-BR" sz="1600" dirty="0"/>
              <a:t> podem e devem ser vistos como tecnologias </a:t>
            </a:r>
            <a:r>
              <a:rPr lang="pt-BR" sz="1600" dirty="0" smtClean="0"/>
              <a:t>que promovem </a:t>
            </a:r>
            <a:r>
              <a:rPr lang="pt-BR" sz="1600" dirty="0"/>
              <a:t>reduções </a:t>
            </a:r>
            <a:r>
              <a:rPr lang="pt-BR" sz="1600" dirty="0" smtClean="0"/>
              <a:t>custo-eficientes de emissões? </a:t>
            </a:r>
            <a:endParaRPr lang="pt-BR" sz="1600" dirty="0"/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2985461846"/>
              </p:ext>
            </p:extLst>
          </p:nvPr>
        </p:nvGraphicFramePr>
        <p:xfrm>
          <a:off x="-932043" y="3113714"/>
          <a:ext cx="4856088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3301701455"/>
              </p:ext>
            </p:extLst>
          </p:nvPr>
        </p:nvGraphicFramePr>
        <p:xfrm>
          <a:off x="2348773" y="3126654"/>
          <a:ext cx="4856088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1343472" y="30596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2005</a:t>
            </a:r>
            <a:endParaRPr lang="en-US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4295800" y="306896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2012</a:t>
            </a:r>
            <a:endParaRPr lang="en-US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119336" y="6453336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Fonte</a:t>
            </a:r>
            <a:r>
              <a:rPr lang="en-US" sz="1400" dirty="0" smtClean="0"/>
              <a:t>: MCTI (2014)</a:t>
            </a:r>
            <a:endParaRPr lang="en-US" sz="1400" dirty="0"/>
          </a:p>
        </p:txBody>
      </p:sp>
      <p:sp>
        <p:nvSpPr>
          <p:cNvPr id="19" name="Retângulo 18"/>
          <p:cNvSpPr/>
          <p:nvPr/>
        </p:nvSpPr>
        <p:spPr>
          <a:xfrm>
            <a:off x="1496001" y="2521973"/>
            <a:ext cx="3159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rgbClr val="00B050"/>
              </a:buClr>
            </a:pPr>
            <a:r>
              <a:rPr lang="pt-BR" dirty="0"/>
              <a:t>Perfil de emissões do </a:t>
            </a:r>
            <a:r>
              <a:rPr lang="pt-BR" dirty="0" smtClean="0"/>
              <a:t>Brasil </a:t>
            </a:r>
            <a:endParaRPr lang="pt-BR" dirty="0"/>
          </a:p>
        </p:txBody>
      </p:sp>
      <p:cxnSp>
        <p:nvCxnSpPr>
          <p:cNvPr id="6" name="Conector reto 5"/>
          <p:cNvCxnSpPr/>
          <p:nvPr/>
        </p:nvCxnSpPr>
        <p:spPr>
          <a:xfrm flipV="1">
            <a:off x="1496001" y="3757539"/>
            <a:ext cx="783574" cy="94883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flipV="1">
            <a:off x="4453779" y="4274624"/>
            <a:ext cx="1152128" cy="431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 rot="18891178">
            <a:off x="1424702" y="3968884"/>
            <a:ext cx="15726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 smtClean="0"/>
              <a:t>(45% </a:t>
            </a:r>
            <a:r>
              <a:rPr lang="pt-BR" sz="1000" b="1" dirty="0" smtClean="0"/>
              <a:t>transporte</a:t>
            </a:r>
            <a:r>
              <a:rPr lang="pt-BR" sz="1050" b="1" dirty="0" smtClean="0"/>
              <a:t>)</a:t>
            </a:r>
            <a:endParaRPr lang="en-US" sz="1050" b="1" dirty="0"/>
          </a:p>
        </p:txBody>
      </p:sp>
      <p:sp>
        <p:nvSpPr>
          <p:cNvPr id="23" name="CaixaDeTexto 22"/>
          <p:cNvSpPr txBox="1"/>
          <p:nvPr/>
        </p:nvSpPr>
        <p:spPr>
          <a:xfrm rot="633890">
            <a:off x="4535329" y="4731237"/>
            <a:ext cx="1660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/>
              <a:t>(48% transporte)</a:t>
            </a:r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310716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</a:rPr>
              <a:t>Níveis de produção</a:t>
            </a:r>
            <a:endParaRPr lang="pt-BR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53185"/>
              </p:ext>
            </p:extLst>
          </p:nvPr>
        </p:nvGraphicFramePr>
        <p:xfrm>
          <a:off x="551384" y="980728"/>
          <a:ext cx="11161240" cy="442989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176464"/>
                <a:gridCol w="1404156"/>
                <a:gridCol w="2790310"/>
                <a:gridCol w="2790310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Indicadores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2014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Cenário 1 (estagnação)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Cenário 2 (expansão)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2030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Produção 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cana-de-açúcar (Milhões </a:t>
                      </a: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toneladas)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630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731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1.015</a:t>
                      </a:r>
                      <a:endParaRPr lang="pt-BR" sz="2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Área colhida de cana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(Milhões </a:t>
                      </a: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hectares)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8,7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7,7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10,7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Produção de etanol 2G*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Bilhões </a:t>
                      </a: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litros)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0,2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5,0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Produção de bioeletricidade        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2200" dirty="0" err="1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TWh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</a:t>
                      </a:r>
                      <a:endParaRPr lang="pt-BR" sz="22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u="non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</a:t>
                      </a:r>
                      <a:endParaRPr lang="pt-BR" sz="22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Consumo 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etanol</a:t>
                      </a:r>
                      <a:r>
                        <a:rPr lang="pt-BR" sz="220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combustível </a:t>
                      </a:r>
                      <a:endParaRPr lang="pt-BR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Bilhões </a:t>
                      </a: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</a:t>
                      </a: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litros)</a:t>
                      </a:r>
                      <a:endParaRPr lang="pt-BR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24,7</a:t>
                      </a:r>
                      <a:endParaRPr lang="pt-BR" sz="22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21,6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50,9 </a:t>
                      </a:r>
                      <a:endParaRPr lang="pt-BR" sz="2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119336" y="6453336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Fonte</a:t>
            </a:r>
            <a:r>
              <a:rPr lang="en-US" sz="1400" dirty="0" smtClean="0"/>
              <a:t>: UNICA (2015)</a:t>
            </a:r>
            <a:endParaRPr lang="en-US" sz="1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79376" y="5661248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*</a:t>
            </a:r>
            <a:r>
              <a:rPr lang="en-US" sz="1400" dirty="0" smtClean="0"/>
              <a:t>E</a:t>
            </a:r>
            <a:r>
              <a:rPr lang="pt-BR" sz="1400" dirty="0" err="1" smtClean="0"/>
              <a:t>tanol</a:t>
            </a:r>
            <a:r>
              <a:rPr lang="pt-BR" sz="1400" dirty="0" smtClean="0"/>
              <a:t> </a:t>
            </a:r>
            <a:r>
              <a:rPr lang="pt-BR" sz="1400" dirty="0"/>
              <a:t>de segunda geração produzido a partir da biomassa da cana-de-açúcar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6909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79376" y="44624"/>
            <a:ext cx="113772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3200" b="1" dirty="0" smtClean="0">
                <a:solidFill>
                  <a:schemeClr val="accent5">
                    <a:lumMod val="50000"/>
                  </a:schemeClr>
                </a:solidFill>
              </a:rPr>
              <a:t>Emissões evitadas comparadas aos fósseis (Estagnação)</a:t>
            </a:r>
            <a:endParaRPr lang="pt-BR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21" name="Gráfico 20"/>
          <p:cNvGraphicFramePr/>
          <p:nvPr>
            <p:extLst>
              <p:ext uri="{D42A27DB-BD31-4B8C-83A1-F6EECF244321}">
                <p14:modId xmlns:p14="http://schemas.microsoft.com/office/powerpoint/2010/main" val="2945056618"/>
              </p:ext>
            </p:extLst>
          </p:nvPr>
        </p:nvGraphicFramePr>
        <p:xfrm>
          <a:off x="451448" y="680502"/>
          <a:ext cx="11405191" cy="551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4" name="CaixaDeTexto 23"/>
          <p:cNvSpPr txBox="1"/>
          <p:nvPr/>
        </p:nvSpPr>
        <p:spPr>
          <a:xfrm>
            <a:off x="3215681" y="1115452"/>
            <a:ext cx="6187311" cy="369332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Mitigação liquida no Brasil de 2015 à 2030: 569 mm tCO</a:t>
            </a:r>
            <a:r>
              <a:rPr lang="pt-BR" baseline="-25000" dirty="0" smtClean="0"/>
              <a:t>2e</a:t>
            </a:r>
            <a:endParaRPr lang="en-US" baseline="-25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119336" y="6453336"/>
            <a:ext cx="1008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</a:t>
            </a:r>
            <a:r>
              <a:rPr lang="pt-BR" sz="1400" dirty="0"/>
              <a:t>: </a:t>
            </a:r>
            <a:r>
              <a:rPr lang="pt-BR" sz="1400" dirty="0" smtClean="0"/>
              <a:t>Resultados do Estudo</a:t>
            </a:r>
            <a:endParaRPr lang="pt-BR" sz="1400" dirty="0"/>
          </a:p>
        </p:txBody>
      </p:sp>
      <p:graphicFrame>
        <p:nvGraphicFramePr>
          <p:cNvPr id="29" name="Gráfico 28"/>
          <p:cNvGraphicFramePr/>
          <p:nvPr>
            <p:extLst>
              <p:ext uri="{D42A27DB-BD31-4B8C-83A1-F6EECF244321}">
                <p14:modId xmlns:p14="http://schemas.microsoft.com/office/powerpoint/2010/main" val="3681258227"/>
              </p:ext>
            </p:extLst>
          </p:nvPr>
        </p:nvGraphicFramePr>
        <p:xfrm>
          <a:off x="582322" y="-27384"/>
          <a:ext cx="11233248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274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551384" y="35913"/>
            <a:ext cx="11161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3200" b="1" dirty="0" smtClean="0">
                <a:solidFill>
                  <a:schemeClr val="accent5">
                    <a:lumMod val="50000"/>
                  </a:schemeClr>
                </a:solidFill>
              </a:rPr>
              <a:t>Emissões evitadas comparadas aos fósseis (Expansão)</a:t>
            </a:r>
            <a:endParaRPr lang="pt-BR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863040036"/>
              </p:ext>
            </p:extLst>
          </p:nvPr>
        </p:nvGraphicFramePr>
        <p:xfrm>
          <a:off x="551384" y="1124744"/>
          <a:ext cx="11233248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3143672" y="1052736"/>
            <a:ext cx="6336703" cy="369332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Mitigação liquida no Brasil de 2015 à 2030: 1.140 mm tCO</a:t>
            </a:r>
            <a:r>
              <a:rPr lang="pt-BR" baseline="-25000" dirty="0" smtClean="0"/>
              <a:t>2e</a:t>
            </a:r>
            <a:endParaRPr lang="en-US" baseline="-250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9336" y="6453336"/>
            <a:ext cx="1008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</a:t>
            </a:r>
            <a:r>
              <a:rPr lang="pt-BR" sz="1400" dirty="0"/>
              <a:t>: </a:t>
            </a:r>
            <a:r>
              <a:rPr lang="pt-BR" sz="1400" dirty="0" smtClean="0"/>
              <a:t>Resultados do Estudo</a:t>
            </a:r>
            <a:endParaRPr lang="pt-BR" sz="1400" dirty="0"/>
          </a:p>
        </p:txBody>
      </p:sp>
      <p:graphicFrame>
        <p:nvGraphicFramePr>
          <p:cNvPr id="18" name="Gráfico 17"/>
          <p:cNvGraphicFramePr/>
          <p:nvPr>
            <p:extLst>
              <p:ext uri="{D42A27DB-BD31-4B8C-83A1-F6EECF244321}">
                <p14:modId xmlns:p14="http://schemas.microsoft.com/office/powerpoint/2010/main" val="3768897050"/>
              </p:ext>
            </p:extLst>
          </p:nvPr>
        </p:nvGraphicFramePr>
        <p:xfrm>
          <a:off x="551383" y="-27384"/>
          <a:ext cx="11305257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718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</a:rPr>
              <a:t>Diferença entre cenários</a:t>
            </a:r>
            <a:endParaRPr lang="pt-BR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3" name="Gráfico 12"/>
          <p:cNvGraphicFramePr/>
          <p:nvPr>
            <p:extLst>
              <p:ext uri="{D42A27DB-BD31-4B8C-83A1-F6EECF244321}">
                <p14:modId xmlns:p14="http://schemas.microsoft.com/office/powerpoint/2010/main" val="3291842613"/>
              </p:ext>
            </p:extLst>
          </p:nvPr>
        </p:nvGraphicFramePr>
        <p:xfrm>
          <a:off x="407368" y="764705"/>
          <a:ext cx="1130525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19336" y="6453336"/>
            <a:ext cx="10081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/>
              <a:t>Fonte</a:t>
            </a:r>
            <a:r>
              <a:rPr lang="pt-BR" sz="1400" dirty="0"/>
              <a:t>: </a:t>
            </a:r>
            <a:r>
              <a:rPr lang="pt-BR" sz="1400" dirty="0" smtClean="0"/>
              <a:t>Resultados do Estudo</a:t>
            </a:r>
            <a:endParaRPr lang="pt-BR" sz="14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4511824" y="1052736"/>
            <a:ext cx="3096344" cy="369332"/>
          </a:xfrm>
          <a:prstGeom prst="rect">
            <a:avLst/>
          </a:prstGeom>
          <a:noFill/>
          <a:ln w="254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2015 à 2030: 571 mm tCO</a:t>
            </a:r>
            <a:r>
              <a:rPr lang="pt-BR" baseline="-25000" dirty="0" smtClean="0"/>
              <a:t>2e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372291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51384" y="-27384"/>
            <a:ext cx="111612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defRPr/>
            </a:pPr>
            <a:r>
              <a:rPr lang="pt-BR" sz="4000" b="1" dirty="0" smtClean="0">
                <a:solidFill>
                  <a:schemeClr val="accent5">
                    <a:lumMod val="50000"/>
                  </a:schemeClr>
                </a:solidFill>
              </a:rPr>
              <a:t>Reflexões</a:t>
            </a:r>
            <a:endParaRPr lang="pt-BR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35360" y="764704"/>
            <a:ext cx="1159328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2000" dirty="0"/>
              <a:t>O Cenário de Expansão mitiga 1.140 milhões de t CO2e:</a:t>
            </a:r>
          </a:p>
          <a:p>
            <a:pPr marL="800100" lvl="1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pt-BR" sz="2000" dirty="0"/>
              <a:t>Cerca de </a:t>
            </a:r>
            <a:r>
              <a:rPr lang="pt-BR" sz="2000" b="1" dirty="0"/>
              <a:t>6 anos </a:t>
            </a:r>
            <a:r>
              <a:rPr lang="pt-BR" sz="2000" dirty="0"/>
              <a:t>de emissões do setor de transportes em </a:t>
            </a:r>
            <a:r>
              <a:rPr lang="pt-BR" sz="2000" dirty="0" smtClean="0"/>
              <a:t>2012;</a:t>
            </a:r>
            <a:endParaRPr lang="pt-BR" sz="2000" dirty="0"/>
          </a:p>
          <a:p>
            <a:pPr marL="800100" lvl="1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pt-BR" sz="2000" b="1" dirty="0"/>
              <a:t>571 milhões de t CO2e </a:t>
            </a:r>
            <a:r>
              <a:rPr lang="pt-BR" sz="2000" dirty="0"/>
              <a:t>adicionais ao cenário de estagnação (</a:t>
            </a:r>
            <a:r>
              <a:rPr lang="pt-BR" sz="2000" b="1" dirty="0"/>
              <a:t>3 anos</a:t>
            </a:r>
            <a:r>
              <a:rPr lang="pt-BR" sz="2000" dirty="0"/>
              <a:t>);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pt-BR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2000" dirty="0"/>
              <a:t>Assumindo um preço de carbono de US$ 39/t em 2015 a US$ 55/t em 2030:</a:t>
            </a:r>
          </a:p>
          <a:p>
            <a:pPr marL="800100" lvl="1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pt-BR" sz="2000" dirty="0"/>
              <a:t>Gera um benefício </a:t>
            </a:r>
            <a:r>
              <a:rPr lang="pt-BR" sz="2000" u="sng" dirty="0"/>
              <a:t>adicional </a:t>
            </a:r>
            <a:r>
              <a:rPr lang="pt-BR" sz="2000" dirty="0"/>
              <a:t>de </a:t>
            </a:r>
            <a:r>
              <a:rPr lang="pt-BR" sz="2000" b="1" dirty="0"/>
              <a:t>R$ 87,2 bilhões </a:t>
            </a:r>
            <a:r>
              <a:rPr lang="pt-BR" sz="2000" dirty="0"/>
              <a:t>entre 2015 e </a:t>
            </a:r>
            <a:r>
              <a:rPr lang="pt-BR" sz="2000" dirty="0" smtClean="0"/>
              <a:t>2030;</a:t>
            </a:r>
            <a:endParaRPr lang="pt-BR" sz="2000" dirty="0"/>
          </a:p>
          <a:p>
            <a:pPr marL="800100" lvl="1" indent="-342900">
              <a:buClr>
                <a:srgbClr val="FFC000"/>
              </a:buClr>
              <a:buFont typeface="Arial" panose="020B0604020202020204" pitchFamily="34" charset="0"/>
              <a:buChar char="•"/>
            </a:pPr>
            <a:r>
              <a:rPr lang="pt-BR" sz="2000" dirty="0"/>
              <a:t>Representando </a:t>
            </a:r>
            <a:r>
              <a:rPr lang="pt-BR" sz="2000" b="1" dirty="0"/>
              <a:t>R$ 0,60/litro </a:t>
            </a:r>
            <a:r>
              <a:rPr lang="pt-BR" sz="2000" dirty="0"/>
              <a:t>de etanol adicional produzido;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pt-BR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2000" dirty="0"/>
              <a:t>As reduções de emissão do etanol e da </a:t>
            </a:r>
            <a:r>
              <a:rPr lang="pt-BR" sz="2000" dirty="0" err="1"/>
              <a:t>bioeletricidade</a:t>
            </a:r>
            <a:r>
              <a:rPr lang="pt-BR" sz="2000" dirty="0"/>
              <a:t> poderiam </a:t>
            </a:r>
            <a:r>
              <a:rPr lang="pt-BR" sz="2000" b="1" dirty="0"/>
              <a:t>compensar</a:t>
            </a:r>
            <a:r>
              <a:rPr lang="pt-BR" sz="2000" dirty="0"/>
              <a:t> emissões dos combustíveis fósseis?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pt-BR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2000" dirty="0"/>
              <a:t>Como criar </a:t>
            </a:r>
            <a:r>
              <a:rPr lang="pt-BR" sz="2000" b="1" dirty="0"/>
              <a:t>mecanismos</a:t>
            </a:r>
            <a:r>
              <a:rPr lang="pt-BR" sz="2000" dirty="0"/>
              <a:t> que premiem as energias renováveis, incentivem investimentos em outros setores e promovam o “</a:t>
            </a:r>
            <a:r>
              <a:rPr lang="pt-BR" sz="2000" dirty="0" err="1"/>
              <a:t>esverdeamento</a:t>
            </a:r>
            <a:r>
              <a:rPr lang="pt-BR" sz="2000" dirty="0"/>
              <a:t>” da matriz energética brasileira? </a:t>
            </a:r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endParaRPr lang="pt-BR" sz="2000" dirty="0"/>
          </a:p>
          <a:p>
            <a:pPr marL="342900" indent="-342900">
              <a:buClr>
                <a:srgbClr val="00B050"/>
              </a:buClr>
              <a:buFont typeface="Wingdings" panose="05000000000000000000" pitchFamily="2" charset="2"/>
              <a:buChar char="v"/>
            </a:pPr>
            <a:r>
              <a:rPr lang="pt-BR" sz="2000" dirty="0"/>
              <a:t>O novo acordo a ser adotado na COP21 exigirá a construção de políticas públicas que permitam ao Brasil reduzir emissões e crescer: </a:t>
            </a:r>
            <a:r>
              <a:rPr lang="pt-BR" sz="2000" b="1" dirty="0"/>
              <a:t>a cana de açúcar fará parte dessa estratégia de desenvolvimento sustentável? </a:t>
            </a:r>
          </a:p>
        </p:txBody>
      </p:sp>
    </p:spTree>
    <p:extLst>
      <p:ext uri="{BB962C8B-B14F-4D97-AF65-F5344CB8AC3E}">
        <p14:creationId xmlns:p14="http://schemas.microsoft.com/office/powerpoint/2010/main" val="18260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0" y="2204393"/>
            <a:ext cx="12192000" cy="1944687"/>
          </a:xfrm>
          <a:prstGeom prst="rect">
            <a:avLst/>
          </a:prstGeom>
          <a:solidFill>
            <a:schemeClr val="bg1">
              <a:lumMod val="85000"/>
              <a:alpha val="6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r>
              <a:rPr lang="pt-BR" sz="4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Obrigado</a:t>
            </a:r>
            <a:endParaRPr lang="en-US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11" name="CaixaDeTexto 1"/>
          <p:cNvSpPr txBox="1"/>
          <p:nvPr/>
        </p:nvSpPr>
        <p:spPr>
          <a:xfrm>
            <a:off x="4636304" y="4615968"/>
            <a:ext cx="291938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pt-B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algn="ctr"/>
            <a:r>
              <a:rPr lang="pt-BR" dirty="0" smtClean="0"/>
              <a:t>Contato</a:t>
            </a:r>
          </a:p>
          <a:p>
            <a:pPr algn="ctr"/>
            <a:r>
              <a:rPr lang="pt-BR" dirty="0" smtClean="0"/>
              <a:t>Rodrigo C. A. Lima</a:t>
            </a:r>
          </a:p>
          <a:p>
            <a:pPr algn="ctr"/>
            <a:r>
              <a:rPr lang="pt-BR" dirty="0" smtClean="0">
                <a:hlinkClick r:id="rId2"/>
              </a:rPr>
              <a:t>rodrigo@agroicone.com.br</a:t>
            </a:r>
            <a:endParaRPr lang="pt-BR" dirty="0" smtClean="0"/>
          </a:p>
          <a:p>
            <a:pPr algn="ctr"/>
            <a:r>
              <a:rPr lang="pt-BR" dirty="0" smtClean="0">
                <a:hlinkClick r:id="rId3"/>
              </a:rPr>
              <a:t>www.agroicone.com.br</a:t>
            </a:r>
            <a:endParaRPr lang="pt-BR" dirty="0" smtClean="0"/>
          </a:p>
          <a:p>
            <a:pPr algn="ctr"/>
            <a:r>
              <a:rPr lang="pt-BR" dirty="0" smtClean="0">
                <a:hlinkClick r:id="rId4"/>
              </a:rPr>
              <a:t>www.iconebrasil.com.br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36019446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43145</TotalTime>
  <Words>965</Words>
  <Application>Microsoft Office PowerPoint</Application>
  <PresentationFormat>Widescreen</PresentationFormat>
  <Paragraphs>150</Paragraphs>
  <Slides>11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Times New Roman</vt:lpstr>
      <vt:lpstr>Wingdings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Agroconsult Consultoria e Marketing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KRAFT</dc:title>
  <dc:creator>Agroconsult</dc:creator>
  <cp:lastModifiedBy>rlima</cp:lastModifiedBy>
  <cp:revision>2561</cp:revision>
  <cp:lastPrinted>2013-02-21T19:31:12Z</cp:lastPrinted>
  <dcterms:created xsi:type="dcterms:W3CDTF">2001-06-25T18:03:42Z</dcterms:created>
  <dcterms:modified xsi:type="dcterms:W3CDTF">2015-07-01T03:27:38Z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iente">
    <vt:lpwstr>Kraft</vt:lpwstr>
  </property>
</Properties>
</file>