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88" r:id="rId3"/>
    <p:sldId id="256" r:id="rId4"/>
    <p:sldId id="296" r:id="rId5"/>
    <p:sldId id="297" r:id="rId6"/>
    <p:sldId id="301" r:id="rId7"/>
    <p:sldId id="300" r:id="rId8"/>
    <p:sldId id="284" r:id="rId9"/>
    <p:sldId id="283" r:id="rId10"/>
    <p:sldId id="287" r:id="rId11"/>
    <p:sldId id="273" r:id="rId12"/>
    <p:sldId id="298" r:id="rId13"/>
    <p:sldId id="267" r:id="rId14"/>
  </p:sldIdLst>
  <p:sldSz cx="9144000" cy="5143500" type="screen16x9"/>
  <p:notesSz cx="6858000" cy="9144000"/>
  <p:embeddedFontLst>
    <p:embeddedFont>
      <p:font typeface="Raleway Black" panose="020B0604020202020204" charset="0"/>
      <p:bold r:id="rId16"/>
      <p:italic r:id="rId17"/>
      <p:bold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Abadi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haroni" panose="02010803020104030203" pitchFamily="2" charset="-79"/>
      <p:bold r:id="rId32"/>
    </p:embeddedFont>
    <p:embeddedFont>
      <p:font typeface="Playfair Display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eF4qEVABn0LyuzcNiV1TQn7Ph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AFD"/>
    <a:srgbClr val="0E21FF"/>
    <a:srgbClr val="00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C75B26-4227-4DED-A4AF-189CABF63400}" v="40" dt="2023-04-18T02:20:24.813"/>
    <p1510:client id="{EF0EF460-BBD5-44AC-818C-D8740D9131C2}" v="11" dt="2023-04-17T22:09:53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5" autoAdjust="0"/>
    <p:restoredTop sz="94674"/>
  </p:normalViewPr>
  <p:slideViewPr>
    <p:cSldViewPr snapToGrid="0">
      <p:cViewPr varScale="1">
        <p:scale>
          <a:sx n="115" d="100"/>
          <a:sy n="115" d="100"/>
        </p:scale>
        <p:origin x="94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26AFC-FDA8-1D4D-92D4-C75B56741AD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463260-35B8-4F47-A464-12092158EBB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1400" b="1" dirty="0">
              <a:solidFill>
                <a:schemeClr val="accent2"/>
              </a:solidFill>
              <a:latin typeface="Abadi" panose="020B0604020104020204" pitchFamily="34" charset="0"/>
            </a:rPr>
            <a:t>Experiência americana recente</a:t>
          </a:r>
        </a:p>
      </dgm:t>
    </dgm:pt>
    <dgm:pt modelId="{BB273CE1-7945-E74A-8B57-6AB66B113709}" type="parTrans" cxnId="{1B9ECBA4-ADA8-C642-9ECC-9DDFFD0D4840}">
      <dgm:prSet/>
      <dgm:spPr/>
      <dgm:t>
        <a:bodyPr/>
        <a:lstStyle/>
        <a:p>
          <a:endParaRPr lang="pt-BR"/>
        </a:p>
      </dgm:t>
    </dgm:pt>
    <dgm:pt modelId="{4A545724-2A70-554C-83DF-60946AAC87BF}" type="sibTrans" cxnId="{1B9ECBA4-ADA8-C642-9ECC-9DDFFD0D4840}">
      <dgm:prSet/>
      <dgm:spPr/>
      <dgm:t>
        <a:bodyPr/>
        <a:lstStyle/>
        <a:p>
          <a:endParaRPr lang="pt-BR"/>
        </a:p>
      </dgm:t>
    </dgm:pt>
    <dgm:pt modelId="{E976AAE0-23E1-F54A-A99E-605D383136F2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1200" dirty="0"/>
            <a:t>2022</a:t>
          </a:r>
        </a:p>
        <a:p>
          <a:endParaRPr lang="pt-BR" sz="1400" b="0" i="0" dirty="0">
            <a:solidFill>
              <a:srgbClr val="333333"/>
            </a:solidFill>
            <a:effectLst/>
            <a:latin typeface="Abadi" panose="020B0604020104020204" pitchFamily="34" charset="0"/>
          </a:endParaRPr>
        </a:p>
        <a:p>
          <a:r>
            <a:rPr lang="pt-BR" sz="1400" b="0" i="0" dirty="0">
              <a:solidFill>
                <a:srgbClr val="333333"/>
              </a:solidFill>
              <a:effectLst/>
              <a:latin typeface="Abadi" panose="020B0604020104020204" pitchFamily="34" charset="0"/>
            </a:rPr>
            <a:t>2022</a:t>
          </a:r>
        </a:p>
        <a:p>
          <a:r>
            <a:rPr lang="pt-BR" sz="1400" b="0" i="0" dirty="0">
              <a:solidFill>
                <a:srgbClr val="333333"/>
              </a:solidFill>
              <a:effectLst/>
              <a:latin typeface="Abadi" panose="020B0604020104020204" pitchFamily="34" charset="0"/>
            </a:rPr>
            <a:t>Congresso americano aprovou um pacote de US$ 300 milhões: equipamentos contra violência armada</a:t>
          </a:r>
        </a:p>
        <a:p>
          <a:r>
            <a:rPr lang="pt-BR" sz="1400" b="0" i="0" dirty="0">
              <a:solidFill>
                <a:srgbClr val="333333"/>
              </a:solidFill>
              <a:effectLst/>
              <a:latin typeface="Abadi" panose="020B0604020104020204" pitchFamily="34" charset="0"/>
            </a:rPr>
            <a:t>47 casos de ataque</a:t>
          </a:r>
        </a:p>
        <a:p>
          <a:endParaRPr lang="pt-BR" sz="1000" dirty="0"/>
        </a:p>
        <a:p>
          <a:endParaRPr lang="pt-BR" sz="1000" dirty="0"/>
        </a:p>
      </dgm:t>
    </dgm:pt>
    <dgm:pt modelId="{7E7F1704-279E-FD49-B9BC-BADAC4B46464}" type="parTrans" cxnId="{EA8DF4E3-4F7D-EA47-88F8-42BB096736AC}">
      <dgm:prSet/>
      <dgm:spPr/>
      <dgm:t>
        <a:bodyPr/>
        <a:lstStyle/>
        <a:p>
          <a:endParaRPr lang="pt-BR"/>
        </a:p>
      </dgm:t>
    </dgm:pt>
    <dgm:pt modelId="{2A5C7A8A-4545-D44D-BEF2-06DD02A58B70}" type="sibTrans" cxnId="{EA8DF4E3-4F7D-EA47-88F8-42BB096736AC}">
      <dgm:prSet/>
      <dgm:spPr/>
      <dgm:t>
        <a:bodyPr/>
        <a:lstStyle/>
        <a:p>
          <a:endParaRPr lang="pt-BR"/>
        </a:p>
      </dgm:t>
    </dgm:pt>
    <dgm:pt modelId="{9AA34EA0-EDC4-3542-90FD-1755682FD8D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1400" dirty="0">
              <a:solidFill>
                <a:schemeClr val="accent2"/>
              </a:solidFill>
              <a:latin typeface="Abadi" panose="020B0604020104020204" pitchFamily="34" charset="0"/>
            </a:rPr>
            <a:t>2021</a:t>
          </a:r>
        </a:p>
        <a:p>
          <a:r>
            <a:rPr lang="pt-BR" sz="1400" dirty="0">
              <a:solidFill>
                <a:schemeClr val="accent2"/>
              </a:solidFill>
              <a:latin typeface="Abadi" panose="020B0604020104020204" pitchFamily="34" charset="0"/>
            </a:rPr>
            <a:t>3 Bilhões de Dólares: serviços de vigilância </a:t>
          </a:r>
        </a:p>
        <a:p>
          <a:endParaRPr lang="pt-BR" sz="1400" dirty="0">
            <a:solidFill>
              <a:schemeClr val="accent2"/>
            </a:solidFill>
            <a:latin typeface="Abadi" panose="020B0604020104020204" pitchFamily="34" charset="0"/>
          </a:endParaRPr>
        </a:p>
        <a:p>
          <a:r>
            <a:rPr lang="pt-BR" sz="1400" dirty="0">
              <a:solidFill>
                <a:schemeClr val="accent2"/>
              </a:solidFill>
              <a:latin typeface="Abadi" panose="020B0604020104020204" pitchFamily="34" charset="0"/>
            </a:rPr>
            <a:t>42  casos de ataque</a:t>
          </a:r>
        </a:p>
      </dgm:t>
    </dgm:pt>
    <dgm:pt modelId="{F7021E9B-2524-2A4E-925C-1C8CD5335080}" type="parTrans" cxnId="{AC9EB810-5F40-C549-81ED-ED4C2BA76FC6}">
      <dgm:prSet/>
      <dgm:spPr/>
      <dgm:t>
        <a:bodyPr/>
        <a:lstStyle/>
        <a:p>
          <a:endParaRPr lang="pt-BR"/>
        </a:p>
      </dgm:t>
    </dgm:pt>
    <dgm:pt modelId="{E64AE8BF-8BB8-FE47-8671-F26966D17836}" type="sibTrans" cxnId="{AC9EB810-5F40-C549-81ED-ED4C2BA76FC6}">
      <dgm:prSet/>
      <dgm:spPr/>
      <dgm:t>
        <a:bodyPr/>
        <a:lstStyle/>
        <a:p>
          <a:endParaRPr lang="pt-BR"/>
        </a:p>
      </dgm:t>
    </dgm:pt>
    <dgm:pt modelId="{6AFD1A31-F048-4A48-971C-BDBE8D72B15F}" type="pres">
      <dgm:prSet presAssocID="{D3926AFC-FDA8-1D4D-92D4-C75B56741A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F80A848-DE77-244C-ABA7-C5A8D247AF29}" type="pres">
      <dgm:prSet presAssocID="{C3463260-35B8-4F47-A464-12092158EBB8}" presName="hierRoot1" presStyleCnt="0">
        <dgm:presLayoutVars>
          <dgm:hierBranch val="init"/>
        </dgm:presLayoutVars>
      </dgm:prSet>
      <dgm:spPr/>
    </dgm:pt>
    <dgm:pt modelId="{B14501A7-915C-A148-AEBE-58FEE1A97F8C}" type="pres">
      <dgm:prSet presAssocID="{C3463260-35B8-4F47-A464-12092158EBB8}" presName="rootComposite1" presStyleCnt="0"/>
      <dgm:spPr/>
    </dgm:pt>
    <dgm:pt modelId="{A2F5A432-F8D2-C245-B1EC-CAAAE0D385BA}" type="pres">
      <dgm:prSet presAssocID="{C3463260-35B8-4F47-A464-12092158EBB8}" presName="rootText1" presStyleLbl="node0" presStyleIdx="0" presStyleCnt="1" custLinFactNeighborX="-3148" custLinFactNeighborY="55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6E8C993-5877-1F47-B914-DEBBCAFBD860}" type="pres">
      <dgm:prSet presAssocID="{C3463260-35B8-4F47-A464-12092158EBB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45C67E84-26EA-1943-A8CC-A7A0CD95E145}" type="pres">
      <dgm:prSet presAssocID="{C3463260-35B8-4F47-A464-12092158EBB8}" presName="hierChild2" presStyleCnt="0"/>
      <dgm:spPr/>
    </dgm:pt>
    <dgm:pt modelId="{0C8C2C0F-228E-104A-97F5-1949B0398343}" type="pres">
      <dgm:prSet presAssocID="{F7021E9B-2524-2A4E-925C-1C8CD5335080}" presName="Name37" presStyleLbl="parChTrans1D2" presStyleIdx="0" presStyleCnt="2"/>
      <dgm:spPr/>
      <dgm:t>
        <a:bodyPr/>
        <a:lstStyle/>
        <a:p>
          <a:endParaRPr lang="pt-BR"/>
        </a:p>
      </dgm:t>
    </dgm:pt>
    <dgm:pt modelId="{8EB6EB72-BE0F-D942-94D6-D131F722D7DB}" type="pres">
      <dgm:prSet presAssocID="{9AA34EA0-EDC4-3542-90FD-1755682FD8DD}" presName="hierRoot2" presStyleCnt="0">
        <dgm:presLayoutVars>
          <dgm:hierBranch val="init"/>
        </dgm:presLayoutVars>
      </dgm:prSet>
      <dgm:spPr/>
    </dgm:pt>
    <dgm:pt modelId="{72577AA4-575E-E54B-90E3-84CF91E5ADAD}" type="pres">
      <dgm:prSet presAssocID="{9AA34EA0-EDC4-3542-90FD-1755682FD8DD}" presName="rootComposite" presStyleCnt="0"/>
      <dgm:spPr/>
    </dgm:pt>
    <dgm:pt modelId="{E0B39267-2210-6447-A8A7-A20C4F38F51E}" type="pres">
      <dgm:prSet presAssocID="{9AA34EA0-EDC4-3542-90FD-1755682FD8D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7F872DD-60A0-0C45-A233-B256B4E7A4B1}" type="pres">
      <dgm:prSet presAssocID="{9AA34EA0-EDC4-3542-90FD-1755682FD8DD}" presName="rootConnector" presStyleLbl="node2" presStyleIdx="0" presStyleCnt="2"/>
      <dgm:spPr/>
      <dgm:t>
        <a:bodyPr/>
        <a:lstStyle/>
        <a:p>
          <a:endParaRPr lang="pt-BR"/>
        </a:p>
      </dgm:t>
    </dgm:pt>
    <dgm:pt modelId="{886F57A5-8DAB-8844-8BD8-F6DB3F12A04A}" type="pres">
      <dgm:prSet presAssocID="{9AA34EA0-EDC4-3542-90FD-1755682FD8DD}" presName="hierChild4" presStyleCnt="0"/>
      <dgm:spPr/>
    </dgm:pt>
    <dgm:pt modelId="{6C27431A-753D-9F40-9552-965675DA73C0}" type="pres">
      <dgm:prSet presAssocID="{9AA34EA0-EDC4-3542-90FD-1755682FD8DD}" presName="hierChild5" presStyleCnt="0"/>
      <dgm:spPr/>
    </dgm:pt>
    <dgm:pt modelId="{E2E4439F-8641-7B42-8D4D-0A0C128D219F}" type="pres">
      <dgm:prSet presAssocID="{7E7F1704-279E-FD49-B9BC-BADAC4B46464}" presName="Name37" presStyleLbl="parChTrans1D2" presStyleIdx="1" presStyleCnt="2"/>
      <dgm:spPr/>
      <dgm:t>
        <a:bodyPr/>
        <a:lstStyle/>
        <a:p>
          <a:endParaRPr lang="pt-BR"/>
        </a:p>
      </dgm:t>
    </dgm:pt>
    <dgm:pt modelId="{842AAE0B-85B0-1D4D-A9EE-82C270E31285}" type="pres">
      <dgm:prSet presAssocID="{E976AAE0-23E1-F54A-A99E-605D383136F2}" presName="hierRoot2" presStyleCnt="0">
        <dgm:presLayoutVars>
          <dgm:hierBranch val="init"/>
        </dgm:presLayoutVars>
      </dgm:prSet>
      <dgm:spPr/>
    </dgm:pt>
    <dgm:pt modelId="{39F805C5-8FD5-EA42-84E3-664B8D7C9AE3}" type="pres">
      <dgm:prSet presAssocID="{E976AAE0-23E1-F54A-A99E-605D383136F2}" presName="rootComposite" presStyleCnt="0"/>
      <dgm:spPr/>
    </dgm:pt>
    <dgm:pt modelId="{5DFDF77B-A905-8049-B976-4FCA4C68662D}" type="pres">
      <dgm:prSet presAssocID="{E976AAE0-23E1-F54A-A99E-605D383136F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41AE842-EA9D-AA4D-9C5D-19E616389A17}" type="pres">
      <dgm:prSet presAssocID="{E976AAE0-23E1-F54A-A99E-605D383136F2}" presName="rootConnector" presStyleLbl="node2" presStyleIdx="1" presStyleCnt="2"/>
      <dgm:spPr/>
      <dgm:t>
        <a:bodyPr/>
        <a:lstStyle/>
        <a:p>
          <a:endParaRPr lang="pt-BR"/>
        </a:p>
      </dgm:t>
    </dgm:pt>
    <dgm:pt modelId="{E497460B-224E-614C-A8D7-A6D6A91743F2}" type="pres">
      <dgm:prSet presAssocID="{E976AAE0-23E1-F54A-A99E-605D383136F2}" presName="hierChild4" presStyleCnt="0"/>
      <dgm:spPr/>
    </dgm:pt>
    <dgm:pt modelId="{138CB55B-F3FC-8848-8146-3710687B0B81}" type="pres">
      <dgm:prSet presAssocID="{E976AAE0-23E1-F54A-A99E-605D383136F2}" presName="hierChild5" presStyleCnt="0"/>
      <dgm:spPr/>
    </dgm:pt>
    <dgm:pt modelId="{9DC08667-F9EA-D24F-8E06-55F6A2B05FA8}" type="pres">
      <dgm:prSet presAssocID="{C3463260-35B8-4F47-A464-12092158EBB8}" presName="hierChild3" presStyleCnt="0"/>
      <dgm:spPr/>
    </dgm:pt>
  </dgm:ptLst>
  <dgm:cxnLst>
    <dgm:cxn modelId="{1B9ECBA4-ADA8-C642-9ECC-9DDFFD0D4840}" srcId="{D3926AFC-FDA8-1D4D-92D4-C75B56741AD5}" destId="{C3463260-35B8-4F47-A464-12092158EBB8}" srcOrd="0" destOrd="0" parTransId="{BB273CE1-7945-E74A-8B57-6AB66B113709}" sibTransId="{4A545724-2A70-554C-83DF-60946AAC87BF}"/>
    <dgm:cxn modelId="{3C395882-7355-1E41-AEBF-A08B773E700D}" type="presOf" srcId="{9AA34EA0-EDC4-3542-90FD-1755682FD8DD}" destId="{E0B39267-2210-6447-A8A7-A20C4F38F51E}" srcOrd="0" destOrd="0" presId="urn:microsoft.com/office/officeart/2005/8/layout/orgChart1"/>
    <dgm:cxn modelId="{221FE534-3F7B-9245-9B13-E8570DC8A5BF}" type="presOf" srcId="{F7021E9B-2524-2A4E-925C-1C8CD5335080}" destId="{0C8C2C0F-228E-104A-97F5-1949B0398343}" srcOrd="0" destOrd="0" presId="urn:microsoft.com/office/officeart/2005/8/layout/orgChart1"/>
    <dgm:cxn modelId="{168221F3-69FA-C14B-9C98-8C1595430CEB}" type="presOf" srcId="{D3926AFC-FDA8-1D4D-92D4-C75B56741AD5}" destId="{6AFD1A31-F048-4A48-971C-BDBE8D72B15F}" srcOrd="0" destOrd="0" presId="urn:microsoft.com/office/officeart/2005/8/layout/orgChart1"/>
    <dgm:cxn modelId="{FDDFF957-B0A6-4D45-A542-EE876106421D}" type="presOf" srcId="{7E7F1704-279E-FD49-B9BC-BADAC4B46464}" destId="{E2E4439F-8641-7B42-8D4D-0A0C128D219F}" srcOrd="0" destOrd="0" presId="urn:microsoft.com/office/officeart/2005/8/layout/orgChart1"/>
    <dgm:cxn modelId="{0E051C72-C869-D243-AABB-C55595E872B8}" type="presOf" srcId="{C3463260-35B8-4F47-A464-12092158EBB8}" destId="{86E8C993-5877-1F47-B914-DEBBCAFBD860}" srcOrd="1" destOrd="0" presId="urn:microsoft.com/office/officeart/2005/8/layout/orgChart1"/>
    <dgm:cxn modelId="{AC9EB810-5F40-C549-81ED-ED4C2BA76FC6}" srcId="{C3463260-35B8-4F47-A464-12092158EBB8}" destId="{9AA34EA0-EDC4-3542-90FD-1755682FD8DD}" srcOrd="0" destOrd="0" parTransId="{F7021E9B-2524-2A4E-925C-1C8CD5335080}" sibTransId="{E64AE8BF-8BB8-FE47-8671-F26966D17836}"/>
    <dgm:cxn modelId="{EA8DF4E3-4F7D-EA47-88F8-42BB096736AC}" srcId="{C3463260-35B8-4F47-A464-12092158EBB8}" destId="{E976AAE0-23E1-F54A-A99E-605D383136F2}" srcOrd="1" destOrd="0" parTransId="{7E7F1704-279E-FD49-B9BC-BADAC4B46464}" sibTransId="{2A5C7A8A-4545-D44D-BEF2-06DD02A58B70}"/>
    <dgm:cxn modelId="{AAF21B7F-6916-D143-9DCE-BF422DB8B8E4}" type="presOf" srcId="{9AA34EA0-EDC4-3542-90FD-1755682FD8DD}" destId="{F7F872DD-60A0-0C45-A233-B256B4E7A4B1}" srcOrd="1" destOrd="0" presId="urn:microsoft.com/office/officeart/2005/8/layout/orgChart1"/>
    <dgm:cxn modelId="{E469935B-D3A3-5346-9315-F79051367658}" type="presOf" srcId="{C3463260-35B8-4F47-A464-12092158EBB8}" destId="{A2F5A432-F8D2-C245-B1EC-CAAAE0D385BA}" srcOrd="0" destOrd="0" presId="urn:microsoft.com/office/officeart/2005/8/layout/orgChart1"/>
    <dgm:cxn modelId="{6D5DB018-6ED6-0844-AB37-F02D49594683}" type="presOf" srcId="{E976AAE0-23E1-F54A-A99E-605D383136F2}" destId="{5DFDF77B-A905-8049-B976-4FCA4C68662D}" srcOrd="0" destOrd="0" presId="urn:microsoft.com/office/officeart/2005/8/layout/orgChart1"/>
    <dgm:cxn modelId="{1AD2F69E-C4B2-2845-B0DA-984A2D297F6D}" type="presOf" srcId="{E976AAE0-23E1-F54A-A99E-605D383136F2}" destId="{741AE842-EA9D-AA4D-9C5D-19E616389A17}" srcOrd="1" destOrd="0" presId="urn:microsoft.com/office/officeart/2005/8/layout/orgChart1"/>
    <dgm:cxn modelId="{35659C19-A41D-BF4C-8A23-B83076B0EE94}" type="presParOf" srcId="{6AFD1A31-F048-4A48-971C-BDBE8D72B15F}" destId="{7F80A848-DE77-244C-ABA7-C5A8D247AF29}" srcOrd="0" destOrd="0" presId="urn:microsoft.com/office/officeart/2005/8/layout/orgChart1"/>
    <dgm:cxn modelId="{290C306C-38CA-1444-AAAA-BA577F7A66BE}" type="presParOf" srcId="{7F80A848-DE77-244C-ABA7-C5A8D247AF29}" destId="{B14501A7-915C-A148-AEBE-58FEE1A97F8C}" srcOrd="0" destOrd="0" presId="urn:microsoft.com/office/officeart/2005/8/layout/orgChart1"/>
    <dgm:cxn modelId="{0B2E593C-D3F5-0C4D-8B03-9F1D4C09BE28}" type="presParOf" srcId="{B14501A7-915C-A148-AEBE-58FEE1A97F8C}" destId="{A2F5A432-F8D2-C245-B1EC-CAAAE0D385BA}" srcOrd="0" destOrd="0" presId="urn:microsoft.com/office/officeart/2005/8/layout/orgChart1"/>
    <dgm:cxn modelId="{638B2BD4-BE3D-A747-A59A-0A8011CBD402}" type="presParOf" srcId="{B14501A7-915C-A148-AEBE-58FEE1A97F8C}" destId="{86E8C993-5877-1F47-B914-DEBBCAFBD860}" srcOrd="1" destOrd="0" presId="urn:microsoft.com/office/officeart/2005/8/layout/orgChart1"/>
    <dgm:cxn modelId="{88AE27CE-BFA9-3B4F-8732-AA33B43EBF69}" type="presParOf" srcId="{7F80A848-DE77-244C-ABA7-C5A8D247AF29}" destId="{45C67E84-26EA-1943-A8CC-A7A0CD95E145}" srcOrd="1" destOrd="0" presId="urn:microsoft.com/office/officeart/2005/8/layout/orgChart1"/>
    <dgm:cxn modelId="{558B82CA-3EA5-CD4C-AC8D-C3C6490B1C7B}" type="presParOf" srcId="{45C67E84-26EA-1943-A8CC-A7A0CD95E145}" destId="{0C8C2C0F-228E-104A-97F5-1949B0398343}" srcOrd="0" destOrd="0" presId="urn:microsoft.com/office/officeart/2005/8/layout/orgChart1"/>
    <dgm:cxn modelId="{DA1F02D8-2E76-6E40-A2BE-550AB355C780}" type="presParOf" srcId="{45C67E84-26EA-1943-A8CC-A7A0CD95E145}" destId="{8EB6EB72-BE0F-D942-94D6-D131F722D7DB}" srcOrd="1" destOrd="0" presId="urn:microsoft.com/office/officeart/2005/8/layout/orgChart1"/>
    <dgm:cxn modelId="{74C8B0B0-8D0A-1145-99AF-7CCF0A15170E}" type="presParOf" srcId="{8EB6EB72-BE0F-D942-94D6-D131F722D7DB}" destId="{72577AA4-575E-E54B-90E3-84CF91E5ADAD}" srcOrd="0" destOrd="0" presId="urn:microsoft.com/office/officeart/2005/8/layout/orgChart1"/>
    <dgm:cxn modelId="{C95F4FDC-E43C-4A4A-99E3-380F2B05A817}" type="presParOf" srcId="{72577AA4-575E-E54B-90E3-84CF91E5ADAD}" destId="{E0B39267-2210-6447-A8A7-A20C4F38F51E}" srcOrd="0" destOrd="0" presId="urn:microsoft.com/office/officeart/2005/8/layout/orgChart1"/>
    <dgm:cxn modelId="{8F32F886-1CF8-324F-A60D-ABA39F7AFFDA}" type="presParOf" srcId="{72577AA4-575E-E54B-90E3-84CF91E5ADAD}" destId="{F7F872DD-60A0-0C45-A233-B256B4E7A4B1}" srcOrd="1" destOrd="0" presId="urn:microsoft.com/office/officeart/2005/8/layout/orgChart1"/>
    <dgm:cxn modelId="{7C2CB9EB-CE26-544C-8ABD-92B224335681}" type="presParOf" srcId="{8EB6EB72-BE0F-D942-94D6-D131F722D7DB}" destId="{886F57A5-8DAB-8844-8BD8-F6DB3F12A04A}" srcOrd="1" destOrd="0" presId="urn:microsoft.com/office/officeart/2005/8/layout/orgChart1"/>
    <dgm:cxn modelId="{18CF554A-5781-B14D-8000-3AA64538B849}" type="presParOf" srcId="{8EB6EB72-BE0F-D942-94D6-D131F722D7DB}" destId="{6C27431A-753D-9F40-9552-965675DA73C0}" srcOrd="2" destOrd="0" presId="urn:microsoft.com/office/officeart/2005/8/layout/orgChart1"/>
    <dgm:cxn modelId="{ABB5727B-6A52-424D-86E4-367BCAA2F1DE}" type="presParOf" srcId="{45C67E84-26EA-1943-A8CC-A7A0CD95E145}" destId="{E2E4439F-8641-7B42-8D4D-0A0C128D219F}" srcOrd="2" destOrd="0" presId="urn:microsoft.com/office/officeart/2005/8/layout/orgChart1"/>
    <dgm:cxn modelId="{60F2D175-36E0-6742-8118-D9705B19B39B}" type="presParOf" srcId="{45C67E84-26EA-1943-A8CC-A7A0CD95E145}" destId="{842AAE0B-85B0-1D4D-A9EE-82C270E31285}" srcOrd="3" destOrd="0" presId="urn:microsoft.com/office/officeart/2005/8/layout/orgChart1"/>
    <dgm:cxn modelId="{975E423C-431E-DF44-82CB-5EF4184F02F6}" type="presParOf" srcId="{842AAE0B-85B0-1D4D-A9EE-82C270E31285}" destId="{39F805C5-8FD5-EA42-84E3-664B8D7C9AE3}" srcOrd="0" destOrd="0" presId="urn:microsoft.com/office/officeart/2005/8/layout/orgChart1"/>
    <dgm:cxn modelId="{3C05BD2A-C4FF-7F40-BFE3-933510DE3170}" type="presParOf" srcId="{39F805C5-8FD5-EA42-84E3-664B8D7C9AE3}" destId="{5DFDF77B-A905-8049-B976-4FCA4C68662D}" srcOrd="0" destOrd="0" presId="urn:microsoft.com/office/officeart/2005/8/layout/orgChart1"/>
    <dgm:cxn modelId="{63F830F0-0FD0-FF4B-B76B-50299D98998E}" type="presParOf" srcId="{39F805C5-8FD5-EA42-84E3-664B8D7C9AE3}" destId="{741AE842-EA9D-AA4D-9C5D-19E616389A17}" srcOrd="1" destOrd="0" presId="urn:microsoft.com/office/officeart/2005/8/layout/orgChart1"/>
    <dgm:cxn modelId="{0F9C3EB6-7384-9D47-AF37-A0053FD8ED25}" type="presParOf" srcId="{842AAE0B-85B0-1D4D-A9EE-82C270E31285}" destId="{E497460B-224E-614C-A8D7-A6D6A91743F2}" srcOrd="1" destOrd="0" presId="urn:microsoft.com/office/officeart/2005/8/layout/orgChart1"/>
    <dgm:cxn modelId="{AC5CA9D0-9FE3-4D47-8F3E-C3CDA9F5E5F1}" type="presParOf" srcId="{842AAE0B-85B0-1D4D-A9EE-82C270E31285}" destId="{138CB55B-F3FC-8848-8146-3710687B0B81}" srcOrd="2" destOrd="0" presId="urn:microsoft.com/office/officeart/2005/8/layout/orgChart1"/>
    <dgm:cxn modelId="{9DC7ED4C-F8E8-FD4D-AFE9-ED7FB09BEAF6}" type="presParOf" srcId="{7F80A848-DE77-244C-ABA7-C5A8D247AF29}" destId="{9DC08667-F9EA-D24F-8E06-55F6A2B05F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4439F-8641-7B42-8D4D-0A0C128D219F}">
      <dsp:nvSpPr>
        <dsp:cNvPr id="0" name=""/>
        <dsp:cNvSpPr/>
      </dsp:nvSpPr>
      <dsp:spPr>
        <a:xfrm>
          <a:off x="3024057" y="1516255"/>
          <a:ext cx="1792045" cy="512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840"/>
              </a:lnTo>
              <a:lnTo>
                <a:pt x="1792045" y="216840"/>
              </a:lnTo>
              <a:lnTo>
                <a:pt x="1792045" y="512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C2C0F-228E-104A-97F5-1949B0398343}">
      <dsp:nvSpPr>
        <dsp:cNvPr id="0" name=""/>
        <dsp:cNvSpPr/>
      </dsp:nvSpPr>
      <dsp:spPr>
        <a:xfrm>
          <a:off x="1409279" y="1516255"/>
          <a:ext cx="1614778" cy="512473"/>
        </a:xfrm>
        <a:custGeom>
          <a:avLst/>
          <a:gdLst/>
          <a:ahLst/>
          <a:cxnLst/>
          <a:rect l="0" t="0" r="0" b="0"/>
          <a:pathLst>
            <a:path>
              <a:moveTo>
                <a:pt x="1614778" y="0"/>
              </a:moveTo>
              <a:lnTo>
                <a:pt x="1614778" y="216840"/>
              </a:lnTo>
              <a:lnTo>
                <a:pt x="0" y="216840"/>
              </a:lnTo>
              <a:lnTo>
                <a:pt x="0" y="512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5A432-F8D2-C245-B1EC-CAAAE0D385BA}">
      <dsp:nvSpPr>
        <dsp:cNvPr id="0" name=""/>
        <dsp:cNvSpPr/>
      </dsp:nvSpPr>
      <dsp:spPr>
        <a:xfrm>
          <a:off x="1616278" y="108477"/>
          <a:ext cx="2815556" cy="1407778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accent2"/>
              </a:solidFill>
              <a:latin typeface="Abadi" panose="020B0604020104020204" pitchFamily="34" charset="0"/>
            </a:rPr>
            <a:t>Experiência americana recente</a:t>
          </a:r>
        </a:p>
      </dsp:txBody>
      <dsp:txXfrm>
        <a:off x="1616278" y="108477"/>
        <a:ext cx="2815556" cy="1407778"/>
      </dsp:txXfrm>
    </dsp:sp>
    <dsp:sp modelId="{E0B39267-2210-6447-A8A7-A20C4F38F51E}">
      <dsp:nvSpPr>
        <dsp:cNvPr id="0" name=""/>
        <dsp:cNvSpPr/>
      </dsp:nvSpPr>
      <dsp:spPr>
        <a:xfrm>
          <a:off x="1500" y="2028729"/>
          <a:ext cx="2815556" cy="1407778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chemeClr val="accent2"/>
              </a:solidFill>
              <a:latin typeface="Abadi" panose="020B0604020104020204" pitchFamily="34" charset="0"/>
            </a:rPr>
            <a:t>2021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chemeClr val="accent2"/>
              </a:solidFill>
              <a:latin typeface="Abadi" panose="020B0604020104020204" pitchFamily="34" charset="0"/>
            </a:rPr>
            <a:t>3 Bilhões de Dólares: serviços de vigilância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solidFill>
              <a:schemeClr val="accent2"/>
            </a:solidFill>
            <a:latin typeface="Abadi" panose="020B0604020104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chemeClr val="accent2"/>
              </a:solidFill>
              <a:latin typeface="Abadi" panose="020B0604020104020204" pitchFamily="34" charset="0"/>
            </a:rPr>
            <a:t>42  casos de ataque</a:t>
          </a:r>
        </a:p>
      </dsp:txBody>
      <dsp:txXfrm>
        <a:off x="1500" y="2028729"/>
        <a:ext cx="2815556" cy="1407778"/>
      </dsp:txXfrm>
    </dsp:sp>
    <dsp:sp modelId="{5DFDF77B-A905-8049-B976-4FCA4C68662D}">
      <dsp:nvSpPr>
        <dsp:cNvPr id="0" name=""/>
        <dsp:cNvSpPr/>
      </dsp:nvSpPr>
      <dsp:spPr>
        <a:xfrm>
          <a:off x="3408324" y="2028729"/>
          <a:ext cx="2815556" cy="1407778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2022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0" i="0" kern="1200" dirty="0">
            <a:solidFill>
              <a:srgbClr val="333333"/>
            </a:solidFill>
            <a:effectLst/>
            <a:latin typeface="Abadi" panose="020B0604020104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i="0" kern="1200" dirty="0">
              <a:solidFill>
                <a:srgbClr val="333333"/>
              </a:solidFill>
              <a:effectLst/>
              <a:latin typeface="Abadi" panose="020B0604020104020204" pitchFamily="34" charset="0"/>
            </a:rPr>
            <a:t>2022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i="0" kern="1200" dirty="0">
              <a:solidFill>
                <a:srgbClr val="333333"/>
              </a:solidFill>
              <a:effectLst/>
              <a:latin typeface="Abadi" panose="020B0604020104020204" pitchFamily="34" charset="0"/>
            </a:rPr>
            <a:t>Congresso americano aprovou um pacote de US$ 300 milhões: equipamentos contra violência armada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i="0" kern="1200" dirty="0">
              <a:solidFill>
                <a:srgbClr val="333333"/>
              </a:solidFill>
              <a:effectLst/>
              <a:latin typeface="Abadi" panose="020B0604020104020204" pitchFamily="34" charset="0"/>
            </a:rPr>
            <a:t>47 casos de ataque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 dirty="0"/>
        </a:p>
      </dsp:txBody>
      <dsp:txXfrm>
        <a:off x="3408324" y="2028729"/>
        <a:ext cx="2815556" cy="1407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8314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101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54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93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124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058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24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988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14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53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8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61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46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4406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813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818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4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89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863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315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176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7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61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8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36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36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84025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7B5ABA-53B3-583C-FDF4-1B38E286F95D}"/>
              </a:ext>
            </a:extLst>
          </p:cNvPr>
          <p:cNvSpPr/>
          <p:nvPr/>
        </p:nvSpPr>
        <p:spPr>
          <a:xfrm>
            <a:off x="4131129" y="3829050"/>
            <a:ext cx="1567542" cy="75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0F7AE27-35C2-FE1F-D2D3-3D07CDFFB963}"/>
              </a:ext>
            </a:extLst>
          </p:cNvPr>
          <p:cNvSpPr txBox="1"/>
          <p:nvPr/>
        </p:nvSpPr>
        <p:spPr>
          <a:xfrm>
            <a:off x="786105" y="0"/>
            <a:ext cx="6690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accent2"/>
                </a:solidFill>
                <a:latin typeface="Aharoni" panose="02010803020104030203" pitchFamily="2" charset="-79"/>
                <a:ea typeface="Raleway Black"/>
                <a:cs typeface="Aharoni" panose="02010803020104030203" pitchFamily="2" charset="-79"/>
                <a:sym typeface="Raleway Black"/>
              </a:rPr>
              <a:t>Políticas Integradas de Proteção do Ambiente Escolar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;p2">
            <a:extLst>
              <a:ext uri="{FF2B5EF4-FFF2-40B4-BE49-F238E27FC236}">
                <a16:creationId xmlns:a16="http://schemas.microsoft.com/office/drawing/2014/main" xmlns="" id="{2790733D-9CFA-31EC-7BBC-E174D7DFDFAE}"/>
              </a:ext>
            </a:extLst>
          </p:cNvPr>
          <p:cNvSpPr txBox="1"/>
          <p:nvPr/>
        </p:nvSpPr>
        <p:spPr>
          <a:xfrm>
            <a:off x="3486150" y="971551"/>
            <a:ext cx="5421087" cy="37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165100" indent="-342900" algn="just" font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2"/>
                </a:solidFill>
                <a:latin typeface="Raleway" pitchFamily="2" charset="0"/>
                <a:cs typeface="Times New Roman" panose="02020603050405020304" pitchFamily="18" charset="0"/>
              </a:rPr>
              <a:t>Lançamento de edital de chamamento público para </a:t>
            </a:r>
            <a:r>
              <a:rPr lang="pt-BR" sz="1800" dirty="0">
                <a:solidFill>
                  <a:schemeClr val="accent2"/>
                </a:solidFill>
                <a:highlight>
                  <a:srgbClr val="FFFF00"/>
                </a:highlight>
                <a:latin typeface="Raleway" pitchFamily="2" charset="0"/>
                <a:cs typeface="Times New Roman" panose="02020603050405020304" pitchFamily="18" charset="0"/>
              </a:rPr>
              <a:t>programa de formação continuada e desenvolvimento profissional</a:t>
            </a:r>
            <a:r>
              <a:rPr lang="pt-BR" sz="1800" dirty="0">
                <a:solidFill>
                  <a:schemeClr val="accent2"/>
                </a:solidFill>
                <a:latin typeface="Raleway" pitchFamily="2" charset="0"/>
                <a:cs typeface="Times New Roman" panose="02020603050405020304" pitchFamily="18" charset="0"/>
              </a:rPr>
              <a:t> voltado à proteção no ambiente escolar a ser desenvolvido por instituições de ensino superior</a:t>
            </a:r>
          </a:p>
          <a:p>
            <a:pPr marL="342900" marR="165100" indent="-342900" algn="just" fontAlgn="ctr">
              <a:buClr>
                <a:schemeClr val="accent2"/>
              </a:buClr>
              <a:buFont typeface="+mj-lt"/>
              <a:buAutoNum type="arabicPeriod" startAt="6"/>
            </a:pPr>
            <a:endParaRPr lang="pt-BR" sz="1800" dirty="0">
              <a:solidFill>
                <a:schemeClr val="accent2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marL="342900" marR="165100" indent="-342900" algn="just" font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Estabelecimento de parceria com o Conselho Nacional de Justiça - CNJ para implementação de ações da Justiça Restaurativa no ambiente escolar - Programa </a:t>
            </a:r>
            <a:r>
              <a:rPr lang="pt-BR" sz="1800" dirty="0">
                <a:solidFill>
                  <a:schemeClr val="accent2"/>
                </a:solidFill>
                <a:effectLst/>
                <a:highlight>
                  <a:srgbClr val="00FF00"/>
                </a:highlight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“Territórios de Convivência e Cultura de Paz</a:t>
            </a:r>
            <a:r>
              <a:rPr lang="pt-BR" sz="1800" dirty="0">
                <a:solidFill>
                  <a:schemeClr val="accent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t-BR" sz="1800" dirty="0">
              <a:solidFill>
                <a:schemeClr val="accent2"/>
              </a:solidFill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0F01681-EFCC-E275-B4DD-7C3ADA4CFD1A}"/>
              </a:ext>
            </a:extLst>
          </p:cNvPr>
          <p:cNvSpPr/>
          <p:nvPr/>
        </p:nvSpPr>
        <p:spPr>
          <a:xfrm>
            <a:off x="7412689" y="115263"/>
            <a:ext cx="661308" cy="35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90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368164" y="747853"/>
            <a:ext cx="5199879" cy="37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165100" lvl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16510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Realização de Seminário Internacional</a:t>
            </a:r>
          </a:p>
          <a:p>
            <a:pPr marL="342900" marR="16510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3"/>
              <a:tabLst/>
              <a:defRPr/>
            </a:pPr>
            <a:endParaRPr lang="pt-BR" sz="1800" dirty="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3"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R="165100" lvl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sz="1800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4. Campanha Nacional de sensibilização sobre proteção e segurança das escolas</a:t>
            </a:r>
          </a:p>
          <a:p>
            <a:pPr marR="165100" lvl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R="165100" lvl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pt-BR" sz="1800" dirty="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0" algn="just" fontAlgn="ctr"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5. </a:t>
            </a:r>
            <a:r>
              <a:rPr lang="pt-BR" sz="1800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Relatório Final do GT com recomendações para a construção de Políticas Integradas de Proteção do Ambiente Escolar. </a:t>
            </a:r>
            <a:endParaRPr lang="pt-BR" sz="1800" b="1" i="0" u="none" strike="noStrike" cap="none" dirty="0">
              <a:solidFill>
                <a:schemeClr val="accent2"/>
              </a:solidFill>
              <a:latin typeface="Aharoni" panose="02010803020104030203" pitchFamily="2" charset="-79"/>
              <a:ea typeface="Raleway Black"/>
              <a:cs typeface="Aharoni" panose="02010803020104030203" pitchFamily="2" charset="-79"/>
              <a:sym typeface="Raleway Black"/>
            </a:endParaRPr>
          </a:p>
          <a:p>
            <a:pPr marR="165100" lvl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900" marR="16510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3"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xmlns="" id="{89008323-BC20-0BB4-F02A-804600415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903" y="797952"/>
            <a:ext cx="2897933" cy="40125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6CE89A-DF5A-7CE6-BFAC-0026CF8F55A6}"/>
              </a:ext>
            </a:extLst>
          </p:cNvPr>
          <p:cNvSpPr/>
          <p:nvPr/>
        </p:nvSpPr>
        <p:spPr>
          <a:xfrm>
            <a:off x="7412689" y="115263"/>
            <a:ext cx="661308" cy="35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6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xmlns="" id="{8BC1C783-79ED-7EE1-E38B-04733E391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1" y="1992085"/>
            <a:ext cx="1472342" cy="8508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15093EE9-2EF7-B5DF-82F8-C51C1F5C7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393" y="73479"/>
            <a:ext cx="1219200" cy="571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ED8B1E4-30A3-B45C-63B3-7EE1F6CCF402}"/>
              </a:ext>
            </a:extLst>
          </p:cNvPr>
          <p:cNvSpPr txBox="1"/>
          <p:nvPr/>
        </p:nvSpPr>
        <p:spPr>
          <a:xfrm>
            <a:off x="333702" y="397221"/>
            <a:ext cx="869661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pt-BR" sz="20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0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Premissa das Políticas Integradas de Proteção do Ambiente Escolar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pt-BR" sz="1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6" name="Seta para Baixo 5">
            <a:extLst>
              <a:ext uri="{FF2B5EF4-FFF2-40B4-BE49-F238E27FC236}">
                <a16:creationId xmlns:a16="http://schemas.microsoft.com/office/drawing/2014/main" xmlns="" id="{40D8756A-DCA7-2FDB-636E-9114368B42EA}"/>
              </a:ext>
            </a:extLst>
          </p:cNvPr>
          <p:cNvSpPr/>
          <p:nvPr/>
        </p:nvSpPr>
        <p:spPr>
          <a:xfrm>
            <a:off x="2692174" y="1285763"/>
            <a:ext cx="484632" cy="345232"/>
          </a:xfrm>
          <a:prstGeom prst="downArrow">
            <a:avLst/>
          </a:prstGeom>
          <a:solidFill>
            <a:srgbClr val="292AFD"/>
          </a:solidFill>
          <a:ln>
            <a:solidFill>
              <a:srgbClr val="292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5D649DCF-37B6-C80C-32D5-FEE0E8D1005F}"/>
              </a:ext>
            </a:extLst>
          </p:cNvPr>
          <p:cNvSpPr txBox="1"/>
          <p:nvPr/>
        </p:nvSpPr>
        <p:spPr>
          <a:xfrm>
            <a:off x="333702" y="1713525"/>
            <a:ext cx="60983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/>
          </a:p>
          <a:p>
            <a:r>
              <a:rPr lang="pt-BR" sz="1800" dirty="0">
                <a:latin typeface="Abadi" panose="020B0604020104020204" pitchFamily="34" charset="0"/>
                <a:cs typeface="Aharoni" panose="02010803020104030203" pitchFamily="2" charset="-79"/>
              </a:rPr>
              <a:t>Natureza do Fenômeno e formas de enfrentamento;</a:t>
            </a:r>
          </a:p>
          <a:p>
            <a:endParaRPr lang="pt-BR" sz="1800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endParaRPr lang="pt-BR" sz="1800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pt-BR" sz="1800" dirty="0">
                <a:latin typeface="Abadi" panose="020B0604020104020204" pitchFamily="34" charset="0"/>
                <a:cs typeface="Aharoni" panose="02010803020104030203" pitchFamily="2" charset="-79"/>
              </a:rPr>
              <a:t>Função Social da Escola;</a:t>
            </a:r>
          </a:p>
          <a:p>
            <a:endParaRPr lang="pt-BR" sz="1800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endParaRPr lang="pt-BR" sz="1800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pt-BR" sz="1800" dirty="0">
                <a:latin typeface="Abadi" panose="020B0604020104020204" pitchFamily="34" charset="0"/>
                <a:cs typeface="Aharoni" panose="02010803020104030203" pitchFamily="2" charset="-79"/>
              </a:rPr>
              <a:t>Saúde mental pós pandemia.</a:t>
            </a:r>
          </a:p>
          <a:p>
            <a:endParaRPr lang="pt-BR" sz="1800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D8915E28-D83F-A5B9-B9D3-95077FE1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231" y="3184070"/>
            <a:ext cx="3259787" cy="195943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B505F01-6356-6395-E7F1-BF7B344FA792}"/>
              </a:ext>
            </a:extLst>
          </p:cNvPr>
          <p:cNvSpPr txBox="1"/>
          <p:nvPr/>
        </p:nvSpPr>
        <p:spPr>
          <a:xfrm>
            <a:off x="1530221" y="223935"/>
            <a:ext cx="5557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latin typeface="Aharoni" panose="02010803020104030203" pitchFamily="2" charset="-79"/>
                <a:cs typeface="Aharoni" panose="02010803020104030203" pitchFamily="2" charset="-79"/>
              </a:rPr>
              <a:t>O que dizem as evidências?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EC1440E-84C0-5885-AB91-CEB61A2A3E82}"/>
              </a:ext>
            </a:extLst>
          </p:cNvPr>
          <p:cNvSpPr txBox="1"/>
          <p:nvPr/>
        </p:nvSpPr>
        <p:spPr>
          <a:xfrm>
            <a:off x="466531" y="923731"/>
            <a:ext cx="76277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effectLst/>
                <a:latin typeface="Abadi" panose="020B0604020104020204" pitchFamily="34" charset="0"/>
              </a:rPr>
              <a:t>Melvin D. Livingston, Matthew E. </a:t>
            </a:r>
            <a:r>
              <a:rPr lang="pt-BR" sz="1600" dirty="0" err="1">
                <a:effectLst/>
                <a:latin typeface="Abadi" panose="020B0604020104020204" pitchFamily="34" charset="0"/>
              </a:rPr>
              <a:t>Rossheim</a:t>
            </a:r>
            <a:r>
              <a:rPr lang="pt-BR" sz="1600" dirty="0">
                <a:effectLst/>
                <a:latin typeface="Abadi" panose="020B0604020104020204" pitchFamily="34" charset="0"/>
              </a:rPr>
              <a:t>, </a:t>
            </a:r>
            <a:r>
              <a:rPr lang="pt-BR" sz="1600" dirty="0" err="1">
                <a:effectLst/>
                <a:latin typeface="Abadi" panose="020B0604020104020204" pitchFamily="34" charset="0"/>
              </a:rPr>
              <a:t>Kelli</a:t>
            </a:r>
            <a:r>
              <a:rPr lang="pt-BR" sz="1600" dirty="0">
                <a:effectLst/>
                <a:latin typeface="Abadi" panose="020B0604020104020204" pitchFamily="34" charset="0"/>
              </a:rPr>
              <a:t> </a:t>
            </a:r>
            <a:r>
              <a:rPr lang="pt-BR" sz="1600" dirty="0" err="1">
                <a:effectLst/>
                <a:latin typeface="Abadi" panose="020B0604020104020204" pitchFamily="34" charset="0"/>
              </a:rPr>
              <a:t>Stidham</a:t>
            </a:r>
            <a:r>
              <a:rPr lang="pt-BR" sz="1600" dirty="0">
                <a:effectLst/>
                <a:latin typeface="Abadi" panose="020B0604020104020204" pitchFamily="34" charset="0"/>
              </a:rPr>
              <a:t> Hall. A </a:t>
            </a:r>
            <a:r>
              <a:rPr lang="pt-BR" sz="1600" dirty="0" err="1">
                <a:effectLst/>
                <a:latin typeface="Abadi" panose="020B0604020104020204" pitchFamily="34" charset="0"/>
              </a:rPr>
              <a:t>Descriptive</a:t>
            </a:r>
            <a:r>
              <a:rPr lang="pt-BR" sz="1600" dirty="0">
                <a:effectLst/>
                <a:latin typeface="Abadi" panose="020B0604020104020204" pitchFamily="34" charset="0"/>
              </a:rPr>
              <a:t> </a:t>
            </a:r>
            <a:r>
              <a:rPr lang="pt-BR" sz="1600" b="1" dirty="0" err="1">
                <a:effectLst/>
                <a:latin typeface="Abadi" panose="020B0604020104020204" pitchFamily="34" charset="0"/>
              </a:rPr>
              <a:t>Analysis</a:t>
            </a:r>
            <a:r>
              <a:rPr lang="pt-BR" sz="1600" b="1" dirty="0">
                <a:effectLst/>
                <a:latin typeface="Abadi" panose="020B0604020104020204" pitchFamily="34" charset="0"/>
              </a:rPr>
              <a:t> </a:t>
            </a:r>
            <a:r>
              <a:rPr lang="pt-BR" sz="1600" b="1" dirty="0" err="1">
                <a:effectLst/>
                <a:latin typeface="Abadi" panose="020B0604020104020204" pitchFamily="34" charset="0"/>
              </a:rPr>
              <a:t>of</a:t>
            </a:r>
            <a:r>
              <a:rPr lang="pt-BR" sz="1600" b="1" dirty="0">
                <a:effectLst/>
                <a:latin typeface="Abadi" panose="020B0604020104020204" pitchFamily="34" charset="0"/>
              </a:rPr>
              <a:t> </a:t>
            </a:r>
            <a:r>
              <a:rPr lang="pt-BR" sz="1600" b="1" dirty="0" err="1">
                <a:effectLst/>
                <a:latin typeface="Abadi" panose="020B0604020104020204" pitchFamily="34" charset="0"/>
              </a:rPr>
              <a:t>School</a:t>
            </a:r>
            <a:r>
              <a:rPr lang="pt-BR" sz="1600" b="1" dirty="0">
                <a:effectLst/>
                <a:latin typeface="Abadi" panose="020B0604020104020204" pitchFamily="34" charset="0"/>
              </a:rPr>
              <a:t> </a:t>
            </a:r>
            <a:r>
              <a:rPr lang="pt-BR" sz="1600" b="1" dirty="0" err="1">
                <a:effectLst/>
                <a:latin typeface="Abadi" panose="020B0604020104020204" pitchFamily="34" charset="0"/>
              </a:rPr>
              <a:t>and</a:t>
            </a:r>
            <a:r>
              <a:rPr lang="pt-BR" sz="1600" b="1" dirty="0">
                <a:effectLst/>
                <a:latin typeface="Abadi" panose="020B0604020104020204" pitchFamily="34" charset="0"/>
              </a:rPr>
              <a:t> </a:t>
            </a:r>
            <a:r>
              <a:rPr lang="pt-BR" sz="1600" b="1" dirty="0" err="1">
                <a:effectLst/>
                <a:latin typeface="Abadi" panose="020B0604020104020204" pitchFamily="34" charset="0"/>
              </a:rPr>
              <a:t>School</a:t>
            </a:r>
            <a:r>
              <a:rPr lang="pt-BR" sz="1600" b="1" dirty="0">
                <a:effectLst/>
                <a:latin typeface="Abadi" panose="020B0604020104020204" pitchFamily="34" charset="0"/>
              </a:rPr>
              <a:t> </a:t>
            </a:r>
            <a:r>
              <a:rPr lang="pt-BR" sz="1600" b="1" dirty="0" err="1">
                <a:effectLst/>
                <a:latin typeface="Abadi" panose="020B0604020104020204" pitchFamily="34" charset="0"/>
              </a:rPr>
              <a:t>Shooter</a:t>
            </a:r>
            <a:r>
              <a:rPr lang="pt-BR" sz="1600" b="1" dirty="0">
                <a:effectLst/>
                <a:latin typeface="Abadi" panose="020B0604020104020204" pitchFamily="34" charset="0"/>
              </a:rPr>
              <a:t> </a:t>
            </a:r>
            <a:r>
              <a:rPr lang="pt-BR" sz="1600" b="1" dirty="0" err="1">
                <a:effectLst/>
                <a:latin typeface="Abadi" panose="020B0604020104020204" pitchFamily="34" charset="0"/>
              </a:rPr>
              <a:t>Characteristics</a:t>
            </a:r>
            <a:r>
              <a:rPr lang="pt-BR" sz="1600" b="1" dirty="0">
                <a:effectLst/>
                <a:latin typeface="Abadi" panose="020B0604020104020204" pitchFamily="34" charset="0"/>
              </a:rPr>
              <a:t> </a:t>
            </a:r>
            <a:r>
              <a:rPr lang="pt-BR" sz="1600" b="1" dirty="0" err="1">
                <a:effectLst/>
                <a:latin typeface="Abadi" panose="020B0604020104020204" pitchFamily="34" charset="0"/>
              </a:rPr>
              <a:t>and</a:t>
            </a:r>
            <a:r>
              <a:rPr lang="pt-BR" sz="1600" b="1" dirty="0">
                <a:effectLst/>
                <a:latin typeface="Abadi" panose="020B0604020104020204" pitchFamily="34" charset="0"/>
              </a:rPr>
              <a:t> </a:t>
            </a:r>
            <a:r>
              <a:rPr lang="pt-BR" sz="1600" b="1" dirty="0" err="1">
                <a:effectLst/>
                <a:latin typeface="Abadi" panose="020B0604020104020204" pitchFamily="34" charset="0"/>
              </a:rPr>
              <a:t>the</a:t>
            </a:r>
            <a:r>
              <a:rPr lang="pt-BR" sz="1600" b="1" dirty="0">
                <a:effectLst/>
                <a:latin typeface="Abadi" panose="020B0604020104020204" pitchFamily="34" charset="0"/>
              </a:rPr>
              <a:t> </a:t>
            </a:r>
            <a:r>
              <a:rPr lang="pt-BR" sz="1600" b="1" dirty="0" err="1">
                <a:effectLst/>
                <a:latin typeface="Abadi" panose="020B0604020104020204" pitchFamily="34" charset="0"/>
              </a:rPr>
              <a:t>Severity</a:t>
            </a:r>
            <a:r>
              <a:rPr lang="pt-BR" sz="1600" b="1" dirty="0">
                <a:effectLst/>
                <a:latin typeface="Abadi" panose="020B0604020104020204" pitchFamily="34" charset="0"/>
              </a:rPr>
              <a:t> </a:t>
            </a:r>
            <a:r>
              <a:rPr lang="pt-BR" sz="1600" b="1" dirty="0" err="1">
                <a:effectLst/>
                <a:latin typeface="Abadi" panose="020B0604020104020204" pitchFamily="34" charset="0"/>
              </a:rPr>
              <a:t>of</a:t>
            </a:r>
            <a:r>
              <a:rPr lang="pt-BR" sz="1600" b="1" dirty="0">
                <a:effectLst/>
                <a:latin typeface="Abadi" panose="020B0604020104020204" pitchFamily="34" charset="0"/>
              </a:rPr>
              <a:t> </a:t>
            </a:r>
            <a:r>
              <a:rPr lang="pt-BR" sz="1600" b="1" dirty="0" err="1">
                <a:effectLst/>
                <a:latin typeface="Abadi" panose="020B0604020104020204" pitchFamily="34" charset="0"/>
              </a:rPr>
              <a:t>School</a:t>
            </a:r>
            <a:r>
              <a:rPr lang="pt-BR" sz="1600" b="1" dirty="0">
                <a:effectLst/>
                <a:latin typeface="Abadi" panose="020B0604020104020204" pitchFamily="34" charset="0"/>
              </a:rPr>
              <a:t> </a:t>
            </a:r>
            <a:r>
              <a:rPr lang="pt-BR" sz="1600" b="1" dirty="0" err="1">
                <a:effectLst/>
                <a:latin typeface="Abadi" panose="020B0604020104020204" pitchFamily="34" charset="0"/>
              </a:rPr>
              <a:t>Shootings</a:t>
            </a:r>
            <a:r>
              <a:rPr lang="pt-BR" sz="1600" b="1" dirty="0">
                <a:effectLst/>
                <a:latin typeface="Abadi" panose="020B0604020104020204" pitchFamily="34" charset="0"/>
              </a:rPr>
              <a:t> in </a:t>
            </a:r>
            <a:r>
              <a:rPr lang="pt-BR" sz="1600" b="1" dirty="0" err="1">
                <a:effectLst/>
                <a:latin typeface="Abadi" panose="020B0604020104020204" pitchFamily="34" charset="0"/>
              </a:rPr>
              <a:t>the</a:t>
            </a:r>
            <a:r>
              <a:rPr lang="pt-BR" sz="1600" b="1" dirty="0">
                <a:effectLst/>
                <a:latin typeface="Abadi" panose="020B0604020104020204" pitchFamily="34" charset="0"/>
              </a:rPr>
              <a:t> United States, 1999 e 2018</a:t>
            </a:r>
            <a:r>
              <a:rPr lang="pt-BR" sz="1600" dirty="0">
                <a:effectLst/>
                <a:latin typeface="Abadi" panose="020B0604020104020204" pitchFamily="34" charset="0"/>
              </a:rPr>
              <a:t>. </a:t>
            </a:r>
            <a:r>
              <a:rPr lang="pt-BR" sz="1600" dirty="0" err="1">
                <a:effectLst/>
                <a:latin typeface="Abadi" panose="020B0604020104020204" pitchFamily="34" charset="0"/>
              </a:rPr>
              <a:t>Journal</a:t>
            </a:r>
            <a:r>
              <a:rPr lang="pt-BR" sz="1600" dirty="0">
                <a:effectLst/>
                <a:latin typeface="Abadi" panose="020B0604020104020204" pitchFamily="34" charset="0"/>
              </a:rPr>
              <a:t> </a:t>
            </a:r>
            <a:r>
              <a:rPr lang="pt-BR" sz="1600" dirty="0" err="1">
                <a:effectLst/>
                <a:latin typeface="Abadi" panose="020B0604020104020204" pitchFamily="34" charset="0"/>
              </a:rPr>
              <a:t>of</a:t>
            </a:r>
            <a:r>
              <a:rPr lang="pt-BR" sz="1600" dirty="0">
                <a:effectLst/>
                <a:latin typeface="Abadi" panose="020B0604020104020204" pitchFamily="34" charset="0"/>
              </a:rPr>
              <a:t> </a:t>
            </a:r>
            <a:r>
              <a:rPr lang="pt-BR" sz="1600" dirty="0" err="1">
                <a:effectLst/>
                <a:latin typeface="Abadi" panose="020B0604020104020204" pitchFamily="34" charset="0"/>
              </a:rPr>
              <a:t>Adolescent</a:t>
            </a:r>
            <a:r>
              <a:rPr lang="pt-BR" sz="1600" dirty="0">
                <a:effectLst/>
                <a:latin typeface="Abadi" panose="020B0604020104020204" pitchFamily="34" charset="0"/>
              </a:rPr>
              <a:t> Health 64 (2019) 797e799. </a:t>
            </a:r>
            <a:endParaRPr lang="pt-BR" sz="1600" dirty="0">
              <a:latin typeface="Abadi" panose="020B0604020104020204" pitchFamily="34" charset="0"/>
            </a:endParaRPr>
          </a:p>
          <a:p>
            <a:pPr algn="just"/>
            <a:endParaRPr lang="pt-BR" sz="1600" dirty="0">
              <a:latin typeface="Abadi" panose="020B0604020104020204" pitchFamily="34" charset="0"/>
            </a:endParaRPr>
          </a:p>
          <a:p>
            <a:pPr algn="ctr"/>
            <a:r>
              <a:rPr lang="pt-BR" sz="1600" b="1" dirty="0">
                <a:latin typeface="Abadi" panose="020B0604020104020204" pitchFamily="34" charset="0"/>
              </a:rPr>
              <a:t>Conclusão</a:t>
            </a:r>
          </a:p>
          <a:p>
            <a:pPr algn="just"/>
            <a:endParaRPr lang="pt-BR" sz="1600" b="0" i="0" dirty="0">
              <a:solidFill>
                <a:srgbClr val="333333"/>
              </a:solidFill>
              <a:effectLst/>
              <a:latin typeface="Abadi" panose="020B0604020104020204" pitchFamily="34" charset="0"/>
            </a:endParaRPr>
          </a:p>
          <a:p>
            <a:pPr algn="just"/>
            <a:r>
              <a:rPr lang="pt-BR" sz="1600" b="0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Revisão de 179 episódios de tiroteios em escolas americanas entre 1999 e 2018. </a:t>
            </a:r>
            <a:r>
              <a:rPr lang="pt-BR" sz="1600" dirty="0">
                <a:solidFill>
                  <a:srgbClr val="333333"/>
                </a:solidFill>
                <a:latin typeface="Abadi" panose="020B0604020104020204" pitchFamily="34" charset="0"/>
              </a:rPr>
              <a:t>M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anter guardas </a:t>
            </a:r>
            <a:r>
              <a:rPr lang="pt-BR" sz="1600" b="1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armados na escola não reduziu o número de vítimas em massacres</a:t>
            </a:r>
            <a:r>
              <a:rPr lang="pt-BR" b="1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.</a:t>
            </a:r>
            <a:endParaRPr lang="pt-BR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4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D8915E28-D83F-A5B9-B9D3-95077FE1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231" y="3184070"/>
            <a:ext cx="3259787" cy="195943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B505F01-6356-6395-E7F1-BF7B344FA792}"/>
              </a:ext>
            </a:extLst>
          </p:cNvPr>
          <p:cNvSpPr txBox="1"/>
          <p:nvPr/>
        </p:nvSpPr>
        <p:spPr>
          <a:xfrm>
            <a:off x="1530221" y="223935"/>
            <a:ext cx="5557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latin typeface="Aharoni" panose="02010803020104030203" pitchFamily="2" charset="-79"/>
                <a:cs typeface="Aharoni" panose="02010803020104030203" pitchFamily="2" charset="-79"/>
              </a:rPr>
              <a:t>O que dizem as evidências?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EC1440E-84C0-5885-AB91-CEB61A2A3E82}"/>
              </a:ext>
            </a:extLst>
          </p:cNvPr>
          <p:cNvSpPr txBox="1"/>
          <p:nvPr/>
        </p:nvSpPr>
        <p:spPr>
          <a:xfrm>
            <a:off x="466531" y="923731"/>
            <a:ext cx="76277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>
                <a:effectLst/>
                <a:latin typeface="Abadi" panose="020B0604020104020204" pitchFamily="34" charset="0"/>
                <a:cs typeface="Arial" panose="020B0604020202020204" pitchFamily="34" charset="0"/>
              </a:rPr>
              <a:t>Jillian</a:t>
            </a:r>
            <a:r>
              <a:rPr lang="pt-BR" dirty="0">
                <a:effectLst/>
                <a:latin typeface="Abadi" panose="020B0604020104020204" pitchFamily="34" charset="0"/>
                <a:cs typeface="Arial" panose="020B0604020202020204" pitchFamily="34" charset="0"/>
              </a:rPr>
              <a:t> Peterson; James </a:t>
            </a:r>
            <a:r>
              <a:rPr lang="pt-BR" dirty="0" err="1">
                <a:effectLst/>
                <a:latin typeface="Abadi" panose="020B0604020104020204" pitchFamily="34" charset="0"/>
                <a:cs typeface="Arial" panose="020B0604020202020204" pitchFamily="34" charset="0"/>
              </a:rPr>
              <a:t>Densley</a:t>
            </a:r>
            <a:r>
              <a:rPr lang="pt-BR" dirty="0">
                <a:effectLst/>
                <a:latin typeface="Abadi" panose="020B0604020104020204" pitchFamily="34" charset="0"/>
                <a:cs typeface="Arial" panose="020B0604020202020204" pitchFamily="34" charset="0"/>
              </a:rPr>
              <a:t>; Gina Erickson. </a:t>
            </a:r>
            <a:r>
              <a:rPr lang="pt-BR" b="1" dirty="0" err="1">
                <a:effectLst/>
                <a:latin typeface="Abadi" panose="020B0604020104020204" pitchFamily="34" charset="0"/>
                <a:cs typeface="Arial" panose="020B0604020202020204" pitchFamily="34" charset="0"/>
              </a:rPr>
              <a:t>Presence</a:t>
            </a:r>
            <a:r>
              <a:rPr lang="pt-BR" b="1" dirty="0">
                <a:effectLst/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effectLst/>
                <a:latin typeface="Abadi" panose="020B0604020104020204" pitchFamily="34" charset="0"/>
                <a:cs typeface="Arial" panose="020B0604020202020204" pitchFamily="34" charset="0"/>
              </a:rPr>
              <a:t>of</a:t>
            </a:r>
            <a:r>
              <a:rPr lang="pt-BR" b="1" dirty="0">
                <a:effectLst/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effectLst/>
                <a:latin typeface="Abadi" panose="020B0604020104020204" pitchFamily="34" charset="0"/>
                <a:cs typeface="Arial" panose="020B0604020202020204" pitchFamily="34" charset="0"/>
              </a:rPr>
              <a:t>Armed</a:t>
            </a:r>
            <a:r>
              <a:rPr lang="pt-BR" b="1" dirty="0">
                <a:effectLst/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effectLst/>
                <a:latin typeface="Abadi" panose="020B0604020104020204" pitchFamily="34" charset="0"/>
                <a:cs typeface="Arial" panose="020B0604020202020204" pitchFamily="34" charset="0"/>
              </a:rPr>
              <a:t>School</a:t>
            </a:r>
            <a:r>
              <a:rPr lang="pt-BR" b="1" dirty="0">
                <a:effectLst/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effectLst/>
                <a:latin typeface="Abadi" panose="020B0604020104020204" pitchFamily="34" charset="0"/>
                <a:cs typeface="Arial" panose="020B0604020202020204" pitchFamily="34" charset="0"/>
              </a:rPr>
              <a:t>Officials</a:t>
            </a:r>
            <a:r>
              <a:rPr lang="pt-BR" b="1" dirty="0">
                <a:effectLst/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effectLst/>
                <a:latin typeface="Abadi" panose="020B0604020104020204" pitchFamily="34" charset="0"/>
                <a:cs typeface="Arial" panose="020B0604020202020204" pitchFamily="34" charset="0"/>
              </a:rPr>
              <a:t>and</a:t>
            </a:r>
            <a:r>
              <a:rPr lang="pt-BR" b="1" dirty="0">
                <a:effectLst/>
                <a:latin typeface="Abadi" panose="020B0604020104020204" pitchFamily="34" charset="0"/>
                <a:cs typeface="Arial" panose="020B0604020202020204" pitchFamily="34" charset="0"/>
              </a:rPr>
              <a:t> Fatal </a:t>
            </a:r>
            <a:r>
              <a:rPr lang="pt-BR" b="1" dirty="0" err="1">
                <a:effectLst/>
                <a:latin typeface="Abadi" panose="020B0604020104020204" pitchFamily="34" charset="0"/>
                <a:cs typeface="Arial" panose="020B0604020202020204" pitchFamily="34" charset="0"/>
              </a:rPr>
              <a:t>and</a:t>
            </a:r>
            <a:r>
              <a:rPr lang="pt-BR" b="1" dirty="0">
                <a:effectLst/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effectLst/>
                <a:latin typeface="Abadi" panose="020B0604020104020204" pitchFamily="34" charset="0"/>
                <a:cs typeface="Arial" panose="020B0604020202020204" pitchFamily="34" charset="0"/>
              </a:rPr>
              <a:t>Nonfatal</a:t>
            </a:r>
            <a:r>
              <a:rPr lang="pt-BR" b="1" dirty="0">
                <a:effectLst/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effectLst/>
                <a:latin typeface="Abadi" panose="020B0604020104020204" pitchFamily="34" charset="0"/>
                <a:cs typeface="Arial" panose="020B0604020202020204" pitchFamily="34" charset="0"/>
              </a:rPr>
              <a:t>Gunshot</a:t>
            </a:r>
            <a:r>
              <a:rPr lang="pt-BR" b="1" dirty="0">
                <a:effectLst/>
                <a:latin typeface="Abadi" panose="020B0604020104020204" pitchFamily="34" charset="0"/>
                <a:cs typeface="Arial" panose="020B0604020202020204" pitchFamily="34" charset="0"/>
              </a:rPr>
              <a:t> Injuries </a:t>
            </a:r>
            <a:r>
              <a:rPr lang="pt-BR" b="1" dirty="0" err="1">
                <a:effectLst/>
                <a:latin typeface="Abadi" panose="020B0604020104020204" pitchFamily="34" charset="0"/>
                <a:cs typeface="Arial" panose="020B0604020202020204" pitchFamily="34" charset="0"/>
              </a:rPr>
              <a:t>During</a:t>
            </a:r>
            <a:r>
              <a:rPr lang="pt-BR" b="1" dirty="0">
                <a:effectLst/>
                <a:latin typeface="Abadi" panose="020B0604020104020204" pitchFamily="34" charset="0"/>
                <a:cs typeface="Arial" panose="020B0604020202020204" pitchFamily="34" charset="0"/>
              </a:rPr>
              <a:t> Mass </a:t>
            </a:r>
            <a:r>
              <a:rPr lang="pt-BR" b="1" dirty="0" err="1">
                <a:effectLst/>
                <a:latin typeface="Abadi" panose="020B0604020104020204" pitchFamily="34" charset="0"/>
                <a:cs typeface="Arial" panose="020B0604020202020204" pitchFamily="34" charset="0"/>
              </a:rPr>
              <a:t>School</a:t>
            </a:r>
            <a:r>
              <a:rPr lang="pt-BR" b="1" dirty="0">
                <a:effectLst/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effectLst/>
                <a:latin typeface="Abadi" panose="020B0604020104020204" pitchFamily="34" charset="0"/>
                <a:cs typeface="Arial" panose="020B0604020202020204" pitchFamily="34" charset="0"/>
              </a:rPr>
              <a:t>Shootings</a:t>
            </a:r>
            <a:r>
              <a:rPr lang="pt-BR" b="0" dirty="0">
                <a:effectLst/>
                <a:latin typeface="Abadi" panose="020B0604020104020204" pitchFamily="34" charset="0"/>
                <a:cs typeface="Arial" panose="020B0604020202020204" pitchFamily="34" charset="0"/>
              </a:rPr>
              <a:t>, United States, 1980-2019. </a:t>
            </a:r>
            <a:r>
              <a:rPr lang="pt-BR" i="1" dirty="0">
                <a:effectLst/>
                <a:latin typeface="Abadi" panose="020B0604020104020204" pitchFamily="34" charset="0"/>
                <a:cs typeface="Arial" panose="020B0604020202020204" pitchFamily="34" charset="0"/>
              </a:rPr>
              <a:t>JAMA Network Open. </a:t>
            </a:r>
            <a:r>
              <a:rPr lang="pt-BR" dirty="0">
                <a:effectLst/>
                <a:latin typeface="Abadi" panose="020B0604020104020204" pitchFamily="34" charset="0"/>
                <a:cs typeface="Arial" panose="020B0604020202020204" pitchFamily="34" charset="0"/>
              </a:rPr>
              <a:t>2021;4(2).</a:t>
            </a:r>
          </a:p>
          <a:p>
            <a:pPr algn="just"/>
            <a:endParaRPr lang="pt-BR" dirty="0">
              <a:solidFill>
                <a:srgbClr val="333333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>
                <a:solidFill>
                  <a:srgbClr val="333333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A</a:t>
            </a:r>
            <a:r>
              <a:rPr lang="pt-BR" sz="1600" b="1" i="0" dirty="0">
                <a:solidFill>
                  <a:srgbClr val="333333"/>
                </a:solidFill>
                <a:effectLst/>
                <a:latin typeface="Abadi" panose="020B0604020104020204" pitchFamily="34" charset="0"/>
                <a:cs typeface="Arial" panose="020B0604020202020204" pitchFamily="34" charset="0"/>
              </a:rPr>
              <a:t>valiação dos casos entre 1980 e 2019</a:t>
            </a:r>
          </a:p>
          <a:p>
            <a:pPr algn="ctr"/>
            <a:r>
              <a:rPr lang="pt-BR" sz="1600" b="1" dirty="0">
                <a:solidFill>
                  <a:srgbClr val="333333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Conclusão</a:t>
            </a:r>
            <a:endParaRPr lang="pt-BR" sz="1600" dirty="0">
              <a:solidFill>
                <a:srgbClr val="333333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algn="just"/>
            <a:endParaRPr lang="pt-BR" b="0" i="0" dirty="0">
              <a:solidFill>
                <a:srgbClr val="333333"/>
              </a:solidFill>
              <a:effectLst/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i="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cs typeface="Arial" panose="020B0604020202020204" pitchFamily="34" charset="0"/>
              </a:rPr>
              <a:t>i</a:t>
            </a:r>
            <a:r>
              <a:rPr lang="pt-BR" b="1" i="0" dirty="0">
                <a:solidFill>
                  <a:srgbClr val="333333"/>
                </a:solidFill>
                <a:effectLst/>
                <a:latin typeface="Abadi" panose="020B0604020104020204" pitchFamily="34" charset="0"/>
                <a:cs typeface="Arial" panose="020B0604020202020204" pitchFamily="34" charset="0"/>
              </a:rPr>
              <a:t>) Número de mortes em escolas com guardas armados tendia a ser quase três vezes maior </a:t>
            </a:r>
            <a:r>
              <a:rPr lang="pt-BR" b="0" i="0" dirty="0">
                <a:solidFill>
                  <a:srgbClr val="333333"/>
                </a:solidFill>
                <a:effectLst/>
                <a:latin typeface="Abadi" panose="020B0604020104020204" pitchFamily="34" charset="0"/>
                <a:cs typeface="Arial" panose="020B0604020202020204" pitchFamily="34" charset="0"/>
              </a:rPr>
              <a:t>do que em casos que não havia esse tipo de dispositivo.</a:t>
            </a:r>
          </a:p>
          <a:p>
            <a:pPr algn="just"/>
            <a:endParaRPr lang="pt-BR" b="0" i="0" dirty="0">
              <a:solidFill>
                <a:srgbClr val="333333"/>
              </a:solidFill>
              <a:effectLst/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0" i="0" dirty="0" err="1">
                <a:solidFill>
                  <a:srgbClr val="333333"/>
                </a:solidFill>
                <a:effectLst/>
                <a:latin typeface="Abadi" panose="020B0604020104020204" pitchFamily="34" charset="0"/>
                <a:cs typeface="Arial" panose="020B0604020202020204" pitchFamily="34" charset="0"/>
              </a:rPr>
              <a:t>ii</a:t>
            </a:r>
            <a:r>
              <a:rPr lang="pt-BR" b="0" i="0" dirty="0">
                <a:solidFill>
                  <a:srgbClr val="333333"/>
                </a:solidFill>
                <a:effectLst/>
                <a:latin typeface="Abadi" panose="020B0604020104020204" pitchFamily="34" charset="0"/>
                <a:cs typeface="Arial" panose="020B0604020202020204" pitchFamily="34" charset="0"/>
              </a:rPr>
              <a:t>) </a:t>
            </a:r>
            <a:r>
              <a:rPr lang="pt-BR" b="1" i="0" dirty="0">
                <a:solidFill>
                  <a:srgbClr val="333333"/>
                </a:solidFill>
                <a:effectLst/>
                <a:latin typeface="Abadi" panose="020B0604020104020204" pitchFamily="34" charset="0"/>
                <a:cs typeface="Arial" panose="020B0604020202020204" pitchFamily="34" charset="0"/>
              </a:rPr>
              <a:t>Agentes de Segurança armados no ambiente escolar </a:t>
            </a:r>
            <a:r>
              <a:rPr lang="pt-BR" b="0" i="0" dirty="0">
                <a:solidFill>
                  <a:srgbClr val="333333"/>
                </a:solidFill>
                <a:effectLst/>
                <a:latin typeface="Abadi" panose="020B0604020104020204" pitchFamily="34" charset="0"/>
                <a:cs typeface="Arial" panose="020B0604020202020204" pitchFamily="34" charset="0"/>
              </a:rPr>
              <a:t>teria efeito sobre o aumento do </a:t>
            </a:r>
            <a:r>
              <a:rPr lang="pt-BR" b="1" i="0" dirty="0">
                <a:solidFill>
                  <a:srgbClr val="333333"/>
                </a:solidFill>
                <a:effectLst/>
                <a:latin typeface="Abadi" panose="020B0604020104020204" pitchFamily="34" charset="0"/>
                <a:cs typeface="Arial" panose="020B0604020202020204" pitchFamily="34" charset="0"/>
              </a:rPr>
              <a:t>absenteísmo estudantil</a:t>
            </a:r>
            <a:r>
              <a:rPr lang="pt-BR" b="0" i="0" dirty="0">
                <a:solidFill>
                  <a:srgbClr val="333333"/>
                </a:solidFill>
                <a:effectLst/>
                <a:latin typeface="Abadi" panose="020B0604020104020204" pitchFamily="34" charset="0"/>
                <a:cs typeface="Arial" panose="020B0604020202020204" pitchFamily="34" charset="0"/>
              </a:rPr>
              <a:t>, particularmente em alguns segmentos da população.</a:t>
            </a:r>
          </a:p>
          <a:p>
            <a:pPr algn="just"/>
            <a: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badi" panose="020B0604020104020204" pitchFamily="34" charset="0"/>
                <a:cs typeface="Arial" panose="020B0604020202020204" pitchFamily="34" charset="0"/>
              </a:rPr>
            </a:br>
            <a:endParaRPr lang="pt-BR" b="0" i="0" dirty="0">
              <a:solidFill>
                <a:srgbClr val="333333"/>
              </a:solidFill>
              <a:effectLst/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5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D8915E28-D83F-A5B9-B9D3-95077FE1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497" y="3998197"/>
            <a:ext cx="1520891" cy="102013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B505F01-6356-6395-E7F1-BF7B344FA792}"/>
              </a:ext>
            </a:extLst>
          </p:cNvPr>
          <p:cNvSpPr txBox="1"/>
          <p:nvPr/>
        </p:nvSpPr>
        <p:spPr>
          <a:xfrm>
            <a:off x="1530221" y="223935"/>
            <a:ext cx="5557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latin typeface="Aharoni" panose="02010803020104030203" pitchFamily="2" charset="-79"/>
                <a:cs typeface="Aharoni" panose="02010803020104030203" pitchFamily="2" charset="-79"/>
              </a:rPr>
              <a:t>O que dizem as evidências?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B102A757-3069-BCFB-451A-46AAEC337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205543"/>
              </p:ext>
            </p:extLst>
          </p:nvPr>
        </p:nvGraphicFramePr>
        <p:xfrm>
          <a:off x="1080487" y="1017038"/>
          <a:ext cx="6225382" cy="346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07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360000" y="229642"/>
            <a:ext cx="4212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Ações </a:t>
            </a:r>
            <a:endParaRPr sz="4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88743" y="1335844"/>
            <a:ext cx="3550499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165100" lvl="0" indent="-342900" algn="just" fontAlgn="ctr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highlight>
                  <a:srgbClr val="FFFF00"/>
                </a:highlight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Instauração e coordenação do Grupo de Trabalho Interministerial </a:t>
            </a:r>
            <a:r>
              <a:rPr lang="pt-BR" sz="1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Enfrentamento à Violência nas Escolas, conforme Decreto nº 11.469, de 05 de abril de 2023</a:t>
            </a:r>
            <a:endParaRPr lang="pt-BR" sz="1800" dirty="0">
              <a:effectLst/>
              <a:latin typeface="Raleway" pitchFamily="2" charset="0"/>
              <a:ea typeface="Times New Roman" panose="02020603050405020304" pitchFamily="18" charset="0"/>
            </a:endParaRPr>
          </a:p>
        </p:txBody>
      </p:sp>
      <p:sp>
        <p:nvSpPr>
          <p:cNvPr id="2" name="Google Shape;106;p2">
            <a:extLst>
              <a:ext uri="{FF2B5EF4-FFF2-40B4-BE49-F238E27FC236}">
                <a16:creationId xmlns:a16="http://schemas.microsoft.com/office/drawing/2014/main" xmlns="" id="{B7A917F9-B3E6-7FF9-AD71-3433B33791EB}"/>
              </a:ext>
            </a:extLst>
          </p:cNvPr>
          <p:cNvSpPr txBox="1"/>
          <p:nvPr/>
        </p:nvSpPr>
        <p:spPr>
          <a:xfrm>
            <a:off x="450000" y="4220201"/>
            <a:ext cx="8244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165100" lvl="0" algn="just" fontAlgn="ctr"/>
            <a:r>
              <a:rPr lang="pt-BR" sz="12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Composição: </a:t>
            </a:r>
            <a:r>
              <a:rPr lang="pt-BR" sz="1200" dirty="0">
                <a:effectLst/>
                <a:latin typeface="Raleway" pitchFamily="2" charset="0"/>
                <a:ea typeface="Times New Roman" panose="02020603050405020304" pitchFamily="18" charset="0"/>
              </a:rPr>
              <a:t>Ministério da Educação, Ministério da Justiça e Segurança Pública, Ministério dos Direitos Humanos e da Cidadania, Ministério da Saúde, Ministério do Esporte, Ministério da Cultura, Secretaria de Comunicação da Presidência da República e Secretaria Nacional de Juventude da </a:t>
            </a:r>
            <a:r>
              <a:rPr lang="pt-BR" sz="1200" dirty="0" err="1">
                <a:effectLst/>
                <a:latin typeface="Raleway" pitchFamily="2" charset="0"/>
                <a:ea typeface="Times New Roman" panose="02020603050405020304" pitchFamily="18" charset="0"/>
              </a:rPr>
              <a:t>Secretaria-Geral</a:t>
            </a:r>
            <a:r>
              <a:rPr lang="pt-BR" sz="1200" dirty="0">
                <a:effectLst/>
                <a:latin typeface="Raleway" pitchFamily="2" charset="0"/>
                <a:ea typeface="Times New Roman" panose="02020603050405020304" pitchFamily="18" charset="0"/>
              </a:rPr>
              <a:t> da Presidência da República.</a:t>
            </a:r>
          </a:p>
        </p:txBody>
      </p:sp>
      <p:pic>
        <p:nvPicPr>
          <p:cNvPr id="4" name="Imagem 3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xmlns="" id="{E2FC521E-8B33-A663-D7AA-87FA32D46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471" y="494484"/>
            <a:ext cx="3673929" cy="2449286"/>
          </a:xfrm>
          <a:prstGeom prst="rect">
            <a:avLst/>
          </a:prstGeom>
        </p:spPr>
      </p:pic>
      <p:pic>
        <p:nvPicPr>
          <p:cNvPr id="6" name="Imagem 5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xmlns="" id="{556F7654-C0C2-4C45-B428-04D60CB63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436" y="2200447"/>
            <a:ext cx="2872864" cy="19161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3FC9CC8-BB82-D3F1-C10C-23DBF003E272}"/>
              </a:ext>
            </a:extLst>
          </p:cNvPr>
          <p:cNvSpPr/>
          <p:nvPr/>
        </p:nvSpPr>
        <p:spPr>
          <a:xfrm>
            <a:off x="7412689" y="115263"/>
            <a:ext cx="661308" cy="35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04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5502729" y="1556117"/>
            <a:ext cx="3477985" cy="265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165100" lvl="0" indent="-342900" algn="just" font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Estabelecimento de </a:t>
            </a:r>
            <a:r>
              <a:rPr lang="pt-BR" sz="1800" dirty="0">
                <a:effectLst/>
                <a:highlight>
                  <a:srgbClr val="FFFF00"/>
                </a:highlight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canal constante de diálogo </a:t>
            </a:r>
            <a:r>
              <a:rPr lang="pt-BR" sz="1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 Conselho Nacional de Secretários de Educação - CONSED e União Nacional dos Dirigentes Municipais de Educação – UNDIME</a:t>
            </a:r>
            <a:endParaRPr lang="pt-BR" sz="1800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Pessoas sentadas ao redor de uma mesa com cadeiras&#10;&#10;Descrição gerada automaticamente">
            <a:extLst>
              <a:ext uri="{FF2B5EF4-FFF2-40B4-BE49-F238E27FC236}">
                <a16:creationId xmlns:a16="http://schemas.microsoft.com/office/drawing/2014/main" xmlns="" id="{45BC7281-840C-6589-95CF-81176DC4A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83" y="918481"/>
            <a:ext cx="4935311" cy="3290207"/>
          </a:xfrm>
          <a:prstGeom prst="rect">
            <a:avLst/>
          </a:prstGeom>
        </p:spPr>
      </p:pic>
      <p:sp>
        <p:nvSpPr>
          <p:cNvPr id="4" name="Google Shape;106;p2">
            <a:extLst>
              <a:ext uri="{FF2B5EF4-FFF2-40B4-BE49-F238E27FC236}">
                <a16:creationId xmlns:a16="http://schemas.microsoft.com/office/drawing/2014/main" xmlns="" id="{C2EF03D5-75A4-05DC-3C96-20FA74FAE828}"/>
              </a:ext>
            </a:extLst>
          </p:cNvPr>
          <p:cNvSpPr txBox="1"/>
          <p:nvPr/>
        </p:nvSpPr>
        <p:spPr>
          <a:xfrm>
            <a:off x="518433" y="4135209"/>
            <a:ext cx="4878161" cy="649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165100" lvl="0" algn="just" fontAlgn="ctr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Reunião com a participação de secretários estaduais e municipais de educação, Undime e Consed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02AF9B-743F-B940-8FD8-8202E9E92411}"/>
              </a:ext>
            </a:extLst>
          </p:cNvPr>
          <p:cNvSpPr/>
          <p:nvPr/>
        </p:nvSpPr>
        <p:spPr>
          <a:xfrm>
            <a:off x="7412689" y="115263"/>
            <a:ext cx="661308" cy="35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06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368164" y="747853"/>
            <a:ext cx="5199879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165100" lvl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16510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Elaboração de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Recomendações para Proteção e Segurança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no Ambiente Escolar</a:t>
            </a:r>
          </a:p>
          <a:p>
            <a:pPr marL="342900" marR="16510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3"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900" marR="165100" indent="-342900" algn="just" fontAlgn="ctr">
              <a:buFont typeface="Arial" panose="020B0604020202020204" pitchFamily="34" charset="0"/>
              <a:buChar char="•"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Programa de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formação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para implementação das recomendações com foco nas secretarias estaduais e municipais, regionais de ensino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gestores escolares, professores e comunidade escolar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pt-BR" sz="1800" b="1" dirty="0">
                <a:solidFill>
                  <a:schemeClr val="accent2"/>
                </a:solidFill>
                <a:latin typeface="Raleway" pitchFamily="2" charset="0"/>
                <a:cs typeface="Times New Roman" panose="02020603050405020304" pitchFamily="18" charset="0"/>
              </a:rPr>
              <a:t>Início pela Plataforma Ava MEC em 24 de abril de 2023</a:t>
            </a:r>
          </a:p>
          <a:p>
            <a:pPr marL="342900" marR="16510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3"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900" marR="16510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3"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EEC0EB39-4B3B-78A3-8D18-DAF8E5178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193" y="4140213"/>
            <a:ext cx="808263" cy="808263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xmlns="" id="{89008323-BC20-0BB4-F02A-804600415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903" y="797952"/>
            <a:ext cx="2897933" cy="40125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6CE89A-DF5A-7CE6-BFAC-0026CF8F55A6}"/>
              </a:ext>
            </a:extLst>
          </p:cNvPr>
          <p:cNvSpPr/>
          <p:nvPr/>
        </p:nvSpPr>
        <p:spPr>
          <a:xfrm>
            <a:off x="7412689" y="115263"/>
            <a:ext cx="661308" cy="35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07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2">
            <a:extLst>
              <a:ext uri="{FF2B5EF4-FFF2-40B4-BE49-F238E27FC236}">
                <a16:creationId xmlns:a16="http://schemas.microsoft.com/office/drawing/2014/main" xmlns="" id="{A4C8E4EA-7C09-451A-396C-7E6E1B44B8A6}"/>
              </a:ext>
            </a:extLst>
          </p:cNvPr>
          <p:cNvSpPr txBox="1"/>
          <p:nvPr/>
        </p:nvSpPr>
        <p:spPr>
          <a:xfrm>
            <a:off x="3099028" y="662644"/>
            <a:ext cx="5916353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16510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Programa de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00FF00"/>
                </a:highlight>
                <a:uLnTx/>
                <a:uFillTx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fomento à implantação de ações integradas de proteção do ambiente escolar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(infraestrutura, equipamentos, formação e apoio a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" pitchFamily="2" charset="0"/>
                <a:cs typeface="Times New Roman" panose="02020603050405020304" pitchFamily="18" charset="0"/>
                <a:sym typeface="Arial"/>
              </a:rPr>
              <a:t>implantação dos núcleos de apoio psicossocial nas escolas) </a:t>
            </a:r>
          </a:p>
          <a:p>
            <a:pPr marL="285750" marR="165100" lvl="0" indent="-28575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800" dirty="0">
              <a:solidFill>
                <a:schemeClr val="accent2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marL="285750" marR="165100" lvl="0" indent="-28575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dirty="0">
                <a:solidFill>
                  <a:schemeClr val="accent2"/>
                </a:solidFill>
                <a:latin typeface="Raleway" pitchFamily="2" charset="0"/>
                <a:cs typeface="Times New Roman" panose="02020603050405020304" pitchFamily="18" charset="0"/>
              </a:rPr>
              <a:t>Programa Dinheiro Direto na Escola Básico 2023 – </a:t>
            </a:r>
            <a:r>
              <a:rPr lang="pt-BR" sz="1800" b="1" dirty="0">
                <a:solidFill>
                  <a:schemeClr val="accent2"/>
                </a:solidFill>
                <a:latin typeface="Raleway" pitchFamily="2" charset="0"/>
                <a:cs typeface="Times New Roman" panose="02020603050405020304" pitchFamily="18" charset="0"/>
              </a:rPr>
              <a:t>R$ 1,097 bilhão </a:t>
            </a:r>
            <a:r>
              <a:rPr lang="pt-BR" sz="1800" dirty="0">
                <a:solidFill>
                  <a:schemeClr val="accent2"/>
                </a:solidFill>
                <a:latin typeface="Raleway" pitchFamily="2" charset="0"/>
                <a:cs typeface="Times New Roman" panose="02020603050405020304" pitchFamily="18" charset="0"/>
              </a:rPr>
              <a:t>(antecipação da segunda parcela)</a:t>
            </a:r>
          </a:p>
          <a:p>
            <a:pPr marL="285750" marR="165100" lvl="0" indent="-28575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" pitchFamily="2" charset="0"/>
                <a:cs typeface="Times New Roman" panose="02020603050405020304" pitchFamily="18" charset="0"/>
                <a:sym typeface="Arial"/>
              </a:rPr>
              <a:t>Programa</a:t>
            </a:r>
            <a:r>
              <a:rPr lang="pt-BR" sz="1800" dirty="0">
                <a:solidFill>
                  <a:schemeClr val="accent2"/>
                </a:solidFill>
                <a:latin typeface="Raleway" pitchFamily="2" charset="0"/>
                <a:cs typeface="Times New Roman" panose="02020603050405020304" pitchFamily="18" charset="0"/>
              </a:rPr>
              <a:t> Dinheiro Direto na Escola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" pitchFamily="2" charset="0"/>
                <a:cs typeface="Times New Roman" panose="02020603050405020304" pitchFamily="18" charset="0"/>
                <a:sym typeface="Arial"/>
              </a:rPr>
              <a:t> Básico e Qualidade (anos anteriores) –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" pitchFamily="2" charset="0"/>
                <a:cs typeface="Times New Roman" panose="02020603050405020304" pitchFamily="18" charset="0"/>
                <a:sym typeface="Arial"/>
              </a:rPr>
              <a:t>R$ 1,818 bilhão</a:t>
            </a:r>
          </a:p>
          <a:p>
            <a:pPr marL="285750" marR="165100" lvl="0" indent="-28575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dirty="0">
                <a:solidFill>
                  <a:schemeClr val="accent2"/>
                </a:solidFill>
                <a:latin typeface="Raleway" pitchFamily="2" charset="0"/>
                <a:cs typeface="Times New Roman" panose="02020603050405020304" pitchFamily="18" charset="0"/>
              </a:rPr>
              <a:t>Resolução possibilitando o uso dos recursos para investimento em proteção do ambiente escolar</a:t>
            </a:r>
            <a:endParaRPr kumimoji="0" lang="pt-BR" sz="180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Raleway" pitchFamily="2" charset="0"/>
              <a:cs typeface="Times New Roman" panose="02020603050405020304" pitchFamily="18" charset="0"/>
              <a:sym typeface="Arial"/>
            </a:endParaRPr>
          </a:p>
          <a:p>
            <a:pPr marL="285750" marR="165100" indent="-285750" algn="just" fontAlgn="ctr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Plano de Ações Articuladas – </a:t>
            </a:r>
            <a:r>
              <a:rPr kumimoji="0" lang="pt-BR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$ 200 milhões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Raleway" pitchFamily="2" charset="0"/>
              <a:cs typeface="Times New Roman" panose="02020603050405020304" pitchFamily="18" charset="0"/>
              <a:sym typeface="Arial"/>
            </a:endParaRPr>
          </a:p>
          <a:p>
            <a:pPr marL="285750" marR="165100" lvl="0" indent="-28575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dirty="0">
                <a:solidFill>
                  <a:schemeClr val="accent2"/>
                </a:solidFill>
                <a:latin typeface="Raleway" pitchFamily="2" charset="0"/>
                <a:cs typeface="Times New Roman" panose="02020603050405020304" pitchFamily="18" charset="0"/>
              </a:rPr>
              <a:t>Total </a:t>
            </a:r>
            <a:r>
              <a:rPr lang="pt-BR" sz="1800" b="1" dirty="0">
                <a:solidFill>
                  <a:schemeClr val="accent2"/>
                </a:solidFill>
                <a:latin typeface="Raleway" pitchFamily="2" charset="0"/>
                <a:cs typeface="Times New Roman" panose="02020603050405020304" pitchFamily="18" charset="0"/>
              </a:rPr>
              <a:t>R$ 3,115 bilhões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Raleway" pitchFamily="2" charset="0"/>
              <a:cs typeface="Times New Roman" panose="02020603050405020304" pitchFamily="18" charset="0"/>
              <a:sym typeface="Arial"/>
            </a:endParaRPr>
          </a:p>
          <a:p>
            <a:pPr marR="165100" lvl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Tx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Raleway" pitchFamily="2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DC2ED633-2EF7-BCC3-394A-54467615E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19" y="1592035"/>
            <a:ext cx="3259787" cy="1959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DD4FF9E-B233-BE89-53F0-8DE7E5500086}"/>
              </a:ext>
            </a:extLst>
          </p:cNvPr>
          <p:cNvSpPr/>
          <p:nvPr/>
        </p:nvSpPr>
        <p:spPr>
          <a:xfrm>
            <a:off x="7412689" y="115263"/>
            <a:ext cx="661308" cy="35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3CDED0-0AC6-5ABF-A85B-595788540B49}"/>
              </a:ext>
            </a:extLst>
          </p:cNvPr>
          <p:cNvSpPr/>
          <p:nvPr/>
        </p:nvSpPr>
        <p:spPr>
          <a:xfrm>
            <a:off x="1580668" y="2972921"/>
            <a:ext cx="661308" cy="35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394528"/>
      </p:ext>
    </p:extLst>
  </p:cSld>
  <p:clrMapOvr>
    <a:masterClrMapping/>
  </p:clrMapOvr>
</p:sld>
</file>

<file path=ppt/theme/theme1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620</Words>
  <Application>Microsoft Office PowerPoint</Application>
  <PresentationFormat>Apresentação na tela (16:9)</PresentationFormat>
  <Paragraphs>67</Paragraphs>
  <Slides>12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3" baseType="lpstr">
      <vt:lpstr>Raleway Black</vt:lpstr>
      <vt:lpstr>Helvetica Neue</vt:lpstr>
      <vt:lpstr>Raleway</vt:lpstr>
      <vt:lpstr>Abadi</vt:lpstr>
      <vt:lpstr>Calibri</vt:lpstr>
      <vt:lpstr>Times New Roman</vt:lpstr>
      <vt:lpstr>Aharoni</vt:lpstr>
      <vt:lpstr>Playfair Display</vt:lpstr>
      <vt:lpstr>Arial</vt:lpstr>
      <vt:lpstr>Gruv</vt:lpstr>
      <vt:lpstr>1_Gruv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Andréia Mano da Silva Tavares</cp:lastModifiedBy>
  <cp:revision>22</cp:revision>
  <dcterms:modified xsi:type="dcterms:W3CDTF">2023-04-26T15:23:59Z</dcterms:modified>
</cp:coreProperties>
</file>