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5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67458-E8D4-4D45-AAE6-234AC202DD7D}" type="datetimeFigureOut">
              <a:rPr lang="en-US"/>
              <a:pPr>
                <a:defRPr/>
              </a:pPr>
              <a:t>5/15/2014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F9798-7713-403D-9FD1-F44BD8E24D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D4E92-8FF6-4899-B079-56E68174704F}" type="datetimeFigureOut">
              <a:rPr lang="en-US"/>
              <a:pPr>
                <a:defRPr/>
              </a:pPr>
              <a:t>5/15/2014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13A7F-7DDA-4C80-BFE8-B0639D379A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2A17D-E404-495F-B5B0-5BFBFF4122B8}" type="datetimeFigureOut">
              <a:rPr lang="en-US"/>
              <a:pPr>
                <a:defRPr/>
              </a:pPr>
              <a:t>5/15/2014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63F21-AF2C-4748-BBE7-40D1F48FD6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81B93-60D4-4FEB-8337-E63231ED8B41}" type="datetimeFigureOut">
              <a:rPr lang="en-US"/>
              <a:pPr>
                <a:defRPr/>
              </a:pPr>
              <a:t>5/15/2014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564E2-6AAF-40E2-8DDB-DF1E9B7847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6E985-224F-4AC9-A325-768E352EAC9E}" type="datetimeFigureOut">
              <a:rPr lang="en-US"/>
              <a:pPr>
                <a:defRPr/>
              </a:pPr>
              <a:t>5/15/2014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F4D44-8D58-4035-9C8C-2687AA1A23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74098-8A1D-45A2-AB20-9CF77D1D23F1}" type="datetimeFigureOut">
              <a:rPr lang="en-US"/>
              <a:pPr>
                <a:defRPr/>
              </a:pPr>
              <a:t>5/15/2014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8D127-5993-4DD1-BB38-AB910CEFFE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04AB2-5163-4415-A24A-3F5EAB782A2D}" type="datetimeFigureOut">
              <a:rPr lang="en-US"/>
              <a:pPr>
                <a:defRPr/>
              </a:pPr>
              <a:t>5/15/2014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DBEB6-8833-474F-9D8E-FB443D8CC4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787E2-7F1A-4C73-8C2E-9AAF9CB5040A}" type="datetimeFigureOut">
              <a:rPr lang="en-US"/>
              <a:pPr>
                <a:defRPr/>
              </a:pPr>
              <a:t>5/15/2014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FA22B-8156-4058-A9BF-79B3FDACA7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84F75-B108-43B4-8FB9-497D96131A2F}" type="datetimeFigureOut">
              <a:rPr lang="en-US"/>
              <a:pPr>
                <a:defRPr/>
              </a:pPr>
              <a:t>5/15/2014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5E8D0-E64E-44AF-A931-BCFC3A3CDC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70048-8567-40F3-A94C-8A84F6C2B342}" type="datetimeFigureOut">
              <a:rPr lang="en-US"/>
              <a:pPr>
                <a:defRPr/>
              </a:pPr>
              <a:t>5/15/2014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592CC-3931-4A1B-AC7B-EE3C6B2C9D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6601-89A3-4667-84DA-127872579845}" type="datetimeFigureOut">
              <a:rPr lang="en-US"/>
              <a:pPr>
                <a:defRPr/>
              </a:pPr>
              <a:t>5/15/2014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958DF-628D-4B4C-94C7-803B7D6267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7C869DC-FCA7-4EC6-B94F-8D53FF49319C}" type="datetimeFigureOut">
              <a:rPr lang="en-US"/>
              <a:pPr>
                <a:defRPr/>
              </a:pPr>
              <a:t>5/15/2014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D25E9C-AF4A-4C7C-9A47-BF690B350F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ítulo 1"/>
          <p:cNvSpPr>
            <a:spLocks noGrp="1"/>
          </p:cNvSpPr>
          <p:nvPr>
            <p:ph type="ctrTitle"/>
          </p:nvPr>
        </p:nvSpPr>
        <p:spPr>
          <a:xfrm>
            <a:off x="107950" y="1196975"/>
            <a:ext cx="8928100" cy="1470025"/>
          </a:xfrm>
        </p:spPr>
        <p:txBody>
          <a:bodyPr/>
          <a:lstStyle/>
          <a:p>
            <a:r>
              <a:rPr lang="pt-BR" sz="6000" smtClean="0">
                <a:latin typeface="Century Gothic" pitchFamily="34" charset="0"/>
              </a:rPr>
              <a:t>EMBRAPA CERRADO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0825" y="2708275"/>
            <a:ext cx="864235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pt-BR" sz="2800" dirty="0" smtClean="0">
                <a:latin typeface="Century Gothic" panose="020B0502020202020204" pitchFamily="34" charset="0"/>
              </a:rPr>
              <a:t>PAPEL NA CIÊNCIA E NA ECONOMIA DO PAÍS.</a:t>
            </a:r>
            <a:endParaRPr lang="pt-BR" sz="2800" dirty="0">
              <a:latin typeface="Century Gothic" panose="020B0502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1223963"/>
            <a:ext cx="7740650" cy="11747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7092950" y="1223963"/>
            <a:ext cx="2051050" cy="117475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403350" y="342900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342900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13319" name="Imagem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6475" y="5951538"/>
            <a:ext cx="10112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CaixaDeTexto 9"/>
          <p:cNvSpPr txBox="1">
            <a:spLocks noChangeArrowheads="1"/>
          </p:cNvSpPr>
          <p:nvPr/>
        </p:nvSpPr>
        <p:spPr bwMode="auto">
          <a:xfrm>
            <a:off x="6470650" y="4691063"/>
            <a:ext cx="21383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entury Gothic" pitchFamily="34" charset="0"/>
              </a:rPr>
              <a:t>HELENA B. NADER</a:t>
            </a:r>
          </a:p>
          <a:p>
            <a:endParaRPr lang="pt-BR">
              <a:latin typeface="Century Gothic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279650" y="3716338"/>
            <a:ext cx="3889375" cy="6477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AUDIÊNCIA PÚBLICA NO SENADO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15/05/2014</a:t>
            </a:r>
            <a:endParaRPr lang="pt-BR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3322" name="Imagem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9425" y="5951538"/>
            <a:ext cx="512763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68313" y="333375"/>
            <a:ext cx="8207375" cy="1470025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_tradnl" sz="4900" dirty="0" smtClean="0">
                <a:latin typeface="Century Gothic" panose="020B0502020202020204" pitchFamily="34" charset="0"/>
              </a:rPr>
              <a:t>PESQUISA INTERDISCIPLINAR</a:t>
            </a:r>
            <a:r>
              <a:rPr lang="pt-BR" dirty="0" smtClean="0">
                <a:latin typeface="Century Gothic" panose="020B0502020202020204" pitchFamily="34" charset="0"/>
              </a:rPr>
              <a:t/>
            </a:r>
            <a:br>
              <a:rPr lang="pt-BR" dirty="0" smtClean="0">
                <a:latin typeface="Century Gothic" panose="020B0502020202020204" pitchFamily="34" charset="0"/>
              </a:rPr>
            </a:br>
            <a:r>
              <a:rPr lang="pt-BR" sz="3100" dirty="0" smtClean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CULTIVARES PARA O CERRADO</a:t>
            </a:r>
            <a:endParaRPr lang="pt-BR" sz="31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709295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2205038"/>
            <a:ext cx="44164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CaixaDeTexto 11"/>
          <p:cNvSpPr txBox="1">
            <a:spLocks noChangeArrowheads="1"/>
          </p:cNvSpPr>
          <p:nvPr/>
        </p:nvSpPr>
        <p:spPr bwMode="auto">
          <a:xfrm>
            <a:off x="468313" y="2133600"/>
            <a:ext cx="3167062" cy="406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latin typeface="Century Gothic" pitchFamily="34" charset="0"/>
              </a:rPr>
              <a:t>A Embrapa adaptou a soja às condições de clima e solo do cerrado. Em 1980, a região era responsável por 20% da produção nacional de soja, e hoje ultrapassa os 50%.</a:t>
            </a:r>
          </a:p>
          <a:p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68313" y="333375"/>
            <a:ext cx="8207375" cy="1470025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_tradnl" sz="4900" dirty="0" smtClean="0">
                <a:latin typeface="Century Gothic" panose="020B0502020202020204" pitchFamily="34" charset="0"/>
              </a:rPr>
              <a:t>PESQUISA INTERDISCIPLINAR</a:t>
            </a:r>
            <a:r>
              <a:rPr lang="pt-BR" dirty="0" smtClean="0">
                <a:latin typeface="Century Gothic" panose="020B0502020202020204" pitchFamily="34" charset="0"/>
              </a:rPr>
              <a:t/>
            </a:r>
            <a:br>
              <a:rPr lang="pt-BR" dirty="0" smtClean="0">
                <a:latin typeface="Century Gothic" panose="020B0502020202020204" pitchFamily="34" charset="0"/>
              </a:rPr>
            </a:br>
            <a:r>
              <a:rPr lang="pt-BR" sz="3100" dirty="0" smtClean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FIXAÇÃO DE NITROGÊNIO</a:t>
            </a:r>
            <a:endParaRPr lang="pt-BR" sz="31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709295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5364" name="CaixaDeTexto 11"/>
          <p:cNvSpPr txBox="1">
            <a:spLocks noChangeArrowheads="1"/>
          </p:cNvSpPr>
          <p:nvPr/>
        </p:nvSpPr>
        <p:spPr bwMode="auto">
          <a:xfrm>
            <a:off x="323850" y="1989138"/>
            <a:ext cx="3960813" cy="375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>
                <a:latin typeface="Century Gothic" pitchFamily="34" charset="0"/>
              </a:rPr>
              <a:t>Muito do sucesso da soja no país está relacionado com a tecnologia que foi desenvolvida para a fixação de nitrogênio, que é adotada em cerca de 24 milhões de hectares de lavouras de soja, em substituição à adubação nitrogenada, o que gera uma economia anual em torno de US$ 7 bilhões ao país.</a:t>
            </a:r>
          </a:p>
          <a:p>
            <a:endParaRPr lang="en-US">
              <a:latin typeface="Calibri" pitchFamily="34" charset="0"/>
            </a:endParaRP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2452688"/>
            <a:ext cx="4429125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68313" y="333375"/>
            <a:ext cx="8207375" cy="1470025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es-ES_tradnl" sz="4900" dirty="0" smtClean="0">
                <a:latin typeface="Century Gothic" panose="020B0502020202020204" pitchFamily="34" charset="0"/>
              </a:rPr>
              <a:t>PESQUISA INTERDISCIPLINAR</a:t>
            </a:r>
            <a:r>
              <a:rPr lang="pt-BR" dirty="0" smtClean="0">
                <a:latin typeface="Century Gothic" panose="020B0502020202020204" pitchFamily="34" charset="0"/>
              </a:rPr>
              <a:t/>
            </a:r>
            <a:br>
              <a:rPr lang="pt-BR" dirty="0" smtClean="0">
                <a:latin typeface="Century Gothic" panose="020B0502020202020204" pitchFamily="34" charset="0"/>
              </a:rPr>
            </a:br>
            <a:r>
              <a:rPr lang="pt-BR" sz="3100" dirty="0" smtClean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CULTIVARES PARA O CERRADO</a:t>
            </a:r>
            <a:endParaRPr lang="pt-BR" sz="31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7740650" cy="1158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7092950" y="0"/>
            <a:ext cx="2051050" cy="11588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9" name="Right Arrow 11"/>
          <p:cNvSpPr>
            <a:spLocks noChangeArrowheads="1"/>
          </p:cNvSpPr>
          <p:nvPr/>
        </p:nvSpPr>
        <p:spPr bwMode="auto">
          <a:xfrm>
            <a:off x="107950" y="3068638"/>
            <a:ext cx="1008063" cy="431800"/>
          </a:xfrm>
          <a:prstGeom prst="rightArrow">
            <a:avLst>
              <a:gd name="adj1" fmla="val 50000"/>
              <a:gd name="adj2" fmla="val 50005"/>
            </a:avLst>
          </a:prstGeom>
          <a:gradFill rotWithShape="1">
            <a:gsLst>
              <a:gs pos="0">
                <a:srgbClr val="FEB092"/>
              </a:gs>
              <a:gs pos="49001">
                <a:srgbClr val="F38040"/>
              </a:gs>
              <a:gs pos="49100">
                <a:srgbClr val="EA5D01"/>
              </a:gs>
              <a:gs pos="92000">
                <a:srgbClr val="FF7D27"/>
              </a:gs>
              <a:gs pos="100000">
                <a:srgbClr val="FF8F50"/>
              </a:gs>
            </a:gsLst>
            <a:lin ang="5400000" scaled="1"/>
          </a:gradFill>
          <a:ln w="11430">
            <a:solidFill>
              <a:schemeClr val="accent1"/>
            </a:solidFill>
            <a:miter lim="800000"/>
            <a:headEnd/>
            <a:tailEnd/>
          </a:ln>
          <a:effectLst>
            <a:outerShdw dist="25400" dir="5400000" rotWithShape="0">
              <a:srgbClr val="9B4F1D">
                <a:alpha val="82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16389" name="Picture 5" descr="Screen shot 2013-10-12 at 4.16.32 PM.png"/>
          <p:cNvPicPr>
            <a:picLocks noChangeAspect="1"/>
          </p:cNvPicPr>
          <p:nvPr/>
        </p:nvPicPr>
        <p:blipFill>
          <a:blip r:embed="rId2"/>
          <a:srcRect l="16321" t="37724" r="33363" b="20319"/>
          <a:stretch>
            <a:fillRect/>
          </a:stretch>
        </p:blipFill>
        <p:spPr bwMode="auto">
          <a:xfrm>
            <a:off x="1116013" y="2420938"/>
            <a:ext cx="7419975" cy="347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Rectangle 1"/>
          <p:cNvSpPr>
            <a:spLocks noChangeArrowheads="1"/>
          </p:cNvSpPr>
          <p:nvPr/>
        </p:nvSpPr>
        <p:spPr bwMode="auto">
          <a:xfrm>
            <a:off x="1187450" y="1989138"/>
            <a:ext cx="79565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D0A80A"/>
                </a:solidFill>
                <a:latin typeface="Century Gothic" pitchFamily="34" charset="0"/>
              </a:rPr>
              <a:t>Produção de Soja (milhões de toneladas) </a:t>
            </a:r>
            <a:endParaRPr lang="pt-BR" sz="2400">
              <a:solidFill>
                <a:srgbClr val="D0A80A"/>
              </a:solidFill>
              <a:latin typeface="Century Gothic" pitchFamily="34" charset="0"/>
            </a:endParaRPr>
          </a:p>
        </p:txBody>
      </p:sp>
      <p:sp>
        <p:nvSpPr>
          <p:cNvPr id="16391" name="TextBox 7"/>
          <p:cNvSpPr txBox="1">
            <a:spLocks noChangeArrowheads="1"/>
          </p:cNvSpPr>
          <p:nvPr/>
        </p:nvSpPr>
        <p:spPr bwMode="auto">
          <a:xfrm>
            <a:off x="1116013" y="5876925"/>
            <a:ext cx="10969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alibri" pitchFamily="34" charset="0"/>
              </a:rPr>
              <a:t>Fonte: USDA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127</Words>
  <Application>Microsoft Macintosh PowerPoint</Application>
  <PresentationFormat>On-screen Show (4:3)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Modelo de design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Calibri</vt:lpstr>
      <vt:lpstr>Arial</vt:lpstr>
      <vt:lpstr>Century Gothic</vt:lpstr>
      <vt:lpstr>Office Theme</vt:lpstr>
      <vt:lpstr>EMBRAPA CERRADO</vt:lpstr>
      <vt:lpstr>PESQUISA INTERDISCIPLINAR CULTIVARES PARA O CERRADO</vt:lpstr>
      <vt:lpstr>PESQUISA INTERDISCIPLINAR FIXAÇÃO DE NITROGÊNIO</vt:lpstr>
      <vt:lpstr>PESQUISA INTERDISCIPLINAR CULTIVARES PARA O CERRADO</vt:lpstr>
    </vt:vector>
  </TitlesOfParts>
  <Company>Universidade Federal de Sao Paulo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EMBRAPA CERRADO</dc:title>
  <dc:creator>Helena Bonciani Nader</dc:creator>
  <cp:lastModifiedBy>ldiniz</cp:lastModifiedBy>
  <cp:revision>1</cp:revision>
  <dcterms:created xsi:type="dcterms:W3CDTF">2014-05-15T09:10:37Z</dcterms:created>
  <dcterms:modified xsi:type="dcterms:W3CDTF">2014-05-15T11:11:05Z</dcterms:modified>
</cp:coreProperties>
</file>