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Open Sans" panose="020B0606030504020204" pitchFamily="34" charset="0"/>
      <p:regular r:id="rId11"/>
    </p:embeddedFont>
    <p:embeddedFont>
      <p:font typeface="Open Sans Bold" panose="020B0806030504020204" charset="0"/>
      <p:regular r:id="rId12"/>
    </p:embeddedFont>
    <p:embeddedFont>
      <p:font typeface="Poppins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21.svg"/><Relationship Id="rId4" Type="http://schemas.openxmlformats.org/officeDocument/2006/relationships/image" Target="../media/image7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5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275" y="1625"/>
            <a:ext cx="18285111" cy="10285375"/>
          </a:xfrm>
          <a:custGeom>
            <a:avLst/>
            <a:gdLst/>
            <a:ahLst/>
            <a:cxnLst/>
            <a:rect l="l" t="t" r="r" b="b"/>
            <a:pathLst>
              <a:path w="18285111" h="10285375">
                <a:moveTo>
                  <a:pt x="0" y="0"/>
                </a:moveTo>
                <a:lnTo>
                  <a:pt x="18285111" y="0"/>
                </a:lnTo>
                <a:lnTo>
                  <a:pt x="18285111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793989" y="8930893"/>
            <a:ext cx="2625768" cy="654814"/>
          </a:xfrm>
          <a:custGeom>
            <a:avLst/>
            <a:gdLst/>
            <a:ahLst/>
            <a:cxnLst/>
            <a:rect l="l" t="t" r="r" b="b"/>
            <a:pathLst>
              <a:path w="2625768" h="654814">
                <a:moveTo>
                  <a:pt x="0" y="0"/>
                </a:moveTo>
                <a:lnTo>
                  <a:pt x="2625768" y="0"/>
                </a:lnTo>
                <a:lnTo>
                  <a:pt x="2625768" y="654814"/>
                </a:lnTo>
                <a:lnTo>
                  <a:pt x="0" y="654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719155" y="3859334"/>
            <a:ext cx="13908404" cy="208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7"/>
              </a:lnSpc>
            </a:pPr>
            <a:r>
              <a:rPr lang="en-US" sz="6719" b="1">
                <a:solidFill>
                  <a:srgbClr val="E7AE2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PLP 108/2024</a:t>
            </a:r>
          </a:p>
          <a:p>
            <a:pPr algn="ctr">
              <a:lnSpc>
                <a:spcPts val="7181"/>
              </a:lnSpc>
            </a:pPr>
            <a:r>
              <a:rPr lang="en-US" sz="5129" b="1">
                <a:solidFill>
                  <a:srgbClr val="E7AE2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Conselho Superior do Comitê Gestor do IBS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150824" y="8509764"/>
            <a:ext cx="3611358" cy="1497072"/>
          </a:xfrm>
          <a:custGeom>
            <a:avLst/>
            <a:gdLst/>
            <a:ahLst/>
            <a:cxnLst/>
            <a:rect l="l" t="t" r="r" b="b"/>
            <a:pathLst>
              <a:path w="3611358" h="1497072">
                <a:moveTo>
                  <a:pt x="0" y="0"/>
                </a:moveTo>
                <a:lnTo>
                  <a:pt x="3611358" y="0"/>
                </a:lnTo>
                <a:lnTo>
                  <a:pt x="3611358" y="1497072"/>
                </a:lnTo>
                <a:lnTo>
                  <a:pt x="0" y="1497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2375841" y="0"/>
            <a:ext cx="16179264" cy="10287000"/>
            <a:chOff x="0" y="0"/>
            <a:chExt cx="426120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61205" cy="2709333"/>
            </a:xfrm>
            <a:custGeom>
              <a:avLst/>
              <a:gdLst/>
              <a:ahLst/>
              <a:cxnLst/>
              <a:rect l="l" t="t" r="r" b="b"/>
              <a:pathLst>
                <a:path w="4261205" h="2709333">
                  <a:moveTo>
                    <a:pt x="0" y="0"/>
                  </a:moveTo>
                  <a:lnTo>
                    <a:pt x="4261205" y="0"/>
                  </a:lnTo>
                  <a:lnTo>
                    <a:pt x="42612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612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956744" y="8794733"/>
            <a:ext cx="3178174" cy="1317498"/>
          </a:xfrm>
          <a:custGeom>
            <a:avLst/>
            <a:gdLst/>
            <a:ahLst/>
            <a:cxnLst/>
            <a:rect l="l" t="t" r="r" b="b"/>
            <a:pathLst>
              <a:path w="3178174" h="1317498">
                <a:moveTo>
                  <a:pt x="0" y="0"/>
                </a:moveTo>
                <a:lnTo>
                  <a:pt x="3178174" y="0"/>
                </a:lnTo>
                <a:lnTo>
                  <a:pt x="3178174" y="1317498"/>
                </a:lnTo>
                <a:lnTo>
                  <a:pt x="0" y="131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613593">
            <a:off x="11990136" y="2512896"/>
            <a:ext cx="5685259" cy="5685259"/>
          </a:xfrm>
          <a:custGeom>
            <a:avLst/>
            <a:gdLst/>
            <a:ahLst/>
            <a:cxnLst/>
            <a:rect l="l" t="t" r="r" b="b"/>
            <a:pathLst>
              <a:path w="5685259" h="5685259">
                <a:moveTo>
                  <a:pt x="0" y="0"/>
                </a:moveTo>
                <a:lnTo>
                  <a:pt x="5685259" y="0"/>
                </a:lnTo>
                <a:lnTo>
                  <a:pt x="5685259" y="5685259"/>
                </a:lnTo>
                <a:lnTo>
                  <a:pt x="0" y="5685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2887274" y="2672779"/>
            <a:ext cx="424051" cy="424051"/>
          </a:xfrm>
          <a:custGeom>
            <a:avLst/>
            <a:gdLst/>
            <a:ahLst/>
            <a:cxnLst/>
            <a:rect l="l" t="t" r="r" b="b"/>
            <a:pathLst>
              <a:path w="424051" h="424051">
                <a:moveTo>
                  <a:pt x="0" y="0"/>
                </a:moveTo>
                <a:lnTo>
                  <a:pt x="424051" y="0"/>
                </a:lnTo>
                <a:lnTo>
                  <a:pt x="424051" y="424052"/>
                </a:lnTo>
                <a:lnTo>
                  <a:pt x="0" y="424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609058" y="2512542"/>
            <a:ext cx="8214197" cy="255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Fundada em </a:t>
            </a:r>
            <a:r>
              <a:rPr lang="en-US" sz="2901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1989</a:t>
            </a: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, a FNP é a única entidade municipalista nacional dirigida</a:t>
            </a:r>
            <a:r>
              <a:rPr lang="en-US" sz="2901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exclusivamente por prefeitas e prefeitos</a:t>
            </a: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em exercício dos seus mandatos. </a:t>
            </a:r>
          </a:p>
          <a:p>
            <a:pPr algn="ctr">
              <a:lnSpc>
                <a:spcPts val="4061"/>
              </a:lnSpc>
            </a:pPr>
            <a:endParaRPr lang="en-US" sz="2901">
              <a:solidFill>
                <a:srgbClr val="19314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11325" y="512831"/>
            <a:ext cx="3038744" cy="141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7857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A FNP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09058" y="5086350"/>
            <a:ext cx="8214197" cy="201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Reúne todas as capitais e os municípios com mais de 80 mil habitantes. </a:t>
            </a:r>
          </a:p>
          <a:p>
            <a:pPr algn="just">
              <a:lnSpc>
                <a:spcPts val="4061"/>
              </a:lnSpc>
            </a:pPr>
            <a:endParaRPr lang="en-US" sz="2901">
              <a:solidFill>
                <a:srgbClr val="1931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061"/>
              </a:lnSpc>
            </a:pPr>
            <a:endParaRPr lang="en-US" sz="2901">
              <a:solidFill>
                <a:srgbClr val="19314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09058" y="6914764"/>
            <a:ext cx="8214197" cy="204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A FNP abrange as </a:t>
            </a:r>
            <a:r>
              <a:rPr lang="en-US" sz="2901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419</a:t>
            </a: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médias e grandes cidades, onde vivem </a:t>
            </a:r>
            <a:r>
              <a:rPr lang="en-US" sz="2901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63%</a:t>
            </a: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dos brasileiros e são produzidos </a:t>
            </a:r>
            <a:r>
              <a:rPr lang="en-US" sz="2901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72% </a:t>
            </a:r>
            <a:r>
              <a:rPr lang="en-US" sz="2901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do PIB do país</a:t>
            </a:r>
          </a:p>
          <a:p>
            <a:pPr algn="ctr">
              <a:lnSpc>
                <a:spcPts val="4061"/>
              </a:lnSpc>
            </a:pPr>
            <a:endParaRPr lang="en-US" sz="2901">
              <a:solidFill>
                <a:srgbClr val="19314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87274" y="5143500"/>
            <a:ext cx="424051" cy="424051"/>
          </a:xfrm>
          <a:custGeom>
            <a:avLst/>
            <a:gdLst/>
            <a:ahLst/>
            <a:cxnLst/>
            <a:rect l="l" t="t" r="r" b="b"/>
            <a:pathLst>
              <a:path w="424051" h="424051">
                <a:moveTo>
                  <a:pt x="0" y="0"/>
                </a:moveTo>
                <a:lnTo>
                  <a:pt x="424051" y="0"/>
                </a:lnTo>
                <a:lnTo>
                  <a:pt x="424051" y="424051"/>
                </a:lnTo>
                <a:lnTo>
                  <a:pt x="0" y="424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2887274" y="6971914"/>
            <a:ext cx="424051" cy="424051"/>
          </a:xfrm>
          <a:custGeom>
            <a:avLst/>
            <a:gdLst/>
            <a:ahLst/>
            <a:cxnLst/>
            <a:rect l="l" t="t" r="r" b="b"/>
            <a:pathLst>
              <a:path w="424051" h="424051">
                <a:moveTo>
                  <a:pt x="0" y="0"/>
                </a:moveTo>
                <a:lnTo>
                  <a:pt x="424051" y="0"/>
                </a:lnTo>
                <a:lnTo>
                  <a:pt x="424051" y="424051"/>
                </a:lnTo>
                <a:lnTo>
                  <a:pt x="0" y="424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0824" y="8509764"/>
            <a:ext cx="3611358" cy="1497072"/>
          </a:xfrm>
          <a:custGeom>
            <a:avLst/>
            <a:gdLst/>
            <a:ahLst/>
            <a:cxnLst/>
            <a:rect l="l" t="t" r="r" b="b"/>
            <a:pathLst>
              <a:path w="3611358" h="1497072">
                <a:moveTo>
                  <a:pt x="0" y="0"/>
                </a:moveTo>
                <a:lnTo>
                  <a:pt x="3611358" y="0"/>
                </a:lnTo>
                <a:lnTo>
                  <a:pt x="3611358" y="1497072"/>
                </a:lnTo>
                <a:lnTo>
                  <a:pt x="0" y="149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482998" y="1625"/>
            <a:ext cx="15805002" cy="10285375"/>
            <a:chOff x="0" y="0"/>
            <a:chExt cx="4162634" cy="2708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2634" cy="2708905"/>
            </a:xfrm>
            <a:custGeom>
              <a:avLst/>
              <a:gdLst/>
              <a:ahLst/>
              <a:cxnLst/>
              <a:rect l="l" t="t" r="r" b="b"/>
              <a:pathLst>
                <a:path w="4162634" h="2708905">
                  <a:moveTo>
                    <a:pt x="0" y="0"/>
                  </a:moveTo>
                  <a:lnTo>
                    <a:pt x="4162634" y="0"/>
                  </a:lnTo>
                  <a:lnTo>
                    <a:pt x="4162634" y="2708905"/>
                  </a:lnTo>
                  <a:lnTo>
                    <a:pt x="0" y="2708905"/>
                  </a:lnTo>
                  <a:close/>
                </a:path>
              </a:pathLst>
            </a:custGeom>
            <a:solidFill>
              <a:srgbClr val="1C3C7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62634" cy="2747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715004" y="-122465"/>
            <a:ext cx="3627358" cy="1503705"/>
          </a:xfrm>
          <a:custGeom>
            <a:avLst/>
            <a:gdLst/>
            <a:ahLst/>
            <a:cxnLst/>
            <a:rect l="l" t="t" r="r" b="b"/>
            <a:pathLst>
              <a:path w="3627358" h="1503705">
                <a:moveTo>
                  <a:pt x="0" y="0"/>
                </a:moveTo>
                <a:lnTo>
                  <a:pt x="3627358" y="0"/>
                </a:lnTo>
                <a:lnTo>
                  <a:pt x="3627358" y="1503704"/>
                </a:lnTo>
                <a:lnTo>
                  <a:pt x="0" y="1503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5400000">
            <a:off x="2424171" y="-5537736"/>
            <a:ext cx="3026186" cy="10413473"/>
          </a:xfrm>
          <a:custGeom>
            <a:avLst/>
            <a:gdLst/>
            <a:ahLst/>
            <a:cxnLst/>
            <a:rect l="l" t="t" r="r" b="b"/>
            <a:pathLst>
              <a:path w="3026186" h="10413473">
                <a:moveTo>
                  <a:pt x="0" y="0"/>
                </a:moveTo>
                <a:lnTo>
                  <a:pt x="3026185" y="0"/>
                </a:lnTo>
                <a:lnTo>
                  <a:pt x="3026185" y="10413474"/>
                </a:lnTo>
                <a:lnTo>
                  <a:pt x="0" y="10413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9" r="-6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5400000">
            <a:off x="10416409" y="-3269895"/>
            <a:ext cx="3026186" cy="5571004"/>
          </a:xfrm>
          <a:custGeom>
            <a:avLst/>
            <a:gdLst/>
            <a:ahLst/>
            <a:cxnLst/>
            <a:rect l="l" t="t" r="r" b="b"/>
            <a:pathLst>
              <a:path w="3026186" h="5571004">
                <a:moveTo>
                  <a:pt x="0" y="0"/>
                </a:moveTo>
                <a:lnTo>
                  <a:pt x="3026186" y="0"/>
                </a:lnTo>
                <a:lnTo>
                  <a:pt x="3026186" y="5571004"/>
                </a:lnTo>
                <a:lnTo>
                  <a:pt x="0" y="55710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" t="-72989" r="-26" b="-11634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9999" b="2471"/>
          <a:stretch>
            <a:fillRect/>
          </a:stretch>
        </p:blipFill>
        <p:spPr>
          <a:xfrm>
            <a:off x="0" y="1282964"/>
            <a:ext cx="18288000" cy="9004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375841" y="0"/>
            <a:ext cx="16179264" cy="10287000"/>
            <a:chOff x="0" y="0"/>
            <a:chExt cx="426120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1205" cy="2709333"/>
            </a:xfrm>
            <a:custGeom>
              <a:avLst/>
              <a:gdLst/>
              <a:ahLst/>
              <a:cxnLst/>
              <a:rect l="l" t="t" r="r" b="b"/>
              <a:pathLst>
                <a:path w="4261205" h="2709333">
                  <a:moveTo>
                    <a:pt x="0" y="0"/>
                  </a:moveTo>
                  <a:lnTo>
                    <a:pt x="4261205" y="0"/>
                  </a:lnTo>
                  <a:lnTo>
                    <a:pt x="42612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612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7047" y="377392"/>
            <a:ext cx="2735306" cy="1133908"/>
          </a:xfrm>
          <a:custGeom>
            <a:avLst/>
            <a:gdLst/>
            <a:ahLst/>
            <a:cxnLst/>
            <a:rect l="l" t="t" r="r" b="b"/>
            <a:pathLst>
              <a:path w="2735306" h="1133908">
                <a:moveTo>
                  <a:pt x="0" y="0"/>
                </a:moveTo>
                <a:lnTo>
                  <a:pt x="2735306" y="0"/>
                </a:lnTo>
                <a:lnTo>
                  <a:pt x="2735306" y="1133908"/>
                </a:lnTo>
                <a:lnTo>
                  <a:pt x="0" y="113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3086832" y="3479781"/>
            <a:ext cx="424051" cy="424051"/>
          </a:xfrm>
          <a:custGeom>
            <a:avLst/>
            <a:gdLst/>
            <a:ahLst/>
            <a:cxnLst/>
            <a:rect l="l" t="t" r="r" b="b"/>
            <a:pathLst>
              <a:path w="424051" h="424051">
                <a:moveTo>
                  <a:pt x="0" y="0"/>
                </a:moveTo>
                <a:lnTo>
                  <a:pt x="424051" y="0"/>
                </a:lnTo>
                <a:lnTo>
                  <a:pt x="424051" y="424051"/>
                </a:lnTo>
                <a:lnTo>
                  <a:pt x="0" y="42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510883" y="4324682"/>
            <a:ext cx="13254588" cy="5582994"/>
          </a:xfrm>
          <a:custGeom>
            <a:avLst/>
            <a:gdLst/>
            <a:ahLst/>
            <a:cxnLst/>
            <a:rect l="l" t="t" r="r" b="b"/>
            <a:pathLst>
              <a:path w="13254588" h="5582994">
                <a:moveTo>
                  <a:pt x="0" y="0"/>
                </a:moveTo>
                <a:lnTo>
                  <a:pt x="13254588" y="0"/>
                </a:lnTo>
                <a:lnTo>
                  <a:pt x="13254588" y="5582994"/>
                </a:lnTo>
                <a:lnTo>
                  <a:pt x="0" y="5582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99" r="-91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2880580" y="681211"/>
            <a:ext cx="12526840" cy="8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4982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PRINCIPAIS PONTOS DE DIVERGÊNCIA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0156" y="3192903"/>
            <a:ext cx="13469144" cy="9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2"/>
              </a:lnSpc>
            </a:pPr>
            <a:r>
              <a:rPr lang="en-US" sz="2716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Certificado digital</a:t>
            </a:r>
            <a:r>
              <a:rPr lang="en-US" sz="2716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ou </a:t>
            </a:r>
            <a:r>
              <a:rPr lang="en-US" sz="2716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plataforma Gov nível ouro com biometria facial </a:t>
            </a:r>
            <a:r>
              <a:rPr lang="en-US" sz="2716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no momento da votação, para ambos os casos.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0580" y="1880005"/>
            <a:ext cx="7039453" cy="76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0"/>
              </a:lnSpc>
            </a:pPr>
            <a:r>
              <a:rPr lang="en-US" sz="4186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1. Autenticação do eleitor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375841" y="0"/>
            <a:ext cx="16179264" cy="10287000"/>
            <a:chOff x="0" y="0"/>
            <a:chExt cx="426120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1205" cy="2709333"/>
            </a:xfrm>
            <a:custGeom>
              <a:avLst/>
              <a:gdLst/>
              <a:ahLst/>
              <a:cxnLst/>
              <a:rect l="l" t="t" r="r" b="b"/>
              <a:pathLst>
                <a:path w="4261205" h="2709333">
                  <a:moveTo>
                    <a:pt x="0" y="0"/>
                  </a:moveTo>
                  <a:lnTo>
                    <a:pt x="4261205" y="0"/>
                  </a:lnTo>
                  <a:lnTo>
                    <a:pt x="42612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612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7047" y="377392"/>
            <a:ext cx="2735306" cy="1133908"/>
          </a:xfrm>
          <a:custGeom>
            <a:avLst/>
            <a:gdLst/>
            <a:ahLst/>
            <a:cxnLst/>
            <a:rect l="l" t="t" r="r" b="b"/>
            <a:pathLst>
              <a:path w="2735306" h="1133908">
                <a:moveTo>
                  <a:pt x="0" y="0"/>
                </a:moveTo>
                <a:lnTo>
                  <a:pt x="2735306" y="0"/>
                </a:lnTo>
                <a:lnTo>
                  <a:pt x="2735306" y="1133908"/>
                </a:lnTo>
                <a:lnTo>
                  <a:pt x="0" y="113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3086832" y="3479781"/>
            <a:ext cx="424051" cy="424051"/>
          </a:xfrm>
          <a:custGeom>
            <a:avLst/>
            <a:gdLst/>
            <a:ahLst/>
            <a:cxnLst/>
            <a:rect l="l" t="t" r="r" b="b"/>
            <a:pathLst>
              <a:path w="424051" h="424051">
                <a:moveTo>
                  <a:pt x="0" y="0"/>
                </a:moveTo>
                <a:lnTo>
                  <a:pt x="424051" y="0"/>
                </a:lnTo>
                <a:lnTo>
                  <a:pt x="424051" y="424051"/>
                </a:lnTo>
                <a:lnTo>
                  <a:pt x="0" y="42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298857" y="4571710"/>
            <a:ext cx="4533663" cy="416724"/>
          </a:xfrm>
          <a:custGeom>
            <a:avLst/>
            <a:gdLst/>
            <a:ahLst/>
            <a:cxnLst/>
            <a:rect l="l" t="t" r="r" b="b"/>
            <a:pathLst>
              <a:path w="4533663" h="416724">
                <a:moveTo>
                  <a:pt x="0" y="0"/>
                </a:moveTo>
                <a:lnTo>
                  <a:pt x="4533663" y="0"/>
                </a:lnTo>
                <a:lnTo>
                  <a:pt x="4533663" y="416724"/>
                </a:lnTo>
                <a:lnTo>
                  <a:pt x="0" y="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89" t="-10850" r="-295232" b="-93074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393365" y="5254625"/>
            <a:ext cx="13041335" cy="4763794"/>
          </a:xfrm>
          <a:custGeom>
            <a:avLst/>
            <a:gdLst/>
            <a:ahLst/>
            <a:cxnLst/>
            <a:rect l="l" t="t" r="r" b="b"/>
            <a:pathLst>
              <a:path w="13041335" h="4763794">
                <a:moveTo>
                  <a:pt x="0" y="0"/>
                </a:moveTo>
                <a:lnTo>
                  <a:pt x="13041335" y="0"/>
                </a:lnTo>
                <a:lnTo>
                  <a:pt x="13041335" y="4763794"/>
                </a:lnTo>
                <a:lnTo>
                  <a:pt x="0" y="4763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16" r="-191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880580" y="681211"/>
            <a:ext cx="12526840" cy="8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4982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PRINCIPAIS PONTOS DE DIVERGÊNCIA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90156" y="3192903"/>
            <a:ext cx="13469144" cy="9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2"/>
              </a:lnSpc>
            </a:pPr>
            <a:r>
              <a:rPr lang="en-US" sz="2716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Certificado digital</a:t>
            </a:r>
            <a:r>
              <a:rPr lang="en-US" sz="2716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ou </a:t>
            </a:r>
            <a:r>
              <a:rPr lang="en-US" sz="2716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plataforma Gov nível ouro com biometria facial </a:t>
            </a:r>
            <a:r>
              <a:rPr lang="en-US" sz="2716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no momento da votação, para ambos os casos.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0580" y="1880005"/>
            <a:ext cx="7039453" cy="76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0"/>
              </a:lnSpc>
            </a:pPr>
            <a:r>
              <a:rPr lang="en-US" sz="4186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1. Autenticação do eleitor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375841" y="0"/>
            <a:ext cx="16179264" cy="10287000"/>
            <a:chOff x="0" y="0"/>
            <a:chExt cx="426120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1205" cy="2709333"/>
            </a:xfrm>
            <a:custGeom>
              <a:avLst/>
              <a:gdLst/>
              <a:ahLst/>
              <a:cxnLst/>
              <a:rect l="l" t="t" r="r" b="b"/>
              <a:pathLst>
                <a:path w="4261205" h="2709333">
                  <a:moveTo>
                    <a:pt x="0" y="0"/>
                  </a:moveTo>
                  <a:lnTo>
                    <a:pt x="4261205" y="0"/>
                  </a:lnTo>
                  <a:lnTo>
                    <a:pt x="42612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612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361695" y="189562"/>
            <a:ext cx="2735306" cy="1133908"/>
          </a:xfrm>
          <a:custGeom>
            <a:avLst/>
            <a:gdLst/>
            <a:ahLst/>
            <a:cxnLst/>
            <a:rect l="l" t="t" r="r" b="b"/>
            <a:pathLst>
              <a:path w="2735306" h="1133908">
                <a:moveTo>
                  <a:pt x="0" y="0"/>
                </a:moveTo>
                <a:lnTo>
                  <a:pt x="2735305" y="0"/>
                </a:lnTo>
                <a:lnTo>
                  <a:pt x="2735305" y="1133909"/>
                </a:lnTo>
                <a:lnTo>
                  <a:pt x="0" y="1133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3089844" y="3166410"/>
            <a:ext cx="445115" cy="445115"/>
          </a:xfrm>
          <a:custGeom>
            <a:avLst/>
            <a:gdLst/>
            <a:ahLst/>
            <a:cxnLst/>
            <a:rect l="l" t="t" r="r" b="b"/>
            <a:pathLst>
              <a:path w="445115" h="445115">
                <a:moveTo>
                  <a:pt x="0" y="0"/>
                </a:moveTo>
                <a:lnTo>
                  <a:pt x="445116" y="0"/>
                </a:lnTo>
                <a:lnTo>
                  <a:pt x="445116" y="445116"/>
                </a:lnTo>
                <a:lnTo>
                  <a:pt x="0" y="44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201709" y="6472722"/>
            <a:ext cx="445115" cy="445115"/>
          </a:xfrm>
          <a:custGeom>
            <a:avLst/>
            <a:gdLst/>
            <a:ahLst/>
            <a:cxnLst/>
            <a:rect l="l" t="t" r="r" b="b"/>
            <a:pathLst>
              <a:path w="445115" h="445115">
                <a:moveTo>
                  <a:pt x="0" y="0"/>
                </a:moveTo>
                <a:lnTo>
                  <a:pt x="445115" y="0"/>
                </a:lnTo>
                <a:lnTo>
                  <a:pt x="445115" y="445116"/>
                </a:lnTo>
                <a:lnTo>
                  <a:pt x="0" y="44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201709" y="7887658"/>
            <a:ext cx="445115" cy="445115"/>
          </a:xfrm>
          <a:custGeom>
            <a:avLst/>
            <a:gdLst/>
            <a:ahLst/>
            <a:cxnLst/>
            <a:rect l="l" t="t" r="r" b="b"/>
            <a:pathLst>
              <a:path w="445115" h="445115">
                <a:moveTo>
                  <a:pt x="0" y="0"/>
                </a:moveTo>
                <a:lnTo>
                  <a:pt x="445115" y="0"/>
                </a:lnTo>
                <a:lnTo>
                  <a:pt x="445115" y="445116"/>
                </a:lnTo>
                <a:lnTo>
                  <a:pt x="0" y="44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046410" y="4727481"/>
            <a:ext cx="626344" cy="877540"/>
          </a:xfrm>
          <a:custGeom>
            <a:avLst/>
            <a:gdLst/>
            <a:ahLst/>
            <a:cxnLst/>
            <a:rect l="l" t="t" r="r" b="b"/>
            <a:pathLst>
              <a:path w="626344" h="877540">
                <a:moveTo>
                  <a:pt x="0" y="0"/>
                </a:moveTo>
                <a:lnTo>
                  <a:pt x="626344" y="0"/>
                </a:lnTo>
                <a:lnTo>
                  <a:pt x="626344" y="877540"/>
                </a:lnTo>
                <a:lnTo>
                  <a:pt x="0" y="877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3252759" y="1497101"/>
            <a:ext cx="929380" cy="936403"/>
          </a:xfrm>
          <a:custGeom>
            <a:avLst/>
            <a:gdLst/>
            <a:ahLst/>
            <a:cxnLst/>
            <a:rect l="l" t="t" r="r" b="b"/>
            <a:pathLst>
              <a:path w="929380" h="936403">
                <a:moveTo>
                  <a:pt x="0" y="0"/>
                </a:moveTo>
                <a:lnTo>
                  <a:pt x="929380" y="0"/>
                </a:lnTo>
                <a:lnTo>
                  <a:pt x="929380" y="936403"/>
                </a:lnTo>
                <a:lnTo>
                  <a:pt x="0" y="9364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3828106" y="2797853"/>
            <a:ext cx="13431194" cy="185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73"/>
              </a:lnSpc>
            </a:pP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A FNP defende que fique expresso a vedação de candidatos que mantenha contrato com qualquer que seja associação de representação de municípios. Se tem contrato, não pode ser indicado na chapa. </a:t>
            </a:r>
          </a:p>
          <a:p>
            <a:pPr algn="just">
              <a:lnSpc>
                <a:spcPts val="3991"/>
              </a:lnSpc>
            </a:pPr>
            <a:endParaRPr lang="en-US" sz="2624">
              <a:solidFill>
                <a:srgbClr val="19314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026186" y="1507354"/>
            <a:ext cx="10040449" cy="79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1"/>
              </a:lnSpc>
            </a:pPr>
            <a:r>
              <a:rPr lang="en-US" sz="4394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2. Cláusula de conflito de interesse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20314" y="6262599"/>
            <a:ext cx="13238986" cy="274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73"/>
              </a:lnSpc>
            </a:pP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A lei prevê que as </a:t>
            </a:r>
            <a:r>
              <a:rPr lang="en-US" sz="2624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chapas</a:t>
            </a: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apresentadas sejam apoiadas por </a:t>
            </a:r>
            <a:r>
              <a:rPr lang="en-US" sz="2624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20% dos municípios</a:t>
            </a: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ou por </a:t>
            </a:r>
            <a:r>
              <a:rPr lang="en-US" sz="2624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20% da população</a:t>
            </a: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(via município)</a:t>
            </a:r>
          </a:p>
          <a:p>
            <a:pPr algn="just">
              <a:lnSpc>
                <a:spcPts val="3673"/>
              </a:lnSpc>
            </a:pPr>
            <a:endParaRPr lang="en-US" sz="2624">
              <a:solidFill>
                <a:srgbClr val="1931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673"/>
              </a:lnSpc>
            </a:pP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A FNP defende que os apoiamentos seja feito após </a:t>
            </a:r>
            <a:r>
              <a:rPr lang="en-US" sz="2624" b="1">
                <a:solidFill>
                  <a:srgbClr val="1931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publicidade</a:t>
            </a:r>
            <a:r>
              <a:rPr lang="en-US" sz="2624">
                <a:solidFill>
                  <a:srgbClr val="19314A"/>
                </a:solidFill>
                <a:latin typeface="Open Sans"/>
                <a:ea typeface="Open Sans"/>
                <a:cs typeface="Open Sans"/>
                <a:sym typeface="Open Sans"/>
              </a:rPr>
              <a:t> dos componentes da chapa, para que o prefeito/a saiba quem são os municípios que a integram e tenha consciência plena do que está apoiando.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89844" y="4708303"/>
            <a:ext cx="4743823" cy="79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1"/>
              </a:lnSpc>
            </a:pPr>
            <a:r>
              <a:rPr lang="en-US" sz="4394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3. Apoiamentos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150824" y="8509764"/>
            <a:ext cx="3611358" cy="1497072"/>
          </a:xfrm>
          <a:custGeom>
            <a:avLst/>
            <a:gdLst/>
            <a:ahLst/>
            <a:cxnLst/>
            <a:rect l="l" t="t" r="r" b="b"/>
            <a:pathLst>
              <a:path w="3611358" h="1497072">
                <a:moveTo>
                  <a:pt x="0" y="0"/>
                </a:moveTo>
                <a:lnTo>
                  <a:pt x="3611358" y="0"/>
                </a:lnTo>
                <a:lnTo>
                  <a:pt x="3611358" y="1497072"/>
                </a:lnTo>
                <a:lnTo>
                  <a:pt x="0" y="1497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2375841" y="0"/>
            <a:ext cx="16179264" cy="10287000"/>
            <a:chOff x="0" y="0"/>
            <a:chExt cx="426120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61205" cy="2709333"/>
            </a:xfrm>
            <a:custGeom>
              <a:avLst/>
              <a:gdLst/>
              <a:ahLst/>
              <a:cxnLst/>
              <a:rect l="l" t="t" r="r" b="b"/>
              <a:pathLst>
                <a:path w="4261205" h="2709333">
                  <a:moveTo>
                    <a:pt x="0" y="0"/>
                  </a:moveTo>
                  <a:lnTo>
                    <a:pt x="4261205" y="0"/>
                  </a:lnTo>
                  <a:lnTo>
                    <a:pt x="42612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612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43937" y="2003824"/>
            <a:ext cx="8922811" cy="3864876"/>
          </a:xfrm>
          <a:custGeom>
            <a:avLst/>
            <a:gdLst/>
            <a:ahLst/>
            <a:cxnLst/>
            <a:rect l="l" t="t" r="r" b="b"/>
            <a:pathLst>
              <a:path w="8922811" h="3864876">
                <a:moveTo>
                  <a:pt x="0" y="0"/>
                </a:moveTo>
                <a:lnTo>
                  <a:pt x="8922811" y="0"/>
                </a:lnTo>
                <a:lnTo>
                  <a:pt x="8922811" y="3864876"/>
                </a:lnTo>
                <a:lnTo>
                  <a:pt x="0" y="3864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5" b="-1205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843937" y="401245"/>
            <a:ext cx="13453955" cy="96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1"/>
              </a:lnSpc>
            </a:pPr>
            <a:r>
              <a:rPr lang="en-US" sz="5351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EMENDA 100 AO PLP 108/2024</a:t>
            </a:r>
          </a:p>
        </p:txBody>
      </p:sp>
      <p:sp>
        <p:nvSpPr>
          <p:cNvPr id="9" name="Freeform 9"/>
          <p:cNvSpPr/>
          <p:nvPr/>
        </p:nvSpPr>
        <p:spPr>
          <a:xfrm>
            <a:off x="8647581" y="5452869"/>
            <a:ext cx="8715271" cy="4298345"/>
          </a:xfrm>
          <a:custGeom>
            <a:avLst/>
            <a:gdLst/>
            <a:ahLst/>
            <a:cxnLst/>
            <a:rect l="l" t="t" r="r" b="b"/>
            <a:pathLst>
              <a:path w="8715271" h="4298345">
                <a:moveTo>
                  <a:pt x="0" y="0"/>
                </a:moveTo>
                <a:lnTo>
                  <a:pt x="8715271" y="0"/>
                </a:lnTo>
                <a:lnTo>
                  <a:pt x="8715271" y="4298345"/>
                </a:lnTo>
                <a:lnTo>
                  <a:pt x="0" y="4298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3687" b="-707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150824" y="8509764"/>
            <a:ext cx="3611358" cy="1497072"/>
          </a:xfrm>
          <a:custGeom>
            <a:avLst/>
            <a:gdLst/>
            <a:ahLst/>
            <a:cxnLst/>
            <a:rect l="l" t="t" r="r" b="b"/>
            <a:pathLst>
              <a:path w="3611358" h="1497072">
                <a:moveTo>
                  <a:pt x="0" y="0"/>
                </a:moveTo>
                <a:lnTo>
                  <a:pt x="3611358" y="0"/>
                </a:lnTo>
                <a:lnTo>
                  <a:pt x="3611358" y="1497072"/>
                </a:lnTo>
                <a:lnTo>
                  <a:pt x="0" y="1497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2375841" y="0"/>
            <a:ext cx="16179264" cy="10287000"/>
            <a:chOff x="0" y="0"/>
            <a:chExt cx="426120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61205" cy="2709333"/>
            </a:xfrm>
            <a:custGeom>
              <a:avLst/>
              <a:gdLst/>
              <a:ahLst/>
              <a:cxnLst/>
              <a:rect l="l" t="t" r="r" b="b"/>
              <a:pathLst>
                <a:path w="4261205" h="2709333">
                  <a:moveTo>
                    <a:pt x="0" y="0"/>
                  </a:moveTo>
                  <a:lnTo>
                    <a:pt x="4261205" y="0"/>
                  </a:lnTo>
                  <a:lnTo>
                    <a:pt x="42612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612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552694" y="0"/>
            <a:ext cx="2735306" cy="1133908"/>
          </a:xfrm>
          <a:custGeom>
            <a:avLst/>
            <a:gdLst/>
            <a:ahLst/>
            <a:cxnLst/>
            <a:rect l="l" t="t" r="r" b="b"/>
            <a:pathLst>
              <a:path w="2735306" h="1133908">
                <a:moveTo>
                  <a:pt x="0" y="0"/>
                </a:moveTo>
                <a:lnTo>
                  <a:pt x="2735306" y="0"/>
                </a:lnTo>
                <a:lnTo>
                  <a:pt x="2735306" y="1133908"/>
                </a:lnTo>
                <a:lnTo>
                  <a:pt x="0" y="1133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7999164" y="5259105"/>
            <a:ext cx="4175532" cy="1716119"/>
          </a:xfrm>
          <a:custGeom>
            <a:avLst/>
            <a:gdLst/>
            <a:ahLst/>
            <a:cxnLst/>
            <a:rect l="l" t="t" r="r" b="b"/>
            <a:pathLst>
              <a:path w="4175532" h="1716119">
                <a:moveTo>
                  <a:pt x="0" y="0"/>
                </a:moveTo>
                <a:lnTo>
                  <a:pt x="4175532" y="0"/>
                </a:lnTo>
                <a:lnTo>
                  <a:pt x="4175532" y="1716120"/>
                </a:lnTo>
                <a:lnTo>
                  <a:pt x="0" y="1716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548" r="-2381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900794" y="7548158"/>
            <a:ext cx="2488971" cy="1923213"/>
          </a:xfrm>
          <a:custGeom>
            <a:avLst/>
            <a:gdLst/>
            <a:ahLst/>
            <a:cxnLst/>
            <a:rect l="l" t="t" r="r" b="b"/>
            <a:pathLst>
              <a:path w="2488971" h="1923213">
                <a:moveTo>
                  <a:pt x="0" y="0"/>
                </a:moveTo>
                <a:lnTo>
                  <a:pt x="2488971" y="0"/>
                </a:lnTo>
                <a:lnTo>
                  <a:pt x="2488971" y="1923212"/>
                </a:lnTo>
                <a:lnTo>
                  <a:pt x="0" y="1923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206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3370590" y="5259105"/>
            <a:ext cx="3549379" cy="1540407"/>
          </a:xfrm>
          <a:custGeom>
            <a:avLst/>
            <a:gdLst/>
            <a:ahLst/>
            <a:cxnLst/>
            <a:rect l="l" t="t" r="r" b="b"/>
            <a:pathLst>
              <a:path w="3549379" h="1540407">
                <a:moveTo>
                  <a:pt x="0" y="0"/>
                </a:moveTo>
                <a:lnTo>
                  <a:pt x="3549379" y="0"/>
                </a:lnTo>
                <a:lnTo>
                  <a:pt x="3549379" y="1540408"/>
                </a:lnTo>
                <a:lnTo>
                  <a:pt x="0" y="1540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4660" r="-9243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2783435" y="2882988"/>
            <a:ext cx="4849224" cy="1133908"/>
          </a:xfrm>
          <a:custGeom>
            <a:avLst/>
            <a:gdLst/>
            <a:ahLst/>
            <a:cxnLst/>
            <a:rect l="l" t="t" r="r" b="b"/>
            <a:pathLst>
              <a:path w="3870851" h="1595033">
                <a:moveTo>
                  <a:pt x="0" y="0"/>
                </a:moveTo>
                <a:lnTo>
                  <a:pt x="3870851" y="0"/>
                </a:lnTo>
                <a:lnTo>
                  <a:pt x="3870851" y="1595033"/>
                </a:lnTo>
                <a:lnTo>
                  <a:pt x="0" y="1595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6160" b="-16149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2" name="Freeform 12"/>
          <p:cNvSpPr/>
          <p:nvPr/>
        </p:nvSpPr>
        <p:spPr>
          <a:xfrm>
            <a:off x="7804785" y="2527872"/>
            <a:ext cx="4388108" cy="1869106"/>
          </a:xfrm>
          <a:custGeom>
            <a:avLst/>
            <a:gdLst/>
            <a:ahLst/>
            <a:cxnLst/>
            <a:rect l="l" t="t" r="r" b="b"/>
            <a:pathLst>
              <a:path w="3807558" h="1621822">
                <a:moveTo>
                  <a:pt x="0" y="0"/>
                </a:moveTo>
                <a:lnTo>
                  <a:pt x="3807558" y="0"/>
                </a:lnTo>
                <a:lnTo>
                  <a:pt x="3807558" y="1621822"/>
                </a:lnTo>
                <a:lnTo>
                  <a:pt x="0" y="1621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577" r="-3529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2939001" y="4762500"/>
            <a:ext cx="4726707" cy="1998184"/>
          </a:xfrm>
          <a:custGeom>
            <a:avLst/>
            <a:gdLst/>
            <a:ahLst/>
            <a:cxnLst/>
            <a:rect l="l" t="t" r="r" b="b"/>
            <a:pathLst>
              <a:path w="3734763" h="2303103">
                <a:moveTo>
                  <a:pt x="0" y="0"/>
                </a:moveTo>
                <a:lnTo>
                  <a:pt x="3734763" y="0"/>
                </a:lnTo>
                <a:lnTo>
                  <a:pt x="3734763" y="2303102"/>
                </a:lnTo>
                <a:lnTo>
                  <a:pt x="0" y="23031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6978" t="-20693" r="-267773" b="-2517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4" name="Freeform 14"/>
          <p:cNvSpPr/>
          <p:nvPr/>
        </p:nvSpPr>
        <p:spPr>
          <a:xfrm>
            <a:off x="2985645" y="2479942"/>
            <a:ext cx="3410951" cy="1869107"/>
          </a:xfrm>
          <a:custGeom>
            <a:avLst/>
            <a:gdLst/>
            <a:ahLst/>
            <a:cxnLst/>
            <a:rect l="l" t="t" r="r" b="b"/>
            <a:pathLst>
              <a:path w="3410951" h="1869107">
                <a:moveTo>
                  <a:pt x="0" y="0"/>
                </a:moveTo>
                <a:lnTo>
                  <a:pt x="3410952" y="0"/>
                </a:lnTo>
                <a:lnTo>
                  <a:pt x="3410952" y="1869107"/>
                </a:lnTo>
                <a:lnTo>
                  <a:pt x="0" y="18691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2900" r="-100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3205468" y="1106033"/>
            <a:ext cx="12526840" cy="8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4982" b="1">
                <a:solidFill>
                  <a:srgbClr val="19314A"/>
                </a:solidFill>
                <a:latin typeface="Poppins Bold"/>
                <a:ea typeface="Poppins Bold"/>
                <a:cs typeface="Poppins Bold"/>
                <a:sym typeface="Poppins Bold"/>
              </a:rPr>
              <a:t>APOIOS À EMENDA 100 AO PLP 108/2024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926EAA9-5FE4-45D7-E473-471983D0B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0626" y="7417609"/>
            <a:ext cx="2068433" cy="200638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F157329-F604-AE10-BA4A-8245636B5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6509" y="7806857"/>
            <a:ext cx="3956559" cy="12611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275" y="1625"/>
            <a:ext cx="18285111" cy="10285375"/>
          </a:xfrm>
          <a:custGeom>
            <a:avLst/>
            <a:gdLst/>
            <a:ahLst/>
            <a:cxnLst/>
            <a:rect l="l" t="t" r="r" b="b"/>
            <a:pathLst>
              <a:path w="18285111" h="10285375">
                <a:moveTo>
                  <a:pt x="0" y="0"/>
                </a:moveTo>
                <a:lnTo>
                  <a:pt x="18285111" y="0"/>
                </a:lnTo>
                <a:lnTo>
                  <a:pt x="18285111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3026186" cy="10285375"/>
          </a:xfrm>
          <a:custGeom>
            <a:avLst/>
            <a:gdLst/>
            <a:ahLst/>
            <a:cxnLst/>
            <a:rect l="l" t="t" r="r" b="b"/>
            <a:pathLst>
              <a:path w="3026186" h="10285375">
                <a:moveTo>
                  <a:pt x="0" y="0"/>
                </a:moveTo>
                <a:lnTo>
                  <a:pt x="3026186" y="0"/>
                </a:lnTo>
                <a:lnTo>
                  <a:pt x="3026186" y="10285375"/>
                </a:lnTo>
                <a:lnTo>
                  <a:pt x="0" y="10285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" r="-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793989" y="8930893"/>
            <a:ext cx="2625768" cy="654814"/>
          </a:xfrm>
          <a:custGeom>
            <a:avLst/>
            <a:gdLst/>
            <a:ahLst/>
            <a:cxnLst/>
            <a:rect l="l" t="t" r="r" b="b"/>
            <a:pathLst>
              <a:path w="2625768" h="654814">
                <a:moveTo>
                  <a:pt x="0" y="0"/>
                </a:moveTo>
                <a:lnTo>
                  <a:pt x="2625768" y="0"/>
                </a:lnTo>
                <a:lnTo>
                  <a:pt x="2625768" y="654814"/>
                </a:lnTo>
                <a:lnTo>
                  <a:pt x="0" y="654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857236" y="3775116"/>
            <a:ext cx="6453783" cy="160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</a:pPr>
            <a:r>
              <a:rPr lang="en-US" sz="939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OBRIGADO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251</Words>
  <Application>Microsoft Office PowerPoint</Application>
  <PresentationFormat>Personalizar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Poppins Bold</vt:lpstr>
      <vt:lpstr>Open Sans</vt:lpstr>
      <vt:lpstr>Calibri</vt:lpstr>
      <vt:lpstr>Open Sans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Audiência Pública PLP 108/2024</dc:title>
  <dc:creator>Ingrid Micaelly Freitas</dc:creator>
  <cp:lastModifiedBy>Ingrid Freitas</cp:lastModifiedBy>
  <cp:revision>3</cp:revision>
  <dcterms:created xsi:type="dcterms:W3CDTF">2006-08-16T00:00:00Z</dcterms:created>
  <dcterms:modified xsi:type="dcterms:W3CDTF">2025-06-10T12:27:14Z</dcterms:modified>
  <dc:identifier>DAGp5JlHGC8</dc:identifier>
</cp:coreProperties>
</file>