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464" r:id="rId3"/>
    <p:sldId id="442" r:id="rId4"/>
    <p:sldId id="465" r:id="rId5"/>
    <p:sldId id="337" r:id="rId6"/>
    <p:sldId id="338" r:id="rId7"/>
    <p:sldId id="343" r:id="rId8"/>
    <p:sldId id="463" r:id="rId9"/>
    <p:sldId id="406" r:id="rId10"/>
    <p:sldId id="348" r:id="rId11"/>
    <p:sldId id="349" r:id="rId12"/>
    <p:sldId id="466" r:id="rId13"/>
    <p:sldId id="417" r:id="rId14"/>
    <p:sldId id="377" r:id="rId15"/>
    <p:sldId id="467" r:id="rId16"/>
    <p:sldId id="468" r:id="rId17"/>
    <p:sldId id="469" r:id="rId18"/>
    <p:sldId id="499" r:id="rId19"/>
    <p:sldId id="497" r:id="rId20"/>
    <p:sldId id="470" r:id="rId21"/>
    <p:sldId id="471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48" r:id="rId46"/>
    <p:sldId id="449" r:id="rId47"/>
    <p:sldId id="450" r:id="rId48"/>
    <p:sldId id="453" r:id="rId49"/>
    <p:sldId id="498" r:id="rId50"/>
    <p:sldId id="264" r:id="rId51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02C"/>
    <a:srgbClr val="005621"/>
    <a:srgbClr val="044191"/>
    <a:srgbClr val="0468D8"/>
    <a:srgbClr val="468966"/>
    <a:srgbClr val="43A771"/>
    <a:srgbClr val="07203F"/>
    <a:srgbClr val="0C37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SG-estrutu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6.7068889116133457E-2"/>
          <c:y val="3.1429631168479223E-2"/>
          <c:w val="0.78481422776698351"/>
          <c:h val="0.78463475598295829"/>
        </c:manualLayout>
      </c:layout>
      <c:scatterChart>
        <c:scatterStyle val="smoothMarker"/>
        <c:ser>
          <c:idx val="0"/>
          <c:order val="0"/>
          <c:tx>
            <c:strRef>
              <c:f>graf!$D$13</c:f>
              <c:strCache>
                <c:ptCount val="1"/>
                <c:pt idx="0">
                  <c:v>SG</c:v>
                </c:pt>
              </c:strCache>
            </c:strRef>
          </c:tx>
          <c:xVal>
            <c:numRef>
              <c:f>graf!$E$3:$AA$3</c:f>
              <c:numCache>
                <c:formatCode>dd/mm/yyyy</c:formatCode>
                <c:ptCount val="23"/>
                <c:pt idx="0">
                  <c:v>33079</c:v>
                </c:pt>
                <c:pt idx="1">
                  <c:v>33371</c:v>
                </c:pt>
                <c:pt idx="2">
                  <c:v>33528</c:v>
                </c:pt>
                <c:pt idx="3">
                  <c:v>34102</c:v>
                </c:pt>
                <c:pt idx="4">
                  <c:v>34262</c:v>
                </c:pt>
                <c:pt idx="5">
                  <c:v>34696</c:v>
                </c:pt>
                <c:pt idx="6">
                  <c:v>34698</c:v>
                </c:pt>
                <c:pt idx="7">
                  <c:v>36088</c:v>
                </c:pt>
                <c:pt idx="8">
                  <c:v>36119</c:v>
                </c:pt>
                <c:pt idx="9">
                  <c:v>37560</c:v>
                </c:pt>
                <c:pt idx="10">
                  <c:v>37628</c:v>
                </c:pt>
                <c:pt idx="11">
                  <c:v>38090</c:v>
                </c:pt>
                <c:pt idx="12">
                  <c:v>38384</c:v>
                </c:pt>
                <c:pt idx="13">
                  <c:v>38861</c:v>
                </c:pt>
                <c:pt idx="14">
                  <c:v>38916</c:v>
                </c:pt>
                <c:pt idx="15">
                  <c:v>39497</c:v>
                </c:pt>
                <c:pt idx="16">
                  <c:v>40591</c:v>
                </c:pt>
                <c:pt idx="17">
                  <c:v>40652</c:v>
                </c:pt>
                <c:pt idx="18">
                  <c:v>40732</c:v>
                </c:pt>
                <c:pt idx="19">
                  <c:v>40970</c:v>
                </c:pt>
                <c:pt idx="20">
                  <c:v>41243</c:v>
                </c:pt>
                <c:pt idx="21">
                  <c:v>41521</c:v>
                </c:pt>
                <c:pt idx="22">
                  <c:v>42241</c:v>
                </c:pt>
              </c:numCache>
            </c:numRef>
          </c:xVal>
          <c:yVal>
            <c:numRef>
              <c:f>graf!$E$13:$AA$13</c:f>
              <c:numCache>
                <c:formatCode>General</c:formatCode>
                <c:ptCount val="23"/>
                <c:pt idx="0">
                  <c:v>113</c:v>
                </c:pt>
                <c:pt idx="1">
                  <c:v>155</c:v>
                </c:pt>
                <c:pt idx="2">
                  <c:v>163</c:v>
                </c:pt>
                <c:pt idx="3">
                  <c:v>147</c:v>
                </c:pt>
                <c:pt idx="4">
                  <c:v>148</c:v>
                </c:pt>
                <c:pt idx="5">
                  <c:v>266</c:v>
                </c:pt>
                <c:pt idx="6">
                  <c:v>266</c:v>
                </c:pt>
                <c:pt idx="7">
                  <c:v>266</c:v>
                </c:pt>
                <c:pt idx="8">
                  <c:v>264</c:v>
                </c:pt>
                <c:pt idx="9">
                  <c:v>65</c:v>
                </c:pt>
                <c:pt idx="10">
                  <c:v>60</c:v>
                </c:pt>
                <c:pt idx="11">
                  <c:v>79</c:v>
                </c:pt>
                <c:pt idx="12">
                  <c:v>104</c:v>
                </c:pt>
                <c:pt idx="13">
                  <c:v>103</c:v>
                </c:pt>
                <c:pt idx="14">
                  <c:v>210</c:v>
                </c:pt>
                <c:pt idx="15">
                  <c:v>105</c:v>
                </c:pt>
                <c:pt idx="16">
                  <c:v>329</c:v>
                </c:pt>
                <c:pt idx="17">
                  <c:v>349</c:v>
                </c:pt>
                <c:pt idx="18">
                  <c:v>350</c:v>
                </c:pt>
                <c:pt idx="19">
                  <c:v>349</c:v>
                </c:pt>
                <c:pt idx="20">
                  <c:v>352</c:v>
                </c:pt>
                <c:pt idx="21">
                  <c:v>352</c:v>
                </c:pt>
                <c:pt idx="22">
                  <c:v>355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graf!$D$45</c:f>
              <c:strCache>
                <c:ptCount val="1"/>
                <c:pt idx="0">
                  <c:v>SNAS</c:v>
                </c:pt>
              </c:strCache>
            </c:strRef>
          </c:tx>
          <c:xVal>
            <c:numRef>
              <c:f>graf!$E$3:$AA$3</c:f>
              <c:numCache>
                <c:formatCode>dd/mm/yyyy</c:formatCode>
                <c:ptCount val="23"/>
                <c:pt idx="0">
                  <c:v>33079</c:v>
                </c:pt>
                <c:pt idx="1">
                  <c:v>33371</c:v>
                </c:pt>
                <c:pt idx="2">
                  <c:v>33528</c:v>
                </c:pt>
                <c:pt idx="3">
                  <c:v>34102</c:v>
                </c:pt>
                <c:pt idx="4">
                  <c:v>34262</c:v>
                </c:pt>
                <c:pt idx="5">
                  <c:v>34696</c:v>
                </c:pt>
                <c:pt idx="6">
                  <c:v>34698</c:v>
                </c:pt>
                <c:pt idx="7">
                  <c:v>36088</c:v>
                </c:pt>
                <c:pt idx="8">
                  <c:v>36119</c:v>
                </c:pt>
                <c:pt idx="9">
                  <c:v>37560</c:v>
                </c:pt>
                <c:pt idx="10">
                  <c:v>37628</c:v>
                </c:pt>
                <c:pt idx="11">
                  <c:v>38090</c:v>
                </c:pt>
                <c:pt idx="12">
                  <c:v>38384</c:v>
                </c:pt>
                <c:pt idx="13">
                  <c:v>38861</c:v>
                </c:pt>
                <c:pt idx="14">
                  <c:v>38916</c:v>
                </c:pt>
                <c:pt idx="15">
                  <c:v>39497</c:v>
                </c:pt>
                <c:pt idx="16">
                  <c:v>40591</c:v>
                </c:pt>
                <c:pt idx="17">
                  <c:v>40652</c:v>
                </c:pt>
                <c:pt idx="18">
                  <c:v>40732</c:v>
                </c:pt>
                <c:pt idx="19">
                  <c:v>40970</c:v>
                </c:pt>
                <c:pt idx="20">
                  <c:v>41243</c:v>
                </c:pt>
                <c:pt idx="21">
                  <c:v>41521</c:v>
                </c:pt>
                <c:pt idx="22">
                  <c:v>42241</c:v>
                </c:pt>
              </c:numCache>
            </c:numRef>
          </c:xVal>
          <c:yVal>
            <c:numRef>
              <c:f>graf!$E$45:$AA$45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13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17</c:v>
                </c:pt>
                <c:pt idx="16">
                  <c:v>17</c:v>
                </c:pt>
                <c:pt idx="17">
                  <c:v>24</c:v>
                </c:pt>
                <c:pt idx="18">
                  <c:v>24</c:v>
                </c:pt>
                <c:pt idx="19">
                  <c:v>28</c:v>
                </c:pt>
                <c:pt idx="20">
                  <c:v>30</c:v>
                </c:pt>
                <c:pt idx="21">
                  <c:v>30</c:v>
                </c:pt>
                <c:pt idx="22">
                  <c:v>35</c:v>
                </c:pt>
              </c:numCache>
            </c:numRef>
          </c:yVal>
          <c:smooth val="1"/>
        </c:ser>
        <c:dLbls/>
        <c:axId val="83428864"/>
        <c:axId val="83430400"/>
      </c:scatterChart>
      <c:valAx>
        <c:axId val="83428864"/>
        <c:scaling>
          <c:orientation val="minMax"/>
          <c:min val="33000"/>
        </c:scaling>
        <c:axPos val="b"/>
        <c:numFmt formatCode="dd/mm/yyyy" sourceLinked="1"/>
        <c:tickLblPos val="nextTo"/>
        <c:txPr>
          <a:bodyPr rot="5400000" vert="horz" anchor="ctr" anchorCtr="0"/>
          <a:lstStyle/>
          <a:p>
            <a:pPr>
              <a:defRPr/>
            </a:pPr>
            <a:endParaRPr lang="pt-BR"/>
          </a:p>
        </c:txPr>
        <c:crossAx val="83430400"/>
        <c:crosses val="autoZero"/>
        <c:crossBetween val="midCat"/>
      </c:valAx>
      <c:valAx>
        <c:axId val="83430400"/>
        <c:scaling>
          <c:orientation val="minMax"/>
          <c:max val="400"/>
          <c:min val="0"/>
        </c:scaling>
        <c:axPos val="l"/>
        <c:majorGridlines/>
        <c:numFmt formatCode="General" sourceLinked="1"/>
        <c:tickLblPos val="nextTo"/>
        <c:crossAx val="83428864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3A20B4-7060-49B5-922A-54309196FE71}" type="datetimeFigureOut">
              <a:rPr lang="pt-BR"/>
              <a:pPr>
                <a:defRPr/>
              </a:pPr>
              <a:t>08/11/2016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763251-A5ED-4DA3-8809-7B4A13C544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391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37199B-CAE9-4651-AA49-9CF6B97F378F}" type="datetimeFigureOut">
              <a:rPr lang="pt-BR"/>
              <a:pPr>
                <a:defRPr/>
              </a:pPr>
              <a:t>08/11/2016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78B1DE-BC15-4F53-B34F-D2558EE31B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77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325CD-44AC-413A-9103-E6D07ACFD16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651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325CD-44AC-413A-9103-E6D07ACFD167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712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3BA7-39D6-499D-9910-F1EF11868C28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869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3BA7-39D6-499D-9910-F1EF11868C28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869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">
    <p:bg>
      <p:bgPr>
        <a:gradFill rotWithShape="0">
          <a:gsLst>
            <a:gs pos="0">
              <a:srgbClr val="43A771"/>
            </a:gs>
            <a:gs pos="100000">
              <a:srgbClr val="468966"/>
            </a:gs>
            <a:gs pos="100000">
              <a:srgbClr val="FBAF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E47394-D027-404D-91DE-8BA837C935B5}" type="datetimeFigureOut">
              <a:rPr lang="pt-BR"/>
              <a:pPr>
                <a:defRPr/>
              </a:pPr>
              <a:t>08/11/2016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595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xmlns="" val="359391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xmlns="" val="8416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gradFill rotWithShape="0">
          <a:gsLst>
            <a:gs pos="0">
              <a:srgbClr val="F2F2F2"/>
            </a:gs>
            <a:gs pos="100000">
              <a:srgbClr val="BFBFBF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5301621-ACF5-49BD-BB89-DE1384D8899E}" type="datetimeFigureOut">
              <a:rPr lang="pt-BR"/>
              <a:pPr>
                <a:defRPr/>
              </a:pPr>
              <a:t>08/11/2016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290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6159-7455-4ECD-B84C-E1C05C1FFB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7130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45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xmlns="" val="108701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xmlns="" val="78973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D219-636F-4C2C-9799-D8AB59076303}" type="datetimeFigureOut">
              <a:rPr lang="pt-BR" smtClean="0"/>
              <a:pPr/>
              <a:t>08/11/2016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EC25-2585-4D74-A5FB-4F15C54C81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78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xmlns="" val="19741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416E6-8555-4F46-93C0-17C286A19D1D}" type="datetimeFigureOut">
              <a:rPr lang="pt-BR"/>
              <a:pPr>
                <a:defRPr/>
              </a:pPr>
              <a:t>08/11/2016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7771A-BD56-42A7-B48C-73F5DF35C6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4" r:id="rId6"/>
    <p:sldLayoutId id="2147483685" r:id="rId7"/>
    <p:sldLayoutId id="2147483686" r:id="rId8"/>
    <p:sldLayoutId id="2147483688" r:id="rId9"/>
    <p:sldLayoutId id="214748368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Emendas/Emc/emc71.htm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egislacao.planalto.gov.br/legisla/legislacao.nsf/Viw_Identificacao/lei%2010.257-2001?OpenDocument" TargetMode="External"/><Relationship Id="rId3" Type="http://schemas.openxmlformats.org/officeDocument/2006/relationships/hyperlink" Target="http://legislacao.planalto.gov.br/legisla/legislacao.nsf/Viw_Identificacao/lei%208.742-1993?OpenDocument" TargetMode="External"/><Relationship Id="rId7" Type="http://schemas.openxmlformats.org/officeDocument/2006/relationships/hyperlink" Target="http://legislacao.planalto.gov.br/legisla/legislacao.nsf/Viw_Identificacao/lcp%20101-2000?OpenDocument" TargetMode="External"/><Relationship Id="rId2" Type="http://schemas.openxmlformats.org/officeDocument/2006/relationships/hyperlink" Target="http://legislacao.planalto.gov.br/legisla/legislacao.nsf/Viw_Identificacao/lei%208.142-1990?OpenDocum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egislacao.planalto.gov.br/legisla/legislacao.nsf/Viw_Identificacao/lei%209.784-1999?OpenDocument" TargetMode="External"/><Relationship Id="rId5" Type="http://schemas.openxmlformats.org/officeDocument/2006/relationships/hyperlink" Target="http://legislacao.planalto.gov.br/legisla/legislacao.nsf/Viw_Identificacao/lei%209.427-1996?OpenDocument" TargetMode="External"/><Relationship Id="rId4" Type="http://schemas.openxmlformats.org/officeDocument/2006/relationships/hyperlink" Target="http://legislacao.planalto.gov.br/legisla/legislacao.nsf/Viw_Identificacao/lei%209.394-1996?OpenDocument" TargetMode="External"/><Relationship Id="rId9" Type="http://schemas.openxmlformats.org/officeDocument/2006/relationships/hyperlink" Target="http://legislacao.planalto.gov.br/legisla/legislacao.nsf/Viw_Identificacao/lei%2012.527-2011?OpenDocu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cp%20101-2000?OpenDocument" TargetMode="External"/><Relationship Id="rId2" Type="http://schemas.openxmlformats.org/officeDocument/2006/relationships/hyperlink" Target="http://www.planalto.gov.br/ccivil_03/leis/lcp/Lcp131.htm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ei%207.210-1984?OpenDocu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gislacao.planalto.gov.br/legisla/legislacao.nsf/Viw_Identificacao/lei%208.389-1991?OpenDocumen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egislacao.planalto.gov.br/legisla/legislacao.nsf/Viw_Identificacao/DEC%208.243-2014?OpenDocument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EN/UDHR/Pages/Language.aspx?LangID=por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a.gov.br/participacao" TargetMode="External"/><Relationship Id="rId2" Type="http://schemas.openxmlformats.org/officeDocument/2006/relationships/hyperlink" Target="mailto:daniel.avelino@presidencia.gov.b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DEMOCRACIA E</a:t>
            </a:r>
            <a:br>
              <a:rPr lang="pt-BR" dirty="0" smtClean="0"/>
            </a:br>
            <a:r>
              <a:rPr lang="pt-BR" dirty="0" smtClean="0"/>
              <a:t>PARTICIPAÇÃO SOCIAL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/>
              <a:t>Daniel Pitangueira de </a:t>
            </a:r>
            <a:r>
              <a:rPr lang="pt-BR" dirty="0" smtClean="0"/>
              <a:t>Avelino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Participação em Foco/DIEST/IPEA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 txBox="1">
            <a:spLocks/>
          </p:cNvSpPr>
          <p:nvPr/>
        </p:nvSpPr>
        <p:spPr bwMode="auto">
          <a:xfrm>
            <a:off x="500063" y="857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 b="1">
                <a:solidFill>
                  <a:srgbClr val="376092"/>
                </a:solidFill>
              </a:rPr>
              <a:t>Constituição da República Federativa </a:t>
            </a:r>
            <a:br>
              <a:rPr lang="pt-BR" altLang="pt-BR" sz="3200" b="1">
                <a:solidFill>
                  <a:srgbClr val="376092"/>
                </a:solidFill>
              </a:rPr>
            </a:br>
            <a:r>
              <a:rPr lang="pt-BR" altLang="pt-BR" sz="3200" b="1">
                <a:solidFill>
                  <a:srgbClr val="376092"/>
                </a:solidFill>
              </a:rPr>
              <a:t>do Brasil de 1988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625" y="2000250"/>
            <a:ext cx="8229600" cy="3757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000" dirty="0" smtClean="0"/>
              <a:t>Art. 216-A, §2º (...)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III </a:t>
            </a:r>
            <a:r>
              <a:rPr lang="pt-BR" sz="2000" dirty="0"/>
              <a:t>- conferências de cultura; </a:t>
            </a:r>
            <a:r>
              <a:rPr lang="pt-BR" sz="2000" dirty="0">
                <a:hlinkClick r:id="rId2"/>
              </a:rPr>
              <a:t>Incluído pela Emenda Constitucional nº 71, de </a:t>
            </a:r>
            <a:r>
              <a:rPr lang="pt-BR" sz="2000" dirty="0" smtClean="0">
                <a:hlinkClick r:id="rId2"/>
              </a:rPr>
              <a:t>2012</a:t>
            </a:r>
            <a:endParaRPr lang="pt-BR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39. </a:t>
            </a:r>
            <a:r>
              <a:rPr lang="pt-BR" sz="2000" dirty="0"/>
              <a:t>conselho de política de administração e remuneração de </a:t>
            </a:r>
            <a:r>
              <a:rPr lang="pt-BR" sz="2000" dirty="0" smtClean="0"/>
              <a:t>pessoal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89. </a:t>
            </a:r>
            <a:r>
              <a:rPr lang="pt-BR" sz="2000" dirty="0"/>
              <a:t>Conselho da </a:t>
            </a:r>
            <a:r>
              <a:rPr lang="pt-BR" sz="2000" dirty="0" smtClean="0"/>
              <a:t>República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91. Conselho de Defesa Nacional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103-B. Conselho Nacional de Justiça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130-A. Conselho Nacional do Ministério Público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216, §2º, II. conselhos de política cultural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224. Conselho de Comunicação Social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/>
              <a:t>Art. 79 ADCT. </a:t>
            </a:r>
            <a:r>
              <a:rPr lang="pt-BR" sz="2000" dirty="0"/>
              <a:t>Conselho Consultivo e de Acompanhamento </a:t>
            </a:r>
            <a:r>
              <a:rPr lang="pt-BR" sz="2000" dirty="0" smtClean="0"/>
              <a:t> do Fundo de Combate e Erradicação da Pobreza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1640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 txBox="1">
            <a:spLocks/>
          </p:cNvSpPr>
          <p:nvPr/>
        </p:nvSpPr>
        <p:spPr bwMode="auto">
          <a:xfrm>
            <a:off x="500063" y="857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 b="1">
                <a:solidFill>
                  <a:srgbClr val="376092"/>
                </a:solidFill>
              </a:rPr>
              <a:t>Constituição da República Federativa </a:t>
            </a:r>
            <a:br>
              <a:rPr lang="pt-BR" altLang="pt-BR" sz="3200" b="1">
                <a:solidFill>
                  <a:srgbClr val="376092"/>
                </a:solidFill>
              </a:rPr>
            </a:br>
            <a:r>
              <a:rPr lang="pt-BR" altLang="pt-BR" sz="3200" b="1">
                <a:solidFill>
                  <a:srgbClr val="376092"/>
                </a:solidFill>
              </a:rPr>
              <a:t>do Brasil de 1988</a:t>
            </a:r>
          </a:p>
        </p:txBody>
      </p:sp>
      <p:sp>
        <p:nvSpPr>
          <p:cNvPr id="23555" name="Espaço Reservado para Conteúdo 2"/>
          <p:cNvSpPr txBox="1">
            <a:spLocks/>
          </p:cNvSpPr>
          <p:nvPr/>
        </p:nvSpPr>
        <p:spPr bwMode="auto">
          <a:xfrm>
            <a:off x="428625" y="2000250"/>
            <a:ext cx="82296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800"/>
              <a:t>Participação dos trabalhadores: </a:t>
            </a:r>
            <a:r>
              <a:rPr lang="pt-BR" altLang="pt-BR" sz="2000"/>
              <a:t>Art. 10. participação nos colegiados dos órgãos públicos </a:t>
            </a:r>
          </a:p>
          <a:p>
            <a:r>
              <a:rPr lang="pt-BR" altLang="pt-BR" sz="2800"/>
              <a:t>Participação do usuário: </a:t>
            </a:r>
            <a:r>
              <a:rPr lang="pt-BR" altLang="pt-BR" sz="2000"/>
              <a:t>Art. 37, XXII, §3º, participação do usuário na administração pública direta e indireta</a:t>
            </a:r>
          </a:p>
          <a:p>
            <a:r>
              <a:rPr lang="pt-BR" altLang="pt-BR" sz="2800"/>
              <a:t>Política agrícola: </a:t>
            </a:r>
            <a:r>
              <a:rPr lang="pt-BR" altLang="pt-BR" sz="2000"/>
              <a:t>Art. 187, participação efetiva do setor de produção</a:t>
            </a:r>
          </a:p>
          <a:p>
            <a:r>
              <a:rPr lang="pt-BR" altLang="pt-BR" sz="2800"/>
              <a:t>Seguridade Social: </a:t>
            </a:r>
            <a:r>
              <a:rPr lang="pt-BR" altLang="pt-BR" sz="2000"/>
              <a:t>Art. 194, par.ún., VII, gestão quadripartite</a:t>
            </a:r>
          </a:p>
          <a:p>
            <a:r>
              <a:rPr lang="pt-BR" altLang="pt-BR" sz="2800"/>
              <a:t>Saúde: </a:t>
            </a:r>
            <a:r>
              <a:rPr lang="pt-BR" altLang="pt-BR" sz="2000"/>
              <a:t>Art. 198, III, participação da comunidade</a:t>
            </a:r>
          </a:p>
          <a:p>
            <a:r>
              <a:rPr lang="pt-BR" altLang="pt-BR" sz="2800"/>
              <a:t>Assistência Social: </a:t>
            </a:r>
            <a:r>
              <a:rPr lang="pt-BR" altLang="pt-BR" sz="2000"/>
              <a:t>Art. 204, II, participação da população</a:t>
            </a:r>
          </a:p>
          <a:p>
            <a:r>
              <a:rPr lang="pt-BR" altLang="pt-BR" sz="2800"/>
              <a:t>Educação: </a:t>
            </a:r>
            <a:r>
              <a:rPr lang="pt-BR" altLang="pt-BR" sz="2000"/>
              <a:t>Art. 206, VI, gestão democrática </a:t>
            </a:r>
          </a:p>
          <a:p>
            <a:r>
              <a:rPr lang="pt-BR" altLang="pt-BR" sz="2800"/>
              <a:t>Cultura: </a:t>
            </a:r>
            <a:r>
              <a:rPr lang="pt-BR" altLang="pt-BR" sz="2000"/>
              <a:t>Art. 216-A, §1º, X, participação e controle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32245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 txBox="1">
            <a:spLocks/>
          </p:cNvSpPr>
          <p:nvPr/>
        </p:nvSpPr>
        <p:spPr bwMode="auto">
          <a:xfrm>
            <a:off x="500063" y="857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 b="1" dirty="0" smtClean="0">
                <a:solidFill>
                  <a:srgbClr val="376092"/>
                </a:solidFill>
              </a:rPr>
              <a:t>Algumas normas legais sobre participação</a:t>
            </a:r>
            <a:endParaRPr lang="pt-BR" altLang="pt-BR" sz="3200" b="1" dirty="0">
              <a:solidFill>
                <a:srgbClr val="376092"/>
              </a:solidFill>
            </a:endParaRPr>
          </a:p>
        </p:txBody>
      </p:sp>
      <p:sp>
        <p:nvSpPr>
          <p:cNvPr id="23555" name="Espaço Reservado para Conteúdo 2"/>
          <p:cNvSpPr txBox="1">
            <a:spLocks/>
          </p:cNvSpPr>
          <p:nvPr/>
        </p:nvSpPr>
        <p:spPr bwMode="auto">
          <a:xfrm>
            <a:off x="428625" y="2000250"/>
            <a:ext cx="82296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2"/>
              </a:rPr>
              <a:t>LEI Nº 8.142, DE 28 DE DEZEMBRO DE </a:t>
            </a:r>
            <a:r>
              <a:rPr lang="pt-BR" altLang="pt-BR" sz="2800" b="1" dirty="0" smtClean="0">
                <a:solidFill>
                  <a:srgbClr val="000080"/>
                </a:solidFill>
                <a:latin typeface="Arial" charset="0"/>
                <a:hlinkClick r:id="rId2"/>
              </a:rPr>
              <a:t>1990</a:t>
            </a:r>
            <a:endParaRPr lang="pt-BR" altLang="pt-BR" sz="2000" dirty="0"/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3"/>
              </a:rPr>
              <a:t>LEI Nº 8.742, DE 7 DE DEZEMBRO DE 1993 </a:t>
            </a:r>
            <a:endParaRPr lang="pt-BR" altLang="pt-BR" sz="2800" b="1" dirty="0" smtClean="0">
              <a:solidFill>
                <a:srgbClr val="000080"/>
              </a:solidFill>
              <a:latin typeface="Arial" charset="0"/>
            </a:endParaRPr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4"/>
              </a:rPr>
              <a:t>LEI Nº 9.394, DE 20 DE DEZEMBRO DE 1996 </a:t>
            </a:r>
            <a:endParaRPr lang="pt-BR" altLang="pt-BR" sz="2800" b="1" dirty="0" smtClean="0">
              <a:solidFill>
                <a:srgbClr val="000080"/>
              </a:solidFill>
              <a:latin typeface="Arial" charset="0"/>
            </a:endParaRPr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5"/>
              </a:rPr>
              <a:t>LEI Nº 9.427, DE 26 DE DEZEMBRO DE 1996 </a:t>
            </a:r>
            <a:endParaRPr lang="pt-BR" altLang="pt-BR" sz="2800" b="1" dirty="0" smtClean="0">
              <a:solidFill>
                <a:srgbClr val="000080"/>
              </a:solidFill>
              <a:latin typeface="Arial" charset="0"/>
            </a:endParaRPr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6"/>
              </a:rPr>
              <a:t>LEI Nº 9.784 , DE 29 DE JANEIRO DE 1999 </a:t>
            </a:r>
            <a:endParaRPr lang="pt-BR" altLang="pt-BR" sz="2800" b="1" dirty="0" smtClean="0">
              <a:solidFill>
                <a:srgbClr val="000080"/>
              </a:solidFill>
              <a:latin typeface="Arial" charset="0"/>
            </a:endParaRPr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7"/>
              </a:rPr>
              <a:t>LEI COMPLEMENTAR Nº 101, DE 4 DE MAIO DE 2000 </a:t>
            </a:r>
            <a:endParaRPr lang="pt-BR" altLang="pt-BR" sz="2800" b="1" dirty="0" smtClean="0">
              <a:solidFill>
                <a:srgbClr val="000080"/>
              </a:solidFill>
              <a:latin typeface="Arial" charset="0"/>
            </a:endParaRPr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8"/>
              </a:rPr>
              <a:t>LEI N</a:t>
            </a:r>
            <a:r>
              <a:rPr lang="pt-BR" altLang="pt-BR" sz="2800" b="1" baseline="30000" dirty="0">
                <a:solidFill>
                  <a:srgbClr val="000080"/>
                </a:solidFill>
                <a:latin typeface="Arial" charset="0"/>
                <a:hlinkClick r:id="rId8"/>
              </a:rPr>
              <a:t>o</a:t>
            </a:r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8"/>
              </a:rPr>
              <a:t> 10.257, DE 10 DE JULHO DE </a:t>
            </a:r>
            <a:r>
              <a:rPr lang="pt-BR" altLang="pt-BR" sz="2800" b="1" dirty="0" smtClean="0">
                <a:solidFill>
                  <a:srgbClr val="000080"/>
                </a:solidFill>
                <a:latin typeface="Arial" charset="0"/>
                <a:hlinkClick r:id="rId8"/>
              </a:rPr>
              <a:t>2001</a:t>
            </a:r>
            <a:endParaRPr lang="pt-BR" altLang="pt-BR" sz="2800" b="1" dirty="0" smtClean="0">
              <a:solidFill>
                <a:srgbClr val="000080"/>
              </a:solidFill>
              <a:latin typeface="Arial" charset="0"/>
            </a:endParaRPr>
          </a:p>
          <a:p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9"/>
              </a:rPr>
              <a:t>LEI Nº 12.527, DE 18 DE NOVEMBRO DE 2011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8671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79388" y="2500313"/>
            <a:ext cx="878522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800">
                <a:latin typeface="Arial" charset="0"/>
              </a:rPr>
              <a:t>Art. 48. (...)</a:t>
            </a:r>
          </a:p>
          <a:p>
            <a:r>
              <a:rPr lang="pt-BR" altLang="pt-BR" sz="2800">
                <a:latin typeface="Arial" charset="0"/>
              </a:rPr>
              <a:t> </a:t>
            </a:r>
            <a:r>
              <a:rPr lang="pt-BR" altLang="pt-BR" sz="2800"/>
              <a:t>Parágrafo único.  A transparência será assegurada também mediante: </a:t>
            </a:r>
          </a:p>
          <a:p>
            <a:r>
              <a:rPr lang="pt-BR" altLang="pt-BR" sz="2800"/>
              <a:t>        I – incentivo à participação popular e realização de audiências públicas, durante os processos de elaboração e discussão dos planos, lei de diretrizes orçamentárias e orçamentos; </a:t>
            </a:r>
            <a:r>
              <a:rPr lang="pt-BR" altLang="pt-BR" sz="2800">
                <a:hlinkClick r:id="rId2" action="ppaction://hlinkfile"/>
              </a:rPr>
              <a:t>(Incluído pela Lei Complementar nº 131, de 2009).</a:t>
            </a:r>
            <a:endParaRPr lang="pt-BR" altLang="pt-BR" sz="2800"/>
          </a:p>
          <a:p>
            <a:pPr algn="just" eaLnBrk="0" hangingPunct="0"/>
            <a:endParaRPr lang="pt-BR" altLang="pt-BR" sz="2800">
              <a:latin typeface="Arial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051050" y="549275"/>
          <a:ext cx="6096000" cy="1097280"/>
        </p:xfrm>
        <a:graphic>
          <a:graphicData uri="http://schemas.openxmlformats.org/drawingml/2006/table">
            <a:tbl>
              <a:tblPr/>
              <a:tblGrid>
                <a:gridCol w="3108960"/>
                <a:gridCol w="2987040"/>
              </a:tblGrid>
              <a:tr h="109696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Estabelece normas de finanças públicas voltadas para a responsabilidade na gestão fiscal e dá outras providências.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0080"/>
                </a:solidFill>
                <a:latin typeface="Arial" charset="0"/>
                <a:hlinkClick r:id="rId3"/>
              </a:rPr>
              <a:t>LEI COMPLEMENTAR Nº 101, DE 4 DE MAIO DE 2000.</a:t>
            </a:r>
            <a:endParaRPr lang="pt-BR" alt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43213" y="2565400"/>
            <a:ext cx="335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QUEM</a:t>
            </a:r>
          </a:p>
          <a:p>
            <a:pPr fontAlgn="auto">
              <a:spcAft>
                <a:spcPts val="0"/>
              </a:spcAft>
              <a:defRPr/>
            </a:pPr>
            <a:endParaRPr lang="pt-BR" sz="5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57200" y="4365104"/>
            <a:ext cx="8229600" cy="197871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sz="2000" dirty="0" err="1" smtClean="0"/>
              <a:t>Así</a:t>
            </a:r>
            <a:r>
              <a:rPr lang="pt-BR" sz="2000" dirty="0" smtClean="0"/>
              <a:t>, </a:t>
            </a:r>
            <a:r>
              <a:rPr lang="pt-BR" sz="2000" dirty="0" err="1" smtClean="0"/>
              <a:t>el</a:t>
            </a:r>
            <a:r>
              <a:rPr lang="pt-BR" sz="2000" dirty="0" smtClean="0"/>
              <a:t> título de “</a:t>
            </a:r>
            <a:r>
              <a:rPr lang="pt-BR" sz="2000" b="1" dirty="0" err="1" smtClean="0"/>
              <a:t>ciudadano</a:t>
            </a:r>
            <a:r>
              <a:rPr lang="pt-BR" sz="2000" b="1" dirty="0" smtClean="0"/>
              <a:t>” y “</a:t>
            </a:r>
            <a:r>
              <a:rPr lang="pt-BR" sz="2000" b="1" dirty="0" err="1" smtClean="0"/>
              <a:t>ciudadana</a:t>
            </a:r>
            <a:r>
              <a:rPr lang="pt-BR" sz="2000" dirty="0" err="1" smtClean="0"/>
              <a:t>”en</a:t>
            </a:r>
            <a:r>
              <a:rPr lang="pt-BR" sz="2000" dirty="0" smtClean="0"/>
              <a:t> </a:t>
            </a:r>
            <a:r>
              <a:rPr lang="pt-BR" sz="2000" dirty="0" err="1" smtClean="0"/>
              <a:t>la</a:t>
            </a:r>
            <a:r>
              <a:rPr lang="pt-BR" sz="2000" dirty="0" smtClean="0"/>
              <a:t> presente Carta </a:t>
            </a:r>
            <a:r>
              <a:rPr lang="pt-BR" sz="2000" dirty="0" err="1" smtClean="0"/>
              <a:t>Iberoamericana</a:t>
            </a:r>
            <a:r>
              <a:rPr lang="pt-BR" sz="2000" dirty="0" smtClean="0"/>
              <a:t> no está referido a </a:t>
            </a:r>
            <a:r>
              <a:rPr lang="pt-BR" sz="2000" dirty="0" err="1" smtClean="0"/>
              <a:t>las</a:t>
            </a:r>
            <a:r>
              <a:rPr lang="pt-BR" sz="2000" dirty="0" smtClean="0"/>
              <a:t> personas </a:t>
            </a:r>
            <a:r>
              <a:rPr lang="pt-BR" sz="2000" dirty="0" err="1" smtClean="0"/>
              <a:t>con</a:t>
            </a:r>
            <a:r>
              <a:rPr lang="pt-BR" sz="2000" dirty="0" smtClean="0"/>
              <a:t> </a:t>
            </a:r>
            <a:r>
              <a:rPr lang="pt-BR" sz="2000" dirty="0" err="1" smtClean="0"/>
              <a:t>derechos</a:t>
            </a:r>
            <a:r>
              <a:rPr lang="pt-BR" sz="2000" dirty="0" smtClean="0"/>
              <a:t> exclusivos de </a:t>
            </a:r>
            <a:r>
              <a:rPr lang="pt-BR" sz="2000" dirty="0" err="1" smtClean="0"/>
              <a:t>ciudadanía</a:t>
            </a:r>
            <a:r>
              <a:rPr lang="pt-BR" sz="2000" dirty="0" smtClean="0"/>
              <a:t> o de nacionalidade sino a todo habitante </a:t>
            </a:r>
            <a:r>
              <a:rPr lang="pt-BR" sz="2000" dirty="0" err="1" smtClean="0"/>
              <a:t>con</a:t>
            </a:r>
            <a:r>
              <a:rPr lang="pt-BR" sz="2000" dirty="0" smtClean="0"/>
              <a:t> </a:t>
            </a:r>
            <a:r>
              <a:rPr lang="pt-BR" sz="2000" dirty="0" err="1" smtClean="0"/>
              <a:t>respecto</a:t>
            </a:r>
            <a:r>
              <a:rPr lang="pt-BR" sz="2000" dirty="0" smtClean="0"/>
              <a:t> a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gestión</a:t>
            </a:r>
            <a:r>
              <a:rPr lang="pt-BR" sz="2000" dirty="0" smtClean="0"/>
              <a:t> pública </a:t>
            </a:r>
            <a:r>
              <a:rPr lang="pt-BR" sz="2000" dirty="0" err="1" smtClean="0"/>
              <a:t>del</a:t>
            </a:r>
            <a:r>
              <a:rPr lang="pt-BR" sz="2000" dirty="0" smtClean="0"/>
              <a:t> país </a:t>
            </a:r>
            <a:r>
              <a:rPr lang="pt-BR" sz="2000" dirty="0" err="1" smtClean="0"/>
              <a:t>en</a:t>
            </a:r>
            <a:r>
              <a:rPr lang="pt-BR" sz="2000" dirty="0" smtClean="0"/>
              <a:t> donde reside, </a:t>
            </a:r>
            <a:r>
              <a:rPr lang="pt-BR" sz="2000" dirty="0" err="1" smtClean="0"/>
              <a:t>en</a:t>
            </a:r>
            <a:r>
              <a:rPr lang="pt-BR" sz="2000" dirty="0" smtClean="0"/>
              <a:t> </a:t>
            </a:r>
            <a:r>
              <a:rPr lang="pt-BR" sz="2000" dirty="0" err="1" smtClean="0"/>
              <a:t>el</a:t>
            </a:r>
            <a:r>
              <a:rPr lang="pt-BR" sz="2000" dirty="0" smtClean="0"/>
              <a:t> </a:t>
            </a:r>
            <a:r>
              <a:rPr lang="pt-BR" sz="2000" dirty="0" err="1" smtClean="0"/>
              <a:t>ejercício</a:t>
            </a:r>
            <a:r>
              <a:rPr lang="pt-BR" sz="2000" dirty="0" smtClean="0"/>
              <a:t> de </a:t>
            </a:r>
            <a:r>
              <a:rPr lang="pt-BR" sz="2000" dirty="0" err="1" smtClean="0"/>
              <a:t>los</a:t>
            </a:r>
            <a:r>
              <a:rPr lang="pt-BR" sz="2000" dirty="0" smtClean="0"/>
              <a:t> </a:t>
            </a:r>
            <a:r>
              <a:rPr lang="pt-BR" sz="2000" dirty="0" err="1" smtClean="0"/>
              <a:t>derechos</a:t>
            </a:r>
            <a:r>
              <a:rPr lang="pt-BR" sz="2000" dirty="0" smtClean="0"/>
              <a:t> que </a:t>
            </a:r>
            <a:r>
              <a:rPr lang="pt-BR" sz="2000" dirty="0" err="1" smtClean="0"/>
              <a:t>le</a:t>
            </a:r>
            <a:r>
              <a:rPr lang="pt-BR" sz="2000" dirty="0" smtClean="0"/>
              <a:t> </a:t>
            </a:r>
            <a:r>
              <a:rPr lang="pt-BR" sz="2000" dirty="0" err="1" smtClean="0"/>
              <a:t>conciernen</a:t>
            </a:r>
            <a:r>
              <a:rPr lang="pt-BR" sz="2000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000" dirty="0" smtClean="0"/>
              <a:t>CARTA IBEROAMERICANA DE PARTICIPACIÓN CIUDADANA EN LA GESTIÓN PÚBLICA - 2009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7188" y="404664"/>
            <a:ext cx="8501062" cy="17139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kern="0" dirty="0">
                <a:latin typeface="+mn-lt"/>
                <a:cs typeface="Arial" pitchFamily="34" charset="0"/>
              </a:rPr>
              <a:t>Artigo 21°</a:t>
            </a:r>
          </a:p>
          <a:p>
            <a:pPr marL="457200" indent="-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kern="0" dirty="0">
                <a:latin typeface="+mn-lt"/>
                <a:cs typeface="Arial" pitchFamily="34" charset="0"/>
              </a:rPr>
              <a:t>    </a:t>
            </a:r>
            <a:r>
              <a:rPr lang="pt-BR" sz="2000" b="1" i="1" kern="0" dirty="0">
                <a:latin typeface="+mn-lt"/>
                <a:cs typeface="Arial" pitchFamily="34" charset="0"/>
              </a:rPr>
              <a:t>Toda a pessoa tem o direito de tomar parte na </a:t>
            </a:r>
            <a:r>
              <a:rPr lang="pt-BR" sz="2000" b="1" i="1" kern="0" dirty="0" err="1">
                <a:latin typeface="+mn-lt"/>
                <a:cs typeface="Arial" pitchFamily="34" charset="0"/>
              </a:rPr>
              <a:t>direcção</a:t>
            </a:r>
            <a:r>
              <a:rPr lang="pt-BR" sz="2000" b="1" i="1" kern="0" dirty="0">
                <a:latin typeface="+mn-lt"/>
                <a:cs typeface="Arial" pitchFamily="34" charset="0"/>
              </a:rPr>
              <a:t> dos negócios públicos do seu país, quer </a:t>
            </a:r>
            <a:r>
              <a:rPr lang="pt-BR" sz="2000" b="1" i="1" kern="0" dirty="0" err="1">
                <a:latin typeface="+mn-lt"/>
                <a:cs typeface="Arial" pitchFamily="34" charset="0"/>
              </a:rPr>
              <a:t>directamente</a:t>
            </a:r>
            <a:r>
              <a:rPr lang="pt-BR" sz="2000" b="1" i="1" kern="0" dirty="0">
                <a:latin typeface="+mn-lt"/>
                <a:cs typeface="Arial" pitchFamily="34" charset="0"/>
              </a:rPr>
              <a:t>, quer por intermédio de representantes livremente escolhidos</a:t>
            </a:r>
            <a:r>
              <a:rPr lang="pt-BR" sz="2000" i="1" kern="0" dirty="0">
                <a:latin typeface="+mn-lt"/>
                <a:cs typeface="Arial" pitchFamily="34" charset="0"/>
              </a:rPr>
              <a:t>.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kern="0" dirty="0" smtClean="0">
                <a:latin typeface="+mn-lt"/>
                <a:cs typeface="Arial" pitchFamily="34" charset="0"/>
              </a:rPr>
              <a:t>DECLARAÇÃO UNIVERSAL DOS DIREITOS HUMANOS – 1948</a:t>
            </a:r>
            <a:endParaRPr lang="pt-BR" sz="2000" kern="0" dirty="0">
              <a:latin typeface="+mn-lt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28625" y="2348880"/>
            <a:ext cx="8229600" cy="20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000" dirty="0" err="1"/>
              <a:t>Art</a:t>
            </a:r>
            <a:r>
              <a:rPr lang="pt-BR" altLang="pt-BR" sz="2000" dirty="0"/>
              <a:t> 1º (...)</a:t>
            </a:r>
          </a:p>
          <a:p>
            <a:pPr>
              <a:buFont typeface="Arial" charset="0"/>
              <a:buNone/>
            </a:pPr>
            <a:r>
              <a:rPr lang="pt-BR" altLang="pt-BR" sz="2000" dirty="0"/>
              <a:t>   Parágrafo único</a:t>
            </a:r>
          </a:p>
          <a:p>
            <a:pPr>
              <a:buFont typeface="Arial" charset="0"/>
              <a:buNone/>
            </a:pPr>
            <a:r>
              <a:rPr lang="pt-BR" altLang="pt-BR" sz="2000" dirty="0"/>
              <a:t>   </a:t>
            </a:r>
            <a:r>
              <a:rPr lang="pt-BR" altLang="pt-BR" sz="2000" b="1" dirty="0"/>
              <a:t>Todo o poder emana do povo, que o exerce por meio de representantes eleitos ou diretamente, nos termos desta Constituição</a:t>
            </a:r>
            <a:r>
              <a:rPr lang="pt-BR" altLang="pt-BR" sz="2000" b="1" dirty="0" smtClean="0"/>
              <a:t>.</a:t>
            </a:r>
          </a:p>
          <a:p>
            <a:pPr>
              <a:buFont typeface="Arial" charset="0"/>
              <a:buNone/>
            </a:pPr>
            <a:r>
              <a:rPr lang="pt-BR" altLang="pt-BR" sz="2000" b="1" dirty="0" smtClean="0"/>
              <a:t>CONSTITUIÇÃO DA REPÚBLICA FEDERATIVA DO BRASIL - 1988</a:t>
            </a:r>
            <a:endParaRPr lang="pt-BR" alt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941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28625" y="1276177"/>
            <a:ext cx="8229600" cy="20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altLang="pt-BR" b="1" dirty="0" smtClean="0"/>
              <a:t>TODOS OS ENTES DA FEDERAÇÃO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b="1" dirty="0" smtClean="0"/>
              <a:t>TODOS OS PODERES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b="1" dirty="0" smtClean="0"/>
              <a:t>ADMINISTRAÇÃO DIRETA E INDIRETA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b="1" dirty="0" smtClean="0"/>
              <a:t>TODAS AS ÁREAS</a:t>
            </a:r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717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CONSELHOS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68313" y="981075"/>
            <a:ext cx="820737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71195"/>
            <a:ext cx="8784976" cy="13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23528" y="162880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PODER EXECUTIVO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350100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PODER JUDICIÁRIO</a:t>
            </a:r>
          </a:p>
          <a:p>
            <a:endParaRPr lang="pt-BR" dirty="0" smtClean="0"/>
          </a:p>
          <a:p>
            <a:r>
              <a:rPr lang="pt-BR" dirty="0" smtClean="0"/>
              <a:t>Conselhos da comunidade – </a:t>
            </a:r>
            <a:r>
              <a:rPr lang="pt-BR" b="1" dirty="0" smtClean="0">
                <a:hlinkClick r:id="rId3"/>
              </a:rPr>
              <a:t>LEI Nº 7.210, DE 11 DE JULHO DE 1984.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PODER LEGISLATIVO</a:t>
            </a:r>
          </a:p>
          <a:p>
            <a:endParaRPr lang="pt-BR" dirty="0" smtClean="0"/>
          </a:p>
          <a:p>
            <a:r>
              <a:rPr lang="pt-BR" dirty="0" smtClean="0"/>
              <a:t>Conselho de Comunicação Social - </a:t>
            </a:r>
            <a:r>
              <a:rPr lang="pt-BR" b="1" dirty="0" smtClean="0">
                <a:hlinkClick r:id="rId4"/>
              </a:rPr>
              <a:t>LEI Nº 8.389, DE 30 DE DEZEMBRO DE 1991.</a:t>
            </a:r>
            <a:endParaRPr lang="pt-BR" b="1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888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COMISSÃO MISTA DE ORÇAMENTO</a:t>
            </a:r>
            <a:endParaRPr lang="pt-BR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2231499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pt-BR" sz="2000" dirty="0" smtClean="0"/>
              <a:t>Emendas parlamentares ao orçamento federal </a:t>
            </a:r>
            <a:r>
              <a:rPr lang="pt-BR" sz="2000" dirty="0"/>
              <a:t>– </a:t>
            </a:r>
          </a:p>
          <a:p>
            <a:pPr indent="450850" algn="just"/>
            <a:r>
              <a:rPr lang="pt-BR" sz="2000" dirty="0" smtClean="0"/>
              <a:t>individuais ou de bancada</a:t>
            </a:r>
            <a:endParaRPr lang="pt-BR" sz="2000" dirty="0"/>
          </a:p>
          <a:p>
            <a:pPr indent="450850" algn="just"/>
            <a:endParaRPr lang="pt-BR" sz="2000" dirty="0"/>
          </a:p>
          <a:p>
            <a:pPr indent="450850" algn="just"/>
            <a:r>
              <a:rPr lang="pt-BR" sz="2000" dirty="0" smtClean="0"/>
              <a:t>Em </a:t>
            </a:r>
            <a:r>
              <a:rPr lang="pt-BR" sz="2000" dirty="0"/>
              <a:t>2012 – </a:t>
            </a:r>
            <a:r>
              <a:rPr lang="pt-BR" sz="2000" dirty="0" smtClean="0"/>
              <a:t>Municípios puderam apresentar emendas ao orçamento federal Diretamente</a:t>
            </a:r>
            <a:endParaRPr lang="pt-BR" sz="2000" dirty="0"/>
          </a:p>
          <a:p>
            <a:pPr indent="450850" algn="just"/>
            <a:r>
              <a:rPr lang="pt-BR" sz="2000" dirty="0" smtClean="0"/>
              <a:t>Mas...</a:t>
            </a:r>
            <a:endParaRPr lang="pt-BR" sz="2000" dirty="0"/>
          </a:p>
          <a:p>
            <a:pPr indent="450850" algn="just"/>
            <a:endParaRPr lang="pt-BR" sz="2000" dirty="0"/>
          </a:p>
          <a:p>
            <a:pPr indent="450850" algn="just">
              <a:buFontTx/>
              <a:buChar char="-"/>
            </a:pPr>
            <a:r>
              <a:rPr lang="pt-BR" sz="2000" dirty="0" smtClean="0"/>
              <a:t>cidades até </a:t>
            </a:r>
            <a:r>
              <a:rPr lang="pt-BR" sz="2000" dirty="0"/>
              <a:t>50 mil habitantes;</a:t>
            </a:r>
          </a:p>
          <a:p>
            <a:pPr indent="450850" algn="just">
              <a:buFontTx/>
              <a:buChar char="-"/>
            </a:pPr>
            <a:r>
              <a:rPr lang="pt-BR" sz="2000" dirty="0"/>
              <a:t>valores </a:t>
            </a:r>
            <a:r>
              <a:rPr lang="pt-BR" sz="2000" dirty="0" smtClean="0"/>
              <a:t>de </a:t>
            </a:r>
            <a:r>
              <a:rPr lang="pt-BR" sz="2000" dirty="0"/>
              <a:t>300 mil </a:t>
            </a:r>
            <a:r>
              <a:rPr lang="pt-BR" sz="2000" dirty="0" smtClean="0"/>
              <a:t>a </a:t>
            </a:r>
            <a:r>
              <a:rPr lang="pt-BR" sz="2000" dirty="0"/>
              <a:t>600 mil Reales;</a:t>
            </a:r>
          </a:p>
          <a:p>
            <a:pPr indent="450850" algn="just">
              <a:buFontTx/>
              <a:buChar char="-"/>
            </a:pPr>
            <a:r>
              <a:rPr lang="pt-BR" sz="2000" dirty="0"/>
              <a:t>áreas específicas;</a:t>
            </a:r>
          </a:p>
          <a:p>
            <a:pPr indent="450850" algn="just">
              <a:buFontTx/>
              <a:buChar char="-"/>
            </a:pPr>
            <a:r>
              <a:rPr lang="pt-BR" sz="2000" dirty="0" smtClean="0"/>
              <a:t>tenha </a:t>
            </a:r>
            <a:r>
              <a:rPr lang="pt-BR" sz="2000" dirty="0"/>
              <a:t>realizado </a:t>
            </a:r>
            <a:r>
              <a:rPr lang="pt-BR" sz="2000" b="1" dirty="0"/>
              <a:t>audiência pública</a:t>
            </a:r>
            <a:r>
              <a:rPr lang="pt-BR" sz="2000" dirty="0"/>
              <a:t> para </a:t>
            </a:r>
            <a:r>
              <a:rPr lang="pt-BR" sz="2000" dirty="0" smtClean="0"/>
              <a:t>escolher a destinação </a:t>
            </a:r>
            <a:r>
              <a:rPr lang="pt-BR" sz="2000" dirty="0"/>
              <a:t>de recursos;</a:t>
            </a:r>
          </a:p>
          <a:p>
            <a:pPr indent="450850" algn="just"/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EMENDAS POPULARES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6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AMBIENTES VIRTUAIS</a:t>
            </a:r>
            <a:endParaRPr lang="en-US" dirty="0"/>
          </a:p>
        </p:txBody>
      </p:sp>
      <p:pic>
        <p:nvPicPr>
          <p:cNvPr id="49158" name="Picture 6" descr="http://www12.senado.leg.br/noticias/materias/2016/02/17/siga-brasil-ficara-fora-do-ar-nesta-quinta-feira-para-atualizacao-de-software/SIGA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7698"/>
            <a:ext cx="2987824" cy="198030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563888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https://www12.senado.leg.br/orcamento/sigabrasil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24115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https://www.siop.planejamento.gov.br/</a:t>
            </a:r>
            <a:endParaRPr lang="pt-B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03611"/>
            <a:ext cx="4431314" cy="22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563888" y="44371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https://ead.orcamentofederal.gov.br/</a:t>
            </a:r>
            <a:endParaRPr lang="pt-BR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3717032"/>
            <a:ext cx="2627784" cy="14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59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96752"/>
            <a:ext cx="9144000" cy="55446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Democracia e Participação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endParaRPr lang="pt-BR" sz="5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 QUE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QUEM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COMO</a:t>
            </a:r>
            <a:endParaRPr lang="pt-BR" sz="5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2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E-DEMOCRACIA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68313" y="981075"/>
            <a:ext cx="820737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edemocracia.camara.gov.br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5926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22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E-CIDADANIA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68313" y="981075"/>
            <a:ext cx="820737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senado.leg.br/</a:t>
            </a:r>
            <a:r>
              <a:rPr lang="pt-BR" dirty="0" err="1" smtClean="0"/>
              <a:t>ecidadania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088" y="1484784"/>
            <a:ext cx="687430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E-CIDADANIA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68313" y="981075"/>
            <a:ext cx="820737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senado.leg.br/</a:t>
            </a:r>
            <a:r>
              <a:rPr lang="pt-BR" dirty="0" err="1" smtClean="0"/>
              <a:t>ecidadania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0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61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AUDIÊNCIAS PÚBLICAS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68313" y="981075"/>
            <a:ext cx="820737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senado.leg.br/</a:t>
            </a:r>
            <a:r>
              <a:rPr lang="pt-BR" dirty="0" err="1" smtClean="0"/>
              <a:t>ecidadania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45709" cy="53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50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28625" y="484089"/>
            <a:ext cx="8229600" cy="6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BR" altLang="pt-BR" b="1" dirty="0" smtClean="0"/>
              <a:t>PODER EXECUTIVO FEDERAL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844824"/>
            <a:ext cx="28083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DA SAÚDE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2276872"/>
            <a:ext cx="28083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DA EDUCAÇÃO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2721694"/>
            <a:ext cx="280831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DO DESENVOLVIMENTO SOCIAL E AGRÁRIO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3717032"/>
            <a:ext cx="28083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DA JUSTIÇA E CIDADANIA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4437112"/>
            <a:ext cx="28083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DO MEIO AMBIENTE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5157192"/>
            <a:ext cx="28083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DO TRABALHO E PREVIDÊNCIA SOCIAL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5949280"/>
            <a:ext cx="2808312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ETC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04048" y="2051556"/>
            <a:ext cx="28083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SECRETARIA DE GOVERNO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4048" y="5169966"/>
            <a:ext cx="280831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DO PLANEJAMENTO, ORÇAMENTO E GESTÃO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4120573"/>
            <a:ext cx="280831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MINISTÉRIO DA TRANSPARÊNCIA, FISCALIZAÇÃO E CONTROLE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3648506"/>
            <a:ext cx="28083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CASA CIVIL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95935" y="2433662"/>
            <a:ext cx="4662289" cy="92333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Lei nº 10.683, de 28 de maio de 2003(Art. 3º, I)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Decreto nº 8.243, de 23 de maio de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Decreto nº 8.579, de 26 de novembro de 2015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64731" y="6172358"/>
            <a:ext cx="28083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IPEA</a:t>
            </a:r>
          </a:p>
        </p:txBody>
      </p:sp>
    </p:spTree>
    <p:extLst>
      <p:ext uri="{BB962C8B-B14F-4D97-AF65-F5344CB8AC3E}">
        <p14:creationId xmlns:p14="http://schemas.microsoft.com/office/powerpoint/2010/main" xmlns="" val="611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/>
        </p:nvGraphicFramePr>
        <p:xfrm>
          <a:off x="0" y="170080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1403648" y="6300028"/>
            <a:ext cx="170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Casa Civil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11560" y="1268760"/>
            <a:ext cx="806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QUADRO DE PESSOAL DA SECRETARIA DE GOVERNO DA PRESIDÊNCIA DA REPÚBLICA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484089"/>
            <a:ext cx="8229600" cy="6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BR" altLang="pt-BR" b="1" dirty="0" smtClean="0"/>
              <a:t>PODER EXECUTIVO FEDERAL</a:t>
            </a:r>
          </a:p>
        </p:txBody>
      </p:sp>
    </p:spTree>
    <p:extLst>
      <p:ext uri="{BB962C8B-B14F-4D97-AF65-F5344CB8AC3E}">
        <p14:creationId xmlns:p14="http://schemas.microsoft.com/office/powerpoint/2010/main" xmlns="" val="19852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43213" y="2565400"/>
            <a:ext cx="335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COMO</a:t>
            </a:r>
          </a:p>
          <a:p>
            <a:pPr fontAlgn="auto">
              <a:spcAft>
                <a:spcPts val="0"/>
              </a:spcAft>
              <a:defRPr/>
            </a:pPr>
            <a:endParaRPr lang="pt-BR" sz="5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2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3"/>
          </p:nvPr>
        </p:nvSpPr>
        <p:spPr>
          <a:xfrm>
            <a:off x="468313" y="981075"/>
            <a:ext cx="8207375" cy="431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POLÍTICA NACIONAL DE PARTICIPAÇÃO SOCIAL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PNPS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38300" y="1916113"/>
          <a:ext cx="5761038" cy="549275"/>
        </p:xfrm>
        <a:graphic>
          <a:graphicData uri="http://schemas.openxmlformats.org/drawingml/2006/table">
            <a:tbl>
              <a:tblPr/>
              <a:tblGrid>
                <a:gridCol w="806546"/>
                <a:gridCol w="4954492"/>
              </a:tblGrid>
              <a:tr h="549275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Arial"/>
                        </a:rPr>
                        <a:t>Presidência da República</a:t>
                      </a:r>
                      <a:br>
                        <a:rPr lang="pt-BR" sz="1800" b="1" dirty="0">
                          <a:effectLst/>
                          <a:latin typeface="Arial"/>
                        </a:rPr>
                      </a:br>
                      <a:endParaRPr lang="pt-BR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03225" y="2338388"/>
          <a:ext cx="8229600" cy="1097280"/>
        </p:xfrm>
        <a:graphic>
          <a:graphicData uri="http://schemas.openxmlformats.org/drawingml/2006/table">
            <a:tbl>
              <a:tblPr/>
              <a:tblGrid>
                <a:gridCol w="4032504"/>
                <a:gridCol w="4197096"/>
              </a:tblGrid>
              <a:tr h="1096962">
                <a:tc>
                  <a:txBody>
                    <a:bodyPr/>
                    <a:lstStyle/>
                    <a:p>
                      <a:r>
                        <a:rPr lang="pt-BR" sz="18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Institui a Política Nacional de Participação Social - PNPS e o Sistema Nacional de Participação Social - SNPS, e dá outras providências.</a:t>
                      </a:r>
                      <a:endParaRPr lang="pt-BR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70" name="Rectangle 3"/>
          <p:cNvSpPr>
            <a:spLocks noChangeArrowheads="1"/>
          </p:cNvSpPr>
          <p:nvPr/>
        </p:nvSpPr>
        <p:spPr bwMode="auto">
          <a:xfrm>
            <a:off x="106363" y="3387725"/>
            <a:ext cx="903605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sz="1000" dirty="0">
                <a:latin typeface="Arial" charset="0"/>
              </a:rPr>
              <a:t> </a:t>
            </a:r>
            <a:endParaRPr lang="pt-BR" altLang="pt-BR" sz="4900" dirty="0">
              <a:latin typeface="Arial" charset="0"/>
            </a:endParaRPr>
          </a:p>
          <a:p>
            <a:pPr algn="r" eaLnBrk="0" hangingPunct="0"/>
            <a:r>
              <a:rPr lang="pt-BR" altLang="pt-BR" sz="2800" b="1" dirty="0">
                <a:solidFill>
                  <a:srgbClr val="000080"/>
                </a:solidFill>
                <a:latin typeface="Arial" charset="0"/>
                <a:hlinkClick r:id="rId2"/>
              </a:rPr>
              <a:t>DECRETO Nº 8.243, DE 23 DE MAIO DE 2014</a:t>
            </a:r>
            <a:endParaRPr lang="pt-BR" altLang="pt-BR" sz="2800" b="1" dirty="0">
              <a:solidFill>
                <a:srgbClr val="000080"/>
              </a:solidFill>
              <a:latin typeface="Arial" charset="0"/>
            </a:endParaRPr>
          </a:p>
          <a:p>
            <a:pPr algn="r" eaLnBrk="0" hangingPunct="0"/>
            <a:endParaRPr lang="pt-BR" altLang="pt-BR" sz="2800" b="1" dirty="0">
              <a:solidFill>
                <a:srgbClr val="000080"/>
              </a:solidFill>
              <a:latin typeface="Arial" charset="0"/>
            </a:endParaRPr>
          </a:p>
          <a:p>
            <a:pPr algn="r" eaLnBrk="0" hangingPunct="0"/>
            <a:endParaRPr lang="pt-BR" altLang="pt-BR" sz="200" dirty="0">
              <a:latin typeface="Arial" charset="0"/>
            </a:endParaRPr>
          </a:p>
          <a:p>
            <a:pPr algn="just" eaLnBrk="0" hangingPunct="0"/>
            <a:r>
              <a:rPr lang="pt-BR" altLang="pt-BR" sz="1200" b="1" dirty="0">
                <a:solidFill>
                  <a:srgbClr val="000000"/>
                </a:solidFill>
                <a:latin typeface="Arial" charset="0"/>
              </a:rPr>
              <a:t>A PRESIDENTA DA REPÚBLICA</a:t>
            </a:r>
            <a:r>
              <a:rPr lang="pt-BR" altLang="pt-BR" sz="1200" dirty="0">
                <a:solidFill>
                  <a:srgbClr val="000000"/>
                </a:solidFill>
                <a:latin typeface="Arial" charset="0"/>
              </a:rPr>
              <a:t>, no uso das atribuições que lhe confere o art. 84, </a:t>
            </a:r>
            <a:r>
              <a:rPr lang="pt-BR" altLang="pt-BR" sz="1200" b="1" dirty="0">
                <a:solidFill>
                  <a:srgbClr val="000000"/>
                </a:solidFill>
                <a:latin typeface="Arial" charset="0"/>
              </a:rPr>
              <a:t>caput</a:t>
            </a:r>
            <a:r>
              <a:rPr lang="pt-BR" altLang="pt-BR" sz="1200" dirty="0">
                <a:solidFill>
                  <a:srgbClr val="000000"/>
                </a:solidFill>
                <a:latin typeface="Arial" charset="0"/>
              </a:rPr>
              <a:t>, incisos IV e VI, alínea “a”, da Constituição, e tendo em vista o disposto no art. 3º, </a:t>
            </a:r>
            <a:r>
              <a:rPr lang="pt-BR" altLang="pt-BR" sz="1200" b="1" dirty="0">
                <a:solidFill>
                  <a:srgbClr val="000000"/>
                </a:solidFill>
                <a:latin typeface="Arial" charset="0"/>
              </a:rPr>
              <a:t>caput</a:t>
            </a:r>
            <a:r>
              <a:rPr lang="pt-BR" altLang="pt-BR" sz="1200" dirty="0">
                <a:solidFill>
                  <a:srgbClr val="000000"/>
                </a:solidFill>
                <a:latin typeface="Arial" charset="0"/>
              </a:rPr>
              <a:t>, inciso I, e no art. 17 da Lei nº 10.683, de 28 de maio de 2003,</a:t>
            </a:r>
          </a:p>
          <a:p>
            <a:pPr algn="just" eaLnBrk="0" hangingPunct="0"/>
            <a:endParaRPr lang="pt-BR" altLang="pt-BR" sz="1000" dirty="0">
              <a:latin typeface="Arial" charset="0"/>
            </a:endParaRPr>
          </a:p>
          <a:p>
            <a:pPr algn="just" eaLnBrk="0" hangingPunct="0"/>
            <a:r>
              <a:rPr lang="pt-BR" altLang="pt-BR" sz="1200" b="1" dirty="0">
                <a:solidFill>
                  <a:srgbClr val="000000"/>
                </a:solidFill>
                <a:latin typeface="Arial" charset="0"/>
              </a:rPr>
              <a:t>DECRETA</a:t>
            </a:r>
            <a:r>
              <a:rPr lang="pt-BR" altLang="pt-BR" sz="12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 eaLnBrk="0" hangingPunct="0"/>
            <a:endParaRPr lang="pt-BR" altLang="pt-BR" sz="1000" dirty="0">
              <a:latin typeface="Arial" charset="0"/>
            </a:endParaRPr>
          </a:p>
          <a:p>
            <a:pPr algn="just" eaLnBrk="0" hangingPunct="0"/>
            <a:r>
              <a:rPr lang="pt-BR" altLang="pt-BR" sz="1200" dirty="0">
                <a:solidFill>
                  <a:srgbClr val="000000"/>
                </a:solidFill>
                <a:latin typeface="Arial" charset="0"/>
              </a:rPr>
              <a:t>Art. 1º  Fica instituída a Política Nacional de Participação Social - PNPS, com o objetivo de fortalecer e articular os mecanismos e as instâncias democráticas de diálogo e a atuação conjunta entre a administração pública federal e a sociedade civil.</a:t>
            </a:r>
            <a:endParaRPr lang="pt-BR" altLang="pt-BR" sz="1000" dirty="0">
              <a:latin typeface="Arial" charset="0"/>
            </a:endParaRPr>
          </a:p>
          <a:p>
            <a:pPr algn="just" eaLnBrk="0" hangingPunct="0"/>
            <a:r>
              <a:rPr lang="pt-BR" altLang="pt-BR" sz="1200" dirty="0">
                <a:solidFill>
                  <a:srgbClr val="000000"/>
                </a:solidFill>
                <a:latin typeface="Arial" charset="0"/>
              </a:rPr>
              <a:t>Parágrafo único.  Na formulação, na execução, no monitoramento e na avaliação de programas e políticas públicas e no aprimoramento da gestão pública serão considerados os objetivos e as diretrizes da PNPS.</a:t>
            </a:r>
            <a:endParaRPr lang="pt-BR" altLang="pt-BR" sz="6600" dirty="0">
              <a:latin typeface="Arial" charset="0"/>
            </a:endParaRPr>
          </a:p>
        </p:txBody>
      </p:sp>
      <p:pic>
        <p:nvPicPr>
          <p:cNvPr id="40971" name="Picture 4" descr="http://www.planalto.gov.br/ccivil_03/_Ato2007-2010/2008/Decreto/Image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23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73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Política Nacional de Participação Social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1124744"/>
            <a:ext cx="864096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Art. 6</a:t>
            </a:r>
            <a:r>
              <a:rPr lang="pt-BR" sz="2800" strike="sngStrike" dirty="0">
                <a:latin typeface="+mn-lt"/>
                <a:cs typeface="+mn-cs"/>
              </a:rPr>
              <a:t>º</a:t>
            </a:r>
            <a:r>
              <a:rPr lang="pt-BR" sz="2800" dirty="0">
                <a:latin typeface="+mn-lt"/>
                <a:cs typeface="+mn-cs"/>
              </a:rPr>
              <a:t>  São instâncias e mecanismos de participação social, sem prejuízo da criação e do reconhecimento de outras formas de diálogo entre administração pública federal e sociedade civil: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I - conselho de políticas públicas;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II - comissão de políticas públicas;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III - conferência nacional;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IV - ouvidoria pública federal;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V - mesa de diálogo;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VI - fórum </a:t>
            </a:r>
            <a:r>
              <a:rPr lang="pt-BR" sz="2800" dirty="0" err="1">
                <a:latin typeface="+mn-lt"/>
                <a:cs typeface="+mn-cs"/>
              </a:rPr>
              <a:t>interconselhos</a:t>
            </a:r>
            <a:r>
              <a:rPr lang="pt-BR" sz="2800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VII - audiência pública;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VIII - consulta pública; 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IX - ambiente virtual de participação social.</a:t>
            </a:r>
          </a:p>
        </p:txBody>
      </p:sp>
    </p:spTree>
    <p:extLst>
      <p:ext uri="{BB962C8B-B14F-4D97-AF65-F5344CB8AC3E}">
        <p14:creationId xmlns:p14="http://schemas.microsoft.com/office/powerpoint/2010/main" xmlns="" val="181163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04664"/>
            <a:ext cx="590465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www.ipea.gov.br/participacao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56175" cy="498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95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43213" y="2565400"/>
            <a:ext cx="335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 QUE</a:t>
            </a:r>
            <a:endParaRPr lang="pt-BR" sz="5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9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Mapeamento das interfaces </a:t>
            </a:r>
            <a:r>
              <a:rPr lang="pt-BR" b="1" dirty="0" err="1" smtClean="0">
                <a:latin typeface="+mn-lt"/>
              </a:rPr>
              <a:t>socioestatais</a:t>
            </a:r>
            <a:r>
              <a:rPr lang="pt-BR" b="1" dirty="0" smtClean="0">
                <a:latin typeface="+mn-lt"/>
              </a:rPr>
              <a:t> no Governo Federal</a:t>
            </a:r>
            <a:endParaRPr lang="pt-BR" b="1" dirty="0">
              <a:latin typeface="+mn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091219" y="1825625"/>
            <a:ext cx="5424132" cy="46530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Sistematização e análise de dados de programas federais no </a:t>
            </a:r>
            <a:r>
              <a:rPr lang="pt-BR" dirty="0" err="1" smtClean="0"/>
              <a:t>Sigplan</a:t>
            </a:r>
            <a:r>
              <a:rPr lang="pt-BR" dirty="0" smtClean="0"/>
              <a:t> de 2002 a 2010.</a:t>
            </a:r>
          </a:p>
          <a:p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PIRES</a:t>
            </a:r>
            <a:r>
              <a:rPr lang="pt-BR" dirty="0"/>
              <a:t>, Roberto. &amp; VAZ, Alexander</a:t>
            </a:r>
            <a:r>
              <a:rPr lang="pt-BR" dirty="0" smtClean="0"/>
              <a:t>. </a:t>
            </a:r>
            <a:r>
              <a:rPr lang="pt-BR" b="1" dirty="0"/>
              <a:t>Participação social como método de governo? Um mapeamento das interfaces </a:t>
            </a:r>
            <a:r>
              <a:rPr lang="pt-BR" b="1" dirty="0" err="1"/>
              <a:t>socioestatais</a:t>
            </a:r>
            <a:r>
              <a:rPr lang="pt-BR" b="1" dirty="0"/>
              <a:t> no governo federal.</a:t>
            </a: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pic>
        <p:nvPicPr>
          <p:cNvPr id="1028" name="Picture 4" descr="capa_tds_ge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83" y="1825625"/>
            <a:ext cx="2472745" cy="46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280112" y="332659"/>
            <a:ext cx="8681683" cy="8640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400" b="1" dirty="0" smtClean="0"/>
              <a:t>% de interfaces </a:t>
            </a:r>
            <a:r>
              <a:rPr lang="pt-BR" sz="4400" b="1" dirty="0" err="1" smtClean="0"/>
              <a:t>socioestatais</a:t>
            </a:r>
            <a:r>
              <a:rPr lang="pt-BR" sz="4400" b="1" dirty="0" smtClean="0"/>
              <a:t> no Governo </a:t>
            </a:r>
            <a:r>
              <a:rPr lang="pt-BR" sz="4400" b="1" dirty="0"/>
              <a:t>F</a:t>
            </a:r>
            <a:r>
              <a:rPr lang="pt-BR" sz="4400" b="1" dirty="0" smtClean="0"/>
              <a:t>ederal</a:t>
            </a:r>
            <a:endParaRPr lang="pt-BR" sz="4400" b="1" dirty="0"/>
          </a:p>
        </p:txBody>
      </p:sp>
      <p:pic>
        <p:nvPicPr>
          <p:cNvPr id="2050" name="Imagem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658" y="1556793"/>
            <a:ext cx="5994666" cy="470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83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332657"/>
            <a:ext cx="8161986" cy="11097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3600" b="1" dirty="0" smtClean="0"/>
              <a:t>Existem correspondências entre tipos de interfaces e áreas temáticas de políticas públicas:</a:t>
            </a:r>
            <a:endParaRPr lang="pt-BR" sz="36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900812"/>
              </p:ext>
            </p:extLst>
          </p:nvPr>
        </p:nvGraphicFramePr>
        <p:xfrm>
          <a:off x="-1" y="1844824"/>
          <a:ext cx="9144000" cy="37871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01623"/>
                <a:gridCol w="976228"/>
                <a:gridCol w="1017921"/>
                <a:gridCol w="976228"/>
                <a:gridCol w="976228"/>
                <a:gridCol w="1530441"/>
                <a:gridCol w="1321974"/>
                <a:gridCol w="743357"/>
              </a:tblGrid>
              <a:tr h="103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Ouvidora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Audiência Pública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Consulta Pública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Reunião Grupos Interesse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em Conselho Setorial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Discussão em Conferências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Outro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1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Infraestrutura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37,6%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42,8%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33,0%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26,4%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19,9%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11,9%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23,9%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680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Desenvolvimento econômico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17,4%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10,1%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15,9%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15,2%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12,1%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19,0%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20,7%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638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Proteção e Promoção Social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36,5%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31,5%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30,8%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33,9%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51,0%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52,4%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37,5%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1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Meio ambiente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8,4%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15,6%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20,3%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24,5%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17,1%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16,7%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17,9%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1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100%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100%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100%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4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935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STATE-SOCIETY INTERACTIONS</a:t>
            </a:r>
            <a:endParaRPr lang="pt-BR" dirty="0"/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 l="29453" t="16376" r="38885" b="41994"/>
          <a:stretch>
            <a:fillRect/>
          </a:stretch>
        </p:blipFill>
        <p:spPr bwMode="auto">
          <a:xfrm>
            <a:off x="251520" y="2060848"/>
            <a:ext cx="5464590" cy="40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796136" y="2636912"/>
          <a:ext cx="3005793" cy="3049524"/>
        </p:xfrm>
        <a:graphic>
          <a:graphicData uri="http://schemas.openxmlformats.org/drawingml/2006/table">
            <a:tbl>
              <a:tblPr/>
              <a:tblGrid>
                <a:gridCol w="1524812"/>
                <a:gridCol w="1480981"/>
              </a:tblGrid>
              <a:tr h="511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Theme classes of public programs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Interaction types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DE - economic development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Rgi - stakeholders meetings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PS - social protection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Dcs - council discussion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Dcf - conferences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Inf - Infrastructure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CP - public consultation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AP - public audiences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MA - environment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Ov - hearing offices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Ot - others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Source: IPEA.gov.br (2012)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80647" y="1547500"/>
            <a:ext cx="6382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SPATIAL ASSOCIATON between policy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types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interaction types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9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Conferências Nacionais</a:t>
            </a:r>
            <a:endParaRPr lang="pt-BR" dirty="0"/>
          </a:p>
        </p:txBody>
      </p:sp>
      <p:pic>
        <p:nvPicPr>
          <p:cNvPr id="1028" name="Picture 4" descr="livroconferen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051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779912" y="1427153"/>
            <a:ext cx="51845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CONFERÊNCIAS NACIONAIS : ATORES, DINÂMICAS PARTICIPATIVAS E</a:t>
            </a:r>
          </a:p>
          <a:p>
            <a:r>
              <a:rPr lang="pt-BR" sz="3200" dirty="0" smtClean="0"/>
              <a:t>EFETIVIDADES </a:t>
            </a:r>
          </a:p>
          <a:p>
            <a:endParaRPr lang="pt-BR" sz="2800" dirty="0" smtClean="0"/>
          </a:p>
          <a:p>
            <a:r>
              <a:rPr lang="pt-BR" sz="2800" dirty="0" smtClean="0"/>
              <a:t>organizadores</a:t>
            </a:r>
            <a:r>
              <a:rPr lang="pt-BR" sz="2800" dirty="0"/>
              <a:t>: </a:t>
            </a:r>
            <a:endParaRPr lang="pt-BR" sz="2800" dirty="0" smtClean="0"/>
          </a:p>
          <a:p>
            <a:r>
              <a:rPr lang="pt-BR" sz="2800" dirty="0" smtClean="0"/>
              <a:t>Leonardo </a:t>
            </a:r>
            <a:r>
              <a:rPr lang="pt-BR" sz="2800" dirty="0" err="1"/>
              <a:t>Avritzer</a:t>
            </a:r>
            <a:r>
              <a:rPr lang="pt-BR" sz="2800" dirty="0"/>
              <a:t>, </a:t>
            </a:r>
            <a:endParaRPr lang="pt-BR" sz="2800" dirty="0" smtClean="0"/>
          </a:p>
          <a:p>
            <a:r>
              <a:rPr lang="pt-BR" sz="2800" dirty="0" smtClean="0"/>
              <a:t>Clóvis Henrique </a:t>
            </a:r>
            <a:r>
              <a:rPr lang="pt-BR" sz="2800" dirty="0"/>
              <a:t>Leite de </a:t>
            </a:r>
            <a:r>
              <a:rPr lang="pt-BR" sz="2800" dirty="0" smtClean="0"/>
              <a:t>Souza.</a:t>
            </a:r>
          </a:p>
          <a:p>
            <a:endParaRPr lang="pt-BR" sz="2800" dirty="0"/>
          </a:p>
          <a:p>
            <a:r>
              <a:rPr lang="pt-BR" sz="2800" dirty="0" smtClean="0"/>
              <a:t>Brasília </a:t>
            </a:r>
            <a:r>
              <a:rPr lang="pt-BR" sz="2800" dirty="0"/>
              <a:t>: Ipea, 2013</a:t>
            </a:r>
            <a:r>
              <a:rPr lang="pt-BR" sz="2800" dirty="0" smtClean="0"/>
              <a:t>. 297 </a:t>
            </a:r>
            <a:r>
              <a:rPr lang="pt-BR" sz="2800" dirty="0"/>
              <a:t>p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20629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50" t="31999" r="32154" b="19043"/>
          <a:stretch/>
        </p:blipFill>
        <p:spPr bwMode="auto">
          <a:xfrm>
            <a:off x="738361" y="1268760"/>
            <a:ext cx="7290023" cy="54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0706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70206" y="141277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O governo Lula realizou, entre 2003 e 2010, 74 conferências nacionais, das quais </a:t>
            </a:r>
          </a:p>
          <a:p>
            <a:r>
              <a:rPr lang="pt-BR" dirty="0"/>
              <a:t>participaram 6,5% da população brasileira. Além da participação deste contingente </a:t>
            </a:r>
          </a:p>
          <a:p>
            <a:r>
              <a:rPr lang="pt-BR" dirty="0"/>
              <a:t>próximo de 10 milhões de pessoas (ou excluídas as crianças, 6 milhões de adultos), </a:t>
            </a:r>
          </a:p>
          <a:p>
            <a:r>
              <a:rPr lang="pt-BR" dirty="0"/>
              <a:t>41,8% dos respondentes da pesquisa afirmaram ter ouvido falar das conferências </a:t>
            </a:r>
          </a:p>
          <a:p>
            <a:r>
              <a:rPr lang="pt-BR" dirty="0"/>
              <a:t>nacionais. Por último, vale a pena salientar o perfil dos participantes nas </a:t>
            </a:r>
            <a:r>
              <a:rPr lang="pt-BR" dirty="0" smtClean="0"/>
              <a:t>conferências </a:t>
            </a:r>
            <a:r>
              <a:rPr lang="pt-BR" dirty="0"/>
              <a:t>nacionais: a participante típica é uma mulher em 51,2% dos casos, com </a:t>
            </a:r>
            <a:r>
              <a:rPr lang="pt-BR" dirty="0" smtClean="0"/>
              <a:t>quatro </a:t>
            </a:r>
            <a:r>
              <a:rPr lang="pt-BR" dirty="0"/>
              <a:t>anos de escolaridade (26,9%) ou com ensino médio completo em 20,3% dos </a:t>
            </a:r>
            <a:r>
              <a:rPr lang="pt-BR" dirty="0" smtClean="0"/>
              <a:t>casos</a:t>
            </a:r>
            <a:r>
              <a:rPr lang="pt-BR" dirty="0"/>
              <a:t>. A sua renda varia entre 1 a 4 salários mínimos (</a:t>
            </a:r>
            <a:r>
              <a:rPr lang="pt-BR" dirty="0" err="1"/>
              <a:t>SMs</a:t>
            </a:r>
            <a:r>
              <a:rPr lang="pt-BR" dirty="0"/>
              <a:t>) em 52,2% dos </a:t>
            </a:r>
            <a:r>
              <a:rPr lang="pt-BR" dirty="0" smtClean="0"/>
              <a:t>casos.</a:t>
            </a:r>
          </a:p>
          <a:p>
            <a:r>
              <a:rPr lang="pt-BR" i="1" dirty="0" smtClean="0"/>
              <a:t>AVRITZER, L. CAPÍTULO 5 - conferências nacionais: ampliando e redefinindo os padrões de participação social no brasil, p.129-130.</a:t>
            </a:r>
            <a:endParaRPr lang="pt-BR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656114"/>
            <a:ext cx="4018686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6,5%</a:t>
            </a:r>
            <a:r>
              <a:rPr lang="pt-BR" dirty="0" smtClean="0"/>
              <a:t> da população brasileira já participou de conferências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627620"/>
            <a:ext cx="40186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41,8%</a:t>
            </a:r>
            <a:r>
              <a:rPr lang="pt-BR" dirty="0" smtClean="0"/>
              <a:t> já ouviu falar de conferências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3717032"/>
            <a:ext cx="4018686" cy="5847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PARTICIPANTE TÍPICA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4540642"/>
            <a:ext cx="40186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É mulher (51,2%)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4990524"/>
            <a:ext cx="40186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Quatro anos de escolaridade (26,9%)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5435932"/>
            <a:ext cx="40186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Renda entre 1 a 4 SM (52,2%)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9219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897979"/>
            <a:ext cx="70961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2420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842963"/>
            <a:ext cx="69627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8424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CONSELHOS NACIONAIS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211960" y="3861048"/>
            <a:ext cx="4606975" cy="18722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ALENCAR, Joana Luiza Oliveira; CRUXÊN, Isadora Araújo; LIMA, Paula Pompeu </a:t>
            </a:r>
            <a:r>
              <a:rPr lang="pt-BR" sz="2400" dirty="0" err="1" smtClean="0">
                <a:solidFill>
                  <a:schemeClr val="tx1"/>
                </a:solidFill>
              </a:rPr>
              <a:t>Fiuza</a:t>
            </a:r>
            <a:r>
              <a:rPr lang="pt-BR" sz="2400" dirty="0" smtClean="0">
                <a:solidFill>
                  <a:schemeClr val="tx1"/>
                </a:solidFill>
              </a:rPr>
              <a:t>; RIBEIRO, </a:t>
            </a:r>
            <a:r>
              <a:rPr lang="pt-BR" sz="2400" dirty="0" err="1" smtClean="0">
                <a:solidFill>
                  <a:schemeClr val="tx1"/>
                </a:solidFill>
              </a:rPr>
              <a:t>Uriella</a:t>
            </a:r>
            <a:r>
              <a:rPr lang="pt-BR" sz="2400" dirty="0" smtClean="0">
                <a:solidFill>
                  <a:schemeClr val="tx1"/>
                </a:solidFill>
              </a:rPr>
              <a:t> Coelho.Conselhos Nacionais: Perfil e Atuação dos Conselheiros. Relatório de pesquisa. </a:t>
            </a:r>
            <a:r>
              <a:rPr lang="pt-BR" sz="2400" dirty="0" err="1" smtClean="0">
                <a:solidFill>
                  <a:schemeClr val="tx1"/>
                </a:solidFill>
              </a:rPr>
              <a:t>Ipea</a:t>
            </a:r>
            <a:r>
              <a:rPr lang="pt-BR" sz="2400" dirty="0" smtClean="0">
                <a:solidFill>
                  <a:schemeClr val="tx1"/>
                </a:solidFill>
              </a:rPr>
              <a:t>, 2014.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623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74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9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CONSELHOS NACIONAIS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124744"/>
            <a:ext cx="66579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3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CONSELHOS NACIONAIS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2132856"/>
            <a:ext cx="5800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CONSELHOS NACIONAIS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78235"/>
            <a:ext cx="65055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54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AUDIÊNCIAS PÚBLICAS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4572000" y="3356992"/>
            <a:ext cx="4427984" cy="24482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FONSECA, Igor Ferraz da; REZENDE, </a:t>
            </a:r>
            <a:r>
              <a:rPr lang="pt-BR" sz="2800" dirty="0" err="1" smtClean="0">
                <a:solidFill>
                  <a:schemeClr val="tx1"/>
                </a:solidFill>
              </a:rPr>
              <a:t>Raimer</a:t>
            </a:r>
            <a:r>
              <a:rPr lang="pt-BR" sz="2800" dirty="0" smtClean="0">
                <a:solidFill>
                  <a:schemeClr val="tx1"/>
                </a:solidFill>
              </a:rPr>
              <a:t> Rodrigues; OLIVEIRA, Marília Silva de; PEREIRA, Ana </a:t>
            </a:r>
            <a:r>
              <a:rPr lang="pt-BR" sz="2800" dirty="0" err="1" smtClean="0">
                <a:solidFill>
                  <a:schemeClr val="tx1"/>
                </a:solidFill>
              </a:rPr>
              <a:t>Karine</a:t>
            </a:r>
            <a:r>
              <a:rPr lang="pt-BR" sz="2800" dirty="0" smtClean="0">
                <a:solidFill>
                  <a:schemeClr val="tx1"/>
                </a:solidFill>
              </a:rPr>
              <a:t>. Potencial de efetividade das audiências públicas do governo federal. Relatório de pesquisa. </a:t>
            </a:r>
            <a:r>
              <a:rPr lang="pt-BR" sz="2800" dirty="0" err="1" smtClean="0">
                <a:solidFill>
                  <a:schemeClr val="tx1"/>
                </a:solidFill>
              </a:rPr>
              <a:t>Ipea</a:t>
            </a:r>
            <a:r>
              <a:rPr lang="pt-BR" sz="2800" dirty="0" smtClean="0">
                <a:solidFill>
                  <a:schemeClr val="tx1"/>
                </a:solidFill>
              </a:rPr>
              <a:t>, Brasília, 2013.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57325"/>
            <a:ext cx="3895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5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AUDIÊNCIAS PÚBLICAS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0199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88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50" y="188640"/>
            <a:ext cx="4362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94322"/>
            <a:ext cx="83915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9" r="4075"/>
          <a:stretch/>
        </p:blipFill>
        <p:spPr bwMode="auto">
          <a:xfrm>
            <a:off x="376238" y="4828009"/>
            <a:ext cx="8391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5" y="5112593"/>
            <a:ext cx="8658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19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1247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82757" cy="47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4433"/>
            <a:ext cx="8568952" cy="35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0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4" y="116632"/>
            <a:ext cx="3171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3990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08" y="2353850"/>
            <a:ext cx="8108900" cy="20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1018484" cy="613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7610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64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pan.org/portals/0/images/1120/2014UNP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56084"/>
            <a:ext cx="9145155" cy="54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95111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PRÓXIMAS PUBLICAÇÕES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id:image002.jpg@01D235C9.916F61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912"/>
          <a:stretch/>
        </p:blipFill>
        <p:spPr bwMode="auto">
          <a:xfrm>
            <a:off x="4594860" y="1551795"/>
            <a:ext cx="4369628" cy="52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166876" y="2780928"/>
            <a:ext cx="44279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OFICINA: 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CONSELHOS NACIONAIS</a:t>
            </a:r>
          </a:p>
          <a:p>
            <a:pPr fontAlgn="auto">
              <a:spcAft>
                <a:spcPts val="0"/>
              </a:spcAft>
              <a:defRPr/>
            </a:pPr>
            <a:endParaRPr lang="pt-BR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11 de Novembro de 2016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14h00</a:t>
            </a:r>
          </a:p>
          <a:p>
            <a:pPr fontAlgn="auto">
              <a:spcAft>
                <a:spcPts val="0"/>
              </a:spcAft>
              <a:defRPr/>
            </a:pPr>
            <a:endParaRPr lang="pt-BR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Auditório – 16º andar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IPEA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SBS, quadra 1, bloco J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Brasília-DF</a:t>
            </a:r>
          </a:p>
        </p:txBody>
      </p:sp>
    </p:spTree>
    <p:extLst>
      <p:ext uri="{BB962C8B-B14F-4D97-AF65-F5344CB8AC3E}">
        <p14:creationId xmlns:p14="http://schemas.microsoft.com/office/powerpoint/2010/main" xmlns="" val="857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1784350"/>
            <a:ext cx="8229600" cy="1011238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b="1" kern="0" dirty="0">
                <a:solidFill>
                  <a:srgbClr val="00B050"/>
                </a:solidFill>
                <a:latin typeface="+mn-lt"/>
                <a:cs typeface="Arial" pitchFamily="34" charset="0"/>
              </a:rPr>
              <a:t>DECLARAÇÃO UNIVERSAL DOS DIREITOS HUMANOS (1948)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57188" y="2795191"/>
            <a:ext cx="8501062" cy="38741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kern="0" dirty="0">
                <a:latin typeface="+mn-lt"/>
                <a:cs typeface="Arial" pitchFamily="34" charset="0"/>
              </a:rPr>
              <a:t>Artigo 21°</a:t>
            </a:r>
          </a:p>
          <a:p>
            <a:pPr marL="457200" indent="-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kern="0" dirty="0">
                <a:latin typeface="+mn-lt"/>
                <a:cs typeface="Arial" pitchFamily="34" charset="0"/>
              </a:rPr>
              <a:t>    </a:t>
            </a:r>
            <a:r>
              <a:rPr lang="pt-BR" sz="2000" b="1" i="1" kern="0" dirty="0">
                <a:latin typeface="+mn-lt"/>
                <a:cs typeface="Arial" pitchFamily="34" charset="0"/>
              </a:rPr>
              <a:t>Toda a pessoa tem o direito de tomar parte na </a:t>
            </a:r>
            <a:r>
              <a:rPr lang="pt-BR" sz="2000" b="1" i="1" kern="0" dirty="0" err="1">
                <a:latin typeface="+mn-lt"/>
                <a:cs typeface="Arial" pitchFamily="34" charset="0"/>
              </a:rPr>
              <a:t>direcção</a:t>
            </a:r>
            <a:r>
              <a:rPr lang="pt-BR" sz="2000" b="1" i="1" kern="0" dirty="0">
                <a:latin typeface="+mn-lt"/>
                <a:cs typeface="Arial" pitchFamily="34" charset="0"/>
              </a:rPr>
              <a:t> dos negócios públicos do seu país, quer </a:t>
            </a:r>
            <a:r>
              <a:rPr lang="pt-BR" sz="2000" b="1" i="1" kern="0" dirty="0" err="1">
                <a:latin typeface="+mn-lt"/>
                <a:cs typeface="Arial" pitchFamily="34" charset="0"/>
              </a:rPr>
              <a:t>directamente</a:t>
            </a:r>
            <a:r>
              <a:rPr lang="pt-BR" sz="2000" b="1" i="1" kern="0" dirty="0">
                <a:latin typeface="+mn-lt"/>
                <a:cs typeface="Arial" pitchFamily="34" charset="0"/>
              </a:rPr>
              <a:t>, quer por intermédio de representantes livremente escolhidos</a:t>
            </a:r>
            <a:r>
              <a:rPr lang="pt-BR" sz="2000" i="1" kern="0" dirty="0">
                <a:latin typeface="+mn-lt"/>
                <a:cs typeface="Arial" pitchFamily="34" charset="0"/>
              </a:rPr>
              <a:t>.</a:t>
            </a:r>
          </a:p>
          <a:p>
            <a:pPr marL="457200" indent="-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i="1" kern="0" dirty="0">
                <a:latin typeface="+mn-lt"/>
                <a:cs typeface="Arial" pitchFamily="34" charset="0"/>
              </a:rPr>
              <a:t>    Toda a pessoa tem direito de acesso, em condições de igualdade, às funções públicas do seu país.</a:t>
            </a:r>
          </a:p>
          <a:p>
            <a:pPr marL="457200" indent="-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i="1" kern="0" dirty="0">
                <a:latin typeface="+mn-lt"/>
                <a:cs typeface="Arial" pitchFamily="34" charset="0"/>
              </a:rPr>
              <a:t>    A vontade do povo é o fundamento da autoridade dos poderes públicos: e deve exprimir-se através de eleições honestas a realizar periodicamente por sufrágio universal e igual, com voto secreto ou segundo processo equivalente que salvaguarde a liberdade de voto.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kern="0" dirty="0">
                <a:latin typeface="+mn-lt"/>
                <a:cs typeface="Arial" pitchFamily="34" charset="0"/>
              </a:rPr>
              <a:t>(FONTE: </a:t>
            </a:r>
            <a:r>
              <a:rPr lang="pt-BR" sz="20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Arial" pitchFamily="34" charset="0"/>
                <a:hlinkClick r:id="rId2"/>
              </a:rPr>
              <a:t>OHCHR-UN</a:t>
            </a:r>
            <a:r>
              <a:rPr lang="pt-BR" sz="2000" kern="0" dirty="0">
                <a:latin typeface="+mn-lt"/>
                <a:cs typeface="Arial" pitchFamily="34" charset="0"/>
              </a:rPr>
              <a:t>) </a:t>
            </a:r>
            <a:endParaRPr lang="pt-BR" sz="2000" kern="0" dirty="0">
              <a:latin typeface="+mn-lt"/>
              <a:cs typeface="+mn-cs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76825" y="3068638"/>
            <a:ext cx="719138" cy="5048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140200" y="80963"/>
            <a:ext cx="2376488" cy="54133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em curva 5"/>
          <p:cNvCxnSpPr/>
          <p:nvPr/>
        </p:nvCxnSpPr>
        <p:spPr>
          <a:xfrm rot="16200000" flipV="1">
            <a:off x="3942556" y="1575594"/>
            <a:ext cx="2446338" cy="53975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457200" y="115888"/>
            <a:ext cx="8229600" cy="1011237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b="1" kern="0" dirty="0">
                <a:solidFill>
                  <a:srgbClr val="00B050"/>
                </a:solidFill>
                <a:latin typeface="+mn-lt"/>
                <a:cs typeface="Arial" pitchFamily="34" charset="0"/>
              </a:rPr>
              <a:t>NORMAS GERAIS SOBRE PARTICIPAÇÃO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16677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313" y="476250"/>
            <a:ext cx="8026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2230002"/>
            <a:ext cx="9144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t-BR" altLang="pt-BR" dirty="0">
                <a:latin typeface="Arial" charset="0"/>
              </a:rPr>
              <a:t>Daniel Pitangueira de Avelino</a:t>
            </a:r>
          </a:p>
          <a:p>
            <a:pPr algn="just"/>
            <a:endParaRPr lang="pt-BR" altLang="pt-BR" dirty="0">
              <a:latin typeface="Arial" charset="0"/>
            </a:endParaRPr>
          </a:p>
          <a:p>
            <a:pPr algn="just"/>
            <a:r>
              <a:rPr lang="pt-BR" altLang="pt-BR" dirty="0">
                <a:latin typeface="Arial" charset="0"/>
                <a:hlinkClick r:id="rId2"/>
              </a:rPr>
              <a:t>daniel.avelino@ipea.gov.br</a:t>
            </a:r>
            <a:endParaRPr lang="pt-BR" altLang="pt-BR" dirty="0">
              <a:latin typeface="Arial" charset="0"/>
            </a:endParaRPr>
          </a:p>
          <a:p>
            <a:pPr algn="just"/>
            <a:endParaRPr lang="pt-BR" altLang="pt-BR" dirty="0">
              <a:latin typeface="Arial" charset="0"/>
            </a:endParaRPr>
          </a:p>
          <a:p>
            <a:pPr algn="just"/>
            <a:r>
              <a:rPr lang="pt-BR" altLang="pt-BR" dirty="0">
                <a:latin typeface="Arial" charset="0"/>
              </a:rPr>
              <a:t>(61) </a:t>
            </a:r>
            <a:r>
              <a:rPr lang="pt-BR" altLang="pt-BR" dirty="0" smtClean="0">
                <a:latin typeface="Arial" charset="0"/>
              </a:rPr>
              <a:t>2026-5522</a:t>
            </a:r>
            <a:endParaRPr lang="pt-BR" altLang="pt-BR" dirty="0">
              <a:latin typeface="Arial" charset="0"/>
            </a:endParaRPr>
          </a:p>
          <a:p>
            <a:pPr algn="just"/>
            <a:endParaRPr lang="pt-BR" altLang="pt-BR" dirty="0">
              <a:latin typeface="Arial" charset="0"/>
            </a:endParaRPr>
          </a:p>
          <a:p>
            <a:pPr algn="just"/>
            <a:r>
              <a:rPr lang="pt-BR" altLang="pt-BR" dirty="0" smtClean="0">
                <a:latin typeface="Arial" charset="0"/>
                <a:hlinkClick r:id="rId3"/>
              </a:rPr>
              <a:t>www.ipea.gov.br/participacao</a:t>
            </a:r>
            <a:endParaRPr lang="pt-BR" altLang="pt-BR" dirty="0" smtClean="0">
              <a:latin typeface="Arial" charset="0"/>
            </a:endParaRPr>
          </a:p>
          <a:p>
            <a:pPr algn="just"/>
            <a:endParaRPr lang="pt-BR" altLang="pt-BR" dirty="0">
              <a:latin typeface="Arial" charset="0"/>
            </a:endParaRPr>
          </a:p>
          <a:p>
            <a:pPr algn="just"/>
            <a:endParaRPr lang="pt-BR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500063" y="857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 b="1">
                <a:solidFill>
                  <a:srgbClr val="376092"/>
                </a:solidFill>
              </a:rPr>
              <a:t>Constituição da República Federativa </a:t>
            </a:r>
            <a:br>
              <a:rPr lang="pt-BR" altLang="pt-BR" sz="3200" b="1">
                <a:solidFill>
                  <a:srgbClr val="376092"/>
                </a:solidFill>
              </a:rPr>
            </a:br>
            <a:r>
              <a:rPr lang="pt-BR" altLang="pt-BR" sz="3200" b="1">
                <a:solidFill>
                  <a:srgbClr val="376092"/>
                </a:solidFill>
              </a:rPr>
              <a:t>do Brasil de 1988</a:t>
            </a:r>
          </a:p>
        </p:txBody>
      </p:sp>
      <p:sp>
        <p:nvSpPr>
          <p:cNvPr id="12291" name="Espaço Reservado para Conteúdo 2"/>
          <p:cNvSpPr txBox="1">
            <a:spLocks/>
          </p:cNvSpPr>
          <p:nvPr/>
        </p:nvSpPr>
        <p:spPr bwMode="auto">
          <a:xfrm>
            <a:off x="428625" y="2500313"/>
            <a:ext cx="8229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 err="1"/>
              <a:t>Art</a:t>
            </a:r>
            <a:r>
              <a:rPr lang="pt-BR" altLang="pt-BR" dirty="0"/>
              <a:t> 1º (...)</a:t>
            </a:r>
          </a:p>
          <a:p>
            <a:pPr>
              <a:buFont typeface="Arial" charset="0"/>
              <a:buNone/>
            </a:pPr>
            <a:r>
              <a:rPr lang="pt-BR" altLang="pt-BR" dirty="0"/>
              <a:t>   Parágrafo único</a:t>
            </a:r>
          </a:p>
          <a:p>
            <a:pPr>
              <a:buFont typeface="Arial" charset="0"/>
              <a:buNone/>
            </a:pPr>
            <a:r>
              <a:rPr lang="pt-BR" altLang="pt-BR" dirty="0"/>
              <a:t>   </a:t>
            </a:r>
            <a:r>
              <a:rPr lang="pt-BR" altLang="pt-BR" b="1" dirty="0"/>
              <a:t>Todo o poder emana do povo, que o exerce por meio de representantes eleitos ou diretamente, nos termos desta Constituição.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20191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2"/>
          <p:cNvSpPr txBox="1">
            <a:spLocks/>
          </p:cNvSpPr>
          <p:nvPr/>
        </p:nvSpPr>
        <p:spPr bwMode="auto">
          <a:xfrm>
            <a:off x="214313" y="512763"/>
            <a:ext cx="8472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 b="1">
                <a:solidFill>
                  <a:srgbClr val="376092"/>
                </a:solidFill>
              </a:rPr>
              <a:t>Carta Iberoamericana de </a:t>
            </a:r>
            <a:br>
              <a:rPr lang="pt-BR" altLang="pt-BR" sz="3200" b="1">
                <a:solidFill>
                  <a:srgbClr val="376092"/>
                </a:solidFill>
              </a:rPr>
            </a:br>
            <a:r>
              <a:rPr lang="pt-BR" altLang="pt-BR" sz="3200" b="1">
                <a:solidFill>
                  <a:srgbClr val="376092"/>
                </a:solidFill>
              </a:rPr>
              <a:t>Participación Ciudadana en la Gestión Pública (2009)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57200" y="1738313"/>
            <a:ext cx="8229600" cy="4786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sz="2800" dirty="0" smtClean="0"/>
              <a:t>A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 err="1" smtClean="0"/>
              <a:t>efectos</a:t>
            </a:r>
            <a:r>
              <a:rPr lang="pt-BR" sz="2800" dirty="0" smtClean="0"/>
              <a:t> de </a:t>
            </a:r>
            <a:r>
              <a:rPr lang="pt-BR" sz="2800" dirty="0" err="1" smtClean="0"/>
              <a:t>la</a:t>
            </a:r>
            <a:r>
              <a:rPr lang="pt-BR" sz="2800" dirty="0" smtClean="0"/>
              <a:t> presente Carta </a:t>
            </a:r>
            <a:r>
              <a:rPr lang="pt-BR" sz="2800" dirty="0" err="1" smtClean="0"/>
              <a:t>Iberoamericana</a:t>
            </a:r>
            <a:r>
              <a:rPr lang="pt-BR" sz="2800" dirty="0" smtClean="0"/>
              <a:t>, se entende por </a:t>
            </a:r>
            <a:r>
              <a:rPr lang="pt-BR" sz="2800" b="1" dirty="0" err="1" smtClean="0"/>
              <a:t>participación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ciudadana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en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la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gestión</a:t>
            </a:r>
            <a:r>
              <a:rPr lang="pt-BR" sz="2800" b="1" dirty="0" smtClean="0"/>
              <a:t> pública</a:t>
            </a:r>
            <a:r>
              <a:rPr lang="pt-BR" sz="2800" dirty="0" smtClean="0"/>
              <a:t> </a:t>
            </a:r>
            <a:r>
              <a:rPr lang="pt-BR" sz="2800" dirty="0" err="1" smtClean="0"/>
              <a:t>el</a:t>
            </a:r>
            <a:r>
              <a:rPr lang="pt-BR" sz="2800" dirty="0" smtClean="0"/>
              <a:t> processo de </a:t>
            </a:r>
            <a:r>
              <a:rPr lang="pt-BR" sz="2800" dirty="0" err="1" smtClean="0"/>
              <a:t>construcción</a:t>
            </a:r>
            <a:r>
              <a:rPr lang="pt-BR" sz="2800" dirty="0" smtClean="0"/>
              <a:t> social de </a:t>
            </a:r>
            <a:r>
              <a:rPr lang="pt-BR" sz="2800" dirty="0" err="1" smtClean="0"/>
              <a:t>las</a:t>
            </a:r>
            <a:r>
              <a:rPr lang="pt-BR" sz="2800" dirty="0" smtClean="0"/>
              <a:t> políticas públicas que, conforme al </a:t>
            </a:r>
            <a:r>
              <a:rPr lang="pt-BR" sz="2800" dirty="0" err="1" smtClean="0"/>
              <a:t>interés</a:t>
            </a:r>
            <a:r>
              <a:rPr lang="pt-BR" sz="2800" dirty="0" smtClean="0"/>
              <a:t> general de </a:t>
            </a:r>
            <a:r>
              <a:rPr lang="pt-BR" sz="2800" dirty="0" err="1" smtClean="0"/>
              <a:t>la</a:t>
            </a:r>
            <a:r>
              <a:rPr lang="pt-BR" sz="2800" dirty="0" smtClean="0"/>
              <a:t> sociedade democrática, canaliza, da </a:t>
            </a:r>
            <a:r>
              <a:rPr lang="pt-BR" sz="2800" dirty="0" err="1" smtClean="0"/>
              <a:t>respuesta</a:t>
            </a:r>
            <a:r>
              <a:rPr lang="pt-BR" sz="2800" dirty="0" smtClean="0"/>
              <a:t> o </a:t>
            </a:r>
            <a:r>
              <a:rPr lang="pt-BR" sz="2800" dirty="0" err="1" smtClean="0"/>
              <a:t>amplía</a:t>
            </a:r>
            <a:r>
              <a:rPr lang="pt-BR" sz="2800" dirty="0" smtClean="0"/>
              <a:t>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 err="1" smtClean="0"/>
              <a:t>derechos</a:t>
            </a:r>
            <a:r>
              <a:rPr lang="pt-BR" sz="2800" dirty="0" smtClean="0"/>
              <a:t> económicos, </a:t>
            </a:r>
            <a:r>
              <a:rPr lang="pt-BR" sz="2800" dirty="0" err="1" smtClean="0"/>
              <a:t>sociales</a:t>
            </a:r>
            <a:r>
              <a:rPr lang="pt-BR" sz="2800" dirty="0" smtClean="0"/>
              <a:t>, </a:t>
            </a:r>
            <a:r>
              <a:rPr lang="pt-BR" sz="2800" dirty="0" err="1" smtClean="0"/>
              <a:t>culturales</a:t>
            </a:r>
            <a:r>
              <a:rPr lang="pt-BR" sz="2800" dirty="0" smtClean="0"/>
              <a:t>, políticos e </a:t>
            </a:r>
            <a:r>
              <a:rPr lang="pt-BR" sz="2800" dirty="0" err="1" smtClean="0"/>
              <a:t>civiles</a:t>
            </a:r>
            <a:r>
              <a:rPr lang="pt-BR" sz="2800" dirty="0" smtClean="0"/>
              <a:t> de </a:t>
            </a:r>
            <a:r>
              <a:rPr lang="pt-BR" sz="2800" dirty="0" err="1" smtClean="0"/>
              <a:t>las</a:t>
            </a:r>
            <a:r>
              <a:rPr lang="pt-BR" sz="2800" dirty="0" smtClean="0"/>
              <a:t> personas, y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 err="1" smtClean="0"/>
              <a:t>derechos</a:t>
            </a:r>
            <a:r>
              <a:rPr lang="pt-BR" sz="2800" dirty="0" smtClean="0"/>
              <a:t> de </a:t>
            </a:r>
            <a:r>
              <a:rPr lang="pt-BR" sz="2800" dirty="0" err="1" smtClean="0"/>
              <a:t>las</a:t>
            </a:r>
            <a:r>
              <a:rPr lang="pt-BR" sz="2800" dirty="0" smtClean="0"/>
              <a:t> </a:t>
            </a:r>
            <a:r>
              <a:rPr lang="pt-BR" sz="2800" dirty="0" err="1" smtClean="0"/>
              <a:t>organizaciones</a:t>
            </a:r>
            <a:r>
              <a:rPr lang="pt-BR" sz="2800" dirty="0" smtClean="0"/>
              <a:t> o grupos </a:t>
            </a:r>
            <a:r>
              <a:rPr lang="pt-BR" sz="2800" dirty="0" err="1" smtClean="0"/>
              <a:t>en</a:t>
            </a:r>
            <a:r>
              <a:rPr lang="pt-BR" sz="2800" dirty="0" smtClean="0"/>
              <a:t> que se integram, </a:t>
            </a:r>
            <a:r>
              <a:rPr lang="pt-BR" sz="2800" dirty="0" err="1" smtClean="0"/>
              <a:t>así</a:t>
            </a:r>
            <a:r>
              <a:rPr lang="pt-BR" sz="2800" dirty="0" smtClean="0"/>
              <a:t> como </a:t>
            </a:r>
            <a:r>
              <a:rPr lang="pt-BR" sz="2800" dirty="0" err="1" smtClean="0"/>
              <a:t>los</a:t>
            </a:r>
            <a:r>
              <a:rPr lang="pt-BR" sz="2800" dirty="0" smtClean="0"/>
              <a:t> de </a:t>
            </a:r>
            <a:r>
              <a:rPr lang="pt-BR" sz="2800" dirty="0" err="1" smtClean="0"/>
              <a:t>las</a:t>
            </a:r>
            <a:r>
              <a:rPr lang="pt-BR" sz="2800" dirty="0" smtClean="0"/>
              <a:t> comunidades y </a:t>
            </a:r>
            <a:r>
              <a:rPr lang="pt-BR" sz="2800" dirty="0" err="1" smtClean="0"/>
              <a:t>pueblos</a:t>
            </a:r>
            <a:r>
              <a:rPr lang="pt-BR" sz="2800" dirty="0" smtClean="0"/>
              <a:t> indígenas.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434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0" y="5785271"/>
            <a:ext cx="9144000" cy="3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BR" altLang="pt-BR" sz="1800" dirty="0" smtClean="0"/>
              <a:t>HELD, David. </a:t>
            </a:r>
            <a:r>
              <a:rPr lang="pt-BR" altLang="pt-BR" sz="1800" dirty="0" err="1" smtClean="0"/>
              <a:t>Models</a:t>
            </a:r>
            <a:r>
              <a:rPr lang="pt-BR" altLang="pt-BR" sz="1800" dirty="0" smtClean="0"/>
              <a:t> </a:t>
            </a:r>
            <a:r>
              <a:rPr lang="pt-BR" altLang="pt-BR" sz="1800" dirty="0" err="1" smtClean="0"/>
              <a:t>of</a:t>
            </a:r>
            <a:r>
              <a:rPr lang="pt-BR" altLang="pt-BR" sz="1800" dirty="0" smtClean="0"/>
              <a:t> </a:t>
            </a:r>
            <a:r>
              <a:rPr lang="pt-BR" altLang="pt-BR" sz="1800" dirty="0" err="1" smtClean="0"/>
              <a:t>democracy</a:t>
            </a:r>
            <a:r>
              <a:rPr lang="pt-BR" altLang="pt-BR" sz="1800" dirty="0" smtClean="0"/>
              <a:t>. 3rd </a:t>
            </a:r>
            <a:r>
              <a:rPr lang="pt-BR" altLang="pt-BR" sz="1800" dirty="0" err="1" smtClean="0"/>
              <a:t>Edition</a:t>
            </a:r>
            <a:r>
              <a:rPr lang="pt-BR" altLang="pt-BR" sz="1800" dirty="0" smtClean="0"/>
              <a:t>. Stanford: Stanford </a:t>
            </a:r>
            <a:r>
              <a:rPr lang="pt-BR" altLang="pt-BR" sz="1800" dirty="0" err="1" smtClean="0"/>
              <a:t>University</a:t>
            </a:r>
            <a:r>
              <a:rPr lang="pt-BR" altLang="pt-BR" sz="1800" dirty="0" smtClean="0"/>
              <a:t> Press, 2006, p.215.</a:t>
            </a:r>
            <a:endParaRPr lang="pt-BR" altLang="pt-BR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14338"/>
            <a:ext cx="9144000" cy="51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67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2141538"/>
            <a:ext cx="335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Democracia Representativa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43500" y="1998663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Democracia Direta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4038600" y="2551113"/>
            <a:ext cx="914400" cy="0"/>
          </a:xfrm>
          <a:prstGeom prst="line">
            <a:avLst/>
          </a:prstGeom>
          <a:noFill/>
          <a:ln w="76200">
            <a:solidFill>
              <a:srgbClr val="C03C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4495800" y="2170113"/>
            <a:ext cx="0" cy="838200"/>
          </a:xfrm>
          <a:prstGeom prst="line">
            <a:avLst/>
          </a:prstGeom>
          <a:noFill/>
          <a:ln w="76200">
            <a:solidFill>
              <a:srgbClr val="C03C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19400" y="3860800"/>
            <a:ext cx="335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Democracia Participativa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3" y="5157788"/>
            <a:ext cx="7816850" cy="1700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Participação Social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Participação Cidadã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Participação da Comunidade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Participação Popular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Controle Social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6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1665</Words>
  <Application>Microsoft Office PowerPoint</Application>
  <PresentationFormat>Apresentação na tela (4:3)</PresentationFormat>
  <Paragraphs>291</Paragraphs>
  <Slides>50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DEMOCRACIA E PARTICIPAÇÃO SOCIAL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CONSELHOS</vt:lpstr>
      <vt:lpstr>EMENDAS POPULARES</vt:lpstr>
      <vt:lpstr>AMBIENTES VIRTUAIS</vt:lpstr>
      <vt:lpstr>E-DEMOCRACIA</vt:lpstr>
      <vt:lpstr>E-CIDADANIA</vt:lpstr>
      <vt:lpstr>E-CIDADANIA</vt:lpstr>
      <vt:lpstr>AUDIÊNCIAS PÚBLICAS</vt:lpstr>
      <vt:lpstr>Slide 24</vt:lpstr>
      <vt:lpstr>Slide 25</vt:lpstr>
      <vt:lpstr>Slide 26</vt:lpstr>
      <vt:lpstr>PNPS</vt:lpstr>
      <vt:lpstr>Política Nacional de Participação Social</vt:lpstr>
      <vt:lpstr>Slide 29</vt:lpstr>
      <vt:lpstr>Mapeamento das interfaces socioestatais no Governo Federal</vt:lpstr>
      <vt:lpstr>Slide 31</vt:lpstr>
      <vt:lpstr>Slide 32</vt:lpstr>
      <vt:lpstr>STATE-SOCIETY INTERACTIONS</vt:lpstr>
      <vt:lpstr>Conferências Nacionais</vt:lpstr>
      <vt:lpstr>Diagnóstico</vt:lpstr>
      <vt:lpstr>Diagnóstico</vt:lpstr>
      <vt:lpstr>Slide 37</vt:lpstr>
      <vt:lpstr>Slide 38</vt:lpstr>
      <vt:lpstr>CONSELHOS NACIONAIS</vt:lpstr>
      <vt:lpstr>CONSELHOS NACIONAIS</vt:lpstr>
      <vt:lpstr>CONSELHOS NACIONAIS</vt:lpstr>
      <vt:lpstr>CONSELHOS NACIONAIS</vt:lpstr>
      <vt:lpstr>AUDIÊNCIAS PÚBLICAS</vt:lpstr>
      <vt:lpstr>AUDIÊNCIAS PÚBLICAS</vt:lpstr>
      <vt:lpstr>Slide 45</vt:lpstr>
      <vt:lpstr>Slide 46</vt:lpstr>
      <vt:lpstr>Slide 47</vt:lpstr>
      <vt:lpstr>Slide 48</vt:lpstr>
      <vt:lpstr>PRÓXIMAS PUBLICAÇÕES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Tobias Uchoa dos Santos Pierre</dc:creator>
  <cp:lastModifiedBy>DANIEL</cp:lastModifiedBy>
  <cp:revision>254</cp:revision>
  <cp:lastPrinted>2014-09-29T20:24:26Z</cp:lastPrinted>
  <dcterms:created xsi:type="dcterms:W3CDTF">2013-06-21T19:09:22Z</dcterms:created>
  <dcterms:modified xsi:type="dcterms:W3CDTF">2016-11-08T11:23:25Z</dcterms:modified>
</cp:coreProperties>
</file>