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7" r:id="rId2"/>
    <p:sldId id="464" r:id="rId3"/>
    <p:sldId id="442" r:id="rId4"/>
    <p:sldId id="465" r:id="rId5"/>
    <p:sldId id="337" r:id="rId6"/>
    <p:sldId id="338" r:id="rId7"/>
    <p:sldId id="343" r:id="rId8"/>
    <p:sldId id="463" r:id="rId9"/>
    <p:sldId id="406" r:id="rId10"/>
    <p:sldId id="348" r:id="rId11"/>
    <p:sldId id="349" r:id="rId12"/>
    <p:sldId id="466" r:id="rId13"/>
    <p:sldId id="417" r:id="rId14"/>
    <p:sldId id="377" r:id="rId15"/>
    <p:sldId id="467" r:id="rId16"/>
    <p:sldId id="468" r:id="rId17"/>
    <p:sldId id="469" r:id="rId18"/>
    <p:sldId id="499" r:id="rId19"/>
    <p:sldId id="497" r:id="rId20"/>
    <p:sldId id="470" r:id="rId21"/>
    <p:sldId id="471" r:id="rId22"/>
    <p:sldId id="473" r:id="rId23"/>
    <p:sldId id="474" r:id="rId24"/>
    <p:sldId id="475" r:id="rId25"/>
    <p:sldId id="476" r:id="rId26"/>
    <p:sldId id="477" r:id="rId27"/>
    <p:sldId id="478" r:id="rId28"/>
    <p:sldId id="479" r:id="rId29"/>
    <p:sldId id="480" r:id="rId30"/>
    <p:sldId id="481" r:id="rId31"/>
    <p:sldId id="482" r:id="rId32"/>
    <p:sldId id="483" r:id="rId33"/>
    <p:sldId id="484" r:id="rId34"/>
    <p:sldId id="485" r:id="rId35"/>
    <p:sldId id="486" r:id="rId36"/>
    <p:sldId id="487" r:id="rId37"/>
    <p:sldId id="488" r:id="rId38"/>
    <p:sldId id="489" r:id="rId39"/>
    <p:sldId id="490" r:id="rId40"/>
    <p:sldId id="491" r:id="rId41"/>
    <p:sldId id="492" r:id="rId42"/>
    <p:sldId id="493" r:id="rId43"/>
    <p:sldId id="494" r:id="rId44"/>
    <p:sldId id="495" r:id="rId45"/>
    <p:sldId id="448" r:id="rId46"/>
    <p:sldId id="449" r:id="rId47"/>
    <p:sldId id="450" r:id="rId48"/>
    <p:sldId id="453" r:id="rId49"/>
    <p:sldId id="498" r:id="rId50"/>
    <p:sldId id="264" r:id="rId51"/>
  </p:sldIdLst>
  <p:sldSz cx="9144000" cy="6858000" type="screen4x3"/>
  <p:notesSz cx="7010400" cy="92964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1702C"/>
    <a:srgbClr val="005621"/>
    <a:srgbClr val="044191"/>
    <a:srgbClr val="0468D8"/>
    <a:srgbClr val="468966"/>
    <a:srgbClr val="43A771"/>
    <a:srgbClr val="07203F"/>
    <a:srgbClr val="0C376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IEL\Documents\SG-estrutur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>
        <c:manualLayout>
          <c:layoutTarget val="inner"/>
          <c:xMode val="edge"/>
          <c:yMode val="edge"/>
          <c:x val="6.7068889116133457E-2"/>
          <c:y val="3.1429631168479223E-2"/>
          <c:w val="0.78481422776698351"/>
          <c:h val="0.78463475598295829"/>
        </c:manualLayout>
      </c:layout>
      <c:scatterChart>
        <c:scatterStyle val="smoothMarker"/>
        <c:ser>
          <c:idx val="0"/>
          <c:order val="0"/>
          <c:tx>
            <c:strRef>
              <c:f>graf!$D$13</c:f>
              <c:strCache>
                <c:ptCount val="1"/>
                <c:pt idx="0">
                  <c:v>SG</c:v>
                </c:pt>
              </c:strCache>
            </c:strRef>
          </c:tx>
          <c:xVal>
            <c:numRef>
              <c:f>graf!$E$3:$AA$3</c:f>
              <c:numCache>
                <c:formatCode>dd/mm/yyyy</c:formatCode>
                <c:ptCount val="23"/>
                <c:pt idx="0">
                  <c:v>33079</c:v>
                </c:pt>
                <c:pt idx="1">
                  <c:v>33371</c:v>
                </c:pt>
                <c:pt idx="2">
                  <c:v>33528</c:v>
                </c:pt>
                <c:pt idx="3">
                  <c:v>34102</c:v>
                </c:pt>
                <c:pt idx="4">
                  <c:v>34262</c:v>
                </c:pt>
                <c:pt idx="5">
                  <c:v>34696</c:v>
                </c:pt>
                <c:pt idx="6">
                  <c:v>34698</c:v>
                </c:pt>
                <c:pt idx="7">
                  <c:v>36088</c:v>
                </c:pt>
                <c:pt idx="8">
                  <c:v>36119</c:v>
                </c:pt>
                <c:pt idx="9">
                  <c:v>37560</c:v>
                </c:pt>
                <c:pt idx="10">
                  <c:v>37628</c:v>
                </c:pt>
                <c:pt idx="11">
                  <c:v>38090</c:v>
                </c:pt>
                <c:pt idx="12">
                  <c:v>38384</c:v>
                </c:pt>
                <c:pt idx="13">
                  <c:v>38861</c:v>
                </c:pt>
                <c:pt idx="14">
                  <c:v>38916</c:v>
                </c:pt>
                <c:pt idx="15">
                  <c:v>39497</c:v>
                </c:pt>
                <c:pt idx="16">
                  <c:v>40591</c:v>
                </c:pt>
                <c:pt idx="17">
                  <c:v>40652</c:v>
                </c:pt>
                <c:pt idx="18">
                  <c:v>40732</c:v>
                </c:pt>
                <c:pt idx="19">
                  <c:v>40970</c:v>
                </c:pt>
                <c:pt idx="20">
                  <c:v>41243</c:v>
                </c:pt>
                <c:pt idx="21">
                  <c:v>41521</c:v>
                </c:pt>
                <c:pt idx="22">
                  <c:v>42241</c:v>
                </c:pt>
              </c:numCache>
            </c:numRef>
          </c:xVal>
          <c:yVal>
            <c:numRef>
              <c:f>graf!$E$13:$AA$13</c:f>
              <c:numCache>
                <c:formatCode>General</c:formatCode>
                <c:ptCount val="23"/>
                <c:pt idx="0">
                  <c:v>113</c:v>
                </c:pt>
                <c:pt idx="1">
                  <c:v>155</c:v>
                </c:pt>
                <c:pt idx="2">
                  <c:v>163</c:v>
                </c:pt>
                <c:pt idx="3">
                  <c:v>147</c:v>
                </c:pt>
                <c:pt idx="4">
                  <c:v>148</c:v>
                </c:pt>
                <c:pt idx="5">
                  <c:v>266</c:v>
                </c:pt>
                <c:pt idx="6">
                  <c:v>266</c:v>
                </c:pt>
                <c:pt idx="7">
                  <c:v>266</c:v>
                </c:pt>
                <c:pt idx="8">
                  <c:v>264</c:v>
                </c:pt>
                <c:pt idx="9">
                  <c:v>65</c:v>
                </c:pt>
                <c:pt idx="10">
                  <c:v>60</c:v>
                </c:pt>
                <c:pt idx="11">
                  <c:v>79</c:v>
                </c:pt>
                <c:pt idx="12">
                  <c:v>104</c:v>
                </c:pt>
                <c:pt idx="13">
                  <c:v>103</c:v>
                </c:pt>
                <c:pt idx="14">
                  <c:v>210</c:v>
                </c:pt>
                <c:pt idx="15">
                  <c:v>105</c:v>
                </c:pt>
                <c:pt idx="16">
                  <c:v>329</c:v>
                </c:pt>
                <c:pt idx="17">
                  <c:v>349</c:v>
                </c:pt>
                <c:pt idx="18">
                  <c:v>350</c:v>
                </c:pt>
                <c:pt idx="19">
                  <c:v>349</c:v>
                </c:pt>
                <c:pt idx="20">
                  <c:v>352</c:v>
                </c:pt>
                <c:pt idx="21">
                  <c:v>352</c:v>
                </c:pt>
                <c:pt idx="22">
                  <c:v>355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graf!$D$45</c:f>
              <c:strCache>
                <c:ptCount val="1"/>
                <c:pt idx="0">
                  <c:v>SNAS</c:v>
                </c:pt>
              </c:strCache>
            </c:strRef>
          </c:tx>
          <c:xVal>
            <c:numRef>
              <c:f>graf!$E$3:$AA$3</c:f>
              <c:numCache>
                <c:formatCode>dd/mm/yyyy</c:formatCode>
                <c:ptCount val="23"/>
                <c:pt idx="0">
                  <c:v>33079</c:v>
                </c:pt>
                <c:pt idx="1">
                  <c:v>33371</c:v>
                </c:pt>
                <c:pt idx="2">
                  <c:v>33528</c:v>
                </c:pt>
                <c:pt idx="3">
                  <c:v>34102</c:v>
                </c:pt>
                <c:pt idx="4">
                  <c:v>34262</c:v>
                </c:pt>
                <c:pt idx="5">
                  <c:v>34696</c:v>
                </c:pt>
                <c:pt idx="6">
                  <c:v>34698</c:v>
                </c:pt>
                <c:pt idx="7">
                  <c:v>36088</c:v>
                </c:pt>
                <c:pt idx="8">
                  <c:v>36119</c:v>
                </c:pt>
                <c:pt idx="9">
                  <c:v>37560</c:v>
                </c:pt>
                <c:pt idx="10">
                  <c:v>37628</c:v>
                </c:pt>
                <c:pt idx="11">
                  <c:v>38090</c:v>
                </c:pt>
                <c:pt idx="12">
                  <c:v>38384</c:v>
                </c:pt>
                <c:pt idx="13">
                  <c:v>38861</c:v>
                </c:pt>
                <c:pt idx="14">
                  <c:v>38916</c:v>
                </c:pt>
                <c:pt idx="15">
                  <c:v>39497</c:v>
                </c:pt>
                <c:pt idx="16">
                  <c:v>40591</c:v>
                </c:pt>
                <c:pt idx="17">
                  <c:v>40652</c:v>
                </c:pt>
                <c:pt idx="18">
                  <c:v>40732</c:v>
                </c:pt>
                <c:pt idx="19">
                  <c:v>40970</c:v>
                </c:pt>
                <c:pt idx="20">
                  <c:v>41243</c:v>
                </c:pt>
                <c:pt idx="21">
                  <c:v>41521</c:v>
                </c:pt>
                <c:pt idx="22">
                  <c:v>42241</c:v>
                </c:pt>
              </c:numCache>
            </c:numRef>
          </c:xVal>
          <c:yVal>
            <c:numRef>
              <c:f>graf!$E$45:$AA$45</c:f>
              <c:numCache>
                <c:formatCode>General</c:formatCode>
                <c:ptCount val="2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13</c:v>
                </c:pt>
                <c:pt idx="11">
                  <c:v>19</c:v>
                </c:pt>
                <c:pt idx="12">
                  <c:v>19</c:v>
                </c:pt>
                <c:pt idx="13">
                  <c:v>19</c:v>
                </c:pt>
                <c:pt idx="14">
                  <c:v>19</c:v>
                </c:pt>
                <c:pt idx="15">
                  <c:v>17</c:v>
                </c:pt>
                <c:pt idx="16">
                  <c:v>17</c:v>
                </c:pt>
                <c:pt idx="17">
                  <c:v>24</c:v>
                </c:pt>
                <c:pt idx="18">
                  <c:v>24</c:v>
                </c:pt>
                <c:pt idx="19">
                  <c:v>28</c:v>
                </c:pt>
                <c:pt idx="20">
                  <c:v>30</c:v>
                </c:pt>
                <c:pt idx="21">
                  <c:v>30</c:v>
                </c:pt>
                <c:pt idx="22">
                  <c:v>35</c:v>
                </c:pt>
              </c:numCache>
            </c:numRef>
          </c:yVal>
          <c:smooth val="1"/>
        </c:ser>
        <c:dLbls/>
        <c:axId val="83428864"/>
        <c:axId val="83430400"/>
      </c:scatterChart>
      <c:valAx>
        <c:axId val="83428864"/>
        <c:scaling>
          <c:orientation val="minMax"/>
          <c:min val="33000"/>
        </c:scaling>
        <c:axPos val="b"/>
        <c:numFmt formatCode="dd/mm/yyyy" sourceLinked="1"/>
        <c:tickLblPos val="nextTo"/>
        <c:txPr>
          <a:bodyPr rot="5400000" vert="horz" anchor="ctr" anchorCtr="0"/>
          <a:lstStyle/>
          <a:p>
            <a:pPr>
              <a:defRPr/>
            </a:pPr>
            <a:endParaRPr lang="pt-BR"/>
          </a:p>
        </c:txPr>
        <c:crossAx val="83430400"/>
        <c:crosses val="autoZero"/>
        <c:crossBetween val="midCat"/>
      </c:valAx>
      <c:valAx>
        <c:axId val="83430400"/>
        <c:scaling>
          <c:orientation val="minMax"/>
          <c:max val="400"/>
          <c:min val="0"/>
        </c:scaling>
        <c:axPos val="l"/>
        <c:majorGridlines/>
        <c:numFmt formatCode="General" sourceLinked="1"/>
        <c:tickLblPos val="nextTo"/>
        <c:crossAx val="83428864"/>
        <c:crosses val="autoZero"/>
        <c:crossBetween val="midCat"/>
      </c:valAx>
    </c:plotArea>
    <c:legend>
      <c:legendPos val="r"/>
    </c:legend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33A20B4-7060-49B5-922A-54309196FE71}" type="datetimeFigureOut">
              <a:rPr lang="pt-BR"/>
              <a:pPr>
                <a:defRPr/>
              </a:pPr>
              <a:t>08/11/2016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7763251-A5ED-4DA3-8809-7B4A13C544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03913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237199B-CAE9-4651-AA49-9CF6B97F378F}" type="datetimeFigureOut">
              <a:rPr lang="pt-BR"/>
              <a:pPr>
                <a:defRPr/>
              </a:pPr>
              <a:t>08/11/2016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B78B1DE-BC15-4F53-B34F-D2558EE31B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67736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1325CD-44AC-413A-9103-E6D07ACFD167}" type="slidenum">
              <a:rPr lang="pt-BR" smtClean="0"/>
              <a:pPr>
                <a:defRPr/>
              </a:pPr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66512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1325CD-44AC-413A-9103-E6D07ACFD167}" type="slidenum">
              <a:rPr lang="pt-BR" smtClean="0"/>
              <a:pPr>
                <a:defRPr/>
              </a:pPr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97121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D3BA7-39D6-499D-9910-F1EF11868C28}" type="slidenum">
              <a:rPr lang="pt-BR" smtClean="0"/>
              <a:pPr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38690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D3BA7-39D6-499D-9910-F1EF11868C28}" type="slidenum">
              <a:rPr lang="pt-BR" smtClean="0"/>
              <a:pPr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38690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apa_verde">
    <p:bg>
      <p:bgPr>
        <a:gradFill rotWithShape="0">
          <a:gsLst>
            <a:gs pos="0">
              <a:srgbClr val="43A771"/>
            </a:gs>
            <a:gs pos="100000">
              <a:srgbClr val="468966"/>
            </a:gs>
            <a:gs pos="100000">
              <a:srgbClr val="FBAF3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8E47394-D027-404D-91DE-8BA837C935B5}" type="datetimeFigureOut">
              <a:rPr lang="pt-BR"/>
              <a:pPr>
                <a:defRPr/>
              </a:pPr>
              <a:t>08/11/2016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35959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_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0" y="0"/>
            <a:ext cx="9144000" cy="1484313"/>
          </a:xfrm>
          <a:prstGeom prst="rect">
            <a:avLst/>
          </a:prstGeom>
          <a:gradFill>
            <a:gsLst>
              <a:gs pos="0">
                <a:srgbClr val="43A771"/>
              </a:gs>
              <a:gs pos="100000">
                <a:srgbClr val="468966"/>
              </a:gs>
              <a:gs pos="100000">
                <a:srgbClr val="FBAF3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3"/>
          </p:nvPr>
        </p:nvSpPr>
        <p:spPr>
          <a:xfrm>
            <a:off x="467544" y="980728"/>
            <a:ext cx="8208912" cy="432048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aseline="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7570788" cy="365125"/>
          </a:xfrm>
        </p:spPr>
        <p:txBody>
          <a:bodyPr/>
          <a:lstStyle>
            <a:lvl1pPr>
              <a:defRPr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/>
              <a:t>Fonte:</a:t>
            </a:r>
          </a:p>
        </p:txBody>
      </p:sp>
    </p:spTree>
    <p:extLst>
      <p:ext uri="{BB962C8B-B14F-4D97-AF65-F5344CB8AC3E}">
        <p14:creationId xmlns:p14="http://schemas.microsoft.com/office/powerpoint/2010/main" xmlns="" val="359391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_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9144000" cy="1484313"/>
          </a:xfrm>
          <a:prstGeom prst="rect">
            <a:avLst/>
          </a:prstGeom>
          <a:gradFill>
            <a:gsLst>
              <a:gs pos="0">
                <a:srgbClr val="43A771"/>
              </a:gs>
              <a:gs pos="100000">
                <a:srgbClr val="468966"/>
              </a:gs>
              <a:gs pos="100000">
                <a:srgbClr val="FBAF3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3" name="Subtítulo 2"/>
          <p:cNvSpPr>
            <a:spLocks noGrp="1"/>
          </p:cNvSpPr>
          <p:nvPr>
            <p:ph type="subTitle" idx="13"/>
          </p:nvPr>
        </p:nvSpPr>
        <p:spPr>
          <a:xfrm>
            <a:off x="467544" y="980728"/>
            <a:ext cx="8208912" cy="432048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7570788" cy="365125"/>
          </a:xfrm>
        </p:spPr>
        <p:txBody>
          <a:bodyPr/>
          <a:lstStyle>
            <a:lvl1pPr>
              <a:defRPr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/>
              <a:t>Fonte:</a:t>
            </a:r>
          </a:p>
        </p:txBody>
      </p:sp>
    </p:spTree>
    <p:extLst>
      <p:ext uri="{BB962C8B-B14F-4D97-AF65-F5344CB8AC3E}">
        <p14:creationId xmlns:p14="http://schemas.microsoft.com/office/powerpoint/2010/main" xmlns="" val="84160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bg>
      <p:bgPr>
        <a:gradFill rotWithShape="0">
          <a:gsLst>
            <a:gs pos="0">
              <a:srgbClr val="F2F2F2"/>
            </a:gs>
            <a:gs pos="100000">
              <a:srgbClr val="BFBFBF"/>
            </a:gs>
            <a:gs pos="100000">
              <a:srgbClr val="7F7F7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406900"/>
            <a:ext cx="802716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C5301621-ACF5-49BD-BB89-DE1384D8899E}" type="datetimeFigureOut">
              <a:rPr lang="pt-BR"/>
              <a:pPr>
                <a:defRPr/>
              </a:pPr>
              <a:t>08/11/2016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22900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26159-7455-4ECD-B84C-E1C05C1FFB0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471306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04544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_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0" y="0"/>
            <a:ext cx="9144000" cy="1484313"/>
          </a:xfrm>
          <a:prstGeom prst="rect">
            <a:avLst/>
          </a:prstGeom>
          <a:gradFill>
            <a:gsLst>
              <a:gs pos="0">
                <a:srgbClr val="43A771"/>
              </a:gs>
              <a:gs pos="100000">
                <a:srgbClr val="468966"/>
              </a:gs>
              <a:gs pos="100000">
                <a:srgbClr val="FBAF3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3" name="Subtítulo 2"/>
          <p:cNvSpPr>
            <a:spLocks noGrp="1"/>
          </p:cNvSpPr>
          <p:nvPr>
            <p:ph type="subTitle" idx="13"/>
          </p:nvPr>
        </p:nvSpPr>
        <p:spPr>
          <a:xfrm>
            <a:off x="467544" y="980728"/>
            <a:ext cx="8208912" cy="432048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7570788" cy="365125"/>
          </a:xfrm>
        </p:spPr>
        <p:txBody>
          <a:bodyPr/>
          <a:lstStyle>
            <a:lvl1pPr>
              <a:defRPr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/>
              <a:t>Fonte:</a:t>
            </a:r>
          </a:p>
        </p:txBody>
      </p:sp>
    </p:spTree>
    <p:extLst>
      <p:ext uri="{BB962C8B-B14F-4D97-AF65-F5344CB8AC3E}">
        <p14:creationId xmlns:p14="http://schemas.microsoft.com/office/powerpoint/2010/main" xmlns="" val="1087015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ítulo e conteúdo_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0" y="0"/>
            <a:ext cx="9144000" cy="1484313"/>
          </a:xfrm>
          <a:prstGeom prst="rect">
            <a:avLst/>
          </a:prstGeom>
          <a:gradFill>
            <a:gsLst>
              <a:gs pos="0">
                <a:srgbClr val="43A771"/>
              </a:gs>
              <a:gs pos="100000">
                <a:srgbClr val="468966"/>
              </a:gs>
              <a:gs pos="100000">
                <a:srgbClr val="FBAF3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3" name="Subtítulo 2"/>
          <p:cNvSpPr>
            <a:spLocks noGrp="1"/>
          </p:cNvSpPr>
          <p:nvPr>
            <p:ph type="subTitle" idx="13"/>
          </p:nvPr>
        </p:nvSpPr>
        <p:spPr>
          <a:xfrm>
            <a:off x="467544" y="980728"/>
            <a:ext cx="8208912" cy="432048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7570788" cy="365125"/>
          </a:xfrm>
        </p:spPr>
        <p:txBody>
          <a:bodyPr/>
          <a:lstStyle>
            <a:lvl1pPr>
              <a:defRPr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/>
              <a:t>Fonte:</a:t>
            </a:r>
          </a:p>
        </p:txBody>
      </p:sp>
    </p:spTree>
    <p:extLst>
      <p:ext uri="{BB962C8B-B14F-4D97-AF65-F5344CB8AC3E}">
        <p14:creationId xmlns:p14="http://schemas.microsoft.com/office/powerpoint/2010/main" xmlns="" val="789731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D219-636F-4C2C-9799-D8AB59076303}" type="datetimeFigureOut">
              <a:rPr lang="pt-BR" smtClean="0"/>
              <a:pPr/>
              <a:t>08/11/2016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EC25-2585-4D74-A5FB-4F15C54C81C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778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_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0" y="0"/>
            <a:ext cx="9144000" cy="1484313"/>
          </a:xfrm>
          <a:prstGeom prst="rect">
            <a:avLst/>
          </a:prstGeom>
          <a:gradFill>
            <a:gsLst>
              <a:gs pos="0">
                <a:srgbClr val="43A771"/>
              </a:gs>
              <a:gs pos="100000">
                <a:srgbClr val="468966"/>
              </a:gs>
              <a:gs pos="100000">
                <a:srgbClr val="FBAF3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3"/>
          </p:nvPr>
        </p:nvSpPr>
        <p:spPr>
          <a:xfrm>
            <a:off x="467544" y="980728"/>
            <a:ext cx="8208912" cy="432048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aseline="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7570788" cy="365125"/>
          </a:xfrm>
        </p:spPr>
        <p:txBody>
          <a:bodyPr/>
          <a:lstStyle>
            <a:lvl1pPr>
              <a:defRPr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/>
              <a:t>Fonte:</a:t>
            </a:r>
          </a:p>
        </p:txBody>
      </p:sp>
    </p:spTree>
    <p:extLst>
      <p:ext uri="{BB962C8B-B14F-4D97-AF65-F5344CB8AC3E}">
        <p14:creationId xmlns:p14="http://schemas.microsoft.com/office/powerpoint/2010/main" xmlns="" val="197413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2416E6-8555-4F46-93C0-17C286A19D1D}" type="datetimeFigureOut">
              <a:rPr lang="pt-BR"/>
              <a:pPr>
                <a:defRPr/>
              </a:pPr>
              <a:t>08/11/2016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57771A-BD56-42A7-B48C-73F5DF35C6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4" r:id="rId6"/>
    <p:sldLayoutId id="2147483685" r:id="rId7"/>
    <p:sldLayoutId id="2147483686" r:id="rId8"/>
    <p:sldLayoutId id="2147483688" r:id="rId9"/>
    <p:sldLayoutId id="2147483689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constituicao/Emendas/Emc/emc71.htm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legislacao.planalto.gov.br/legisla/legislacao.nsf/Viw_Identificacao/lei%2010.257-2001?OpenDocument" TargetMode="External"/><Relationship Id="rId3" Type="http://schemas.openxmlformats.org/officeDocument/2006/relationships/hyperlink" Target="http://legislacao.planalto.gov.br/legisla/legislacao.nsf/Viw_Identificacao/lei%208.742-1993?OpenDocument" TargetMode="External"/><Relationship Id="rId7" Type="http://schemas.openxmlformats.org/officeDocument/2006/relationships/hyperlink" Target="http://legislacao.planalto.gov.br/legisla/legislacao.nsf/Viw_Identificacao/lcp%20101-2000?OpenDocument" TargetMode="External"/><Relationship Id="rId2" Type="http://schemas.openxmlformats.org/officeDocument/2006/relationships/hyperlink" Target="http://legislacao.planalto.gov.br/legisla/legislacao.nsf/Viw_Identificacao/lei%208.142-1990?OpenDocument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legislacao.planalto.gov.br/legisla/legislacao.nsf/Viw_Identificacao/lei%209.784-1999?OpenDocument" TargetMode="External"/><Relationship Id="rId5" Type="http://schemas.openxmlformats.org/officeDocument/2006/relationships/hyperlink" Target="http://legislacao.planalto.gov.br/legisla/legislacao.nsf/Viw_Identificacao/lei%209.427-1996?OpenDocument" TargetMode="External"/><Relationship Id="rId4" Type="http://schemas.openxmlformats.org/officeDocument/2006/relationships/hyperlink" Target="http://legislacao.planalto.gov.br/legisla/legislacao.nsf/Viw_Identificacao/lei%209.394-1996?OpenDocument" TargetMode="External"/><Relationship Id="rId9" Type="http://schemas.openxmlformats.org/officeDocument/2006/relationships/hyperlink" Target="http://legislacao.planalto.gov.br/legisla/legislacao.nsf/Viw_Identificacao/lei%2012.527-2011?OpenDocumen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legislacao.planalto.gov.br/legisla/legislacao.nsf/Viw_Identificacao/lcp%20101-2000?OpenDocument" TargetMode="External"/><Relationship Id="rId2" Type="http://schemas.openxmlformats.org/officeDocument/2006/relationships/hyperlink" Target="http://www.planalto.gov.br/ccivil_03/leis/lcp/Lcp131.htm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legislacao.planalto.gov.br/legisla/legislacao.nsf/Viw_Identificacao/lei%207.210-1984?OpenDocumen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legislacao.planalto.gov.br/legisla/legislacao.nsf/Viw_Identificacao/lei%208.389-1991?OpenDocument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legislacao.planalto.gov.br/legisla/legislacao.nsf/Viw_Identificacao/DEC%208.243-2014?OpenDocument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hchr.org/EN/UDHR/Pages/Language.aspx?LangID=por" TargetMode="Externa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ea.gov.br/participacao" TargetMode="External"/><Relationship Id="rId2" Type="http://schemas.openxmlformats.org/officeDocument/2006/relationships/hyperlink" Target="mailto:daniel.avelino@presidencia.gov.br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DEMOCRACIA E</a:t>
            </a:r>
            <a:br>
              <a:rPr lang="pt-BR" dirty="0" smtClean="0"/>
            </a:br>
            <a:r>
              <a:rPr lang="pt-BR" dirty="0" smtClean="0"/>
              <a:t>PARTICIPAÇÃO SOCIAL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70000" lnSpcReduction="20000"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dirty="0" smtClean="0"/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dirty="0" smtClean="0"/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dirty="0" smtClean="0"/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/>
              <a:t>Daniel Pitangueira de </a:t>
            </a:r>
            <a:r>
              <a:rPr lang="pt-BR" dirty="0" smtClean="0"/>
              <a:t>Avelino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 smtClean="0"/>
              <a:t>Participação em Foco/DIEST/IPEA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/>
          <p:cNvSpPr txBox="1">
            <a:spLocks/>
          </p:cNvSpPr>
          <p:nvPr/>
        </p:nvSpPr>
        <p:spPr bwMode="auto">
          <a:xfrm>
            <a:off x="500063" y="8572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3200" b="1">
                <a:solidFill>
                  <a:srgbClr val="376092"/>
                </a:solidFill>
              </a:rPr>
              <a:t>Constituição da República Federativa </a:t>
            </a:r>
            <a:br>
              <a:rPr lang="pt-BR" altLang="pt-BR" sz="3200" b="1">
                <a:solidFill>
                  <a:srgbClr val="376092"/>
                </a:solidFill>
              </a:rPr>
            </a:br>
            <a:r>
              <a:rPr lang="pt-BR" altLang="pt-BR" sz="3200" b="1">
                <a:solidFill>
                  <a:srgbClr val="376092"/>
                </a:solidFill>
              </a:rPr>
              <a:t>do Brasil de 1988</a:t>
            </a: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28625" y="2000250"/>
            <a:ext cx="8229600" cy="375761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t-BR" sz="2000" dirty="0" smtClean="0"/>
              <a:t>Art. 216-A, §2º (...)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000" dirty="0" smtClean="0"/>
              <a:t>III </a:t>
            </a:r>
            <a:r>
              <a:rPr lang="pt-BR" sz="2000" dirty="0"/>
              <a:t>- conferências de cultura; </a:t>
            </a:r>
            <a:r>
              <a:rPr lang="pt-BR" sz="2000" dirty="0">
                <a:hlinkClick r:id="rId2"/>
              </a:rPr>
              <a:t>Incluído pela Emenda Constitucional nº 71, de </a:t>
            </a:r>
            <a:r>
              <a:rPr lang="pt-BR" sz="2000" dirty="0" smtClean="0">
                <a:hlinkClick r:id="rId2"/>
              </a:rPr>
              <a:t>2012</a:t>
            </a:r>
            <a:endParaRPr lang="pt-BR" sz="20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sz="20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000" dirty="0" smtClean="0"/>
              <a:t>Art. 39. </a:t>
            </a:r>
            <a:r>
              <a:rPr lang="pt-BR" sz="2000" dirty="0"/>
              <a:t>conselho de política de administração e remuneração de </a:t>
            </a:r>
            <a:r>
              <a:rPr lang="pt-BR" sz="2000" dirty="0" smtClean="0"/>
              <a:t>pessoal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000" dirty="0" smtClean="0"/>
              <a:t>Art. 89. </a:t>
            </a:r>
            <a:r>
              <a:rPr lang="pt-BR" sz="2000" dirty="0"/>
              <a:t>Conselho da </a:t>
            </a:r>
            <a:r>
              <a:rPr lang="pt-BR" sz="2000" dirty="0" smtClean="0"/>
              <a:t>República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000" dirty="0" smtClean="0"/>
              <a:t>Art. 91. Conselho de Defesa Nacional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000" dirty="0" smtClean="0"/>
              <a:t>Art. 103-B. Conselho Nacional de Justiça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000" dirty="0" smtClean="0"/>
              <a:t>Art. 130-A. Conselho Nacional do Ministério Público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000" dirty="0" smtClean="0"/>
              <a:t>Art. 216, §2º, II. conselhos de política cultural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000" dirty="0" smtClean="0"/>
              <a:t>Art. 224. Conselho de Comunicação Social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000" dirty="0" smtClean="0"/>
              <a:t>Art. 79 ADCT. </a:t>
            </a:r>
            <a:r>
              <a:rPr lang="pt-BR" sz="2000" dirty="0"/>
              <a:t>Conselho Consultivo e de Acompanhamento </a:t>
            </a:r>
            <a:r>
              <a:rPr lang="pt-BR" sz="2000" dirty="0" smtClean="0"/>
              <a:t> do Fundo de Combate e Erradicação da Pobreza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sz="20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116409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 txBox="1">
            <a:spLocks/>
          </p:cNvSpPr>
          <p:nvPr/>
        </p:nvSpPr>
        <p:spPr bwMode="auto">
          <a:xfrm>
            <a:off x="500063" y="8572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3200" b="1">
                <a:solidFill>
                  <a:srgbClr val="376092"/>
                </a:solidFill>
              </a:rPr>
              <a:t>Constituição da República Federativa </a:t>
            </a:r>
            <a:br>
              <a:rPr lang="pt-BR" altLang="pt-BR" sz="3200" b="1">
                <a:solidFill>
                  <a:srgbClr val="376092"/>
                </a:solidFill>
              </a:rPr>
            </a:br>
            <a:r>
              <a:rPr lang="pt-BR" altLang="pt-BR" sz="3200" b="1">
                <a:solidFill>
                  <a:srgbClr val="376092"/>
                </a:solidFill>
              </a:rPr>
              <a:t>do Brasil de 1988</a:t>
            </a:r>
          </a:p>
        </p:txBody>
      </p:sp>
      <p:sp>
        <p:nvSpPr>
          <p:cNvPr id="23555" name="Espaço Reservado para Conteúdo 2"/>
          <p:cNvSpPr txBox="1">
            <a:spLocks/>
          </p:cNvSpPr>
          <p:nvPr/>
        </p:nvSpPr>
        <p:spPr bwMode="auto">
          <a:xfrm>
            <a:off x="428625" y="2000250"/>
            <a:ext cx="8229600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2800"/>
              <a:t>Participação dos trabalhadores: </a:t>
            </a:r>
            <a:r>
              <a:rPr lang="pt-BR" altLang="pt-BR" sz="2000"/>
              <a:t>Art. 10. participação nos colegiados dos órgãos públicos </a:t>
            </a:r>
          </a:p>
          <a:p>
            <a:r>
              <a:rPr lang="pt-BR" altLang="pt-BR" sz="2800"/>
              <a:t>Participação do usuário: </a:t>
            </a:r>
            <a:r>
              <a:rPr lang="pt-BR" altLang="pt-BR" sz="2000"/>
              <a:t>Art. 37, XXII, §3º, participação do usuário na administração pública direta e indireta</a:t>
            </a:r>
          </a:p>
          <a:p>
            <a:r>
              <a:rPr lang="pt-BR" altLang="pt-BR" sz="2800"/>
              <a:t>Política agrícola: </a:t>
            </a:r>
            <a:r>
              <a:rPr lang="pt-BR" altLang="pt-BR" sz="2000"/>
              <a:t>Art. 187, participação efetiva do setor de produção</a:t>
            </a:r>
          </a:p>
          <a:p>
            <a:r>
              <a:rPr lang="pt-BR" altLang="pt-BR" sz="2800"/>
              <a:t>Seguridade Social: </a:t>
            </a:r>
            <a:r>
              <a:rPr lang="pt-BR" altLang="pt-BR" sz="2000"/>
              <a:t>Art. 194, par.ún., VII, gestão quadripartite</a:t>
            </a:r>
          </a:p>
          <a:p>
            <a:r>
              <a:rPr lang="pt-BR" altLang="pt-BR" sz="2800"/>
              <a:t>Saúde: </a:t>
            </a:r>
            <a:r>
              <a:rPr lang="pt-BR" altLang="pt-BR" sz="2000"/>
              <a:t>Art. 198, III, participação da comunidade</a:t>
            </a:r>
          </a:p>
          <a:p>
            <a:r>
              <a:rPr lang="pt-BR" altLang="pt-BR" sz="2800"/>
              <a:t>Assistência Social: </a:t>
            </a:r>
            <a:r>
              <a:rPr lang="pt-BR" altLang="pt-BR" sz="2000"/>
              <a:t>Art. 204, II, participação da população</a:t>
            </a:r>
          </a:p>
          <a:p>
            <a:r>
              <a:rPr lang="pt-BR" altLang="pt-BR" sz="2800"/>
              <a:t>Educação: </a:t>
            </a:r>
            <a:r>
              <a:rPr lang="pt-BR" altLang="pt-BR" sz="2000"/>
              <a:t>Art. 206, VI, gestão democrática </a:t>
            </a:r>
          </a:p>
          <a:p>
            <a:r>
              <a:rPr lang="pt-BR" altLang="pt-BR" sz="2800"/>
              <a:t>Cultura: </a:t>
            </a:r>
            <a:r>
              <a:rPr lang="pt-BR" altLang="pt-BR" sz="2000"/>
              <a:t>Art. 216-A, §1º, X, participação e controle social</a:t>
            </a:r>
          </a:p>
        </p:txBody>
      </p:sp>
    </p:spTree>
    <p:extLst>
      <p:ext uri="{BB962C8B-B14F-4D97-AF65-F5344CB8AC3E}">
        <p14:creationId xmlns:p14="http://schemas.microsoft.com/office/powerpoint/2010/main" xmlns="" val="322450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 txBox="1">
            <a:spLocks/>
          </p:cNvSpPr>
          <p:nvPr/>
        </p:nvSpPr>
        <p:spPr bwMode="auto">
          <a:xfrm>
            <a:off x="500063" y="8572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3200" b="1" dirty="0" smtClean="0">
                <a:solidFill>
                  <a:srgbClr val="376092"/>
                </a:solidFill>
              </a:rPr>
              <a:t>Algumas normas legais sobre participação</a:t>
            </a:r>
            <a:endParaRPr lang="pt-BR" altLang="pt-BR" sz="3200" b="1" dirty="0">
              <a:solidFill>
                <a:srgbClr val="376092"/>
              </a:solidFill>
            </a:endParaRPr>
          </a:p>
        </p:txBody>
      </p:sp>
      <p:sp>
        <p:nvSpPr>
          <p:cNvPr id="23555" name="Espaço Reservado para Conteúdo 2"/>
          <p:cNvSpPr txBox="1">
            <a:spLocks/>
          </p:cNvSpPr>
          <p:nvPr/>
        </p:nvSpPr>
        <p:spPr bwMode="auto">
          <a:xfrm>
            <a:off x="428625" y="2000250"/>
            <a:ext cx="8229600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2800" b="1" dirty="0">
                <a:solidFill>
                  <a:srgbClr val="000080"/>
                </a:solidFill>
                <a:latin typeface="Arial" charset="0"/>
                <a:hlinkClick r:id="rId2"/>
              </a:rPr>
              <a:t>LEI Nº 8.142, DE 28 DE DEZEMBRO DE </a:t>
            </a:r>
            <a:r>
              <a:rPr lang="pt-BR" altLang="pt-BR" sz="2800" b="1" dirty="0" smtClean="0">
                <a:solidFill>
                  <a:srgbClr val="000080"/>
                </a:solidFill>
                <a:latin typeface="Arial" charset="0"/>
                <a:hlinkClick r:id="rId2"/>
              </a:rPr>
              <a:t>1990</a:t>
            </a:r>
            <a:endParaRPr lang="pt-BR" altLang="pt-BR" sz="2000" dirty="0"/>
          </a:p>
          <a:p>
            <a:r>
              <a:rPr lang="pt-BR" altLang="pt-BR" sz="2800" b="1" dirty="0">
                <a:solidFill>
                  <a:srgbClr val="000080"/>
                </a:solidFill>
                <a:latin typeface="Arial" charset="0"/>
                <a:hlinkClick r:id="rId3"/>
              </a:rPr>
              <a:t>LEI Nº 8.742, DE 7 DE DEZEMBRO DE 1993 </a:t>
            </a:r>
            <a:endParaRPr lang="pt-BR" altLang="pt-BR" sz="2800" b="1" dirty="0" smtClean="0">
              <a:solidFill>
                <a:srgbClr val="000080"/>
              </a:solidFill>
              <a:latin typeface="Arial" charset="0"/>
            </a:endParaRPr>
          </a:p>
          <a:p>
            <a:r>
              <a:rPr lang="pt-BR" altLang="pt-BR" sz="2800" b="1" dirty="0">
                <a:solidFill>
                  <a:srgbClr val="000080"/>
                </a:solidFill>
                <a:latin typeface="Arial" charset="0"/>
                <a:hlinkClick r:id="rId4"/>
              </a:rPr>
              <a:t>LEI Nº 9.394, DE 20 DE DEZEMBRO DE 1996 </a:t>
            </a:r>
            <a:endParaRPr lang="pt-BR" altLang="pt-BR" sz="2800" b="1" dirty="0" smtClean="0">
              <a:solidFill>
                <a:srgbClr val="000080"/>
              </a:solidFill>
              <a:latin typeface="Arial" charset="0"/>
            </a:endParaRPr>
          </a:p>
          <a:p>
            <a:r>
              <a:rPr lang="pt-BR" altLang="pt-BR" sz="2800" b="1" dirty="0">
                <a:solidFill>
                  <a:srgbClr val="000080"/>
                </a:solidFill>
                <a:latin typeface="Arial" charset="0"/>
                <a:hlinkClick r:id="rId5"/>
              </a:rPr>
              <a:t>LEI Nº 9.427, DE 26 DE DEZEMBRO DE 1996 </a:t>
            </a:r>
            <a:endParaRPr lang="pt-BR" altLang="pt-BR" sz="2800" b="1" dirty="0" smtClean="0">
              <a:solidFill>
                <a:srgbClr val="000080"/>
              </a:solidFill>
              <a:latin typeface="Arial" charset="0"/>
            </a:endParaRPr>
          </a:p>
          <a:p>
            <a:r>
              <a:rPr lang="pt-BR" altLang="pt-BR" sz="2800" b="1" dirty="0">
                <a:solidFill>
                  <a:srgbClr val="000080"/>
                </a:solidFill>
                <a:latin typeface="Arial" charset="0"/>
                <a:hlinkClick r:id="rId6"/>
              </a:rPr>
              <a:t>LEI Nº 9.784 , DE 29 DE JANEIRO DE 1999 </a:t>
            </a:r>
            <a:endParaRPr lang="pt-BR" altLang="pt-BR" sz="2800" b="1" dirty="0" smtClean="0">
              <a:solidFill>
                <a:srgbClr val="000080"/>
              </a:solidFill>
              <a:latin typeface="Arial" charset="0"/>
            </a:endParaRPr>
          </a:p>
          <a:p>
            <a:r>
              <a:rPr lang="pt-BR" altLang="pt-BR" sz="2800" b="1" dirty="0">
                <a:solidFill>
                  <a:srgbClr val="000080"/>
                </a:solidFill>
                <a:latin typeface="Arial" charset="0"/>
                <a:hlinkClick r:id="rId7"/>
              </a:rPr>
              <a:t>LEI COMPLEMENTAR Nº 101, DE 4 DE MAIO DE 2000 </a:t>
            </a:r>
            <a:endParaRPr lang="pt-BR" altLang="pt-BR" sz="2800" b="1" dirty="0" smtClean="0">
              <a:solidFill>
                <a:srgbClr val="000080"/>
              </a:solidFill>
              <a:latin typeface="Arial" charset="0"/>
            </a:endParaRPr>
          </a:p>
          <a:p>
            <a:r>
              <a:rPr lang="pt-BR" altLang="pt-BR" sz="2800" b="1" dirty="0">
                <a:solidFill>
                  <a:srgbClr val="000080"/>
                </a:solidFill>
                <a:latin typeface="Arial" charset="0"/>
                <a:hlinkClick r:id="rId8"/>
              </a:rPr>
              <a:t>LEI N</a:t>
            </a:r>
            <a:r>
              <a:rPr lang="pt-BR" altLang="pt-BR" sz="2800" b="1" baseline="30000" dirty="0">
                <a:solidFill>
                  <a:srgbClr val="000080"/>
                </a:solidFill>
                <a:latin typeface="Arial" charset="0"/>
                <a:hlinkClick r:id="rId8"/>
              </a:rPr>
              <a:t>o</a:t>
            </a:r>
            <a:r>
              <a:rPr lang="pt-BR" altLang="pt-BR" sz="2800" b="1" dirty="0">
                <a:solidFill>
                  <a:srgbClr val="000080"/>
                </a:solidFill>
                <a:latin typeface="Arial" charset="0"/>
                <a:hlinkClick r:id="rId8"/>
              </a:rPr>
              <a:t> 10.257, DE 10 DE JULHO DE </a:t>
            </a:r>
            <a:r>
              <a:rPr lang="pt-BR" altLang="pt-BR" sz="2800" b="1" dirty="0" smtClean="0">
                <a:solidFill>
                  <a:srgbClr val="000080"/>
                </a:solidFill>
                <a:latin typeface="Arial" charset="0"/>
                <a:hlinkClick r:id="rId8"/>
              </a:rPr>
              <a:t>2001</a:t>
            </a:r>
            <a:endParaRPr lang="pt-BR" altLang="pt-BR" sz="2800" b="1" dirty="0" smtClean="0">
              <a:solidFill>
                <a:srgbClr val="000080"/>
              </a:solidFill>
              <a:latin typeface="Arial" charset="0"/>
            </a:endParaRPr>
          </a:p>
          <a:p>
            <a:r>
              <a:rPr lang="pt-BR" altLang="pt-BR" sz="2800" b="1" dirty="0">
                <a:solidFill>
                  <a:srgbClr val="000080"/>
                </a:solidFill>
                <a:latin typeface="Arial" charset="0"/>
                <a:hlinkClick r:id="rId9"/>
              </a:rPr>
              <a:t>LEI Nº 12.527, DE 18 DE NOVEMBRO DE 2011</a:t>
            </a:r>
            <a:endParaRPr lang="pt-BR" alt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386714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179388" y="2500313"/>
            <a:ext cx="8785225" cy="397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2800">
                <a:latin typeface="Arial" charset="0"/>
              </a:rPr>
              <a:t>Art. 48. (...)</a:t>
            </a:r>
          </a:p>
          <a:p>
            <a:r>
              <a:rPr lang="pt-BR" altLang="pt-BR" sz="2800">
                <a:latin typeface="Arial" charset="0"/>
              </a:rPr>
              <a:t> </a:t>
            </a:r>
            <a:r>
              <a:rPr lang="pt-BR" altLang="pt-BR" sz="2800"/>
              <a:t>Parágrafo único.  A transparência será assegurada também mediante: </a:t>
            </a:r>
          </a:p>
          <a:p>
            <a:r>
              <a:rPr lang="pt-BR" altLang="pt-BR" sz="2800"/>
              <a:t>        I – incentivo à participação popular e realização de audiências públicas, durante os processos de elaboração e discussão dos planos, lei de diretrizes orçamentárias e orçamentos; </a:t>
            </a:r>
            <a:r>
              <a:rPr lang="pt-BR" altLang="pt-BR" sz="2800">
                <a:hlinkClick r:id="rId2" action="ppaction://hlinkfile"/>
              </a:rPr>
              <a:t>(Incluído pela Lei Complementar nº 131, de 2009).</a:t>
            </a:r>
            <a:endParaRPr lang="pt-BR" altLang="pt-BR" sz="2800"/>
          </a:p>
          <a:p>
            <a:pPr algn="just" eaLnBrk="0" hangingPunct="0"/>
            <a:endParaRPr lang="pt-BR" altLang="pt-BR" sz="2800">
              <a:latin typeface="Arial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2051050" y="549275"/>
          <a:ext cx="6096000" cy="1097280"/>
        </p:xfrm>
        <a:graphic>
          <a:graphicData uri="http://schemas.openxmlformats.org/drawingml/2006/table">
            <a:tbl>
              <a:tblPr/>
              <a:tblGrid>
                <a:gridCol w="3108960"/>
                <a:gridCol w="2987040"/>
              </a:tblGrid>
              <a:tr h="1096963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Estabelece normas de finanças públicas voltadas para a responsabilidade na gestão fiscal e dá outras providências.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606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0080"/>
                </a:solidFill>
                <a:latin typeface="Arial" charset="0"/>
                <a:hlinkClick r:id="rId3"/>
              </a:rPr>
              <a:t>LEI COMPLEMENTAR Nº 101, DE 4 DE MAIO DE 2000.</a:t>
            </a:r>
            <a:endParaRPr lang="pt-BR" altLang="pt-BR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883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43213" y="2565400"/>
            <a:ext cx="335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5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QUEM</a:t>
            </a:r>
          </a:p>
          <a:p>
            <a:pPr fontAlgn="auto">
              <a:spcAft>
                <a:spcPts val="0"/>
              </a:spcAft>
              <a:defRPr/>
            </a:pPr>
            <a:endParaRPr lang="pt-BR" sz="54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089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3"/>
          <p:cNvSpPr txBox="1">
            <a:spLocks/>
          </p:cNvSpPr>
          <p:nvPr/>
        </p:nvSpPr>
        <p:spPr>
          <a:xfrm>
            <a:off x="457200" y="4365104"/>
            <a:ext cx="8229600" cy="1978719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defRPr/>
            </a:pPr>
            <a:r>
              <a:rPr lang="pt-BR" sz="2000" dirty="0" err="1" smtClean="0"/>
              <a:t>Así</a:t>
            </a:r>
            <a:r>
              <a:rPr lang="pt-BR" sz="2000" dirty="0" smtClean="0"/>
              <a:t>, </a:t>
            </a:r>
            <a:r>
              <a:rPr lang="pt-BR" sz="2000" dirty="0" err="1" smtClean="0"/>
              <a:t>el</a:t>
            </a:r>
            <a:r>
              <a:rPr lang="pt-BR" sz="2000" dirty="0" smtClean="0"/>
              <a:t> título de “</a:t>
            </a:r>
            <a:r>
              <a:rPr lang="pt-BR" sz="2000" b="1" dirty="0" err="1" smtClean="0"/>
              <a:t>ciudadano</a:t>
            </a:r>
            <a:r>
              <a:rPr lang="pt-BR" sz="2000" b="1" dirty="0" smtClean="0"/>
              <a:t>” y “</a:t>
            </a:r>
            <a:r>
              <a:rPr lang="pt-BR" sz="2000" b="1" dirty="0" err="1" smtClean="0"/>
              <a:t>ciudadana</a:t>
            </a:r>
            <a:r>
              <a:rPr lang="pt-BR" sz="2000" dirty="0" err="1" smtClean="0"/>
              <a:t>”en</a:t>
            </a:r>
            <a:r>
              <a:rPr lang="pt-BR" sz="2000" dirty="0" smtClean="0"/>
              <a:t> </a:t>
            </a:r>
            <a:r>
              <a:rPr lang="pt-BR" sz="2000" dirty="0" err="1" smtClean="0"/>
              <a:t>la</a:t>
            </a:r>
            <a:r>
              <a:rPr lang="pt-BR" sz="2000" dirty="0" smtClean="0"/>
              <a:t> presente Carta </a:t>
            </a:r>
            <a:r>
              <a:rPr lang="pt-BR" sz="2000" dirty="0" err="1" smtClean="0"/>
              <a:t>Iberoamericana</a:t>
            </a:r>
            <a:r>
              <a:rPr lang="pt-BR" sz="2000" dirty="0" smtClean="0"/>
              <a:t> no está referido a </a:t>
            </a:r>
            <a:r>
              <a:rPr lang="pt-BR" sz="2000" dirty="0" err="1" smtClean="0"/>
              <a:t>las</a:t>
            </a:r>
            <a:r>
              <a:rPr lang="pt-BR" sz="2000" dirty="0" smtClean="0"/>
              <a:t> personas </a:t>
            </a:r>
            <a:r>
              <a:rPr lang="pt-BR" sz="2000" dirty="0" err="1" smtClean="0"/>
              <a:t>con</a:t>
            </a:r>
            <a:r>
              <a:rPr lang="pt-BR" sz="2000" dirty="0" smtClean="0"/>
              <a:t> </a:t>
            </a:r>
            <a:r>
              <a:rPr lang="pt-BR" sz="2000" dirty="0" err="1" smtClean="0"/>
              <a:t>derechos</a:t>
            </a:r>
            <a:r>
              <a:rPr lang="pt-BR" sz="2000" dirty="0" smtClean="0"/>
              <a:t> exclusivos de </a:t>
            </a:r>
            <a:r>
              <a:rPr lang="pt-BR" sz="2000" dirty="0" err="1" smtClean="0"/>
              <a:t>ciudadanía</a:t>
            </a:r>
            <a:r>
              <a:rPr lang="pt-BR" sz="2000" dirty="0" smtClean="0"/>
              <a:t> o de nacionalidade sino a todo habitante </a:t>
            </a:r>
            <a:r>
              <a:rPr lang="pt-BR" sz="2000" dirty="0" err="1" smtClean="0"/>
              <a:t>con</a:t>
            </a:r>
            <a:r>
              <a:rPr lang="pt-BR" sz="2000" dirty="0" smtClean="0"/>
              <a:t> </a:t>
            </a:r>
            <a:r>
              <a:rPr lang="pt-BR" sz="2000" dirty="0" err="1" smtClean="0"/>
              <a:t>respecto</a:t>
            </a:r>
            <a:r>
              <a:rPr lang="pt-BR" sz="2000" dirty="0" smtClean="0"/>
              <a:t> a </a:t>
            </a:r>
            <a:r>
              <a:rPr lang="pt-BR" sz="2000" dirty="0" err="1" smtClean="0"/>
              <a:t>la</a:t>
            </a:r>
            <a:r>
              <a:rPr lang="pt-BR" sz="2000" dirty="0" smtClean="0"/>
              <a:t> </a:t>
            </a:r>
            <a:r>
              <a:rPr lang="pt-BR" sz="2000" dirty="0" err="1" smtClean="0"/>
              <a:t>gestión</a:t>
            </a:r>
            <a:r>
              <a:rPr lang="pt-BR" sz="2000" dirty="0" smtClean="0"/>
              <a:t> pública </a:t>
            </a:r>
            <a:r>
              <a:rPr lang="pt-BR" sz="2000" dirty="0" err="1" smtClean="0"/>
              <a:t>del</a:t>
            </a:r>
            <a:r>
              <a:rPr lang="pt-BR" sz="2000" dirty="0" smtClean="0"/>
              <a:t> país </a:t>
            </a:r>
            <a:r>
              <a:rPr lang="pt-BR" sz="2000" dirty="0" err="1" smtClean="0"/>
              <a:t>en</a:t>
            </a:r>
            <a:r>
              <a:rPr lang="pt-BR" sz="2000" dirty="0" smtClean="0"/>
              <a:t> donde reside, </a:t>
            </a:r>
            <a:r>
              <a:rPr lang="pt-BR" sz="2000" dirty="0" err="1" smtClean="0"/>
              <a:t>en</a:t>
            </a:r>
            <a:r>
              <a:rPr lang="pt-BR" sz="2000" dirty="0" smtClean="0"/>
              <a:t> </a:t>
            </a:r>
            <a:r>
              <a:rPr lang="pt-BR" sz="2000" dirty="0" err="1" smtClean="0"/>
              <a:t>el</a:t>
            </a:r>
            <a:r>
              <a:rPr lang="pt-BR" sz="2000" dirty="0" smtClean="0"/>
              <a:t> </a:t>
            </a:r>
            <a:r>
              <a:rPr lang="pt-BR" sz="2000" dirty="0" err="1" smtClean="0"/>
              <a:t>ejercício</a:t>
            </a:r>
            <a:r>
              <a:rPr lang="pt-BR" sz="2000" dirty="0" smtClean="0"/>
              <a:t> de </a:t>
            </a:r>
            <a:r>
              <a:rPr lang="pt-BR" sz="2000" dirty="0" err="1" smtClean="0"/>
              <a:t>los</a:t>
            </a:r>
            <a:r>
              <a:rPr lang="pt-BR" sz="2000" dirty="0" smtClean="0"/>
              <a:t> </a:t>
            </a:r>
            <a:r>
              <a:rPr lang="pt-BR" sz="2000" dirty="0" err="1" smtClean="0"/>
              <a:t>derechos</a:t>
            </a:r>
            <a:r>
              <a:rPr lang="pt-BR" sz="2000" dirty="0" smtClean="0"/>
              <a:t> que </a:t>
            </a:r>
            <a:r>
              <a:rPr lang="pt-BR" sz="2000" dirty="0" err="1" smtClean="0"/>
              <a:t>le</a:t>
            </a:r>
            <a:r>
              <a:rPr lang="pt-BR" sz="2000" dirty="0" smtClean="0"/>
              <a:t> </a:t>
            </a:r>
            <a:r>
              <a:rPr lang="pt-BR" sz="2000" dirty="0" err="1" smtClean="0"/>
              <a:t>conciernen</a:t>
            </a:r>
            <a:r>
              <a:rPr lang="pt-BR" sz="2000" dirty="0" smtClean="0"/>
              <a:t>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t-BR" sz="2000" dirty="0" smtClean="0"/>
              <a:t>CARTA IBEROAMERICANA DE PARTICIPACIÓN CIUDADANA EN LA GESTIÓN PÚBLICA - 2009</a:t>
            </a:r>
            <a:endParaRPr lang="en-US" sz="2000" dirty="0" smtClean="0"/>
          </a:p>
          <a:p>
            <a:pPr fontAlgn="auto">
              <a:spcAft>
                <a:spcPts val="0"/>
              </a:spcAft>
              <a:defRPr/>
            </a:pPr>
            <a:endParaRPr lang="en-US" sz="2000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57188" y="404664"/>
            <a:ext cx="8501062" cy="1713929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 marL="342900" indent="-342900" eaLnBrk="0" fontAlgn="auto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pt-BR" sz="2000" b="1" kern="0" dirty="0">
                <a:latin typeface="+mn-lt"/>
                <a:cs typeface="Arial" pitchFamily="34" charset="0"/>
              </a:rPr>
              <a:t>Artigo 21°</a:t>
            </a:r>
          </a:p>
          <a:p>
            <a:pPr marL="457200" indent="-457200" eaLnBrk="0" fontAlgn="auto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000" kern="0" dirty="0">
                <a:latin typeface="+mn-lt"/>
                <a:cs typeface="Arial" pitchFamily="34" charset="0"/>
              </a:rPr>
              <a:t>    </a:t>
            </a:r>
            <a:r>
              <a:rPr lang="pt-BR" sz="2000" b="1" i="1" kern="0" dirty="0">
                <a:latin typeface="+mn-lt"/>
                <a:cs typeface="Arial" pitchFamily="34" charset="0"/>
              </a:rPr>
              <a:t>Toda a pessoa tem o direito de tomar parte na </a:t>
            </a:r>
            <a:r>
              <a:rPr lang="pt-BR" sz="2000" b="1" i="1" kern="0" dirty="0" err="1">
                <a:latin typeface="+mn-lt"/>
                <a:cs typeface="Arial" pitchFamily="34" charset="0"/>
              </a:rPr>
              <a:t>direcção</a:t>
            </a:r>
            <a:r>
              <a:rPr lang="pt-BR" sz="2000" b="1" i="1" kern="0" dirty="0">
                <a:latin typeface="+mn-lt"/>
                <a:cs typeface="Arial" pitchFamily="34" charset="0"/>
              </a:rPr>
              <a:t> dos negócios públicos do seu país, quer </a:t>
            </a:r>
            <a:r>
              <a:rPr lang="pt-BR" sz="2000" b="1" i="1" kern="0" dirty="0" err="1">
                <a:latin typeface="+mn-lt"/>
                <a:cs typeface="Arial" pitchFamily="34" charset="0"/>
              </a:rPr>
              <a:t>directamente</a:t>
            </a:r>
            <a:r>
              <a:rPr lang="pt-BR" sz="2000" b="1" i="1" kern="0" dirty="0">
                <a:latin typeface="+mn-lt"/>
                <a:cs typeface="Arial" pitchFamily="34" charset="0"/>
              </a:rPr>
              <a:t>, quer por intermédio de representantes livremente escolhidos</a:t>
            </a:r>
            <a:r>
              <a:rPr lang="pt-BR" sz="2000" i="1" kern="0" dirty="0">
                <a:latin typeface="+mn-lt"/>
                <a:cs typeface="Arial" pitchFamily="34" charset="0"/>
              </a:rPr>
              <a:t>.</a:t>
            </a:r>
          </a:p>
          <a:p>
            <a:pPr marL="342900" indent="-342900" eaLnBrk="0" fontAlgn="auto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pt-BR" sz="2000" kern="0" dirty="0" smtClean="0">
                <a:latin typeface="+mn-lt"/>
                <a:cs typeface="Arial" pitchFamily="34" charset="0"/>
              </a:rPr>
              <a:t>DECLARAÇÃO UNIVERSAL DOS DIREITOS HUMANOS – 1948</a:t>
            </a:r>
            <a:endParaRPr lang="pt-BR" sz="2000" kern="0" dirty="0">
              <a:latin typeface="+mn-lt"/>
              <a:cs typeface="+mn-cs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428625" y="2348880"/>
            <a:ext cx="8229600" cy="208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2000" dirty="0" err="1"/>
              <a:t>Art</a:t>
            </a:r>
            <a:r>
              <a:rPr lang="pt-BR" altLang="pt-BR" sz="2000" dirty="0"/>
              <a:t> 1º (...)</a:t>
            </a:r>
          </a:p>
          <a:p>
            <a:pPr>
              <a:buFont typeface="Arial" charset="0"/>
              <a:buNone/>
            </a:pPr>
            <a:r>
              <a:rPr lang="pt-BR" altLang="pt-BR" sz="2000" dirty="0"/>
              <a:t>   Parágrafo único</a:t>
            </a:r>
          </a:p>
          <a:p>
            <a:pPr>
              <a:buFont typeface="Arial" charset="0"/>
              <a:buNone/>
            </a:pPr>
            <a:r>
              <a:rPr lang="pt-BR" altLang="pt-BR" sz="2000" dirty="0"/>
              <a:t>   </a:t>
            </a:r>
            <a:r>
              <a:rPr lang="pt-BR" altLang="pt-BR" sz="2000" b="1" dirty="0"/>
              <a:t>Todo o poder emana do povo, que o exerce por meio de representantes eleitos ou diretamente, nos termos desta Constituição</a:t>
            </a:r>
            <a:r>
              <a:rPr lang="pt-BR" altLang="pt-BR" sz="2000" b="1" dirty="0" smtClean="0"/>
              <a:t>.</a:t>
            </a:r>
          </a:p>
          <a:p>
            <a:pPr>
              <a:buFont typeface="Arial" charset="0"/>
              <a:buNone/>
            </a:pPr>
            <a:r>
              <a:rPr lang="pt-BR" altLang="pt-BR" sz="2000" b="1" dirty="0" smtClean="0"/>
              <a:t>CONSTITUIÇÃO DA REPÚBLICA FEDERATIVA DO BRASIL - 1988</a:t>
            </a:r>
            <a:endParaRPr lang="pt-BR" altLang="pt-BR" sz="2000" b="1" dirty="0"/>
          </a:p>
        </p:txBody>
      </p:sp>
    </p:spTree>
    <p:extLst>
      <p:ext uri="{BB962C8B-B14F-4D97-AF65-F5344CB8AC3E}">
        <p14:creationId xmlns:p14="http://schemas.microsoft.com/office/powerpoint/2010/main" xmlns="" val="189411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428625" y="1276177"/>
            <a:ext cx="8229600" cy="208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pt-BR" altLang="pt-BR" b="1" dirty="0" smtClean="0"/>
              <a:t>TODOS OS ENTES DA FEDERAÇÃO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altLang="pt-BR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pt-BR" altLang="pt-BR" b="1" dirty="0" smtClean="0"/>
              <a:t>TODOS OS PODERES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altLang="pt-BR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pt-BR" altLang="pt-BR" b="1" dirty="0" smtClean="0"/>
              <a:t>ADMINISTRAÇÃO DIRETA E INDIRETA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altLang="pt-BR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pt-BR" altLang="pt-BR" b="1" dirty="0" smtClean="0"/>
              <a:t>TODAS AS ÁREAS</a:t>
            </a:r>
            <a:endParaRPr lang="pt-BR" altLang="pt-BR" b="1" dirty="0"/>
          </a:p>
        </p:txBody>
      </p:sp>
    </p:spTree>
    <p:extLst>
      <p:ext uri="{BB962C8B-B14F-4D97-AF65-F5344CB8AC3E}">
        <p14:creationId xmlns:p14="http://schemas.microsoft.com/office/powerpoint/2010/main" xmlns="" val="37170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CONSELHOS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3"/>
          </p:nvPr>
        </p:nvSpPr>
        <p:spPr>
          <a:xfrm>
            <a:off x="468313" y="981075"/>
            <a:ext cx="8207375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71195"/>
            <a:ext cx="8784976" cy="1313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323528" y="1628800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PODER EXECUTIVO 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323528" y="3501008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PODER JUDICIÁRIO</a:t>
            </a:r>
          </a:p>
          <a:p>
            <a:endParaRPr lang="pt-BR" dirty="0" smtClean="0"/>
          </a:p>
          <a:p>
            <a:r>
              <a:rPr lang="pt-BR" dirty="0" smtClean="0"/>
              <a:t>Conselhos da comunidade – </a:t>
            </a:r>
            <a:r>
              <a:rPr lang="pt-BR" b="1" dirty="0" smtClean="0">
                <a:hlinkClick r:id="rId3"/>
              </a:rPr>
              <a:t>LEI Nº 7.210, DE 11 DE JULHO DE 1984.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PODER LEGISLATIVO</a:t>
            </a:r>
          </a:p>
          <a:p>
            <a:endParaRPr lang="pt-BR" dirty="0" smtClean="0"/>
          </a:p>
          <a:p>
            <a:r>
              <a:rPr lang="pt-BR" dirty="0" smtClean="0"/>
              <a:t>Conselho de Comunicação Social - </a:t>
            </a:r>
            <a:r>
              <a:rPr lang="pt-BR" b="1" dirty="0" smtClean="0">
                <a:hlinkClick r:id="rId4"/>
              </a:rPr>
              <a:t>LEI Nº 8.389, DE 30 DE DEZEMBRO DE 1991.</a:t>
            </a:r>
            <a:endParaRPr lang="pt-BR" b="1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8886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7"/>
          <p:cNvSpPr>
            <a:spLocks noGrp="1"/>
          </p:cNvSpPr>
          <p:nvPr>
            <p:ph type="subTitle" idx="4294967295"/>
          </p:nvPr>
        </p:nvSpPr>
        <p:spPr>
          <a:xfrm>
            <a:off x="468313" y="981075"/>
            <a:ext cx="8207375" cy="4318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dirty="0" smtClean="0"/>
              <a:t>COMISSÃO MISTA DE ORÇAMENTO</a:t>
            </a:r>
            <a:endParaRPr lang="pt-BR" dirty="0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0" y="2231499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pt-BR" sz="2000" dirty="0" smtClean="0"/>
              <a:t>Emendas parlamentares ao orçamento federal </a:t>
            </a:r>
            <a:r>
              <a:rPr lang="pt-BR" sz="2000" dirty="0"/>
              <a:t>– </a:t>
            </a:r>
          </a:p>
          <a:p>
            <a:pPr indent="450850" algn="just"/>
            <a:r>
              <a:rPr lang="pt-BR" sz="2000" dirty="0" smtClean="0"/>
              <a:t>individuais ou de bancada</a:t>
            </a:r>
            <a:endParaRPr lang="pt-BR" sz="2000" dirty="0"/>
          </a:p>
          <a:p>
            <a:pPr indent="450850" algn="just"/>
            <a:endParaRPr lang="pt-BR" sz="2000" dirty="0"/>
          </a:p>
          <a:p>
            <a:pPr indent="450850" algn="just"/>
            <a:r>
              <a:rPr lang="pt-BR" sz="2000" dirty="0" smtClean="0"/>
              <a:t>Em </a:t>
            </a:r>
            <a:r>
              <a:rPr lang="pt-BR" sz="2000" dirty="0"/>
              <a:t>2012 – </a:t>
            </a:r>
            <a:r>
              <a:rPr lang="pt-BR" sz="2000" dirty="0" smtClean="0"/>
              <a:t>Municípios puderam apresentar emendas ao orçamento federal Diretamente</a:t>
            </a:r>
            <a:endParaRPr lang="pt-BR" sz="2000" dirty="0"/>
          </a:p>
          <a:p>
            <a:pPr indent="450850" algn="just"/>
            <a:r>
              <a:rPr lang="pt-BR" sz="2000" dirty="0" smtClean="0"/>
              <a:t>Mas...</a:t>
            </a:r>
            <a:endParaRPr lang="pt-BR" sz="2000" dirty="0"/>
          </a:p>
          <a:p>
            <a:pPr indent="450850" algn="just"/>
            <a:endParaRPr lang="pt-BR" sz="2000" dirty="0"/>
          </a:p>
          <a:p>
            <a:pPr indent="450850" algn="just">
              <a:buFontTx/>
              <a:buChar char="-"/>
            </a:pPr>
            <a:r>
              <a:rPr lang="pt-BR" sz="2000" dirty="0" smtClean="0"/>
              <a:t>cidades até </a:t>
            </a:r>
            <a:r>
              <a:rPr lang="pt-BR" sz="2000" dirty="0"/>
              <a:t>50 mil habitantes;</a:t>
            </a:r>
          </a:p>
          <a:p>
            <a:pPr indent="450850" algn="just">
              <a:buFontTx/>
              <a:buChar char="-"/>
            </a:pPr>
            <a:r>
              <a:rPr lang="pt-BR" sz="2000" dirty="0"/>
              <a:t>valores </a:t>
            </a:r>
            <a:r>
              <a:rPr lang="pt-BR" sz="2000" dirty="0" smtClean="0"/>
              <a:t>de </a:t>
            </a:r>
            <a:r>
              <a:rPr lang="pt-BR" sz="2000" dirty="0"/>
              <a:t>300 mil </a:t>
            </a:r>
            <a:r>
              <a:rPr lang="pt-BR" sz="2000" dirty="0" smtClean="0"/>
              <a:t>a </a:t>
            </a:r>
            <a:r>
              <a:rPr lang="pt-BR" sz="2000" dirty="0"/>
              <a:t>600 mil Reales;</a:t>
            </a:r>
          </a:p>
          <a:p>
            <a:pPr indent="450850" algn="just">
              <a:buFontTx/>
              <a:buChar char="-"/>
            </a:pPr>
            <a:r>
              <a:rPr lang="pt-BR" sz="2000" dirty="0"/>
              <a:t>áreas específicas;</a:t>
            </a:r>
          </a:p>
          <a:p>
            <a:pPr indent="450850" algn="just">
              <a:buFontTx/>
              <a:buChar char="-"/>
            </a:pPr>
            <a:r>
              <a:rPr lang="pt-BR" sz="2000" dirty="0" smtClean="0"/>
              <a:t>tenha </a:t>
            </a:r>
            <a:r>
              <a:rPr lang="pt-BR" sz="2000" dirty="0"/>
              <a:t>realizado </a:t>
            </a:r>
            <a:r>
              <a:rPr lang="pt-BR" sz="2000" b="1" dirty="0"/>
              <a:t>audiência pública</a:t>
            </a:r>
            <a:r>
              <a:rPr lang="pt-BR" sz="2000" dirty="0"/>
              <a:t> para </a:t>
            </a:r>
            <a:r>
              <a:rPr lang="pt-BR" sz="2000" dirty="0" smtClean="0"/>
              <a:t>escolher a destinação </a:t>
            </a:r>
            <a:r>
              <a:rPr lang="pt-BR" sz="2000" dirty="0"/>
              <a:t>de recursos;</a:t>
            </a:r>
          </a:p>
          <a:p>
            <a:pPr indent="450850" algn="just"/>
            <a:endParaRPr lang="pt-BR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EMENDAS POPULARES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86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AMBIENTES VIRTUAIS</a:t>
            </a:r>
            <a:endParaRPr lang="en-US" dirty="0"/>
          </a:p>
        </p:txBody>
      </p:sp>
      <p:pic>
        <p:nvPicPr>
          <p:cNvPr id="49158" name="Picture 6" descr="http://www12.senado.leg.br/noticias/materias/2016/02/17/siga-brasil-ficara-fora-do-ar-nesta-quinta-feira-para-atualizacao-de-software/SIGABRAS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77698"/>
            <a:ext cx="2987824" cy="1980302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3563888" y="5589240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https://www12.senado.leg.br/orcamento/sigabrasil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644008" y="241159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https://www.siop.planejamento.gov.br/</a:t>
            </a:r>
            <a:endParaRPr lang="pt-BR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503611"/>
            <a:ext cx="4431314" cy="221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ixaDeTexto 12"/>
          <p:cNvSpPr txBox="1"/>
          <p:nvPr/>
        </p:nvSpPr>
        <p:spPr>
          <a:xfrm>
            <a:off x="3563888" y="4437112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https://ead.orcamentofederal.gov.br/</a:t>
            </a:r>
            <a:endParaRPr lang="pt-BR" dirty="0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3717032"/>
            <a:ext cx="2627784" cy="149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7591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1196752"/>
            <a:ext cx="9144000" cy="55446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5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Democracia e Participação</a:t>
            </a:r>
          </a:p>
          <a:p>
            <a:pPr marL="514350" indent="-514350" fontAlgn="auto">
              <a:spcAft>
                <a:spcPts val="0"/>
              </a:spcAft>
              <a:buAutoNum type="arabicPeriod"/>
              <a:defRPr/>
            </a:pPr>
            <a:endParaRPr lang="pt-BR" sz="5400" b="1" dirty="0" smtClean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 fontAlgn="auto">
              <a:spcAft>
                <a:spcPts val="0"/>
              </a:spcAft>
              <a:buAutoNum type="arabicPeriod"/>
              <a:defRPr/>
            </a:pPr>
            <a:r>
              <a:rPr lang="pt-BR" sz="5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O QUE</a:t>
            </a:r>
          </a:p>
          <a:p>
            <a:pPr marL="514350" indent="-514350" fontAlgn="auto">
              <a:spcAft>
                <a:spcPts val="0"/>
              </a:spcAft>
              <a:buAutoNum type="arabicPeriod"/>
              <a:defRPr/>
            </a:pPr>
            <a:r>
              <a:rPr lang="pt-BR" sz="5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QUEM</a:t>
            </a:r>
          </a:p>
          <a:p>
            <a:pPr marL="514350" indent="-514350" fontAlgn="auto">
              <a:spcAft>
                <a:spcPts val="0"/>
              </a:spcAft>
              <a:buAutoNum type="arabicPeriod"/>
              <a:defRPr/>
            </a:pPr>
            <a:r>
              <a:rPr lang="pt-BR" sz="5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COMO</a:t>
            </a:r>
            <a:endParaRPr lang="pt-BR" sz="54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827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E-DEMOCRACIA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3"/>
          </p:nvPr>
        </p:nvSpPr>
        <p:spPr>
          <a:xfrm>
            <a:off x="468313" y="981075"/>
            <a:ext cx="8207375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 smtClean="0"/>
              <a:t>edemocracia.camara.gov.br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6159267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6223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E-CIDADANIA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3"/>
          </p:nvPr>
        </p:nvSpPr>
        <p:spPr>
          <a:xfrm>
            <a:off x="468313" y="981075"/>
            <a:ext cx="8207375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 smtClean="0"/>
              <a:t>senado.leg.br/</a:t>
            </a:r>
            <a:r>
              <a:rPr lang="pt-BR" dirty="0" err="1" smtClean="0"/>
              <a:t>ecidadania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6088" y="1484784"/>
            <a:ext cx="6874304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6455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E-CIDADANIA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3"/>
          </p:nvPr>
        </p:nvSpPr>
        <p:spPr>
          <a:xfrm>
            <a:off x="468313" y="981075"/>
            <a:ext cx="8207375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 smtClean="0"/>
              <a:t>senado.leg.br/</a:t>
            </a:r>
            <a:r>
              <a:rPr lang="pt-BR" dirty="0" err="1" smtClean="0"/>
              <a:t>ecidadania</a:t>
            </a:r>
            <a:endParaRPr lang="pt-B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07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5613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AUDIÊNCIAS PÚBLICAS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3"/>
          </p:nvPr>
        </p:nvSpPr>
        <p:spPr>
          <a:xfrm>
            <a:off x="468313" y="981075"/>
            <a:ext cx="8207375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 smtClean="0"/>
              <a:t>senado.leg.br/</a:t>
            </a:r>
            <a:r>
              <a:rPr lang="pt-BR" dirty="0" err="1" smtClean="0"/>
              <a:t>ecidadania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6345709" cy="536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4509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428625" y="484089"/>
            <a:ext cx="8229600" cy="64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>
              <a:buNone/>
            </a:pPr>
            <a:r>
              <a:rPr lang="pt-BR" altLang="pt-BR" b="1" dirty="0" smtClean="0"/>
              <a:t>PODER EXECUTIVO FEDERAL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67544" y="1844824"/>
            <a:ext cx="280831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MINISTÉRIO DA SAÚDE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7544" y="2276872"/>
            <a:ext cx="280831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MINISTÉRIO DA EDUCAÇÃO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67544" y="2721694"/>
            <a:ext cx="2808312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MINISTÉRIO DO DESENVOLVIMENTO SOCIAL E AGRÁRIO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67544" y="3717032"/>
            <a:ext cx="2808312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MINISTÉRIO DA JUSTIÇA E CIDADANIA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467544" y="4437112"/>
            <a:ext cx="2808312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MINISTÉRIO DO MEIO AMBIENTE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67544" y="5157192"/>
            <a:ext cx="2808312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MINISTÉRIO DO TRABALHO E PREVIDÊNCIA SOCIAL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67544" y="5949280"/>
            <a:ext cx="2808312" cy="369332"/>
          </a:xfrm>
          <a:prstGeom prst="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ETC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004048" y="2051556"/>
            <a:ext cx="280831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SECRETARIA DE GOVERNO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004048" y="5169966"/>
            <a:ext cx="2808312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MINISTÉRIO DO PLANEJAMENTO, ORÇAMENTO E GESTÃO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004048" y="4120573"/>
            <a:ext cx="2808312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MINISTÉRIO DA TRANSPARÊNCIA, FISCALIZAÇÃO E CONTROLE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004048" y="3648506"/>
            <a:ext cx="280831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CASA CIVIL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995935" y="2433662"/>
            <a:ext cx="4662289" cy="923330"/>
          </a:xfrm>
          <a:prstGeom prst="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1"/>
                </a:solidFill>
              </a:rPr>
              <a:t>Lei nº 10.683, de 28 de maio de 2003(Art. 3º, I)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1"/>
                </a:solidFill>
              </a:rPr>
              <a:t>Decreto nº 8.243, de 23 de maio de 2014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1"/>
                </a:solidFill>
              </a:rPr>
              <a:t>Decreto nº 8.579, de 26 de novembro de 2015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864731" y="6172358"/>
            <a:ext cx="280831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IPEA</a:t>
            </a:r>
          </a:p>
        </p:txBody>
      </p:sp>
    </p:spTree>
    <p:extLst>
      <p:ext uri="{BB962C8B-B14F-4D97-AF65-F5344CB8AC3E}">
        <p14:creationId xmlns:p14="http://schemas.microsoft.com/office/powerpoint/2010/main" xmlns="" val="6114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/>
        </p:nvGraphicFramePr>
        <p:xfrm>
          <a:off x="0" y="1700808"/>
          <a:ext cx="914400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/>
          <p:cNvSpPr/>
          <p:nvPr/>
        </p:nvSpPr>
        <p:spPr>
          <a:xfrm>
            <a:off x="1403648" y="6300028"/>
            <a:ext cx="1707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Fonte: Casa Civil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611560" y="1268760"/>
            <a:ext cx="80698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QUADRO DE PESSOAL DA SECRETARIA DE GOVERNO DA PRESIDÊNCIA DA REPÚBLICA</a:t>
            </a:r>
            <a:endParaRPr lang="pt-BR" dirty="0"/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 bwMode="auto">
          <a:xfrm>
            <a:off x="428625" y="484089"/>
            <a:ext cx="8229600" cy="64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>
              <a:buNone/>
            </a:pPr>
            <a:r>
              <a:rPr lang="pt-BR" altLang="pt-BR" b="1" dirty="0" smtClean="0"/>
              <a:t>PODER EXECUTIVO FEDERAL</a:t>
            </a:r>
          </a:p>
        </p:txBody>
      </p:sp>
    </p:spTree>
    <p:extLst>
      <p:ext uri="{BB962C8B-B14F-4D97-AF65-F5344CB8AC3E}">
        <p14:creationId xmlns:p14="http://schemas.microsoft.com/office/powerpoint/2010/main" xmlns="" val="198520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43213" y="2565400"/>
            <a:ext cx="335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5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COMO</a:t>
            </a:r>
          </a:p>
          <a:p>
            <a:pPr fontAlgn="auto">
              <a:spcAft>
                <a:spcPts val="0"/>
              </a:spcAft>
              <a:defRPr/>
            </a:pPr>
            <a:endParaRPr lang="pt-BR" sz="54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27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7"/>
          <p:cNvSpPr>
            <a:spLocks noGrp="1"/>
          </p:cNvSpPr>
          <p:nvPr>
            <p:ph type="subTitle" idx="13"/>
          </p:nvPr>
        </p:nvSpPr>
        <p:spPr>
          <a:xfrm>
            <a:off x="468313" y="981075"/>
            <a:ext cx="8207375" cy="43180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 smtClean="0"/>
              <a:t>POLÍTICA NACIONAL DE PARTICIPAÇÃO SOCIAL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PNPS</a:t>
            </a:r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638300" y="1916113"/>
          <a:ext cx="5761038" cy="549275"/>
        </p:xfrm>
        <a:graphic>
          <a:graphicData uri="http://schemas.openxmlformats.org/drawingml/2006/table">
            <a:tbl>
              <a:tblPr/>
              <a:tblGrid>
                <a:gridCol w="806546"/>
                <a:gridCol w="4954492"/>
              </a:tblGrid>
              <a:tr h="549275"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effectLst/>
                          <a:latin typeface="Arial"/>
                        </a:rPr>
                        <a:t>Presidência da República</a:t>
                      </a:r>
                      <a:br>
                        <a:rPr lang="pt-BR" sz="1800" b="1" dirty="0">
                          <a:effectLst/>
                          <a:latin typeface="Arial"/>
                        </a:rPr>
                      </a:br>
                      <a:endParaRPr lang="pt-BR" sz="18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03225" y="2338388"/>
          <a:ext cx="8229600" cy="1097280"/>
        </p:xfrm>
        <a:graphic>
          <a:graphicData uri="http://schemas.openxmlformats.org/drawingml/2006/table">
            <a:tbl>
              <a:tblPr/>
              <a:tblGrid>
                <a:gridCol w="4032504"/>
                <a:gridCol w="4197096"/>
              </a:tblGrid>
              <a:tr h="1096962">
                <a:tc>
                  <a:txBody>
                    <a:bodyPr/>
                    <a:lstStyle/>
                    <a:p>
                      <a:r>
                        <a:rPr lang="pt-BR" sz="1800" dirty="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800000"/>
                          </a:solidFill>
                          <a:effectLst/>
                          <a:latin typeface="Arial"/>
                        </a:rPr>
                        <a:t>Institui a Política Nacional de Participação Social - PNPS e o Sistema Nacional de Participação Social - SNPS, e dá outras providências.</a:t>
                      </a:r>
                      <a:endParaRPr lang="pt-BR" sz="18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0970" name="Rectangle 3"/>
          <p:cNvSpPr>
            <a:spLocks noChangeArrowheads="1"/>
          </p:cNvSpPr>
          <p:nvPr/>
        </p:nvSpPr>
        <p:spPr bwMode="auto">
          <a:xfrm>
            <a:off x="106363" y="3387725"/>
            <a:ext cx="9036050" cy="280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pt-BR" altLang="pt-BR" sz="1000" dirty="0">
                <a:latin typeface="Arial" charset="0"/>
              </a:rPr>
              <a:t> </a:t>
            </a:r>
            <a:endParaRPr lang="pt-BR" altLang="pt-BR" sz="4900" dirty="0">
              <a:latin typeface="Arial" charset="0"/>
            </a:endParaRPr>
          </a:p>
          <a:p>
            <a:pPr algn="r" eaLnBrk="0" hangingPunct="0"/>
            <a:r>
              <a:rPr lang="pt-BR" altLang="pt-BR" sz="2800" b="1" dirty="0">
                <a:solidFill>
                  <a:srgbClr val="000080"/>
                </a:solidFill>
                <a:latin typeface="Arial" charset="0"/>
                <a:hlinkClick r:id="rId2"/>
              </a:rPr>
              <a:t>DECRETO Nº 8.243, DE 23 DE MAIO DE 2014</a:t>
            </a:r>
            <a:endParaRPr lang="pt-BR" altLang="pt-BR" sz="2800" b="1" dirty="0">
              <a:solidFill>
                <a:srgbClr val="000080"/>
              </a:solidFill>
              <a:latin typeface="Arial" charset="0"/>
            </a:endParaRPr>
          </a:p>
          <a:p>
            <a:pPr algn="r" eaLnBrk="0" hangingPunct="0"/>
            <a:endParaRPr lang="pt-BR" altLang="pt-BR" sz="2800" b="1" dirty="0">
              <a:solidFill>
                <a:srgbClr val="000080"/>
              </a:solidFill>
              <a:latin typeface="Arial" charset="0"/>
            </a:endParaRPr>
          </a:p>
          <a:p>
            <a:pPr algn="r" eaLnBrk="0" hangingPunct="0"/>
            <a:endParaRPr lang="pt-BR" altLang="pt-BR" sz="200" dirty="0">
              <a:latin typeface="Arial" charset="0"/>
            </a:endParaRPr>
          </a:p>
          <a:p>
            <a:pPr algn="just" eaLnBrk="0" hangingPunct="0"/>
            <a:r>
              <a:rPr lang="pt-BR" altLang="pt-BR" sz="1200" b="1" dirty="0">
                <a:solidFill>
                  <a:srgbClr val="000000"/>
                </a:solidFill>
                <a:latin typeface="Arial" charset="0"/>
              </a:rPr>
              <a:t>A PRESIDENTA DA REPÚBLICA</a:t>
            </a:r>
            <a:r>
              <a:rPr lang="pt-BR" altLang="pt-BR" sz="1200" dirty="0">
                <a:solidFill>
                  <a:srgbClr val="000000"/>
                </a:solidFill>
                <a:latin typeface="Arial" charset="0"/>
              </a:rPr>
              <a:t>, no uso das atribuições que lhe confere o art. 84, </a:t>
            </a:r>
            <a:r>
              <a:rPr lang="pt-BR" altLang="pt-BR" sz="1200" b="1" dirty="0">
                <a:solidFill>
                  <a:srgbClr val="000000"/>
                </a:solidFill>
                <a:latin typeface="Arial" charset="0"/>
              </a:rPr>
              <a:t>caput</a:t>
            </a:r>
            <a:r>
              <a:rPr lang="pt-BR" altLang="pt-BR" sz="1200" dirty="0">
                <a:solidFill>
                  <a:srgbClr val="000000"/>
                </a:solidFill>
                <a:latin typeface="Arial" charset="0"/>
              </a:rPr>
              <a:t>, incisos IV e VI, alínea “a”, da Constituição, e tendo em vista o disposto no art. 3º, </a:t>
            </a:r>
            <a:r>
              <a:rPr lang="pt-BR" altLang="pt-BR" sz="1200" b="1" dirty="0">
                <a:solidFill>
                  <a:srgbClr val="000000"/>
                </a:solidFill>
                <a:latin typeface="Arial" charset="0"/>
              </a:rPr>
              <a:t>caput</a:t>
            </a:r>
            <a:r>
              <a:rPr lang="pt-BR" altLang="pt-BR" sz="1200" dirty="0">
                <a:solidFill>
                  <a:srgbClr val="000000"/>
                </a:solidFill>
                <a:latin typeface="Arial" charset="0"/>
              </a:rPr>
              <a:t>, inciso I, e no art. 17 da Lei nº 10.683, de 28 de maio de 2003,</a:t>
            </a:r>
          </a:p>
          <a:p>
            <a:pPr algn="just" eaLnBrk="0" hangingPunct="0"/>
            <a:endParaRPr lang="pt-BR" altLang="pt-BR" sz="1000" dirty="0">
              <a:latin typeface="Arial" charset="0"/>
            </a:endParaRPr>
          </a:p>
          <a:p>
            <a:pPr algn="just" eaLnBrk="0" hangingPunct="0"/>
            <a:r>
              <a:rPr lang="pt-BR" altLang="pt-BR" sz="1200" b="1" dirty="0">
                <a:solidFill>
                  <a:srgbClr val="000000"/>
                </a:solidFill>
                <a:latin typeface="Arial" charset="0"/>
              </a:rPr>
              <a:t>DECRETA</a:t>
            </a:r>
            <a:r>
              <a:rPr lang="pt-BR" altLang="pt-BR" sz="1200" dirty="0">
                <a:solidFill>
                  <a:srgbClr val="000000"/>
                </a:solidFill>
                <a:latin typeface="Arial" charset="0"/>
              </a:rPr>
              <a:t>:</a:t>
            </a:r>
          </a:p>
          <a:p>
            <a:pPr algn="just" eaLnBrk="0" hangingPunct="0"/>
            <a:endParaRPr lang="pt-BR" altLang="pt-BR" sz="1000" dirty="0">
              <a:latin typeface="Arial" charset="0"/>
            </a:endParaRPr>
          </a:p>
          <a:p>
            <a:pPr algn="just" eaLnBrk="0" hangingPunct="0"/>
            <a:r>
              <a:rPr lang="pt-BR" altLang="pt-BR" sz="1200" dirty="0">
                <a:solidFill>
                  <a:srgbClr val="000000"/>
                </a:solidFill>
                <a:latin typeface="Arial" charset="0"/>
              </a:rPr>
              <a:t>Art. 1º  Fica instituída a Política Nacional de Participação Social - PNPS, com o objetivo de fortalecer e articular os mecanismos e as instâncias democráticas de diálogo e a atuação conjunta entre a administração pública federal e a sociedade civil.</a:t>
            </a:r>
            <a:endParaRPr lang="pt-BR" altLang="pt-BR" sz="1000" dirty="0">
              <a:latin typeface="Arial" charset="0"/>
            </a:endParaRPr>
          </a:p>
          <a:p>
            <a:pPr algn="just" eaLnBrk="0" hangingPunct="0"/>
            <a:r>
              <a:rPr lang="pt-BR" altLang="pt-BR" sz="1200" dirty="0">
                <a:solidFill>
                  <a:srgbClr val="000000"/>
                </a:solidFill>
                <a:latin typeface="Arial" charset="0"/>
              </a:rPr>
              <a:t>Parágrafo único.  Na formulação, na execução, no monitoramento e na avaliação de programas e políticas públicas e no aprimoramento da gestão pública serão considerados os objetivos e as diretrizes da PNPS.</a:t>
            </a:r>
            <a:endParaRPr lang="pt-BR" altLang="pt-BR" sz="6600" dirty="0">
              <a:latin typeface="Arial" charset="0"/>
            </a:endParaRPr>
          </a:p>
        </p:txBody>
      </p:sp>
      <p:pic>
        <p:nvPicPr>
          <p:cNvPr id="40971" name="Picture 4" descr="http://www.planalto.gov.br/ccivil_03/_Ato2007-2010/2008/Decreto/Image4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7239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736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Política Nacional de Participação Social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79512" y="1124744"/>
            <a:ext cx="864096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latin typeface="+mn-lt"/>
                <a:cs typeface="+mn-cs"/>
              </a:rPr>
              <a:t>Art. 6</a:t>
            </a:r>
            <a:r>
              <a:rPr lang="pt-BR" sz="2800" strike="sngStrike" dirty="0">
                <a:latin typeface="+mn-lt"/>
                <a:cs typeface="+mn-cs"/>
              </a:rPr>
              <a:t>º</a:t>
            </a:r>
            <a:r>
              <a:rPr lang="pt-BR" sz="2800" dirty="0">
                <a:latin typeface="+mn-lt"/>
                <a:cs typeface="+mn-cs"/>
              </a:rPr>
              <a:t>  São instâncias e mecanismos de participação social, sem prejuízo da criação e do reconhecimento de outras formas de diálogo entre administração pública federal e sociedade civil: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latin typeface="+mn-lt"/>
                <a:cs typeface="+mn-cs"/>
              </a:rPr>
              <a:t>I - conselho de políticas públicas;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latin typeface="+mn-lt"/>
                <a:cs typeface="+mn-cs"/>
              </a:rPr>
              <a:t>II - comissão de políticas públicas;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latin typeface="+mn-lt"/>
                <a:cs typeface="+mn-cs"/>
              </a:rPr>
              <a:t>III - conferência nacional;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latin typeface="+mn-lt"/>
                <a:cs typeface="+mn-cs"/>
              </a:rPr>
              <a:t>IV - ouvidoria pública federal;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latin typeface="+mn-lt"/>
                <a:cs typeface="+mn-cs"/>
              </a:rPr>
              <a:t>V - mesa de diálogo;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latin typeface="+mn-lt"/>
                <a:cs typeface="+mn-cs"/>
              </a:rPr>
              <a:t>VI - fórum </a:t>
            </a:r>
            <a:r>
              <a:rPr lang="pt-BR" sz="2800" dirty="0" err="1">
                <a:latin typeface="+mn-lt"/>
                <a:cs typeface="+mn-cs"/>
              </a:rPr>
              <a:t>interconselhos</a:t>
            </a:r>
            <a:r>
              <a:rPr lang="pt-BR" sz="2800" dirty="0">
                <a:latin typeface="+mn-lt"/>
                <a:cs typeface="+mn-cs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latin typeface="+mn-lt"/>
                <a:cs typeface="+mn-cs"/>
              </a:rPr>
              <a:t>VII - audiência pública;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latin typeface="+mn-lt"/>
                <a:cs typeface="+mn-cs"/>
              </a:rPr>
              <a:t>VIII - consulta pública; 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latin typeface="+mn-lt"/>
                <a:cs typeface="+mn-cs"/>
              </a:rPr>
              <a:t>IX - ambiente virtual de participação social.</a:t>
            </a:r>
          </a:p>
        </p:txBody>
      </p:sp>
    </p:spTree>
    <p:extLst>
      <p:ext uri="{BB962C8B-B14F-4D97-AF65-F5344CB8AC3E}">
        <p14:creationId xmlns:p14="http://schemas.microsoft.com/office/powerpoint/2010/main" xmlns="" val="1811633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9552" y="404664"/>
            <a:ext cx="5904656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www.ipea.gov.br/participacao</a:t>
            </a:r>
            <a:endParaRPr lang="pt-BR" sz="28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96752"/>
            <a:ext cx="6156175" cy="498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4957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43213" y="2565400"/>
            <a:ext cx="335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5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O QUE</a:t>
            </a:r>
            <a:endParaRPr lang="pt-BR" sz="54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495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latin typeface="+mn-lt"/>
              </a:rPr>
              <a:t>Mapeamento das interfaces </a:t>
            </a:r>
            <a:r>
              <a:rPr lang="pt-BR" b="1" dirty="0" err="1" smtClean="0">
                <a:latin typeface="+mn-lt"/>
              </a:rPr>
              <a:t>socioestatais</a:t>
            </a:r>
            <a:r>
              <a:rPr lang="pt-BR" b="1" dirty="0" smtClean="0">
                <a:latin typeface="+mn-lt"/>
              </a:rPr>
              <a:t> no Governo Federal</a:t>
            </a:r>
            <a:endParaRPr lang="pt-BR" b="1" dirty="0">
              <a:latin typeface="+mn-lt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>
          <a:xfrm>
            <a:off x="3091219" y="1825625"/>
            <a:ext cx="5424132" cy="465301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dirty="0" smtClean="0"/>
              <a:t>Sistematização e análise de dados de programas federais no </a:t>
            </a:r>
            <a:r>
              <a:rPr lang="pt-BR" dirty="0" err="1" smtClean="0"/>
              <a:t>Sigplan</a:t>
            </a:r>
            <a:r>
              <a:rPr lang="pt-BR" dirty="0" smtClean="0"/>
              <a:t> de 2002 a 2010.</a:t>
            </a:r>
          </a:p>
          <a:p>
            <a:endParaRPr lang="pt-BR" dirty="0" smtClean="0"/>
          </a:p>
          <a:p>
            <a:pPr marL="0" indent="0" algn="r">
              <a:buNone/>
            </a:pPr>
            <a:r>
              <a:rPr lang="pt-BR" dirty="0" smtClean="0"/>
              <a:t>PIRES</a:t>
            </a:r>
            <a:r>
              <a:rPr lang="pt-BR" dirty="0"/>
              <a:t>, Roberto. &amp; VAZ, Alexander</a:t>
            </a:r>
            <a:r>
              <a:rPr lang="pt-BR" dirty="0" smtClean="0"/>
              <a:t>. </a:t>
            </a:r>
            <a:r>
              <a:rPr lang="pt-BR" b="1" dirty="0"/>
              <a:t>Participação social como método de governo? Um mapeamento das interfaces </a:t>
            </a:r>
            <a:r>
              <a:rPr lang="pt-BR" b="1" dirty="0" err="1"/>
              <a:t>socioestatais</a:t>
            </a:r>
            <a:r>
              <a:rPr lang="pt-BR" b="1" dirty="0"/>
              <a:t> no governo federal.</a:t>
            </a:r>
            <a:r>
              <a:rPr lang="pt-BR" dirty="0" smtClean="0"/>
              <a:t> </a:t>
            </a:r>
            <a:endParaRPr lang="pt-BR" dirty="0"/>
          </a:p>
          <a:p>
            <a:endParaRPr lang="pt-BR" dirty="0"/>
          </a:p>
        </p:txBody>
      </p:sp>
      <p:pic>
        <p:nvPicPr>
          <p:cNvPr id="1028" name="Picture 4" descr="capa_tds_gera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683" y="1825625"/>
            <a:ext cx="2472745" cy="465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614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280112" y="332659"/>
            <a:ext cx="8681683" cy="86409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pt-BR" sz="4400" b="1" dirty="0" smtClean="0"/>
              <a:t>% de interfaces </a:t>
            </a:r>
            <a:r>
              <a:rPr lang="pt-BR" sz="4400" b="1" dirty="0" err="1" smtClean="0"/>
              <a:t>socioestatais</a:t>
            </a:r>
            <a:r>
              <a:rPr lang="pt-BR" sz="4400" b="1" dirty="0" smtClean="0"/>
              <a:t> no Governo </a:t>
            </a:r>
            <a:r>
              <a:rPr lang="pt-BR" sz="4400" b="1" dirty="0"/>
              <a:t>F</a:t>
            </a:r>
            <a:r>
              <a:rPr lang="pt-BR" sz="4400" b="1" dirty="0" smtClean="0"/>
              <a:t>ederal</a:t>
            </a:r>
            <a:endParaRPr lang="pt-BR" sz="4400" b="1" dirty="0"/>
          </a:p>
        </p:txBody>
      </p:sp>
      <p:pic>
        <p:nvPicPr>
          <p:cNvPr id="2050" name="Imagem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3658" y="1556793"/>
            <a:ext cx="5994666" cy="470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08341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502276" y="332657"/>
            <a:ext cx="8161986" cy="110977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pt-BR" sz="3600" b="1" dirty="0" smtClean="0"/>
              <a:t>Existem correspondências entre tipos de interfaces e áreas temáticas de políticas públicas:</a:t>
            </a:r>
            <a:endParaRPr lang="pt-BR" sz="3600" dirty="0" smtClean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43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18900812"/>
              </p:ext>
            </p:extLst>
          </p:nvPr>
        </p:nvGraphicFramePr>
        <p:xfrm>
          <a:off x="-1" y="1844824"/>
          <a:ext cx="9144000" cy="378712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601623"/>
                <a:gridCol w="976228"/>
                <a:gridCol w="1017921"/>
                <a:gridCol w="976228"/>
                <a:gridCol w="976228"/>
                <a:gridCol w="1530441"/>
                <a:gridCol w="1321974"/>
                <a:gridCol w="743357"/>
              </a:tblGrid>
              <a:tr h="1036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Ouvidora</a:t>
                      </a:r>
                      <a:endParaRPr lang="pt-B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Audiência Pública</a:t>
                      </a:r>
                      <a:endParaRPr lang="pt-BR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Consulta Pública</a:t>
                      </a:r>
                      <a:endParaRPr lang="pt-BR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Reunião Grupos Interesse</a:t>
                      </a:r>
                      <a:endParaRPr lang="pt-BR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Discussão em Conselho Setorial</a:t>
                      </a:r>
                      <a:endParaRPr lang="pt-B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Discussão em Conferências</a:t>
                      </a:r>
                      <a:endParaRPr lang="pt-BR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Outro</a:t>
                      </a:r>
                      <a:endParaRPr lang="pt-B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</a:tr>
              <a:tr h="361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Infraestrutura</a:t>
                      </a:r>
                      <a:endParaRPr lang="pt-B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37,6%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42,8%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33,0%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26,4%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19,9%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11,9%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23,9%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</a:tr>
              <a:tr h="680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Desenvolvimento econômico</a:t>
                      </a:r>
                      <a:endParaRPr lang="pt-BR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17,4%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10,1%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15,9%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15,2%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12,1%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19,0%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20,7%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</a:tr>
              <a:tr h="638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Proteção e Promoção Social</a:t>
                      </a:r>
                      <a:endParaRPr lang="pt-BR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36,5%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31,5%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30,8%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33,9%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51,0%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52,4%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37,5%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</a:tr>
              <a:tr h="361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Meio ambiente</a:t>
                      </a:r>
                      <a:endParaRPr lang="pt-BR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8,4%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15,6%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20,3%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24,5%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17,1%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16,7%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17,9%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</a:tr>
              <a:tr h="361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Total</a:t>
                      </a:r>
                      <a:endParaRPr lang="pt-BR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100%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100%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100%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100%</a:t>
                      </a:r>
                      <a:endParaRPr lang="pt-BR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100%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100%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100%</a:t>
                      </a:r>
                      <a:endParaRPr lang="pt-BR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</a:tr>
              <a:tr h="347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338" marR="33338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09358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STATE-SOCIETY INTERACTIONS</a:t>
            </a:r>
            <a:endParaRPr lang="pt-BR" dirty="0"/>
          </a:p>
        </p:txBody>
      </p:sp>
      <p:pic>
        <p:nvPicPr>
          <p:cNvPr id="11" name="Imagem 10"/>
          <p:cNvPicPr/>
          <p:nvPr/>
        </p:nvPicPr>
        <p:blipFill>
          <a:blip r:embed="rId2" cstate="print"/>
          <a:srcRect l="29453" t="16376" r="38885" b="41994"/>
          <a:stretch>
            <a:fillRect/>
          </a:stretch>
        </p:blipFill>
        <p:spPr bwMode="auto">
          <a:xfrm>
            <a:off x="251520" y="2060848"/>
            <a:ext cx="5464590" cy="404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5796136" y="2636912"/>
          <a:ext cx="3005793" cy="3049524"/>
        </p:xfrm>
        <a:graphic>
          <a:graphicData uri="http://schemas.openxmlformats.org/drawingml/2006/table">
            <a:tbl>
              <a:tblPr/>
              <a:tblGrid>
                <a:gridCol w="1524812"/>
                <a:gridCol w="1480981"/>
              </a:tblGrid>
              <a:tr h="5118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latin typeface="Calibri"/>
                          <a:ea typeface="Calibri"/>
                          <a:cs typeface="Times New Roman"/>
                        </a:rPr>
                        <a:t>Theme classes of public programs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latin typeface="Calibri"/>
                          <a:ea typeface="Calibri"/>
                          <a:cs typeface="Times New Roman"/>
                        </a:rPr>
                        <a:t>Interaction types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7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DE - economic development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Rgi - stakeholders meetings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75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PS - social protection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Dcs - council discussion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37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Dcf - conferences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75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Inf - Infrastructure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CP - public consultation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75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AP - public audiences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37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MA - environment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Ov - hearing offices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37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Ot - others</a:t>
                      </a:r>
                      <a:endParaRPr lang="pt-BR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377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Source: IPEA.gov.br (2012)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1034" marR="910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380647" y="1547500"/>
            <a:ext cx="63827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SPATIAL ASSOCIATON between policy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types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and interaction types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89917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Conferências Nacionais</a:t>
            </a:r>
            <a:endParaRPr lang="pt-BR" dirty="0"/>
          </a:p>
        </p:txBody>
      </p:sp>
      <p:pic>
        <p:nvPicPr>
          <p:cNvPr id="1028" name="Picture 4" descr="livroconferenci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305175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3779912" y="1427153"/>
            <a:ext cx="518457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/>
              <a:t>CONFERÊNCIAS NACIONAIS : ATORES, DINÂMICAS PARTICIPATIVAS E</a:t>
            </a:r>
          </a:p>
          <a:p>
            <a:r>
              <a:rPr lang="pt-BR" sz="3200" dirty="0" smtClean="0"/>
              <a:t>EFETIVIDADES </a:t>
            </a:r>
          </a:p>
          <a:p>
            <a:endParaRPr lang="pt-BR" sz="2800" dirty="0" smtClean="0"/>
          </a:p>
          <a:p>
            <a:r>
              <a:rPr lang="pt-BR" sz="2800" dirty="0" smtClean="0"/>
              <a:t>organizadores</a:t>
            </a:r>
            <a:r>
              <a:rPr lang="pt-BR" sz="2800" dirty="0"/>
              <a:t>: </a:t>
            </a:r>
            <a:endParaRPr lang="pt-BR" sz="2800" dirty="0" smtClean="0"/>
          </a:p>
          <a:p>
            <a:r>
              <a:rPr lang="pt-BR" sz="2800" dirty="0" smtClean="0"/>
              <a:t>Leonardo </a:t>
            </a:r>
            <a:r>
              <a:rPr lang="pt-BR" sz="2800" dirty="0" err="1"/>
              <a:t>Avritzer</a:t>
            </a:r>
            <a:r>
              <a:rPr lang="pt-BR" sz="2800" dirty="0"/>
              <a:t>, </a:t>
            </a:r>
            <a:endParaRPr lang="pt-BR" sz="2800" dirty="0" smtClean="0"/>
          </a:p>
          <a:p>
            <a:r>
              <a:rPr lang="pt-BR" sz="2800" dirty="0" smtClean="0"/>
              <a:t>Clóvis Henrique </a:t>
            </a:r>
            <a:r>
              <a:rPr lang="pt-BR" sz="2800" dirty="0"/>
              <a:t>Leite de </a:t>
            </a:r>
            <a:r>
              <a:rPr lang="pt-BR" sz="2800" dirty="0" smtClean="0"/>
              <a:t>Souza.</a:t>
            </a:r>
          </a:p>
          <a:p>
            <a:endParaRPr lang="pt-BR" sz="2800" dirty="0"/>
          </a:p>
          <a:p>
            <a:r>
              <a:rPr lang="pt-BR" sz="2800" dirty="0" smtClean="0"/>
              <a:t>Brasília </a:t>
            </a:r>
            <a:r>
              <a:rPr lang="pt-BR" sz="2800" dirty="0"/>
              <a:t>: Ipea, 2013</a:t>
            </a:r>
            <a:r>
              <a:rPr lang="pt-BR" sz="2800" dirty="0" smtClean="0"/>
              <a:t>. 297 </a:t>
            </a:r>
            <a:r>
              <a:rPr lang="pt-BR" sz="2800" dirty="0"/>
              <a:t>p</a:t>
            </a:r>
            <a:r>
              <a:rPr lang="pt-BR" sz="2800" dirty="0" smtClean="0"/>
              <a:t>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15206296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Diagnóstico</a:t>
            </a:r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050" t="31999" r="32154" b="19043"/>
          <a:stretch/>
        </p:blipFill>
        <p:spPr bwMode="auto">
          <a:xfrm>
            <a:off x="738361" y="1268760"/>
            <a:ext cx="7290023" cy="5456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907063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Diagnóstico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270206" y="1412776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O governo Lula realizou, entre 2003 e 2010, 74 conferências nacionais, das quais </a:t>
            </a:r>
          </a:p>
          <a:p>
            <a:r>
              <a:rPr lang="pt-BR" dirty="0"/>
              <a:t>participaram 6,5% da população brasileira. Além da participação deste contingente </a:t>
            </a:r>
          </a:p>
          <a:p>
            <a:r>
              <a:rPr lang="pt-BR" dirty="0"/>
              <a:t>próximo de 10 milhões de pessoas (ou excluídas as crianças, 6 milhões de adultos), </a:t>
            </a:r>
          </a:p>
          <a:p>
            <a:r>
              <a:rPr lang="pt-BR" dirty="0"/>
              <a:t>41,8% dos respondentes da pesquisa afirmaram ter ouvido falar das conferências </a:t>
            </a:r>
          </a:p>
          <a:p>
            <a:r>
              <a:rPr lang="pt-BR" dirty="0"/>
              <a:t>nacionais. Por último, vale a pena salientar o perfil dos participantes nas </a:t>
            </a:r>
            <a:r>
              <a:rPr lang="pt-BR" dirty="0" smtClean="0"/>
              <a:t>conferências </a:t>
            </a:r>
            <a:r>
              <a:rPr lang="pt-BR" dirty="0"/>
              <a:t>nacionais: a participante típica é uma mulher em 51,2% dos casos, com </a:t>
            </a:r>
            <a:r>
              <a:rPr lang="pt-BR" dirty="0" smtClean="0"/>
              <a:t>quatro </a:t>
            </a:r>
            <a:r>
              <a:rPr lang="pt-BR" dirty="0"/>
              <a:t>anos de escolaridade (26,9%) ou com ensino médio completo em 20,3% dos </a:t>
            </a:r>
            <a:r>
              <a:rPr lang="pt-BR" dirty="0" smtClean="0"/>
              <a:t>casos</a:t>
            </a:r>
            <a:r>
              <a:rPr lang="pt-BR" dirty="0"/>
              <a:t>. A sua renda varia entre 1 a 4 salários mínimos (</a:t>
            </a:r>
            <a:r>
              <a:rPr lang="pt-BR" dirty="0" err="1"/>
              <a:t>SMs</a:t>
            </a:r>
            <a:r>
              <a:rPr lang="pt-BR" dirty="0"/>
              <a:t>) em 52,2% dos </a:t>
            </a:r>
            <a:r>
              <a:rPr lang="pt-BR" dirty="0" smtClean="0"/>
              <a:t>casos.</a:t>
            </a:r>
          </a:p>
          <a:p>
            <a:r>
              <a:rPr lang="pt-BR" i="1" dirty="0" smtClean="0"/>
              <a:t>AVRITZER, L. CAPÍTULO 5 - conferências nacionais: ampliando e redefinindo os padrões de participação social no brasil, p.129-130.</a:t>
            </a:r>
            <a:endParaRPr lang="pt-BR" i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1520" y="1656114"/>
            <a:ext cx="4018686" cy="8617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3200" dirty="0" smtClean="0"/>
              <a:t>6,5%</a:t>
            </a:r>
            <a:r>
              <a:rPr lang="pt-BR" dirty="0" smtClean="0"/>
              <a:t> da população brasileira já participou de conferências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51520" y="2627620"/>
            <a:ext cx="401868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3200" dirty="0" smtClean="0"/>
              <a:t>41,8%</a:t>
            </a:r>
            <a:r>
              <a:rPr lang="pt-BR" dirty="0" smtClean="0"/>
              <a:t> já ouviu falar de conferências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51520" y="3717032"/>
            <a:ext cx="4018686" cy="5847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1"/>
                </a:solidFill>
              </a:rPr>
              <a:t>PARTICIPANTE TÍPICA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51520" y="4540642"/>
            <a:ext cx="401868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É mulher (51,2%)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51520" y="4990524"/>
            <a:ext cx="401868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Quatro anos de escolaridade (26,9%)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51520" y="5435932"/>
            <a:ext cx="401868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Renda entre 1 a 4 SM (52,2%)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492193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938" y="897979"/>
            <a:ext cx="709612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2420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0613" y="842963"/>
            <a:ext cx="6962775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184241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CONSELHOS NACIONAIS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3"/>
          </p:nvPr>
        </p:nvSpPr>
        <p:spPr>
          <a:xfrm>
            <a:off x="4211960" y="3861048"/>
            <a:ext cx="4606975" cy="187220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1"/>
                </a:solidFill>
              </a:rPr>
              <a:t>ALENCAR, Joana Luiza Oliveira; CRUXÊN, Isadora Araújo; LIMA, Paula Pompeu </a:t>
            </a:r>
            <a:r>
              <a:rPr lang="pt-BR" sz="2400" dirty="0" err="1" smtClean="0">
                <a:solidFill>
                  <a:schemeClr val="tx1"/>
                </a:solidFill>
              </a:rPr>
              <a:t>Fiuza</a:t>
            </a:r>
            <a:r>
              <a:rPr lang="pt-BR" sz="2400" dirty="0" smtClean="0">
                <a:solidFill>
                  <a:schemeClr val="tx1"/>
                </a:solidFill>
              </a:rPr>
              <a:t>; RIBEIRO, </a:t>
            </a:r>
            <a:r>
              <a:rPr lang="pt-BR" sz="2400" dirty="0" err="1" smtClean="0">
                <a:solidFill>
                  <a:schemeClr val="tx1"/>
                </a:solidFill>
              </a:rPr>
              <a:t>Uriella</a:t>
            </a:r>
            <a:r>
              <a:rPr lang="pt-BR" sz="2400" dirty="0" smtClean="0">
                <a:solidFill>
                  <a:schemeClr val="tx1"/>
                </a:solidFill>
              </a:rPr>
              <a:t> Coelho.Conselhos Nacionais: Perfil e Atuação dos Conselheiros. Relatório de pesquisa. </a:t>
            </a:r>
            <a:r>
              <a:rPr lang="pt-BR" sz="2400" dirty="0" err="1" smtClean="0">
                <a:solidFill>
                  <a:schemeClr val="tx1"/>
                </a:solidFill>
              </a:rPr>
              <a:t>Ipea</a:t>
            </a:r>
            <a:r>
              <a:rPr lang="pt-BR" sz="2400" dirty="0" smtClean="0">
                <a:solidFill>
                  <a:schemeClr val="tx1"/>
                </a:solidFill>
              </a:rPr>
              <a:t>, 2014.</a:t>
            </a: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376237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674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993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CONSELHOS NACIONAIS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3013" y="1124744"/>
            <a:ext cx="6657975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8353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CONSELHOS NACIONAIS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1638" y="2132856"/>
            <a:ext cx="5800725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9880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CONSELHOS NACIONAIS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78235"/>
            <a:ext cx="650557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6549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AUDIÊNCIAS PÚBLICAS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3"/>
          </p:nvPr>
        </p:nvSpPr>
        <p:spPr>
          <a:xfrm>
            <a:off x="4572000" y="3356992"/>
            <a:ext cx="4427984" cy="244827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FONSECA, Igor Ferraz da; REZENDE, </a:t>
            </a:r>
            <a:r>
              <a:rPr lang="pt-BR" sz="2800" dirty="0" err="1" smtClean="0">
                <a:solidFill>
                  <a:schemeClr val="tx1"/>
                </a:solidFill>
              </a:rPr>
              <a:t>Raimer</a:t>
            </a:r>
            <a:r>
              <a:rPr lang="pt-BR" sz="2800" dirty="0" smtClean="0">
                <a:solidFill>
                  <a:schemeClr val="tx1"/>
                </a:solidFill>
              </a:rPr>
              <a:t> Rodrigues; OLIVEIRA, Marília Silva de; PEREIRA, Ana </a:t>
            </a:r>
            <a:r>
              <a:rPr lang="pt-BR" sz="2800" dirty="0" err="1" smtClean="0">
                <a:solidFill>
                  <a:schemeClr val="tx1"/>
                </a:solidFill>
              </a:rPr>
              <a:t>Karine</a:t>
            </a:r>
            <a:r>
              <a:rPr lang="pt-BR" sz="2800" dirty="0" smtClean="0">
                <a:solidFill>
                  <a:schemeClr val="tx1"/>
                </a:solidFill>
              </a:rPr>
              <a:t>. Potencial de efetividade das audiências públicas do governo federal. Relatório de pesquisa. </a:t>
            </a:r>
            <a:r>
              <a:rPr lang="pt-BR" sz="2800" dirty="0" err="1" smtClean="0">
                <a:solidFill>
                  <a:schemeClr val="tx1"/>
                </a:solidFill>
              </a:rPr>
              <a:t>Ipea</a:t>
            </a:r>
            <a:r>
              <a:rPr lang="pt-BR" sz="2800" dirty="0" smtClean="0">
                <a:solidFill>
                  <a:schemeClr val="tx1"/>
                </a:solidFill>
              </a:rPr>
              <a:t>, Brasília, 2013.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57325"/>
            <a:ext cx="38957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9545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AUDIÊNCIAS PÚBLICAS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7019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ítulo 5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8884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350" y="188640"/>
            <a:ext cx="436245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238" y="1794322"/>
            <a:ext cx="8391525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89" r="4075"/>
          <a:stretch/>
        </p:blipFill>
        <p:spPr bwMode="auto">
          <a:xfrm>
            <a:off x="376238" y="4828009"/>
            <a:ext cx="83915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255" y="5112593"/>
            <a:ext cx="86582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561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6193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0648"/>
            <a:ext cx="12477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682757" cy="471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14433"/>
            <a:ext cx="8568952" cy="35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4050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84" y="116632"/>
            <a:ext cx="31718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6632"/>
            <a:ext cx="39909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508" y="2353850"/>
            <a:ext cx="8108900" cy="208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16632"/>
            <a:ext cx="1018484" cy="6136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25144"/>
            <a:ext cx="76104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4647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unpan.org/portals/0/images/1120/2014UNP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656084"/>
            <a:ext cx="9145155" cy="543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5951114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PRÓXIMAS PUBLICAÇÕES</a:t>
            </a:r>
            <a:endParaRPr lang="pt-BR" dirty="0"/>
          </a:p>
        </p:txBody>
      </p:sp>
      <p:sp>
        <p:nvSpPr>
          <p:cNvPr id="6" name="Subtítulo 5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 descr="cid:image002.jpg@01D235C9.916F612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912"/>
          <a:stretch/>
        </p:blipFill>
        <p:spPr bwMode="auto">
          <a:xfrm>
            <a:off x="4594860" y="1551795"/>
            <a:ext cx="4369628" cy="5261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166876" y="2780928"/>
            <a:ext cx="442798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tx1"/>
                </a:solidFill>
              </a:rPr>
              <a:t>OFICINA: </a:t>
            </a:r>
            <a:br>
              <a:rPr lang="pt-BR" sz="2800" b="1" dirty="0" smtClean="0">
                <a:solidFill>
                  <a:schemeClr val="tx1"/>
                </a:solidFill>
              </a:rPr>
            </a:br>
            <a:r>
              <a:rPr lang="pt-BR" sz="2800" b="1" dirty="0" smtClean="0">
                <a:solidFill>
                  <a:schemeClr val="tx1"/>
                </a:solidFill>
              </a:rPr>
              <a:t>CONSELHOS NACIONAIS</a:t>
            </a:r>
          </a:p>
          <a:p>
            <a:pPr fontAlgn="auto">
              <a:spcAft>
                <a:spcPts val="0"/>
              </a:spcAft>
              <a:defRPr/>
            </a:pPr>
            <a:endParaRPr lang="pt-BR" sz="28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11 de Novembro de 2016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14h00</a:t>
            </a:r>
          </a:p>
          <a:p>
            <a:pPr fontAlgn="auto">
              <a:spcAft>
                <a:spcPts val="0"/>
              </a:spcAft>
              <a:defRPr/>
            </a:pPr>
            <a:endParaRPr lang="pt-BR" sz="28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Auditório – 16º andar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IPEA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SBS, quadra 1, bloco J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Brasília-DF</a:t>
            </a:r>
          </a:p>
        </p:txBody>
      </p:sp>
    </p:spTree>
    <p:extLst>
      <p:ext uri="{BB962C8B-B14F-4D97-AF65-F5344CB8AC3E}">
        <p14:creationId xmlns:p14="http://schemas.microsoft.com/office/powerpoint/2010/main" xmlns="" val="8574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457200" y="1784350"/>
            <a:ext cx="8229600" cy="1011238"/>
          </a:xfrm>
          <a:prstGeom prst="rect">
            <a:avLst/>
          </a:prstGeom>
        </p:spPr>
        <p:txBody>
          <a:bodyPr/>
          <a:lstStyle/>
          <a:p>
            <a:pPr eaLnBrk="0" fontAlgn="auto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pt-BR" sz="2800" b="1" kern="0" dirty="0">
                <a:solidFill>
                  <a:srgbClr val="00B050"/>
                </a:solidFill>
                <a:latin typeface="+mn-lt"/>
                <a:cs typeface="Arial" pitchFamily="34" charset="0"/>
              </a:rPr>
              <a:t>DECLARAÇÃO UNIVERSAL DOS DIREITOS HUMANOS (1948)</a:t>
            </a: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357188" y="2795191"/>
            <a:ext cx="8501062" cy="3874169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/>
          <a:lstStyle/>
          <a:p>
            <a:pPr marL="342900" indent="-342900" eaLnBrk="0" fontAlgn="auto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pt-BR" sz="2000" b="1" kern="0" dirty="0">
                <a:latin typeface="+mn-lt"/>
                <a:cs typeface="Arial" pitchFamily="34" charset="0"/>
              </a:rPr>
              <a:t>Artigo 21°</a:t>
            </a:r>
          </a:p>
          <a:p>
            <a:pPr marL="457200" indent="-457200" eaLnBrk="0" fontAlgn="auto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000" kern="0" dirty="0">
                <a:latin typeface="+mn-lt"/>
                <a:cs typeface="Arial" pitchFamily="34" charset="0"/>
              </a:rPr>
              <a:t>    </a:t>
            </a:r>
            <a:r>
              <a:rPr lang="pt-BR" sz="2000" b="1" i="1" kern="0" dirty="0">
                <a:latin typeface="+mn-lt"/>
                <a:cs typeface="Arial" pitchFamily="34" charset="0"/>
              </a:rPr>
              <a:t>Toda a pessoa tem o direito de tomar parte na </a:t>
            </a:r>
            <a:r>
              <a:rPr lang="pt-BR" sz="2000" b="1" i="1" kern="0" dirty="0" err="1">
                <a:latin typeface="+mn-lt"/>
                <a:cs typeface="Arial" pitchFamily="34" charset="0"/>
              </a:rPr>
              <a:t>direcção</a:t>
            </a:r>
            <a:r>
              <a:rPr lang="pt-BR" sz="2000" b="1" i="1" kern="0" dirty="0">
                <a:latin typeface="+mn-lt"/>
                <a:cs typeface="Arial" pitchFamily="34" charset="0"/>
              </a:rPr>
              <a:t> dos negócios públicos do seu país, quer </a:t>
            </a:r>
            <a:r>
              <a:rPr lang="pt-BR" sz="2000" b="1" i="1" kern="0" dirty="0" err="1">
                <a:latin typeface="+mn-lt"/>
                <a:cs typeface="Arial" pitchFamily="34" charset="0"/>
              </a:rPr>
              <a:t>directamente</a:t>
            </a:r>
            <a:r>
              <a:rPr lang="pt-BR" sz="2000" b="1" i="1" kern="0" dirty="0">
                <a:latin typeface="+mn-lt"/>
                <a:cs typeface="Arial" pitchFamily="34" charset="0"/>
              </a:rPr>
              <a:t>, quer por intermédio de representantes livremente escolhidos</a:t>
            </a:r>
            <a:r>
              <a:rPr lang="pt-BR" sz="2000" i="1" kern="0" dirty="0">
                <a:latin typeface="+mn-lt"/>
                <a:cs typeface="Arial" pitchFamily="34" charset="0"/>
              </a:rPr>
              <a:t>.</a:t>
            </a:r>
          </a:p>
          <a:p>
            <a:pPr marL="457200" indent="-457200" eaLnBrk="0" fontAlgn="auto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000" i="1" kern="0" dirty="0">
                <a:latin typeface="+mn-lt"/>
                <a:cs typeface="Arial" pitchFamily="34" charset="0"/>
              </a:rPr>
              <a:t>    Toda a pessoa tem direito de acesso, em condições de igualdade, às funções públicas do seu país.</a:t>
            </a:r>
          </a:p>
          <a:p>
            <a:pPr marL="457200" indent="-457200" eaLnBrk="0" fontAlgn="auto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000" i="1" kern="0" dirty="0">
                <a:latin typeface="+mn-lt"/>
                <a:cs typeface="Arial" pitchFamily="34" charset="0"/>
              </a:rPr>
              <a:t>    A vontade do povo é o fundamento da autoridade dos poderes públicos: e deve exprimir-se através de eleições honestas a realizar periodicamente por sufrágio universal e igual, com voto secreto ou segundo processo equivalente que salvaguarde a liberdade de voto.</a:t>
            </a:r>
          </a:p>
          <a:p>
            <a:pPr marL="342900" indent="-342900" eaLnBrk="0" fontAlgn="auto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pt-BR" sz="2000" kern="0" dirty="0">
                <a:latin typeface="+mn-lt"/>
                <a:cs typeface="Arial" pitchFamily="34" charset="0"/>
              </a:rPr>
              <a:t>(FONTE: </a:t>
            </a:r>
            <a:r>
              <a:rPr lang="pt-BR" sz="2000" b="1" kern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Arial" pitchFamily="34" charset="0"/>
                <a:hlinkClick r:id="rId2"/>
              </a:rPr>
              <a:t>OHCHR-UN</a:t>
            </a:r>
            <a:r>
              <a:rPr lang="pt-BR" sz="2000" kern="0" dirty="0">
                <a:latin typeface="+mn-lt"/>
                <a:cs typeface="Arial" pitchFamily="34" charset="0"/>
              </a:rPr>
              <a:t>) </a:t>
            </a:r>
            <a:endParaRPr lang="pt-BR" sz="2000" kern="0" dirty="0">
              <a:latin typeface="+mn-lt"/>
              <a:cs typeface="+mn-cs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5076825" y="3068638"/>
            <a:ext cx="719138" cy="50482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4140200" y="80963"/>
            <a:ext cx="2376488" cy="54133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6" name="Conector em curva 5"/>
          <p:cNvCxnSpPr/>
          <p:nvPr/>
        </p:nvCxnSpPr>
        <p:spPr>
          <a:xfrm rot="16200000" flipV="1">
            <a:off x="3942556" y="1575594"/>
            <a:ext cx="2446338" cy="539750"/>
          </a:xfrm>
          <a:prstGeom prst="curved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1"/>
          <p:cNvSpPr txBox="1">
            <a:spLocks/>
          </p:cNvSpPr>
          <p:nvPr/>
        </p:nvSpPr>
        <p:spPr>
          <a:xfrm>
            <a:off x="457200" y="115888"/>
            <a:ext cx="8229600" cy="1011237"/>
          </a:xfrm>
          <a:prstGeom prst="rect">
            <a:avLst/>
          </a:prstGeom>
        </p:spPr>
        <p:txBody>
          <a:bodyPr/>
          <a:lstStyle/>
          <a:p>
            <a:pPr eaLnBrk="0" fontAlgn="auto" hangingPunct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pt-BR" sz="2800" b="1" kern="0" dirty="0">
                <a:solidFill>
                  <a:srgbClr val="00B050"/>
                </a:solidFill>
                <a:latin typeface="+mn-lt"/>
                <a:cs typeface="Arial" pitchFamily="34" charset="0"/>
              </a:rPr>
              <a:t>NORMAS GERAIS SOBRE PARTICIPAÇÃO SOCIAL</a:t>
            </a:r>
          </a:p>
        </p:txBody>
      </p:sp>
    </p:spTree>
    <p:extLst>
      <p:ext uri="{BB962C8B-B14F-4D97-AF65-F5344CB8AC3E}">
        <p14:creationId xmlns:p14="http://schemas.microsoft.com/office/powerpoint/2010/main" xmlns="" val="166772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8313" y="476250"/>
            <a:ext cx="8026400" cy="13620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OBRIGADO!</a:t>
            </a:r>
            <a:endParaRPr lang="pt-BR" dirty="0"/>
          </a:p>
        </p:txBody>
      </p:sp>
      <p:sp>
        <p:nvSpPr>
          <p:cNvPr id="52227" name="Rectangle 2"/>
          <p:cNvSpPr>
            <a:spLocks noChangeArrowheads="1"/>
          </p:cNvSpPr>
          <p:nvPr/>
        </p:nvSpPr>
        <p:spPr bwMode="auto">
          <a:xfrm>
            <a:off x="0" y="2230002"/>
            <a:ext cx="91440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pt-BR" altLang="pt-BR" dirty="0">
                <a:latin typeface="Arial" charset="0"/>
              </a:rPr>
              <a:t>Daniel Pitangueira de Avelino</a:t>
            </a:r>
          </a:p>
          <a:p>
            <a:pPr algn="just"/>
            <a:endParaRPr lang="pt-BR" altLang="pt-BR" dirty="0">
              <a:latin typeface="Arial" charset="0"/>
            </a:endParaRPr>
          </a:p>
          <a:p>
            <a:pPr algn="just"/>
            <a:r>
              <a:rPr lang="pt-BR" altLang="pt-BR" dirty="0">
                <a:latin typeface="Arial" charset="0"/>
                <a:hlinkClick r:id="rId2"/>
              </a:rPr>
              <a:t>daniel.avelino@ipea.gov.br</a:t>
            </a:r>
            <a:endParaRPr lang="pt-BR" altLang="pt-BR" dirty="0">
              <a:latin typeface="Arial" charset="0"/>
            </a:endParaRPr>
          </a:p>
          <a:p>
            <a:pPr algn="just"/>
            <a:endParaRPr lang="pt-BR" altLang="pt-BR" dirty="0">
              <a:latin typeface="Arial" charset="0"/>
            </a:endParaRPr>
          </a:p>
          <a:p>
            <a:pPr algn="just"/>
            <a:r>
              <a:rPr lang="pt-BR" altLang="pt-BR" dirty="0">
                <a:latin typeface="Arial" charset="0"/>
              </a:rPr>
              <a:t>(61) </a:t>
            </a:r>
            <a:r>
              <a:rPr lang="pt-BR" altLang="pt-BR" dirty="0" smtClean="0">
                <a:latin typeface="Arial" charset="0"/>
              </a:rPr>
              <a:t>2026-5522</a:t>
            </a:r>
            <a:endParaRPr lang="pt-BR" altLang="pt-BR" dirty="0">
              <a:latin typeface="Arial" charset="0"/>
            </a:endParaRPr>
          </a:p>
          <a:p>
            <a:pPr algn="just"/>
            <a:endParaRPr lang="pt-BR" altLang="pt-BR" dirty="0">
              <a:latin typeface="Arial" charset="0"/>
            </a:endParaRPr>
          </a:p>
          <a:p>
            <a:pPr algn="just"/>
            <a:r>
              <a:rPr lang="pt-BR" altLang="pt-BR" dirty="0" smtClean="0">
                <a:latin typeface="Arial" charset="0"/>
                <a:hlinkClick r:id="rId3"/>
              </a:rPr>
              <a:t>www.ipea.gov.br/participacao</a:t>
            </a:r>
            <a:endParaRPr lang="pt-BR" altLang="pt-BR" dirty="0" smtClean="0">
              <a:latin typeface="Arial" charset="0"/>
            </a:endParaRPr>
          </a:p>
          <a:p>
            <a:pPr algn="just"/>
            <a:endParaRPr lang="pt-BR" altLang="pt-BR" dirty="0">
              <a:latin typeface="Arial" charset="0"/>
            </a:endParaRPr>
          </a:p>
          <a:p>
            <a:pPr algn="just"/>
            <a:endParaRPr lang="pt-BR" alt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 txBox="1">
            <a:spLocks/>
          </p:cNvSpPr>
          <p:nvPr/>
        </p:nvSpPr>
        <p:spPr bwMode="auto">
          <a:xfrm>
            <a:off x="500063" y="8572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3200" b="1">
                <a:solidFill>
                  <a:srgbClr val="376092"/>
                </a:solidFill>
              </a:rPr>
              <a:t>Constituição da República Federativa </a:t>
            </a:r>
            <a:br>
              <a:rPr lang="pt-BR" altLang="pt-BR" sz="3200" b="1">
                <a:solidFill>
                  <a:srgbClr val="376092"/>
                </a:solidFill>
              </a:rPr>
            </a:br>
            <a:r>
              <a:rPr lang="pt-BR" altLang="pt-BR" sz="3200" b="1">
                <a:solidFill>
                  <a:srgbClr val="376092"/>
                </a:solidFill>
              </a:rPr>
              <a:t>do Brasil de 1988</a:t>
            </a:r>
          </a:p>
        </p:txBody>
      </p:sp>
      <p:sp>
        <p:nvSpPr>
          <p:cNvPr id="12291" name="Espaço Reservado para Conteúdo 2"/>
          <p:cNvSpPr txBox="1">
            <a:spLocks/>
          </p:cNvSpPr>
          <p:nvPr/>
        </p:nvSpPr>
        <p:spPr bwMode="auto">
          <a:xfrm>
            <a:off x="428625" y="2500313"/>
            <a:ext cx="82296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dirty="0" err="1"/>
              <a:t>Art</a:t>
            </a:r>
            <a:r>
              <a:rPr lang="pt-BR" altLang="pt-BR" dirty="0"/>
              <a:t> 1º (...)</a:t>
            </a:r>
          </a:p>
          <a:p>
            <a:pPr>
              <a:buFont typeface="Arial" charset="0"/>
              <a:buNone/>
            </a:pPr>
            <a:r>
              <a:rPr lang="pt-BR" altLang="pt-BR" dirty="0"/>
              <a:t>   Parágrafo único</a:t>
            </a:r>
          </a:p>
          <a:p>
            <a:pPr>
              <a:buFont typeface="Arial" charset="0"/>
              <a:buNone/>
            </a:pPr>
            <a:r>
              <a:rPr lang="pt-BR" altLang="pt-BR" dirty="0"/>
              <a:t>   </a:t>
            </a:r>
            <a:r>
              <a:rPr lang="pt-BR" altLang="pt-BR" b="1" dirty="0"/>
              <a:t>Todo o poder emana do povo, que o exerce por meio de representantes eleitos ou diretamente, nos termos desta Constituição.</a:t>
            </a:r>
          </a:p>
        </p:txBody>
      </p:sp>
    </p:spTree>
    <p:extLst>
      <p:ext uri="{BB962C8B-B14F-4D97-AF65-F5344CB8AC3E}">
        <p14:creationId xmlns:p14="http://schemas.microsoft.com/office/powerpoint/2010/main" xmlns="" val="201911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2"/>
          <p:cNvSpPr txBox="1">
            <a:spLocks/>
          </p:cNvSpPr>
          <p:nvPr/>
        </p:nvSpPr>
        <p:spPr bwMode="auto">
          <a:xfrm>
            <a:off x="214313" y="512763"/>
            <a:ext cx="84724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3200" b="1">
                <a:solidFill>
                  <a:srgbClr val="376092"/>
                </a:solidFill>
              </a:rPr>
              <a:t>Carta Iberoamericana de </a:t>
            </a:r>
            <a:br>
              <a:rPr lang="pt-BR" altLang="pt-BR" sz="3200" b="1">
                <a:solidFill>
                  <a:srgbClr val="376092"/>
                </a:solidFill>
              </a:rPr>
            </a:br>
            <a:r>
              <a:rPr lang="pt-BR" altLang="pt-BR" sz="3200" b="1">
                <a:solidFill>
                  <a:srgbClr val="376092"/>
                </a:solidFill>
              </a:rPr>
              <a:t>Participación Ciudadana en la Gestión Pública (2009)</a:t>
            </a:r>
          </a:p>
        </p:txBody>
      </p:sp>
      <p:sp>
        <p:nvSpPr>
          <p:cNvPr id="5" name="Espaço Reservado para Conteúdo 3"/>
          <p:cNvSpPr txBox="1">
            <a:spLocks/>
          </p:cNvSpPr>
          <p:nvPr/>
        </p:nvSpPr>
        <p:spPr>
          <a:xfrm>
            <a:off x="457200" y="1738313"/>
            <a:ext cx="8229600" cy="47863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dirty="0" smtClean="0"/>
          </a:p>
          <a:p>
            <a:pPr fontAlgn="auto">
              <a:spcAft>
                <a:spcPts val="0"/>
              </a:spcAft>
              <a:defRPr/>
            </a:pPr>
            <a:r>
              <a:rPr lang="pt-BR" sz="2800" dirty="0" smtClean="0"/>
              <a:t>A </a:t>
            </a:r>
            <a:r>
              <a:rPr lang="pt-BR" sz="2800" dirty="0" err="1" smtClean="0"/>
              <a:t>los</a:t>
            </a:r>
            <a:r>
              <a:rPr lang="pt-BR" sz="2800" dirty="0" smtClean="0"/>
              <a:t> </a:t>
            </a:r>
            <a:r>
              <a:rPr lang="pt-BR" sz="2800" dirty="0" err="1" smtClean="0"/>
              <a:t>efectos</a:t>
            </a:r>
            <a:r>
              <a:rPr lang="pt-BR" sz="2800" dirty="0" smtClean="0"/>
              <a:t> de </a:t>
            </a:r>
            <a:r>
              <a:rPr lang="pt-BR" sz="2800" dirty="0" err="1" smtClean="0"/>
              <a:t>la</a:t>
            </a:r>
            <a:r>
              <a:rPr lang="pt-BR" sz="2800" dirty="0" smtClean="0"/>
              <a:t> presente Carta </a:t>
            </a:r>
            <a:r>
              <a:rPr lang="pt-BR" sz="2800" dirty="0" err="1" smtClean="0"/>
              <a:t>Iberoamericana</a:t>
            </a:r>
            <a:r>
              <a:rPr lang="pt-BR" sz="2800" dirty="0" smtClean="0"/>
              <a:t>, se entende por </a:t>
            </a:r>
            <a:r>
              <a:rPr lang="pt-BR" sz="2800" b="1" dirty="0" err="1" smtClean="0"/>
              <a:t>participación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ciudadana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en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la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gestión</a:t>
            </a:r>
            <a:r>
              <a:rPr lang="pt-BR" sz="2800" b="1" dirty="0" smtClean="0"/>
              <a:t> pública</a:t>
            </a:r>
            <a:r>
              <a:rPr lang="pt-BR" sz="2800" dirty="0" smtClean="0"/>
              <a:t> </a:t>
            </a:r>
            <a:r>
              <a:rPr lang="pt-BR" sz="2800" dirty="0" err="1" smtClean="0"/>
              <a:t>el</a:t>
            </a:r>
            <a:r>
              <a:rPr lang="pt-BR" sz="2800" dirty="0" smtClean="0"/>
              <a:t> processo de </a:t>
            </a:r>
            <a:r>
              <a:rPr lang="pt-BR" sz="2800" dirty="0" err="1" smtClean="0"/>
              <a:t>construcción</a:t>
            </a:r>
            <a:r>
              <a:rPr lang="pt-BR" sz="2800" dirty="0" smtClean="0"/>
              <a:t> social de </a:t>
            </a:r>
            <a:r>
              <a:rPr lang="pt-BR" sz="2800" dirty="0" err="1" smtClean="0"/>
              <a:t>las</a:t>
            </a:r>
            <a:r>
              <a:rPr lang="pt-BR" sz="2800" dirty="0" smtClean="0"/>
              <a:t> políticas públicas que, conforme al </a:t>
            </a:r>
            <a:r>
              <a:rPr lang="pt-BR" sz="2800" dirty="0" err="1" smtClean="0"/>
              <a:t>interés</a:t>
            </a:r>
            <a:r>
              <a:rPr lang="pt-BR" sz="2800" dirty="0" smtClean="0"/>
              <a:t> general de </a:t>
            </a:r>
            <a:r>
              <a:rPr lang="pt-BR" sz="2800" dirty="0" err="1" smtClean="0"/>
              <a:t>la</a:t>
            </a:r>
            <a:r>
              <a:rPr lang="pt-BR" sz="2800" dirty="0" smtClean="0"/>
              <a:t> sociedade democrática, canaliza, da </a:t>
            </a:r>
            <a:r>
              <a:rPr lang="pt-BR" sz="2800" dirty="0" err="1" smtClean="0"/>
              <a:t>respuesta</a:t>
            </a:r>
            <a:r>
              <a:rPr lang="pt-BR" sz="2800" dirty="0" smtClean="0"/>
              <a:t> o </a:t>
            </a:r>
            <a:r>
              <a:rPr lang="pt-BR" sz="2800" dirty="0" err="1" smtClean="0"/>
              <a:t>amplía</a:t>
            </a:r>
            <a:r>
              <a:rPr lang="pt-BR" sz="2800" dirty="0" smtClean="0"/>
              <a:t> </a:t>
            </a:r>
            <a:r>
              <a:rPr lang="pt-BR" sz="2800" dirty="0" err="1" smtClean="0"/>
              <a:t>los</a:t>
            </a:r>
            <a:r>
              <a:rPr lang="pt-BR" sz="2800" dirty="0" smtClean="0"/>
              <a:t> </a:t>
            </a:r>
            <a:r>
              <a:rPr lang="pt-BR" sz="2800" dirty="0" err="1" smtClean="0"/>
              <a:t>derechos</a:t>
            </a:r>
            <a:r>
              <a:rPr lang="pt-BR" sz="2800" dirty="0" smtClean="0"/>
              <a:t> económicos, </a:t>
            </a:r>
            <a:r>
              <a:rPr lang="pt-BR" sz="2800" dirty="0" err="1" smtClean="0"/>
              <a:t>sociales</a:t>
            </a:r>
            <a:r>
              <a:rPr lang="pt-BR" sz="2800" dirty="0" smtClean="0"/>
              <a:t>, </a:t>
            </a:r>
            <a:r>
              <a:rPr lang="pt-BR" sz="2800" dirty="0" err="1" smtClean="0"/>
              <a:t>culturales</a:t>
            </a:r>
            <a:r>
              <a:rPr lang="pt-BR" sz="2800" dirty="0" smtClean="0"/>
              <a:t>, políticos e </a:t>
            </a:r>
            <a:r>
              <a:rPr lang="pt-BR" sz="2800" dirty="0" err="1" smtClean="0"/>
              <a:t>civiles</a:t>
            </a:r>
            <a:r>
              <a:rPr lang="pt-BR" sz="2800" dirty="0" smtClean="0"/>
              <a:t> de </a:t>
            </a:r>
            <a:r>
              <a:rPr lang="pt-BR" sz="2800" dirty="0" err="1" smtClean="0"/>
              <a:t>las</a:t>
            </a:r>
            <a:r>
              <a:rPr lang="pt-BR" sz="2800" dirty="0" smtClean="0"/>
              <a:t> personas, y </a:t>
            </a:r>
            <a:r>
              <a:rPr lang="pt-BR" sz="2800" dirty="0" err="1" smtClean="0"/>
              <a:t>los</a:t>
            </a:r>
            <a:r>
              <a:rPr lang="pt-BR" sz="2800" dirty="0" smtClean="0"/>
              <a:t> </a:t>
            </a:r>
            <a:r>
              <a:rPr lang="pt-BR" sz="2800" dirty="0" err="1" smtClean="0"/>
              <a:t>derechos</a:t>
            </a:r>
            <a:r>
              <a:rPr lang="pt-BR" sz="2800" dirty="0" smtClean="0"/>
              <a:t> de </a:t>
            </a:r>
            <a:r>
              <a:rPr lang="pt-BR" sz="2800" dirty="0" err="1" smtClean="0"/>
              <a:t>las</a:t>
            </a:r>
            <a:r>
              <a:rPr lang="pt-BR" sz="2800" dirty="0" smtClean="0"/>
              <a:t> </a:t>
            </a:r>
            <a:r>
              <a:rPr lang="pt-BR" sz="2800" dirty="0" err="1" smtClean="0"/>
              <a:t>organizaciones</a:t>
            </a:r>
            <a:r>
              <a:rPr lang="pt-BR" sz="2800" dirty="0" smtClean="0"/>
              <a:t> o grupos </a:t>
            </a:r>
            <a:r>
              <a:rPr lang="pt-BR" sz="2800" dirty="0" err="1" smtClean="0"/>
              <a:t>en</a:t>
            </a:r>
            <a:r>
              <a:rPr lang="pt-BR" sz="2800" dirty="0" smtClean="0"/>
              <a:t> que se integram, </a:t>
            </a:r>
            <a:r>
              <a:rPr lang="pt-BR" sz="2800" dirty="0" err="1" smtClean="0"/>
              <a:t>así</a:t>
            </a:r>
            <a:r>
              <a:rPr lang="pt-BR" sz="2800" dirty="0" smtClean="0"/>
              <a:t> como </a:t>
            </a:r>
            <a:r>
              <a:rPr lang="pt-BR" sz="2800" dirty="0" err="1" smtClean="0"/>
              <a:t>los</a:t>
            </a:r>
            <a:r>
              <a:rPr lang="pt-BR" sz="2800" dirty="0" smtClean="0"/>
              <a:t> de </a:t>
            </a:r>
            <a:r>
              <a:rPr lang="pt-BR" sz="2800" dirty="0" err="1" smtClean="0"/>
              <a:t>las</a:t>
            </a:r>
            <a:r>
              <a:rPr lang="pt-BR" sz="2800" dirty="0" smtClean="0"/>
              <a:t> comunidades y </a:t>
            </a:r>
            <a:r>
              <a:rPr lang="pt-BR" sz="2800" dirty="0" err="1" smtClean="0"/>
              <a:t>pueblos</a:t>
            </a:r>
            <a:r>
              <a:rPr lang="pt-BR" sz="2800" dirty="0" smtClean="0"/>
              <a:t> indígenas.</a:t>
            </a:r>
            <a:endParaRPr lang="en-US" sz="2800" dirty="0" smtClean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94345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0" y="5785271"/>
            <a:ext cx="9144000" cy="38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>
              <a:buNone/>
            </a:pPr>
            <a:r>
              <a:rPr lang="pt-BR" altLang="pt-BR" sz="1800" dirty="0" smtClean="0"/>
              <a:t>HELD, David. </a:t>
            </a:r>
            <a:r>
              <a:rPr lang="pt-BR" altLang="pt-BR" sz="1800" dirty="0" err="1" smtClean="0"/>
              <a:t>Models</a:t>
            </a:r>
            <a:r>
              <a:rPr lang="pt-BR" altLang="pt-BR" sz="1800" dirty="0" smtClean="0"/>
              <a:t> </a:t>
            </a:r>
            <a:r>
              <a:rPr lang="pt-BR" altLang="pt-BR" sz="1800" dirty="0" err="1" smtClean="0"/>
              <a:t>of</a:t>
            </a:r>
            <a:r>
              <a:rPr lang="pt-BR" altLang="pt-BR" sz="1800" dirty="0" smtClean="0"/>
              <a:t> </a:t>
            </a:r>
            <a:r>
              <a:rPr lang="pt-BR" altLang="pt-BR" sz="1800" dirty="0" err="1" smtClean="0"/>
              <a:t>democracy</a:t>
            </a:r>
            <a:r>
              <a:rPr lang="pt-BR" altLang="pt-BR" sz="1800" dirty="0" smtClean="0"/>
              <a:t>. 3rd </a:t>
            </a:r>
            <a:r>
              <a:rPr lang="pt-BR" altLang="pt-BR" sz="1800" dirty="0" err="1" smtClean="0"/>
              <a:t>Edition</a:t>
            </a:r>
            <a:r>
              <a:rPr lang="pt-BR" altLang="pt-BR" sz="1800" dirty="0" smtClean="0"/>
              <a:t>. Stanford: Stanford </a:t>
            </a:r>
            <a:r>
              <a:rPr lang="pt-BR" altLang="pt-BR" sz="1800" dirty="0" err="1" smtClean="0"/>
              <a:t>University</a:t>
            </a:r>
            <a:r>
              <a:rPr lang="pt-BR" altLang="pt-BR" sz="1800" dirty="0" smtClean="0"/>
              <a:t> Press, 2006, p.215.</a:t>
            </a:r>
            <a:endParaRPr lang="pt-BR" altLang="pt-BR" sz="1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414338"/>
            <a:ext cx="9144000" cy="5163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8679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00063" y="2141538"/>
            <a:ext cx="335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Democracia Representativa</a:t>
            </a:r>
            <a:endParaRPr lang="pt-BR" sz="28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143500" y="1998663"/>
            <a:ext cx="335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Democracia Direta</a:t>
            </a:r>
          </a:p>
        </p:txBody>
      </p:sp>
      <p:sp>
        <p:nvSpPr>
          <p:cNvPr id="13316" name="Line 6"/>
          <p:cNvSpPr>
            <a:spLocks noChangeShapeType="1"/>
          </p:cNvSpPr>
          <p:nvPr/>
        </p:nvSpPr>
        <p:spPr bwMode="auto">
          <a:xfrm>
            <a:off x="4038600" y="2551113"/>
            <a:ext cx="914400" cy="0"/>
          </a:xfrm>
          <a:prstGeom prst="line">
            <a:avLst/>
          </a:prstGeom>
          <a:noFill/>
          <a:ln w="76200">
            <a:solidFill>
              <a:srgbClr val="C03C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3317" name="Line 7"/>
          <p:cNvSpPr>
            <a:spLocks noChangeShapeType="1"/>
          </p:cNvSpPr>
          <p:nvPr/>
        </p:nvSpPr>
        <p:spPr bwMode="auto">
          <a:xfrm>
            <a:off x="4495800" y="2170113"/>
            <a:ext cx="0" cy="838200"/>
          </a:xfrm>
          <a:prstGeom prst="line">
            <a:avLst/>
          </a:prstGeom>
          <a:noFill/>
          <a:ln w="76200">
            <a:solidFill>
              <a:srgbClr val="C03C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819400" y="3860800"/>
            <a:ext cx="335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Democracia Participativa</a:t>
            </a:r>
            <a:endParaRPr lang="pt-BR" sz="28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00063" y="5157788"/>
            <a:ext cx="7816850" cy="170021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Participação Social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Participação Cidadã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Participação da Comunidade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Participação Popular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Controle Social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961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2196</TotalTime>
  <Words>1665</Words>
  <Application>Microsoft Office PowerPoint</Application>
  <PresentationFormat>Apresentação na tela (4:3)</PresentationFormat>
  <Paragraphs>291</Paragraphs>
  <Slides>50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1" baseType="lpstr">
      <vt:lpstr>Tema do Office</vt:lpstr>
      <vt:lpstr>DEMOCRACIA E PARTICIPAÇÃO SOCIAL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CONSELHOS</vt:lpstr>
      <vt:lpstr>EMENDAS POPULARES</vt:lpstr>
      <vt:lpstr>AMBIENTES VIRTUAIS</vt:lpstr>
      <vt:lpstr>E-DEMOCRACIA</vt:lpstr>
      <vt:lpstr>E-CIDADANIA</vt:lpstr>
      <vt:lpstr>E-CIDADANIA</vt:lpstr>
      <vt:lpstr>AUDIÊNCIAS PÚBLICAS</vt:lpstr>
      <vt:lpstr>Slide 24</vt:lpstr>
      <vt:lpstr>Slide 25</vt:lpstr>
      <vt:lpstr>Slide 26</vt:lpstr>
      <vt:lpstr>PNPS</vt:lpstr>
      <vt:lpstr>Política Nacional de Participação Social</vt:lpstr>
      <vt:lpstr>Slide 29</vt:lpstr>
      <vt:lpstr>Mapeamento das interfaces socioestatais no Governo Federal</vt:lpstr>
      <vt:lpstr>Slide 31</vt:lpstr>
      <vt:lpstr>Slide 32</vt:lpstr>
      <vt:lpstr>STATE-SOCIETY INTERACTIONS</vt:lpstr>
      <vt:lpstr>Conferências Nacionais</vt:lpstr>
      <vt:lpstr>Diagnóstico</vt:lpstr>
      <vt:lpstr>Diagnóstico</vt:lpstr>
      <vt:lpstr>Slide 37</vt:lpstr>
      <vt:lpstr>Slide 38</vt:lpstr>
      <vt:lpstr>CONSELHOS NACIONAIS</vt:lpstr>
      <vt:lpstr>CONSELHOS NACIONAIS</vt:lpstr>
      <vt:lpstr>CONSELHOS NACIONAIS</vt:lpstr>
      <vt:lpstr>CONSELHOS NACIONAIS</vt:lpstr>
      <vt:lpstr>AUDIÊNCIAS PÚBLICAS</vt:lpstr>
      <vt:lpstr>AUDIÊNCIAS PÚBLICAS</vt:lpstr>
      <vt:lpstr>Slide 45</vt:lpstr>
      <vt:lpstr>Slide 46</vt:lpstr>
      <vt:lpstr>Slide 47</vt:lpstr>
      <vt:lpstr>Slide 48</vt:lpstr>
      <vt:lpstr>PRÓXIMAS PUBLICAÇÕES</vt:lpstr>
      <vt:lpstr>OBRIGADO!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Tobias Uchoa dos Santos Pierre</dc:creator>
  <cp:lastModifiedBy>DANIEL</cp:lastModifiedBy>
  <cp:revision>254</cp:revision>
  <cp:lastPrinted>2014-09-29T20:24:26Z</cp:lastPrinted>
  <dcterms:created xsi:type="dcterms:W3CDTF">2013-06-21T19:09:22Z</dcterms:created>
  <dcterms:modified xsi:type="dcterms:W3CDTF">2016-11-08T11:23:25Z</dcterms:modified>
</cp:coreProperties>
</file>