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9"/>
  </p:notesMasterIdLst>
  <p:sldIdLst>
    <p:sldId id="335" r:id="rId2"/>
    <p:sldId id="336" r:id="rId3"/>
    <p:sldId id="317" r:id="rId4"/>
    <p:sldId id="347" r:id="rId5"/>
    <p:sldId id="348" r:id="rId6"/>
    <p:sldId id="315" r:id="rId7"/>
    <p:sldId id="316" r:id="rId8"/>
    <p:sldId id="343" r:id="rId9"/>
    <p:sldId id="344" r:id="rId10"/>
    <p:sldId id="345" r:id="rId11"/>
    <p:sldId id="346" r:id="rId12"/>
    <p:sldId id="318" r:id="rId13"/>
    <p:sldId id="322" r:id="rId14"/>
    <p:sldId id="337" r:id="rId15"/>
    <p:sldId id="338" r:id="rId16"/>
    <p:sldId id="341" r:id="rId17"/>
    <p:sldId id="288" r:id="rId18"/>
  </p:sldIdLst>
  <p:sldSz cx="9144000" cy="6858000" type="screen4x3"/>
  <p:notesSz cx="7559675" cy="106918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1E52E3-AC56-43F0-9C52-E3393D57C2F6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6A95C222-CBEE-4189-ACB8-EF4FCB97AC3C}">
      <dgm:prSet phldrT="[Texto]"/>
      <dgm:spPr/>
      <dgm:t>
        <a:bodyPr/>
        <a:lstStyle/>
        <a:p>
          <a:r>
            <a:rPr lang="pt-BR" b="1" dirty="0" smtClean="0">
              <a:latin typeface="+mn-lt"/>
              <a:sym typeface="Wingdings" panose="05000000000000000000" pitchFamily="2" charset="2"/>
            </a:rPr>
            <a:t>Quem somos</a:t>
          </a:r>
          <a:endParaRPr lang="pt-BR" dirty="0"/>
        </a:p>
      </dgm:t>
    </dgm:pt>
    <dgm:pt modelId="{E3E29726-D109-404D-8914-B3686D6E9497}" type="parTrans" cxnId="{5FE72CD0-0AA8-4382-A63D-7B9606454AB7}">
      <dgm:prSet/>
      <dgm:spPr/>
      <dgm:t>
        <a:bodyPr/>
        <a:lstStyle/>
        <a:p>
          <a:endParaRPr lang="pt-BR"/>
        </a:p>
      </dgm:t>
    </dgm:pt>
    <dgm:pt modelId="{8434470E-0757-4B0A-BC84-657E07775431}" type="sibTrans" cxnId="{5FE72CD0-0AA8-4382-A63D-7B9606454AB7}">
      <dgm:prSet/>
      <dgm:spPr/>
      <dgm:t>
        <a:bodyPr/>
        <a:lstStyle/>
        <a:p>
          <a:endParaRPr lang="pt-BR"/>
        </a:p>
      </dgm:t>
    </dgm:pt>
    <dgm:pt modelId="{AC7018DC-CB43-4932-8C43-EDBD4743AAFD}">
      <dgm:prSet phldrT="[Texto]"/>
      <dgm:spPr/>
      <dgm:t>
        <a:bodyPr/>
        <a:lstStyle/>
        <a:p>
          <a:r>
            <a:rPr lang="pt-BR" b="1" dirty="0" smtClean="0">
              <a:latin typeface="+mn-lt"/>
              <a:sym typeface="Wingdings" panose="05000000000000000000" pitchFamily="2" charset="2"/>
            </a:rPr>
            <a:t>Como vamos contribuir</a:t>
          </a:r>
          <a:endParaRPr lang="pt-BR" dirty="0" smtClean="0"/>
        </a:p>
      </dgm:t>
    </dgm:pt>
    <dgm:pt modelId="{2BE26472-444E-405A-87ED-1A1DBFD8D223}" type="parTrans" cxnId="{F845B7EE-E774-451A-972F-42CAE9D42930}">
      <dgm:prSet/>
      <dgm:spPr/>
      <dgm:t>
        <a:bodyPr/>
        <a:lstStyle/>
        <a:p>
          <a:endParaRPr lang="pt-BR"/>
        </a:p>
      </dgm:t>
    </dgm:pt>
    <dgm:pt modelId="{668D079B-E6CB-47C8-8D2F-3C0A6C0E72B4}" type="sibTrans" cxnId="{F845B7EE-E774-451A-972F-42CAE9D42930}">
      <dgm:prSet/>
      <dgm:spPr/>
      <dgm:t>
        <a:bodyPr/>
        <a:lstStyle/>
        <a:p>
          <a:endParaRPr lang="pt-BR"/>
        </a:p>
      </dgm:t>
    </dgm:pt>
    <dgm:pt modelId="{E6F4E899-AEB1-4B68-B444-03C0A3EC2557}">
      <dgm:prSet phldrT="[Texto]"/>
      <dgm:spPr/>
      <dgm:t>
        <a:bodyPr/>
        <a:lstStyle/>
        <a:p>
          <a:r>
            <a:rPr lang="pt-BR" b="1" dirty="0" smtClean="0">
              <a:latin typeface="+mn-lt"/>
              <a:sym typeface="Wingdings" panose="05000000000000000000" pitchFamily="2" charset="2"/>
            </a:rPr>
            <a:t>Onde atuamos</a:t>
          </a:r>
        </a:p>
      </dgm:t>
    </dgm:pt>
    <dgm:pt modelId="{8A582FC5-CF14-4774-987F-5ABCED85D1EE}" type="parTrans" cxnId="{67433114-187B-4448-98F5-8CE1F62CE8B2}">
      <dgm:prSet/>
      <dgm:spPr/>
      <dgm:t>
        <a:bodyPr/>
        <a:lstStyle/>
        <a:p>
          <a:endParaRPr lang="pt-BR"/>
        </a:p>
      </dgm:t>
    </dgm:pt>
    <dgm:pt modelId="{68B2CE67-272C-4554-ACC6-F406EC8CA649}" type="sibTrans" cxnId="{67433114-187B-4448-98F5-8CE1F62CE8B2}">
      <dgm:prSet/>
      <dgm:spPr/>
      <dgm:t>
        <a:bodyPr/>
        <a:lstStyle/>
        <a:p>
          <a:endParaRPr lang="pt-BR"/>
        </a:p>
      </dgm:t>
    </dgm:pt>
    <dgm:pt modelId="{53BEC22C-D4CC-4B38-889E-56EE5753049E}">
      <dgm:prSet phldrT="[Texto]"/>
      <dgm:spPr/>
      <dgm:t>
        <a:bodyPr/>
        <a:lstStyle/>
        <a:p>
          <a:r>
            <a:rPr lang="pt-BR" b="1" dirty="0" smtClean="0">
              <a:latin typeface="+mn-lt"/>
              <a:sym typeface="Wingdings" panose="05000000000000000000" pitchFamily="2" charset="2"/>
            </a:rPr>
            <a:t>Qual taxa de crescimento</a:t>
          </a:r>
        </a:p>
      </dgm:t>
    </dgm:pt>
    <dgm:pt modelId="{14996171-0162-45CB-ACA4-9D8556225DF7}" type="parTrans" cxnId="{CAA707E5-6C2A-44FE-B469-EC8EABF9648B}">
      <dgm:prSet/>
      <dgm:spPr/>
      <dgm:t>
        <a:bodyPr/>
        <a:lstStyle/>
        <a:p>
          <a:endParaRPr lang="pt-BR"/>
        </a:p>
      </dgm:t>
    </dgm:pt>
    <dgm:pt modelId="{8D57C4DC-B7ED-4BB3-9323-A4B85E02E4ED}" type="sibTrans" cxnId="{CAA707E5-6C2A-44FE-B469-EC8EABF9648B}">
      <dgm:prSet/>
      <dgm:spPr/>
      <dgm:t>
        <a:bodyPr/>
        <a:lstStyle/>
        <a:p>
          <a:endParaRPr lang="pt-BR"/>
        </a:p>
      </dgm:t>
    </dgm:pt>
    <dgm:pt modelId="{97F16950-15B4-4DE4-95CA-D709DCE842A3}">
      <dgm:prSet phldrT="[Texto]"/>
      <dgm:spPr/>
      <dgm:t>
        <a:bodyPr/>
        <a:lstStyle/>
        <a:p>
          <a:r>
            <a:rPr lang="pt-BR" b="1" dirty="0" smtClean="0"/>
            <a:t>Desafios</a:t>
          </a:r>
        </a:p>
      </dgm:t>
    </dgm:pt>
    <dgm:pt modelId="{A8C61C64-BFF2-4C29-B3DA-2D0DEC5D13DE}" type="parTrans" cxnId="{F9D5DB93-C994-4E3C-B4FA-40A4AA0C0DAE}">
      <dgm:prSet/>
      <dgm:spPr/>
      <dgm:t>
        <a:bodyPr/>
        <a:lstStyle/>
        <a:p>
          <a:endParaRPr lang="pt-BR"/>
        </a:p>
      </dgm:t>
    </dgm:pt>
    <dgm:pt modelId="{359F765B-640E-4103-B582-2C02E393DE49}" type="sibTrans" cxnId="{F9D5DB93-C994-4E3C-B4FA-40A4AA0C0DAE}">
      <dgm:prSet/>
      <dgm:spPr/>
      <dgm:t>
        <a:bodyPr/>
        <a:lstStyle/>
        <a:p>
          <a:endParaRPr lang="pt-BR"/>
        </a:p>
      </dgm:t>
    </dgm:pt>
    <dgm:pt modelId="{99304108-9CC3-420E-A6A7-248DC4BB4611}" type="pres">
      <dgm:prSet presAssocID="{651E52E3-AC56-43F0-9C52-E3393D57C2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96F9766C-EC01-4706-BB12-C613E94C64C7}" type="pres">
      <dgm:prSet presAssocID="{651E52E3-AC56-43F0-9C52-E3393D57C2F6}" presName="Name1" presStyleCnt="0"/>
      <dgm:spPr/>
    </dgm:pt>
    <dgm:pt modelId="{58CDFD5A-386B-4398-86AF-ECD682299FE1}" type="pres">
      <dgm:prSet presAssocID="{651E52E3-AC56-43F0-9C52-E3393D57C2F6}" presName="cycle" presStyleCnt="0"/>
      <dgm:spPr/>
    </dgm:pt>
    <dgm:pt modelId="{B60F7A81-6CB3-4DD4-AD0C-73D32EA34FBA}" type="pres">
      <dgm:prSet presAssocID="{651E52E3-AC56-43F0-9C52-E3393D57C2F6}" presName="srcNode" presStyleLbl="node1" presStyleIdx="0" presStyleCnt="5"/>
      <dgm:spPr/>
    </dgm:pt>
    <dgm:pt modelId="{483FD2B5-40DF-437F-AD64-FFEF56BF1718}" type="pres">
      <dgm:prSet presAssocID="{651E52E3-AC56-43F0-9C52-E3393D57C2F6}" presName="conn" presStyleLbl="parChTrans1D2" presStyleIdx="0" presStyleCnt="1"/>
      <dgm:spPr/>
      <dgm:t>
        <a:bodyPr/>
        <a:lstStyle/>
        <a:p>
          <a:endParaRPr lang="pt-BR"/>
        </a:p>
      </dgm:t>
    </dgm:pt>
    <dgm:pt modelId="{8B7B2C90-B802-4459-8464-BA3D4C394350}" type="pres">
      <dgm:prSet presAssocID="{651E52E3-AC56-43F0-9C52-E3393D57C2F6}" presName="extraNode" presStyleLbl="node1" presStyleIdx="0" presStyleCnt="5"/>
      <dgm:spPr/>
    </dgm:pt>
    <dgm:pt modelId="{F3F49685-78C2-4D98-8299-26ED5CCCC230}" type="pres">
      <dgm:prSet presAssocID="{651E52E3-AC56-43F0-9C52-E3393D57C2F6}" presName="dstNode" presStyleLbl="node1" presStyleIdx="0" presStyleCnt="5"/>
      <dgm:spPr/>
    </dgm:pt>
    <dgm:pt modelId="{85F8E35B-50D9-45D9-9926-BC8FE2F4B4B6}" type="pres">
      <dgm:prSet presAssocID="{6A95C222-CBEE-4189-ACB8-EF4FCB97AC3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4877D1-9CB6-4BD9-AEA2-E55D7BFE22F8}" type="pres">
      <dgm:prSet presAssocID="{6A95C222-CBEE-4189-ACB8-EF4FCB97AC3C}" presName="accent_1" presStyleCnt="0"/>
      <dgm:spPr/>
    </dgm:pt>
    <dgm:pt modelId="{19F4AE6E-DBD8-4072-A934-69091A143AE1}" type="pres">
      <dgm:prSet presAssocID="{6A95C222-CBEE-4189-ACB8-EF4FCB97AC3C}" presName="accentRepeatNode" presStyleLbl="solidFgAcc1" presStyleIdx="0" presStyleCnt="5"/>
      <dgm:spPr/>
    </dgm:pt>
    <dgm:pt modelId="{610A0A68-5938-44C6-8C3B-24994EF9073C}" type="pres">
      <dgm:prSet presAssocID="{E6F4E899-AEB1-4B68-B444-03C0A3EC255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18AA2B-10DE-4A52-AD10-4BA4DE13B168}" type="pres">
      <dgm:prSet presAssocID="{E6F4E899-AEB1-4B68-B444-03C0A3EC2557}" presName="accent_2" presStyleCnt="0"/>
      <dgm:spPr/>
    </dgm:pt>
    <dgm:pt modelId="{39F59D68-4373-4178-B8C3-0AED12D1FFFA}" type="pres">
      <dgm:prSet presAssocID="{E6F4E899-AEB1-4B68-B444-03C0A3EC2557}" presName="accentRepeatNode" presStyleLbl="solidFgAcc1" presStyleIdx="1" presStyleCnt="5"/>
      <dgm:spPr/>
    </dgm:pt>
    <dgm:pt modelId="{73ECD5C1-A798-4A8E-B8C0-7AB1BCF505D7}" type="pres">
      <dgm:prSet presAssocID="{53BEC22C-D4CC-4B38-889E-56EE5753049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DD4B5E-BE46-4D74-82FA-6795980E3F84}" type="pres">
      <dgm:prSet presAssocID="{53BEC22C-D4CC-4B38-889E-56EE5753049E}" presName="accent_3" presStyleCnt="0"/>
      <dgm:spPr/>
    </dgm:pt>
    <dgm:pt modelId="{AF51AF1A-598C-4878-9966-59203CF52274}" type="pres">
      <dgm:prSet presAssocID="{53BEC22C-D4CC-4B38-889E-56EE5753049E}" presName="accentRepeatNode" presStyleLbl="solidFgAcc1" presStyleIdx="2" presStyleCnt="5"/>
      <dgm:spPr/>
    </dgm:pt>
    <dgm:pt modelId="{55960F1C-92A5-4403-9490-8B72BF3D5030}" type="pres">
      <dgm:prSet presAssocID="{97F16950-15B4-4DE4-95CA-D709DCE842A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02F70B-E887-4264-91C2-2BDF28F6C4E7}" type="pres">
      <dgm:prSet presAssocID="{97F16950-15B4-4DE4-95CA-D709DCE842A3}" presName="accent_4" presStyleCnt="0"/>
      <dgm:spPr/>
    </dgm:pt>
    <dgm:pt modelId="{3C736CBB-7E41-40B6-8AA8-A9EE995C6138}" type="pres">
      <dgm:prSet presAssocID="{97F16950-15B4-4DE4-95CA-D709DCE842A3}" presName="accentRepeatNode" presStyleLbl="solidFgAcc1" presStyleIdx="3" presStyleCnt="5"/>
      <dgm:spPr/>
    </dgm:pt>
    <dgm:pt modelId="{81C2358C-4DD1-41D5-BDA2-655EA4027110}" type="pres">
      <dgm:prSet presAssocID="{AC7018DC-CB43-4932-8C43-EDBD4743AAF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6268A5-9690-4E41-8B0A-BC7981DFFC10}" type="pres">
      <dgm:prSet presAssocID="{AC7018DC-CB43-4932-8C43-EDBD4743AAFD}" presName="accent_5" presStyleCnt="0"/>
      <dgm:spPr/>
    </dgm:pt>
    <dgm:pt modelId="{C0FB7C38-8EAB-4D7C-A93E-58503F32DC04}" type="pres">
      <dgm:prSet presAssocID="{AC7018DC-CB43-4932-8C43-EDBD4743AAFD}" presName="accentRepeatNode" presStyleLbl="solidFgAcc1" presStyleIdx="4" presStyleCnt="5"/>
      <dgm:spPr/>
    </dgm:pt>
  </dgm:ptLst>
  <dgm:cxnLst>
    <dgm:cxn modelId="{9CDF046D-B222-409B-8539-19C6202BA833}" type="presOf" srcId="{651E52E3-AC56-43F0-9C52-E3393D57C2F6}" destId="{99304108-9CC3-420E-A6A7-248DC4BB4611}" srcOrd="0" destOrd="0" presId="urn:microsoft.com/office/officeart/2008/layout/VerticalCurvedList"/>
    <dgm:cxn modelId="{DCFB56CD-396A-417B-AAB9-41E8C614312A}" type="presOf" srcId="{97F16950-15B4-4DE4-95CA-D709DCE842A3}" destId="{55960F1C-92A5-4403-9490-8B72BF3D5030}" srcOrd="0" destOrd="0" presId="urn:microsoft.com/office/officeart/2008/layout/VerticalCurvedList"/>
    <dgm:cxn modelId="{67433114-187B-4448-98F5-8CE1F62CE8B2}" srcId="{651E52E3-AC56-43F0-9C52-E3393D57C2F6}" destId="{E6F4E899-AEB1-4B68-B444-03C0A3EC2557}" srcOrd="1" destOrd="0" parTransId="{8A582FC5-CF14-4774-987F-5ABCED85D1EE}" sibTransId="{68B2CE67-272C-4554-ACC6-F406EC8CA649}"/>
    <dgm:cxn modelId="{F845B7EE-E774-451A-972F-42CAE9D42930}" srcId="{651E52E3-AC56-43F0-9C52-E3393D57C2F6}" destId="{AC7018DC-CB43-4932-8C43-EDBD4743AAFD}" srcOrd="4" destOrd="0" parTransId="{2BE26472-444E-405A-87ED-1A1DBFD8D223}" sibTransId="{668D079B-E6CB-47C8-8D2F-3C0A6C0E72B4}"/>
    <dgm:cxn modelId="{ACF25143-AD9E-44CB-9A31-B67E2DA40EAA}" type="presOf" srcId="{8434470E-0757-4B0A-BC84-657E07775431}" destId="{483FD2B5-40DF-437F-AD64-FFEF56BF1718}" srcOrd="0" destOrd="0" presId="urn:microsoft.com/office/officeart/2008/layout/VerticalCurvedList"/>
    <dgm:cxn modelId="{4E432D74-BD7A-49AA-AFDE-176DDC28D85C}" type="presOf" srcId="{AC7018DC-CB43-4932-8C43-EDBD4743AAFD}" destId="{81C2358C-4DD1-41D5-BDA2-655EA4027110}" srcOrd="0" destOrd="0" presId="urn:microsoft.com/office/officeart/2008/layout/VerticalCurvedList"/>
    <dgm:cxn modelId="{5FE72CD0-0AA8-4382-A63D-7B9606454AB7}" srcId="{651E52E3-AC56-43F0-9C52-E3393D57C2F6}" destId="{6A95C222-CBEE-4189-ACB8-EF4FCB97AC3C}" srcOrd="0" destOrd="0" parTransId="{E3E29726-D109-404D-8914-B3686D6E9497}" sibTransId="{8434470E-0757-4B0A-BC84-657E07775431}"/>
    <dgm:cxn modelId="{3A301121-03B5-4D4F-921C-B5358E5778DD}" type="presOf" srcId="{E6F4E899-AEB1-4B68-B444-03C0A3EC2557}" destId="{610A0A68-5938-44C6-8C3B-24994EF9073C}" srcOrd="0" destOrd="0" presId="urn:microsoft.com/office/officeart/2008/layout/VerticalCurvedList"/>
    <dgm:cxn modelId="{51285224-F4B9-4004-8D71-B98D94516410}" type="presOf" srcId="{6A95C222-CBEE-4189-ACB8-EF4FCB97AC3C}" destId="{85F8E35B-50D9-45D9-9926-BC8FE2F4B4B6}" srcOrd="0" destOrd="0" presId="urn:microsoft.com/office/officeart/2008/layout/VerticalCurvedList"/>
    <dgm:cxn modelId="{F9D5DB93-C994-4E3C-B4FA-40A4AA0C0DAE}" srcId="{651E52E3-AC56-43F0-9C52-E3393D57C2F6}" destId="{97F16950-15B4-4DE4-95CA-D709DCE842A3}" srcOrd="3" destOrd="0" parTransId="{A8C61C64-BFF2-4C29-B3DA-2D0DEC5D13DE}" sibTransId="{359F765B-640E-4103-B582-2C02E393DE49}"/>
    <dgm:cxn modelId="{C7B2056D-1AB0-49EA-9394-8098EA571789}" type="presOf" srcId="{53BEC22C-D4CC-4B38-889E-56EE5753049E}" destId="{73ECD5C1-A798-4A8E-B8C0-7AB1BCF505D7}" srcOrd="0" destOrd="0" presId="urn:microsoft.com/office/officeart/2008/layout/VerticalCurvedList"/>
    <dgm:cxn modelId="{CAA707E5-6C2A-44FE-B469-EC8EABF9648B}" srcId="{651E52E3-AC56-43F0-9C52-E3393D57C2F6}" destId="{53BEC22C-D4CC-4B38-889E-56EE5753049E}" srcOrd="2" destOrd="0" parTransId="{14996171-0162-45CB-ACA4-9D8556225DF7}" sibTransId="{8D57C4DC-B7ED-4BB3-9323-A4B85E02E4ED}"/>
    <dgm:cxn modelId="{6745EA70-598C-460B-96FA-A28B1881BE35}" type="presParOf" srcId="{99304108-9CC3-420E-A6A7-248DC4BB4611}" destId="{96F9766C-EC01-4706-BB12-C613E94C64C7}" srcOrd="0" destOrd="0" presId="urn:microsoft.com/office/officeart/2008/layout/VerticalCurvedList"/>
    <dgm:cxn modelId="{4A6C03C3-A93D-4F26-B34E-7E2E815DBCF0}" type="presParOf" srcId="{96F9766C-EC01-4706-BB12-C613E94C64C7}" destId="{58CDFD5A-386B-4398-86AF-ECD682299FE1}" srcOrd="0" destOrd="0" presId="urn:microsoft.com/office/officeart/2008/layout/VerticalCurvedList"/>
    <dgm:cxn modelId="{8EF795B0-CBD9-402F-A9F8-EE31F7150C59}" type="presParOf" srcId="{58CDFD5A-386B-4398-86AF-ECD682299FE1}" destId="{B60F7A81-6CB3-4DD4-AD0C-73D32EA34FBA}" srcOrd="0" destOrd="0" presId="urn:microsoft.com/office/officeart/2008/layout/VerticalCurvedList"/>
    <dgm:cxn modelId="{B37ACDEC-560B-4C68-BCBB-48CDEDC633ED}" type="presParOf" srcId="{58CDFD5A-386B-4398-86AF-ECD682299FE1}" destId="{483FD2B5-40DF-437F-AD64-FFEF56BF1718}" srcOrd="1" destOrd="0" presId="urn:microsoft.com/office/officeart/2008/layout/VerticalCurvedList"/>
    <dgm:cxn modelId="{9457AA5E-AE6C-49F1-A479-67EB404113E8}" type="presParOf" srcId="{58CDFD5A-386B-4398-86AF-ECD682299FE1}" destId="{8B7B2C90-B802-4459-8464-BA3D4C394350}" srcOrd="2" destOrd="0" presId="urn:microsoft.com/office/officeart/2008/layout/VerticalCurvedList"/>
    <dgm:cxn modelId="{E7377649-090F-450C-9C31-9A7CC773368C}" type="presParOf" srcId="{58CDFD5A-386B-4398-86AF-ECD682299FE1}" destId="{F3F49685-78C2-4D98-8299-26ED5CCCC230}" srcOrd="3" destOrd="0" presId="urn:microsoft.com/office/officeart/2008/layout/VerticalCurvedList"/>
    <dgm:cxn modelId="{400A47D0-70F2-44E7-B3AA-C22548F4A3F4}" type="presParOf" srcId="{96F9766C-EC01-4706-BB12-C613E94C64C7}" destId="{85F8E35B-50D9-45D9-9926-BC8FE2F4B4B6}" srcOrd="1" destOrd="0" presId="urn:microsoft.com/office/officeart/2008/layout/VerticalCurvedList"/>
    <dgm:cxn modelId="{4B6F06F1-D44F-4214-B2BB-1D84F153771F}" type="presParOf" srcId="{96F9766C-EC01-4706-BB12-C613E94C64C7}" destId="{A54877D1-9CB6-4BD9-AEA2-E55D7BFE22F8}" srcOrd="2" destOrd="0" presId="urn:microsoft.com/office/officeart/2008/layout/VerticalCurvedList"/>
    <dgm:cxn modelId="{8FA8E57C-A2BB-4929-86E0-403239A24BBD}" type="presParOf" srcId="{A54877D1-9CB6-4BD9-AEA2-E55D7BFE22F8}" destId="{19F4AE6E-DBD8-4072-A934-69091A143AE1}" srcOrd="0" destOrd="0" presId="urn:microsoft.com/office/officeart/2008/layout/VerticalCurvedList"/>
    <dgm:cxn modelId="{848B57D7-D0A6-4F6B-AA22-98B968406A4D}" type="presParOf" srcId="{96F9766C-EC01-4706-BB12-C613E94C64C7}" destId="{610A0A68-5938-44C6-8C3B-24994EF9073C}" srcOrd="3" destOrd="0" presId="urn:microsoft.com/office/officeart/2008/layout/VerticalCurvedList"/>
    <dgm:cxn modelId="{7163E5E8-D9EF-49F4-B578-F5E249E42BE1}" type="presParOf" srcId="{96F9766C-EC01-4706-BB12-C613E94C64C7}" destId="{5418AA2B-10DE-4A52-AD10-4BA4DE13B168}" srcOrd="4" destOrd="0" presId="urn:microsoft.com/office/officeart/2008/layout/VerticalCurvedList"/>
    <dgm:cxn modelId="{813FDD4F-F232-4622-86ED-203FF709DBEC}" type="presParOf" srcId="{5418AA2B-10DE-4A52-AD10-4BA4DE13B168}" destId="{39F59D68-4373-4178-B8C3-0AED12D1FFFA}" srcOrd="0" destOrd="0" presId="urn:microsoft.com/office/officeart/2008/layout/VerticalCurvedList"/>
    <dgm:cxn modelId="{078AC74A-3035-4169-BEAF-50A226606B9F}" type="presParOf" srcId="{96F9766C-EC01-4706-BB12-C613E94C64C7}" destId="{73ECD5C1-A798-4A8E-B8C0-7AB1BCF505D7}" srcOrd="5" destOrd="0" presId="urn:microsoft.com/office/officeart/2008/layout/VerticalCurvedList"/>
    <dgm:cxn modelId="{FF1EE070-BB80-4DEB-A4C1-C7442741BE7B}" type="presParOf" srcId="{96F9766C-EC01-4706-BB12-C613E94C64C7}" destId="{FDDD4B5E-BE46-4D74-82FA-6795980E3F84}" srcOrd="6" destOrd="0" presId="urn:microsoft.com/office/officeart/2008/layout/VerticalCurvedList"/>
    <dgm:cxn modelId="{0D275232-C4A3-4B25-BAE1-6259AAB31DAA}" type="presParOf" srcId="{FDDD4B5E-BE46-4D74-82FA-6795980E3F84}" destId="{AF51AF1A-598C-4878-9966-59203CF52274}" srcOrd="0" destOrd="0" presId="urn:microsoft.com/office/officeart/2008/layout/VerticalCurvedList"/>
    <dgm:cxn modelId="{A21BC964-EE2B-41FC-B423-A65337708624}" type="presParOf" srcId="{96F9766C-EC01-4706-BB12-C613E94C64C7}" destId="{55960F1C-92A5-4403-9490-8B72BF3D5030}" srcOrd="7" destOrd="0" presId="urn:microsoft.com/office/officeart/2008/layout/VerticalCurvedList"/>
    <dgm:cxn modelId="{53DC9E1A-5763-48DC-965D-1D15CAB7017F}" type="presParOf" srcId="{96F9766C-EC01-4706-BB12-C613E94C64C7}" destId="{9302F70B-E887-4264-91C2-2BDF28F6C4E7}" srcOrd="8" destOrd="0" presId="urn:microsoft.com/office/officeart/2008/layout/VerticalCurvedList"/>
    <dgm:cxn modelId="{68331A78-BEC7-483F-A6B4-7F6FCFA4FF04}" type="presParOf" srcId="{9302F70B-E887-4264-91C2-2BDF28F6C4E7}" destId="{3C736CBB-7E41-40B6-8AA8-A9EE995C6138}" srcOrd="0" destOrd="0" presId="urn:microsoft.com/office/officeart/2008/layout/VerticalCurvedList"/>
    <dgm:cxn modelId="{9632FD54-DF93-4BDB-A049-CB3D5522FEAB}" type="presParOf" srcId="{96F9766C-EC01-4706-BB12-C613E94C64C7}" destId="{81C2358C-4DD1-41D5-BDA2-655EA4027110}" srcOrd="9" destOrd="0" presId="urn:microsoft.com/office/officeart/2008/layout/VerticalCurvedList"/>
    <dgm:cxn modelId="{7D726EB5-A0F2-4D7E-BFA1-22410F426939}" type="presParOf" srcId="{96F9766C-EC01-4706-BB12-C613E94C64C7}" destId="{586268A5-9690-4E41-8B0A-BC7981DFFC10}" srcOrd="10" destOrd="0" presId="urn:microsoft.com/office/officeart/2008/layout/VerticalCurvedList"/>
    <dgm:cxn modelId="{40955E90-6A14-4CDC-B928-D9A692D1DAF1}" type="presParOf" srcId="{586268A5-9690-4E41-8B0A-BC7981DFFC10}" destId="{C0FB7C38-8EAB-4D7C-A93E-58503F32DC0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FD2B5-40DF-437F-AD64-FFEF56BF1718}">
      <dsp:nvSpPr>
        <dsp:cNvPr id="0" name=""/>
        <dsp:cNvSpPr/>
      </dsp:nvSpPr>
      <dsp:spPr>
        <a:xfrm>
          <a:off x="-5442866" y="-833407"/>
          <a:ext cx="6480809" cy="6480809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952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8E35B-50D9-45D9-9926-BC8FE2F4B4B6}">
      <dsp:nvSpPr>
        <dsp:cNvPr id="0" name=""/>
        <dsp:cNvSpPr/>
      </dsp:nvSpPr>
      <dsp:spPr>
        <a:xfrm>
          <a:off x="453842" y="300778"/>
          <a:ext cx="5538141" cy="60194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779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+mn-lt"/>
              <a:sym typeface="Wingdings" panose="05000000000000000000" pitchFamily="2" charset="2"/>
            </a:rPr>
            <a:t>Quem somos</a:t>
          </a:r>
          <a:endParaRPr lang="pt-BR" sz="2800" kern="1200" dirty="0"/>
        </a:p>
      </dsp:txBody>
      <dsp:txXfrm>
        <a:off x="453842" y="300778"/>
        <a:ext cx="5538141" cy="601941"/>
      </dsp:txXfrm>
    </dsp:sp>
    <dsp:sp modelId="{19F4AE6E-DBD8-4072-A934-69091A143AE1}">
      <dsp:nvSpPr>
        <dsp:cNvPr id="0" name=""/>
        <dsp:cNvSpPr/>
      </dsp:nvSpPr>
      <dsp:spPr>
        <a:xfrm>
          <a:off x="77628" y="225535"/>
          <a:ext cx="752427" cy="75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A0A68-5938-44C6-8C3B-24994EF9073C}">
      <dsp:nvSpPr>
        <dsp:cNvPr id="0" name=""/>
        <dsp:cNvSpPr/>
      </dsp:nvSpPr>
      <dsp:spPr>
        <a:xfrm>
          <a:off x="885176" y="1203402"/>
          <a:ext cx="5106807" cy="60194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76561"/>
                <a:satOff val="-1098"/>
                <a:lumOff val="6404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76561"/>
                <a:satOff val="-1098"/>
                <a:lumOff val="6404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76561"/>
                <a:satOff val="-1098"/>
                <a:lumOff val="64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779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+mn-lt"/>
              <a:sym typeface="Wingdings" panose="05000000000000000000" pitchFamily="2" charset="2"/>
            </a:rPr>
            <a:t>Onde atuamos</a:t>
          </a:r>
        </a:p>
      </dsp:txBody>
      <dsp:txXfrm>
        <a:off x="885176" y="1203402"/>
        <a:ext cx="5106807" cy="601941"/>
      </dsp:txXfrm>
    </dsp:sp>
    <dsp:sp modelId="{39F59D68-4373-4178-B8C3-0AED12D1FFFA}">
      <dsp:nvSpPr>
        <dsp:cNvPr id="0" name=""/>
        <dsp:cNvSpPr/>
      </dsp:nvSpPr>
      <dsp:spPr>
        <a:xfrm>
          <a:off x="508962" y="1128159"/>
          <a:ext cx="752427" cy="75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76561"/>
              <a:satOff val="-1098"/>
              <a:lumOff val="64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ECD5C1-A798-4A8E-B8C0-7AB1BCF505D7}">
      <dsp:nvSpPr>
        <dsp:cNvPr id="0" name=""/>
        <dsp:cNvSpPr/>
      </dsp:nvSpPr>
      <dsp:spPr>
        <a:xfrm>
          <a:off x="1017561" y="2106026"/>
          <a:ext cx="4974422" cy="60194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53123"/>
                <a:satOff val="-2196"/>
                <a:lumOff val="1280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779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+mn-lt"/>
              <a:sym typeface="Wingdings" panose="05000000000000000000" pitchFamily="2" charset="2"/>
            </a:rPr>
            <a:t>Qual taxa de crescimento</a:t>
          </a:r>
        </a:p>
      </dsp:txBody>
      <dsp:txXfrm>
        <a:off x="1017561" y="2106026"/>
        <a:ext cx="4974422" cy="601941"/>
      </dsp:txXfrm>
    </dsp:sp>
    <dsp:sp modelId="{AF51AF1A-598C-4878-9966-59203CF52274}">
      <dsp:nvSpPr>
        <dsp:cNvPr id="0" name=""/>
        <dsp:cNvSpPr/>
      </dsp:nvSpPr>
      <dsp:spPr>
        <a:xfrm>
          <a:off x="641347" y="2030783"/>
          <a:ext cx="752427" cy="75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53123"/>
              <a:satOff val="-2196"/>
              <a:lumOff val="128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60F1C-92A5-4403-9490-8B72BF3D5030}">
      <dsp:nvSpPr>
        <dsp:cNvPr id="0" name=""/>
        <dsp:cNvSpPr/>
      </dsp:nvSpPr>
      <dsp:spPr>
        <a:xfrm>
          <a:off x="885176" y="3008650"/>
          <a:ext cx="5106807" cy="60194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29684"/>
                <a:satOff val="-3294"/>
                <a:lumOff val="19211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29684"/>
                <a:satOff val="-3294"/>
                <a:lumOff val="19211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29684"/>
                <a:satOff val="-3294"/>
                <a:lumOff val="192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779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Desafios</a:t>
          </a:r>
        </a:p>
      </dsp:txBody>
      <dsp:txXfrm>
        <a:off x="885176" y="3008650"/>
        <a:ext cx="5106807" cy="601941"/>
      </dsp:txXfrm>
    </dsp:sp>
    <dsp:sp modelId="{3C736CBB-7E41-40B6-8AA8-A9EE995C6138}">
      <dsp:nvSpPr>
        <dsp:cNvPr id="0" name=""/>
        <dsp:cNvSpPr/>
      </dsp:nvSpPr>
      <dsp:spPr>
        <a:xfrm>
          <a:off x="508962" y="2933407"/>
          <a:ext cx="752427" cy="75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229684"/>
              <a:satOff val="-3294"/>
              <a:lumOff val="1921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C2358C-4DD1-41D5-BDA2-655EA4027110}">
      <dsp:nvSpPr>
        <dsp:cNvPr id="0" name=""/>
        <dsp:cNvSpPr/>
      </dsp:nvSpPr>
      <dsp:spPr>
        <a:xfrm>
          <a:off x="453842" y="3911274"/>
          <a:ext cx="5538141" cy="60194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779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+mn-lt"/>
              <a:sym typeface="Wingdings" panose="05000000000000000000" pitchFamily="2" charset="2"/>
            </a:rPr>
            <a:t>Como vamos contribuir</a:t>
          </a:r>
          <a:endParaRPr lang="pt-BR" sz="2800" kern="1200" dirty="0" smtClean="0"/>
        </a:p>
      </dsp:txBody>
      <dsp:txXfrm>
        <a:off x="453842" y="3911274"/>
        <a:ext cx="5538141" cy="601941"/>
      </dsp:txXfrm>
    </dsp:sp>
    <dsp:sp modelId="{C0FB7C38-8EAB-4D7C-A93E-58503F32DC04}">
      <dsp:nvSpPr>
        <dsp:cNvPr id="0" name=""/>
        <dsp:cNvSpPr/>
      </dsp:nvSpPr>
      <dsp:spPr>
        <a:xfrm>
          <a:off x="77628" y="3836031"/>
          <a:ext cx="752427" cy="7524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7FD39CA-B209-4CDB-83A8-8220121F062E}" type="datetimeFigureOut">
              <a:rPr lang="pt-BR"/>
              <a:pPr>
                <a:defRPr/>
              </a:pPr>
              <a:t>07/07/2015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C4F31ED-8799-482F-8192-0F8B2555136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6412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93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C9CF60-2EE9-4344-BE56-8529389FACC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6114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7877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5229200"/>
            <a:ext cx="6984776" cy="720080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251520" y="6165304"/>
            <a:ext cx="2133600" cy="365125"/>
          </a:xfrm>
          <a:prstGeom prst="rect">
            <a:avLst/>
          </a:prstGeom>
        </p:spPr>
        <p:txBody>
          <a:bodyPr/>
          <a:lstStyle/>
          <a:p>
            <a:fld id="{5DA0C166-2B84-45FF-A68D-AEE8F0640A05}" type="datetimeFigureOut">
              <a:rPr lang="pt-BR" smtClean="0"/>
              <a:pPr/>
              <a:t>07/07/2015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2240" y="6165304"/>
            <a:ext cx="2133600" cy="365125"/>
          </a:xfrm>
          <a:prstGeom prst="rect">
            <a:avLst/>
          </a:prstGeom>
        </p:spPr>
        <p:txBody>
          <a:bodyPr/>
          <a:lstStyle/>
          <a:p>
            <a:fld id="{E062CFFC-96DB-481C-A169-BE8096F9A1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162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aixaDeTexto 8"/>
          <p:cNvSpPr txBox="1"/>
          <p:nvPr userDrawn="1"/>
        </p:nvSpPr>
        <p:spPr>
          <a:xfrm>
            <a:off x="0" y="-78753"/>
            <a:ext cx="9144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Introdução</a:t>
            </a:r>
            <a:endParaRPr lang="pt-BR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no de Implan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aixaDeTexto 8"/>
          <p:cNvSpPr txBox="1"/>
          <p:nvPr userDrawn="1"/>
        </p:nvSpPr>
        <p:spPr>
          <a:xfrm>
            <a:off x="0" y="-78753"/>
            <a:ext cx="9144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Plano de Implantação</a:t>
            </a:r>
            <a:endParaRPr lang="pt-BR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3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elo de Financi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aixaDeTexto 8"/>
          <p:cNvSpPr txBox="1"/>
          <p:nvPr userDrawn="1"/>
        </p:nvSpPr>
        <p:spPr>
          <a:xfrm>
            <a:off x="0" y="-78753"/>
            <a:ext cx="9144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Modelo de Financiamento</a:t>
            </a:r>
            <a:endParaRPr lang="pt-BR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6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CustomShape 1"/>
          <p:cNvSpPr>
            <a:spLocks noChangeArrowheads="1"/>
          </p:cNvSpPr>
          <p:nvPr/>
        </p:nvSpPr>
        <p:spPr bwMode="auto">
          <a:xfrm>
            <a:off x="3124200" y="6356350"/>
            <a:ext cx="28940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52" name="PlaceHolder 2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formato do texto do título</a:t>
            </a: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4525962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pt-BR"/>
              <a:t>Clique para editar o formato do texto da estrutura de tópicos</a:t>
            </a:r>
            <a:endParaRPr/>
          </a:p>
          <a:p>
            <a:pPr lvl="1"/>
            <a:r>
              <a:rPr lang="pt-BR"/>
              <a:t>2.º Nível da estrutura de tópicos</a:t>
            </a:r>
            <a:endParaRPr/>
          </a:p>
          <a:p>
            <a:pPr lvl="2"/>
            <a:r>
              <a:rPr lang="pt-BR"/>
              <a:t>3.º Nível da estrutura de tópicos</a:t>
            </a:r>
            <a:endParaRPr/>
          </a:p>
          <a:p>
            <a:pPr lvl="3"/>
            <a:r>
              <a:rPr lang="pt-BR"/>
              <a:t>4.º Nível da estrutura de tópicos</a:t>
            </a:r>
            <a:endParaRPr/>
          </a:p>
          <a:p>
            <a:pPr lvl="4"/>
            <a:r>
              <a:rPr lang="pt-BR"/>
              <a:t>5.º Nível da estrutura de tópicos</a:t>
            </a:r>
            <a:endParaRPr/>
          </a:p>
          <a:p>
            <a:pPr lvl="5"/>
            <a:r>
              <a:rPr lang="pt-BR"/>
              <a:t>6.º Nível da estrutura de tópicos</a:t>
            </a:r>
            <a:endParaRPr/>
          </a:p>
          <a:p>
            <a:pPr lvl="6"/>
            <a:r>
              <a:rPr lang="pt-BR"/>
              <a:t>7.º Nível da estrutura de tópicos</a:t>
            </a:r>
            <a:endParaRPr/>
          </a:p>
          <a:p>
            <a:pPr lvl="7"/>
            <a:r>
              <a:rPr lang="pt-BR"/>
              <a:t>8.º Nível da estrutura de tópicos</a:t>
            </a:r>
            <a:endParaRPr/>
          </a:p>
          <a:p>
            <a:pPr lvl="8"/>
            <a:r>
              <a:rPr lang="pt-BR"/>
              <a:t>9.º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subTitle" idx="1"/>
          </p:nvPr>
        </p:nvSpPr>
        <p:spPr>
          <a:xfrm>
            <a:off x="251520" y="5301208"/>
            <a:ext cx="8712968" cy="936104"/>
          </a:xfrm>
        </p:spPr>
        <p:txBody>
          <a:bodyPr/>
          <a:lstStyle/>
          <a:p>
            <a:pPr algn="ctr"/>
            <a:r>
              <a:rPr lang="pt-BR" altLang="pt-BR" sz="2200" b="1" dirty="0"/>
              <a:t>UNIVERSALIZAÇÃO DA BANDA LARGA </a:t>
            </a:r>
            <a:r>
              <a:rPr lang="pt-BR" altLang="pt-BR" sz="2200" b="1" dirty="0" smtClean="0"/>
              <a:t>E </a:t>
            </a:r>
          </a:p>
          <a:p>
            <a:pPr algn="ctr"/>
            <a:r>
              <a:rPr lang="pt-BR" altLang="pt-BR" sz="2200" b="1" dirty="0" smtClean="0"/>
              <a:t>OS </a:t>
            </a:r>
            <a:r>
              <a:rPr lang="pt-BR" altLang="pt-BR" sz="2200" b="1" dirty="0"/>
              <a:t>PROVEDORES REGIONAIS </a:t>
            </a:r>
            <a:r>
              <a:rPr lang="pt-BR" altLang="pt-BR" sz="2200" b="1" dirty="0" smtClean="0"/>
              <a:t>– ERICH RODRIGUES</a:t>
            </a:r>
            <a:endParaRPr lang="pt-BR" alt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293640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796551"/>
          </a:xfrm>
        </p:spPr>
        <p:txBody>
          <a:bodyPr/>
          <a:lstStyle/>
          <a:p>
            <a:pPr marL="0" indent="0">
              <a:buNone/>
            </a:pPr>
            <a:r>
              <a:rPr lang="es-AR" dirty="0" err="1" smtClean="0"/>
              <a:t>Chegando</a:t>
            </a:r>
            <a:r>
              <a:rPr lang="es-AR" dirty="0" smtClean="0"/>
              <a:t> </a:t>
            </a:r>
            <a:r>
              <a:rPr lang="es-AR" dirty="0" err="1" smtClean="0"/>
              <a:t>aonde</a:t>
            </a:r>
            <a:r>
              <a:rPr lang="es-AR" dirty="0" smtClean="0"/>
              <a:t> </a:t>
            </a:r>
            <a:r>
              <a:rPr lang="es-AR" dirty="0" err="1" smtClean="0"/>
              <a:t>não</a:t>
            </a:r>
            <a:r>
              <a:rPr lang="es-AR" dirty="0" smtClean="0"/>
              <a:t> </a:t>
            </a:r>
            <a:r>
              <a:rPr lang="es-AR" dirty="0" err="1" smtClean="0"/>
              <a:t>há</a:t>
            </a:r>
            <a:r>
              <a:rPr lang="es-AR" dirty="0" smtClean="0"/>
              <a:t> </a:t>
            </a:r>
            <a:r>
              <a:rPr lang="es-AR" dirty="0" err="1" smtClean="0"/>
              <a:t>eletricidade</a:t>
            </a:r>
            <a:r>
              <a:rPr lang="es-AR" dirty="0" smtClean="0"/>
              <a:t>, </a:t>
            </a:r>
          </a:p>
          <a:p>
            <a:pPr marL="0" indent="0">
              <a:buNone/>
            </a:pPr>
            <a:r>
              <a:rPr lang="es-AR" dirty="0" err="1" smtClean="0"/>
              <a:t>nem</a:t>
            </a:r>
            <a:r>
              <a:rPr lang="es-AR" dirty="0" smtClean="0"/>
              <a:t> </a:t>
            </a:r>
            <a:r>
              <a:rPr lang="es-AR" dirty="0" err="1" smtClean="0"/>
              <a:t>caminhos</a:t>
            </a:r>
            <a:r>
              <a:rPr lang="es-AR" dirty="0" smtClean="0"/>
              <a:t> pavimentados.</a:t>
            </a:r>
            <a:endParaRPr lang="es-A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0" y="3284984"/>
            <a:ext cx="3738843" cy="2810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284983"/>
            <a:ext cx="3738843" cy="281095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75856" y="332656"/>
            <a:ext cx="8229600" cy="1144588"/>
          </a:xfrm>
        </p:spPr>
        <p:txBody>
          <a:bodyPr/>
          <a:lstStyle/>
          <a:p>
            <a:r>
              <a:rPr lang="es-AR" sz="3200" dirty="0" err="1" smtClean="0">
                <a:latin typeface="+mj-lt"/>
              </a:rPr>
              <a:t>Aonde</a:t>
            </a:r>
            <a:r>
              <a:rPr lang="es-AR" sz="3200" dirty="0" smtClean="0">
                <a:latin typeface="+mj-lt"/>
              </a:rPr>
              <a:t> </a:t>
            </a:r>
            <a:r>
              <a:rPr lang="es-AR" sz="3200" dirty="0" err="1" smtClean="0">
                <a:latin typeface="+mj-lt"/>
              </a:rPr>
              <a:t>estão</a:t>
            </a:r>
            <a:r>
              <a:rPr lang="es-AR" sz="3200" dirty="0" smtClean="0">
                <a:latin typeface="+mj-lt"/>
              </a:rPr>
              <a:t> </a:t>
            </a:r>
            <a:r>
              <a:rPr lang="es-AR" sz="3200" dirty="0" err="1" smtClean="0">
                <a:latin typeface="+mj-lt"/>
              </a:rPr>
              <a:t>essas</a:t>
            </a:r>
            <a:r>
              <a:rPr lang="es-AR" sz="3200" dirty="0" smtClean="0">
                <a:latin typeface="+mj-lt"/>
              </a:rPr>
              <a:t> empresas</a:t>
            </a:r>
            <a:r>
              <a:rPr lang="en-US" sz="3200" dirty="0" smtClean="0">
                <a:latin typeface="+mj-lt"/>
              </a:rPr>
              <a:t>?</a:t>
            </a:r>
            <a:endParaRPr lang="es-A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069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85284"/>
            <a:ext cx="7886700" cy="796551"/>
          </a:xfrm>
        </p:spPr>
        <p:txBody>
          <a:bodyPr/>
          <a:lstStyle/>
          <a:p>
            <a:pPr marL="0" indent="0">
              <a:buNone/>
            </a:pPr>
            <a:r>
              <a:rPr lang="es-AR" dirty="0" smtClean="0"/>
              <a:t>Cruzando </a:t>
            </a:r>
            <a:r>
              <a:rPr lang="es-AR" dirty="0" err="1" smtClean="0"/>
              <a:t>rios</a:t>
            </a:r>
            <a:r>
              <a:rPr lang="es-AR" dirty="0" smtClean="0"/>
              <a:t> </a:t>
            </a:r>
            <a:r>
              <a:rPr lang="es-AR" dirty="0"/>
              <a:t>e</a:t>
            </a:r>
            <a:r>
              <a:rPr lang="es-AR" dirty="0" smtClean="0"/>
              <a:t> selvas</a:t>
            </a:r>
            <a:endParaRPr lang="es-A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24" y="3052480"/>
            <a:ext cx="3863353" cy="2904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449" y="3052480"/>
            <a:ext cx="3926541" cy="294490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87824" y="405374"/>
            <a:ext cx="8229600" cy="1144588"/>
          </a:xfrm>
        </p:spPr>
        <p:txBody>
          <a:bodyPr/>
          <a:lstStyle/>
          <a:p>
            <a:r>
              <a:rPr lang="es-AR" sz="3200" dirty="0" err="1" smtClean="0">
                <a:latin typeface="+mj-lt"/>
              </a:rPr>
              <a:t>Aonde</a:t>
            </a:r>
            <a:r>
              <a:rPr lang="es-AR" sz="3200" dirty="0" smtClean="0">
                <a:latin typeface="+mj-lt"/>
              </a:rPr>
              <a:t> </a:t>
            </a:r>
            <a:r>
              <a:rPr lang="es-AR" sz="3200" dirty="0" err="1" smtClean="0">
                <a:latin typeface="+mj-lt"/>
              </a:rPr>
              <a:t>estão</a:t>
            </a:r>
            <a:r>
              <a:rPr lang="es-AR" sz="3200" dirty="0" smtClean="0">
                <a:latin typeface="+mj-lt"/>
              </a:rPr>
              <a:t> </a:t>
            </a:r>
            <a:r>
              <a:rPr lang="es-AR" sz="3200" dirty="0" err="1" smtClean="0">
                <a:latin typeface="+mj-lt"/>
              </a:rPr>
              <a:t>essas</a:t>
            </a:r>
            <a:r>
              <a:rPr lang="es-AR" sz="3200" dirty="0" smtClean="0">
                <a:latin typeface="+mj-lt"/>
              </a:rPr>
              <a:t> empresas</a:t>
            </a:r>
            <a:r>
              <a:rPr lang="en-US" sz="3200" dirty="0" smtClean="0">
                <a:latin typeface="+mj-lt"/>
              </a:rPr>
              <a:t>?</a:t>
            </a:r>
            <a:endParaRPr lang="es-A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354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650" y="1125538"/>
            <a:ext cx="7632774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r>
              <a:rPr lang="pt-BR" b="1" dirty="0"/>
              <a:t>Taxa mensal de crescimento de acessos. </a:t>
            </a:r>
            <a:endParaRPr lang="pt-BR" dirty="0"/>
          </a:p>
          <a:p>
            <a:r>
              <a:rPr lang="pt-BR" dirty="0" smtClean="0"/>
              <a:t>Existem 252 </a:t>
            </a:r>
            <a:r>
              <a:rPr lang="pt-BR" dirty="0" err="1" smtClean="0"/>
              <a:t>ISPs</a:t>
            </a:r>
            <a:r>
              <a:rPr lang="pt-BR" dirty="0" smtClean="0"/>
              <a:t> com redes de acesso em fibra, presentes em 149 cidades. </a:t>
            </a:r>
            <a:r>
              <a:rPr lang="pt-BR" i="1" dirty="0" smtClean="0"/>
              <a:t>Taxa de crescimento mensal de acesso por tecnologia: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algn="just"/>
            <a:endParaRPr lang="pt-BR" dirty="0" smtClean="0"/>
          </a:p>
          <a:p>
            <a:r>
              <a:rPr lang="pt-BR" sz="1400" i="1" dirty="0" smtClean="0"/>
              <a:t>Fonte: </a:t>
            </a:r>
            <a:r>
              <a:rPr lang="pt-BR" sz="1400" i="1" dirty="0" err="1" smtClean="0"/>
              <a:t>Volare</a:t>
            </a:r>
            <a:r>
              <a:rPr lang="pt-BR" sz="1400" i="1" dirty="0" smtClean="0"/>
              <a:t> Consultoria</a:t>
            </a:r>
          </a:p>
          <a:p>
            <a:endParaRPr lang="pt-BR" i="1" dirty="0" smtClean="0"/>
          </a:p>
          <a:p>
            <a:r>
              <a:rPr lang="pt-BR" strike="noStrike" dirty="0" smtClean="0">
                <a:solidFill>
                  <a:srgbClr val="000000"/>
                </a:solidFill>
                <a:latin typeface="Calibri"/>
              </a:rPr>
              <a:t>Em 2014,  50% da produção do maior fornecedor de fibras óticas brasileiro foi  	destinada aos provedores regionais. </a:t>
            </a:r>
            <a:endParaRPr lang="pt-BR" dirty="0" smtClean="0"/>
          </a:p>
          <a:p>
            <a:endParaRPr lang="pt-BR" i="1" dirty="0" smtClean="0"/>
          </a:p>
        </p:txBody>
      </p:sp>
      <p:sp>
        <p:nvSpPr>
          <p:cNvPr id="6147" name="CaixaDeTexto 2"/>
          <p:cNvSpPr txBox="1">
            <a:spLocks noChangeArrowheads="1"/>
          </p:cNvSpPr>
          <p:nvPr/>
        </p:nvSpPr>
        <p:spPr bwMode="auto">
          <a:xfrm>
            <a:off x="1835150" y="674688"/>
            <a:ext cx="5184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/>
            <a:r>
              <a:rPr lang="pt-BR" sz="2400" b="1" dirty="0" smtClean="0">
                <a:latin typeface="+mj-lt"/>
              </a:rPr>
              <a:t>RESUMO DOS PROVEDORES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2831820"/>
            <a:ext cx="7367614" cy="104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70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4042080" y="206280"/>
            <a:ext cx="447264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pt-BR" sz="2800" b="1" strike="noStrike">
                <a:solidFill>
                  <a:srgbClr val="000000"/>
                </a:solidFill>
                <a:latin typeface="Verdana"/>
                <a:ea typeface="Verdana"/>
              </a:rPr>
              <a:t>Consolidando o crescimento </a:t>
            </a:r>
            <a:endParaRPr/>
          </a:p>
        </p:txBody>
      </p:sp>
      <p:sp>
        <p:nvSpPr>
          <p:cNvPr id="151" name="CustomShape 2"/>
          <p:cNvSpPr/>
          <p:nvPr/>
        </p:nvSpPr>
        <p:spPr>
          <a:xfrm>
            <a:off x="628560" y="1825560"/>
            <a:ext cx="7886160" cy="79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trike="noStrike">
                <a:solidFill>
                  <a:srgbClr val="000000"/>
                </a:solidFill>
                <a:latin typeface="Calibri"/>
              </a:rPr>
              <a:t>Formação de backbone próprio </a:t>
            </a:r>
            <a:endParaRPr/>
          </a:p>
        </p:txBody>
      </p:sp>
      <p:sp>
        <p:nvSpPr>
          <p:cNvPr id="152" name="CustomShape 3"/>
          <p:cNvSpPr/>
          <p:nvPr/>
        </p:nvSpPr>
        <p:spPr>
          <a:xfrm>
            <a:off x="5745960" y="2353320"/>
            <a:ext cx="3236040" cy="22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000" strike="noStrike">
                <a:solidFill>
                  <a:srgbClr val="000000"/>
                </a:solidFill>
                <a:latin typeface="Verdana"/>
                <a:ea typeface="Verdana"/>
              </a:rPr>
              <a:t>Individualmente ou em consórcios empresas tem se unido para a construção de muitos Kms. de backbone próprio utilizando frequências licenciadas. </a:t>
            </a:r>
            <a:endParaRPr/>
          </a:p>
        </p:txBody>
      </p:sp>
      <p:pic>
        <p:nvPicPr>
          <p:cNvPr id="153" name="Picture 5"/>
          <p:cNvPicPr/>
          <p:nvPr/>
        </p:nvPicPr>
        <p:blipFill>
          <a:blip r:embed="rId2"/>
          <a:stretch/>
        </p:blipFill>
        <p:spPr>
          <a:xfrm>
            <a:off x="5974920" y="4788360"/>
            <a:ext cx="2231640" cy="1673280"/>
          </a:xfrm>
          <a:prstGeom prst="rect">
            <a:avLst/>
          </a:prstGeom>
          <a:ln>
            <a:noFill/>
          </a:ln>
        </p:spPr>
      </p:pic>
      <p:pic>
        <p:nvPicPr>
          <p:cNvPr id="154" name="Picture 4"/>
          <p:cNvPicPr/>
          <p:nvPr/>
        </p:nvPicPr>
        <p:blipFill>
          <a:blip r:embed="rId3"/>
          <a:stretch/>
        </p:blipFill>
        <p:spPr>
          <a:xfrm>
            <a:off x="744120" y="2674080"/>
            <a:ext cx="4826160" cy="36194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57370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95536" y="713058"/>
            <a:ext cx="9144000" cy="1512887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Implantar redes de acesso FTTH</a:t>
            </a:r>
            <a:r>
              <a:rPr lang="pt-B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em 1.284 Distritos </a:t>
            </a:r>
          </a:p>
          <a:p>
            <a:pPr indent="0" algn="just">
              <a:buNone/>
            </a:pPr>
            <a:r>
              <a:rPr lang="pt-B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Urbanos brasileiros com </a:t>
            </a:r>
            <a:r>
              <a:rPr lang="pt-B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menos de 100 mil habitantes</a:t>
            </a:r>
            <a:r>
              <a:rPr lang="pt-B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56992"/>
            <a:ext cx="6942137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539552" y="22048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Distritos brasileiros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724128" y="5013176"/>
            <a:ext cx="2448272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Fonte: IBGE – Censo 2010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866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467544" y="692696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Distritos a serem cobertos com redes FTTH de ISPs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796136" y="2996952"/>
            <a:ext cx="2016224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Fonte: Volare Consultoria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60960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077072"/>
            <a:ext cx="6096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611560" y="335699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População a ser coberta com redes FTTH de ISPs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635896" y="5733256"/>
            <a:ext cx="4032448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Fonte: Volare Consultoria com dados do IBGE – Censo 2010</a:t>
            </a:r>
            <a:endParaRPr kumimoji="0" lang="pt-BR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31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611560" y="1484784"/>
            <a:ext cx="82296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Clientes: Micro e Pequenas empresas prestadoras do serviço de acesso Internet.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Condições Financeiras: </a:t>
            </a:r>
            <a:r>
              <a:rPr lang="pt-B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Taxa de Juros de 4,5% </a:t>
            </a:r>
            <a:r>
              <a:rPr lang="pt-B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a.a.</a:t>
            </a:r>
            <a:r>
              <a:rPr lang="pt-B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342900" indent="-342900">
              <a:lnSpc>
                <a:spcPct val="1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Valor financiado: 100%.</a:t>
            </a:r>
          </a:p>
          <a:p>
            <a:pPr marL="342900" indent="-342900">
              <a:lnSpc>
                <a:spcPct val="1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Prazos: 10 anos com 4 anos de carência e 6 anos de amortização.</a:t>
            </a:r>
          </a:p>
          <a:p>
            <a:pPr marL="342900" indent="-342900">
              <a:lnSpc>
                <a:spcPct val="1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Garantias: Recebíveis do projeto.</a:t>
            </a:r>
          </a:p>
          <a:p>
            <a:pPr marL="342900" indent="-342900">
              <a:lnSpc>
                <a:spcPct val="1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Elementos de rede financiados: cadastrados no CFI.</a:t>
            </a:r>
          </a:p>
          <a:p>
            <a:pPr marL="342900" indent="-342900">
              <a:lnSpc>
                <a:spcPct val="1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Capital de Giro nas mesmas condições.</a:t>
            </a:r>
          </a:p>
          <a:p>
            <a:pPr marL="342900" indent="-342900">
              <a:lnSpc>
                <a:spcPct val="16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043608" y="836712"/>
            <a:ext cx="6732240" cy="60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Linha de Financiamento de Apoio</a:t>
            </a:r>
          </a:p>
        </p:txBody>
      </p:sp>
    </p:spTree>
    <p:extLst>
      <p:ext uri="{BB962C8B-B14F-4D97-AF65-F5344CB8AC3E}">
        <p14:creationId xmlns:p14="http://schemas.microsoft.com/office/powerpoint/2010/main" val="296306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data:image/jpeg;base64,/9j/4AAQSkZJRgABAQAAAQABAAD/2wCEAAkGBxITEhUUEhMWFhUWFxoaGBgYGBQUGhgXFhQWFxccFhwcHygiGRolHBUbITEhJSksLi4uHCIzODMtNygtLisBCgoKDg0OGxAQGy0kICQvLC8sNCw3MS03LywsLCwsLy0vLDQtLCw0LDQsOCwvLCwuLCwsLCwsLCwsLDAsLCwsL//AABEIAHABwwMBIgACEQEDEQH/xAAcAAACAgMBAQAAAAAAAAAAAAAABwUGAwQIAgH/xABPEAABAwIDBAQGDQkHBAMBAAABAAIDBBEFEiEGEzFBByJRYTJxcoGRsRQjMzQ1QlJ0kqGywdEIFhdUYnOis8IVJFNVY5TwQ9Lh8TaCoyX/xAAbAQEAAgMBAQAAAAAAAAAAAAAAAQMCBAUGB//EADURAAIBAgIFCgUEAwAAAAAAAAABAgMRBCEFEhMxURQiMjNBUnGBkcEGYaGx0RVC0vBEgqL/2gAMAwEAAhEDEQA/AHihBVWxLbyjgldE8vzMNjZpI1AOh86htLeYznGCvJ2LShU39JVD/qfQKP0lUP8AqfQKjXjxK+U0e8vUuSFTf0lUP+p9Ao/SVQ/6n0CmvHiOU0e8vUuSFTf0lUP+p9Ao/SVQ/wCp9Aprx4jlNHvL1LkhU5nSPRE2G9J7BGSVZMLxJs7czWvaOx4yn0fipUk9xnCrCfRdzdQheS8doUmZ6QvgcDwX1ACEIQAhCEAIWGGqjeSGva4t4gEEjxrMgBCEIAQhCAEIQgBCEIAQhCAEIQgBCEIAQhCAEIQgBCEIAQhCAEIQgBCEIAQhCAEIQgBCEIAQhCAEIQgBCEIDy/gfEkDtb78n8r+lqfz+B8SQO1vvyfyv6Qqa/ROdpPql4+zIlCELVOICEAdis2A7JSS2LxZvZ+KxnOMIuc3ZLe2XUMPUrStBFep6d7zZjST3Kz4TsVI+xkNh2BXvC8CihAAaFKALz2K+JKUMsPHWfF5L03+tjv4fREI51M2QeFbMQw8G6qeicWizdB3LVra1kYGbUnwWjVzvEPv4KIxKpa1m8rZm08R4MzWLu483nuA8yqwc9L6TfNnqQ4rL0tm/XzOg406askSVTjLb5WZpX9jdQPKdwHr7lkpqWpk1faNvYNT5yfusqHW9KVPCMlFTF1vjydRvjDRdx8+VVXEukfEpv+vux2RNaz6zd31r1uD+HYw51S85cZu/0zXv8ypzb3ZHQVNCGDUr1HVxudla9pdxsCCbeJc34RhtXiD8rpJXtv1nPe948wJtf1J37GbKx0UeVjQCdXEDVx7XHmulVoxpZXzKyzoUbiOOQQ6PeC75LesfP2edV2v22I9zY1o+U8/cLAelUAuiw1jrRvI4hp9SXFTtHUPGYzENtfq2aLeMK14BVTSUb3TX4OylwsS22l0BX9jXH2S3va6/1FMJLvY7303yXepZ9s6idk4zFwjNshBIaDzBtwPegL6hLGPaeeG15jb9vrD0nh6VPYftqDbesBHyozf6j+KAuCFp0GJxTC8bwe0cCPGDqtxACEIQAhCqu2W3dPhz42TxzPMjXOG7EZsGkA3zPb2rKMXJ2QLUhUOo6V6BtNHP7bmkzZYbMMtmvLCXgOLWNu02JdryuovD+mmkc8Nlp5YmE2z3bIB3uA1t4rqxYeq/2gaCFW9pNuKKjiZJJJn3rc0TY7PdI0i4c3W2X9okBVCm6bKYvs+lmay/hAxvI7y24+olRGhUkrpAaaFq4ZiEVREyaF4fG8Xa4c+XmIOhB1BWPGcXgpYnTVEgjjbzPMngGgaucewaquzvYG8q10h4/LQ0T6iEML2uYAHgltnvDToCDwPaqhU9NtMHWjpZnNv4RMbCe8NufrIWpt5tvSYhhMohcWyB8RdFIA14G9bqLEhw7wTbnZbEMPNSjrLK6BPdFm21TiLqgTtiaIhGW7tr23zmQG+Zx+QEwUmPyfPdK3yYPXOnOscTFRqtL5fYAkzB0q1xr205jp8hqxDfJJmyGoEd757Zrd3HknMuXaZwGLNJIAGIAknQACsFyewK3CwjLWugdRIS3xvpioonlkMclRbi9uVkZ8lztXeMC3YStrZrpXoqqQRPD6d7iA3eZSxxPAB4Oh8oBU8nqWvYF+QvMj8oJPIE+hUDC+l7D5i+7Z4gyMyF0jYgCAWjK3LI4lxLgALLCNOUuigMFCo2x3SRHiFSYI6aVgDHPzuLDZrSB1gDpcuA0JVh2m2mpaGMSVMmW+jWjrPeRxDG8+88BzKl0pqWq1mCYQlV+m6nze9JsnbmizfRvb+JTdZ0rYeyBkzd7IHuLSxjWbyNwbf2xr3tsOwi4PJZPD1V2AvSFB7IbURYhC6aFkjGteWWkDAbhrXXGVzhbrDmorbHpGpKB+6cHyzWBMceXqAi4zuJAbfs1OoNrFYKnJy1UswXFQO3OPmhopahrA9zcoaDe2Z72saXW5Auv32sqng/TLRyPDZ4pIAfjnLIweUW6jx2srltPUU/sKaSdm+p90XPa2zs7LX6huBfmDccjdZbOUJLXQFz0cdJdXU1rKaqDHCbNkcxuQscxjpNdTdpDCO29ls9InSPV0NaYIWQlgjY672vLruvfUPAtp2Lx0V1WDuq3NoqepbNu3OD5yxwawOYHBlpHWJzDle3NVHpr+FHfuYv6luRhCVe2rZWA9Nm6909JTTvAD5YI5HBtwA58bXG1ydLntUkoPYb4NofmsH8linFoTVpMAhCFiDy/gfEkDtb78n8r+kJ/P4HxJBbXe/J/K/paqa/ROdpPql4+zIhfWMJIAFyeAXxXPYLBM53zxzs37ytW6ScpOyWb8EcvD0HWqKCN/ZPZMNs+UXd6u4K7xRBosBZemNAFgvq+e6T0nPGVOEF0V7v5nr6FCFGCjFAtOvrC2zGDNI7gOQHynd3r9WeqnDGlx1ty7SdAPOUuekDaF1OzcRu/vEwzSvHFjDoGt7CeA7AO0grf+HtC/qFXWn0I/V8PDj6dplVqauSPO022rKZzmU5E1TwfM7rMjPNrB8Yjs4Dv1CW9dWyzPMkz3SPPFzjc+Idg7hotcL6vrtDD06MVGCsagKX2YwF9ZMI23yjwj2DsHeVEAE6DUnh410B0ebPspKUPfYOtmee+1z/AM7ljia2zjlvYJbCcMp6CAXs0NH19g7Sq5jm1ckhyR5mtOga3WR/o4ervWvjGIy1cwawXubRt5Ac3O9Z9Ct+zuzcdOMx68p8J54+IdgXHIKphuyVVNrI4QMPIdZ58ZOg/wCarZxvZ6kpYxZu8lfoHPOcgczr/wA1V+S92snMtSWt5WY3xn/yfqQBsrgfsh+8kHtTDoPluHM9w9avVaLRPA+SfUvmG0jYomRt4NAC9V/ub/JPqQFC2P8AfTfJd6le8QomTRujkALXBUTY/wB9N8l3qTEQCtqaV1NMWPAdlNxm1D2d/qKssmx9JOwSQ3iLhcFhtx7RwKzbc0QdG2UcWGx8l2nrsV72Hqc0LmH4jtPE7X13QFVxDBKulObWRg4Pj0e3vIH3Kb2f2vvZs5uDwkHLyx9/pVyIVN2p2YAvPTix4vYODh2jscgLk031HBfVTNi8a1ELzdp9zJ5H5KuaAEk/ygPd6T93J9tidiSf5QHu9J+7k+2xbOD61ef2Bo9F3R5HXRuqKlzhEHFjGMOUvLQMznO4hovYAWNweXHR6U9i48PkidA5xhmDrBxzFj2Zbi/MEOuL66HVNHoZH/8AJh8ub+fIq/8AlAj2il/ev/lrYjWm8Rq3yzRJUOjLYkYk576h7xBDlZZp6zibuDGk3ysANzb5WltVudKuwUFBHFPTF+R7925jjns4tc5paeNjlIIN+StvQEP7jP8AOnfyIFs9Onwc35xH9mRHWnyjVvkCO6AKpxp6mMnqsla4d28ZY27rsv5yqV0wY++or5IrndUxyMbyz2Bkdb5Wbq+JveVbfyffArPKi+zIl5tox0GKVJcLltSZLdoc8St9LXD0rOnFcok/72AZey/Q9T7lrq10jpXAEsa7I2O+uW41c4cze3YFVOkvo6FA1s9O5z4C7K5r7F0bneDqAMzDw11Btxvo+MOro54mSxODmSNDmuHMH7+5UbpuxKNmHGFxG8newMbztHI2RzvEA21/2h2rXo16rqpN72QVn8nz3St8mD1zpzpMfk+e6VvkweudOdYYvrn5fYAuTsWhc+smYwZnPqZGtHa50zmtHnJAXWK5bjrWw4pvn+DHXF7ufVbUkuI7wASrsD+6xKGvgnQ3RtiHsp8kspHWyuMbGnmGAakd5OvYOCoHSXsH/ZzmPje6SnlJaC62ZjwCcrrABwIBINuRv2nomGVrmhzSHNcAQQbggi4IPMWSu6fMSjFNBT3BkdKJLcwxjHtv3Xc8AdvW7Fjh69SVVJu9wSnRRj76rDXtlJdJT5oy46lzcgcwntNjlvzy3SM2Yws1VRT04Nt69rSeYbxcR3hoJTY6C6ZwpKyQ+C54aPGyK5+2PQl/0U/ClF5Tv5Ei2KfMdXV/uTIH5s1sfR0Be6mjLS9rWuJe95IZcjwibXza27lz/tHic2J4gXN6xlk3cDb6BmbLGB2A+ET2kldOyNuCO0Eelct7HVQo8Qp3z9UQzZZL/F8KNxPc0m/mVWEbetN5uwG7hfQ3QtjAnfLLIR1nB+7aD+w0cvKuUtekXYo4bKzK8yQy33bnAZgW2zNfYAX1BBFr66aLpJrgQCDcHUEa3HclF0/YlGW01OCDIHmVw5tblLG37MxcbeSVjhq9SVSzd7kkt0D/AAfJ85f/AC4ko8eZbE5xWZ8vsp+9y2z7syk3Zf8AYII7rJudA/wfJ85f/LiUztrsNSYies7d1LWi0jLF2Ukhu8Z8dlwbcDobEaqVVVOtK/aCl0/Rrhldu5cPqzugRvmXzuDbX0zdaN54dYEc7aa3nbShjgwepiiaGxx0z2taOQDdPH40kNoMBrcHqWOEmVxBMU0ZsHhpGYEHsu27Tcajim1XY4a3Z6aocAHPppA8DhnZmY+3cS0kdxSrGV4y1rxuQL/oL+E3fNpP5kKwdNfwo79zF/Us/QX8Ju+bSfzIVg6a/hR37mL+pbH+T5E9o6thvg2h+awfyWKcUHsN8G0PzWD+SxTi5U+k/EhAhCFiD4/gUg9r2H2ZNofC7D8kJ+lVHGKzDGyubPIwSDiCCbXF+zsKrqRUlmzWxVKNWCUpWzExlPYfQU5NnqcRwxt4WYPSf/S1m4jg4NxKz0O/BTr6ekqI2OFnsIu0jmFpYvDRq4edNz1U1m+C9UYYKjCjJuMtY+GZvyh6Qvhqo/lt+kFiGA0f+GPQF6GCUf8Ahj0BeV/QcEt+Kj/z/I621l3TBUytc5tiC1t3mxvwFhw8ZSCxieWeeSZ7H3kcTYtdcDg0eZoA8y6So6SBgLWNAB7rKrSbQYJc3njvfXqu4/RXtNCUoYTDqFDnrPNdub4X8PIonJt3Yi/Yz/kP+i78F9FJJ/hv+i78E8XbQ4JbSeO/id+Co8+1UAcRmvY8W8CO69l2eVVO4YEDsZhD5ayEOjdlDsxJa4Dqi41t22Tv2vn3dM2NumcgHxDUpZ4fjzZ37uFr3vsTlFr2HHmpRzZQRvIZGA8C61iezQ8VqV6sqkrtWBcthsOAa6dw1ccre5o/Eq2JRNbMSRHDI8Dm21vWvW4qv1Wb+H8VQBtEpdUPXrQTzlJ9BP4KK3FV+qzfw/iseZwBuxzXC92mwdccuKAb6wV3ub/JPqSqENT+rTfw/ivj4qkAk001h5P4oCZ2O99N8l3qTESh6+gYxz3Hk21+HHUr3uKr9Vm/h/FAMnaNt6aXySq5sE/2yQdrQfQT+Kq7mzNtvIZGA83ZbetfGtlJO7hkktxLbWF+Wp4oBvL4UpdxVfqs38P4o3FV+qzfw/igJTH6T2PUks0BIe3uN7n6x9aYVNLmY13ygD6QlLmdY52uaRe7Ta4t4l7bDUkXFNN/D+KAbiT3Tphk8s1KYYZZAI5ATHG+SxLmWvlBtwWbcVX6rN/D+Kt2wsVQ3eGRjmMNrNcdb8yByVlKps5awMfRHSyR4XCyVj43B0t2va5jheZ5FwQCNDdQXTpQTSwUwhikkIlcSI2PkIG7tchoNgmchZKq1U2lgLroOoZYqKZs0UkbjUuIEjHRkjcwi4DgDa4Iv3LY6aaOSXD2tijfI7fsOVjXPNg19zZoJsr6hNq9ptLAVfQTh80TavfQyRZnRW3jHx3sJL2zAX4rd6VOj91bappgPZDW5XMJAErBwsToHi5tfQjQ8AmOhS68tptEDl+gxDFKAujjNTBc6xljrX7Q1zSLntHFbNXszitTE+tnjneRlAztkdK+7rWjjtmDG3J4Adl9V0uhXctzuoq5NxRdBGGzxPrDNDLEHNhy7yN8d7Ga9swF7XHpTdQha1WptJORALmOt2YrJa2RgppwJKl4DzDLkAfOQHF2W2UA3v2LpxCzo13SvZbwc2STY1hl4A6oiYCbBo3kR743FpaAeOlj2gFYcF2TxHEpsxbL1iM9RMHhoHbd2ryBwa3u4DVdMoV3LHbKKvxBEYPgkdHRinhBysYRfm5xBLnG3MkkpFdGOCVUeJUjpKadjWudmc+GVjR7RINSW2GpAXRiFTTruKkt9wCT/Sn0cSySuq6Jmcv1mhHhZub4x8a/NvG+ovdOBCwpVZU5XQOYsOx3Fqdu4hkqmAaCPI4lvc0OaS3xCy9YnsfiW7bUzQzPfM89Utklm0bfPKACWjgAHa9wXTaFtcts7qKJF70J0csVBI2WN8bjUPIEjHsNt3FY2cASLj6ktNrcMxelrX1EhmMhcbVMIflLeQGXwG2sN27s58T0ahVRxLjNytvIOYjBimKSsDmzzvHVDnNLWMB43Ng1g01PE2HHROau2dNLgUtJGDI9tPIOqCS+R+Zzso4m7nGw8Su6EqYlzskrJARnQthNRFiLnS080bfY8gzPikjFzJCQLuAF9Dp3LD0w4RUyYk58VPNI3dRjMyKR7bjNcXaCLp8oU8qe017dlgQ2xkTmYfRte0tc2mhDmuBBBELAQQdQQeSmUIWs3d3AIQhQD47gkJtof77N5Q+yE+3cEg9svfs3lD7IVNfonP0l1S8fZkMrpsLi5ymC/WaS+MH4w+Oz1nznsVLXuGVzHBzSQ5puCORC1bJpxkrp5PwZysPWdGopoelNOHtDm8D9R5g94WVU7ZvHt43O0dce7RDnyzx/87uwq2087XtDmm4P/PMe5fP9K6Lngql1nB7n7P5/c9hQrRqxUon2VumnFIjbrBjT1LjbqSEuae86uHpN/On0oLanZ9lVEWOHeDzB7Qu/8JaYWHqcmqPJ7vHh+PnddpjWh+5CAQpDGsHlppCyQeJ3I/8AnuUevqMZKSujXJrYvEdxXQSE2GfK7xP6voBIPmXQ20FB7IpyG+EOs3xjVcvLoTov2mFXShrj7dFZrxzOnVd4nAem/YtDHU900QQ2z2LGCTMQcp6r28xY+sFMmGVrmhzSCCLgjmFTtr9nnXM8Db/4jBz/AGm/tetRmzm0TodPCiJ1bzaedr8D2grnAY6oG2lHknz/ABZB/EOPpHqV3oq2OVuaNwcPrHcRyK18cwxtREWHQ8WnscOBQGjslim9iyOPXj0Pe3kfuUvXe5v8k+pLKkqJaabUZZIzqOTh97SmFHXsmp3PYdC03HMG2oKApux3vpvku9SYiXex/vpvku9Sm9rscygwxnrHwyPijs8ZQEHtXiwmk0PtcdwO88z9wVr2SoTFTtzCzn9Y91+A8wVU2Uwc1EgkcPaWG4/bcOFv2R9aYoCAFD7R4yIGWabyOHVHZ+0e5YMc2ljiu2Oz5PS1vlHme5Uhgmqpi1l3yE9Zx4M8r7moDawChNRUAHVrTmkPnuB4ydf/AGmWAo/A8JZTRhjdTxc48XHmSpFACrm1OB1tQ9hpcQdSNa0hzWwslzknQ3c4WtwVjQgErWjF48Xgw3+15DvYTJvdxEMtmym2S+vuXG/NMHZrZ6vgmL6nE31UeQjdugZEA4ltnZmuPAAi3eqljP8A8tovmjvsVSayAX/RZjlRUzYk2eUyCGqLIwQ0ZWB0gsLAdg49iYCV3Qt7vi/z1325U0UAuukjaGojraGjjn9iRVJdvKnK1x6ugYwu0aSSBfte3kCDr4Li1VTY03DhVurYHwl8hkyGSmcA4jM5gF7kNFj/AIg88fLDLtFPURPkEFDSSlga1rHTSStzAPLnA7sceHI214iHwnH3bOMqKSppmukIL6aoY2wqRm0EruPVzX46ajsLgHqonaXDqieHJTVRpZMwO8axspygG7cpIGtxr3LZwWpllp4pJo91I9jXOjuXZC4Xyk2Go5963UAl9vGYvhzad39sSS7+dsXuETMuYE5uJvw4aK40GyeKMljfJjUkjGva50Zpomh7WuBc0kO0uARfldQvTv7nQfPWfZKaKAUtbV4jV47WUUGIPpooomSNtFHKNYqe4sbHUyE3upv8zcW/z2T/AGsP/eqpJhMtTtPXsiqpaZwgjcXxAEkbmlGU35a38yt/5jVv+dVnojQG5jYqqLCKguqnTVEUUjhPkbGb3Lm9XUCwsPMt3o8r5J8NpZZnl8j47ucbXJuezRaW29K6LBaqN8jpXMpXAyO8J5DfCd3lZOiv4Jov3Q+0UBa0l+j4YticMsv9ryQ7ud0eXcRSXDWsde92/Kta3JOhIjog2cqKmmqHw4hPTNFS9pZEGkE5IzmN+eoHmCAvB2Nxf/PZP9rF/wB6l9utq24ZRiV4MsriI428N5IRztew0JPo5haFPsTWNc1xxircA4EtIZZwBuQe48FA9ObCx+GVL77iCqG9FifCdG4E+aJ486AkKDZvGqlolrMTdTOcL7injYBHfgC+93EcxrrzK8UtZi+H1kMFS52IUk5yiZkJEkJuBeQMv1Re5JvcXIOlixmPBAIIIIuCNQQeBB5hRG0O1FLRGIVEmUzvyRtDXPc52nBrQTa5Avbi4dqAg+kDbGWlkgpKONstbUn2trj1Y26gvf2jQ9g6riTpY6UOxuLPbmnxuVspHCKGMRtPZbTOPM1ReOvEG1FJLNpHNTmOJ5tYSe2Ny3PMlwH/ANx2prIBZ0O1Ffh1bDR4q9k8VQcsFW1ojOe4GWVo0GrmjuuDc621umLG8RiqaOHD5nMdMyUloDDnLAHAdYHW1wPGvPTy8StoKSM/3mWqa6MDUhoBZfuGZ7fonsK2ekD4cwbypf6UBb9hMfFdQwVHxnss8dkjOq/xDMCR3EKj9Mm11XA9sFBLu3xQmoqHANNoy9sUbdQRcudw8lbOyEzcMxOuoZHBkEoNZATYBrbHfNHcLeiMlV2tgdNguK4nK0h9c9pYDxbTxTsZEPqPDiA0oBtbI1T5aCklkdmfJTQve426znRNc4m3aSVLKD2E+DaH5pT/AMhinEAIQhAfHcEg9svfs3lD7IT8dwSD2y9+zeUPshU1+ic/SXVLx9mQyEIWqcMzUdU+J4fG4tc3gR9/aO5MDZ3HhMfayI5/jRnwJbc29/1jvCXKAbajQjh3HuUSjGcXCavF70zZw2KnQldbh30eJNecrgWSfId/SfjBbqWOD7XAgR1rd43lKPDb2ZvlePj41dKOSXIHwSNqYuVz1h3ZuN+5wuvMY34ab5+Ef+r3+T/Pqelw2Op1kbGMYHDUsLJGg96VW0vR7PAS6Lrs7OfmPNNeDGIicrrxu+S/q+g8D6VJsk0sRdvZ+C6OiviCvhJKhjU4vsb7fH+S8+JbOmnnA5ilic02cC09hFipTZjHpKKobNHrbR7b2D2HiD38weR86e2LbIUtSD1RfxKhYz0UubcwuPiPWH4/WvcwxtOpHnbn5opGtgOMRVcLZoXZmuHnB5hw5EHQhRG0GyLZSZIDu5efyXeUPvSz2ZpcSwybNHHvI3EbyO+XN3tzaNeBz58D3OvD6sSxteA5txwcLEdxWlVgovmu6IFg6aopH+2B0TvljVjvPwt3OVnw3bPQb5l/2mfgfuKts8DXiz2hw7CLqr4hsLA4l0LnQuPyfBv3tOiqAYzHSVrQWStZK3wXHqnxEG1wqzBXTUb3MkaRmBBAuWPFuLSOa2KvZWtj8ERzDuJY77ws+zlJOHSbyFzGCN181iL20y9/egIqkrnQuzsBzWI0BcRccbBbGGYYJTnqXiKK9y1zhvJPGOIH1lbOyrSagAccjreO2iwN2dr3OI3TW6+G51799gPvQFok2opomhkLS4AWAAyN9J1+pVrF9qpZDkLsoP8A047lx8dtT9QUjR7BvdrUTm3yYxkHp4/WrNhWAU1OPao2g9vEnzoClYTsvUT2Ml4Y/wD9HD+lXzCsLip2BkTQB9Z7yea3UIAQhCAEIQgKnW7GmTF4MS31hFEY91kvmu2UXz5tPdeFuXerYhCAquxOyBoJKx5m3nsqYy2yZMly45fCObwuOnBWpCEBQMQ6O5WVUlXhla6ifNrMzdtmjeSblwa42BuSdQeJta61puir2UXPxSumq5MpbHlDYGRZrdZjG3GbQdx5g6JkIQENslhE1LTNhmqX1Lmk2ke0NIZ8VulybDmSTe/KwEyhCAqu3uyBxFtO0TbrcTNl8DPmygjL4Qtx4q1IQgF7iuwFWcSnr6TERTPma1hHsdk1mtjjaRdzramIHgFl/NfHP88H+yp/xV9QgKu/Zyplw+ekqqzfSzNe3f7lkeVrgABkaQDbx6qv4XsNi9PEyGHGgyOMZWt9hwusPGXEnzlMhCArmy+EYhC95rMQ9ltLbNb7Higyuvxu3jppZVLAujfEqJr2UmLiJj3mQt9iRP6xAF7vcTwaPQmghAUL818c/wA8H+yp/wAVaKrBGVFJ7GrLTh0bWyuIDM7gBd4DfAOYZhbgeClUIBc0ewOI0o3dDjEkcA8GOaCKoLB2BzuA7gAFu4B0dhlSKyuqpK2pb4DngMjj7MkYJAIvpyB1tfVXlCAhNrdlqbEIdzUtJAN2vabPjda12Hl4jcHmFWItjcYiGSHG37saN3lNFK8DsL3El3jTCQgKdsv0fxU05q55pKurII30x8G+h3bdcmhtxNhoLAkLZ2h2SNTXUVXvcnsQuOTJmz57fGzDLw7CrQhAUrpI2BGJiEtnNPLFnbnDS/NHI3K9hAc3Q+PgXDmpPaPZZtRhzqCJwhYY2Rtdlz5WxuYRpcX0ZbirEhAaGA4f7HpoIM2bcwxx5rZc27jay9rm17Xtdb6EIAQhCA+FKnabYueWokkZwcb8OFgB9ya6FEoqW8rq0oVFaauJT8wqru9CPzCqu70J1oWGyhwKOQ0O79X+RKfmFVd3oR+YVV3ehOtCbKHAchod36v8iU/MKq7vQt3CdlK+B+eKQxnnYXB8oHQ+dN5CbKPAlYKindL6v8kRS0G9iAqGtc+2pDcoPmJNvStKTZks1glczuvdv0TorIhTOnCpHVmk188zaWW4rDPZcZ67WvHa27T5+IP1KZoKwvHWaQe9by+BoVNHCUqHVKy4Ld6bl5WJcm954fA08QF6YwDQL0hbJAIQhACwVovG/wAk+pZ0IBc7FSB1UANS1rs37PLXsKYyww0rGklrGgniQALrMgBCEIAQhCAEIQgBCEIAQhCAEIQgBCEIAQhCAEIQgBCEIAQhCAEIQgBCEIAQhCAEIQgBCEIAQhCAEIQgBCE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15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836613"/>
            <a:ext cx="309403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2339975" y="2513013"/>
            <a:ext cx="2692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Century Gothic" panose="020B0502020202020204" pitchFamily="34" charset="0"/>
              </a:rPr>
              <a:t>Juntos somos fortes.</a:t>
            </a:r>
          </a:p>
        </p:txBody>
      </p:sp>
      <p:sp>
        <p:nvSpPr>
          <p:cNvPr id="27653" name="CaixaDeTexto 1"/>
          <p:cNvSpPr txBox="1">
            <a:spLocks noChangeArrowheads="1"/>
          </p:cNvSpPr>
          <p:nvPr/>
        </p:nvSpPr>
        <p:spPr bwMode="auto">
          <a:xfrm>
            <a:off x="2987675" y="3203575"/>
            <a:ext cx="490390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r>
              <a:rPr lang="en-US" altLang="pt-BR" sz="3200" dirty="0"/>
              <a:t>Obrigado</a:t>
            </a:r>
            <a:r>
              <a:rPr lang="en-US" altLang="pt-BR" sz="3200" dirty="0" smtClean="0"/>
              <a:t>!</a:t>
            </a:r>
          </a:p>
          <a:p>
            <a:pPr eaLnBrk="1" hangingPunct="1"/>
            <a:r>
              <a:rPr lang="en-US" altLang="pt-BR" sz="3200" dirty="0" smtClean="0"/>
              <a:t>Erich Rodrigues</a:t>
            </a:r>
            <a:endParaRPr lang="pt-BR" altLang="pt-BR" sz="3200" dirty="0"/>
          </a:p>
          <a:p>
            <a:pPr eaLnBrk="1" hangingPunct="1"/>
            <a:r>
              <a:rPr lang="en-US" altLang="pt-BR" sz="3200" dirty="0" smtClean="0"/>
              <a:t>presidente@abrint.com.br</a:t>
            </a:r>
            <a:endParaRPr lang="pt-BR" altLang="pt-BR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251520" y="4797152"/>
            <a:ext cx="8640960" cy="1138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" name="Espaço Reservado para Conteúdo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87185215"/>
              </p:ext>
            </p:extLst>
          </p:nvPr>
        </p:nvGraphicFramePr>
        <p:xfrm>
          <a:off x="889248" y="1124744"/>
          <a:ext cx="6059016" cy="4813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187624" y="1438543"/>
            <a:ext cx="2880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pt-BR" sz="3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601670" y="2359860"/>
            <a:ext cx="252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727684" y="3246182"/>
            <a:ext cx="219839" cy="570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pt-BR" sz="3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605554" y="4149080"/>
            <a:ext cx="2880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pt-BR" sz="3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187624" y="5085184"/>
            <a:ext cx="288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</a:p>
          <a:p>
            <a:endParaRPr lang="pt-BR" sz="3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25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650" y="1125538"/>
            <a:ext cx="6769100" cy="52937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pt-BR" b="1" dirty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2000" b="1" dirty="0">
                <a:latin typeface="+mn-lt"/>
                <a:sym typeface="Wingdings" panose="05000000000000000000" pitchFamily="2" charset="2"/>
              </a:rPr>
              <a:t>Entidade sem fins lucrativos que reúne os prestadores de serviço de acesso à Internet e pequenas e médias empresas de Telecomunicações.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pt-BR" sz="2000" b="1" dirty="0" smtClean="0">
              <a:latin typeface="+mn-lt"/>
              <a:sym typeface="Wingdings" panose="05000000000000000000" pitchFamily="2" charset="2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2000" b="1" dirty="0" smtClean="0">
                <a:latin typeface="+mn-lt"/>
                <a:sym typeface="Wingdings" panose="05000000000000000000" pitchFamily="2" charset="2"/>
              </a:rPr>
              <a:t>Fundada </a:t>
            </a:r>
            <a:r>
              <a:rPr lang="pt-BR" sz="2000" b="1" dirty="0">
                <a:latin typeface="+mn-lt"/>
                <a:sym typeface="Wingdings" panose="05000000000000000000" pitchFamily="2" charset="2"/>
              </a:rPr>
              <a:t>em 2008, representa mais de 600 empresas do ramo presentes e quase todos território nacional. </a:t>
            </a:r>
            <a:endParaRPr lang="pt-BR" sz="2000" b="1" dirty="0" smtClean="0">
              <a:latin typeface="+mn-lt"/>
              <a:sym typeface="Wingdings" panose="05000000000000000000" pitchFamily="2" charset="2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pt-BR" sz="2000" b="1" dirty="0" smtClean="0">
              <a:latin typeface="+mn-lt"/>
              <a:sym typeface="Wingdings" panose="05000000000000000000" pitchFamily="2" charset="2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2000" b="1" dirty="0" smtClean="0">
                <a:latin typeface="+mn-lt"/>
                <a:sym typeface="Wingdings" panose="05000000000000000000" pitchFamily="2" charset="2"/>
              </a:rPr>
              <a:t>2 Milhões de acessos oficiais.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pt-BR" sz="2000" b="1" dirty="0" smtClean="0">
              <a:latin typeface="+mn-lt"/>
              <a:sym typeface="Wingdings" panose="05000000000000000000" pitchFamily="2" charset="2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2000" b="1" dirty="0" smtClean="0">
                <a:latin typeface="+mn-lt"/>
              </a:rPr>
              <a:t>78</a:t>
            </a:r>
            <a:r>
              <a:rPr lang="pt-BR" sz="2000" b="1" dirty="0">
                <a:latin typeface="+mn-lt"/>
              </a:rPr>
              <a:t>% das empresas de SCM </a:t>
            </a:r>
            <a:r>
              <a:rPr lang="pt-BR" sz="2000" b="1" dirty="0" smtClean="0">
                <a:latin typeface="+mn-lt"/>
              </a:rPr>
              <a:t>são cadastradas no SIMPLES nacional.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pt-BR" sz="2000" b="1" dirty="0" smtClean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2000" b="1" dirty="0" smtClean="0">
                <a:latin typeface="+mn-lt"/>
              </a:rPr>
              <a:t>O </a:t>
            </a:r>
            <a:r>
              <a:rPr lang="pt-BR" sz="2000" b="1" dirty="0">
                <a:latin typeface="+mn-lt"/>
              </a:rPr>
              <a:t>Brasil tem 5.565 municípios – todos eles tem pelo menos 1 SCM regional autorizado</a:t>
            </a:r>
          </a:p>
        </p:txBody>
      </p:sp>
      <p:sp>
        <p:nvSpPr>
          <p:cNvPr id="6147" name="CaixaDeTexto 2"/>
          <p:cNvSpPr txBox="1">
            <a:spLocks noChangeArrowheads="1"/>
          </p:cNvSpPr>
          <p:nvPr/>
        </p:nvSpPr>
        <p:spPr bwMode="auto">
          <a:xfrm>
            <a:off x="1835150" y="674688"/>
            <a:ext cx="5184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/>
            <a:r>
              <a:rPr lang="pt-BR" altLang="pt-BR" sz="2400" b="1" dirty="0">
                <a:latin typeface="+mj-lt"/>
              </a:rPr>
              <a:t>ABRINT – QUEM SOMOS</a:t>
            </a:r>
          </a:p>
        </p:txBody>
      </p:sp>
    </p:spTree>
    <p:extLst>
      <p:ext uri="{BB962C8B-B14F-4D97-AF65-F5344CB8AC3E}">
        <p14:creationId xmlns:p14="http://schemas.microsoft.com/office/powerpoint/2010/main" val="2828896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200" dirty="0" smtClean="0"/>
              <a:t>Abrint - ISP – O maior da américa latina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 bwMode="auto"/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pic>
        <p:nvPicPr>
          <p:cNvPr id="1028" name="Picture 4" descr="https://farm6.staticflickr.com/5311/14169011276_b5bc0abd98_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6425" y="3284538"/>
            <a:ext cx="4311650" cy="2874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farm8.staticflickr.com/7428/14007557159_63cc58b89b_o.png"/>
          <p:cNvPicPr>
            <a:picLocks noChangeAspect="1" noChangeArrowheads="1"/>
          </p:cNvPicPr>
          <p:nvPr/>
        </p:nvPicPr>
        <p:blipFill rotWithShape="1">
          <a:blip r:embed="rId3"/>
          <a:srcRect l="12169" t="20537"/>
          <a:stretch/>
        </p:blipFill>
        <p:spPr bwMode="auto">
          <a:xfrm>
            <a:off x="468313" y="1412875"/>
            <a:ext cx="4319587" cy="260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62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200" dirty="0"/>
              <a:t>Abrint - ISP – O maior da américa latina</a:t>
            </a:r>
            <a:endParaRPr lang="pt-BR" altLang="pt-BR" sz="3200" dirty="0" smtClean="0"/>
          </a:p>
        </p:txBody>
      </p:sp>
      <p:sp>
        <p:nvSpPr>
          <p:cNvPr id="10243" name="Espaço Reservado para Conteúdo 2"/>
          <p:cNvSpPr>
            <a:spLocks noGrp="1"/>
          </p:cNvSpPr>
          <p:nvPr>
            <p:ph idx="1"/>
          </p:nvPr>
        </p:nvSpPr>
        <p:spPr bwMode="auto"/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pic>
        <p:nvPicPr>
          <p:cNvPr id="2050" name="Picture 2" descr="https://farm6.staticflickr.com/5153/14188269551_36a5e88d0b_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84313"/>
            <a:ext cx="4176712" cy="278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arm8.staticflickr.com/7368/13998381820_8f09d8e94c_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432175"/>
            <a:ext cx="4176712" cy="278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3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650" y="1125538"/>
            <a:ext cx="756076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endParaRPr lang="pt-BR" b="1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r>
              <a:rPr lang="pt-BR" b="1" dirty="0" smtClean="0"/>
              <a:t>Abrangência </a:t>
            </a:r>
            <a:r>
              <a:rPr lang="pt-BR" b="1" dirty="0"/>
              <a:t>geográfica </a:t>
            </a:r>
            <a:endParaRPr lang="pt-BR" dirty="0"/>
          </a:p>
          <a:p>
            <a:pPr algn="just">
              <a:defRPr/>
            </a:pPr>
            <a:endParaRPr lang="pt-BR" b="1" dirty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pt-BR" dirty="0" smtClean="0"/>
              <a:t>Dados Anatel </a:t>
            </a:r>
            <a:r>
              <a:rPr lang="pt-BR" dirty="0"/>
              <a:t>de 05/2015 existem 2.121 empresas provedoras de acesso Internet de pequeno e médio porte atuantes no mercado brasileiro, com a distribuição </a:t>
            </a:r>
            <a:r>
              <a:rPr lang="pt-BR" dirty="0" smtClean="0"/>
              <a:t>geográfica: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endParaRPr lang="pt-BR" dirty="0"/>
          </a:p>
          <a:p>
            <a:r>
              <a:rPr lang="pt-BR" i="1" dirty="0"/>
              <a:t>Tabela 01 – Número de </a:t>
            </a:r>
            <a:r>
              <a:rPr lang="pt-BR" i="1" dirty="0" err="1"/>
              <a:t>ISPs</a:t>
            </a:r>
            <a:r>
              <a:rPr lang="pt-BR" i="1" dirty="0"/>
              <a:t> por atuação geográfica estadual. </a:t>
            </a:r>
            <a:endParaRPr lang="pt-BR" i="1" dirty="0" smtClean="0"/>
          </a:p>
          <a:p>
            <a:endParaRPr lang="pt-BR" i="1" dirty="0"/>
          </a:p>
          <a:p>
            <a:endParaRPr lang="pt-BR" i="1" dirty="0" smtClean="0"/>
          </a:p>
          <a:p>
            <a:endParaRPr lang="pt-BR" i="1" dirty="0" smtClean="0"/>
          </a:p>
          <a:p>
            <a:endParaRPr lang="pt-BR" i="1" dirty="0"/>
          </a:p>
          <a:p>
            <a:endParaRPr lang="pt-BR" i="1" dirty="0" smtClean="0"/>
          </a:p>
          <a:p>
            <a:endParaRPr lang="pt-BR" i="1" dirty="0"/>
          </a:p>
          <a:p>
            <a:r>
              <a:rPr lang="pt-BR" i="1" dirty="0" smtClean="0"/>
              <a:t>Tabela </a:t>
            </a:r>
            <a:r>
              <a:rPr lang="pt-BR" i="1" dirty="0"/>
              <a:t>02 – Número de </a:t>
            </a:r>
            <a:r>
              <a:rPr lang="pt-BR" i="1" dirty="0" err="1"/>
              <a:t>ISPs</a:t>
            </a:r>
            <a:r>
              <a:rPr lang="pt-BR" i="1" dirty="0"/>
              <a:t> por atuação geográfica municipal. </a:t>
            </a:r>
            <a:endParaRPr lang="pt-BR" dirty="0"/>
          </a:p>
        </p:txBody>
      </p:sp>
      <p:sp>
        <p:nvSpPr>
          <p:cNvPr id="6147" name="CaixaDeTexto 2"/>
          <p:cNvSpPr txBox="1">
            <a:spLocks noChangeArrowheads="1"/>
          </p:cNvSpPr>
          <p:nvPr/>
        </p:nvSpPr>
        <p:spPr bwMode="auto">
          <a:xfrm>
            <a:off x="1835150" y="674688"/>
            <a:ext cx="5184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/>
            <a:r>
              <a:rPr lang="pt-BR" sz="2400" b="1" dirty="0" smtClean="0">
                <a:latin typeface="+mj-lt"/>
              </a:rPr>
              <a:t>RESUMO DOS PROVEDORES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1" y="2914523"/>
            <a:ext cx="7560765" cy="94652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49" y="4725144"/>
            <a:ext cx="7560767" cy="105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731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650" y="1125538"/>
            <a:ext cx="7560766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endParaRPr lang="pt-BR" b="1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r>
              <a:rPr lang="pt-BR" b="1" dirty="0" smtClean="0"/>
              <a:t>Tecnologia </a:t>
            </a:r>
            <a:r>
              <a:rPr lang="pt-BR" b="1" dirty="0"/>
              <a:t>de acesso </a:t>
            </a:r>
            <a:endParaRPr lang="pt-BR" dirty="0"/>
          </a:p>
          <a:p>
            <a:r>
              <a:rPr lang="pt-BR" dirty="0" smtClean="0"/>
              <a:t> Os provedores </a:t>
            </a:r>
            <a:r>
              <a:rPr lang="pt-BR" dirty="0"/>
              <a:t>utilizam uma série de tecnologias para acessos fixos, sendo a mais utilizada o acesso em Spread Spectrum nas frequências abertas de 2.4 e 5.8 GHz</a:t>
            </a:r>
            <a:r>
              <a:rPr lang="pt-BR" dirty="0" smtClean="0"/>
              <a:t>.</a:t>
            </a:r>
            <a:r>
              <a:rPr lang="pt-BR" i="1" dirty="0" smtClean="0"/>
              <a:t> Percentual de acesso por tecnologia: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pPr algn="just"/>
            <a:endParaRPr lang="pt-BR" dirty="0" smtClean="0"/>
          </a:p>
          <a:p>
            <a:r>
              <a:rPr lang="pt-BR" sz="1400" i="1" dirty="0" smtClean="0"/>
              <a:t>Fonte: </a:t>
            </a:r>
            <a:r>
              <a:rPr lang="pt-BR" sz="1400" i="1" dirty="0" err="1" smtClean="0"/>
              <a:t>Volare</a:t>
            </a:r>
            <a:r>
              <a:rPr lang="pt-BR" sz="1400" i="1" dirty="0" smtClean="0"/>
              <a:t> Consultoria</a:t>
            </a:r>
          </a:p>
          <a:p>
            <a:endParaRPr lang="pt-BR" i="1" dirty="0" smtClean="0"/>
          </a:p>
          <a:p>
            <a:r>
              <a:rPr lang="pt-BR" b="1" dirty="0" smtClean="0"/>
              <a:t>Número </a:t>
            </a:r>
            <a:r>
              <a:rPr lang="pt-BR" b="1" dirty="0"/>
              <a:t>de acesso por </a:t>
            </a:r>
            <a:r>
              <a:rPr lang="pt-BR" b="1" dirty="0" smtClean="0"/>
              <a:t>empresa</a:t>
            </a:r>
            <a:endParaRPr lang="pt-BR" dirty="0"/>
          </a:p>
          <a:p>
            <a:r>
              <a:rPr lang="pt-BR" dirty="0"/>
              <a:t>A grande maioria dos </a:t>
            </a:r>
            <a:r>
              <a:rPr lang="pt-BR" dirty="0" err="1"/>
              <a:t>ISPs</a:t>
            </a:r>
            <a:r>
              <a:rPr lang="pt-BR" dirty="0"/>
              <a:t>, conforme </a:t>
            </a:r>
            <a:r>
              <a:rPr lang="pt-BR" dirty="0" smtClean="0"/>
              <a:t>apresentado </a:t>
            </a:r>
            <a:r>
              <a:rPr lang="pt-BR" dirty="0"/>
              <a:t>na tabela 04, possuem menos de 1.000 </a:t>
            </a:r>
            <a:r>
              <a:rPr lang="pt-BR" dirty="0" smtClean="0"/>
              <a:t>acessos.</a:t>
            </a:r>
          </a:p>
          <a:p>
            <a:endParaRPr lang="pt-BR" sz="1200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sz="1400" i="1" dirty="0" smtClean="0"/>
              <a:t>Fonte: </a:t>
            </a:r>
            <a:r>
              <a:rPr lang="pt-BR" sz="1400" i="1" dirty="0" err="1" smtClean="0"/>
              <a:t>Volare</a:t>
            </a:r>
            <a:r>
              <a:rPr lang="pt-BR" sz="1400" i="1" dirty="0" smtClean="0"/>
              <a:t> Consultoria</a:t>
            </a:r>
          </a:p>
          <a:p>
            <a:endParaRPr lang="pt-BR" dirty="0" smtClean="0"/>
          </a:p>
        </p:txBody>
      </p:sp>
      <p:sp>
        <p:nvSpPr>
          <p:cNvPr id="6147" name="CaixaDeTexto 2"/>
          <p:cNvSpPr txBox="1">
            <a:spLocks noChangeArrowheads="1"/>
          </p:cNvSpPr>
          <p:nvPr/>
        </p:nvSpPr>
        <p:spPr bwMode="auto">
          <a:xfrm>
            <a:off x="1835150" y="674688"/>
            <a:ext cx="5184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/>
            <a:r>
              <a:rPr lang="pt-BR" sz="2400" b="1" dirty="0" smtClean="0">
                <a:latin typeface="+mj-lt"/>
              </a:rPr>
              <a:t>RESUMO DOS PROVEDORES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49" y="2644250"/>
            <a:ext cx="7560768" cy="10162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49" y="5087936"/>
            <a:ext cx="7560767" cy="105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48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003" y="363675"/>
            <a:ext cx="4900382" cy="1325563"/>
          </a:xfrm>
        </p:spPr>
        <p:txBody>
          <a:bodyPr/>
          <a:lstStyle/>
          <a:p>
            <a:r>
              <a:rPr lang="es-AR" sz="3200" dirty="0" err="1" smtClean="0">
                <a:latin typeface="+mj-lt"/>
              </a:rPr>
              <a:t>Aonde</a:t>
            </a:r>
            <a:r>
              <a:rPr lang="es-AR" sz="3200" dirty="0" smtClean="0">
                <a:latin typeface="+mj-lt"/>
              </a:rPr>
              <a:t> </a:t>
            </a:r>
            <a:r>
              <a:rPr lang="es-AR" sz="3200" dirty="0" err="1" smtClean="0">
                <a:latin typeface="+mj-lt"/>
              </a:rPr>
              <a:t>estão</a:t>
            </a:r>
            <a:r>
              <a:rPr lang="es-AR" sz="3200" dirty="0" smtClean="0">
                <a:latin typeface="+mj-lt"/>
              </a:rPr>
              <a:t> esas empresas</a:t>
            </a:r>
            <a:r>
              <a:rPr lang="en-US" sz="3200" dirty="0" smtClean="0">
                <a:latin typeface="+mj-lt"/>
              </a:rPr>
              <a:t>?</a:t>
            </a:r>
            <a:endParaRPr lang="es-AR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796551"/>
          </a:xfrm>
        </p:spPr>
        <p:txBody>
          <a:bodyPr/>
          <a:lstStyle/>
          <a:p>
            <a:pPr marL="0" indent="0">
              <a:buNone/>
            </a:pPr>
            <a:r>
              <a:rPr lang="es-AR" sz="2400" dirty="0" err="1">
                <a:latin typeface="+mj-lt"/>
              </a:rPr>
              <a:t>N</a:t>
            </a:r>
            <a:r>
              <a:rPr lang="es-AR" sz="2400" dirty="0" err="1" smtClean="0">
                <a:latin typeface="+mj-lt"/>
              </a:rPr>
              <a:t>as</a:t>
            </a:r>
            <a:r>
              <a:rPr lang="es-AR" sz="2400" dirty="0" smtClean="0">
                <a:latin typeface="+mj-lt"/>
              </a:rPr>
              <a:t> comunidades pobres ignoradas pelas grandes empresas</a:t>
            </a:r>
            <a:endParaRPr lang="es-AR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60" y="3025588"/>
            <a:ext cx="4392705" cy="3294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224" y="3079376"/>
            <a:ext cx="3926541" cy="29449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160555" y="3622060"/>
            <a:ext cx="1122830" cy="775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Oval 7"/>
          <p:cNvSpPr/>
          <p:nvPr/>
        </p:nvSpPr>
        <p:spPr>
          <a:xfrm>
            <a:off x="2418224" y="3545861"/>
            <a:ext cx="1122830" cy="775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51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media-cdn.tripadvisor.com/media/photo-s/01/42/21/3f/avenida-pauli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16136"/>
            <a:ext cx="5255685" cy="347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474933"/>
            <a:ext cx="7886700" cy="7965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2800" dirty="0" smtClean="0">
                <a:latin typeface="+mj-lt"/>
              </a:rPr>
              <a:t>Mas </a:t>
            </a:r>
            <a:r>
              <a:rPr lang="es-AR" sz="2800" dirty="0" err="1" smtClean="0">
                <a:latin typeface="+mj-lt"/>
              </a:rPr>
              <a:t>também</a:t>
            </a:r>
            <a:r>
              <a:rPr lang="es-AR" sz="2800" dirty="0" smtClean="0">
                <a:latin typeface="+mj-lt"/>
              </a:rPr>
              <a:t> nos grandes centros,</a:t>
            </a:r>
          </a:p>
          <a:p>
            <a:pPr marL="0" indent="0">
              <a:buNone/>
            </a:pPr>
            <a:r>
              <a:rPr lang="es-AR" sz="2800" dirty="0" smtClean="0">
                <a:latin typeface="+mj-lt"/>
              </a:rPr>
              <a:t> </a:t>
            </a:r>
            <a:r>
              <a:rPr lang="es-AR" sz="2800" dirty="0" err="1" smtClean="0">
                <a:latin typeface="+mj-lt"/>
              </a:rPr>
              <a:t>competindo</a:t>
            </a:r>
            <a:r>
              <a:rPr lang="es-AR" sz="2800" dirty="0" smtClean="0">
                <a:latin typeface="+mj-lt"/>
              </a:rPr>
              <a:t> </a:t>
            </a:r>
            <a:r>
              <a:rPr lang="es-AR" sz="2800" dirty="0" err="1" smtClean="0">
                <a:latin typeface="+mj-lt"/>
              </a:rPr>
              <a:t>com</a:t>
            </a:r>
            <a:r>
              <a:rPr lang="es-AR" sz="2800" dirty="0" smtClean="0">
                <a:latin typeface="+mj-lt"/>
              </a:rPr>
              <a:t> os grandes!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12" y="2868703"/>
            <a:ext cx="2608731" cy="34783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03848" y="366141"/>
            <a:ext cx="8229600" cy="1144588"/>
          </a:xfrm>
        </p:spPr>
        <p:txBody>
          <a:bodyPr/>
          <a:lstStyle/>
          <a:p>
            <a:r>
              <a:rPr lang="es-AR" sz="3200" dirty="0" err="1" smtClean="0">
                <a:latin typeface="+mj-lt"/>
              </a:rPr>
              <a:t>Aonde</a:t>
            </a:r>
            <a:r>
              <a:rPr lang="es-AR" sz="3200" dirty="0" smtClean="0">
                <a:latin typeface="+mj-lt"/>
              </a:rPr>
              <a:t> </a:t>
            </a:r>
            <a:r>
              <a:rPr lang="es-AR" sz="3200" dirty="0" err="1" smtClean="0">
                <a:latin typeface="+mj-lt"/>
              </a:rPr>
              <a:t>estão</a:t>
            </a:r>
            <a:r>
              <a:rPr lang="es-AR" sz="3200" dirty="0" smtClean="0">
                <a:latin typeface="+mj-lt"/>
              </a:rPr>
              <a:t> </a:t>
            </a:r>
            <a:r>
              <a:rPr lang="es-AR" sz="3200" dirty="0" err="1" smtClean="0">
                <a:latin typeface="+mj-lt"/>
              </a:rPr>
              <a:t>essas</a:t>
            </a:r>
            <a:r>
              <a:rPr lang="es-AR" sz="3200" dirty="0" smtClean="0">
                <a:latin typeface="+mj-lt"/>
              </a:rPr>
              <a:t> empresas</a:t>
            </a:r>
            <a:r>
              <a:rPr lang="en-US" sz="3200" dirty="0" smtClean="0">
                <a:latin typeface="+mj-lt"/>
              </a:rPr>
              <a:t>?</a:t>
            </a:r>
            <a:endParaRPr lang="es-A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658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522</Words>
  <Application>Microsoft Office PowerPoint</Application>
  <PresentationFormat>Apresentação na tela (4:3)</PresentationFormat>
  <Paragraphs>106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Arial Unicode MS</vt:lpstr>
      <vt:lpstr>Arial</vt:lpstr>
      <vt:lpstr>Calibri</vt:lpstr>
      <vt:lpstr>Century Gothic</vt:lpstr>
      <vt:lpstr>DejaVu Sans</vt:lpstr>
      <vt:lpstr>Verdana</vt:lpstr>
      <vt:lpstr>Wingdings</vt:lpstr>
      <vt:lpstr>1_Office Theme</vt:lpstr>
      <vt:lpstr>Apresentação do PowerPoint</vt:lpstr>
      <vt:lpstr>Apresentação do PowerPoint</vt:lpstr>
      <vt:lpstr>Apresentação do PowerPoint</vt:lpstr>
      <vt:lpstr>Abrint - ISP – O maior da américa latina</vt:lpstr>
      <vt:lpstr>Abrint - ISP – O maior da américa latina</vt:lpstr>
      <vt:lpstr>Apresentação do PowerPoint</vt:lpstr>
      <vt:lpstr>Apresentação do PowerPoint</vt:lpstr>
      <vt:lpstr>Aonde estão esas empresas?</vt:lpstr>
      <vt:lpstr>Aonde estão essas empresas?</vt:lpstr>
      <vt:lpstr>Aonde estão essas empresas?</vt:lpstr>
      <vt:lpstr>Aonde estão essas empresas?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 &amp; Ida</dc:creator>
  <cp:lastModifiedBy>gpr guest</cp:lastModifiedBy>
  <cp:revision>37</cp:revision>
  <dcterms:modified xsi:type="dcterms:W3CDTF">2015-07-07T12:13:14Z</dcterms:modified>
</cp:coreProperties>
</file>