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50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55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69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82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902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25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87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52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5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04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B482E8-6E0E-1B4F-B1FD-C69DB9E858D9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023131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8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E95CC-7111-C717-326D-586EEDC6E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1" y="802298"/>
            <a:ext cx="12077700" cy="254143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5400" b="1" dirty="0"/>
              <a:t>POLITICAS PÚBLICAS PRIORIZADAS EVIDENTES PARA SÍNDROME DE RETT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879375-58DE-CB71-51C0-0D62A887E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1160" y="5566891"/>
            <a:ext cx="8637072" cy="977621"/>
          </a:xfrm>
        </p:spPr>
        <p:txBody>
          <a:bodyPr/>
          <a:lstStyle/>
          <a:p>
            <a:r>
              <a:rPr lang="pt-BR" dirty="0"/>
              <a:t>Lauda Santos – AMAVIRARAS/FEBRARARAS</a:t>
            </a:r>
          </a:p>
        </p:txBody>
      </p:sp>
    </p:spTree>
    <p:extLst>
      <p:ext uri="{BB962C8B-B14F-4D97-AF65-F5344CB8AC3E}">
        <p14:creationId xmlns:p14="http://schemas.microsoft.com/office/powerpoint/2010/main" val="423981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ECCED41-F966-8AAA-AEAF-691F67F39170}"/>
              </a:ext>
            </a:extLst>
          </p:cNvPr>
          <p:cNvSpPr txBox="1"/>
          <p:nvPr/>
        </p:nvSpPr>
        <p:spPr>
          <a:xfrm>
            <a:off x="394996" y="0"/>
            <a:ext cx="11402008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effectLst/>
                <a:latin typeface="fkGrotesk"/>
              </a:rPr>
              <a:t>Contexto Atual</a:t>
            </a:r>
          </a:p>
          <a:p>
            <a:pPr algn="ctr"/>
            <a:endParaRPr lang="pt-BR" sz="3200" b="1" i="0" dirty="0">
              <a:effectLst/>
              <a:latin typeface="fkGrotesk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No Brasil, cerca de 13 milhões de pessoas convivem com alguma doença rara, abrangendo aproximadamente 8 mil doenças distintas.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No Distrito Federal, estima-se que 140 mil  pessoas sejam afetadas por alguma doença rara, incluindo a síndrome de Rett, que afeta majoritariamente meninas.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Grande parte dos pacientes enfrenta diagnóstico tardio, dificuldades no acesso ao tratamento e pouca presença nas agendas públicas.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3200" dirty="0">
                <a:latin typeface="fkGroteskNeue"/>
              </a:rPr>
              <a:t> No caso de Rett não há tratamento registrado na ANVISA nem em Protocolo Clínico de Diretrizes Terapeuticas</a:t>
            </a:r>
            <a:r>
              <a:rPr lang="pt-BR" sz="3600" dirty="0">
                <a:latin typeface="fkGroteskNeue"/>
              </a:rPr>
              <a:t>.</a:t>
            </a:r>
            <a:endParaRPr lang="pt-BR" sz="36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412793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D286B3E-0B9A-07E8-D41D-8CC953061157}"/>
              </a:ext>
            </a:extLst>
          </p:cNvPr>
          <p:cNvSpPr txBox="1"/>
          <p:nvPr/>
        </p:nvSpPr>
        <p:spPr>
          <a:xfrm>
            <a:off x="307910" y="119467"/>
            <a:ext cx="11336694" cy="5432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effectLst/>
                <a:latin typeface="fkGrotesk"/>
              </a:rPr>
              <a:t>Desafios Enfrentados</a:t>
            </a:r>
          </a:p>
          <a:p>
            <a:pPr algn="l"/>
            <a:endParaRPr lang="pt-BR" sz="3200" b="0" i="0" dirty="0">
              <a:effectLst/>
              <a:latin typeface="fkGrotesk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Diagnóstico tardio e falta de atendimento integral especializado.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Acesso restrito a medicamentos órfãos pela ausência de    incentivos fiscais e regulatórios legais.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Baixa capacitação dos profissionais de saúde.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b="0" i="0" dirty="0">
                <a:effectLst/>
                <a:latin typeface="fkGroteskNeue"/>
              </a:rPr>
              <a:t> Falta de visibilidade das doenças raras nas prioridades governamentais. </a:t>
            </a:r>
          </a:p>
        </p:txBody>
      </p:sp>
    </p:spTree>
    <p:extLst>
      <p:ext uri="{BB962C8B-B14F-4D97-AF65-F5344CB8AC3E}">
        <p14:creationId xmlns:p14="http://schemas.microsoft.com/office/powerpoint/2010/main" val="54862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7F1929-722B-4E3A-0C38-7A3164CB82FD}"/>
              </a:ext>
            </a:extLst>
          </p:cNvPr>
          <p:cNvSpPr txBox="1"/>
          <p:nvPr/>
        </p:nvSpPr>
        <p:spPr>
          <a:xfrm>
            <a:off x="167951" y="-66258"/>
            <a:ext cx="1187787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effectLst/>
                <a:latin typeface="fkGrotesk"/>
              </a:rPr>
              <a:t>Propostas Prioritárias de Políticas Públicas com Evidências</a:t>
            </a:r>
          </a:p>
          <a:p>
            <a:pPr algn="just"/>
            <a:endParaRPr lang="pt-BR" sz="3200" b="0" i="0" dirty="0">
              <a:effectLst/>
              <a:latin typeface="fkGrotesk"/>
            </a:endParaRPr>
          </a:p>
          <a:p>
            <a:pPr marL="742950" lvl="1" indent="-285750" algn="just">
              <a:buFont typeface="+mj-lt"/>
              <a:buAutoNum type="arabicPeriod"/>
            </a:pPr>
            <a:r>
              <a:rPr lang="pt-BR" sz="2800" b="1" i="0" dirty="0">
                <a:effectLst/>
                <a:latin typeface="fkGroteskNeue"/>
              </a:rPr>
              <a:t>Fortalecimento da Política Nacional de Doenças Raras</a:t>
            </a:r>
          </a:p>
          <a:p>
            <a:pPr lvl="1" algn="just"/>
            <a:endParaRPr lang="pt-BR" sz="2800" b="0" i="0" dirty="0">
              <a:effectLst/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a) Evidência: países com políticas nacionais estruturadas apresentam maior diagnóstico precoce e qualidade de vida para pacientes.</a:t>
            </a:r>
          </a:p>
          <a:p>
            <a:pPr lvl="1" algn="just"/>
            <a:endParaRPr lang="pt-BR" sz="2400" dirty="0"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b) Passos: ampliação dos centros de referência, integração multiprofissional e base nacional de dados epidemiológicos.</a:t>
            </a:r>
          </a:p>
          <a:p>
            <a:pPr lvl="1" algn="just"/>
            <a:endParaRPr lang="pt-BR" sz="2400" b="0" i="0" dirty="0">
              <a:effectLst/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2. </a:t>
            </a:r>
            <a:r>
              <a:rPr lang="pt-BR" sz="2800" b="1" i="0" dirty="0">
                <a:effectLst/>
                <a:latin typeface="fkGroteskNeue"/>
              </a:rPr>
              <a:t>Capacitação Contínua de Profissionais da Saúde</a:t>
            </a:r>
          </a:p>
          <a:p>
            <a:pPr lvl="1" algn="just"/>
            <a:endParaRPr lang="pt-BR" sz="2400" dirty="0"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a) Evidência: treinamento contínuo melhora a detecção precoce e manejo adequado.</a:t>
            </a:r>
          </a:p>
          <a:p>
            <a:pPr lvl="1" algn="just"/>
            <a:endParaRPr lang="pt-BR" sz="2400" b="0" i="0" dirty="0">
              <a:effectLst/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b) Ações: cursos, atualização e protocolos clínicos para doenças raras.</a:t>
            </a:r>
          </a:p>
          <a:p>
            <a:br>
              <a:rPr lang="pt-BR" b="0" i="0" dirty="0">
                <a:effectLst/>
                <a:latin typeface="fkGroteskNeue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847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D5EBC96-241B-9367-58CB-565C2CD23C02}"/>
              </a:ext>
            </a:extLst>
          </p:cNvPr>
          <p:cNvSpPr txBox="1"/>
          <p:nvPr/>
        </p:nvSpPr>
        <p:spPr>
          <a:xfrm>
            <a:off x="138404" y="0"/>
            <a:ext cx="11915192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0" i="0" dirty="0">
                <a:effectLst/>
                <a:latin typeface="fkGroteskNeue"/>
              </a:rPr>
              <a:t>3. </a:t>
            </a:r>
            <a:r>
              <a:rPr lang="pt-BR" sz="2800" b="1" i="0" dirty="0">
                <a:effectLst/>
                <a:latin typeface="fkGroteskNeue"/>
              </a:rPr>
              <a:t>Incentivos Fiscais e Regulatórios para Medicamentos Órfãos</a:t>
            </a:r>
          </a:p>
          <a:p>
            <a:pPr algn="just">
              <a:buFont typeface="+mj-lt"/>
              <a:buAutoNum type="arabicPeriod"/>
            </a:pPr>
            <a:endParaRPr lang="pt-BR" sz="2400" b="0" i="0" dirty="0">
              <a:effectLst/>
              <a:latin typeface="fkGroteskNeue"/>
            </a:endParaRP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a) Evidência: exclusividade de mercado, créditos fiscais e redução de taxas aceleram desenvolvimento e acesso.</a:t>
            </a:r>
          </a:p>
          <a:p>
            <a:pPr lvl="1" algn="just"/>
            <a:r>
              <a:rPr lang="pt-BR" sz="2400" b="0" i="0" dirty="0">
                <a:effectLst/>
                <a:latin typeface="fkGroteskNeue"/>
              </a:rPr>
              <a:t>b) Propostas: adoção de modelos regulamentares semelhantes aos EUA e UE, com incentivos específicos para pesquisa e produção.</a:t>
            </a:r>
          </a:p>
          <a:p>
            <a:pPr lvl="1" algn="just"/>
            <a:endParaRPr lang="pt-BR" sz="2400" b="0" i="0" dirty="0">
              <a:effectLst/>
              <a:latin typeface="fkGroteskNeue"/>
            </a:endParaRPr>
          </a:p>
          <a:p>
            <a:pPr algn="just"/>
            <a:r>
              <a:rPr lang="pt-BR" sz="2400" b="0" i="0" dirty="0">
                <a:effectLst/>
                <a:latin typeface="fkGroteskNeue"/>
              </a:rPr>
              <a:t>4. </a:t>
            </a:r>
            <a:r>
              <a:rPr lang="pt-BR" sz="2800" b="1" i="0" dirty="0">
                <a:effectLst/>
                <a:latin typeface="fkGroteskNeue"/>
              </a:rPr>
              <a:t>Programas de Apoio Psicossocial e Inclusão</a:t>
            </a:r>
          </a:p>
          <a:p>
            <a:pPr algn="just">
              <a:buFont typeface="+mj-lt"/>
              <a:buAutoNum type="arabicPeriod"/>
            </a:pPr>
            <a:endParaRPr lang="pt-BR" sz="2400" b="0" i="0" dirty="0">
              <a:effectLst/>
              <a:latin typeface="fkGroteskNeue"/>
            </a:endParaRPr>
          </a:p>
          <a:p>
            <a:pPr marL="914400" lvl="1" indent="-457200" algn="just">
              <a:buAutoNum type="alphaLcParenR"/>
            </a:pPr>
            <a:r>
              <a:rPr lang="pt-BR" sz="2400" b="0" i="0" dirty="0">
                <a:effectLst/>
                <a:latin typeface="fkGroteskNeue"/>
              </a:rPr>
              <a:t>Evidência: apoio integral incluindo aspectos sociais e psicológicos aumenta o bem-estar de pacientes e familiares.</a:t>
            </a:r>
          </a:p>
          <a:p>
            <a:pPr marL="914400" lvl="1" indent="-457200" algn="just">
              <a:buAutoNum type="alphaLcParenR"/>
            </a:pPr>
            <a:endParaRPr lang="pt-BR" sz="2400" dirty="0">
              <a:latin typeface="fkGroteskNeue"/>
            </a:endParaRPr>
          </a:p>
          <a:p>
            <a:pPr algn="l"/>
            <a:r>
              <a:rPr lang="pt-BR" sz="2400" b="0" i="0" dirty="0">
                <a:effectLst/>
                <a:latin typeface="fkGroteskNeue"/>
              </a:rPr>
              <a:t>5. </a:t>
            </a:r>
            <a:r>
              <a:rPr lang="pt-BR" sz="2800" b="1" i="0" dirty="0">
                <a:effectLst/>
                <a:latin typeface="fkGroteskNeue"/>
              </a:rPr>
              <a:t>Estímulo à Pesquisa Científica</a:t>
            </a:r>
          </a:p>
          <a:p>
            <a:pPr algn="l">
              <a:buFont typeface="+mj-lt"/>
              <a:buAutoNum type="arabicPeriod"/>
            </a:pPr>
            <a:endParaRPr lang="pt-BR" sz="2400" b="0" i="0" dirty="0">
              <a:effectLst/>
              <a:latin typeface="fkGroteskNeue"/>
            </a:endParaRPr>
          </a:p>
          <a:p>
            <a:pPr lvl="1" algn="l"/>
            <a:r>
              <a:rPr lang="pt-BR" sz="2400" b="0" i="0" dirty="0">
                <a:effectLst/>
                <a:latin typeface="fkGroteskNeue"/>
              </a:rPr>
              <a:t>a) Evidência: parcerias público-privadas e financiamento público aumentam inovação em terapias para doenças raras.</a:t>
            </a:r>
          </a:p>
          <a:p>
            <a:pPr marL="914400" lvl="1" indent="-457200" algn="just">
              <a:buAutoNum type="alphaLcParenR"/>
            </a:pPr>
            <a:endParaRPr lang="pt-BR" sz="24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38157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05B4011-5DCD-5E97-6599-BC2A52367652}"/>
              </a:ext>
            </a:extLst>
          </p:cNvPr>
          <p:cNvSpPr txBox="1"/>
          <p:nvPr/>
        </p:nvSpPr>
        <p:spPr>
          <a:xfrm>
            <a:off x="213049" y="-87267"/>
            <a:ext cx="1176590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t-BR" b="0" i="0" dirty="0">
              <a:effectLst/>
              <a:latin typeface="fkGrotesk"/>
            </a:endParaRPr>
          </a:p>
          <a:p>
            <a:pPr algn="ctr"/>
            <a:r>
              <a:rPr lang="pt-BR" sz="4000" dirty="0">
                <a:latin typeface="fkGrotesk"/>
              </a:rPr>
              <a:t>Queremos aqui fazer um convite à atuação de Vossas Excelências:</a:t>
            </a:r>
          </a:p>
          <a:p>
            <a:pPr algn="l"/>
            <a:r>
              <a:rPr lang="pt-BR" sz="4000" dirty="0">
                <a:latin typeface="fkGrotesk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4000" b="0" i="0" dirty="0">
                <a:effectLst/>
                <a:highlight>
                  <a:srgbClr val="FFFF00"/>
                </a:highlight>
                <a:latin typeface="fkGroteskNeue"/>
              </a:rPr>
              <a:t>Mobilização</a:t>
            </a:r>
            <a:r>
              <a:rPr lang="pt-BR" sz="4000" b="0" i="0" dirty="0">
                <a:effectLst/>
                <a:latin typeface="fkGroteskNeue"/>
              </a:rPr>
              <a:t> para fortalecer a legislação e garantir um orçamento adequado.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4000" b="0" i="0" dirty="0">
                <a:effectLst/>
                <a:highlight>
                  <a:srgbClr val="FFFF00"/>
                </a:highlight>
                <a:latin typeface="fkGroteskNeue"/>
              </a:rPr>
              <a:t>Priorizar</a:t>
            </a:r>
            <a:r>
              <a:rPr lang="pt-BR" sz="4000" b="0" i="0" dirty="0">
                <a:effectLst/>
                <a:latin typeface="fkGroteskNeue"/>
              </a:rPr>
              <a:t> debates e audiências públicas que incluam a voz dos pacientes.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4000" b="0" i="0" dirty="0">
                <a:effectLst/>
                <a:highlight>
                  <a:srgbClr val="FFFF00"/>
                </a:highlight>
                <a:latin typeface="fkGroteskNeue"/>
              </a:rPr>
              <a:t>Apoiar</a:t>
            </a:r>
            <a:r>
              <a:rPr lang="pt-BR" sz="4000" b="0" i="0" dirty="0">
                <a:effectLst/>
                <a:latin typeface="fkGroteskNeue"/>
              </a:rPr>
              <a:t> a legislação que facilita os medicamentos órfãos e amplia o acesso ao diagnóstico e tratamento.</a:t>
            </a:r>
          </a:p>
        </p:txBody>
      </p:sp>
    </p:spTree>
    <p:extLst>
      <p:ext uri="{BB962C8B-B14F-4D97-AF65-F5344CB8AC3E}">
        <p14:creationId xmlns:p14="http://schemas.microsoft.com/office/powerpoint/2010/main" val="317942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DC3C4FC-8437-6BE7-2CC8-2956CCFD5927}"/>
              </a:ext>
            </a:extLst>
          </p:cNvPr>
          <p:cNvSpPr txBox="1"/>
          <p:nvPr/>
        </p:nvSpPr>
        <p:spPr>
          <a:xfrm>
            <a:off x="286139" y="0"/>
            <a:ext cx="11905861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3200" b="0" i="0" dirty="0">
                <a:effectLst/>
                <a:latin typeface="fkGrotesk"/>
              </a:rPr>
              <a:t>Agradeço e nos colocamos à disposição para o diálogo, lembrando que:</a:t>
            </a:r>
          </a:p>
          <a:p>
            <a:pPr algn="l"/>
            <a:endParaRPr lang="pt-BR" sz="3200" b="0" i="0" dirty="0">
              <a:effectLst/>
              <a:latin typeface="fkGroteskNeue"/>
            </a:endParaRPr>
          </a:p>
          <a:p>
            <a:pPr marL="514350" indent="-514350" algn="l">
              <a:buAutoNum type="arabicPeriod"/>
            </a:pPr>
            <a:r>
              <a:rPr lang="pt-BR" sz="3200" b="0" i="0" dirty="0">
                <a:effectLst/>
                <a:latin typeface="fkGroteskNeue"/>
              </a:rPr>
              <a:t>O futuro das políticas públicas para doenças raras depende da atuação conjunta de parlamentares, pacientes e especialistas.</a:t>
            </a:r>
          </a:p>
          <a:p>
            <a:pPr algn="l"/>
            <a:endParaRPr lang="pt-BR" sz="3200" b="0" i="0" dirty="0">
              <a:effectLst/>
              <a:latin typeface="fkGroteskNeue"/>
            </a:endParaRPr>
          </a:p>
          <a:p>
            <a:pPr algn="l"/>
            <a:r>
              <a:rPr lang="pt-BR" sz="3200" b="0" i="0" dirty="0">
                <a:effectLst/>
                <a:latin typeface="fkGroteskNeue"/>
              </a:rPr>
              <a:t>2. Estamos abertos a colaborar para avançar na garantia de direitos, acesso e qualidade de vida.</a:t>
            </a:r>
          </a:p>
          <a:p>
            <a:pPr algn="l"/>
            <a:endParaRPr lang="pt-BR" sz="3200" dirty="0">
              <a:latin typeface="Harlow Solid Italic" panose="04030604020F02020D02" pitchFamily="82" charset="0"/>
            </a:endParaRPr>
          </a:p>
          <a:p>
            <a:pPr algn="l"/>
            <a:r>
              <a:rPr lang="pt-BR" sz="2400" b="0" i="0" dirty="0">
                <a:effectLst/>
                <a:latin typeface="Script MT Bold" panose="03040602040607080904" pitchFamily="66" charset="0"/>
              </a:rPr>
              <a:t>Muito Obrigada sempre!</a:t>
            </a:r>
          </a:p>
          <a:p>
            <a:pPr algn="l"/>
            <a:endParaRPr lang="pt-BR" sz="2400" dirty="0">
              <a:latin typeface="Script MT Bold" panose="03040602040607080904" pitchFamily="66" charset="0"/>
            </a:endParaRPr>
          </a:p>
          <a:p>
            <a:pPr algn="l"/>
            <a:r>
              <a:rPr lang="pt-BR" sz="2400" b="0" i="0" dirty="0">
                <a:effectLst/>
                <a:latin typeface="Script MT Bold" panose="03040602040607080904" pitchFamily="66" charset="0"/>
              </a:rPr>
              <a:t>Lauda Santos (61) 98201-3885</a:t>
            </a:r>
          </a:p>
          <a:p>
            <a:pPr algn="l"/>
            <a:r>
              <a:rPr lang="pt-BR" sz="2400" dirty="0">
                <a:latin typeface="Arial Narrow" panose="020B0606020202030204" pitchFamily="34" charset="0"/>
              </a:rPr>
              <a:t>www.amaviraras.org</a:t>
            </a:r>
            <a:endParaRPr lang="pt-BR" sz="2400" b="0" i="0" dirty="0">
              <a:effectLst/>
              <a:latin typeface="Arial Narrow" panose="020B0606020202030204" pitchFamily="34" charset="0"/>
            </a:endParaRPr>
          </a:p>
          <a:p>
            <a:pPr algn="l"/>
            <a:endParaRPr lang="pt-BR" sz="3200" dirty="0">
              <a:latin typeface="Brush Script MT" panose="03060802040406070304" pitchFamily="66" charset="0"/>
            </a:endParaRPr>
          </a:p>
          <a:p>
            <a:pPr algn="l"/>
            <a:endParaRPr lang="pt-BR" sz="3200" b="0" i="0" dirty="0">
              <a:effectLst/>
              <a:latin typeface="fkGroteskNeue"/>
            </a:endParaRPr>
          </a:p>
        </p:txBody>
      </p:sp>
      <p:sp>
        <p:nvSpPr>
          <p:cNvPr id="11" name="AutoShape 2" descr="Veja os detalhes da imagem relacionada. Vetores de Obrigado Pincel Pincel Desenhado À Mão Letras Em Fundo Preto ...">
            <a:extLst>
              <a:ext uri="{FF2B5EF4-FFF2-40B4-BE49-F238E27FC236}">
                <a16:creationId xmlns:a16="http://schemas.microsoft.com/office/drawing/2014/main" id="{D64B2AD8-927E-700B-43C8-8F06EE6889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82400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49</TotalTime>
  <Words>459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Brush Script MT</vt:lpstr>
      <vt:lpstr>fkGrotesk</vt:lpstr>
      <vt:lpstr>fkGroteskNeue</vt:lpstr>
      <vt:lpstr>Gill Sans MT</vt:lpstr>
      <vt:lpstr>Harlow Solid Italic</vt:lpstr>
      <vt:lpstr>Script MT Bold</vt:lpstr>
      <vt:lpstr>Galeria</vt:lpstr>
      <vt:lpstr>POLITICAS PÚBLICAS PRIORIZADAS EVIDENTES PARA SÍNDROME DE RETT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POLITICAS PÚBLICAS PRIORIZADAS EVIDENTES PARA SÍNDROME DE RETT</dc:title>
  <dc:creator>Lauda Santos</dc:creator>
  <cp:lastModifiedBy>Saulo Kleber Rodrigues Ribeiro</cp:lastModifiedBy>
  <cp:revision>1</cp:revision>
  <dcterms:created xsi:type="dcterms:W3CDTF">2025-10-02T15:50:44Z</dcterms:created>
  <dcterms:modified xsi:type="dcterms:W3CDTF">2025-10-03T11:42:12Z</dcterms:modified>
</cp:coreProperties>
</file>