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71" r:id="rId3"/>
    <p:sldId id="267" r:id="rId4"/>
    <p:sldId id="266" r:id="rId5"/>
    <p:sldId id="338" r:id="rId6"/>
    <p:sldId id="343" r:id="rId7"/>
    <p:sldId id="342" r:id="rId8"/>
    <p:sldId id="345" r:id="rId9"/>
    <p:sldId id="344" r:id="rId10"/>
    <p:sldId id="268" r:id="rId11"/>
    <p:sldId id="257" r:id="rId12"/>
    <p:sldId id="298" r:id="rId13"/>
    <p:sldId id="331" r:id="rId14"/>
    <p:sldId id="261" r:id="rId15"/>
    <p:sldId id="304" r:id="rId16"/>
    <p:sldId id="299" r:id="rId17"/>
    <p:sldId id="301" r:id="rId18"/>
    <p:sldId id="296" r:id="rId19"/>
    <p:sldId id="303" r:id="rId20"/>
    <p:sldId id="312" r:id="rId21"/>
    <p:sldId id="346" r:id="rId22"/>
    <p:sldId id="348" r:id="rId23"/>
    <p:sldId id="313" r:id="rId24"/>
    <p:sldId id="314" r:id="rId25"/>
    <p:sldId id="332" r:id="rId26"/>
    <p:sldId id="349" r:id="rId27"/>
    <p:sldId id="269" r:id="rId28"/>
  </p:sldIdLst>
  <p:sldSz cx="24384000" cy="13716000"/>
  <p:notesSz cx="7099300" cy="10234613"/>
  <p:defaultTextStyle>
    <a:lvl1pPr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843B"/>
    <a:srgbClr val="D4DF28"/>
    <a:srgbClr val="506234"/>
    <a:srgbClr val="E6EE00"/>
    <a:srgbClr val="265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9" autoAdjust="0"/>
    <p:restoredTop sz="94660"/>
  </p:normalViewPr>
  <p:slideViewPr>
    <p:cSldViewPr snapToGrid="0" snapToObjects="1">
      <p:cViewPr varScale="1">
        <p:scale>
          <a:sx n="25" d="100"/>
          <a:sy n="25" d="100"/>
        </p:scale>
        <p:origin x="672" y="5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  <p:txBody>
          <a:bodyPr lIns="99048" tIns="49524" rIns="99048" bIns="49524"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950992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36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/>
          <p:cNvPicPr/>
          <p:nvPr userDrawn="1"/>
        </p:nvPicPr>
        <p:blipFill rotWithShape="1">
          <a:blip r:embed="rId2">
            <a:extLst/>
          </a:blip>
          <a:srcRect r="18821"/>
          <a:stretch/>
        </p:blipFill>
        <p:spPr>
          <a:xfrm>
            <a:off x="-40895" y="-73838"/>
            <a:ext cx="24622451" cy="13863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1219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19FF855-7A5C-4CC6-902D-888F996782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21/10/2015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66418FAE-6820-4FAF-B743-08A6CADE1B0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1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Center">
    <p:bg>
      <p:bgPr>
        <a:solidFill>
          <a:srgbClr val="265D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3200"/>
              </a:spcBef>
              <a:defRPr sz="3800"/>
            </a:lvl1pPr>
            <a:lvl2pPr marL="808264" indent="-465364">
              <a:spcBef>
                <a:spcPts val="3200"/>
              </a:spcBef>
              <a:defRPr sz="3800"/>
            </a:lvl2pPr>
            <a:lvl3pPr marL="1354364" indent="-465364">
              <a:spcBef>
                <a:spcPts val="3200"/>
              </a:spcBef>
              <a:defRPr sz="3800"/>
            </a:lvl3pPr>
            <a:lvl4pPr marL="1798864" indent="-465364">
              <a:spcBef>
                <a:spcPts val="3200"/>
              </a:spcBef>
              <a:defRPr sz="3800"/>
            </a:lvl4pPr>
            <a:lvl5pPr marL="2243364" indent="-465364">
              <a:spcBef>
                <a:spcPts val="32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608263" indent="-608263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1052763" indent="-608263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497263" indent="-608263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941763" indent="-608263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386263" indent="-608263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2830763" indent="-608263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3275263" indent="-608263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3719763" indent="-608263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4164263" indent="-608263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df"/>
          <p:cNvPicPr/>
          <p:nvPr/>
        </p:nvPicPr>
        <p:blipFill rotWithShape="1">
          <a:blip r:embed="rId2">
            <a:extLst/>
          </a:blip>
          <a:srcRect r="18821"/>
          <a:stretch/>
        </p:blipFill>
        <p:spPr>
          <a:xfrm>
            <a:off x="-40895" y="-73838"/>
            <a:ext cx="24622451" cy="1508806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/>
          <p:nvPr/>
        </p:nvSpPr>
        <p:spPr>
          <a:xfrm>
            <a:off x="2120115" y="4782053"/>
            <a:ext cx="19431205" cy="498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673100" lvl="0" algn="l" defTabSz="45720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pt-BR" sz="9000" b="1" dirty="0" smtClean="0">
                <a:solidFill>
                  <a:srgbClr val="0B5D12"/>
                </a:solidFill>
                <a:latin typeface="Arial"/>
                <a:ea typeface="Arial Bold"/>
                <a:cs typeface="Arial"/>
                <a:sym typeface="Arial Bold"/>
              </a:rPr>
              <a:t>O Papel do Setor Privado na Defesa Agropecuária: Desafios para a Segurança Alimentar e Ambiental</a:t>
            </a:r>
            <a:endParaRPr sz="9000" b="1" dirty="0">
              <a:solidFill>
                <a:srgbClr val="0B5D12"/>
              </a:solidFill>
              <a:latin typeface="Arial"/>
              <a:ea typeface="Arial Bold"/>
              <a:cs typeface="Arial"/>
              <a:sym typeface="Arial Bold"/>
            </a:endParaRPr>
          </a:p>
        </p:txBody>
      </p:sp>
      <p:sp>
        <p:nvSpPr>
          <p:cNvPr id="34" name="Shape 34"/>
          <p:cNvSpPr/>
          <p:nvPr/>
        </p:nvSpPr>
        <p:spPr>
          <a:xfrm>
            <a:off x="2120115" y="12328832"/>
            <a:ext cx="897361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200" cap="all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 dirty="0" smtClean="0">
                <a:solidFill>
                  <a:schemeClr val="tx1"/>
                </a:solidFill>
              </a:rPr>
              <a:t>ROBERTO </a:t>
            </a:r>
            <a:r>
              <a:rPr sz="4200" cap="all" dirty="0">
                <a:solidFill>
                  <a:schemeClr val="tx1"/>
                </a:solidFill>
              </a:rPr>
              <a:t>SANT'AnNA - </a:t>
            </a:r>
            <a:r>
              <a:rPr lang="pt-BR" sz="4200" cap="all" dirty="0" smtClean="0">
                <a:solidFill>
                  <a:schemeClr val="tx1"/>
                </a:solidFill>
              </a:rPr>
              <a:t>22</a:t>
            </a:r>
            <a:r>
              <a:rPr sz="4200" cap="all" dirty="0" smtClean="0">
                <a:solidFill>
                  <a:schemeClr val="tx1"/>
                </a:solidFill>
              </a:rPr>
              <a:t>/</a:t>
            </a:r>
            <a:r>
              <a:rPr lang="pt-BR" sz="4200" cap="all" dirty="0" smtClean="0">
                <a:solidFill>
                  <a:schemeClr val="tx1"/>
                </a:solidFill>
              </a:rPr>
              <a:t>1</a:t>
            </a:r>
            <a:r>
              <a:rPr sz="4200" cap="all" dirty="0" smtClean="0">
                <a:solidFill>
                  <a:schemeClr val="tx1"/>
                </a:solidFill>
              </a:rPr>
              <a:t>0/15 </a:t>
            </a:r>
            <a:endParaRPr sz="4200" cap="all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9659" y="11067843"/>
            <a:ext cx="2539999" cy="2009912"/>
          </a:xfrm>
          <a:prstGeom prst="rect">
            <a:avLst/>
          </a:prstGeom>
        </p:spPr>
      </p:pic>
      <p:sp>
        <p:nvSpPr>
          <p:cNvPr id="7" name="Shape 33"/>
          <p:cNvSpPr/>
          <p:nvPr/>
        </p:nvSpPr>
        <p:spPr>
          <a:xfrm>
            <a:off x="2120115" y="1013996"/>
            <a:ext cx="19431205" cy="2243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673100" lvl="0" defTabSz="45720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pt-BR" sz="5400" b="1" dirty="0" smtClean="0">
                <a:solidFill>
                  <a:srgbClr val="0B5D12"/>
                </a:solidFill>
                <a:latin typeface="Arial"/>
                <a:ea typeface="Arial Bold"/>
                <a:cs typeface="Arial"/>
                <a:sym typeface="Arial Bold"/>
              </a:rPr>
              <a:t>SENADO FEDERAL</a:t>
            </a:r>
          </a:p>
          <a:p>
            <a:pPr marR="673100" lvl="0" defTabSz="45720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pt-BR" sz="5400" b="1" dirty="0" smtClean="0">
                <a:solidFill>
                  <a:srgbClr val="0B5D12"/>
                </a:solidFill>
                <a:latin typeface="Arial"/>
                <a:ea typeface="Arial Bold"/>
                <a:cs typeface="Arial"/>
                <a:sym typeface="Arial Bold"/>
              </a:rPr>
              <a:t>COMISSÃO DE AGRICULTURA E REFORMA AGRÁRIA</a:t>
            </a:r>
          </a:p>
          <a:p>
            <a:pPr marR="673100" defTabSz="45720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pt-BR" sz="5400" b="1" dirty="0">
                <a:solidFill>
                  <a:srgbClr val="0B5D12"/>
                </a:solidFill>
                <a:latin typeface="Arial"/>
                <a:ea typeface="Arial Bold"/>
                <a:cs typeface="Arial"/>
                <a:sym typeface="Arial Bold"/>
              </a:rPr>
              <a:t>AUDIÊNCIA </a:t>
            </a:r>
            <a:r>
              <a:rPr lang="pt-BR" sz="5400" b="1" dirty="0" smtClean="0">
                <a:solidFill>
                  <a:srgbClr val="0B5D12"/>
                </a:solidFill>
                <a:latin typeface="Arial"/>
                <a:ea typeface="Arial Bold"/>
                <a:cs typeface="Arial"/>
                <a:sym typeface="Arial Bold"/>
              </a:rPr>
              <a:t>PÚBLICA</a:t>
            </a:r>
            <a:endParaRPr lang="pt-BR" sz="5400" b="1" dirty="0">
              <a:solidFill>
                <a:srgbClr val="0B5D12"/>
              </a:solidFill>
              <a:latin typeface="Arial"/>
              <a:ea typeface="Arial Bold"/>
              <a:cs typeface="Arial"/>
              <a:sym typeface="Arial Bold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26147" r="18702" b="32491"/>
          <a:stretch/>
        </p:blipFill>
        <p:spPr>
          <a:xfrm>
            <a:off x="16252480" y="11096554"/>
            <a:ext cx="4145281" cy="1981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ICOVERPA_paulovitale.jpg"/>
          <p:cNvPicPr/>
          <p:nvPr/>
        </p:nvPicPr>
        <p:blipFill rotWithShape="1">
          <a:blip r:embed="rId2">
            <a:extLst/>
          </a:blip>
          <a:srcRect l="5642" t="5523" r="1419" b="20359"/>
          <a:stretch/>
        </p:blipFill>
        <p:spPr>
          <a:xfrm>
            <a:off x="1" y="1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4"/>
          <p:cNvSpPr/>
          <p:nvPr/>
        </p:nvSpPr>
        <p:spPr>
          <a:xfrm>
            <a:off x="622167" y="10706316"/>
            <a:ext cx="7853431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lvl="0" algn="l" defTabSz="457200">
              <a:defRPr sz="1800"/>
            </a:pPr>
            <a:r>
              <a:rPr sz="8000" dirty="0">
                <a:solidFill>
                  <a:srgbClr val="E6EE00"/>
                </a:solidFill>
                <a:latin typeface="Gotham Medium"/>
                <a:ea typeface="Gotham Medium"/>
                <a:cs typeface="Gotham Medium"/>
                <a:sym typeface="Gotham Medium"/>
              </a:rPr>
              <a:t>HELICOVERPA </a:t>
            </a:r>
            <a:endParaRPr lang="x-none" sz="8000" dirty="0" smtClean="0">
              <a:solidFill>
                <a:srgbClr val="E6EE00"/>
              </a:solidFill>
              <a:latin typeface="Gotham Medium"/>
              <a:ea typeface="Gotham Medium"/>
              <a:cs typeface="Gotham Medium"/>
              <a:sym typeface="Gotham Medium"/>
            </a:endParaRPr>
          </a:p>
          <a:p>
            <a:pPr marR="457200" lvl="0" algn="l" defTabSz="457200">
              <a:defRPr sz="1800"/>
            </a:pPr>
            <a:r>
              <a:rPr sz="8000" dirty="0" smtClean="0">
                <a:solidFill>
                  <a:srgbClr val="E6EE00"/>
                </a:solidFill>
                <a:latin typeface="Gotham Medium"/>
                <a:ea typeface="Gotham Medium"/>
                <a:cs typeface="Gotham Medium"/>
                <a:sym typeface="Gotham Medium"/>
              </a:rPr>
              <a:t>ARMIGERA</a:t>
            </a:r>
            <a:endParaRPr sz="8000" dirty="0">
              <a:solidFill>
                <a:srgbClr val="E6EE00"/>
              </a:solidFill>
              <a:latin typeface="Gotham Medium"/>
              <a:ea typeface="Gotham Medium"/>
              <a:cs typeface="Gotham Medium"/>
              <a:sym typeface="Gotham Medium"/>
            </a:endParaRPr>
          </a:p>
        </p:txBody>
      </p:sp>
      <p:sp>
        <p:nvSpPr>
          <p:cNvPr id="6" name="Shape 105"/>
          <p:cNvSpPr/>
          <p:nvPr/>
        </p:nvSpPr>
        <p:spPr>
          <a:xfrm>
            <a:off x="19434808" y="12922308"/>
            <a:ext cx="451495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sz="18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FOTO: PAULO VITALE / DIVULGAÇÃO ANDEF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121809" y="679542"/>
            <a:ext cx="16764000" cy="109855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pt-BR" altLang="pt-BR" dirty="0" smtClean="0">
                <a:solidFill>
                  <a:srgbClr val="6B843B"/>
                </a:solidFill>
              </a:rPr>
              <a:t>NA AGRICULTURA TROPICAL DO BRASIL:</a:t>
            </a:r>
            <a:endParaRPr lang="pt-BR" altLang="pt-BR" dirty="0" smtClean="0">
              <a:solidFill>
                <a:srgbClr val="6B843B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50747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6" b="11034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0" name="Shape 40"/>
          <p:cNvSpPr/>
          <p:nvPr/>
        </p:nvSpPr>
        <p:spPr>
          <a:xfrm>
            <a:off x="817674" y="558742"/>
            <a:ext cx="22103286" cy="675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R="914400" lvl="0" algn="l" defTabSz="45720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pt-BR" sz="6000" b="1" dirty="0" smtClean="0">
                <a:solidFill>
                  <a:srgbClr val="E6EE00"/>
                </a:solidFill>
                <a:latin typeface="Arial"/>
                <a:ea typeface="Arial Bold"/>
                <a:cs typeface="Arial"/>
                <a:sym typeface="Arial Bold"/>
              </a:rPr>
              <a:t>TRÊS GRANDES MOVIMENTOS QUE DEVEM IMPACTAR A DEMANDA MUNDIAL POR ALIMENTOS:</a:t>
            </a:r>
          </a:p>
          <a:p>
            <a:pPr marR="914400" lvl="0" algn="l" defTabSz="45720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endParaRPr lang="pt-BR" sz="6000" b="1" dirty="0" smtClean="0">
              <a:solidFill>
                <a:srgbClr val="E6EE00"/>
              </a:solidFill>
              <a:latin typeface="Arial"/>
              <a:ea typeface="Arial Bold"/>
              <a:cs typeface="Arial"/>
              <a:sym typeface="Arial Bold"/>
            </a:endParaRPr>
          </a:p>
          <a:p>
            <a:pPr marL="1143000" marR="914400" lvl="0" indent="-1143000" algn="l" defTabSz="4572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pt-BR" sz="6000" b="1" dirty="0" smtClean="0">
                <a:solidFill>
                  <a:srgbClr val="E6EE00"/>
                </a:solidFill>
                <a:latin typeface="Arial"/>
                <a:ea typeface="Arial Bold"/>
                <a:cs typeface="Arial"/>
                <a:sym typeface="Arial Bold"/>
              </a:rPr>
              <a:t>AUMENTO DA POPULAÇÃO</a:t>
            </a:r>
          </a:p>
          <a:p>
            <a:pPr marL="1143000" marR="914400" lvl="0" indent="-1143000" algn="l" defTabSz="4572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pt-BR" sz="6000" b="1" dirty="0" smtClean="0">
              <a:solidFill>
                <a:srgbClr val="E6EE00"/>
              </a:solidFill>
              <a:latin typeface="Arial"/>
              <a:ea typeface="Arial Bold"/>
              <a:cs typeface="Arial"/>
              <a:sym typeface="Arial Bold"/>
            </a:endParaRPr>
          </a:p>
          <a:p>
            <a:pPr marL="1143000" marR="914400" lvl="0" indent="-1143000" algn="l" defTabSz="4572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pt-BR" sz="6000" b="1" dirty="0" smtClean="0">
                <a:solidFill>
                  <a:srgbClr val="E6EE00"/>
                </a:solidFill>
                <a:latin typeface="Arial"/>
                <a:ea typeface="Arial Bold"/>
                <a:cs typeface="Arial"/>
                <a:sym typeface="Arial Bold"/>
              </a:rPr>
              <a:t>ELEVAÇÃO DA RENDA </a:t>
            </a:r>
            <a:r>
              <a:rPr lang="pt-BR" sz="4800" b="1" dirty="0" smtClean="0">
                <a:solidFill>
                  <a:srgbClr val="E6EE00"/>
                </a:solidFill>
                <a:latin typeface="Arial"/>
                <a:ea typeface="Arial Bold"/>
                <a:cs typeface="Arial"/>
                <a:sym typeface="Arial Bold"/>
              </a:rPr>
              <a:t>(aumento do consumo de proteínas)</a:t>
            </a:r>
          </a:p>
          <a:p>
            <a:pPr marL="1143000" marR="914400" lvl="0" indent="-1143000" algn="l" defTabSz="4572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pt-BR" sz="6000" b="1" dirty="0" smtClean="0">
              <a:solidFill>
                <a:srgbClr val="E6EE00"/>
              </a:solidFill>
              <a:latin typeface="Arial"/>
              <a:ea typeface="Arial Bold"/>
              <a:cs typeface="Arial"/>
              <a:sym typeface="Arial Bold"/>
            </a:endParaRPr>
          </a:p>
          <a:p>
            <a:pPr marL="1143000" marR="914400" lvl="0" indent="-1143000" algn="l" defTabSz="4572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pt-BR" sz="6000" b="1" dirty="0" smtClean="0">
                <a:solidFill>
                  <a:srgbClr val="E6EE00"/>
                </a:solidFill>
                <a:latin typeface="Arial"/>
                <a:ea typeface="Arial Bold"/>
                <a:cs typeface="Arial"/>
                <a:sym typeface="Arial Bold"/>
              </a:rPr>
              <a:t>AUMENTO DA DEMANDA POR BIOCOMBUSTÍVEIS</a:t>
            </a:r>
            <a:endParaRPr sz="6000" b="1" dirty="0">
              <a:solidFill>
                <a:srgbClr val="E6EE00"/>
              </a:solidFill>
              <a:latin typeface="Arial"/>
              <a:ea typeface="Arial Bold"/>
              <a:cs typeface="Arial"/>
              <a:sym typeface="Arial Bold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888948" y="980363"/>
            <a:ext cx="22859305" cy="2339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R="457200" lvl="0" algn="l" defTabSz="457200">
              <a:lnSpc>
                <a:spcPct val="90000"/>
              </a:lnSpc>
              <a:defRPr sz="1800"/>
            </a:pPr>
            <a:r>
              <a:rPr lang="pt-BR" sz="8000" b="1" dirty="0" smtClean="0">
                <a:solidFill>
                  <a:srgbClr val="265D27"/>
                </a:solidFill>
                <a:latin typeface="Arial"/>
                <a:ea typeface="Gotham Medium"/>
                <a:cs typeface="Arial"/>
                <a:sym typeface="Gotham Medium"/>
              </a:rPr>
              <a:t>FAO - CRESCIMENTO POPULACIONAL (2050) E O PAPEL DO BRASIL</a:t>
            </a:r>
            <a:endParaRPr sz="8000" b="1" dirty="0">
              <a:solidFill>
                <a:srgbClr val="265D27"/>
              </a:solidFill>
              <a:latin typeface="Arial"/>
              <a:ea typeface="Gotham Medium"/>
              <a:cs typeface="Arial"/>
              <a:sym typeface="Gotham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633" y="3700432"/>
            <a:ext cx="16042922" cy="8177802"/>
          </a:xfrm>
          <a:prstGeom prst="rect">
            <a:avLst/>
          </a:prstGeom>
        </p:spPr>
      </p:pic>
      <p:sp>
        <p:nvSpPr>
          <p:cNvPr id="6" name="Shape 66"/>
          <p:cNvSpPr/>
          <p:nvPr/>
        </p:nvSpPr>
        <p:spPr>
          <a:xfrm>
            <a:off x="4376599" y="11878234"/>
            <a:ext cx="17306367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marR="914400" algn="l" defTabSz="457200">
              <a:lnSpc>
                <a:spcPct val="90000"/>
              </a:lnSpc>
              <a:defRPr sz="1600" i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lang="x-none" sz="1600" i="1" dirty="0" smtClean="0">
                <a:solidFill>
                  <a:srgbClr val="53585F"/>
                </a:solidFill>
              </a:rPr>
              <a:t>1800                  1825                   1850                   1875                   1900                    1925                  1950                   1975                    2000                   2025                   2050   </a:t>
            </a:r>
            <a:endParaRPr sz="1600" i="1" dirty="0">
              <a:solidFill>
                <a:srgbClr val="53585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1277" y="4003214"/>
            <a:ext cx="143806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1800" dirty="0" smtClean="0">
                <a:solidFill>
                  <a:srgbClr val="53585F"/>
                </a:solidFill>
                <a:latin typeface="Arial"/>
                <a:cs typeface="Arial"/>
              </a:rPr>
              <a:t>10 </a:t>
            </a:r>
            <a:r>
              <a:rPr lang="en-US" sz="1800" dirty="0" err="1" smtClean="0">
                <a:solidFill>
                  <a:srgbClr val="53585F"/>
                </a:solidFill>
                <a:latin typeface="Arial"/>
                <a:cs typeface="Arial"/>
              </a:rPr>
              <a:t>Bilhões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1277" y="4731621"/>
            <a:ext cx="143806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1800" dirty="0" smtClean="0">
                <a:solidFill>
                  <a:srgbClr val="53585F"/>
                </a:solidFill>
                <a:latin typeface="Arial"/>
                <a:cs typeface="Arial"/>
              </a:rPr>
              <a:t>9 </a:t>
            </a:r>
            <a:r>
              <a:rPr lang="en-US" sz="1800" dirty="0" err="1" smtClean="0">
                <a:solidFill>
                  <a:srgbClr val="53585F"/>
                </a:solidFill>
                <a:latin typeface="Arial"/>
                <a:cs typeface="Arial"/>
              </a:rPr>
              <a:t>Bilhões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1277" y="5497382"/>
            <a:ext cx="143806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1800" dirty="0" smtClean="0">
                <a:solidFill>
                  <a:srgbClr val="53585F"/>
                </a:solidFill>
                <a:latin typeface="Arial"/>
                <a:cs typeface="Arial"/>
              </a:rPr>
              <a:t>8 </a:t>
            </a:r>
            <a:r>
              <a:rPr lang="en-US" sz="1800" dirty="0" err="1" smtClean="0">
                <a:solidFill>
                  <a:srgbClr val="53585F"/>
                </a:solidFill>
                <a:latin typeface="Arial"/>
                <a:cs typeface="Arial"/>
              </a:rPr>
              <a:t>Bilhões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11277" y="6263144"/>
            <a:ext cx="143806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1800" dirty="0" smtClean="0">
                <a:solidFill>
                  <a:srgbClr val="53585F"/>
                </a:solidFill>
                <a:latin typeface="Arial"/>
                <a:cs typeface="Arial"/>
              </a:rPr>
              <a:t>7 </a:t>
            </a:r>
            <a:r>
              <a:rPr lang="en-US" sz="1800" dirty="0" err="1" smtClean="0">
                <a:solidFill>
                  <a:srgbClr val="53585F"/>
                </a:solidFill>
                <a:latin typeface="Arial"/>
                <a:cs typeface="Arial"/>
              </a:rPr>
              <a:t>Bilhões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11277" y="7028905"/>
            <a:ext cx="143806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1800" dirty="0" smtClean="0">
                <a:solidFill>
                  <a:srgbClr val="53585F"/>
                </a:solidFill>
                <a:latin typeface="Arial"/>
                <a:cs typeface="Arial"/>
              </a:rPr>
              <a:t>6 </a:t>
            </a:r>
            <a:r>
              <a:rPr lang="en-US" sz="1800" dirty="0" err="1" smtClean="0">
                <a:solidFill>
                  <a:srgbClr val="53585F"/>
                </a:solidFill>
                <a:latin typeface="Arial"/>
                <a:cs typeface="Arial"/>
              </a:rPr>
              <a:t>Bilhões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11277" y="7786334"/>
            <a:ext cx="143806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1800" dirty="0" smtClean="0">
                <a:solidFill>
                  <a:srgbClr val="53585F"/>
                </a:solidFill>
                <a:latin typeface="Arial"/>
                <a:cs typeface="Arial"/>
              </a:rPr>
              <a:t>5 </a:t>
            </a:r>
            <a:r>
              <a:rPr lang="en-US" sz="1800" dirty="0" err="1" smtClean="0">
                <a:solidFill>
                  <a:srgbClr val="53585F"/>
                </a:solidFill>
                <a:latin typeface="Arial"/>
                <a:cs typeface="Arial"/>
              </a:rPr>
              <a:t>Bilhões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11277" y="8533419"/>
            <a:ext cx="143806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1800" dirty="0" smtClean="0">
                <a:solidFill>
                  <a:srgbClr val="53585F"/>
                </a:solidFill>
                <a:latin typeface="Arial"/>
                <a:cs typeface="Arial"/>
              </a:rPr>
              <a:t>4 </a:t>
            </a:r>
            <a:r>
              <a:rPr lang="en-US" sz="1800" dirty="0" err="1" smtClean="0">
                <a:solidFill>
                  <a:srgbClr val="53585F"/>
                </a:solidFill>
                <a:latin typeface="Arial"/>
                <a:cs typeface="Arial"/>
              </a:rPr>
              <a:t>Bilhões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11277" y="9317858"/>
            <a:ext cx="143806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1800" dirty="0" smtClean="0">
                <a:solidFill>
                  <a:srgbClr val="53585F"/>
                </a:solidFill>
                <a:latin typeface="Arial"/>
                <a:cs typeface="Arial"/>
              </a:rPr>
              <a:t>3 </a:t>
            </a:r>
            <a:r>
              <a:rPr lang="en-US" sz="1800" dirty="0" err="1" smtClean="0">
                <a:solidFill>
                  <a:srgbClr val="53585F"/>
                </a:solidFill>
                <a:latin typeface="Arial"/>
                <a:cs typeface="Arial"/>
              </a:rPr>
              <a:t>Bilhões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11277" y="10083619"/>
            <a:ext cx="143806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1800" dirty="0" smtClean="0">
                <a:solidFill>
                  <a:srgbClr val="53585F"/>
                </a:solidFill>
                <a:latin typeface="Arial"/>
                <a:cs typeface="Arial"/>
              </a:rPr>
              <a:t>2 </a:t>
            </a:r>
            <a:r>
              <a:rPr lang="en-US" sz="1800" dirty="0" err="1" smtClean="0">
                <a:solidFill>
                  <a:srgbClr val="53585F"/>
                </a:solidFill>
                <a:latin typeface="Arial"/>
                <a:cs typeface="Arial"/>
              </a:rPr>
              <a:t>Bilhões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48629" y="10849380"/>
            <a:ext cx="143806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1800" dirty="0" smtClean="0">
                <a:solidFill>
                  <a:srgbClr val="53585F"/>
                </a:solidFill>
                <a:latin typeface="Arial"/>
                <a:cs typeface="Arial"/>
              </a:rPr>
              <a:t>1 </a:t>
            </a:r>
            <a:r>
              <a:rPr lang="en-US" sz="1800" dirty="0" err="1" smtClean="0">
                <a:solidFill>
                  <a:srgbClr val="53585F"/>
                </a:solidFill>
                <a:latin typeface="Arial"/>
                <a:cs typeface="Arial"/>
              </a:rPr>
              <a:t>Bilhões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80071" y="10371932"/>
            <a:ext cx="143806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n-US" sz="1400" i="1" dirty="0" smtClean="0">
                <a:solidFill>
                  <a:srgbClr val="53585F"/>
                </a:solidFill>
                <a:latin typeface="Arial"/>
                <a:cs typeface="Arial"/>
              </a:rPr>
              <a:t>1804</a:t>
            </a:r>
          </a:p>
          <a:p>
            <a:pPr algn="l" rtl="0" latinLnBrk="1" hangingPunct="0"/>
            <a:r>
              <a:rPr kumimoji="0" lang="en-US" sz="1400" b="1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Arial"/>
                <a:cs typeface="Arial"/>
                <a:sym typeface="Helvetica Light"/>
              </a:rPr>
              <a:t>1 BILHÃO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880541" y="9581005"/>
            <a:ext cx="143806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rtl="0" latinLnBrk="1" hangingPunct="0"/>
            <a:r>
              <a:rPr lang="en-US" sz="1400" i="1" dirty="0" smtClean="0">
                <a:solidFill>
                  <a:srgbClr val="53585F"/>
                </a:solidFill>
                <a:latin typeface="Arial"/>
                <a:cs typeface="Arial"/>
              </a:rPr>
              <a:t>1927</a:t>
            </a:r>
          </a:p>
          <a:p>
            <a:pPr algn="r" rtl="0" latinLnBrk="1" hangingPunct="0"/>
            <a:r>
              <a:rPr lang="en-US" sz="1400" b="1" dirty="0">
                <a:solidFill>
                  <a:srgbClr val="53585F"/>
                </a:solidFill>
                <a:latin typeface="Arial"/>
                <a:cs typeface="Arial"/>
              </a:rPr>
              <a:t>2 BILHÕES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542715" y="8837951"/>
            <a:ext cx="143806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rtl="0" latinLnBrk="1" hangingPunct="0"/>
            <a:r>
              <a:rPr lang="en-US" sz="1400" i="1" dirty="0" smtClean="0">
                <a:solidFill>
                  <a:srgbClr val="53585F"/>
                </a:solidFill>
                <a:latin typeface="Arial"/>
                <a:cs typeface="Arial"/>
              </a:rPr>
              <a:t>1959</a:t>
            </a:r>
          </a:p>
          <a:p>
            <a:pPr algn="r" rtl="0" latinLnBrk="1" hangingPunct="0"/>
            <a:r>
              <a:rPr lang="en-US" sz="1400" b="1" dirty="0" smtClean="0">
                <a:solidFill>
                  <a:srgbClr val="53585F"/>
                </a:solidFill>
                <a:latin typeface="Arial"/>
                <a:cs typeface="Arial"/>
              </a:rPr>
              <a:t>3</a:t>
            </a:r>
            <a:r>
              <a:rPr lang="en-US" sz="1400" b="1" dirty="0">
                <a:solidFill>
                  <a:srgbClr val="53585F"/>
                </a:solidFill>
                <a:latin typeface="Arial"/>
                <a:cs typeface="Arial"/>
              </a:rPr>
              <a:t> BILHÕES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794014" y="7808691"/>
            <a:ext cx="143806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rtl="0" latinLnBrk="1" hangingPunct="0"/>
            <a:r>
              <a:rPr lang="en-US" sz="1400" i="1" dirty="0" smtClean="0">
                <a:solidFill>
                  <a:srgbClr val="53585F"/>
                </a:solidFill>
                <a:latin typeface="Arial"/>
                <a:cs typeface="Arial"/>
              </a:rPr>
              <a:t>1974</a:t>
            </a:r>
          </a:p>
          <a:p>
            <a:pPr algn="r" rtl="0" latinLnBrk="1" hangingPunct="0"/>
            <a:r>
              <a:rPr lang="en-US" sz="1400" b="1" dirty="0" smtClean="0">
                <a:solidFill>
                  <a:srgbClr val="53585F"/>
                </a:solidFill>
                <a:latin typeface="Arial"/>
                <a:cs typeface="Arial"/>
              </a:rPr>
              <a:t>4</a:t>
            </a:r>
            <a:r>
              <a:rPr lang="en-US" sz="1400" b="1" dirty="0">
                <a:solidFill>
                  <a:srgbClr val="53585F"/>
                </a:solidFill>
                <a:latin typeface="Arial"/>
                <a:cs typeface="Arial"/>
              </a:rPr>
              <a:t> BILHÕES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802524" y="7028905"/>
            <a:ext cx="143806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rtl="0" latinLnBrk="1" hangingPunct="0"/>
            <a:r>
              <a:rPr lang="en-US" sz="1400" i="1" dirty="0" smtClean="0">
                <a:solidFill>
                  <a:srgbClr val="53585F"/>
                </a:solidFill>
                <a:latin typeface="Arial"/>
                <a:cs typeface="Arial"/>
              </a:rPr>
              <a:t>1987</a:t>
            </a:r>
          </a:p>
          <a:p>
            <a:pPr algn="r" rtl="0" latinLnBrk="1" hangingPunct="0"/>
            <a:r>
              <a:rPr lang="en-US" sz="1400" b="1" dirty="0">
                <a:solidFill>
                  <a:srgbClr val="53585F"/>
                </a:solidFill>
                <a:latin typeface="Arial"/>
                <a:cs typeface="Arial"/>
              </a:rPr>
              <a:t>5 </a:t>
            </a:r>
            <a:r>
              <a:rPr lang="en-US" sz="1400" b="1" dirty="0" smtClean="0">
                <a:solidFill>
                  <a:srgbClr val="53585F"/>
                </a:solidFill>
                <a:latin typeface="Arial"/>
                <a:cs typeface="Arial"/>
              </a:rPr>
              <a:t>BILHÕES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362807" y="6375995"/>
            <a:ext cx="143806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rtl="0" latinLnBrk="1" hangingPunct="0"/>
            <a:r>
              <a:rPr lang="en-US" sz="1400" i="1" dirty="0" smtClean="0">
                <a:solidFill>
                  <a:srgbClr val="53585F"/>
                </a:solidFill>
                <a:latin typeface="Arial"/>
                <a:cs typeface="Arial"/>
              </a:rPr>
              <a:t>1999</a:t>
            </a:r>
          </a:p>
          <a:p>
            <a:pPr algn="r" rtl="0" latinLnBrk="1" hangingPunct="0"/>
            <a:r>
              <a:rPr lang="en-US" sz="1400" b="1" dirty="0" smtClean="0">
                <a:solidFill>
                  <a:srgbClr val="53585F"/>
                </a:solidFill>
                <a:latin typeface="Arial"/>
                <a:cs typeface="Arial"/>
              </a:rPr>
              <a:t>6</a:t>
            </a:r>
            <a:r>
              <a:rPr lang="en-US" sz="1400" b="1" dirty="0">
                <a:solidFill>
                  <a:srgbClr val="53585F"/>
                </a:solidFill>
                <a:latin typeface="Arial"/>
                <a:cs typeface="Arial"/>
              </a:rPr>
              <a:t> BILHÕES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034318" y="4814749"/>
            <a:ext cx="143806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rtl="0" latinLnBrk="1" hangingPunct="0"/>
            <a:r>
              <a:rPr lang="en-US" sz="1400" i="1" dirty="0" smtClean="0">
                <a:solidFill>
                  <a:srgbClr val="53585F"/>
                </a:solidFill>
                <a:latin typeface="Arial"/>
                <a:cs typeface="Arial"/>
              </a:rPr>
              <a:t>2025</a:t>
            </a:r>
          </a:p>
          <a:p>
            <a:pPr algn="r" rtl="0" latinLnBrk="1" hangingPunct="0"/>
            <a:r>
              <a:rPr lang="en-US" sz="1400" b="1" dirty="0" smtClean="0">
                <a:solidFill>
                  <a:srgbClr val="53585F"/>
                </a:solidFill>
                <a:latin typeface="Arial"/>
                <a:cs typeface="Arial"/>
              </a:rPr>
              <a:t>8</a:t>
            </a:r>
            <a:r>
              <a:rPr kumimoji="0" lang="en-US" sz="1400" b="1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Arial"/>
                <a:cs typeface="Arial"/>
                <a:sym typeface="Helvetica Light"/>
              </a:rPr>
              <a:t> BILH</a:t>
            </a:r>
            <a:r>
              <a:rPr lang="en-US" sz="1400" b="1" dirty="0" smtClean="0">
                <a:solidFill>
                  <a:srgbClr val="53585F"/>
                </a:solidFill>
                <a:latin typeface="Arial"/>
                <a:cs typeface="Arial"/>
              </a:rPr>
              <a:t>ÕES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081837" y="5718090"/>
            <a:ext cx="143806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rtl="0" latinLnBrk="1" hangingPunct="0"/>
            <a:r>
              <a:rPr lang="en-US" sz="1400" i="1" dirty="0" smtClean="0">
                <a:solidFill>
                  <a:srgbClr val="53585F"/>
                </a:solidFill>
                <a:latin typeface="Arial"/>
                <a:cs typeface="Arial"/>
              </a:rPr>
              <a:t>2011</a:t>
            </a:r>
          </a:p>
          <a:p>
            <a:pPr algn="r" rtl="0" latinLnBrk="1" hangingPunct="0"/>
            <a:r>
              <a:rPr lang="en-US" sz="1400" b="1" dirty="0" smtClean="0">
                <a:solidFill>
                  <a:srgbClr val="53585F"/>
                </a:solidFill>
                <a:latin typeface="Arial"/>
                <a:cs typeface="Arial"/>
              </a:rPr>
              <a:t>7</a:t>
            </a:r>
            <a:r>
              <a:rPr lang="en-US" sz="1400" b="1" dirty="0">
                <a:solidFill>
                  <a:srgbClr val="53585F"/>
                </a:solidFill>
                <a:latin typeface="Arial"/>
                <a:cs typeface="Arial"/>
              </a:rPr>
              <a:t> BILHÕES</a:t>
            </a:r>
            <a:endParaRPr kumimoji="0" lang="en-US" sz="14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704955" y="3123418"/>
            <a:ext cx="1962694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rtl="0" latinLnBrk="1" hangingPunct="0"/>
            <a:r>
              <a:rPr lang="en-US" sz="1400" i="1" dirty="0" smtClean="0">
                <a:solidFill>
                  <a:srgbClr val="53585F"/>
                </a:solidFill>
                <a:latin typeface="Arial"/>
                <a:cs typeface="Arial"/>
              </a:rPr>
              <a:t>2025</a:t>
            </a:r>
          </a:p>
          <a:p>
            <a:pPr algn="r" rtl="0" latinLnBrk="1" hangingPunct="0"/>
            <a:r>
              <a:rPr lang="en-US" sz="2400" b="1" dirty="0" smtClean="0">
                <a:solidFill>
                  <a:srgbClr val="53585F"/>
                </a:solidFill>
                <a:latin typeface="Arial"/>
                <a:cs typeface="Arial"/>
              </a:rPr>
              <a:t>9</a:t>
            </a: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Arial"/>
                <a:cs typeface="Arial"/>
                <a:sym typeface="Helvetica Light"/>
              </a:rPr>
              <a:t> BILH</a:t>
            </a:r>
            <a:r>
              <a:rPr lang="en-US" sz="2400" b="1" dirty="0" smtClean="0">
                <a:solidFill>
                  <a:srgbClr val="53585F"/>
                </a:solidFill>
                <a:latin typeface="Arial"/>
                <a:cs typeface="Arial"/>
              </a:rPr>
              <a:t>ÕES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10250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0" y="1098550"/>
            <a:ext cx="18288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Crescimento na Produção de Alimentos 2010-2019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3134819" y="13163551"/>
            <a:ext cx="2531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chemeClr val="bg1"/>
                </a:solidFill>
                <a:latin typeface="Calibri" panose="020F0502020204030204" pitchFamily="34" charset="0"/>
              </a:rPr>
              <a:t>Fonte: OCDE, 2011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6" y="2692401"/>
            <a:ext cx="16544924" cy="992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5435600" y="11268077"/>
            <a:ext cx="13363576" cy="755650"/>
          </a:xfrm>
          <a:prstGeom prst="round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000"/>
          </a:p>
        </p:txBody>
      </p:sp>
    </p:spTree>
    <p:extLst>
      <p:ext uri="{BB962C8B-B14F-4D97-AF65-F5344CB8AC3E}">
        <p14:creationId xmlns:p14="http://schemas.microsoft.com/office/powerpoint/2010/main" val="36848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dv1635015.jpg"/>
          <p:cNvPicPr/>
          <p:nvPr/>
        </p:nvPicPr>
        <p:blipFill>
          <a:blip r:embed="rId2">
            <a:extLst/>
          </a:blip>
          <a:srcRect r="1849" b="47889"/>
          <a:stretch>
            <a:fillRect/>
          </a:stretch>
        </p:blipFill>
        <p:spPr>
          <a:xfrm>
            <a:off x="-26586" y="-10816"/>
            <a:ext cx="26256944" cy="1409392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58"/>
          <p:cNvSpPr/>
          <p:nvPr/>
        </p:nvSpPr>
        <p:spPr>
          <a:xfrm>
            <a:off x="864346" y="935883"/>
            <a:ext cx="18246614" cy="8808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R="914400" lvl="0" algn="l" defTabSz="45720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pt-BR" sz="7200" b="1" dirty="0" smtClean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NECESSIDADE DE CRESCIMENTO:</a:t>
            </a:r>
          </a:p>
          <a:p>
            <a:pPr marL="1143000" marR="914400" lvl="0" indent="-1143000" algn="l" defTabSz="4572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pt-BR" sz="7200" b="1" dirty="0">
              <a:solidFill>
                <a:schemeClr val="bg1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1143000" marR="914400" lvl="0" indent="-1143000" algn="l" defTabSz="4572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pt-BR" sz="7200" b="1" dirty="0" smtClean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DA ÁREA PLANTADA</a:t>
            </a:r>
          </a:p>
          <a:p>
            <a:pPr marL="1143000" marR="914400" lvl="0" indent="-1143000" algn="l" defTabSz="4572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pt-BR" sz="7200" b="1" dirty="0">
              <a:solidFill>
                <a:schemeClr val="bg1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1143000" marR="914400" lvl="0" indent="-1143000" algn="l" defTabSz="4572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pt-BR" sz="7200" b="1" dirty="0" smtClean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DA PRODUÇÃO POR HECTARE</a:t>
            </a:r>
          </a:p>
          <a:p>
            <a:pPr marL="1143000" marR="914400" lvl="0" indent="-1143000" algn="l" defTabSz="4572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pt-BR" sz="7200" b="1" dirty="0">
              <a:solidFill>
                <a:schemeClr val="bg1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1143000" marR="914400" lvl="0" indent="-1143000" algn="l" defTabSz="457200">
              <a:lnSpc>
                <a:spcPct val="9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pt-BR" sz="7200" b="1" dirty="0">
              <a:solidFill>
                <a:schemeClr val="bg1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R="914400" lvl="0" algn="l" defTabSz="45720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pt-BR" sz="6000" b="1" dirty="0" smtClean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Ambos os movimentos geram aumento na demanda por defensivos</a:t>
            </a:r>
            <a:endParaRPr sz="6000" b="1" dirty="0">
              <a:solidFill>
                <a:schemeClr val="bg1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1319652" y="1094968"/>
            <a:ext cx="216580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8288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6000" b="1" kern="1200" dirty="0" smtClean="0">
                <a:solidFill>
                  <a:srgbClr val="265D27"/>
                </a:solidFill>
                <a:latin typeface="Arial" charset="0"/>
                <a:cs typeface="Times New Roman" pitchFamily="18" charset="0"/>
              </a:rPr>
              <a:t>EVOLUÇÃO DOS REQUISITOS PARA DESENVOLVIMENTO </a:t>
            </a:r>
            <a:br>
              <a:rPr lang="pt-BR" sz="6000" b="1" kern="1200" dirty="0" smtClean="0">
                <a:solidFill>
                  <a:srgbClr val="265D27"/>
                </a:solidFill>
                <a:latin typeface="Arial" charset="0"/>
                <a:cs typeface="Times New Roman" pitchFamily="18" charset="0"/>
              </a:rPr>
            </a:br>
            <a:r>
              <a:rPr lang="pt-BR" sz="6000" b="1" kern="1200" dirty="0" smtClean="0">
                <a:solidFill>
                  <a:srgbClr val="265D27"/>
                </a:solidFill>
                <a:latin typeface="Arial" charset="0"/>
                <a:cs typeface="Times New Roman" pitchFamily="18" charset="0"/>
              </a:rPr>
              <a:t>DE NOVAS MOLÉCULAS</a:t>
            </a:r>
            <a:endParaRPr lang="pt-BR" sz="6000" b="1" kern="1200" dirty="0">
              <a:solidFill>
                <a:srgbClr val="265D27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495837" y="11307014"/>
            <a:ext cx="1211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828800" rtl="0"/>
            <a:r>
              <a:rPr lang="es-ES_tradnl" sz="3600" kern="1200" dirty="0">
                <a:solidFill>
                  <a:prstClr val="black"/>
                </a:solidFill>
                <a:latin typeface="Arial"/>
                <a:cs typeface="Arial"/>
              </a:rPr>
              <a:t>1950</a:t>
            </a:r>
            <a:endParaRPr lang="pt-BR" sz="3600" kern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968816" y="11307014"/>
            <a:ext cx="1211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828800" rtl="0"/>
            <a:r>
              <a:rPr lang="es-ES_tradnl" sz="3600" kern="1200" dirty="0">
                <a:solidFill>
                  <a:prstClr val="black"/>
                </a:solidFill>
                <a:latin typeface="Arial"/>
                <a:cs typeface="Arial"/>
              </a:rPr>
              <a:t>1970</a:t>
            </a:r>
            <a:endParaRPr lang="pt-BR" sz="3600" kern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Retângulo 45"/>
          <p:cNvSpPr/>
          <p:nvPr/>
        </p:nvSpPr>
        <p:spPr>
          <a:xfrm>
            <a:off x="16897344" y="11276632"/>
            <a:ext cx="1609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24000" rtl="0" eaLnBrk="0" hangingPunct="0"/>
            <a:r>
              <a:rPr lang="es-ES_tradnl" sz="3600" kern="1200" dirty="0">
                <a:solidFill>
                  <a:prstClr val="black"/>
                </a:solidFill>
                <a:latin typeface="Arial"/>
                <a:cs typeface="Arial"/>
              </a:rPr>
              <a:t>&gt; 2000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84907" y="3634398"/>
            <a:ext cx="19159093" cy="7623763"/>
            <a:chOff x="3277570" y="3634398"/>
            <a:chExt cx="19159093" cy="7623763"/>
          </a:xfrm>
        </p:grpSpPr>
        <p:grpSp>
          <p:nvGrpSpPr>
            <p:cNvPr id="5" name="Group 4"/>
            <p:cNvGrpSpPr/>
            <p:nvPr/>
          </p:nvGrpSpPr>
          <p:grpSpPr>
            <a:xfrm>
              <a:off x="3277778" y="9926070"/>
              <a:ext cx="4464050" cy="1332091"/>
              <a:chOff x="2039096" y="9569997"/>
              <a:chExt cx="4464050" cy="1332091"/>
            </a:xfrm>
          </p:grpSpPr>
          <p:sp>
            <p:nvSpPr>
              <p:cNvPr id="20" name="Rectangle 4"/>
              <p:cNvSpPr>
                <a:spLocks noChangeArrowheads="1"/>
              </p:cNvSpPr>
              <p:nvPr/>
            </p:nvSpPr>
            <p:spPr bwMode="auto">
              <a:xfrm>
                <a:off x="2051796" y="10286138"/>
                <a:ext cx="4451350" cy="615950"/>
              </a:xfrm>
              <a:prstGeom prst="rect">
                <a:avLst/>
              </a:prstGeom>
              <a:solidFill>
                <a:srgbClr val="CCFFCC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srgbClr val="265D27"/>
                    </a:solidFill>
                    <a:latin typeface="Arial"/>
                    <a:cs typeface="Arial"/>
                  </a:rPr>
                  <a:t>Toxicidade</a:t>
                </a:r>
                <a:r>
                  <a:rPr lang="es-ES_tradnl" sz="2800" kern="1200" dirty="0">
                    <a:solidFill>
                      <a:srgbClr val="265D27"/>
                    </a:solidFill>
                    <a:latin typeface="Arial"/>
                    <a:cs typeface="Arial"/>
                  </a:rPr>
                  <a:t> </a:t>
                </a:r>
                <a:r>
                  <a:rPr lang="es-ES_tradnl" sz="2800" kern="1200" dirty="0" smtClean="0">
                    <a:solidFill>
                      <a:srgbClr val="265D27"/>
                    </a:solidFill>
                    <a:latin typeface="Arial"/>
                    <a:cs typeface="Arial"/>
                  </a:rPr>
                  <a:t>Aguda</a:t>
                </a:r>
                <a:endParaRPr lang="es-ES_tradnl" sz="2800" kern="1200" dirty="0">
                  <a:solidFill>
                    <a:srgbClr val="265D27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2039096" y="9569997"/>
                <a:ext cx="4464050" cy="615950"/>
              </a:xfrm>
              <a:prstGeom prst="rect">
                <a:avLst/>
              </a:prstGeom>
              <a:solidFill>
                <a:srgbClr val="CCFFCC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srgbClr val="265D27"/>
                    </a:solidFill>
                    <a:latin typeface="Arial"/>
                    <a:cs typeface="Arial"/>
                  </a:rPr>
                  <a:t>Toxicidade</a:t>
                </a:r>
                <a:r>
                  <a:rPr lang="es-ES_tradnl" sz="2800" kern="1200" dirty="0">
                    <a:solidFill>
                      <a:srgbClr val="265D27"/>
                    </a:solidFill>
                    <a:latin typeface="Arial"/>
                    <a:cs typeface="Arial"/>
                  </a:rPr>
                  <a:t> Sub Crónica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735379" y="5377820"/>
              <a:ext cx="4611842" cy="5834118"/>
              <a:chOff x="8156223" y="5377820"/>
              <a:chExt cx="4611842" cy="5834118"/>
            </a:xfrm>
            <a:solidFill>
              <a:srgbClr val="6B843B"/>
            </a:solidFill>
          </p:grpSpPr>
          <p:sp>
            <p:nvSpPr>
              <p:cNvPr id="23" name="Rectangle 7"/>
              <p:cNvSpPr>
                <a:spLocks noChangeArrowheads="1"/>
              </p:cNvSpPr>
              <p:nvPr/>
            </p:nvSpPr>
            <p:spPr bwMode="auto">
              <a:xfrm>
                <a:off x="8156223" y="10595988"/>
                <a:ext cx="4611842" cy="615950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Toxicidade</a:t>
                </a:r>
                <a:r>
                  <a:rPr lang="es-ES_tradnl" sz="2800" kern="1200" dirty="0">
                    <a:solidFill>
                      <a:prstClr val="white"/>
                    </a:solidFill>
                    <a:latin typeface="Arial"/>
                    <a:cs typeface="Arial"/>
                  </a:rPr>
                  <a:t> Aguda</a:t>
                </a:r>
              </a:p>
            </p:txBody>
          </p:sp>
          <p:sp>
            <p:nvSpPr>
              <p:cNvPr id="24" name="Rectangle 8"/>
              <p:cNvSpPr>
                <a:spLocks noChangeArrowheads="1"/>
              </p:cNvSpPr>
              <p:nvPr/>
            </p:nvSpPr>
            <p:spPr bwMode="auto">
              <a:xfrm>
                <a:off x="8156223" y="9869485"/>
                <a:ext cx="4611842" cy="616838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Toxicidade</a:t>
                </a:r>
                <a:r>
                  <a:rPr lang="es-ES_tradnl" sz="2800" kern="1200" dirty="0">
                    <a:solidFill>
                      <a:prstClr val="white"/>
                    </a:solidFill>
                    <a:latin typeface="Arial"/>
                    <a:cs typeface="Arial"/>
                  </a:rPr>
                  <a:t> Sub </a:t>
                </a:r>
                <a:r>
                  <a:rPr lang="es-ES_tradnl" sz="2800" kern="1200" dirty="0" err="1" smtClean="0">
                    <a:solidFill>
                      <a:prstClr val="white"/>
                    </a:solidFill>
                    <a:latin typeface="Arial"/>
                    <a:cs typeface="Arial"/>
                  </a:rPr>
                  <a:t>Crônica</a:t>
                </a:r>
                <a:endParaRPr lang="es-ES_tradnl" sz="2800" kern="1200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5" name="Rectangle 9"/>
              <p:cNvSpPr>
                <a:spLocks noChangeArrowheads="1"/>
              </p:cNvSpPr>
              <p:nvPr/>
            </p:nvSpPr>
            <p:spPr bwMode="auto">
              <a:xfrm>
                <a:off x="8156223" y="9143872"/>
                <a:ext cx="4611842" cy="615950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Toxicidade</a:t>
                </a:r>
                <a:r>
                  <a:rPr lang="es-ES_tradnl" sz="2800" kern="1200" dirty="0">
                    <a:solidFill>
                      <a:prstClr val="white"/>
                    </a:solidFill>
                    <a:latin typeface="Arial"/>
                    <a:cs typeface="Arial"/>
                  </a:rPr>
                  <a:t> </a:t>
                </a:r>
                <a:r>
                  <a:rPr lang="es-ES_tradnl" sz="2800" kern="12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Crônica</a:t>
                </a:r>
                <a:endParaRPr lang="es-ES_tradnl" sz="2800" kern="1200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6" name="Rectangle 10"/>
              <p:cNvSpPr>
                <a:spLocks noChangeArrowheads="1"/>
              </p:cNvSpPr>
              <p:nvPr/>
            </p:nvSpPr>
            <p:spPr bwMode="auto">
              <a:xfrm>
                <a:off x="8156223" y="8418259"/>
                <a:ext cx="4611842" cy="615950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Teratogenicidade</a:t>
                </a:r>
                <a:endParaRPr lang="es-ES_tradnl" sz="2800" kern="1200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7" name="Rectangle 11"/>
              <p:cNvSpPr>
                <a:spLocks noChangeArrowheads="1"/>
              </p:cNvSpPr>
              <p:nvPr/>
            </p:nvSpPr>
            <p:spPr bwMode="auto">
              <a:xfrm>
                <a:off x="8156223" y="7692646"/>
                <a:ext cx="4611842" cy="615950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Embriotoxicidade</a:t>
                </a:r>
                <a:endParaRPr lang="es-ES_tradnl" sz="2800" kern="1200" dirty="0">
                  <a:solidFill>
                    <a:prstClr val="white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8" name="Rectangle 12"/>
              <p:cNvSpPr>
                <a:spLocks noChangeArrowheads="1"/>
              </p:cNvSpPr>
              <p:nvPr/>
            </p:nvSpPr>
            <p:spPr bwMode="auto">
              <a:xfrm>
                <a:off x="8156223" y="6535233"/>
                <a:ext cx="4611842" cy="1047750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prstClr val="white"/>
                    </a:solidFill>
                    <a:latin typeface="Arial"/>
                    <a:cs typeface="Arial"/>
                  </a:rPr>
                  <a:t>Carcinogenicidade</a:t>
                </a:r>
                <a:r>
                  <a:rPr lang="es-ES_tradnl" sz="2800" kern="1200" dirty="0">
                    <a:solidFill>
                      <a:prstClr val="white"/>
                    </a:solidFill>
                    <a:latin typeface="Arial"/>
                    <a:cs typeface="Arial"/>
                  </a:rPr>
                  <a:t>:</a:t>
                </a:r>
              </a:p>
              <a:p>
                <a:pPr defTabSz="1524000" rtl="0" eaLnBrk="0" hangingPunct="0"/>
                <a:r>
                  <a:rPr lang="es-ES_tradnl" sz="2800" kern="1200" dirty="0">
                    <a:solidFill>
                      <a:prstClr val="white"/>
                    </a:solidFill>
                    <a:latin typeface="Arial"/>
                    <a:cs typeface="Arial"/>
                  </a:rPr>
                  <a:t> NOEL-ADI</a:t>
                </a:r>
              </a:p>
            </p:txBody>
          </p:sp>
          <p:sp>
            <p:nvSpPr>
              <p:cNvPr id="29" name="Rectangle 13"/>
              <p:cNvSpPr>
                <a:spLocks noChangeArrowheads="1"/>
              </p:cNvSpPr>
              <p:nvPr/>
            </p:nvSpPr>
            <p:spPr bwMode="auto">
              <a:xfrm>
                <a:off x="8156223" y="5377820"/>
                <a:ext cx="4611842" cy="1047750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 smtClean="0">
                    <a:solidFill>
                      <a:prstClr val="white"/>
                    </a:solidFill>
                    <a:latin typeface="Arial"/>
                    <a:cs typeface="Arial"/>
                  </a:rPr>
                  <a:t>Neurotoxicidade</a:t>
                </a:r>
                <a:endParaRPr lang="es-ES_tradnl" sz="2800" kern="1200" dirty="0">
                  <a:solidFill>
                    <a:prstClr val="white"/>
                  </a:solidFill>
                  <a:latin typeface="Arial"/>
                  <a:cs typeface="Arial"/>
                </a:endParaRPr>
              </a:p>
              <a:p>
                <a:pPr defTabSz="1524000" rtl="0" eaLnBrk="0" hangingPunct="0"/>
                <a:r>
                  <a:rPr lang="es-ES_tradnl" sz="2800" kern="1200" dirty="0">
                    <a:solidFill>
                      <a:prstClr val="white"/>
                    </a:solidFill>
                    <a:latin typeface="Arial"/>
                    <a:cs typeface="Arial"/>
                  </a:rPr>
                  <a:t>Demorada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4241429" y="4411115"/>
              <a:ext cx="8195234" cy="6800823"/>
              <a:chOff x="14241429" y="4411115"/>
              <a:chExt cx="8195234" cy="6800823"/>
            </a:xfrm>
            <a:solidFill>
              <a:srgbClr val="265D27"/>
            </a:solidFill>
          </p:grpSpPr>
          <p:sp>
            <p:nvSpPr>
              <p:cNvPr id="31" name="Rectangle 16"/>
              <p:cNvSpPr>
                <a:spLocks noChangeArrowheads="1"/>
              </p:cNvSpPr>
              <p:nvPr/>
            </p:nvSpPr>
            <p:spPr bwMode="auto">
              <a:xfrm>
                <a:off x="14241429" y="10592116"/>
                <a:ext cx="4053358" cy="619822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Toxicidade</a:t>
                </a:r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 Aguda</a:t>
                </a:r>
              </a:p>
            </p:txBody>
          </p:sp>
          <p:sp>
            <p:nvSpPr>
              <p:cNvPr id="32" name="Rectangle 17"/>
              <p:cNvSpPr>
                <a:spLocks noChangeArrowheads="1"/>
              </p:cNvSpPr>
              <p:nvPr/>
            </p:nvSpPr>
            <p:spPr bwMode="auto">
              <a:xfrm>
                <a:off x="18652545" y="10592116"/>
                <a:ext cx="3784118" cy="619822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Tox</a:t>
                </a:r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. Sub crónica</a:t>
                </a:r>
              </a:p>
            </p:txBody>
          </p:sp>
          <p:sp>
            <p:nvSpPr>
              <p:cNvPr id="33" name="Rectangle 18"/>
              <p:cNvSpPr>
                <a:spLocks noChangeArrowheads="1"/>
              </p:cNvSpPr>
              <p:nvPr/>
            </p:nvSpPr>
            <p:spPr bwMode="auto">
              <a:xfrm>
                <a:off x="14241429" y="9874751"/>
                <a:ext cx="4053358" cy="619822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Toxicidade</a:t>
                </a:r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Crônica</a:t>
                </a:r>
                <a:endParaRPr lang="es-ES_tradnl" sz="2800" kern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4" name="Rectangle 19"/>
              <p:cNvSpPr>
                <a:spLocks noChangeArrowheads="1"/>
              </p:cNvSpPr>
              <p:nvPr/>
            </p:nvSpPr>
            <p:spPr bwMode="auto">
              <a:xfrm>
                <a:off x="18652545" y="9874751"/>
                <a:ext cx="3784118" cy="619822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Carcinogênicidade</a:t>
                </a:r>
                <a:endParaRPr lang="es-ES_tradnl" sz="2800" kern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5" name="Rectangle 20"/>
              <p:cNvSpPr>
                <a:spLocks noChangeArrowheads="1"/>
              </p:cNvSpPr>
              <p:nvPr/>
            </p:nvSpPr>
            <p:spPr bwMode="auto">
              <a:xfrm>
                <a:off x="14241429" y="9157388"/>
                <a:ext cx="4053358" cy="619822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Oncogenicidade</a:t>
                </a:r>
                <a:endParaRPr lang="es-ES_tradnl" sz="2800" kern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6" name="Rectangle 21"/>
              <p:cNvSpPr>
                <a:spLocks noChangeArrowheads="1"/>
              </p:cNvSpPr>
              <p:nvPr/>
            </p:nvSpPr>
            <p:spPr bwMode="auto">
              <a:xfrm>
                <a:off x="18652545" y="8725024"/>
                <a:ext cx="3784118" cy="1052186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Teratogenicidade</a:t>
                </a:r>
                <a:endParaRPr lang="es-ES_tradnl" sz="2800" kern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Embriotoxicidade</a:t>
                </a:r>
                <a:endParaRPr lang="es-ES_tradnl" sz="2800" kern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7" name="Rectangle 22"/>
              <p:cNvSpPr>
                <a:spLocks noChangeArrowheads="1"/>
              </p:cNvSpPr>
              <p:nvPr/>
            </p:nvSpPr>
            <p:spPr bwMode="auto">
              <a:xfrm>
                <a:off x="14241429" y="8007661"/>
                <a:ext cx="4053358" cy="1052186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Reprodução</a:t>
                </a:r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em</a:t>
                </a:r>
                <a:endParaRPr lang="es-ES_tradnl" sz="2800" kern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duas</a:t>
                </a:r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gerações</a:t>
                </a:r>
                <a:endParaRPr lang="es-ES_tradnl" sz="2800" kern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8" name="Rectangle 23"/>
              <p:cNvSpPr>
                <a:spLocks noChangeArrowheads="1"/>
              </p:cNvSpPr>
              <p:nvPr/>
            </p:nvSpPr>
            <p:spPr bwMode="auto">
              <a:xfrm>
                <a:off x="18652545" y="6710569"/>
                <a:ext cx="3784118" cy="191691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Metabolismo </a:t>
                </a:r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em</a:t>
                </a:r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animais</a:t>
                </a:r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 e </a:t>
                </a:r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vegetais</a:t>
                </a:r>
                <a:endParaRPr lang="es-ES_tradnl" sz="2800" kern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pPr defTabSz="1524000" rtl="0" eaLnBrk="0" hangingPunct="0"/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Metabolitos</a:t>
                </a:r>
              </a:p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Resíduos</a:t>
                </a:r>
                <a:endParaRPr lang="es-ES_tradnl" sz="2800" kern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9" name="Rectangle 24"/>
              <p:cNvSpPr>
                <a:spLocks noChangeArrowheads="1"/>
              </p:cNvSpPr>
              <p:nvPr/>
            </p:nvSpPr>
            <p:spPr bwMode="auto">
              <a:xfrm>
                <a:off x="14241429" y="6425570"/>
                <a:ext cx="4053358" cy="1484550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Destino ambiental</a:t>
                </a:r>
              </a:p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Degradação</a:t>
                </a:r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, </a:t>
                </a:r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mobilidade</a:t>
                </a:r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em</a:t>
                </a:r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 solo</a:t>
                </a:r>
              </a:p>
            </p:txBody>
          </p:sp>
          <p:sp>
            <p:nvSpPr>
              <p:cNvPr id="40" name="Rectangle 25"/>
              <p:cNvSpPr>
                <a:spLocks noChangeArrowheads="1"/>
              </p:cNvSpPr>
              <p:nvPr/>
            </p:nvSpPr>
            <p:spPr bwMode="auto">
              <a:xfrm>
                <a:off x="18652545" y="5560842"/>
                <a:ext cx="3784118" cy="1052186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Estudos</a:t>
                </a:r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Ecotoxicológicos</a:t>
                </a:r>
                <a:endParaRPr lang="es-ES_tradnl" sz="2800" kern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1" name="Rectangle 26"/>
              <p:cNvSpPr>
                <a:spLocks noChangeArrowheads="1"/>
              </p:cNvSpPr>
              <p:nvPr/>
            </p:nvSpPr>
            <p:spPr bwMode="auto">
              <a:xfrm>
                <a:off x="14241429" y="4411115"/>
                <a:ext cx="4053358" cy="191691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Genotoxicidade</a:t>
                </a:r>
                <a:endParaRPr lang="es-ES_tradnl" sz="2800" kern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Mutagenicidade</a:t>
                </a:r>
                <a:endParaRPr lang="es-ES_tradnl" sz="2800" kern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pPr defTabSz="1524000" rtl="0" eaLnBrk="0" hangingPunct="0"/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- In vitro</a:t>
                </a:r>
              </a:p>
              <a:p>
                <a:pPr defTabSz="1524000" rtl="0" eaLnBrk="0" hangingPunct="0"/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- In vivo</a:t>
                </a:r>
              </a:p>
            </p:txBody>
          </p:sp>
          <p:sp>
            <p:nvSpPr>
              <p:cNvPr id="42" name="Rectangle 27"/>
              <p:cNvSpPr>
                <a:spLocks noChangeArrowheads="1"/>
              </p:cNvSpPr>
              <p:nvPr/>
            </p:nvSpPr>
            <p:spPr bwMode="auto">
              <a:xfrm>
                <a:off x="18652545" y="4411115"/>
                <a:ext cx="3784118" cy="1052186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square" lIns="184150" tIns="92076" rIns="184150" bIns="92076">
                <a:spAutoFit/>
              </a:bodyPr>
              <a:lstStyle/>
              <a:p>
                <a:pPr defTabSz="1524000" rtl="0" eaLnBrk="0" hangingPunct="0"/>
                <a:r>
                  <a:rPr lang="es-ES_tradnl" sz="2800" kern="1200" dirty="0" err="1">
                    <a:solidFill>
                      <a:schemeClr val="bg1"/>
                    </a:solidFill>
                    <a:latin typeface="Arial"/>
                    <a:cs typeface="Arial"/>
                  </a:rPr>
                  <a:t>Neurotoxicidade</a:t>
                </a:r>
                <a:endParaRPr lang="es-ES_tradnl" sz="2800" kern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pPr defTabSz="1524000" rtl="0" eaLnBrk="0" hangingPunct="0"/>
                <a:r>
                  <a:rPr lang="es-ES_tradnl" sz="2800" kern="1200" dirty="0">
                    <a:solidFill>
                      <a:schemeClr val="bg1"/>
                    </a:solidFill>
                    <a:latin typeface="Arial"/>
                    <a:cs typeface="Arial"/>
                  </a:rPr>
                  <a:t>Demorada            </a:t>
                </a:r>
              </a:p>
            </p:txBody>
          </p:sp>
        </p:grpSp>
        <p:sp>
          <p:nvSpPr>
            <p:cNvPr id="44" name="Text Box 30"/>
            <p:cNvSpPr txBox="1">
              <a:spLocks noChangeArrowheads="1"/>
            </p:cNvSpPr>
            <p:nvPr/>
          </p:nvSpPr>
          <p:spPr bwMode="auto">
            <a:xfrm>
              <a:off x="3277570" y="9090575"/>
              <a:ext cx="4464258" cy="762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828800" rtl="0" eaLnBrk="0" hangingPunct="0">
                <a:lnSpc>
                  <a:spcPts val="5600"/>
                </a:lnSpc>
                <a:buClr>
                  <a:srgbClr val="00CC00"/>
                </a:buClr>
              </a:pPr>
              <a:r>
                <a:rPr lang="es-ES_tradnl" sz="2800" b="1" kern="1200" dirty="0">
                  <a:solidFill>
                    <a:prstClr val="black"/>
                  </a:solidFill>
                  <a:latin typeface="Arial"/>
                  <a:cs typeface="Arial"/>
                </a:rPr>
                <a:t>5,000 Moléculas/ano</a:t>
              </a:r>
            </a:p>
          </p:txBody>
        </p:sp>
        <p:sp>
          <p:nvSpPr>
            <p:cNvPr id="45" name="Text Box 31"/>
            <p:cNvSpPr txBox="1">
              <a:spLocks noChangeArrowheads="1"/>
            </p:cNvSpPr>
            <p:nvPr/>
          </p:nvSpPr>
          <p:spPr bwMode="auto">
            <a:xfrm>
              <a:off x="9017601" y="4530552"/>
              <a:ext cx="4032686" cy="762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828800" rtl="0" eaLnBrk="0" hangingPunct="0">
                <a:lnSpc>
                  <a:spcPts val="5600"/>
                </a:lnSpc>
                <a:buClr>
                  <a:srgbClr val="00CC00"/>
                </a:buClr>
              </a:pPr>
              <a:r>
                <a:rPr lang="es-ES_tradnl" sz="2800" b="1" kern="1200" dirty="0">
                  <a:solidFill>
                    <a:prstClr val="black"/>
                  </a:solidFill>
                  <a:latin typeface="Arial"/>
                  <a:cs typeface="Arial"/>
                </a:rPr>
                <a:t>20,000 Moléculas/ano</a:t>
              </a:r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16534572" y="3634398"/>
              <a:ext cx="406661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524000" rtl="0" eaLnBrk="0" hangingPunct="0"/>
              <a:r>
                <a:rPr lang="es-ES_tradnl" sz="2800" b="1" kern="1200" dirty="0">
                  <a:solidFill>
                    <a:prstClr val="black"/>
                  </a:solidFill>
                  <a:latin typeface="Arial"/>
                  <a:cs typeface="Arial"/>
                </a:rPr>
                <a:t>&gt;45,000 Moléculas/ano</a:t>
              </a:r>
              <a:endParaRPr lang="es-ES_tradnl" sz="2800" b="1" kern="12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3292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6663755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b="17782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36" name="Shape 136"/>
          <p:cNvSpPr/>
          <p:nvPr/>
        </p:nvSpPr>
        <p:spPr>
          <a:xfrm>
            <a:off x="1191083" y="10477715"/>
            <a:ext cx="19017157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R="457200" lvl="0" algn="l" defTabSz="457200">
              <a:lnSpc>
                <a:spcPct val="90000"/>
              </a:lnSpc>
              <a:defRPr sz="1800"/>
            </a:pPr>
            <a:r>
              <a:rPr lang="pt-BR" sz="8000" b="1" dirty="0">
                <a:solidFill>
                  <a:srgbClr val="265D27"/>
                </a:solidFill>
                <a:latin typeface="Arial"/>
                <a:ea typeface="Gotham Medium"/>
                <a:cs typeface="Arial"/>
                <a:sym typeface="Gotham Medium"/>
              </a:rPr>
              <a:t>140 MIL MOLÉCULAS PESQUISADAS</a:t>
            </a:r>
          </a:p>
          <a:p>
            <a:pPr marR="457200" lvl="0" algn="l" defTabSz="457200">
              <a:lnSpc>
                <a:spcPct val="90000"/>
              </a:lnSpc>
              <a:defRPr sz="1800"/>
            </a:pPr>
            <a:r>
              <a:rPr lang="pt-BR" sz="8000" b="1" dirty="0">
                <a:solidFill>
                  <a:srgbClr val="265D27"/>
                </a:solidFill>
                <a:latin typeface="Arial"/>
                <a:ea typeface="Gotham Medium"/>
                <a:cs typeface="Arial"/>
                <a:sym typeface="Gotham Medium"/>
              </a:rPr>
              <a:t>= 1 NOVO PRINCÍPIO ATIVO</a:t>
            </a:r>
            <a:r>
              <a:rPr lang="pt-BR" sz="8000" b="1" dirty="0" smtClean="0">
                <a:solidFill>
                  <a:srgbClr val="265D27"/>
                </a:solidFill>
                <a:latin typeface="Arial"/>
                <a:ea typeface="Gotham Medium"/>
                <a:cs typeface="Arial"/>
                <a:sym typeface="Gotham Medium"/>
              </a:rPr>
              <a:t>.</a:t>
            </a:r>
            <a:endParaRPr lang="pt-BR" sz="8000" b="1" dirty="0">
              <a:solidFill>
                <a:srgbClr val="265D27"/>
              </a:solidFill>
              <a:latin typeface="Arial"/>
              <a:ea typeface="Gotham Medium"/>
              <a:cs typeface="Arial"/>
              <a:sym typeface="Gotham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664696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5D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4089969" y="7545340"/>
            <a:ext cx="1603022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R="457200" algn="l" defTabSz="457200">
              <a:defRPr sz="80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 algn="ctr">
              <a:defRPr sz="1800"/>
            </a:pPr>
            <a:r>
              <a:rPr sz="4000" dirty="0">
                <a:latin typeface="Arial"/>
                <a:cs typeface="Arial"/>
              </a:rPr>
              <a:t>É O INVESTIMENTO NECESSÁRIO PARA O DESENVOLVIMENTO DE UM NOVO DEFENSIVO AGRÍCOLA.</a:t>
            </a:r>
          </a:p>
        </p:txBody>
      </p:sp>
      <p:sp>
        <p:nvSpPr>
          <p:cNvPr id="204" name="Shape 204"/>
          <p:cNvSpPr/>
          <p:nvPr/>
        </p:nvSpPr>
        <p:spPr>
          <a:xfrm>
            <a:off x="3725333" y="5134424"/>
            <a:ext cx="24155970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R="457200" algn="l" defTabSz="457200">
              <a:defRPr sz="10000" b="1">
                <a:latin typeface="+mj-lt"/>
                <a:ea typeface="+mj-ea"/>
                <a:cs typeface="+mj-cs"/>
                <a:sym typeface="Gotham"/>
              </a:defRPr>
            </a:lvl1pPr>
          </a:lstStyle>
          <a:p>
            <a:pPr lvl="0">
              <a:defRPr sz="1800" b="0"/>
            </a:pPr>
            <a:r>
              <a:rPr sz="15000" i="1" dirty="0">
                <a:latin typeface="Arial"/>
                <a:cs typeface="Arial"/>
              </a:rPr>
              <a:t>US$ </a:t>
            </a:r>
            <a:r>
              <a:rPr sz="15000" i="1" dirty="0" smtClean="0">
                <a:latin typeface="Arial"/>
                <a:cs typeface="Arial"/>
              </a:rPr>
              <a:t>25</a:t>
            </a:r>
            <a:r>
              <a:rPr lang="pt-BR" sz="15000" i="1" dirty="0" smtClean="0">
                <a:latin typeface="Arial"/>
                <a:cs typeface="Arial"/>
              </a:rPr>
              <a:t>6</a:t>
            </a:r>
            <a:r>
              <a:rPr sz="15000" i="1" dirty="0" smtClean="0">
                <a:latin typeface="Arial"/>
                <a:cs typeface="Arial"/>
              </a:rPr>
              <a:t> </a:t>
            </a:r>
            <a:r>
              <a:rPr sz="15000" i="1" dirty="0">
                <a:latin typeface="Arial"/>
                <a:cs typeface="Arial"/>
              </a:rPr>
              <a:t>MILHÕES</a:t>
            </a:r>
          </a:p>
        </p:txBody>
      </p:sp>
    </p:spTree>
    <p:extLst>
      <p:ext uri="{BB962C8B-B14F-4D97-AF65-F5344CB8AC3E}">
        <p14:creationId xmlns:p14="http://schemas.microsoft.com/office/powerpoint/2010/main" val="39758404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206222" cy="15296444"/>
          </a:xfrm>
          <a:prstGeom prst="rect">
            <a:avLst/>
          </a:prstGeom>
        </p:spPr>
      </p:pic>
      <p:sp>
        <p:nvSpPr>
          <p:cNvPr id="144" name="Shape 144"/>
          <p:cNvSpPr/>
          <p:nvPr/>
        </p:nvSpPr>
        <p:spPr>
          <a:xfrm>
            <a:off x="852755" y="1322910"/>
            <a:ext cx="14448205" cy="872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R="457200" lvl="0" algn="l" defTabSz="457200">
              <a:defRPr sz="1800"/>
            </a:pPr>
            <a:r>
              <a:rPr sz="8000" b="1" dirty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OS AGROQUÍMICOS </a:t>
            </a:r>
            <a:r>
              <a:rPr lang="pt-BR" sz="8000" b="1" dirty="0" smtClean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ATUAIS</a:t>
            </a:r>
            <a:r>
              <a:rPr sz="8000" b="1" dirty="0" smtClean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 ATACAM </a:t>
            </a:r>
            <a:r>
              <a:rPr sz="8000" b="1" dirty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ALVOS </a:t>
            </a:r>
            <a:r>
              <a:rPr sz="8000" b="1" dirty="0" smtClean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ESPECÍFICOS</a:t>
            </a:r>
            <a:r>
              <a:rPr lang="pt-BR" sz="8000" b="1" dirty="0" smtClean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, GARANTINDO A SEGURANÇA ALIMENTAR: QUALIDADE E QUANTIDADE</a:t>
            </a:r>
            <a:r>
              <a:rPr sz="8000" b="1" dirty="0" smtClean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.</a:t>
            </a:r>
            <a:endParaRPr sz="8000" b="1" dirty="0">
              <a:solidFill>
                <a:srgbClr val="E6EE00"/>
              </a:solidFill>
              <a:latin typeface="Arial"/>
              <a:ea typeface="Gotham Medium"/>
              <a:cs typeface="Arial"/>
              <a:sym typeface="Gotham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891765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3983088" y="2424195"/>
            <a:ext cx="164178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828800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6000" b="1" kern="1200" dirty="0" smtClean="0">
                <a:solidFill>
                  <a:srgbClr val="265D27"/>
                </a:solidFill>
                <a:latin typeface="Arial" charset="0"/>
                <a:cs typeface="Times New Roman" pitchFamily="18" charset="0"/>
              </a:rPr>
              <a:t>CICLO DE VIDA DO PRODUTO INOVADOR</a:t>
            </a:r>
            <a:endParaRPr lang="pt-BR" sz="6000" b="1" kern="1200" dirty="0">
              <a:solidFill>
                <a:srgbClr val="265D27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4354187" y="9684229"/>
            <a:ext cx="15640710" cy="1440160"/>
          </a:xfrm>
          <a:prstGeom prst="roundRect">
            <a:avLst/>
          </a:prstGeom>
          <a:solidFill>
            <a:srgbClr val="265D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rtl="0"/>
            <a:r>
              <a:rPr lang="pt-BR" sz="4400" kern="1200" dirty="0" smtClean="0">
                <a:solidFill>
                  <a:srgbClr val="FF0000"/>
                </a:solidFill>
                <a:latin typeface="Arial"/>
                <a:cs typeface="Arial"/>
              </a:rPr>
              <a:t>12 </a:t>
            </a:r>
            <a:r>
              <a:rPr lang="pt-BR" sz="4400" kern="1200" dirty="0" smtClean="0">
                <a:solidFill>
                  <a:srgbClr val="FF0000"/>
                </a:solidFill>
                <a:latin typeface="Arial"/>
                <a:cs typeface="Arial"/>
              </a:rPr>
              <a:t>anos</a:t>
            </a:r>
          </a:p>
          <a:p>
            <a:pPr defTabSz="1828800" rtl="0"/>
            <a:r>
              <a:rPr lang="pt-BR" sz="4400" kern="1200" dirty="0" smtClean="0">
                <a:solidFill>
                  <a:prstClr val="white"/>
                </a:solidFill>
                <a:latin typeface="Arial"/>
                <a:cs typeface="Arial"/>
              </a:rPr>
              <a:t>US$ 256 milhões</a:t>
            </a:r>
            <a:endParaRPr lang="pt-BR" sz="4400" kern="12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419600" y="2434613"/>
            <a:ext cx="15392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defTabSz="1828800" rtl="0">
              <a:spcBef>
                <a:spcPct val="0"/>
              </a:spcBef>
            </a:pPr>
            <a:endParaRPr lang="pt-BR" sz="8800" kern="1200">
              <a:solidFill>
                <a:prstClr val="black"/>
              </a:solidFill>
            </a:endParaRP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 flipV="1">
            <a:off x="7236464" y="7616410"/>
            <a:ext cx="5506144" cy="5734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l" defTabSz="1828800" rtl="0"/>
            <a:endParaRPr lang="pt-BR" sz="3600" kern="1200">
              <a:solidFill>
                <a:prstClr val="black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567361" y="5995156"/>
            <a:ext cx="25455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828800" rtl="0">
              <a:spcBef>
                <a:spcPct val="0"/>
              </a:spcBef>
            </a:pPr>
            <a:r>
              <a:rPr lang="en-US" sz="3600" kern="1200" dirty="0" err="1">
                <a:solidFill>
                  <a:prstClr val="black"/>
                </a:solidFill>
                <a:latin typeface="Arial"/>
                <a:cs typeface="Arial"/>
              </a:rPr>
              <a:t>Descoberta</a:t>
            </a:r>
            <a:endParaRPr lang="en-US" sz="3600" kern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5288324" y="5470653"/>
            <a:ext cx="28818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828800" rtl="0">
              <a:spcBef>
                <a:spcPct val="0"/>
              </a:spcBef>
            </a:pPr>
            <a:r>
              <a:rPr lang="en-US" sz="3600" kern="1200" dirty="0" err="1">
                <a:solidFill>
                  <a:prstClr val="black"/>
                </a:solidFill>
                <a:latin typeface="Arial"/>
                <a:cs typeface="Arial"/>
              </a:rPr>
              <a:t>Lançamento</a:t>
            </a:r>
            <a:r>
              <a:rPr lang="en-US" sz="3600" kern="12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3600" kern="1200" dirty="0" err="1">
                <a:solidFill>
                  <a:prstClr val="black"/>
                </a:solidFill>
                <a:latin typeface="Arial"/>
                <a:cs typeface="Arial"/>
              </a:rPr>
              <a:t>Comercial</a:t>
            </a:r>
            <a:endParaRPr lang="en-US" sz="3600" kern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13925722" y="6261586"/>
            <a:ext cx="609600" cy="1256942"/>
          </a:xfrm>
          <a:prstGeom prst="downArrow">
            <a:avLst>
              <a:gd name="adj1" fmla="val 26037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1828800" rtl="0"/>
            <a:endParaRPr lang="pt-BR" sz="3600" kern="1200">
              <a:solidFill>
                <a:prstClr val="black"/>
              </a:solidFill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3278656" y="5473942"/>
            <a:ext cx="19037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828800" rtl="0">
              <a:spcBef>
                <a:spcPct val="0"/>
              </a:spcBef>
            </a:pPr>
            <a:r>
              <a:rPr lang="en-US" sz="3600" kern="1200" dirty="0" err="1">
                <a:solidFill>
                  <a:prstClr val="black"/>
                </a:solidFill>
                <a:latin typeface="Arial"/>
                <a:cs typeface="Arial"/>
              </a:rPr>
              <a:t>Registro</a:t>
            </a:r>
            <a:endParaRPr lang="en-US" sz="3600" kern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17338836" y="7834995"/>
            <a:ext cx="762000" cy="609600"/>
          </a:xfrm>
          <a:prstGeom prst="rightArrow">
            <a:avLst>
              <a:gd name="adj1" fmla="val 41667"/>
              <a:gd name="adj2" fmla="val 33420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1828800" rtl="0"/>
            <a:endParaRPr lang="pt-BR" sz="3600" kern="1200">
              <a:solidFill>
                <a:prstClr val="black"/>
              </a:solidFill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8170148" y="7705932"/>
            <a:ext cx="17249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1828800" rtl="0">
              <a:spcBef>
                <a:spcPct val="0"/>
              </a:spcBef>
            </a:pPr>
            <a:r>
              <a:rPr lang="en-US" sz="3600" kern="1200" dirty="0" err="1">
                <a:solidFill>
                  <a:prstClr val="black"/>
                </a:solidFill>
                <a:latin typeface="Arial"/>
                <a:cs typeface="Arial"/>
              </a:rPr>
              <a:t>Vendas</a:t>
            </a:r>
            <a:endParaRPr lang="en-US" sz="3600" kern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AutoShape 12"/>
          <p:cNvSpPr>
            <a:spLocks noChangeArrowheads="1"/>
          </p:cNvSpPr>
          <p:nvPr/>
        </p:nvSpPr>
        <p:spPr bwMode="auto">
          <a:xfrm>
            <a:off x="16119636" y="7319547"/>
            <a:ext cx="1219200" cy="12192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defTabSz="1828800" rtl="0">
              <a:defRPr/>
            </a:pPr>
            <a:endParaRPr lang="pt-BR" sz="3600" kern="1200">
              <a:solidFill>
                <a:prstClr val="black"/>
              </a:solidFill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>
            <a:off x="15175912" y="8190833"/>
            <a:ext cx="1014308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l" defTabSz="1828800" rtl="0"/>
            <a:endParaRPr lang="pt-BR" sz="3600" kern="1200">
              <a:solidFill>
                <a:prstClr val="black"/>
              </a:solidFill>
            </a:endParaRPr>
          </a:p>
        </p:txBody>
      </p:sp>
      <p:sp>
        <p:nvSpPr>
          <p:cNvPr id="28" name="AutoShape 14"/>
          <p:cNvSpPr>
            <a:spLocks noChangeArrowheads="1"/>
          </p:cNvSpPr>
          <p:nvPr/>
        </p:nvSpPr>
        <p:spPr bwMode="auto">
          <a:xfrm>
            <a:off x="13491486" y="7518527"/>
            <a:ext cx="1524000" cy="1371600"/>
          </a:xfrm>
          <a:prstGeom prst="horizontalScroll">
            <a:avLst>
              <a:gd name="adj" fmla="val 12500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1828800" rtl="0"/>
            <a:endParaRPr lang="pt-BR" sz="3600" kern="1200">
              <a:solidFill>
                <a:prstClr val="black"/>
              </a:solidFill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7520498" y="6225865"/>
            <a:ext cx="49380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828800" rtl="0">
              <a:spcBef>
                <a:spcPct val="0"/>
              </a:spcBef>
            </a:pPr>
            <a:r>
              <a:rPr lang="en-US" sz="3600" kern="1200" dirty="0" err="1">
                <a:solidFill>
                  <a:prstClr val="black"/>
                </a:solidFill>
                <a:latin typeface="Arial"/>
                <a:cs typeface="Arial"/>
              </a:rPr>
              <a:t>Pesquisa</a:t>
            </a:r>
            <a:r>
              <a:rPr lang="en-US" sz="3600" kern="1200" dirty="0">
                <a:solidFill>
                  <a:prstClr val="black"/>
                </a:solidFill>
                <a:latin typeface="Arial"/>
                <a:cs typeface="Arial"/>
              </a:rPr>
              <a:t> e</a:t>
            </a:r>
          </a:p>
          <a:p>
            <a:pPr defTabSz="1828800" rtl="0">
              <a:spcBef>
                <a:spcPct val="0"/>
              </a:spcBef>
            </a:pPr>
            <a:r>
              <a:rPr lang="en-US" sz="3600" kern="1200" dirty="0" err="1">
                <a:solidFill>
                  <a:prstClr val="black"/>
                </a:solidFill>
                <a:latin typeface="Arial"/>
                <a:cs typeface="Arial"/>
              </a:rPr>
              <a:t>Desenvolvimento</a:t>
            </a:r>
            <a:endParaRPr lang="en-US" sz="3600" kern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305568" y="7006811"/>
            <a:ext cx="1066800" cy="1066800"/>
          </a:xfrm>
          <a:prstGeom prst="star4">
            <a:avLst>
              <a:gd name="adj" fmla="val 12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1828800" rtl="0"/>
            <a:endParaRPr lang="pt-BR" sz="3600" kern="1200">
              <a:solidFill>
                <a:prstClr val="black"/>
              </a:solidFill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5025548" y="8100053"/>
            <a:ext cx="70567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828800" rtl="0">
              <a:spcBef>
                <a:spcPct val="0"/>
              </a:spcBef>
            </a:pPr>
            <a:r>
              <a:rPr lang="en-US" sz="4000" i="1" kern="1200" dirty="0" err="1">
                <a:solidFill>
                  <a:prstClr val="black"/>
                </a:solidFill>
                <a:latin typeface="Arial"/>
                <a:cs typeface="Arial"/>
              </a:rPr>
              <a:t>Mais</a:t>
            </a:r>
            <a:r>
              <a:rPr lang="en-US" sz="4000" i="1" kern="1200" dirty="0">
                <a:solidFill>
                  <a:prstClr val="black"/>
                </a:solidFill>
                <a:latin typeface="Arial"/>
                <a:cs typeface="Arial"/>
              </a:rPr>
              <a:t> de 140.000 </a:t>
            </a:r>
            <a:r>
              <a:rPr lang="en-US" sz="4000" i="1" kern="1200" dirty="0" err="1">
                <a:solidFill>
                  <a:prstClr val="black"/>
                </a:solidFill>
                <a:latin typeface="Arial"/>
                <a:cs typeface="Arial"/>
              </a:rPr>
              <a:t>moléculas</a:t>
            </a:r>
            <a:endParaRPr lang="en-US" sz="3600" i="1" kern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6394762" y="3987296"/>
            <a:ext cx="4734043" cy="73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84150" tIns="92076" rIns="184150" bIns="92076">
            <a:spAutoFit/>
          </a:bodyPr>
          <a:lstStyle/>
          <a:p>
            <a:pPr algn="l" defTabSz="1828800" rtl="0">
              <a:defRPr/>
            </a:pPr>
            <a:r>
              <a:rPr lang="es-AR" sz="3600" kern="1200" dirty="0">
                <a:solidFill>
                  <a:srgbClr val="000000"/>
                </a:solidFill>
                <a:latin typeface="Arial"/>
                <a:cs typeface="Arial"/>
              </a:rPr>
              <a:t>Buscar </a:t>
            </a:r>
            <a:r>
              <a:rPr lang="es-AR" sz="3600" kern="1200" dirty="0" err="1">
                <a:solidFill>
                  <a:srgbClr val="000000"/>
                </a:solidFill>
                <a:latin typeface="Arial"/>
                <a:cs typeface="Arial"/>
              </a:rPr>
              <a:t>um</a:t>
            </a:r>
            <a:r>
              <a:rPr lang="es-AR" sz="3600" kern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AR" sz="3600" kern="1200" dirty="0" err="1">
                <a:solidFill>
                  <a:srgbClr val="000000"/>
                </a:solidFill>
                <a:latin typeface="Arial"/>
                <a:cs typeface="Arial"/>
              </a:rPr>
              <a:t>produto</a:t>
            </a:r>
            <a:r>
              <a:rPr lang="es-AR" sz="3600" kern="1200" dirty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en-US" sz="3600" kern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12978537" y="3987296"/>
            <a:ext cx="8475143" cy="73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4150" tIns="92076" rIns="184150" bIns="92076">
            <a:spAutoFit/>
          </a:bodyPr>
          <a:lstStyle/>
          <a:p>
            <a:pPr algn="l" defTabSz="1828800" rtl="0">
              <a:defRPr/>
            </a:pPr>
            <a:r>
              <a:rPr lang="es-AR" sz="3600" kern="1200" dirty="0">
                <a:solidFill>
                  <a:srgbClr val="000000"/>
                </a:solidFill>
                <a:latin typeface="Arial"/>
                <a:cs typeface="Arial"/>
              </a:rPr>
              <a:t>…para </a:t>
            </a:r>
            <a:r>
              <a:rPr lang="es-AR" sz="3600" kern="1200" dirty="0" err="1">
                <a:solidFill>
                  <a:srgbClr val="000000"/>
                </a:solidFill>
                <a:latin typeface="Arial"/>
                <a:cs typeface="Arial"/>
              </a:rPr>
              <a:t>oferecer</a:t>
            </a:r>
            <a:r>
              <a:rPr lang="es-AR" sz="3600" kern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AR" sz="3600" kern="1200" dirty="0" err="1">
                <a:solidFill>
                  <a:srgbClr val="000000"/>
                </a:solidFill>
                <a:latin typeface="Arial"/>
                <a:cs typeface="Arial"/>
              </a:rPr>
              <a:t>uma</a:t>
            </a:r>
            <a:r>
              <a:rPr lang="es-AR" sz="3600" kern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AR" sz="3600" kern="1200" dirty="0" err="1">
                <a:solidFill>
                  <a:srgbClr val="000000"/>
                </a:solidFill>
                <a:latin typeface="Arial"/>
                <a:cs typeface="Arial"/>
              </a:rPr>
              <a:t>solução</a:t>
            </a:r>
            <a:r>
              <a:rPr lang="es-AR" sz="3600" kern="12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3600" kern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4360608" y="5075718"/>
            <a:ext cx="8454380" cy="3960386"/>
          </a:xfrm>
          <a:prstGeom prst="roundRect">
            <a:avLst/>
          </a:prstGeom>
          <a:noFill/>
          <a:ln>
            <a:solidFill>
              <a:srgbClr val="265D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rtl="0"/>
            <a:endParaRPr lang="pt-BR" sz="3600" kern="1200">
              <a:solidFill>
                <a:prstClr val="white"/>
              </a:solidFill>
            </a:endParaRP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12978537" y="5127970"/>
            <a:ext cx="7016358" cy="3908134"/>
          </a:xfrm>
          <a:prstGeom prst="roundRect">
            <a:avLst/>
          </a:prstGeom>
          <a:noFill/>
          <a:ln>
            <a:solidFill>
              <a:srgbClr val="265D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rtl="0"/>
            <a:endParaRPr lang="pt-BR" sz="36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96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4525" b="9225"/>
          <a:stretch/>
        </p:blipFill>
        <p:spPr>
          <a:xfrm>
            <a:off x="-2483556" y="-1"/>
            <a:ext cx="26895778" cy="15128875"/>
          </a:xfrm>
          <a:prstGeom prst="rect">
            <a:avLst/>
          </a:prstGeom>
        </p:spPr>
      </p:pic>
      <p:sp>
        <p:nvSpPr>
          <p:cNvPr id="4" name="Shape 113"/>
          <p:cNvSpPr/>
          <p:nvPr/>
        </p:nvSpPr>
        <p:spPr>
          <a:xfrm>
            <a:off x="7421864" y="788013"/>
            <a:ext cx="16304970" cy="841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R="457200" lvl="0" algn="r" defTabSz="457200">
              <a:defRPr sz="1800"/>
            </a:pPr>
            <a:r>
              <a:rPr lang="pt-BR" sz="6000" b="1" dirty="0" smtClean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OS DEFENSIVOS AGRÍCOLAS FAZEM </a:t>
            </a:r>
            <a:r>
              <a:rPr lang="pt-BR" sz="6000" b="1" dirty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O CONTROLE DE PRAGAS </a:t>
            </a:r>
            <a:r>
              <a:rPr lang="pt-BR" sz="6000" b="1" dirty="0" smtClean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NA AGRICULTURA, GARANTINDO </a:t>
            </a:r>
            <a:r>
              <a:rPr lang="pt-BR" sz="6000" b="1" dirty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A SAÚDE DAS PLANTAS E A </a:t>
            </a:r>
            <a:r>
              <a:rPr lang="pt-BR" sz="6000" b="1" dirty="0" smtClean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PRODUTIVIDADE</a:t>
            </a:r>
          </a:p>
          <a:p>
            <a:pPr marR="457200" lvl="0" algn="r" defTabSz="457200">
              <a:defRPr sz="1800"/>
            </a:pPr>
            <a:endParaRPr lang="pt-BR" sz="6000" b="1" dirty="0">
              <a:solidFill>
                <a:srgbClr val="E6EE00"/>
              </a:solidFill>
              <a:latin typeface="Arial"/>
              <a:ea typeface="Gotham Medium"/>
              <a:cs typeface="Arial"/>
              <a:sym typeface="Gotham Medium"/>
            </a:endParaRPr>
          </a:p>
          <a:p>
            <a:pPr marR="457200" lvl="0" algn="r" defTabSz="457200">
              <a:defRPr sz="1800"/>
            </a:pPr>
            <a:r>
              <a:rPr sz="6000" b="1" dirty="0" smtClean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SÃO FUNDAMENTAIS </a:t>
            </a:r>
            <a:r>
              <a:rPr sz="6000" b="1" dirty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PARA A AGRICULTURA </a:t>
            </a:r>
            <a:r>
              <a:rPr sz="6000" b="1" dirty="0" smtClean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MODERNA</a:t>
            </a:r>
            <a:r>
              <a:rPr lang="pt-BR" sz="6000" b="1" dirty="0" smtClean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, ESPECIALMENTE A TROPICAL.</a:t>
            </a:r>
            <a:endParaRPr sz="6000" b="1" dirty="0">
              <a:solidFill>
                <a:srgbClr val="E6EE00"/>
              </a:solidFill>
              <a:latin typeface="Arial"/>
              <a:ea typeface="Gotham Medium"/>
              <a:cs typeface="Arial"/>
              <a:sym typeface="Gotham Medium"/>
            </a:endParaRPr>
          </a:p>
          <a:p>
            <a:pPr marR="457200" lvl="0" algn="r" defTabSz="457200">
              <a:defRPr sz="1800"/>
            </a:pPr>
            <a:endParaRPr sz="6000" b="1" dirty="0">
              <a:solidFill>
                <a:srgbClr val="E6EE00"/>
              </a:solidFill>
              <a:latin typeface="Arial"/>
              <a:ea typeface="Gotham Medium"/>
              <a:cs typeface="Arial"/>
              <a:sym typeface="Gotham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06684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0" y="4521669"/>
            <a:ext cx="24637999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R="457200" lvl="0" defTabSz="457200">
              <a:defRPr sz="1800"/>
            </a:pPr>
            <a:r>
              <a:rPr sz="6000" dirty="0">
                <a:solidFill>
                  <a:srgbClr val="265D27"/>
                </a:solidFill>
                <a:latin typeface="Arial"/>
                <a:ea typeface="Gotham Medium"/>
                <a:cs typeface="Arial"/>
                <a:sym typeface="Gotham Medium"/>
              </a:rPr>
              <a:t>O TEMPO PARA APROVAÇÃO DE UM NOVO DEFENSIVO </a:t>
            </a:r>
            <a:endParaRPr lang="x-none" sz="6000" dirty="0" smtClean="0">
              <a:solidFill>
                <a:srgbClr val="265D27"/>
              </a:solidFill>
              <a:latin typeface="Arial"/>
              <a:ea typeface="Gotham Medium"/>
              <a:cs typeface="Arial"/>
              <a:sym typeface="Gotham Medium"/>
            </a:endParaRPr>
          </a:p>
          <a:p>
            <a:pPr marR="457200" lvl="0" defTabSz="457200">
              <a:defRPr sz="1800"/>
            </a:pPr>
            <a:r>
              <a:rPr sz="6000" dirty="0" smtClean="0">
                <a:solidFill>
                  <a:srgbClr val="265D27"/>
                </a:solidFill>
                <a:latin typeface="Arial"/>
                <a:ea typeface="Gotham Medium"/>
                <a:cs typeface="Arial"/>
                <a:sym typeface="Gotham Medium"/>
              </a:rPr>
              <a:t>NO </a:t>
            </a:r>
            <a:r>
              <a:rPr sz="6000" dirty="0">
                <a:solidFill>
                  <a:srgbClr val="265D27"/>
                </a:solidFill>
                <a:latin typeface="Arial"/>
                <a:ea typeface="Gotham Medium"/>
                <a:cs typeface="Arial"/>
                <a:sym typeface="Gotham Medium"/>
              </a:rPr>
              <a:t>BRASIL </a:t>
            </a:r>
            <a:r>
              <a:rPr lang="pt-BR" sz="6000" dirty="0" smtClean="0">
                <a:solidFill>
                  <a:srgbClr val="265D27"/>
                </a:solidFill>
                <a:latin typeface="Arial"/>
                <a:ea typeface="Gotham Medium"/>
                <a:cs typeface="Arial"/>
                <a:sym typeface="Gotham Medium"/>
              </a:rPr>
              <a:t>HOJE ULTRAPASSA OS </a:t>
            </a:r>
            <a:r>
              <a:rPr sz="6000" dirty="0" smtClean="0">
                <a:solidFill>
                  <a:srgbClr val="265D27"/>
                </a:solidFill>
                <a:latin typeface="Arial"/>
                <a:ea typeface="Gotham Medium"/>
                <a:cs typeface="Arial"/>
                <a:sym typeface="Gotham Medium"/>
              </a:rPr>
              <a:t>CINCO </a:t>
            </a:r>
            <a:r>
              <a:rPr sz="6000" dirty="0">
                <a:solidFill>
                  <a:srgbClr val="265D27"/>
                </a:solidFill>
                <a:latin typeface="Arial"/>
                <a:ea typeface="Gotham Medium"/>
                <a:cs typeface="Arial"/>
                <a:sym typeface="Gotham Medium"/>
              </a:rPr>
              <a:t>ANOS.</a:t>
            </a:r>
          </a:p>
          <a:p>
            <a:pPr marR="457200" lvl="0" defTabSz="457200">
              <a:defRPr sz="1800"/>
            </a:pPr>
            <a:endParaRPr sz="6000" dirty="0">
              <a:solidFill>
                <a:srgbClr val="265D27"/>
              </a:solidFill>
              <a:latin typeface="Arial"/>
              <a:ea typeface="Gotham Medium"/>
              <a:cs typeface="Arial"/>
              <a:sym typeface="Gotham Medium"/>
            </a:endParaRPr>
          </a:p>
          <a:p>
            <a:pPr marR="457200" lvl="0" defTabSz="457200">
              <a:defRPr sz="1800"/>
            </a:pPr>
            <a:r>
              <a:rPr sz="6000" b="1" dirty="0">
                <a:solidFill>
                  <a:srgbClr val="265D27"/>
                </a:solidFill>
                <a:latin typeface="Arial"/>
                <a:ea typeface="Gotham Medium"/>
                <a:cs typeface="Arial"/>
                <a:sym typeface="Gotham Medium"/>
              </a:rPr>
              <a:t>ATUALMENTE, EXISTEM </a:t>
            </a:r>
            <a:r>
              <a:rPr sz="6000" b="1" dirty="0">
                <a:solidFill>
                  <a:srgbClr val="265D27"/>
                </a:solidFill>
                <a:latin typeface="Arial"/>
                <a:ea typeface="+mj-ea"/>
                <a:cs typeface="Arial"/>
                <a:sym typeface="Gotham"/>
              </a:rPr>
              <a:t>MAIS DE 1.000 </a:t>
            </a:r>
            <a:r>
              <a:rPr sz="6000" b="1" dirty="0" smtClean="0">
                <a:solidFill>
                  <a:srgbClr val="265D27"/>
                </a:solidFill>
                <a:latin typeface="Arial"/>
                <a:ea typeface="+mj-ea"/>
                <a:cs typeface="Arial"/>
                <a:sym typeface="Gotham"/>
              </a:rPr>
              <a:t>PRODUTOS</a:t>
            </a:r>
            <a:endParaRPr lang="x-none" sz="6000" b="1" dirty="0" smtClean="0">
              <a:solidFill>
                <a:srgbClr val="265D27"/>
              </a:solidFill>
              <a:latin typeface="Arial"/>
              <a:ea typeface="+mj-ea"/>
              <a:cs typeface="Arial"/>
              <a:sym typeface="Gotham"/>
            </a:endParaRPr>
          </a:p>
          <a:p>
            <a:pPr marR="457200" lvl="0" defTabSz="457200">
              <a:defRPr sz="1800"/>
            </a:pPr>
            <a:r>
              <a:rPr sz="6000" b="1" dirty="0" smtClean="0">
                <a:solidFill>
                  <a:srgbClr val="265D27"/>
                </a:solidFill>
                <a:latin typeface="Arial"/>
                <a:ea typeface="+mj-ea"/>
                <a:cs typeface="Arial"/>
                <a:sym typeface="Gotham"/>
              </a:rPr>
              <a:t>À </a:t>
            </a:r>
            <a:r>
              <a:rPr sz="6000" b="1" dirty="0">
                <a:solidFill>
                  <a:srgbClr val="265D27"/>
                </a:solidFill>
                <a:latin typeface="Arial"/>
                <a:ea typeface="+mj-ea"/>
                <a:cs typeface="Arial"/>
                <a:sym typeface="Gotham"/>
              </a:rPr>
              <a:t>ESPERA DE APROVAÇÃO </a:t>
            </a:r>
            <a:r>
              <a:rPr sz="6000" b="1" dirty="0" smtClean="0">
                <a:solidFill>
                  <a:srgbClr val="265D27"/>
                </a:solidFill>
                <a:latin typeface="Arial"/>
                <a:ea typeface="+mj-ea"/>
                <a:cs typeface="Arial"/>
                <a:sym typeface="Gotham"/>
              </a:rPr>
              <a:t>NO </a:t>
            </a:r>
            <a:r>
              <a:rPr sz="6000" b="1" dirty="0">
                <a:solidFill>
                  <a:srgbClr val="265D27"/>
                </a:solidFill>
                <a:latin typeface="Arial"/>
                <a:ea typeface="+mj-ea"/>
                <a:cs typeface="Arial"/>
                <a:sym typeface="Gotham"/>
              </a:rPr>
              <a:t>PAÍS</a:t>
            </a:r>
            <a:r>
              <a:rPr sz="6000" b="1" dirty="0">
                <a:solidFill>
                  <a:srgbClr val="265D27"/>
                </a:solidFill>
                <a:latin typeface="Arial"/>
                <a:ea typeface="Gotham Medium"/>
                <a:cs typeface="Arial"/>
                <a:sym typeface="Gotham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7092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/>
          <a:stretch>
            <a:fillRect/>
          </a:stretch>
        </p:blipFill>
        <p:spPr bwMode="auto">
          <a:xfrm>
            <a:off x="3622677" y="3571876"/>
            <a:ext cx="16871950" cy="984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60700" y="2286000"/>
            <a:ext cx="18288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altLang="pt-BR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Produtos Registrados - 2005 a 2014</a:t>
            </a:r>
          </a:p>
        </p:txBody>
      </p:sp>
      <p:sp>
        <p:nvSpPr>
          <p:cNvPr id="24580" name="CaixaDeTexto 6"/>
          <p:cNvSpPr txBox="1">
            <a:spLocks noChangeArrowheads="1"/>
          </p:cNvSpPr>
          <p:nvPr/>
        </p:nvSpPr>
        <p:spPr bwMode="auto">
          <a:xfrm>
            <a:off x="3132893" y="13163551"/>
            <a:ext cx="2601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400">
                <a:latin typeface="Calibri" panose="020F0502020204030204" pitchFamily="34" charset="0"/>
              </a:rPr>
              <a:t>Fonte: MAPA, 2015</a:t>
            </a:r>
          </a:p>
        </p:txBody>
      </p:sp>
      <p:sp>
        <p:nvSpPr>
          <p:cNvPr id="4" name="Elipse 3"/>
          <p:cNvSpPr/>
          <p:nvPr/>
        </p:nvSpPr>
        <p:spPr>
          <a:xfrm>
            <a:off x="13906501" y="8543926"/>
            <a:ext cx="733426" cy="720724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800"/>
          </a:p>
        </p:txBody>
      </p:sp>
      <p:sp>
        <p:nvSpPr>
          <p:cNvPr id="12" name="Elipse 11"/>
          <p:cNvSpPr/>
          <p:nvPr/>
        </p:nvSpPr>
        <p:spPr>
          <a:xfrm>
            <a:off x="15351127" y="8543926"/>
            <a:ext cx="730250" cy="720724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800"/>
          </a:p>
        </p:txBody>
      </p:sp>
      <p:sp>
        <p:nvSpPr>
          <p:cNvPr id="13" name="Elipse 12"/>
          <p:cNvSpPr/>
          <p:nvPr/>
        </p:nvSpPr>
        <p:spPr>
          <a:xfrm>
            <a:off x="16798926" y="9048751"/>
            <a:ext cx="736600" cy="720726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800"/>
          </a:p>
        </p:txBody>
      </p:sp>
      <p:sp>
        <p:nvSpPr>
          <p:cNvPr id="14" name="Elipse 13"/>
          <p:cNvSpPr/>
          <p:nvPr/>
        </p:nvSpPr>
        <p:spPr>
          <a:xfrm>
            <a:off x="18240376" y="8010526"/>
            <a:ext cx="733424" cy="720724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4800"/>
          </a:p>
        </p:txBody>
      </p:sp>
    </p:spTree>
    <p:extLst>
      <p:ext uri="{BB962C8B-B14F-4D97-AF65-F5344CB8AC3E}">
        <p14:creationId xmlns:p14="http://schemas.microsoft.com/office/powerpoint/2010/main" val="199397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8" t="11510" r="34209" b="54092"/>
          <a:stretch>
            <a:fillRect/>
          </a:stretch>
        </p:blipFill>
        <p:spPr bwMode="auto">
          <a:xfrm>
            <a:off x="3838576" y="2052321"/>
            <a:ext cx="16675100" cy="1020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3108915" y="12371071"/>
            <a:ext cx="5097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rgbClr val="FFFF00"/>
                </a:solidFill>
                <a:ea typeface="ＭＳ Ｐゴシック" pitchFamily="-105" charset="-128"/>
                <a:cs typeface="Arial" panose="020B0604020202020204" pitchFamily="34" charset="0"/>
              </a:rPr>
              <a:t>Fonte: Valor Econômico 11/04/2013</a:t>
            </a:r>
          </a:p>
        </p:txBody>
      </p:sp>
      <p:sp>
        <p:nvSpPr>
          <p:cNvPr id="6" name="Elipse 5"/>
          <p:cNvSpPr>
            <a:spLocks noChangeArrowheads="1"/>
          </p:cNvSpPr>
          <p:nvPr/>
        </p:nvSpPr>
        <p:spPr bwMode="auto">
          <a:xfrm>
            <a:off x="17087851" y="2915921"/>
            <a:ext cx="3743326" cy="144145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3600"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17949814" y="2915921"/>
            <a:ext cx="47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0" b="1">
                <a:solidFill>
                  <a:srgbClr val="FF0000"/>
                </a:solidFill>
                <a:ea typeface="ＭＳ Ｐゴシック" pitchFamily="-105" charset="-128"/>
                <a:cs typeface="Arial" panose="020B0604020202020204" pitchFamily="34" charset="0"/>
              </a:rPr>
              <a:t>,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048000" y="934720"/>
            <a:ext cx="18288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Arial" charset="0"/>
              </a:rPr>
              <a:t>Marco Regulatório  </a:t>
            </a:r>
          </a:p>
        </p:txBody>
      </p:sp>
    </p:spTree>
    <p:extLst>
      <p:ext uri="{BB962C8B-B14F-4D97-AF65-F5344CB8AC3E}">
        <p14:creationId xmlns:p14="http://schemas.microsoft.com/office/powerpoint/2010/main" val="36471289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983312"/>
            <a:ext cx="24638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/>
            </a:pPr>
            <a:r>
              <a:rPr lang="en-US" sz="6000" dirty="0">
                <a:solidFill>
                  <a:srgbClr val="265D27"/>
                </a:solidFill>
                <a:latin typeface="Arial"/>
                <a:cs typeface="Arial"/>
              </a:rPr>
              <a:t>A BUROCRACIA REDUZ A </a:t>
            </a:r>
            <a:r>
              <a:rPr lang="en-US" sz="6000" dirty="0" smtClean="0">
                <a:solidFill>
                  <a:srgbClr val="265D27"/>
                </a:solidFill>
                <a:latin typeface="Arial"/>
                <a:cs typeface="Arial"/>
              </a:rPr>
              <a:t>RENTABILIDADE</a:t>
            </a:r>
          </a:p>
          <a:p>
            <a:pPr lvl="0">
              <a:defRPr sz="1800"/>
            </a:pPr>
            <a:r>
              <a:rPr lang="en-US" sz="6000" dirty="0" smtClean="0">
                <a:solidFill>
                  <a:srgbClr val="265D27"/>
                </a:solidFill>
                <a:latin typeface="Arial"/>
                <a:cs typeface="Arial"/>
              </a:rPr>
              <a:t>DAS </a:t>
            </a:r>
            <a:r>
              <a:rPr lang="en-US" sz="6000" dirty="0">
                <a:solidFill>
                  <a:srgbClr val="265D27"/>
                </a:solidFill>
                <a:latin typeface="Arial"/>
                <a:cs typeface="Arial"/>
              </a:rPr>
              <a:t>EMPRESAS E DESESTIMULA A PESQUISA </a:t>
            </a:r>
            <a:endParaRPr lang="en-US" sz="6000" dirty="0" smtClean="0">
              <a:solidFill>
                <a:srgbClr val="265D27"/>
              </a:solidFill>
              <a:latin typeface="Arial"/>
              <a:cs typeface="Arial"/>
            </a:endParaRPr>
          </a:p>
          <a:p>
            <a:pPr lvl="0">
              <a:defRPr sz="1800"/>
            </a:pPr>
            <a:r>
              <a:rPr lang="en-US" sz="6000" dirty="0" smtClean="0">
                <a:solidFill>
                  <a:srgbClr val="265D27"/>
                </a:solidFill>
                <a:latin typeface="Arial"/>
                <a:cs typeface="Arial"/>
              </a:rPr>
              <a:t>E </a:t>
            </a:r>
            <a:r>
              <a:rPr lang="en-US" sz="6000" dirty="0">
                <a:solidFill>
                  <a:srgbClr val="265D27"/>
                </a:solidFill>
                <a:latin typeface="Arial"/>
                <a:cs typeface="Arial"/>
              </a:rPr>
              <a:t>DESENVOLVIMENTO NO PAÍS.</a:t>
            </a:r>
          </a:p>
        </p:txBody>
      </p:sp>
    </p:spTree>
    <p:extLst>
      <p:ext uri="{BB962C8B-B14F-4D97-AF65-F5344CB8AC3E}">
        <p14:creationId xmlns:p14="http://schemas.microsoft.com/office/powerpoint/2010/main" val="2341892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>
            <a:off x="1163593" y="3563525"/>
            <a:ext cx="22447715" cy="601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R="457200" lvl="0" defTabSz="457200">
              <a:defRPr sz="1800"/>
            </a:pPr>
            <a:r>
              <a:rPr sz="4800" i="1" dirty="0">
                <a:latin typeface="Arial"/>
                <a:ea typeface="Gotham Medium"/>
                <a:cs typeface="Arial"/>
                <a:sym typeface="Gotham Medium"/>
              </a:rPr>
              <a:t>“EXISTEM CERCA DE </a:t>
            </a:r>
            <a:r>
              <a:rPr sz="4800" b="1" i="1" dirty="0">
                <a:latin typeface="Arial"/>
                <a:ea typeface="+mj-ea"/>
                <a:cs typeface="Arial"/>
                <a:sym typeface="Gotham"/>
              </a:rPr>
              <a:t>300 INGREDIENTES ATIVOS DISPONÍVEIS</a:t>
            </a:r>
            <a:r>
              <a:rPr sz="4800" i="1" dirty="0">
                <a:latin typeface="Arial"/>
                <a:ea typeface="Gotham Medium"/>
                <a:cs typeface="Arial"/>
                <a:sym typeface="Gotham Medium"/>
              </a:rPr>
              <a:t> ATUALMENTE NO MERCADO, MAS </a:t>
            </a:r>
            <a:r>
              <a:rPr sz="4800" b="1" i="1" dirty="0">
                <a:latin typeface="Arial"/>
                <a:ea typeface="+mj-ea"/>
                <a:cs typeface="Arial"/>
                <a:sym typeface="Gotham"/>
              </a:rPr>
              <a:t>APENAS 10 DELES SÃO SINTETIZADOS NO BRASIL</a:t>
            </a:r>
            <a:r>
              <a:rPr sz="4800" i="1" dirty="0">
                <a:latin typeface="Arial"/>
                <a:ea typeface="Gotham Medium"/>
                <a:cs typeface="Arial"/>
                <a:sym typeface="Gotham Medium"/>
              </a:rPr>
              <a:t>, AFIRMA IVAN SAMPAIO, DO SINDIVEG. ‘ESSE CENÁRIO É O OPOSTO DAS DÉCADAS DE 1970 E 1980, </a:t>
            </a:r>
            <a:r>
              <a:rPr sz="4800" i="1" dirty="0" smtClean="0">
                <a:latin typeface="Arial"/>
                <a:ea typeface="Gotham Medium"/>
                <a:cs typeface="Arial"/>
                <a:sym typeface="Gotham Medium"/>
              </a:rPr>
              <a:t>QUANDO </a:t>
            </a:r>
            <a:r>
              <a:rPr sz="4800" i="1" dirty="0">
                <a:latin typeface="Arial"/>
                <a:ea typeface="Gotham Medium"/>
                <a:cs typeface="Arial"/>
                <a:sym typeface="Gotham Medium"/>
              </a:rPr>
              <a:t>80% DO PRODUTO COMERCIALIZADO NO PAÍS VINHA </a:t>
            </a:r>
            <a:r>
              <a:rPr sz="4800" i="1" dirty="0" smtClean="0">
                <a:latin typeface="Arial"/>
                <a:ea typeface="Gotham Medium"/>
                <a:cs typeface="Arial"/>
                <a:sym typeface="Gotham Medium"/>
              </a:rPr>
              <a:t>DO </a:t>
            </a:r>
            <a:r>
              <a:rPr sz="4800" i="1" dirty="0">
                <a:latin typeface="Arial"/>
                <a:ea typeface="Gotham Medium"/>
                <a:cs typeface="Arial"/>
                <a:sym typeface="Gotham Medium"/>
              </a:rPr>
              <a:t>MERCADO </a:t>
            </a:r>
            <a:r>
              <a:rPr sz="4800" i="1" dirty="0" smtClean="0">
                <a:latin typeface="Arial"/>
                <a:ea typeface="Gotham Medium"/>
                <a:cs typeface="Arial"/>
                <a:sym typeface="Gotham Medium"/>
              </a:rPr>
              <a:t>LOCAL.</a:t>
            </a:r>
            <a:endParaRPr sz="4800" i="1" dirty="0">
              <a:latin typeface="Arial"/>
              <a:ea typeface="Gotham Medium"/>
              <a:cs typeface="Arial"/>
              <a:sym typeface="Gotham Medium"/>
            </a:endParaRPr>
          </a:p>
          <a:p>
            <a:pPr marR="457200" lvl="0" defTabSz="457200">
              <a:defRPr sz="1800"/>
            </a:pPr>
            <a:endParaRPr sz="4800" i="1" dirty="0">
              <a:latin typeface="Arial"/>
              <a:ea typeface="Gotham Medium"/>
              <a:cs typeface="Arial"/>
              <a:sym typeface="Gotham Medium"/>
            </a:endParaRPr>
          </a:p>
          <a:p>
            <a:pPr marR="457200" lvl="0" defTabSz="457200">
              <a:defRPr sz="1800"/>
            </a:pPr>
            <a:r>
              <a:rPr sz="4800" i="1" dirty="0">
                <a:latin typeface="Arial"/>
                <a:ea typeface="Gotham Medium"/>
                <a:cs typeface="Arial"/>
                <a:sym typeface="Gotham Medium"/>
              </a:rPr>
              <a:t>A EXPLICAÇÃO PARA ESSA INVERSÃO, ACRESCENTOU</a:t>
            </a:r>
            <a:r>
              <a:rPr sz="4800" i="1" dirty="0" smtClean="0">
                <a:latin typeface="Arial"/>
                <a:ea typeface="Gotham Medium"/>
                <a:cs typeface="Arial"/>
                <a:sym typeface="Gotham Medium"/>
              </a:rPr>
              <a:t>,</a:t>
            </a:r>
            <a:r>
              <a:rPr lang="x-none" sz="4800" i="1" dirty="0" smtClean="0">
                <a:latin typeface="Arial"/>
                <a:ea typeface="Gotham Medium"/>
                <a:cs typeface="Arial"/>
                <a:sym typeface="Gotham Medium"/>
              </a:rPr>
              <a:t> </a:t>
            </a:r>
            <a:r>
              <a:rPr sz="4800" i="1" dirty="0" smtClean="0">
                <a:latin typeface="Arial"/>
                <a:ea typeface="Gotham Medium"/>
                <a:cs typeface="Arial"/>
                <a:sym typeface="Gotham Medium"/>
              </a:rPr>
              <a:t>ESTÁ </a:t>
            </a:r>
            <a:r>
              <a:rPr sz="4800" i="1" dirty="0">
                <a:latin typeface="Arial"/>
                <a:ea typeface="Gotham Medium"/>
                <a:cs typeface="Arial"/>
                <a:sym typeface="Gotham Medium"/>
              </a:rPr>
              <a:t>NOS </a:t>
            </a:r>
            <a:r>
              <a:rPr sz="4800" b="1" i="1" dirty="0">
                <a:latin typeface="Arial"/>
                <a:ea typeface="+mj-ea"/>
                <a:cs typeface="Arial"/>
                <a:sym typeface="Gotham"/>
              </a:rPr>
              <a:t>ENTRAVES REGULATÓRIOS</a:t>
            </a:r>
            <a:r>
              <a:rPr sz="4800" i="1" dirty="0">
                <a:latin typeface="Arial"/>
                <a:ea typeface="Gotham Medium"/>
                <a:cs typeface="Arial"/>
                <a:sym typeface="Gotham Medium"/>
              </a:rPr>
              <a:t> ENFRENTADOS </a:t>
            </a:r>
            <a:r>
              <a:rPr sz="4800" i="1" dirty="0" smtClean="0">
                <a:latin typeface="Arial"/>
                <a:ea typeface="Gotham Medium"/>
                <a:cs typeface="Arial"/>
                <a:sym typeface="Gotham Medium"/>
              </a:rPr>
              <a:t>PELO </a:t>
            </a:r>
            <a:r>
              <a:rPr sz="4800" i="1" dirty="0">
                <a:latin typeface="Arial"/>
                <a:ea typeface="Gotham Medium"/>
                <a:cs typeface="Arial"/>
                <a:sym typeface="Gotham Medium"/>
              </a:rPr>
              <a:t>SEGMENTO.</a:t>
            </a:r>
            <a:r>
              <a:rPr sz="4800" i="1" dirty="0" smtClean="0">
                <a:latin typeface="Arial"/>
                <a:ea typeface="Gotham Medium"/>
                <a:cs typeface="Arial"/>
                <a:sym typeface="Gotham Medium"/>
              </a:rPr>
              <a:t>”</a:t>
            </a:r>
            <a:endParaRPr sz="4800" i="1" dirty="0">
              <a:latin typeface="Arial"/>
              <a:ea typeface="Gotham Medium"/>
              <a:cs typeface="Arial"/>
              <a:sym typeface="Gotham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16200" y="10121669"/>
            <a:ext cx="1219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marR="457200" lvl="0" defTabSz="457200">
              <a:defRPr sz="1800"/>
            </a:pPr>
            <a:r>
              <a:rPr lang="en-US" sz="3200" dirty="0" smtClean="0">
                <a:latin typeface="Arial"/>
                <a:ea typeface="Gotham Medium"/>
                <a:cs typeface="Arial"/>
                <a:sym typeface="Gotham Medium"/>
              </a:rPr>
              <a:t>VALOR ECONÔMICO – 26/02/2015</a:t>
            </a:r>
            <a:endParaRPr lang="en-US" sz="3200" dirty="0">
              <a:latin typeface="Arial"/>
              <a:ea typeface="Gotham Medium"/>
              <a:cs typeface="Arial"/>
              <a:sym typeface="Gotham Medium"/>
            </a:endParaRPr>
          </a:p>
        </p:txBody>
      </p:sp>
    </p:spTree>
    <p:extLst>
      <p:ext uri="{BB962C8B-B14F-4D97-AF65-F5344CB8AC3E}">
        <p14:creationId xmlns:p14="http://schemas.microsoft.com/office/powerpoint/2010/main" val="6487061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57632"/>
            <a:ext cx="24638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/>
            </a:pPr>
            <a:r>
              <a:rPr lang="en-US" sz="6000" dirty="0" smtClean="0">
                <a:solidFill>
                  <a:srgbClr val="265D27"/>
                </a:solidFill>
                <a:latin typeface="Arial"/>
                <a:cs typeface="Arial"/>
              </a:rPr>
              <a:t>O CONTRABANDO E A FALSIFICAÇÃO REPRESENTAM 10% DO MERCADO DE DEFENSIVOS AGRÍCOLAS,</a:t>
            </a:r>
          </a:p>
          <a:p>
            <a:pPr lvl="0">
              <a:defRPr sz="1800"/>
            </a:pPr>
            <a:r>
              <a:rPr lang="en-US" sz="6000" dirty="0" smtClean="0">
                <a:solidFill>
                  <a:srgbClr val="265D27"/>
                </a:solidFill>
                <a:latin typeface="Arial"/>
                <a:cs typeface="Arial"/>
              </a:rPr>
              <a:t>DE ACORDO COM O SINDIVEG.</a:t>
            </a:r>
            <a:endParaRPr lang="en-US" sz="6000" dirty="0">
              <a:solidFill>
                <a:srgbClr val="265D2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838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istica-reversa-embalagens-vazias-agrotoxico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12854" r="17756"/>
          <a:stretch/>
        </p:blipFill>
        <p:spPr>
          <a:xfrm>
            <a:off x="3760099" y="457200"/>
            <a:ext cx="16966301" cy="12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02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1031035" y="5446326"/>
            <a:ext cx="7531405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9500" cap="all">
                <a:solidFill>
                  <a:srgbClr val="0B5D12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9500" cap="all" dirty="0">
                <a:solidFill>
                  <a:srgbClr val="0B5D12"/>
                </a:solidFill>
              </a:rPr>
              <a:t>OBRIGADO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9659" y="10062887"/>
            <a:ext cx="2539999" cy="200991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26147" r="18702" b="32491"/>
          <a:stretch/>
        </p:blipFill>
        <p:spPr>
          <a:xfrm>
            <a:off x="16252480" y="10091598"/>
            <a:ext cx="4145281" cy="1981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6725561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03"/>
          <a:stretch/>
        </p:blipFill>
        <p:spPr>
          <a:xfrm>
            <a:off x="0" y="-1"/>
            <a:ext cx="24581556" cy="13716001"/>
          </a:xfrm>
          <a:prstGeom prst="rect">
            <a:avLst/>
          </a:prstGeom>
        </p:spPr>
      </p:pic>
      <p:sp>
        <p:nvSpPr>
          <p:cNvPr id="5" name="Shape 100"/>
          <p:cNvSpPr/>
          <p:nvPr/>
        </p:nvSpPr>
        <p:spPr>
          <a:xfrm>
            <a:off x="1002783" y="9524207"/>
            <a:ext cx="15388822" cy="3441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R="457200" lvl="0" algn="l" defTabSz="457200">
              <a:lnSpc>
                <a:spcPct val="90000"/>
              </a:lnSpc>
              <a:defRPr sz="1800"/>
            </a:pPr>
            <a:r>
              <a:rPr sz="6000" dirty="0">
                <a:solidFill>
                  <a:schemeClr val="bg1"/>
                </a:solidFill>
                <a:latin typeface="Gotham Bold"/>
                <a:ea typeface="Gotham Medium"/>
                <a:cs typeface="Gotham Bold"/>
                <a:sym typeface="Gotham Medium"/>
              </a:rPr>
              <a:t>DE ACORDO COM A FAO, ATÉ </a:t>
            </a:r>
            <a:r>
              <a:rPr sz="6000" dirty="0">
                <a:solidFill>
                  <a:schemeClr val="bg1"/>
                </a:solidFill>
                <a:latin typeface="Gotham Bold"/>
                <a:ea typeface="+mj-ea"/>
                <a:cs typeface="Gotham Bold"/>
                <a:sym typeface="Gotham"/>
              </a:rPr>
              <a:t>40%</a:t>
            </a:r>
            <a:r>
              <a:rPr sz="6000" dirty="0">
                <a:solidFill>
                  <a:schemeClr val="bg1"/>
                </a:solidFill>
                <a:latin typeface="Gotham Bold"/>
                <a:ea typeface="Gotham Medium"/>
                <a:cs typeface="Gotham Bold"/>
                <a:sym typeface="Gotham Medium"/>
              </a:rPr>
              <a:t> </a:t>
            </a:r>
            <a:r>
              <a:rPr sz="6000" dirty="0">
                <a:solidFill>
                  <a:schemeClr val="bg1"/>
                </a:solidFill>
                <a:latin typeface="Gotham Bold"/>
                <a:ea typeface="+mj-ea"/>
                <a:cs typeface="Gotham Bold"/>
                <a:sym typeface="Gotham"/>
              </a:rPr>
              <a:t>DA PRODUÇÃO AGRÍCOLA DO MUNDO É</a:t>
            </a:r>
            <a:r>
              <a:rPr sz="6000" dirty="0">
                <a:solidFill>
                  <a:schemeClr val="bg1"/>
                </a:solidFill>
                <a:latin typeface="Gotham Bold"/>
                <a:ea typeface="Gotham Medium"/>
                <a:cs typeface="Gotham Bold"/>
                <a:sym typeface="Gotham Medium"/>
              </a:rPr>
              <a:t> </a:t>
            </a:r>
            <a:r>
              <a:rPr sz="6000" dirty="0">
                <a:solidFill>
                  <a:schemeClr val="bg1"/>
                </a:solidFill>
                <a:latin typeface="Gotham Bold"/>
                <a:ea typeface="+mj-ea"/>
                <a:cs typeface="Gotham Bold"/>
                <a:sym typeface="Gotham"/>
              </a:rPr>
              <a:t>PERDIDA TODOS OS ANOS</a:t>
            </a:r>
            <a:r>
              <a:rPr sz="6000" dirty="0">
                <a:solidFill>
                  <a:schemeClr val="bg1"/>
                </a:solidFill>
                <a:latin typeface="Gotham Bold"/>
                <a:ea typeface="Gotham Medium"/>
                <a:cs typeface="Gotham Bold"/>
                <a:sym typeface="Gotham Medium"/>
              </a:rPr>
              <a:t> DEVIDO A ATAQUES DE PRAGAS.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67858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7" b="12742"/>
          <a:stretch/>
        </p:blipFill>
        <p:spPr>
          <a:xfrm>
            <a:off x="0" y="0"/>
            <a:ext cx="24863778" cy="13734909"/>
          </a:xfrm>
          <a:prstGeom prst="rect">
            <a:avLst/>
          </a:prstGeom>
        </p:spPr>
      </p:pic>
      <p:sp>
        <p:nvSpPr>
          <p:cNvPr id="4" name="Shape 113"/>
          <p:cNvSpPr/>
          <p:nvPr/>
        </p:nvSpPr>
        <p:spPr>
          <a:xfrm>
            <a:off x="984430" y="1048894"/>
            <a:ext cx="17193185" cy="51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R="457200" lvl="0" algn="l" defTabSz="457200">
              <a:lnSpc>
                <a:spcPct val="90000"/>
              </a:lnSpc>
              <a:defRPr sz="1800"/>
            </a:pPr>
            <a:r>
              <a:rPr lang="pt-BR" sz="6000" b="1" dirty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A AGRICULTURA BRASILEIRA É TROPICAL. CLIMA IDEAL PARA O DESENVOLVIMENTO DAS PRAGAS.</a:t>
            </a:r>
          </a:p>
          <a:p>
            <a:pPr marR="457200" lvl="0" algn="l" defTabSz="457200">
              <a:lnSpc>
                <a:spcPct val="90000"/>
              </a:lnSpc>
              <a:defRPr sz="1800"/>
            </a:pPr>
            <a:endParaRPr lang="pt-BR" sz="6000" b="1" dirty="0">
              <a:solidFill>
                <a:srgbClr val="E6EE00"/>
              </a:solidFill>
              <a:latin typeface="Arial"/>
              <a:ea typeface="Gotham Medium"/>
              <a:cs typeface="Arial"/>
              <a:sym typeface="Gotham Medium"/>
            </a:endParaRPr>
          </a:p>
          <a:p>
            <a:pPr marR="457200" lvl="0" algn="l" defTabSz="457200">
              <a:lnSpc>
                <a:spcPct val="90000"/>
              </a:lnSpc>
              <a:defRPr sz="1800"/>
            </a:pPr>
            <a:r>
              <a:rPr lang="pt-BR" sz="6000" b="1" dirty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NO </a:t>
            </a:r>
            <a:r>
              <a:rPr lang="pt-BR" sz="6000" b="1" dirty="0" smtClean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CLIMA </a:t>
            </a:r>
            <a:r>
              <a:rPr lang="pt-BR" sz="6000" b="1" dirty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TEMPERADO, </a:t>
            </a:r>
            <a:endParaRPr lang="pt-BR" sz="6000" b="1" dirty="0" smtClean="0">
              <a:solidFill>
                <a:srgbClr val="E6EE00"/>
              </a:solidFill>
              <a:latin typeface="Arial"/>
              <a:ea typeface="Gotham Medium"/>
              <a:cs typeface="Arial"/>
              <a:sym typeface="Gotham Medium"/>
            </a:endParaRPr>
          </a:p>
          <a:p>
            <a:pPr marR="457200" lvl="0" algn="l" defTabSz="457200">
              <a:lnSpc>
                <a:spcPct val="90000"/>
              </a:lnSpc>
              <a:defRPr sz="1800"/>
            </a:pPr>
            <a:r>
              <a:rPr lang="pt-BR" sz="6000" b="1" dirty="0" smtClean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A </a:t>
            </a:r>
            <a:r>
              <a:rPr lang="pt-BR" sz="6000" b="1" dirty="0">
                <a:solidFill>
                  <a:srgbClr val="E6EE00"/>
                </a:solidFill>
                <a:latin typeface="Arial"/>
                <a:ea typeface="Gotham Medium"/>
                <a:cs typeface="Arial"/>
                <a:sym typeface="Gotham Medium"/>
              </a:rPr>
              <a:t>NEVE FAZ O CONTROLE NATURAL.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2" y="3067664"/>
            <a:ext cx="11188432" cy="811161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606" y="3067664"/>
            <a:ext cx="10992465" cy="824434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091329" y="679542"/>
            <a:ext cx="16764000" cy="10985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pt-BR" altLang="pt-BR" sz="5900" dirty="0" smtClean="0">
                <a:solidFill>
                  <a:srgbClr val="FFFF00"/>
                </a:solidFill>
              </a:rPr>
              <a:t>NA AGRICULTURA TEMPERADA:</a:t>
            </a:r>
            <a:endParaRPr lang="pt-BR" altLang="pt-BR" sz="59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82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121809" y="679542"/>
            <a:ext cx="16764000" cy="109855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pt-BR" altLang="pt-BR" dirty="0" smtClean="0">
                <a:solidFill>
                  <a:srgbClr val="FFFF00"/>
                </a:solidFill>
              </a:rPr>
              <a:t>NA AGRICULTURA TROPICAL DO BRASIL:</a:t>
            </a:r>
            <a:endParaRPr lang="pt-BR" altLang="pt-BR" dirty="0" smtClean="0">
              <a:solidFill>
                <a:srgbClr val="FFFF00"/>
              </a:solidFill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637958" y="5269323"/>
            <a:ext cx="8481402" cy="6770277"/>
          </a:xfrm>
          <a:prstGeom prst="rect">
            <a:avLst/>
          </a:prstGeom>
          <a:noFill/>
          <a:ln w="28575">
            <a:solidFill>
              <a:srgbClr val="85C4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0" tIns="93600" rIns="180000" bIns="93600" anchor="ctr"/>
          <a:lstStyle>
            <a:lvl1pPr marL="177800" indent="-1778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85800" indent="-685800" algn="l">
              <a:lnSpc>
                <a:spcPct val="100000"/>
              </a:lnSpc>
              <a:spcBef>
                <a:spcPct val="5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pt-BR" altLang="pt-BR" sz="4800" dirty="0">
                <a:solidFill>
                  <a:srgbClr val="FFFF00"/>
                </a:solidFill>
              </a:rPr>
              <a:t>O clima brasileiro na área de produção de soja é o mesmo para a Ferrugem</a:t>
            </a:r>
          </a:p>
          <a:p>
            <a:pPr marL="685800" indent="-685800" algn="l">
              <a:lnSpc>
                <a:spcPct val="100000"/>
              </a:lnSpc>
              <a:spcBef>
                <a:spcPct val="5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pt-BR" altLang="pt-BR" sz="4800" dirty="0">
                <a:solidFill>
                  <a:srgbClr val="FFFF00"/>
                </a:solidFill>
              </a:rPr>
              <a:t>A doença pode diminuir em até </a:t>
            </a:r>
            <a:r>
              <a:rPr lang="pt-BR" altLang="pt-BR" sz="4800" b="1" dirty="0">
                <a:solidFill>
                  <a:srgbClr val="FFFF00"/>
                </a:solidFill>
              </a:rPr>
              <a:t>80%</a:t>
            </a:r>
            <a:r>
              <a:rPr lang="pt-BR" altLang="pt-BR" sz="4800" dirty="0">
                <a:solidFill>
                  <a:srgbClr val="FFFF00"/>
                </a:solidFill>
              </a:rPr>
              <a:t> a produtividade de uma lavoura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  <a:buClr>
                <a:srgbClr val="009999"/>
              </a:buClr>
              <a:buFont typeface="Arial" panose="020B0604020202020204" pitchFamily="34" charset="0"/>
              <a:buNone/>
            </a:pPr>
            <a:r>
              <a:rPr lang="pt-BR" altLang="pt-BR" sz="4000" dirty="0">
                <a:solidFill>
                  <a:srgbClr val="FFFF00"/>
                </a:solidFill>
                <a:cs typeface="Arial" panose="020B0604020202020204" pitchFamily="34" charset="0"/>
              </a:rPr>
              <a:t>Fonte: Embrapa</a:t>
            </a:r>
          </a:p>
        </p:txBody>
      </p:sp>
      <p:sp>
        <p:nvSpPr>
          <p:cNvPr id="24" name="AutoShape 5"/>
          <p:cNvSpPr>
            <a:spLocks noChangeArrowheads="1"/>
          </p:cNvSpPr>
          <p:nvPr/>
        </p:nvSpPr>
        <p:spPr bwMode="auto">
          <a:xfrm>
            <a:off x="2640623" y="2707362"/>
            <a:ext cx="6457950" cy="161991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80000" tIns="93600" rIns="180000" bIns="93600" anchor="ctr"/>
          <a:lstStyle/>
          <a:p>
            <a:pPr algn="l" eaLnBrk="1" hangingPunct="1">
              <a:lnSpc>
                <a:spcPct val="100000"/>
              </a:lnSpc>
              <a:defRPr/>
            </a:pPr>
            <a:r>
              <a:rPr lang="pt-BR" sz="3200" b="1" dirty="0">
                <a:solidFill>
                  <a:schemeClr val="bg1"/>
                </a:solidFill>
                <a:latin typeface="Univers 57 Condensed" pitchFamily="34" charset="0"/>
              </a:rPr>
              <a:t>SOJA / FERRUGEM ASIÁTICA </a:t>
            </a: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774" y="2707362"/>
            <a:ext cx="13387835" cy="93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0869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121809" y="679542"/>
            <a:ext cx="16764000" cy="109855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pt-BR" altLang="pt-BR" dirty="0">
                <a:solidFill>
                  <a:srgbClr val="FFFF00"/>
                </a:solidFill>
              </a:rPr>
              <a:t>NA AGRICULTURA TROPICAL DO </a:t>
            </a:r>
            <a:r>
              <a:rPr lang="pt-BR" altLang="pt-BR" dirty="0" smtClean="0">
                <a:solidFill>
                  <a:srgbClr val="FFFF00"/>
                </a:solidFill>
              </a:rPr>
              <a:t>BRASIL:</a:t>
            </a:r>
            <a:endParaRPr lang="pt-BR" altLang="pt-BR" dirty="0">
              <a:solidFill>
                <a:srgbClr val="FFFF00"/>
              </a:solidFill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5690874" y="5320983"/>
            <a:ext cx="7366000" cy="7084376"/>
          </a:xfrm>
          <a:prstGeom prst="rect">
            <a:avLst/>
          </a:prstGeom>
          <a:noFill/>
          <a:ln w="28575">
            <a:solidFill>
              <a:srgbClr val="85C4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0" tIns="93600" rIns="180000" bIns="93600" anchor="ctr"/>
          <a:lstStyle>
            <a:lvl1pPr marL="177800" indent="-1778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85800" indent="-685800" algn="l">
              <a:lnSpc>
                <a:spcPct val="100000"/>
              </a:lnSpc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pt-BR" altLang="pt-BR" sz="4800" dirty="0">
                <a:solidFill>
                  <a:srgbClr val="FFFF00"/>
                </a:solidFill>
              </a:rPr>
              <a:t>Representa um potencial de perda de até 60% na produção de grãos de uma lavoura</a:t>
            </a:r>
          </a:p>
          <a:p>
            <a:pPr marL="685800" indent="-685800" algn="l">
              <a:lnSpc>
                <a:spcPct val="100000"/>
              </a:lnSpc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pt-BR" altLang="pt-BR" sz="4800" dirty="0">
                <a:solidFill>
                  <a:srgbClr val="FFFF00"/>
                </a:solidFill>
              </a:rPr>
              <a:t>Grande ocorrência e alta taxa de infestação, variando de 25% a 100%</a:t>
            </a:r>
          </a:p>
          <a:p>
            <a:pPr algn="l">
              <a:lnSpc>
                <a:spcPct val="100000"/>
              </a:lnSpc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None/>
            </a:pPr>
            <a:r>
              <a:rPr lang="pt-BR" altLang="pt-BR" sz="4000" dirty="0">
                <a:solidFill>
                  <a:srgbClr val="FFFF00"/>
                </a:solidFill>
                <a:cs typeface="Arial" panose="020B0604020202020204" pitchFamily="34" charset="0"/>
              </a:rPr>
              <a:t>Fonte: Revista Rural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6144899" y="2739580"/>
            <a:ext cx="6457950" cy="161991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80000" tIns="93600" rIns="180000" bIns="93600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pt-BR" altLang="pt-BR" sz="2800" b="1">
                <a:solidFill>
                  <a:schemeClr val="bg1"/>
                </a:solidFill>
              </a:rPr>
              <a:t>MILHO / LAGARTA DO CARTUCHO </a:t>
            </a:r>
            <a:endParaRPr lang="pt-BR" altLang="pt-BR" sz="3200" b="1">
              <a:solidFill>
                <a:schemeClr val="bg1"/>
              </a:solidFill>
              <a:latin typeface="Univers 57 Condensed"/>
              <a:cs typeface="Arial" panose="020B0604020202020204" pitchFamily="34" charset="0"/>
            </a:endParaRPr>
          </a:p>
        </p:txBody>
      </p:sp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4" y="2739580"/>
            <a:ext cx="13889860" cy="966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2630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121809" y="679542"/>
            <a:ext cx="16764000" cy="109855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pt-BR" altLang="pt-BR" dirty="0" smtClean="0">
                <a:solidFill>
                  <a:srgbClr val="FFFF00"/>
                </a:solidFill>
              </a:rPr>
              <a:t>NA AGRICULTURA TROPICAL DO BRASIL:</a:t>
            </a:r>
            <a:endParaRPr lang="pt-BR" altLang="pt-BR" dirty="0" smtClean="0">
              <a:solidFill>
                <a:srgbClr val="FFFF00"/>
              </a:solidFill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774" y="2707362"/>
            <a:ext cx="13396044" cy="93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637958" y="4333876"/>
            <a:ext cx="8481402" cy="7705724"/>
          </a:xfrm>
          <a:prstGeom prst="rect">
            <a:avLst/>
          </a:prstGeom>
          <a:noFill/>
          <a:ln w="28575">
            <a:solidFill>
              <a:srgbClr val="85C4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0" tIns="93600" rIns="180000" bIns="93600" anchor="ctr"/>
          <a:lstStyle>
            <a:lvl1pPr marL="177800" indent="-1778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85800" indent="-685800" algn="l">
              <a:lnSpc>
                <a:spcPct val="100000"/>
              </a:lnSpc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pt-BR" altLang="pt-BR" sz="4800" dirty="0">
                <a:solidFill>
                  <a:srgbClr val="FFFF00"/>
                </a:solidFill>
              </a:rPr>
              <a:t>Suga a seiva e vetor da virose Mosaico das  Nervuras (VMN)</a:t>
            </a:r>
          </a:p>
          <a:p>
            <a:pPr marL="685800" indent="-685800" algn="l">
              <a:lnSpc>
                <a:spcPct val="100000"/>
              </a:lnSpc>
              <a:spcBef>
                <a:spcPct val="20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pt-BR" altLang="pt-BR" sz="4800" dirty="0">
                <a:solidFill>
                  <a:srgbClr val="FFFF00"/>
                </a:solidFill>
              </a:rPr>
              <a:t>Resultados experimentais demonstram que a VMN pode reduzir a produção em até 60%.</a:t>
            </a:r>
          </a:p>
          <a:p>
            <a:pPr marL="0" indent="0" algn="l">
              <a:lnSpc>
                <a:spcPct val="100000"/>
              </a:lnSpc>
              <a:spcBef>
                <a:spcPct val="20000"/>
              </a:spcBef>
              <a:buClr>
                <a:srgbClr val="009999"/>
              </a:buClr>
            </a:pPr>
            <a:r>
              <a:rPr lang="pt-BR" altLang="pt-BR" sz="4000" dirty="0">
                <a:solidFill>
                  <a:srgbClr val="FFFF00"/>
                </a:solidFill>
                <a:cs typeface="Arial" panose="020B0604020202020204" pitchFamily="34" charset="0"/>
              </a:rPr>
              <a:t>Fonte: Embrapa</a:t>
            </a: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2402212" y="2707362"/>
            <a:ext cx="645795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80000" tIns="93600" rIns="180000" bIns="93600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pt-BR" altLang="pt-BR" sz="3200" b="1" dirty="0">
                <a:solidFill>
                  <a:schemeClr val="bg1"/>
                </a:solidFill>
                <a:latin typeface="Univers 57 Condensed"/>
                <a:cs typeface="Arial" panose="020B0604020202020204" pitchFamily="34" charset="0"/>
              </a:rPr>
              <a:t>ALGODÃO / PULGÃO</a:t>
            </a:r>
          </a:p>
        </p:txBody>
      </p:sp>
    </p:spTree>
    <p:extLst>
      <p:ext uri="{BB962C8B-B14F-4D97-AF65-F5344CB8AC3E}">
        <p14:creationId xmlns:p14="http://schemas.microsoft.com/office/powerpoint/2010/main" val="2953962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121809" y="679542"/>
            <a:ext cx="16764000" cy="109855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pt-BR" altLang="pt-BR" dirty="0">
                <a:solidFill>
                  <a:srgbClr val="FFFF00"/>
                </a:solidFill>
              </a:rPr>
              <a:t>NA AGRICULTURA TROPICAL DO </a:t>
            </a:r>
            <a:r>
              <a:rPr lang="pt-BR" altLang="pt-BR" dirty="0" smtClean="0">
                <a:solidFill>
                  <a:srgbClr val="FFFF00"/>
                </a:solidFill>
              </a:rPr>
              <a:t>BRASIL:</a:t>
            </a:r>
            <a:endParaRPr lang="pt-BR" altLang="pt-BR" dirty="0">
              <a:solidFill>
                <a:srgbClr val="FFFF00"/>
              </a:solidFill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4" y="2770915"/>
            <a:ext cx="13889860" cy="972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667402" y="5320983"/>
            <a:ext cx="7389471" cy="7084376"/>
          </a:xfrm>
          <a:prstGeom prst="rect">
            <a:avLst/>
          </a:prstGeom>
          <a:noFill/>
          <a:ln w="28575">
            <a:solidFill>
              <a:srgbClr val="85C4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80000" tIns="93600" rIns="180000" bIns="93600" anchor="ctr"/>
          <a:lstStyle>
            <a:lvl1pPr marL="177800" indent="-1778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85800" indent="-685800" algn="l">
              <a:lnSpc>
                <a:spcPct val="100000"/>
              </a:lnSpc>
              <a:spcBef>
                <a:spcPct val="75000"/>
              </a:spcBef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pt-BR" altLang="pt-BR" sz="4800" dirty="0">
                <a:solidFill>
                  <a:srgbClr val="FFFF00"/>
                </a:solidFill>
              </a:rPr>
              <a:t>Podem causar danos de até 10 toneladas por hectare no ano, o que representa cerca de 60 toneladas por hectare durante o ciclo completo da cultura</a:t>
            </a:r>
          </a:p>
          <a:p>
            <a:pPr algn="l">
              <a:lnSpc>
                <a:spcPct val="100000"/>
              </a:lnSpc>
              <a:spcBef>
                <a:spcPct val="75000"/>
              </a:spcBef>
              <a:buClr>
                <a:srgbClr val="009999"/>
              </a:buClr>
              <a:buFont typeface="Arial" panose="020B0604020202020204" pitchFamily="34" charset="0"/>
              <a:buNone/>
            </a:pPr>
            <a:r>
              <a:rPr lang="pt-BR" altLang="pt-BR" sz="4000" dirty="0">
                <a:solidFill>
                  <a:srgbClr val="FFFF00"/>
                </a:solidFill>
                <a:cs typeface="Arial" panose="020B0604020202020204" pitchFamily="34" charset="0"/>
              </a:rPr>
              <a:t>Fonte: Revista </a:t>
            </a:r>
            <a:r>
              <a:rPr lang="pt-BR" altLang="pt-BR" sz="4000" dirty="0" err="1">
                <a:solidFill>
                  <a:srgbClr val="FFFF00"/>
                </a:solidFill>
                <a:cs typeface="Arial" panose="020B0604020202020204" pitchFamily="34" charset="0"/>
              </a:rPr>
              <a:t>Agrobyte</a:t>
            </a:r>
            <a:endParaRPr lang="pt-BR" altLang="pt-BR" sz="40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6144899" y="3196780"/>
            <a:ext cx="645795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80000" tIns="93600" rIns="180000" bIns="93600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pt-BR" altLang="pt-BR" sz="2800" b="1" dirty="0">
                <a:solidFill>
                  <a:schemeClr val="bg1"/>
                </a:solidFill>
              </a:rPr>
              <a:t>CANA-DE-AÇÚCAR / CUPIM </a:t>
            </a:r>
          </a:p>
        </p:txBody>
      </p:sp>
    </p:spTree>
    <p:extLst>
      <p:ext uri="{BB962C8B-B14F-4D97-AF65-F5344CB8AC3E}">
        <p14:creationId xmlns:p14="http://schemas.microsoft.com/office/powerpoint/2010/main" val="30794774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746</Words>
  <Application>Microsoft Office PowerPoint</Application>
  <PresentationFormat>Personalizar</PresentationFormat>
  <Paragraphs>160</Paragraphs>
  <Slides>27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9" baseType="lpstr">
      <vt:lpstr>Arial</vt:lpstr>
      <vt:lpstr>Arial Bold</vt:lpstr>
      <vt:lpstr>Calibri</vt:lpstr>
      <vt:lpstr>Gotham</vt:lpstr>
      <vt:lpstr>Gotham Bold</vt:lpstr>
      <vt:lpstr>Gotham Medium</vt:lpstr>
      <vt:lpstr>Helvetica Light</vt:lpstr>
      <vt:lpstr>Lucida Grande</vt:lpstr>
      <vt:lpstr>ＭＳ Ｐゴシック</vt:lpstr>
      <vt:lpstr>Times New Roman</vt:lpstr>
      <vt:lpstr>Univers 57 Condensed</vt:lpstr>
      <vt:lpstr>Black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rober_000</dc:creator>
  <cp:lastModifiedBy>Conta da Microsoft</cp:lastModifiedBy>
  <cp:revision>88</cp:revision>
  <cp:lastPrinted>2015-03-25T19:25:30Z</cp:lastPrinted>
  <dcterms:modified xsi:type="dcterms:W3CDTF">2015-10-22T01:56:37Z</dcterms:modified>
</cp:coreProperties>
</file>