
<file path=[Content_Types].xml><?xml version="1.0" encoding="utf-8"?>
<Types xmlns="http://schemas.openxmlformats.org/package/2006/content-types">
  <Default Extension="png" ContentType="image/png"/>
  <Default Extension="tmp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9"/>
  </p:notesMasterIdLst>
  <p:sldIdLst>
    <p:sldId id="256" r:id="rId2"/>
    <p:sldId id="271" r:id="rId3"/>
    <p:sldId id="267" r:id="rId4"/>
    <p:sldId id="266" r:id="rId5"/>
    <p:sldId id="338" r:id="rId6"/>
    <p:sldId id="343" r:id="rId7"/>
    <p:sldId id="342" r:id="rId8"/>
    <p:sldId id="345" r:id="rId9"/>
    <p:sldId id="344" r:id="rId10"/>
    <p:sldId id="268" r:id="rId11"/>
    <p:sldId id="257" r:id="rId12"/>
    <p:sldId id="298" r:id="rId13"/>
    <p:sldId id="331" r:id="rId14"/>
    <p:sldId id="261" r:id="rId15"/>
    <p:sldId id="304" r:id="rId16"/>
    <p:sldId id="299" r:id="rId17"/>
    <p:sldId id="301" r:id="rId18"/>
    <p:sldId id="296" r:id="rId19"/>
    <p:sldId id="303" r:id="rId20"/>
    <p:sldId id="312" r:id="rId21"/>
    <p:sldId id="346" r:id="rId22"/>
    <p:sldId id="348" r:id="rId23"/>
    <p:sldId id="313" r:id="rId24"/>
    <p:sldId id="314" r:id="rId25"/>
    <p:sldId id="332" r:id="rId26"/>
    <p:sldId id="349" r:id="rId27"/>
    <p:sldId id="269" r:id="rId28"/>
  </p:sldIdLst>
  <p:sldSz cx="24384000" cy="13716000"/>
  <p:notesSz cx="7099300" cy="10234613"/>
  <p:defaultTextStyle>
    <a:lvl1pPr algn="ctr" defTabSz="825500">
      <a:defRPr sz="5000">
        <a:solidFill>
          <a:srgbClr val="FFFFFF"/>
        </a:solidFill>
        <a:latin typeface="+mn-lt"/>
        <a:ea typeface="+mn-ea"/>
        <a:cs typeface="+mn-cs"/>
        <a:sym typeface="Helvetica Light"/>
      </a:defRPr>
    </a:lvl1pPr>
    <a:lvl2pPr indent="228600" algn="ctr" defTabSz="825500">
      <a:defRPr sz="5000">
        <a:solidFill>
          <a:srgbClr val="FFFFFF"/>
        </a:solidFill>
        <a:latin typeface="+mn-lt"/>
        <a:ea typeface="+mn-ea"/>
        <a:cs typeface="+mn-cs"/>
        <a:sym typeface="Helvetica Light"/>
      </a:defRPr>
    </a:lvl2pPr>
    <a:lvl3pPr indent="457200" algn="ctr" defTabSz="825500">
      <a:defRPr sz="5000">
        <a:solidFill>
          <a:srgbClr val="FFFFFF"/>
        </a:solidFill>
        <a:latin typeface="+mn-lt"/>
        <a:ea typeface="+mn-ea"/>
        <a:cs typeface="+mn-cs"/>
        <a:sym typeface="Helvetica Light"/>
      </a:defRPr>
    </a:lvl3pPr>
    <a:lvl4pPr indent="685800" algn="ctr" defTabSz="825500">
      <a:defRPr sz="5000">
        <a:solidFill>
          <a:srgbClr val="FFFFFF"/>
        </a:solidFill>
        <a:latin typeface="+mn-lt"/>
        <a:ea typeface="+mn-ea"/>
        <a:cs typeface="+mn-cs"/>
        <a:sym typeface="Helvetica Light"/>
      </a:defRPr>
    </a:lvl4pPr>
    <a:lvl5pPr indent="914400" algn="ctr" defTabSz="825500">
      <a:defRPr sz="5000">
        <a:solidFill>
          <a:srgbClr val="FFFFFF"/>
        </a:solidFill>
        <a:latin typeface="+mn-lt"/>
        <a:ea typeface="+mn-ea"/>
        <a:cs typeface="+mn-cs"/>
        <a:sym typeface="Helvetica Light"/>
      </a:defRPr>
    </a:lvl5pPr>
    <a:lvl6pPr indent="1143000" algn="ctr" defTabSz="825500">
      <a:defRPr sz="5000">
        <a:solidFill>
          <a:srgbClr val="FFFFFF"/>
        </a:solidFill>
        <a:latin typeface="+mn-lt"/>
        <a:ea typeface="+mn-ea"/>
        <a:cs typeface="+mn-cs"/>
        <a:sym typeface="Helvetica Light"/>
      </a:defRPr>
    </a:lvl6pPr>
    <a:lvl7pPr indent="1371600" algn="ctr" defTabSz="825500">
      <a:defRPr sz="5000">
        <a:solidFill>
          <a:srgbClr val="FFFFFF"/>
        </a:solidFill>
        <a:latin typeface="+mn-lt"/>
        <a:ea typeface="+mn-ea"/>
        <a:cs typeface="+mn-cs"/>
        <a:sym typeface="Helvetica Light"/>
      </a:defRPr>
    </a:lvl7pPr>
    <a:lvl8pPr indent="1600200" algn="ctr" defTabSz="825500">
      <a:defRPr sz="5000">
        <a:solidFill>
          <a:srgbClr val="FFFFFF"/>
        </a:solidFill>
        <a:latin typeface="+mn-lt"/>
        <a:ea typeface="+mn-ea"/>
        <a:cs typeface="+mn-cs"/>
        <a:sym typeface="Helvetica Light"/>
      </a:defRPr>
    </a:lvl8pPr>
    <a:lvl9pPr indent="1828800" algn="ctr" defTabSz="825500">
      <a:defRPr sz="5000">
        <a:solidFill>
          <a:srgbClr val="FFFFFF"/>
        </a:solidFill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B843B"/>
    <a:srgbClr val="D4DF28"/>
    <a:srgbClr val="506234"/>
    <a:srgbClr val="E6EE00"/>
    <a:srgbClr val="265D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3C0FC">
              <a:alpha val="26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1497FC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065C1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065C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8EA5CB">
              <a:alpha val="2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4CB9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4CB9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308B16">
              <a:alpha val="3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solidFill>
            <a:srgbClr val="2D7132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08B16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noFill/>
              <a:miter lim="400000"/>
            </a:ln>
          </a:bottom>
          <a:insideH>
            <a:ln w="254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08B1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97A7B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BF630E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B4407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B4407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97A7B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1F2428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84B4C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84B4C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97A7B">
              <a:alpha val="30000"/>
            </a:srgbClr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8F44A2F1-9E1F-4B54-A3A2-5F16C0AD49E2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3C0FC">
              <a:alpha val="26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1497FC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065C1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065C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59" autoAdjust="0"/>
    <p:restoredTop sz="94660"/>
  </p:normalViewPr>
  <p:slideViewPr>
    <p:cSldViewPr snapToGrid="0" snapToObjects="1">
      <p:cViewPr varScale="1">
        <p:scale>
          <a:sx n="25" d="100"/>
          <a:sy n="25" d="100"/>
        </p:scale>
        <p:origin x="672" y="5"/>
      </p:cViewPr>
      <p:guideLst>
        <p:guide orient="horz" pos="4320"/>
        <p:guide pos="76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  <a:prstGeom prst="rect">
            <a:avLst/>
          </a:prstGeom>
        </p:spPr>
        <p:txBody>
          <a:bodyPr lIns="99048" tIns="49524" rIns="99048" bIns="49524"/>
          <a:lstStyle/>
          <a:p>
            <a:pPr lvl="0"/>
            <a:endParaRPr/>
          </a:p>
        </p:txBody>
      </p:sp>
      <p:sp>
        <p:nvSpPr>
          <p:cNvPr id="30" name="Shape 30"/>
          <p:cNvSpPr>
            <a:spLocks noGrp="1"/>
          </p:cNvSpPr>
          <p:nvPr>
            <p:ph type="body" sz="quarter" idx="1"/>
          </p:nvPr>
        </p:nvSpPr>
        <p:spPr>
          <a:xfrm>
            <a:off x="946574" y="4861441"/>
            <a:ext cx="5206153" cy="4605576"/>
          </a:xfrm>
          <a:prstGeom prst="rect">
            <a:avLst/>
          </a:prstGeom>
        </p:spPr>
        <p:txBody>
          <a:bodyPr lIns="99048" tIns="49524" rIns="99048" bIns="49524"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179509922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defRPr sz="2200">
        <a:latin typeface="Lucida Grande"/>
        <a:ea typeface="Lucida Grande"/>
        <a:cs typeface="Lucida Grande"/>
        <a:sym typeface="Lucida Grande"/>
      </a:defRPr>
    </a:lvl1pPr>
    <a:lvl2pPr indent="228600" defTabSz="457200">
      <a:defRPr sz="2200">
        <a:latin typeface="Lucida Grande"/>
        <a:ea typeface="Lucida Grande"/>
        <a:cs typeface="Lucida Grande"/>
        <a:sym typeface="Lucida Grande"/>
      </a:defRPr>
    </a:lvl2pPr>
    <a:lvl3pPr indent="457200" defTabSz="457200">
      <a:defRPr sz="2200">
        <a:latin typeface="Lucida Grande"/>
        <a:ea typeface="Lucida Grande"/>
        <a:cs typeface="Lucida Grande"/>
        <a:sym typeface="Lucida Grande"/>
      </a:defRPr>
    </a:lvl3pPr>
    <a:lvl4pPr indent="685800" defTabSz="457200">
      <a:defRPr sz="2200">
        <a:latin typeface="Lucida Grande"/>
        <a:ea typeface="Lucida Grande"/>
        <a:cs typeface="Lucida Grande"/>
        <a:sym typeface="Lucida Grande"/>
      </a:defRPr>
    </a:lvl4pPr>
    <a:lvl5pPr indent="914400" defTabSz="457200">
      <a:defRPr sz="2200">
        <a:latin typeface="Lucida Grande"/>
        <a:ea typeface="Lucida Grande"/>
        <a:cs typeface="Lucida Grande"/>
        <a:sym typeface="Lucida Grande"/>
      </a:defRPr>
    </a:lvl5pPr>
    <a:lvl6pPr indent="1143000" defTabSz="457200">
      <a:defRPr sz="2200">
        <a:latin typeface="Lucida Grande"/>
        <a:ea typeface="Lucida Grande"/>
        <a:cs typeface="Lucida Grande"/>
        <a:sym typeface="Lucida Grande"/>
      </a:defRPr>
    </a:lvl6pPr>
    <a:lvl7pPr indent="1371600" defTabSz="457200">
      <a:defRPr sz="2200">
        <a:latin typeface="Lucida Grande"/>
        <a:ea typeface="Lucida Grande"/>
        <a:cs typeface="Lucida Grande"/>
        <a:sym typeface="Lucida Grande"/>
      </a:defRPr>
    </a:lvl7pPr>
    <a:lvl8pPr indent="1600200" defTabSz="457200">
      <a:defRPr sz="2200">
        <a:latin typeface="Lucida Grande"/>
        <a:ea typeface="Lucida Grande"/>
        <a:cs typeface="Lucida Grande"/>
        <a:sym typeface="Lucida Grande"/>
      </a:defRPr>
    </a:lvl8pPr>
    <a:lvl9pPr indent="1828800" defTabSz="457200">
      <a:defRPr sz="2200">
        <a:latin typeface="Lucida Grande"/>
        <a:ea typeface="Lucida Grande"/>
        <a:cs typeface="Lucida Grande"/>
        <a:sym typeface="Lucida Grand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43688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asted-image.pdf"/>
          <p:cNvPicPr/>
          <p:nvPr userDrawn="1"/>
        </p:nvPicPr>
        <p:blipFill rotWithShape="1">
          <a:blip r:embed="rId2">
            <a:extLst/>
          </a:blip>
          <a:srcRect r="18821"/>
          <a:stretch/>
        </p:blipFill>
        <p:spPr>
          <a:xfrm>
            <a:off x="-40895" y="-73838"/>
            <a:ext cx="24622451" cy="1386367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>
          <a:xfrm>
            <a:off x="1219200" y="12712701"/>
            <a:ext cx="5689600" cy="730250"/>
          </a:xfrm>
          <a:prstGeom prst="rect">
            <a:avLst/>
          </a:prstGeom>
        </p:spPr>
        <p:txBody>
          <a:bodyPr/>
          <a:lstStyle/>
          <a:p>
            <a:fld id="{219FF855-7A5C-4CC6-902D-888F996782A5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21/10/2015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8331200" y="12712701"/>
            <a:ext cx="7721600" cy="730250"/>
          </a:xfrm>
          <a:prstGeom prst="rect">
            <a:avLst/>
          </a:prstGeom>
        </p:spPr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17475200" y="12712701"/>
            <a:ext cx="5689600" cy="730250"/>
          </a:xfrm>
          <a:prstGeom prst="rect">
            <a:avLst/>
          </a:prstGeom>
        </p:spPr>
        <p:txBody>
          <a:bodyPr/>
          <a:lstStyle/>
          <a:p>
            <a:fld id="{66418FAE-6820-4FAF-B743-08A6CADE1B07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1815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- Center">
    <p:bg>
      <p:bgPr>
        <a:solidFill>
          <a:srgbClr val="265D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11200">
                <a:solidFill>
                  <a:srgbClr val="FFFFFF"/>
                </a:solidFill>
              </a:rP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11200">
                <a:solidFill>
                  <a:srgbClr val="FFFFFF"/>
                </a:solidFill>
              </a:rPr>
              <a:t>Title Text</a:t>
            </a:r>
          </a:p>
        </p:txBody>
      </p:sp>
      <p:sp>
        <p:nvSpPr>
          <p:cNvPr id="19" name="Shape 19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5200">
                <a:solidFill>
                  <a:srgbClr val="FFFFFF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5200">
                <a:solidFill>
                  <a:srgbClr val="FFFFFF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5200">
                <a:solidFill>
                  <a:srgbClr val="FFFFFF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5200">
                <a:solidFill>
                  <a:srgbClr val="FFFFFF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5200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11200">
                <a:solidFill>
                  <a:srgbClr val="FFFFFF"/>
                </a:solidFill>
              </a:rPr>
              <a:t>Title Text</a:t>
            </a:r>
          </a:p>
        </p:txBody>
      </p:sp>
      <p:sp>
        <p:nvSpPr>
          <p:cNvPr id="22" name="Shape 22"/>
          <p:cNvSpPr>
            <a:spLocks noGrp="1"/>
          </p:cNvSpPr>
          <p:nvPr>
            <p:ph type="body" idx="1"/>
          </p:nvPr>
        </p:nvSpPr>
        <p:spPr>
          <a:xfrm>
            <a:off x="4387453" y="3643312"/>
            <a:ext cx="7500938" cy="8840392"/>
          </a:xfrm>
          <a:prstGeom prst="rect">
            <a:avLst/>
          </a:prstGeom>
        </p:spPr>
        <p:txBody>
          <a:bodyPr/>
          <a:lstStyle>
            <a:lvl1pPr marL="465364" indent="-465364">
              <a:spcBef>
                <a:spcPts val="3200"/>
              </a:spcBef>
              <a:defRPr sz="3800"/>
            </a:lvl1pPr>
            <a:lvl2pPr marL="808264" indent="-465364">
              <a:spcBef>
                <a:spcPts val="3200"/>
              </a:spcBef>
              <a:defRPr sz="3800"/>
            </a:lvl2pPr>
            <a:lvl3pPr marL="1354364" indent="-465364">
              <a:spcBef>
                <a:spcPts val="3200"/>
              </a:spcBef>
              <a:defRPr sz="3800"/>
            </a:lvl3pPr>
            <a:lvl4pPr marL="1798864" indent="-465364">
              <a:spcBef>
                <a:spcPts val="3200"/>
              </a:spcBef>
              <a:defRPr sz="3800"/>
            </a:lvl4pPr>
            <a:lvl5pPr marL="2243364" indent="-465364">
              <a:spcBef>
                <a:spcPts val="3200"/>
              </a:spcBef>
              <a:defRPr sz="38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FFFFFF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FFFFFF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FFFFFF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FFFFFF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>
            <a:spLocks noGrp="1"/>
          </p:cNvSpPr>
          <p:nvPr>
            <p:ph type="body" idx="1"/>
          </p:nvPr>
        </p:nvSpPr>
        <p:spPr>
          <a:xfrm>
            <a:off x="4387453" y="1785937"/>
            <a:ext cx="15609094" cy="10144126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5200">
                <a:solidFill>
                  <a:srgbClr val="FFFFFF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5200">
                <a:solidFill>
                  <a:srgbClr val="FFFFFF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5200">
                <a:solidFill>
                  <a:srgbClr val="FFFFFF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5200">
                <a:solidFill>
                  <a:srgbClr val="FFFFFF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5200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4387453" y="357187"/>
            <a:ext cx="15609094" cy="30360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71437" tIns="71437" rIns="71437" bIns="71437" anchor="ctr">
            <a:norm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11200">
                <a:solidFill>
                  <a:srgbClr val="FFFFFF"/>
                </a:solidFill>
              </a:rPr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4387453" y="3643312"/>
            <a:ext cx="15609094" cy="88403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71437" tIns="71437" rIns="71437" bIns="71437" anchor="ctr">
            <a:norm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5200">
                <a:solidFill>
                  <a:srgbClr val="FFFFFF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5200">
                <a:solidFill>
                  <a:srgbClr val="FFFFFF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5200">
                <a:solidFill>
                  <a:srgbClr val="FFFFFF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5200">
                <a:solidFill>
                  <a:srgbClr val="FFFFFF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5200">
                <a:solidFill>
                  <a:srgbClr val="FFFFFF"/>
                </a:solidFill>
              </a:rPr>
              <a:t>Body Level Five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ransition spd="med"/>
  <p:txStyles>
    <p:titleStyle>
      <a:lvl1pPr algn="ctr" defTabSz="584200">
        <a:defRPr sz="11200">
          <a:solidFill>
            <a:srgbClr val="FFFFFF"/>
          </a:solidFill>
          <a:latin typeface="+mn-lt"/>
          <a:ea typeface="+mn-ea"/>
          <a:cs typeface="+mn-cs"/>
          <a:sym typeface="Helvetica Light"/>
        </a:defRPr>
      </a:lvl1pPr>
      <a:lvl2pPr indent="228600" algn="ctr" defTabSz="584200">
        <a:defRPr sz="11200">
          <a:solidFill>
            <a:srgbClr val="FFFFFF"/>
          </a:solidFill>
          <a:latin typeface="+mn-lt"/>
          <a:ea typeface="+mn-ea"/>
          <a:cs typeface="+mn-cs"/>
          <a:sym typeface="Helvetica Light"/>
        </a:defRPr>
      </a:lvl2pPr>
      <a:lvl3pPr indent="457200" algn="ctr" defTabSz="584200">
        <a:defRPr sz="11200">
          <a:solidFill>
            <a:srgbClr val="FFFFFF"/>
          </a:solidFill>
          <a:latin typeface="+mn-lt"/>
          <a:ea typeface="+mn-ea"/>
          <a:cs typeface="+mn-cs"/>
          <a:sym typeface="Helvetica Light"/>
        </a:defRPr>
      </a:lvl3pPr>
      <a:lvl4pPr indent="685800" algn="ctr" defTabSz="584200">
        <a:defRPr sz="11200">
          <a:solidFill>
            <a:srgbClr val="FFFFFF"/>
          </a:solidFill>
          <a:latin typeface="+mn-lt"/>
          <a:ea typeface="+mn-ea"/>
          <a:cs typeface="+mn-cs"/>
          <a:sym typeface="Helvetica Light"/>
        </a:defRPr>
      </a:lvl4pPr>
      <a:lvl5pPr indent="914400" algn="ctr" defTabSz="584200">
        <a:defRPr sz="11200">
          <a:solidFill>
            <a:srgbClr val="FFFFFF"/>
          </a:solidFill>
          <a:latin typeface="+mn-lt"/>
          <a:ea typeface="+mn-ea"/>
          <a:cs typeface="+mn-cs"/>
          <a:sym typeface="Helvetica Light"/>
        </a:defRPr>
      </a:lvl5pPr>
      <a:lvl6pPr indent="1143000" algn="ctr" defTabSz="584200">
        <a:defRPr sz="11200">
          <a:solidFill>
            <a:srgbClr val="FFFFFF"/>
          </a:solidFill>
          <a:latin typeface="+mn-lt"/>
          <a:ea typeface="+mn-ea"/>
          <a:cs typeface="+mn-cs"/>
          <a:sym typeface="Helvetica Light"/>
        </a:defRPr>
      </a:lvl6pPr>
      <a:lvl7pPr indent="1371600" algn="ctr" defTabSz="584200">
        <a:defRPr sz="11200">
          <a:solidFill>
            <a:srgbClr val="FFFFFF"/>
          </a:solidFill>
          <a:latin typeface="+mn-lt"/>
          <a:ea typeface="+mn-ea"/>
          <a:cs typeface="+mn-cs"/>
          <a:sym typeface="Helvetica Light"/>
        </a:defRPr>
      </a:lvl7pPr>
      <a:lvl8pPr indent="1600200" algn="ctr" defTabSz="584200">
        <a:defRPr sz="11200">
          <a:solidFill>
            <a:srgbClr val="FFFFFF"/>
          </a:solidFill>
          <a:latin typeface="+mn-lt"/>
          <a:ea typeface="+mn-ea"/>
          <a:cs typeface="+mn-cs"/>
          <a:sym typeface="Helvetica Light"/>
        </a:defRPr>
      </a:lvl8pPr>
      <a:lvl9pPr indent="1828800" algn="ctr" defTabSz="584200">
        <a:defRPr sz="11200">
          <a:solidFill>
            <a:srgbClr val="FFFFFF"/>
          </a:solidFill>
          <a:latin typeface="+mn-lt"/>
          <a:ea typeface="+mn-ea"/>
          <a:cs typeface="+mn-cs"/>
          <a:sym typeface="Helvetica Light"/>
        </a:defRPr>
      </a:lvl9pPr>
    </p:titleStyle>
    <p:bodyStyle>
      <a:lvl1pPr marL="608263" indent="-608263" defTabSz="584200">
        <a:spcBef>
          <a:spcPts val="4200"/>
        </a:spcBef>
        <a:buSzPct val="75000"/>
        <a:buChar char="•"/>
        <a:defRPr sz="5200">
          <a:solidFill>
            <a:srgbClr val="FFFFFF"/>
          </a:solidFill>
          <a:latin typeface="+mn-lt"/>
          <a:ea typeface="+mn-ea"/>
          <a:cs typeface="+mn-cs"/>
          <a:sym typeface="Helvetica Light"/>
        </a:defRPr>
      </a:lvl1pPr>
      <a:lvl2pPr marL="1052763" indent="-608263" defTabSz="584200">
        <a:spcBef>
          <a:spcPts val="4200"/>
        </a:spcBef>
        <a:buSzPct val="75000"/>
        <a:buChar char="•"/>
        <a:defRPr sz="5200">
          <a:solidFill>
            <a:srgbClr val="FFFFFF"/>
          </a:solidFill>
          <a:latin typeface="+mn-lt"/>
          <a:ea typeface="+mn-ea"/>
          <a:cs typeface="+mn-cs"/>
          <a:sym typeface="Helvetica Light"/>
        </a:defRPr>
      </a:lvl2pPr>
      <a:lvl3pPr marL="1497263" indent="-608263" defTabSz="584200">
        <a:spcBef>
          <a:spcPts val="4200"/>
        </a:spcBef>
        <a:buSzPct val="75000"/>
        <a:buChar char="•"/>
        <a:defRPr sz="5200">
          <a:solidFill>
            <a:srgbClr val="FFFFFF"/>
          </a:solidFill>
          <a:latin typeface="+mn-lt"/>
          <a:ea typeface="+mn-ea"/>
          <a:cs typeface="+mn-cs"/>
          <a:sym typeface="Helvetica Light"/>
        </a:defRPr>
      </a:lvl3pPr>
      <a:lvl4pPr marL="1941763" indent="-608263" defTabSz="584200">
        <a:spcBef>
          <a:spcPts val="4200"/>
        </a:spcBef>
        <a:buSzPct val="75000"/>
        <a:buChar char="•"/>
        <a:defRPr sz="5200">
          <a:solidFill>
            <a:srgbClr val="FFFFFF"/>
          </a:solidFill>
          <a:latin typeface="+mn-lt"/>
          <a:ea typeface="+mn-ea"/>
          <a:cs typeface="+mn-cs"/>
          <a:sym typeface="Helvetica Light"/>
        </a:defRPr>
      </a:lvl4pPr>
      <a:lvl5pPr marL="2386263" indent="-608263" defTabSz="584200">
        <a:spcBef>
          <a:spcPts val="4200"/>
        </a:spcBef>
        <a:buSzPct val="75000"/>
        <a:buChar char="•"/>
        <a:defRPr sz="5200">
          <a:solidFill>
            <a:srgbClr val="FFFFFF"/>
          </a:solidFill>
          <a:latin typeface="+mn-lt"/>
          <a:ea typeface="+mn-ea"/>
          <a:cs typeface="+mn-cs"/>
          <a:sym typeface="Helvetica Light"/>
        </a:defRPr>
      </a:lvl5pPr>
      <a:lvl6pPr marL="2830763" indent="-608263" defTabSz="584200">
        <a:spcBef>
          <a:spcPts val="4200"/>
        </a:spcBef>
        <a:buSzPct val="75000"/>
        <a:buChar char="•"/>
        <a:defRPr sz="5200">
          <a:solidFill>
            <a:srgbClr val="FFFFFF"/>
          </a:solidFill>
          <a:latin typeface="+mn-lt"/>
          <a:ea typeface="+mn-ea"/>
          <a:cs typeface="+mn-cs"/>
          <a:sym typeface="Helvetica Light"/>
        </a:defRPr>
      </a:lvl6pPr>
      <a:lvl7pPr marL="3275263" indent="-608263" defTabSz="584200">
        <a:spcBef>
          <a:spcPts val="4200"/>
        </a:spcBef>
        <a:buSzPct val="75000"/>
        <a:buChar char="•"/>
        <a:defRPr sz="5200">
          <a:solidFill>
            <a:srgbClr val="FFFFFF"/>
          </a:solidFill>
          <a:latin typeface="+mn-lt"/>
          <a:ea typeface="+mn-ea"/>
          <a:cs typeface="+mn-cs"/>
          <a:sym typeface="Helvetica Light"/>
        </a:defRPr>
      </a:lvl7pPr>
      <a:lvl8pPr marL="3719763" indent="-608263" defTabSz="584200">
        <a:spcBef>
          <a:spcPts val="4200"/>
        </a:spcBef>
        <a:buSzPct val="75000"/>
        <a:buChar char="•"/>
        <a:defRPr sz="5200">
          <a:solidFill>
            <a:srgbClr val="FFFFFF"/>
          </a:solidFill>
          <a:latin typeface="+mn-lt"/>
          <a:ea typeface="+mn-ea"/>
          <a:cs typeface="+mn-cs"/>
          <a:sym typeface="Helvetica Light"/>
        </a:defRPr>
      </a:lvl8pPr>
      <a:lvl9pPr marL="4164263" indent="-608263" defTabSz="584200">
        <a:spcBef>
          <a:spcPts val="4200"/>
        </a:spcBef>
        <a:buSzPct val="75000"/>
        <a:buChar char="•"/>
        <a:defRPr sz="5200">
          <a:solidFill>
            <a:srgbClr val="FFFFFF"/>
          </a:solidFill>
          <a:latin typeface="+mn-lt"/>
          <a:ea typeface="+mn-ea"/>
          <a:cs typeface="+mn-cs"/>
          <a:sym typeface="Helvetica Light"/>
        </a:defRPr>
      </a:lvl9pPr>
    </p:bodyStyle>
    <p:otherStyle>
      <a:lvl1pPr algn="ctr" defTabSz="584200">
        <a:defRPr sz="24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1pPr>
      <a:lvl2pPr indent="228600" algn="ctr" defTabSz="584200">
        <a:defRPr sz="24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2pPr>
      <a:lvl3pPr indent="457200" algn="ctr" defTabSz="584200">
        <a:defRPr sz="24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3pPr>
      <a:lvl4pPr indent="685800" algn="ctr" defTabSz="584200">
        <a:defRPr sz="24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4pPr>
      <a:lvl5pPr indent="914400" algn="ctr" defTabSz="584200">
        <a:defRPr sz="24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5pPr>
      <a:lvl6pPr indent="1143000" algn="ctr" defTabSz="584200">
        <a:defRPr sz="24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6pPr>
      <a:lvl7pPr indent="1371600" algn="ctr" defTabSz="584200">
        <a:defRPr sz="24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7pPr>
      <a:lvl8pPr indent="1600200" algn="ctr" defTabSz="584200">
        <a:defRPr sz="24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8pPr>
      <a:lvl9pPr indent="1828800" algn="ctr" defTabSz="584200">
        <a:defRPr sz="24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tmp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asted-image.pdf"/>
          <p:cNvPicPr/>
          <p:nvPr/>
        </p:nvPicPr>
        <p:blipFill rotWithShape="1">
          <a:blip r:embed="rId2">
            <a:extLst/>
          </a:blip>
          <a:srcRect r="18821"/>
          <a:stretch/>
        </p:blipFill>
        <p:spPr>
          <a:xfrm>
            <a:off x="-40895" y="-73838"/>
            <a:ext cx="24622451" cy="15088060"/>
          </a:xfrm>
          <a:prstGeom prst="rect">
            <a:avLst/>
          </a:prstGeom>
          <a:ln w="12700">
            <a:miter lim="400000"/>
          </a:ln>
        </p:spPr>
      </p:pic>
      <p:sp>
        <p:nvSpPr>
          <p:cNvPr id="33" name="Shape 33"/>
          <p:cNvSpPr/>
          <p:nvPr/>
        </p:nvSpPr>
        <p:spPr>
          <a:xfrm>
            <a:off x="2120115" y="4782053"/>
            <a:ext cx="19431205" cy="49859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 marR="673100" lvl="0" algn="l" defTabSz="457200">
              <a:lnSpc>
                <a:spcPct val="90000"/>
              </a:lnSpc>
              <a:defRPr sz="1800">
                <a:solidFill>
                  <a:srgbClr val="000000"/>
                </a:solidFill>
              </a:defRPr>
            </a:pPr>
            <a:r>
              <a:rPr lang="pt-BR" sz="9000" b="1" dirty="0" smtClean="0">
                <a:solidFill>
                  <a:srgbClr val="0B5D12"/>
                </a:solidFill>
                <a:latin typeface="Arial"/>
                <a:ea typeface="Arial Bold"/>
                <a:cs typeface="Arial"/>
                <a:sym typeface="Arial Bold"/>
              </a:rPr>
              <a:t>O Papel do Setor Privado na Defesa Agropecuária: Desafios para a Segurança Alimentar e Ambiental</a:t>
            </a:r>
            <a:endParaRPr sz="9000" b="1" dirty="0">
              <a:solidFill>
                <a:srgbClr val="0B5D12"/>
              </a:solidFill>
              <a:latin typeface="Arial"/>
              <a:ea typeface="Arial Bold"/>
              <a:cs typeface="Arial"/>
              <a:sym typeface="Arial Bold"/>
            </a:endParaRPr>
          </a:p>
        </p:txBody>
      </p:sp>
      <p:sp>
        <p:nvSpPr>
          <p:cNvPr id="34" name="Shape 34"/>
          <p:cNvSpPr/>
          <p:nvPr/>
        </p:nvSpPr>
        <p:spPr>
          <a:xfrm>
            <a:off x="2120115" y="12328832"/>
            <a:ext cx="8973610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defRPr sz="4200" cap="all">
                <a:latin typeface="Arial Bold"/>
                <a:ea typeface="Arial Bold"/>
                <a:cs typeface="Arial Bold"/>
                <a:sym typeface="Arial Bold"/>
              </a:defRPr>
            </a:lvl1pPr>
          </a:lstStyle>
          <a:p>
            <a:pPr lvl="0">
              <a:defRPr sz="1800" cap="none">
                <a:solidFill>
                  <a:srgbClr val="000000"/>
                </a:solidFill>
              </a:defRPr>
            </a:pPr>
            <a:r>
              <a:rPr sz="4200" cap="all" dirty="0" smtClean="0">
                <a:solidFill>
                  <a:schemeClr val="tx1"/>
                </a:solidFill>
              </a:rPr>
              <a:t>ROBERTO </a:t>
            </a:r>
            <a:r>
              <a:rPr sz="4200" cap="all" dirty="0">
                <a:solidFill>
                  <a:schemeClr val="tx1"/>
                </a:solidFill>
              </a:rPr>
              <a:t>SANT'AnNA - </a:t>
            </a:r>
            <a:r>
              <a:rPr lang="pt-BR" sz="4200" cap="all" dirty="0" smtClean="0">
                <a:solidFill>
                  <a:schemeClr val="tx1"/>
                </a:solidFill>
              </a:rPr>
              <a:t>22</a:t>
            </a:r>
            <a:r>
              <a:rPr sz="4200" cap="all" dirty="0" smtClean="0">
                <a:solidFill>
                  <a:schemeClr val="tx1"/>
                </a:solidFill>
              </a:rPr>
              <a:t>/</a:t>
            </a:r>
            <a:r>
              <a:rPr lang="pt-BR" sz="4200" cap="all" dirty="0" smtClean="0">
                <a:solidFill>
                  <a:schemeClr val="tx1"/>
                </a:solidFill>
              </a:rPr>
              <a:t>1</a:t>
            </a:r>
            <a:r>
              <a:rPr sz="4200" cap="all" dirty="0" smtClean="0">
                <a:solidFill>
                  <a:schemeClr val="tx1"/>
                </a:solidFill>
              </a:rPr>
              <a:t>0/15 </a:t>
            </a:r>
            <a:endParaRPr sz="4200" cap="all" dirty="0">
              <a:solidFill>
                <a:schemeClr val="tx1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19659" y="11067843"/>
            <a:ext cx="2539999" cy="2009912"/>
          </a:xfrm>
          <a:prstGeom prst="rect">
            <a:avLst/>
          </a:prstGeom>
        </p:spPr>
      </p:pic>
      <p:sp>
        <p:nvSpPr>
          <p:cNvPr id="7" name="Shape 33"/>
          <p:cNvSpPr/>
          <p:nvPr/>
        </p:nvSpPr>
        <p:spPr>
          <a:xfrm>
            <a:off x="2120115" y="1013996"/>
            <a:ext cx="19431205" cy="22436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 marR="673100" lvl="0" defTabSz="457200">
              <a:lnSpc>
                <a:spcPct val="90000"/>
              </a:lnSpc>
              <a:defRPr sz="1800">
                <a:solidFill>
                  <a:srgbClr val="000000"/>
                </a:solidFill>
              </a:defRPr>
            </a:pPr>
            <a:r>
              <a:rPr lang="pt-BR" sz="5400" b="1" dirty="0" smtClean="0">
                <a:solidFill>
                  <a:srgbClr val="0B5D12"/>
                </a:solidFill>
                <a:latin typeface="Arial"/>
                <a:ea typeface="Arial Bold"/>
                <a:cs typeface="Arial"/>
                <a:sym typeface="Arial Bold"/>
              </a:rPr>
              <a:t>SENADO FEDERAL</a:t>
            </a:r>
          </a:p>
          <a:p>
            <a:pPr marR="673100" lvl="0" defTabSz="457200">
              <a:lnSpc>
                <a:spcPct val="90000"/>
              </a:lnSpc>
              <a:defRPr sz="1800">
                <a:solidFill>
                  <a:srgbClr val="000000"/>
                </a:solidFill>
              </a:defRPr>
            </a:pPr>
            <a:r>
              <a:rPr lang="pt-BR" sz="5400" b="1" dirty="0" smtClean="0">
                <a:solidFill>
                  <a:srgbClr val="0B5D12"/>
                </a:solidFill>
                <a:latin typeface="Arial"/>
                <a:ea typeface="Arial Bold"/>
                <a:cs typeface="Arial"/>
                <a:sym typeface="Arial Bold"/>
              </a:rPr>
              <a:t>COMISSÃO DE AGRICULTURA E REFORMA AGRÁRIA</a:t>
            </a:r>
          </a:p>
          <a:p>
            <a:pPr marR="673100" defTabSz="457200">
              <a:lnSpc>
                <a:spcPct val="90000"/>
              </a:lnSpc>
              <a:defRPr sz="1800">
                <a:solidFill>
                  <a:srgbClr val="000000"/>
                </a:solidFill>
              </a:defRPr>
            </a:pPr>
            <a:r>
              <a:rPr lang="pt-BR" sz="5400" b="1" dirty="0">
                <a:solidFill>
                  <a:srgbClr val="0B5D12"/>
                </a:solidFill>
                <a:latin typeface="Arial"/>
                <a:ea typeface="Arial Bold"/>
                <a:cs typeface="Arial"/>
                <a:sym typeface="Arial Bold"/>
              </a:rPr>
              <a:t>AUDIÊNCIA </a:t>
            </a:r>
            <a:r>
              <a:rPr lang="pt-BR" sz="5400" b="1" dirty="0" smtClean="0">
                <a:solidFill>
                  <a:srgbClr val="0B5D12"/>
                </a:solidFill>
                <a:latin typeface="Arial"/>
                <a:ea typeface="Arial Bold"/>
                <a:cs typeface="Arial"/>
                <a:sym typeface="Arial Bold"/>
              </a:rPr>
              <a:t>PÚBLICA</a:t>
            </a:r>
            <a:endParaRPr lang="pt-BR" sz="5400" b="1" dirty="0">
              <a:solidFill>
                <a:srgbClr val="0B5D12"/>
              </a:solidFill>
              <a:latin typeface="Arial"/>
              <a:ea typeface="Arial Bold"/>
              <a:cs typeface="Arial"/>
              <a:sym typeface="Arial Bold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56" t="26147" r="18702" b="32491"/>
          <a:stretch/>
        </p:blipFill>
        <p:spPr>
          <a:xfrm>
            <a:off x="16252480" y="11096554"/>
            <a:ext cx="4145281" cy="1981201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ELICOVERPA_paulovitale.jpg"/>
          <p:cNvPicPr/>
          <p:nvPr/>
        </p:nvPicPr>
        <p:blipFill rotWithShape="1">
          <a:blip r:embed="rId2">
            <a:extLst/>
          </a:blip>
          <a:srcRect l="5642" t="5523" r="1419" b="20359"/>
          <a:stretch/>
        </p:blipFill>
        <p:spPr>
          <a:xfrm>
            <a:off x="1" y="1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Shape 104"/>
          <p:cNvSpPr/>
          <p:nvPr/>
        </p:nvSpPr>
        <p:spPr>
          <a:xfrm>
            <a:off x="622167" y="10706316"/>
            <a:ext cx="7853431" cy="25648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R="457200" lvl="0" algn="l" defTabSz="457200">
              <a:defRPr sz="1800"/>
            </a:pPr>
            <a:r>
              <a:rPr sz="8000" dirty="0">
                <a:solidFill>
                  <a:srgbClr val="E6EE00"/>
                </a:solidFill>
                <a:latin typeface="Gotham Medium"/>
                <a:ea typeface="Gotham Medium"/>
                <a:cs typeface="Gotham Medium"/>
                <a:sym typeface="Gotham Medium"/>
              </a:rPr>
              <a:t>HELICOVERPA </a:t>
            </a:r>
            <a:endParaRPr lang="x-none" sz="8000" dirty="0" smtClean="0">
              <a:solidFill>
                <a:srgbClr val="E6EE00"/>
              </a:solidFill>
              <a:latin typeface="Gotham Medium"/>
              <a:ea typeface="Gotham Medium"/>
              <a:cs typeface="Gotham Medium"/>
              <a:sym typeface="Gotham Medium"/>
            </a:endParaRPr>
          </a:p>
          <a:p>
            <a:pPr marR="457200" lvl="0" algn="l" defTabSz="457200">
              <a:defRPr sz="1800"/>
            </a:pPr>
            <a:r>
              <a:rPr sz="8000" dirty="0" smtClean="0">
                <a:solidFill>
                  <a:srgbClr val="E6EE00"/>
                </a:solidFill>
                <a:latin typeface="Gotham Medium"/>
                <a:ea typeface="Gotham Medium"/>
                <a:cs typeface="Gotham Medium"/>
                <a:sym typeface="Gotham Medium"/>
              </a:rPr>
              <a:t>ARMIGERA</a:t>
            </a:r>
            <a:endParaRPr sz="8000" dirty="0">
              <a:solidFill>
                <a:srgbClr val="E6EE00"/>
              </a:solidFill>
              <a:latin typeface="Gotham Medium"/>
              <a:ea typeface="Gotham Medium"/>
              <a:cs typeface="Gotham Medium"/>
              <a:sym typeface="Gotham Medium"/>
            </a:endParaRPr>
          </a:p>
        </p:txBody>
      </p:sp>
      <p:sp>
        <p:nvSpPr>
          <p:cNvPr id="6" name="Shape 105"/>
          <p:cNvSpPr/>
          <p:nvPr/>
        </p:nvSpPr>
        <p:spPr>
          <a:xfrm>
            <a:off x="19434808" y="12922308"/>
            <a:ext cx="4514958" cy="3488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marR="457200" algn="l" defTabSz="457200">
              <a:defRPr sz="1800">
                <a:solidFill>
                  <a:srgbClr val="FFFFFF"/>
                </a:solidFill>
                <a:latin typeface="Gotham Medium"/>
                <a:ea typeface="Gotham Medium"/>
                <a:cs typeface="Gotham Medium"/>
                <a:sym typeface="Gotham Medium"/>
              </a:defRPr>
            </a:lvl1pPr>
          </a:lstStyle>
          <a:p>
            <a:pPr lvl="0">
              <a:defRPr>
                <a:solidFill>
                  <a:srgbClr val="000000"/>
                </a:solidFill>
              </a:defRPr>
            </a:pP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FOTO: PAULO VITALE / DIVULGAÇÃO ANDEF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4121809" y="679542"/>
            <a:ext cx="16764000" cy="1098550"/>
          </a:xfrm>
          <a:prstGeom prst="rect">
            <a:avLst/>
          </a:prstGeom>
        </p:spPr>
        <p:txBody>
          <a:bodyPr>
            <a:normAutofit fontScale="52500" lnSpcReduction="20000"/>
          </a:bodyPr>
          <a:lstStyle>
            <a:lvl1pPr algn="ctr" defTabSz="584200">
              <a:defRPr sz="11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Light"/>
              </a:defRPr>
            </a:lvl1pPr>
            <a:lvl2pPr indent="228600" algn="ctr" defTabSz="584200">
              <a:defRPr sz="11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Light"/>
              </a:defRPr>
            </a:lvl2pPr>
            <a:lvl3pPr indent="457200" algn="ctr" defTabSz="584200">
              <a:defRPr sz="11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Light"/>
              </a:defRPr>
            </a:lvl3pPr>
            <a:lvl4pPr indent="685800" algn="ctr" defTabSz="584200">
              <a:defRPr sz="11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Light"/>
              </a:defRPr>
            </a:lvl4pPr>
            <a:lvl5pPr indent="914400" algn="ctr" defTabSz="584200">
              <a:defRPr sz="11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Light"/>
              </a:defRPr>
            </a:lvl5pPr>
            <a:lvl6pPr indent="1143000" algn="ctr" defTabSz="584200">
              <a:defRPr sz="11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Light"/>
              </a:defRPr>
            </a:lvl6pPr>
            <a:lvl7pPr indent="1371600" algn="ctr" defTabSz="584200">
              <a:defRPr sz="11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Light"/>
              </a:defRPr>
            </a:lvl7pPr>
            <a:lvl8pPr indent="1600200" algn="ctr" defTabSz="584200">
              <a:defRPr sz="11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Light"/>
              </a:defRPr>
            </a:lvl8pPr>
            <a:lvl9pPr indent="1828800" algn="ctr" defTabSz="584200">
              <a:defRPr sz="11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r>
              <a:rPr lang="pt-BR" altLang="pt-BR" dirty="0" smtClean="0">
                <a:solidFill>
                  <a:srgbClr val="6B843B"/>
                </a:solidFill>
              </a:rPr>
              <a:t>NA AGRICULTURA TROPICAL DO BRASIL:</a:t>
            </a:r>
            <a:endParaRPr lang="pt-BR" altLang="pt-BR" dirty="0" smtClean="0">
              <a:solidFill>
                <a:srgbClr val="6B843B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485074701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66" b="11034"/>
          <a:stretch/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40" name="Shape 40"/>
          <p:cNvSpPr/>
          <p:nvPr/>
        </p:nvSpPr>
        <p:spPr>
          <a:xfrm>
            <a:off x="817674" y="558742"/>
            <a:ext cx="22103286" cy="67505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marR="914400" lvl="0" algn="l" defTabSz="457200">
              <a:lnSpc>
                <a:spcPct val="90000"/>
              </a:lnSpc>
              <a:defRPr sz="1800">
                <a:solidFill>
                  <a:srgbClr val="000000"/>
                </a:solidFill>
              </a:defRPr>
            </a:pPr>
            <a:r>
              <a:rPr lang="pt-BR" sz="6000" b="1" dirty="0" smtClean="0">
                <a:solidFill>
                  <a:srgbClr val="E6EE00"/>
                </a:solidFill>
                <a:latin typeface="Arial"/>
                <a:ea typeface="Arial Bold"/>
                <a:cs typeface="Arial"/>
                <a:sym typeface="Arial Bold"/>
              </a:rPr>
              <a:t>TRÊS GRANDES MOVIMENTOS QUE DEVEM IMPACTAR A DEMANDA MUNDIAL POR ALIMENTOS:</a:t>
            </a:r>
          </a:p>
          <a:p>
            <a:pPr marR="914400" lvl="0" algn="l" defTabSz="457200">
              <a:lnSpc>
                <a:spcPct val="90000"/>
              </a:lnSpc>
              <a:defRPr sz="1800">
                <a:solidFill>
                  <a:srgbClr val="000000"/>
                </a:solidFill>
              </a:defRPr>
            </a:pPr>
            <a:endParaRPr lang="pt-BR" sz="6000" b="1" dirty="0" smtClean="0">
              <a:solidFill>
                <a:srgbClr val="E6EE00"/>
              </a:solidFill>
              <a:latin typeface="Arial"/>
              <a:ea typeface="Arial Bold"/>
              <a:cs typeface="Arial"/>
              <a:sym typeface="Arial Bold"/>
            </a:endParaRPr>
          </a:p>
          <a:p>
            <a:pPr marL="1143000" marR="914400" lvl="0" indent="-1143000" algn="l" defTabSz="457200">
              <a:lnSpc>
                <a:spcPct val="90000"/>
              </a:lnSpc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</a:defRPr>
            </a:pPr>
            <a:r>
              <a:rPr lang="pt-BR" sz="6000" b="1" dirty="0" smtClean="0">
                <a:solidFill>
                  <a:srgbClr val="E6EE00"/>
                </a:solidFill>
                <a:latin typeface="Arial"/>
                <a:ea typeface="Arial Bold"/>
                <a:cs typeface="Arial"/>
                <a:sym typeface="Arial Bold"/>
              </a:rPr>
              <a:t>AUMENTO DA POPULAÇÃO</a:t>
            </a:r>
          </a:p>
          <a:p>
            <a:pPr marL="1143000" marR="914400" lvl="0" indent="-1143000" algn="l" defTabSz="457200">
              <a:lnSpc>
                <a:spcPct val="90000"/>
              </a:lnSpc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</a:defRPr>
            </a:pPr>
            <a:endParaRPr lang="pt-BR" sz="6000" b="1" dirty="0" smtClean="0">
              <a:solidFill>
                <a:srgbClr val="E6EE00"/>
              </a:solidFill>
              <a:latin typeface="Arial"/>
              <a:ea typeface="Arial Bold"/>
              <a:cs typeface="Arial"/>
              <a:sym typeface="Arial Bold"/>
            </a:endParaRPr>
          </a:p>
          <a:p>
            <a:pPr marL="1143000" marR="914400" lvl="0" indent="-1143000" algn="l" defTabSz="457200">
              <a:lnSpc>
                <a:spcPct val="90000"/>
              </a:lnSpc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</a:defRPr>
            </a:pPr>
            <a:r>
              <a:rPr lang="pt-BR" sz="6000" b="1" dirty="0" smtClean="0">
                <a:solidFill>
                  <a:srgbClr val="E6EE00"/>
                </a:solidFill>
                <a:latin typeface="Arial"/>
                <a:ea typeface="Arial Bold"/>
                <a:cs typeface="Arial"/>
                <a:sym typeface="Arial Bold"/>
              </a:rPr>
              <a:t>ELEVAÇÃO DA RENDA </a:t>
            </a:r>
            <a:r>
              <a:rPr lang="pt-BR" sz="4800" b="1" dirty="0" smtClean="0">
                <a:solidFill>
                  <a:srgbClr val="E6EE00"/>
                </a:solidFill>
                <a:latin typeface="Arial"/>
                <a:ea typeface="Arial Bold"/>
                <a:cs typeface="Arial"/>
                <a:sym typeface="Arial Bold"/>
              </a:rPr>
              <a:t>(aumento do consumo de proteínas)</a:t>
            </a:r>
          </a:p>
          <a:p>
            <a:pPr marL="1143000" marR="914400" lvl="0" indent="-1143000" algn="l" defTabSz="457200">
              <a:lnSpc>
                <a:spcPct val="90000"/>
              </a:lnSpc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</a:defRPr>
            </a:pPr>
            <a:endParaRPr lang="pt-BR" sz="6000" b="1" dirty="0" smtClean="0">
              <a:solidFill>
                <a:srgbClr val="E6EE00"/>
              </a:solidFill>
              <a:latin typeface="Arial"/>
              <a:ea typeface="Arial Bold"/>
              <a:cs typeface="Arial"/>
              <a:sym typeface="Arial Bold"/>
            </a:endParaRPr>
          </a:p>
          <a:p>
            <a:pPr marL="1143000" marR="914400" lvl="0" indent="-1143000" algn="l" defTabSz="457200">
              <a:lnSpc>
                <a:spcPct val="90000"/>
              </a:lnSpc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</a:defRPr>
            </a:pPr>
            <a:r>
              <a:rPr lang="pt-BR" sz="6000" b="1" dirty="0" smtClean="0">
                <a:solidFill>
                  <a:srgbClr val="E6EE00"/>
                </a:solidFill>
                <a:latin typeface="Arial"/>
                <a:ea typeface="Arial Bold"/>
                <a:cs typeface="Arial"/>
                <a:sym typeface="Arial Bold"/>
              </a:rPr>
              <a:t>AUMENTO DA DEMANDA POR BIOCOMBUSTÍVEIS</a:t>
            </a:r>
            <a:endParaRPr sz="6000" b="1" dirty="0">
              <a:solidFill>
                <a:srgbClr val="E6EE00"/>
              </a:solidFill>
              <a:latin typeface="Arial"/>
              <a:ea typeface="Arial Bold"/>
              <a:cs typeface="Arial"/>
              <a:sym typeface="Arial Bold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/>
          <p:nvPr/>
        </p:nvSpPr>
        <p:spPr>
          <a:xfrm>
            <a:off x="888948" y="980363"/>
            <a:ext cx="22859305" cy="23391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marR="457200" lvl="0" algn="l" defTabSz="457200">
              <a:lnSpc>
                <a:spcPct val="90000"/>
              </a:lnSpc>
              <a:defRPr sz="1800"/>
            </a:pPr>
            <a:r>
              <a:rPr lang="pt-BR" sz="8000" b="1" dirty="0" smtClean="0">
                <a:solidFill>
                  <a:srgbClr val="265D27"/>
                </a:solidFill>
                <a:latin typeface="Arial"/>
                <a:ea typeface="Gotham Medium"/>
                <a:cs typeface="Arial"/>
                <a:sym typeface="Gotham Medium"/>
              </a:rPr>
              <a:t>FAO - CRESCIMENTO POPULACIONAL (2050) E O PAPEL DO BRASIL</a:t>
            </a:r>
            <a:endParaRPr sz="8000" b="1" dirty="0">
              <a:solidFill>
                <a:srgbClr val="265D27"/>
              </a:solidFill>
              <a:latin typeface="Arial"/>
              <a:ea typeface="Gotham Medium"/>
              <a:cs typeface="Arial"/>
              <a:sym typeface="Gotham Medium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4633" y="3700432"/>
            <a:ext cx="16042922" cy="8177802"/>
          </a:xfrm>
          <a:prstGeom prst="rect">
            <a:avLst/>
          </a:prstGeom>
        </p:spPr>
      </p:pic>
      <p:sp>
        <p:nvSpPr>
          <p:cNvPr id="6" name="Shape 66"/>
          <p:cNvSpPr/>
          <p:nvPr/>
        </p:nvSpPr>
        <p:spPr>
          <a:xfrm>
            <a:off x="4376599" y="11878234"/>
            <a:ext cx="17306367" cy="22570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numCol="1" anchor="t">
            <a:spAutoFit/>
          </a:bodyPr>
          <a:lstStyle>
            <a:lvl1pPr marR="914400" algn="l" defTabSz="457200">
              <a:lnSpc>
                <a:spcPct val="90000"/>
              </a:lnSpc>
              <a:defRPr sz="1600" i="1">
                <a:solidFill>
                  <a:srgbClr val="53585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lvl="0">
              <a:defRPr sz="1800" i="0">
                <a:solidFill>
                  <a:srgbClr val="000000"/>
                </a:solidFill>
              </a:defRPr>
            </a:pPr>
            <a:r>
              <a:rPr lang="x-none" sz="1600" i="1" dirty="0" smtClean="0">
                <a:solidFill>
                  <a:srgbClr val="53585F"/>
                </a:solidFill>
              </a:rPr>
              <a:t>1800                  1825                   1850                   1875                   1900                    1925                  1950                   1975                    2000                   2025                   2050   </a:t>
            </a:r>
            <a:endParaRPr sz="1600" i="1" dirty="0">
              <a:solidFill>
                <a:srgbClr val="53585F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111277" y="4003214"/>
            <a:ext cx="1438060" cy="379591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rtl="0" latinLnBrk="1" hangingPunct="0"/>
            <a:r>
              <a:rPr lang="en-US" sz="1800" dirty="0" smtClean="0">
                <a:solidFill>
                  <a:srgbClr val="53585F"/>
                </a:solidFill>
                <a:latin typeface="Arial"/>
                <a:cs typeface="Arial"/>
              </a:rPr>
              <a:t>10 </a:t>
            </a:r>
            <a:r>
              <a:rPr lang="en-US" sz="1800" dirty="0" err="1" smtClean="0">
                <a:solidFill>
                  <a:srgbClr val="53585F"/>
                </a:solidFill>
                <a:latin typeface="Arial"/>
                <a:cs typeface="Arial"/>
              </a:rPr>
              <a:t>Bilhões</a:t>
            </a: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Arial"/>
              <a:cs typeface="Arial"/>
              <a:sym typeface="Helvetica Ligh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111277" y="4731621"/>
            <a:ext cx="1438060" cy="379591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rtl="0" latinLnBrk="1" hangingPunct="0"/>
            <a:r>
              <a:rPr lang="en-US" sz="1800" dirty="0" smtClean="0">
                <a:solidFill>
                  <a:srgbClr val="53585F"/>
                </a:solidFill>
                <a:latin typeface="Arial"/>
                <a:cs typeface="Arial"/>
              </a:rPr>
              <a:t>9 </a:t>
            </a:r>
            <a:r>
              <a:rPr lang="en-US" sz="1800" dirty="0" err="1" smtClean="0">
                <a:solidFill>
                  <a:srgbClr val="53585F"/>
                </a:solidFill>
                <a:latin typeface="Arial"/>
                <a:cs typeface="Arial"/>
              </a:rPr>
              <a:t>Bilhões</a:t>
            </a: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Arial"/>
              <a:cs typeface="Arial"/>
              <a:sym typeface="Helvetica Light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111277" y="5497382"/>
            <a:ext cx="1438060" cy="379591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rtl="0" latinLnBrk="1" hangingPunct="0"/>
            <a:r>
              <a:rPr lang="en-US" sz="1800" dirty="0" smtClean="0">
                <a:solidFill>
                  <a:srgbClr val="53585F"/>
                </a:solidFill>
                <a:latin typeface="Arial"/>
                <a:cs typeface="Arial"/>
              </a:rPr>
              <a:t>8 </a:t>
            </a:r>
            <a:r>
              <a:rPr lang="en-US" sz="1800" dirty="0" err="1" smtClean="0">
                <a:solidFill>
                  <a:srgbClr val="53585F"/>
                </a:solidFill>
                <a:latin typeface="Arial"/>
                <a:cs typeface="Arial"/>
              </a:rPr>
              <a:t>Bilhões</a:t>
            </a: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Arial"/>
              <a:cs typeface="Arial"/>
              <a:sym typeface="Helvetica Ligh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111277" y="6263144"/>
            <a:ext cx="1438060" cy="379591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rtl="0" latinLnBrk="1" hangingPunct="0"/>
            <a:r>
              <a:rPr lang="en-US" sz="1800" dirty="0" smtClean="0">
                <a:solidFill>
                  <a:srgbClr val="53585F"/>
                </a:solidFill>
                <a:latin typeface="Arial"/>
                <a:cs typeface="Arial"/>
              </a:rPr>
              <a:t>7 </a:t>
            </a:r>
            <a:r>
              <a:rPr lang="en-US" sz="1800" dirty="0" err="1" smtClean="0">
                <a:solidFill>
                  <a:srgbClr val="53585F"/>
                </a:solidFill>
                <a:latin typeface="Arial"/>
                <a:cs typeface="Arial"/>
              </a:rPr>
              <a:t>Bilhões</a:t>
            </a: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Arial"/>
              <a:cs typeface="Arial"/>
              <a:sym typeface="Helvetica Ligh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111277" y="7028905"/>
            <a:ext cx="1438060" cy="379591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rtl="0" latinLnBrk="1" hangingPunct="0"/>
            <a:r>
              <a:rPr lang="en-US" sz="1800" dirty="0" smtClean="0">
                <a:solidFill>
                  <a:srgbClr val="53585F"/>
                </a:solidFill>
                <a:latin typeface="Arial"/>
                <a:cs typeface="Arial"/>
              </a:rPr>
              <a:t>6 </a:t>
            </a:r>
            <a:r>
              <a:rPr lang="en-US" sz="1800" dirty="0" err="1" smtClean="0">
                <a:solidFill>
                  <a:srgbClr val="53585F"/>
                </a:solidFill>
                <a:latin typeface="Arial"/>
                <a:cs typeface="Arial"/>
              </a:rPr>
              <a:t>Bilhões</a:t>
            </a: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Arial"/>
              <a:cs typeface="Arial"/>
              <a:sym typeface="Helvetica Ligh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11277" y="7786334"/>
            <a:ext cx="1438060" cy="379591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rtl="0" latinLnBrk="1" hangingPunct="0"/>
            <a:r>
              <a:rPr lang="en-US" sz="1800" dirty="0" smtClean="0">
                <a:solidFill>
                  <a:srgbClr val="53585F"/>
                </a:solidFill>
                <a:latin typeface="Arial"/>
                <a:cs typeface="Arial"/>
              </a:rPr>
              <a:t>5 </a:t>
            </a:r>
            <a:r>
              <a:rPr lang="en-US" sz="1800" dirty="0" err="1" smtClean="0">
                <a:solidFill>
                  <a:srgbClr val="53585F"/>
                </a:solidFill>
                <a:latin typeface="Arial"/>
                <a:cs typeface="Arial"/>
              </a:rPr>
              <a:t>Bilhões</a:t>
            </a: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Arial"/>
              <a:cs typeface="Arial"/>
              <a:sym typeface="Helvetica Light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111277" y="8533419"/>
            <a:ext cx="1438060" cy="379591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rtl="0" latinLnBrk="1" hangingPunct="0"/>
            <a:r>
              <a:rPr lang="en-US" sz="1800" dirty="0" smtClean="0">
                <a:solidFill>
                  <a:srgbClr val="53585F"/>
                </a:solidFill>
                <a:latin typeface="Arial"/>
                <a:cs typeface="Arial"/>
              </a:rPr>
              <a:t>4 </a:t>
            </a:r>
            <a:r>
              <a:rPr lang="en-US" sz="1800" dirty="0" err="1" smtClean="0">
                <a:solidFill>
                  <a:srgbClr val="53585F"/>
                </a:solidFill>
                <a:latin typeface="Arial"/>
                <a:cs typeface="Arial"/>
              </a:rPr>
              <a:t>Bilhões</a:t>
            </a: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Arial"/>
              <a:cs typeface="Arial"/>
              <a:sym typeface="Helvetica Ligh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111277" y="9317858"/>
            <a:ext cx="1438060" cy="379591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rtl="0" latinLnBrk="1" hangingPunct="0"/>
            <a:r>
              <a:rPr lang="en-US" sz="1800" dirty="0" smtClean="0">
                <a:solidFill>
                  <a:srgbClr val="53585F"/>
                </a:solidFill>
                <a:latin typeface="Arial"/>
                <a:cs typeface="Arial"/>
              </a:rPr>
              <a:t>3 </a:t>
            </a:r>
            <a:r>
              <a:rPr lang="en-US" sz="1800" dirty="0" err="1" smtClean="0">
                <a:solidFill>
                  <a:srgbClr val="53585F"/>
                </a:solidFill>
                <a:latin typeface="Arial"/>
                <a:cs typeface="Arial"/>
              </a:rPr>
              <a:t>Bilhões</a:t>
            </a: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Arial"/>
              <a:cs typeface="Arial"/>
              <a:sym typeface="Helvetica Light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111277" y="10083619"/>
            <a:ext cx="1438060" cy="379591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rtl="0" latinLnBrk="1" hangingPunct="0"/>
            <a:r>
              <a:rPr lang="en-US" sz="1800" dirty="0" smtClean="0">
                <a:solidFill>
                  <a:srgbClr val="53585F"/>
                </a:solidFill>
                <a:latin typeface="Arial"/>
                <a:cs typeface="Arial"/>
              </a:rPr>
              <a:t>2 </a:t>
            </a:r>
            <a:r>
              <a:rPr lang="en-US" sz="1800" dirty="0" err="1" smtClean="0">
                <a:solidFill>
                  <a:srgbClr val="53585F"/>
                </a:solidFill>
                <a:latin typeface="Arial"/>
                <a:cs typeface="Arial"/>
              </a:rPr>
              <a:t>Bilhões</a:t>
            </a: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Arial"/>
              <a:cs typeface="Arial"/>
              <a:sym typeface="Helvetica Light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148629" y="10849380"/>
            <a:ext cx="1438060" cy="379591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rtl="0" latinLnBrk="1" hangingPunct="0"/>
            <a:r>
              <a:rPr lang="en-US" sz="1800" dirty="0" smtClean="0">
                <a:solidFill>
                  <a:srgbClr val="53585F"/>
                </a:solidFill>
                <a:latin typeface="Arial"/>
                <a:cs typeface="Arial"/>
              </a:rPr>
              <a:t>1 </a:t>
            </a:r>
            <a:r>
              <a:rPr lang="en-US" sz="1800" dirty="0" err="1" smtClean="0">
                <a:solidFill>
                  <a:srgbClr val="53585F"/>
                </a:solidFill>
                <a:latin typeface="Arial"/>
                <a:cs typeface="Arial"/>
              </a:rPr>
              <a:t>Bilhões</a:t>
            </a: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Arial"/>
              <a:cs typeface="Arial"/>
              <a:sym typeface="Helvetica Light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680071" y="10371932"/>
            <a:ext cx="1438060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rtl="0" latinLnBrk="1" hangingPunct="0"/>
            <a:r>
              <a:rPr lang="en-US" sz="1400" i="1" dirty="0" smtClean="0">
                <a:solidFill>
                  <a:srgbClr val="53585F"/>
                </a:solidFill>
                <a:latin typeface="Arial"/>
                <a:cs typeface="Arial"/>
              </a:rPr>
              <a:t>1804</a:t>
            </a:r>
          </a:p>
          <a:p>
            <a:pPr algn="l" rtl="0" latinLnBrk="1" hangingPunct="0"/>
            <a:r>
              <a:rPr kumimoji="0" lang="en-US" sz="1400" b="1" u="none" strike="noStrike" cap="none" spc="0" normalizeH="0" baseline="0" dirty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Arial"/>
                <a:cs typeface="Arial"/>
                <a:sym typeface="Helvetica Light"/>
              </a:rPr>
              <a:t>1 BILHÃO</a:t>
            </a:r>
            <a:endParaRPr kumimoji="0" lang="en-US" sz="1400" b="1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Arial"/>
              <a:cs typeface="Arial"/>
              <a:sym typeface="Helvetica Light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0880541" y="9581005"/>
            <a:ext cx="1438060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r" rtl="0" latinLnBrk="1" hangingPunct="0"/>
            <a:r>
              <a:rPr lang="en-US" sz="1400" i="1" dirty="0" smtClean="0">
                <a:solidFill>
                  <a:srgbClr val="53585F"/>
                </a:solidFill>
                <a:latin typeface="Arial"/>
                <a:cs typeface="Arial"/>
              </a:rPr>
              <a:t>1927</a:t>
            </a:r>
          </a:p>
          <a:p>
            <a:pPr algn="r" rtl="0" latinLnBrk="1" hangingPunct="0"/>
            <a:r>
              <a:rPr lang="en-US" sz="1400" b="1" dirty="0">
                <a:solidFill>
                  <a:srgbClr val="53585F"/>
                </a:solidFill>
                <a:latin typeface="Arial"/>
                <a:cs typeface="Arial"/>
              </a:rPr>
              <a:t>2 BILHÕES</a:t>
            </a:r>
            <a:endParaRPr kumimoji="0" lang="en-US" sz="1400" b="1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Arial"/>
              <a:cs typeface="Arial"/>
              <a:sym typeface="Helvetica Light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2542715" y="8837951"/>
            <a:ext cx="1438060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r" rtl="0" latinLnBrk="1" hangingPunct="0"/>
            <a:r>
              <a:rPr lang="en-US" sz="1400" i="1" dirty="0" smtClean="0">
                <a:solidFill>
                  <a:srgbClr val="53585F"/>
                </a:solidFill>
                <a:latin typeface="Arial"/>
                <a:cs typeface="Arial"/>
              </a:rPr>
              <a:t>1959</a:t>
            </a:r>
          </a:p>
          <a:p>
            <a:pPr algn="r" rtl="0" latinLnBrk="1" hangingPunct="0"/>
            <a:r>
              <a:rPr lang="en-US" sz="1400" b="1" dirty="0" smtClean="0">
                <a:solidFill>
                  <a:srgbClr val="53585F"/>
                </a:solidFill>
                <a:latin typeface="Arial"/>
                <a:cs typeface="Arial"/>
              </a:rPr>
              <a:t>3</a:t>
            </a:r>
            <a:r>
              <a:rPr lang="en-US" sz="1400" b="1" dirty="0">
                <a:solidFill>
                  <a:srgbClr val="53585F"/>
                </a:solidFill>
                <a:latin typeface="Arial"/>
                <a:cs typeface="Arial"/>
              </a:rPr>
              <a:t> BILHÕES</a:t>
            </a:r>
            <a:endParaRPr kumimoji="0" lang="en-US" sz="1400" b="1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Arial"/>
              <a:cs typeface="Arial"/>
              <a:sym typeface="Helvetica Light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3794014" y="7808691"/>
            <a:ext cx="1438060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r" rtl="0" latinLnBrk="1" hangingPunct="0"/>
            <a:r>
              <a:rPr lang="en-US" sz="1400" i="1" dirty="0" smtClean="0">
                <a:solidFill>
                  <a:srgbClr val="53585F"/>
                </a:solidFill>
                <a:latin typeface="Arial"/>
                <a:cs typeface="Arial"/>
              </a:rPr>
              <a:t>1974</a:t>
            </a:r>
          </a:p>
          <a:p>
            <a:pPr algn="r" rtl="0" latinLnBrk="1" hangingPunct="0"/>
            <a:r>
              <a:rPr lang="en-US" sz="1400" b="1" dirty="0" smtClean="0">
                <a:solidFill>
                  <a:srgbClr val="53585F"/>
                </a:solidFill>
                <a:latin typeface="Arial"/>
                <a:cs typeface="Arial"/>
              </a:rPr>
              <a:t>4</a:t>
            </a:r>
            <a:r>
              <a:rPr lang="en-US" sz="1400" b="1" dirty="0">
                <a:solidFill>
                  <a:srgbClr val="53585F"/>
                </a:solidFill>
                <a:latin typeface="Arial"/>
                <a:cs typeface="Arial"/>
              </a:rPr>
              <a:t> BILHÕES</a:t>
            </a:r>
            <a:endParaRPr kumimoji="0" lang="en-US" sz="1400" b="1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Arial"/>
              <a:cs typeface="Arial"/>
              <a:sym typeface="Helvetica Ligh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4802524" y="7028905"/>
            <a:ext cx="1438060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r" rtl="0" latinLnBrk="1" hangingPunct="0"/>
            <a:r>
              <a:rPr lang="en-US" sz="1400" i="1" dirty="0" smtClean="0">
                <a:solidFill>
                  <a:srgbClr val="53585F"/>
                </a:solidFill>
                <a:latin typeface="Arial"/>
                <a:cs typeface="Arial"/>
              </a:rPr>
              <a:t>1987</a:t>
            </a:r>
          </a:p>
          <a:p>
            <a:pPr algn="r" rtl="0" latinLnBrk="1" hangingPunct="0"/>
            <a:r>
              <a:rPr lang="en-US" sz="1400" b="1" dirty="0">
                <a:solidFill>
                  <a:srgbClr val="53585F"/>
                </a:solidFill>
                <a:latin typeface="Arial"/>
                <a:cs typeface="Arial"/>
              </a:rPr>
              <a:t>5 </a:t>
            </a:r>
            <a:r>
              <a:rPr lang="en-US" sz="1400" b="1" dirty="0" smtClean="0">
                <a:solidFill>
                  <a:srgbClr val="53585F"/>
                </a:solidFill>
                <a:latin typeface="Arial"/>
                <a:cs typeface="Arial"/>
              </a:rPr>
              <a:t>BILHÕES</a:t>
            </a:r>
            <a:endParaRPr kumimoji="0" lang="en-US" sz="1400" b="1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Arial"/>
              <a:cs typeface="Arial"/>
              <a:sym typeface="Helvetica Light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5362807" y="6375995"/>
            <a:ext cx="1438060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r" rtl="0" latinLnBrk="1" hangingPunct="0"/>
            <a:r>
              <a:rPr lang="en-US" sz="1400" i="1" dirty="0" smtClean="0">
                <a:solidFill>
                  <a:srgbClr val="53585F"/>
                </a:solidFill>
                <a:latin typeface="Arial"/>
                <a:cs typeface="Arial"/>
              </a:rPr>
              <a:t>1999</a:t>
            </a:r>
          </a:p>
          <a:p>
            <a:pPr algn="r" rtl="0" latinLnBrk="1" hangingPunct="0"/>
            <a:r>
              <a:rPr lang="en-US" sz="1400" b="1" dirty="0" smtClean="0">
                <a:solidFill>
                  <a:srgbClr val="53585F"/>
                </a:solidFill>
                <a:latin typeface="Arial"/>
                <a:cs typeface="Arial"/>
              </a:rPr>
              <a:t>6</a:t>
            </a:r>
            <a:r>
              <a:rPr lang="en-US" sz="1400" b="1" dirty="0">
                <a:solidFill>
                  <a:srgbClr val="53585F"/>
                </a:solidFill>
                <a:latin typeface="Arial"/>
                <a:cs typeface="Arial"/>
              </a:rPr>
              <a:t> BILHÕES</a:t>
            </a:r>
            <a:endParaRPr kumimoji="0" lang="en-US" sz="1400" b="1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Arial"/>
              <a:cs typeface="Arial"/>
              <a:sym typeface="Helvetica Light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7034318" y="4814749"/>
            <a:ext cx="1438060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r" rtl="0" latinLnBrk="1" hangingPunct="0"/>
            <a:r>
              <a:rPr lang="en-US" sz="1400" i="1" dirty="0" smtClean="0">
                <a:solidFill>
                  <a:srgbClr val="53585F"/>
                </a:solidFill>
                <a:latin typeface="Arial"/>
                <a:cs typeface="Arial"/>
              </a:rPr>
              <a:t>2025</a:t>
            </a:r>
          </a:p>
          <a:p>
            <a:pPr algn="r" rtl="0" latinLnBrk="1" hangingPunct="0"/>
            <a:r>
              <a:rPr lang="en-US" sz="1400" b="1" dirty="0" smtClean="0">
                <a:solidFill>
                  <a:srgbClr val="53585F"/>
                </a:solidFill>
                <a:latin typeface="Arial"/>
                <a:cs typeface="Arial"/>
              </a:rPr>
              <a:t>8</a:t>
            </a:r>
            <a:r>
              <a:rPr kumimoji="0" lang="en-US" sz="1400" b="1" u="none" strike="noStrike" cap="none" spc="0" normalizeH="0" baseline="0" dirty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Arial"/>
                <a:cs typeface="Arial"/>
                <a:sym typeface="Helvetica Light"/>
              </a:rPr>
              <a:t> BILH</a:t>
            </a:r>
            <a:r>
              <a:rPr lang="en-US" sz="1400" b="1" dirty="0" smtClean="0">
                <a:solidFill>
                  <a:srgbClr val="53585F"/>
                </a:solidFill>
                <a:latin typeface="Arial"/>
                <a:cs typeface="Arial"/>
              </a:rPr>
              <a:t>ÕES</a:t>
            </a:r>
            <a:endParaRPr kumimoji="0" lang="en-US" sz="1400" b="1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Arial"/>
              <a:cs typeface="Arial"/>
              <a:sym typeface="Helvetica Light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6081837" y="5718090"/>
            <a:ext cx="1438060" cy="53347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r" rtl="0" latinLnBrk="1" hangingPunct="0"/>
            <a:r>
              <a:rPr lang="en-US" sz="1400" i="1" dirty="0" smtClean="0">
                <a:solidFill>
                  <a:srgbClr val="53585F"/>
                </a:solidFill>
                <a:latin typeface="Arial"/>
                <a:cs typeface="Arial"/>
              </a:rPr>
              <a:t>2011</a:t>
            </a:r>
          </a:p>
          <a:p>
            <a:pPr algn="r" rtl="0" latinLnBrk="1" hangingPunct="0"/>
            <a:r>
              <a:rPr lang="en-US" sz="1400" b="1" dirty="0" smtClean="0">
                <a:solidFill>
                  <a:srgbClr val="53585F"/>
                </a:solidFill>
                <a:latin typeface="Arial"/>
                <a:cs typeface="Arial"/>
              </a:rPr>
              <a:t>7</a:t>
            </a:r>
            <a:r>
              <a:rPr lang="en-US" sz="1400" b="1" dirty="0">
                <a:solidFill>
                  <a:srgbClr val="53585F"/>
                </a:solidFill>
                <a:latin typeface="Arial"/>
                <a:cs typeface="Arial"/>
              </a:rPr>
              <a:t> BILHÕES</a:t>
            </a:r>
            <a:endParaRPr kumimoji="0" lang="en-US" sz="1400" b="1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Arial"/>
              <a:cs typeface="Arial"/>
              <a:sym typeface="Helvetica Light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7704955" y="3123418"/>
            <a:ext cx="1962694" cy="687368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r" rtl="0" latinLnBrk="1" hangingPunct="0"/>
            <a:r>
              <a:rPr lang="en-US" sz="1400" i="1" dirty="0" smtClean="0">
                <a:solidFill>
                  <a:srgbClr val="53585F"/>
                </a:solidFill>
                <a:latin typeface="Arial"/>
                <a:cs typeface="Arial"/>
              </a:rPr>
              <a:t>2025</a:t>
            </a:r>
          </a:p>
          <a:p>
            <a:pPr algn="r" rtl="0" latinLnBrk="1" hangingPunct="0"/>
            <a:r>
              <a:rPr lang="en-US" sz="2400" b="1" dirty="0" smtClean="0">
                <a:solidFill>
                  <a:srgbClr val="53585F"/>
                </a:solidFill>
                <a:latin typeface="Arial"/>
                <a:cs typeface="Arial"/>
              </a:rPr>
              <a:t>9</a:t>
            </a:r>
            <a:r>
              <a:rPr kumimoji="0" lang="en-US" sz="2400" b="1" u="none" strike="noStrike" cap="none" spc="0" normalizeH="0" baseline="0" dirty="0" smtClean="0">
                <a:ln>
                  <a:noFill/>
                </a:ln>
                <a:solidFill>
                  <a:srgbClr val="53585F"/>
                </a:solidFill>
                <a:effectLst/>
                <a:uFillTx/>
                <a:latin typeface="Arial"/>
                <a:cs typeface="Arial"/>
                <a:sym typeface="Helvetica Light"/>
              </a:rPr>
              <a:t> BILH</a:t>
            </a:r>
            <a:r>
              <a:rPr lang="en-US" sz="2400" b="1" dirty="0" smtClean="0">
                <a:solidFill>
                  <a:srgbClr val="53585F"/>
                </a:solidFill>
                <a:latin typeface="Arial"/>
                <a:cs typeface="Arial"/>
              </a:rPr>
              <a:t>ÕES</a:t>
            </a:r>
            <a:endParaRPr kumimoji="0" lang="en-US" sz="2400" b="1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Arial"/>
              <a:cs typeface="Arial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401025032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3048000" y="1098550"/>
            <a:ext cx="18288000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pt-BR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Crescimento na Produção de Alimentos 2010-2019</a:t>
            </a:r>
          </a:p>
        </p:txBody>
      </p:sp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3134819" y="13163551"/>
            <a:ext cx="253146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400">
                <a:solidFill>
                  <a:schemeClr val="bg1"/>
                </a:solidFill>
                <a:latin typeface="Calibri" panose="020F0502020204030204" pitchFamily="34" charset="0"/>
              </a:rPr>
              <a:t>Fonte: OCDE, 2011</a:t>
            </a: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6526" y="2692401"/>
            <a:ext cx="16544924" cy="992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ângulo de cantos arredondados 6"/>
          <p:cNvSpPr/>
          <p:nvPr/>
        </p:nvSpPr>
        <p:spPr>
          <a:xfrm>
            <a:off x="5435600" y="11268077"/>
            <a:ext cx="13363576" cy="755650"/>
          </a:xfrm>
          <a:prstGeom prst="roundRect">
            <a:avLst/>
          </a:prstGeom>
          <a:noFill/>
          <a:ln w="508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 sz="10000"/>
          </a:p>
        </p:txBody>
      </p:sp>
    </p:spTree>
    <p:extLst>
      <p:ext uri="{BB962C8B-B14F-4D97-AF65-F5344CB8AC3E}">
        <p14:creationId xmlns:p14="http://schemas.microsoft.com/office/powerpoint/2010/main" val="3684883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dv1635015.jpg"/>
          <p:cNvPicPr/>
          <p:nvPr/>
        </p:nvPicPr>
        <p:blipFill>
          <a:blip r:embed="rId2">
            <a:extLst/>
          </a:blip>
          <a:srcRect r="1849" b="47889"/>
          <a:stretch>
            <a:fillRect/>
          </a:stretch>
        </p:blipFill>
        <p:spPr>
          <a:xfrm>
            <a:off x="-26586" y="-10816"/>
            <a:ext cx="26256944" cy="14093924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Shape 58"/>
          <p:cNvSpPr/>
          <p:nvPr/>
        </p:nvSpPr>
        <p:spPr>
          <a:xfrm>
            <a:off x="864346" y="935883"/>
            <a:ext cx="18246614" cy="88085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 marR="914400" lvl="0" algn="l" defTabSz="457200">
              <a:lnSpc>
                <a:spcPct val="90000"/>
              </a:lnSpc>
              <a:defRPr sz="1800">
                <a:solidFill>
                  <a:srgbClr val="000000"/>
                </a:solidFill>
              </a:defRPr>
            </a:pPr>
            <a:r>
              <a:rPr lang="pt-BR" sz="7200" b="1" dirty="0" smtClean="0">
                <a:solidFill>
                  <a:schemeClr val="bg1"/>
                </a:solidFill>
                <a:latin typeface="Arial Bold"/>
                <a:ea typeface="Arial Bold"/>
                <a:cs typeface="Arial Bold"/>
                <a:sym typeface="Arial Bold"/>
              </a:rPr>
              <a:t>NECESSIDADE DE CRESCIMENTO:</a:t>
            </a:r>
          </a:p>
          <a:p>
            <a:pPr marL="1143000" marR="914400" lvl="0" indent="-1143000" algn="l" defTabSz="457200">
              <a:lnSpc>
                <a:spcPct val="90000"/>
              </a:lnSpc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</a:defRPr>
            </a:pPr>
            <a:endParaRPr lang="pt-BR" sz="7200" b="1" dirty="0">
              <a:solidFill>
                <a:schemeClr val="bg1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marL="1143000" marR="914400" lvl="0" indent="-1143000" algn="l" defTabSz="457200">
              <a:lnSpc>
                <a:spcPct val="90000"/>
              </a:lnSpc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</a:defRPr>
            </a:pPr>
            <a:r>
              <a:rPr lang="pt-BR" sz="7200" b="1" dirty="0" smtClean="0">
                <a:solidFill>
                  <a:schemeClr val="bg1"/>
                </a:solidFill>
                <a:latin typeface="Arial Bold"/>
                <a:ea typeface="Arial Bold"/>
                <a:cs typeface="Arial Bold"/>
                <a:sym typeface="Arial Bold"/>
              </a:rPr>
              <a:t>DA ÁREA PLANTADA</a:t>
            </a:r>
          </a:p>
          <a:p>
            <a:pPr marL="1143000" marR="914400" lvl="0" indent="-1143000" algn="l" defTabSz="457200">
              <a:lnSpc>
                <a:spcPct val="90000"/>
              </a:lnSpc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</a:defRPr>
            </a:pPr>
            <a:endParaRPr lang="pt-BR" sz="7200" b="1" dirty="0">
              <a:solidFill>
                <a:schemeClr val="bg1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marL="1143000" marR="914400" lvl="0" indent="-1143000" algn="l" defTabSz="457200">
              <a:lnSpc>
                <a:spcPct val="90000"/>
              </a:lnSpc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</a:defRPr>
            </a:pPr>
            <a:r>
              <a:rPr lang="pt-BR" sz="7200" b="1" dirty="0" smtClean="0">
                <a:solidFill>
                  <a:schemeClr val="bg1"/>
                </a:solidFill>
                <a:latin typeface="Arial Bold"/>
                <a:ea typeface="Arial Bold"/>
                <a:cs typeface="Arial Bold"/>
                <a:sym typeface="Arial Bold"/>
              </a:rPr>
              <a:t>DA PRODUÇÃO POR HECTARE</a:t>
            </a:r>
          </a:p>
          <a:p>
            <a:pPr marL="1143000" marR="914400" lvl="0" indent="-1143000" algn="l" defTabSz="457200">
              <a:lnSpc>
                <a:spcPct val="90000"/>
              </a:lnSpc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</a:defRPr>
            </a:pPr>
            <a:endParaRPr lang="pt-BR" sz="7200" b="1" dirty="0">
              <a:solidFill>
                <a:schemeClr val="bg1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marL="1143000" marR="914400" lvl="0" indent="-1143000" algn="l" defTabSz="457200">
              <a:lnSpc>
                <a:spcPct val="90000"/>
              </a:lnSpc>
              <a:buFont typeface="Arial" panose="020B0604020202020204" pitchFamily="34" charset="0"/>
              <a:buChar char="•"/>
              <a:defRPr sz="1800">
                <a:solidFill>
                  <a:srgbClr val="000000"/>
                </a:solidFill>
              </a:defRPr>
            </a:pPr>
            <a:endParaRPr lang="pt-BR" sz="7200" b="1" dirty="0">
              <a:solidFill>
                <a:schemeClr val="bg1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marR="914400" lvl="0" algn="l" defTabSz="457200">
              <a:lnSpc>
                <a:spcPct val="90000"/>
              </a:lnSpc>
              <a:defRPr sz="1800">
                <a:solidFill>
                  <a:srgbClr val="000000"/>
                </a:solidFill>
              </a:defRPr>
            </a:pPr>
            <a:r>
              <a:rPr lang="pt-BR" sz="6000" b="1" dirty="0" smtClean="0">
                <a:solidFill>
                  <a:schemeClr val="bg1"/>
                </a:solidFill>
                <a:latin typeface="Arial Bold"/>
                <a:ea typeface="Arial Bold"/>
                <a:cs typeface="Arial Bold"/>
                <a:sym typeface="Arial Bold"/>
              </a:rPr>
              <a:t>Ambos os movimentos geram aumento na demanda por defensivos</a:t>
            </a:r>
            <a:endParaRPr sz="6000" b="1" dirty="0">
              <a:solidFill>
                <a:schemeClr val="bg1"/>
              </a:solidFill>
              <a:latin typeface="Arial Bold"/>
              <a:ea typeface="Arial Bold"/>
              <a:cs typeface="Arial Bold"/>
              <a:sym typeface="Arial Bold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1"/>
          <p:cNvSpPr>
            <a:spLocks noChangeArrowheads="1"/>
          </p:cNvSpPr>
          <p:nvPr/>
        </p:nvSpPr>
        <p:spPr bwMode="auto">
          <a:xfrm>
            <a:off x="1319652" y="1094968"/>
            <a:ext cx="21658088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1828800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6000" b="1" kern="1200" dirty="0" smtClean="0">
                <a:solidFill>
                  <a:srgbClr val="265D27"/>
                </a:solidFill>
                <a:latin typeface="Arial" charset="0"/>
                <a:cs typeface="Times New Roman" pitchFamily="18" charset="0"/>
              </a:rPr>
              <a:t>EVOLUÇÃO DOS REQUISITOS PARA DESENVOLVIMENTO </a:t>
            </a:r>
            <a:br>
              <a:rPr lang="pt-BR" sz="6000" b="1" kern="1200" dirty="0" smtClean="0">
                <a:solidFill>
                  <a:srgbClr val="265D27"/>
                </a:solidFill>
                <a:latin typeface="Arial" charset="0"/>
                <a:cs typeface="Times New Roman" pitchFamily="18" charset="0"/>
              </a:rPr>
            </a:br>
            <a:r>
              <a:rPr lang="pt-BR" sz="6000" b="1" kern="1200" dirty="0" smtClean="0">
                <a:solidFill>
                  <a:srgbClr val="265D27"/>
                </a:solidFill>
                <a:latin typeface="Arial" charset="0"/>
                <a:cs typeface="Times New Roman" pitchFamily="18" charset="0"/>
              </a:rPr>
              <a:t>DE NOVAS MOLÉCULAS</a:t>
            </a:r>
            <a:endParaRPr lang="pt-BR" sz="6000" b="1" kern="1200" dirty="0">
              <a:solidFill>
                <a:srgbClr val="265D27"/>
              </a:solidFill>
              <a:latin typeface="Arial" charset="0"/>
              <a:cs typeface="Times New Roman" pitchFamily="18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4495837" y="11307014"/>
            <a:ext cx="12116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defTabSz="1828800" rtl="0"/>
            <a:r>
              <a:rPr lang="es-ES_tradnl" sz="3600" kern="1200" dirty="0">
                <a:solidFill>
                  <a:prstClr val="black"/>
                </a:solidFill>
                <a:latin typeface="Arial"/>
                <a:cs typeface="Arial"/>
              </a:rPr>
              <a:t>1950</a:t>
            </a:r>
            <a:endParaRPr lang="pt-BR" sz="3600" kern="12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9968816" y="11307014"/>
            <a:ext cx="12116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defTabSz="1828800" rtl="0"/>
            <a:r>
              <a:rPr lang="es-ES_tradnl" sz="3600" kern="1200" dirty="0">
                <a:solidFill>
                  <a:prstClr val="black"/>
                </a:solidFill>
                <a:latin typeface="Arial"/>
                <a:cs typeface="Arial"/>
              </a:rPr>
              <a:t>1970</a:t>
            </a:r>
            <a:endParaRPr lang="pt-BR" sz="3600" kern="12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46" name="Retângulo 45"/>
          <p:cNvSpPr/>
          <p:nvPr/>
        </p:nvSpPr>
        <p:spPr>
          <a:xfrm>
            <a:off x="16897344" y="11276632"/>
            <a:ext cx="160956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524000" rtl="0" eaLnBrk="0" hangingPunct="0"/>
            <a:r>
              <a:rPr lang="es-ES_tradnl" sz="3600" kern="1200" dirty="0">
                <a:solidFill>
                  <a:prstClr val="black"/>
                </a:solidFill>
                <a:latin typeface="Arial"/>
                <a:cs typeface="Arial"/>
              </a:rPr>
              <a:t>&gt; 2000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2684907" y="3634398"/>
            <a:ext cx="19159093" cy="7623763"/>
            <a:chOff x="3277570" y="3634398"/>
            <a:chExt cx="19159093" cy="7623763"/>
          </a:xfrm>
        </p:grpSpPr>
        <p:grpSp>
          <p:nvGrpSpPr>
            <p:cNvPr id="5" name="Group 4"/>
            <p:cNvGrpSpPr/>
            <p:nvPr/>
          </p:nvGrpSpPr>
          <p:grpSpPr>
            <a:xfrm>
              <a:off x="3277778" y="9926070"/>
              <a:ext cx="4464050" cy="1332091"/>
              <a:chOff x="2039096" y="9569997"/>
              <a:chExt cx="4464050" cy="1332091"/>
            </a:xfrm>
          </p:grpSpPr>
          <p:sp>
            <p:nvSpPr>
              <p:cNvPr id="20" name="Rectangle 4"/>
              <p:cNvSpPr>
                <a:spLocks noChangeArrowheads="1"/>
              </p:cNvSpPr>
              <p:nvPr/>
            </p:nvSpPr>
            <p:spPr bwMode="auto">
              <a:xfrm>
                <a:off x="2051796" y="10286138"/>
                <a:ext cx="4451350" cy="615950"/>
              </a:xfrm>
              <a:prstGeom prst="rect">
                <a:avLst/>
              </a:prstGeom>
              <a:solidFill>
                <a:srgbClr val="CCFFCC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lIns="184150" tIns="92076" rIns="184150" bIns="92076">
                <a:spAutoFit/>
              </a:bodyPr>
              <a:lstStyle/>
              <a:p>
                <a:pPr defTabSz="1524000" rtl="0" eaLnBrk="0" hangingPunct="0"/>
                <a:r>
                  <a:rPr lang="es-ES_tradnl" sz="2800" kern="1200" dirty="0" err="1">
                    <a:solidFill>
                      <a:srgbClr val="265D27"/>
                    </a:solidFill>
                    <a:latin typeface="Arial"/>
                    <a:cs typeface="Arial"/>
                  </a:rPr>
                  <a:t>Toxicidade</a:t>
                </a:r>
                <a:r>
                  <a:rPr lang="es-ES_tradnl" sz="2800" kern="1200" dirty="0">
                    <a:solidFill>
                      <a:srgbClr val="265D27"/>
                    </a:solidFill>
                    <a:latin typeface="Arial"/>
                    <a:cs typeface="Arial"/>
                  </a:rPr>
                  <a:t> </a:t>
                </a:r>
                <a:r>
                  <a:rPr lang="es-ES_tradnl" sz="2800" kern="1200" dirty="0" smtClean="0">
                    <a:solidFill>
                      <a:srgbClr val="265D27"/>
                    </a:solidFill>
                    <a:latin typeface="Arial"/>
                    <a:cs typeface="Arial"/>
                  </a:rPr>
                  <a:t>Aguda</a:t>
                </a:r>
                <a:endParaRPr lang="es-ES_tradnl" sz="2800" kern="1200" dirty="0">
                  <a:solidFill>
                    <a:srgbClr val="265D27"/>
                  </a:solidFill>
                  <a:latin typeface="Arial"/>
                  <a:cs typeface="Arial"/>
                </a:endParaRPr>
              </a:p>
            </p:txBody>
          </p:sp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2039096" y="9569997"/>
                <a:ext cx="4464050" cy="615950"/>
              </a:xfrm>
              <a:prstGeom prst="rect">
                <a:avLst/>
              </a:prstGeom>
              <a:solidFill>
                <a:srgbClr val="CCFFCC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 lIns="184150" tIns="92076" rIns="184150" bIns="92076">
                <a:spAutoFit/>
              </a:bodyPr>
              <a:lstStyle/>
              <a:p>
                <a:pPr defTabSz="1524000" rtl="0" eaLnBrk="0" hangingPunct="0"/>
                <a:r>
                  <a:rPr lang="es-ES_tradnl" sz="2800" kern="1200" dirty="0" err="1">
                    <a:solidFill>
                      <a:srgbClr val="265D27"/>
                    </a:solidFill>
                    <a:latin typeface="Arial"/>
                    <a:cs typeface="Arial"/>
                  </a:rPr>
                  <a:t>Toxicidade</a:t>
                </a:r>
                <a:r>
                  <a:rPr lang="es-ES_tradnl" sz="2800" kern="1200" dirty="0">
                    <a:solidFill>
                      <a:srgbClr val="265D27"/>
                    </a:solidFill>
                    <a:latin typeface="Arial"/>
                    <a:cs typeface="Arial"/>
                  </a:rPr>
                  <a:t> Sub Crónica</a:t>
                </a:r>
              </a:p>
            </p:txBody>
          </p:sp>
        </p:grpSp>
        <p:grpSp>
          <p:nvGrpSpPr>
            <p:cNvPr id="6" name="Group 5"/>
            <p:cNvGrpSpPr/>
            <p:nvPr/>
          </p:nvGrpSpPr>
          <p:grpSpPr>
            <a:xfrm>
              <a:off x="8735379" y="5377820"/>
              <a:ext cx="4611842" cy="5834118"/>
              <a:chOff x="8156223" y="5377820"/>
              <a:chExt cx="4611842" cy="5834118"/>
            </a:xfrm>
            <a:solidFill>
              <a:srgbClr val="6B843B"/>
            </a:solidFill>
          </p:grpSpPr>
          <p:sp>
            <p:nvSpPr>
              <p:cNvPr id="23" name="Rectangle 7"/>
              <p:cNvSpPr>
                <a:spLocks noChangeArrowheads="1"/>
              </p:cNvSpPr>
              <p:nvPr/>
            </p:nvSpPr>
            <p:spPr bwMode="auto">
              <a:xfrm>
                <a:off x="8156223" y="10595988"/>
                <a:ext cx="4611842" cy="615950"/>
              </a:xfrm>
              <a:prstGeom prst="rect">
                <a:avLst/>
              </a:prstGeom>
              <a:grpFill/>
              <a:ln w="12700">
                <a:noFill/>
                <a:miter lim="800000"/>
                <a:headEnd/>
                <a:tailEnd/>
              </a:ln>
            </p:spPr>
            <p:txBody>
              <a:bodyPr lIns="184150" tIns="92076" rIns="184150" bIns="92076">
                <a:spAutoFit/>
              </a:bodyPr>
              <a:lstStyle/>
              <a:p>
                <a:pPr defTabSz="1524000" rtl="0" eaLnBrk="0" hangingPunct="0"/>
                <a:r>
                  <a:rPr lang="es-ES_tradnl" sz="2800" kern="1200" dirty="0" err="1">
                    <a:solidFill>
                      <a:prstClr val="white"/>
                    </a:solidFill>
                    <a:latin typeface="Arial"/>
                    <a:cs typeface="Arial"/>
                  </a:rPr>
                  <a:t>Toxicidade</a:t>
                </a:r>
                <a:r>
                  <a:rPr lang="es-ES_tradnl" sz="2800" kern="1200" dirty="0">
                    <a:solidFill>
                      <a:prstClr val="white"/>
                    </a:solidFill>
                    <a:latin typeface="Arial"/>
                    <a:cs typeface="Arial"/>
                  </a:rPr>
                  <a:t> Aguda</a:t>
                </a:r>
              </a:p>
            </p:txBody>
          </p:sp>
          <p:sp>
            <p:nvSpPr>
              <p:cNvPr id="24" name="Rectangle 8"/>
              <p:cNvSpPr>
                <a:spLocks noChangeArrowheads="1"/>
              </p:cNvSpPr>
              <p:nvPr/>
            </p:nvSpPr>
            <p:spPr bwMode="auto">
              <a:xfrm>
                <a:off x="8156223" y="9869485"/>
                <a:ext cx="4611842" cy="616838"/>
              </a:xfrm>
              <a:prstGeom prst="rect">
                <a:avLst/>
              </a:prstGeom>
              <a:grpFill/>
              <a:ln w="12700">
                <a:noFill/>
                <a:miter lim="800000"/>
                <a:headEnd/>
                <a:tailEnd/>
              </a:ln>
            </p:spPr>
            <p:txBody>
              <a:bodyPr lIns="184150" tIns="92076" rIns="184150" bIns="92076">
                <a:spAutoFit/>
              </a:bodyPr>
              <a:lstStyle/>
              <a:p>
                <a:pPr defTabSz="1524000" rtl="0" eaLnBrk="0" hangingPunct="0"/>
                <a:r>
                  <a:rPr lang="es-ES_tradnl" sz="2800" kern="1200" dirty="0" err="1">
                    <a:solidFill>
                      <a:prstClr val="white"/>
                    </a:solidFill>
                    <a:latin typeface="Arial"/>
                    <a:cs typeface="Arial"/>
                  </a:rPr>
                  <a:t>Toxicidade</a:t>
                </a:r>
                <a:r>
                  <a:rPr lang="es-ES_tradnl" sz="2800" kern="1200" dirty="0">
                    <a:solidFill>
                      <a:prstClr val="white"/>
                    </a:solidFill>
                    <a:latin typeface="Arial"/>
                    <a:cs typeface="Arial"/>
                  </a:rPr>
                  <a:t> Sub </a:t>
                </a:r>
                <a:r>
                  <a:rPr lang="es-ES_tradnl" sz="2800" kern="1200" dirty="0" err="1" smtClean="0">
                    <a:solidFill>
                      <a:prstClr val="white"/>
                    </a:solidFill>
                    <a:latin typeface="Arial"/>
                    <a:cs typeface="Arial"/>
                  </a:rPr>
                  <a:t>Crônica</a:t>
                </a:r>
                <a:endParaRPr lang="es-ES_tradnl" sz="2800" kern="1200" dirty="0">
                  <a:solidFill>
                    <a:prstClr val="white"/>
                  </a:solidFill>
                  <a:latin typeface="Arial"/>
                  <a:cs typeface="Arial"/>
                </a:endParaRPr>
              </a:p>
            </p:txBody>
          </p:sp>
          <p:sp>
            <p:nvSpPr>
              <p:cNvPr id="25" name="Rectangle 9"/>
              <p:cNvSpPr>
                <a:spLocks noChangeArrowheads="1"/>
              </p:cNvSpPr>
              <p:nvPr/>
            </p:nvSpPr>
            <p:spPr bwMode="auto">
              <a:xfrm>
                <a:off x="8156223" y="9143872"/>
                <a:ext cx="4611842" cy="615950"/>
              </a:xfrm>
              <a:prstGeom prst="rect">
                <a:avLst/>
              </a:prstGeom>
              <a:grpFill/>
              <a:ln w="12700">
                <a:noFill/>
                <a:miter lim="800000"/>
                <a:headEnd/>
                <a:tailEnd/>
              </a:ln>
            </p:spPr>
            <p:txBody>
              <a:bodyPr lIns="184150" tIns="92076" rIns="184150" bIns="92076">
                <a:spAutoFit/>
              </a:bodyPr>
              <a:lstStyle/>
              <a:p>
                <a:pPr defTabSz="1524000" rtl="0" eaLnBrk="0" hangingPunct="0"/>
                <a:r>
                  <a:rPr lang="es-ES_tradnl" sz="2800" kern="1200" dirty="0" err="1">
                    <a:solidFill>
                      <a:prstClr val="white"/>
                    </a:solidFill>
                    <a:latin typeface="Arial"/>
                    <a:cs typeface="Arial"/>
                  </a:rPr>
                  <a:t>Toxicidade</a:t>
                </a:r>
                <a:r>
                  <a:rPr lang="es-ES_tradnl" sz="2800" kern="1200" dirty="0">
                    <a:solidFill>
                      <a:prstClr val="white"/>
                    </a:solidFill>
                    <a:latin typeface="Arial"/>
                    <a:cs typeface="Arial"/>
                  </a:rPr>
                  <a:t> </a:t>
                </a:r>
                <a:r>
                  <a:rPr lang="es-ES_tradnl" sz="2800" kern="1200" dirty="0" err="1">
                    <a:solidFill>
                      <a:prstClr val="white"/>
                    </a:solidFill>
                    <a:latin typeface="Arial"/>
                    <a:cs typeface="Arial"/>
                  </a:rPr>
                  <a:t>Crônica</a:t>
                </a:r>
                <a:endParaRPr lang="es-ES_tradnl" sz="2800" kern="1200" dirty="0">
                  <a:solidFill>
                    <a:prstClr val="white"/>
                  </a:solidFill>
                  <a:latin typeface="Arial"/>
                  <a:cs typeface="Arial"/>
                </a:endParaRPr>
              </a:p>
            </p:txBody>
          </p:sp>
          <p:sp>
            <p:nvSpPr>
              <p:cNvPr id="26" name="Rectangle 10"/>
              <p:cNvSpPr>
                <a:spLocks noChangeArrowheads="1"/>
              </p:cNvSpPr>
              <p:nvPr/>
            </p:nvSpPr>
            <p:spPr bwMode="auto">
              <a:xfrm>
                <a:off x="8156223" y="8418259"/>
                <a:ext cx="4611842" cy="615950"/>
              </a:xfrm>
              <a:prstGeom prst="rect">
                <a:avLst/>
              </a:prstGeom>
              <a:grpFill/>
              <a:ln w="12700">
                <a:noFill/>
                <a:miter lim="800000"/>
                <a:headEnd/>
                <a:tailEnd/>
              </a:ln>
            </p:spPr>
            <p:txBody>
              <a:bodyPr lIns="184150" tIns="92076" rIns="184150" bIns="92076">
                <a:spAutoFit/>
              </a:bodyPr>
              <a:lstStyle/>
              <a:p>
                <a:pPr defTabSz="1524000" rtl="0" eaLnBrk="0" hangingPunct="0"/>
                <a:r>
                  <a:rPr lang="es-ES_tradnl" sz="2800" kern="1200" dirty="0" err="1">
                    <a:solidFill>
                      <a:prstClr val="white"/>
                    </a:solidFill>
                    <a:latin typeface="Arial"/>
                    <a:cs typeface="Arial"/>
                  </a:rPr>
                  <a:t>Teratogenicidade</a:t>
                </a:r>
                <a:endParaRPr lang="es-ES_tradnl" sz="2800" kern="1200" dirty="0">
                  <a:solidFill>
                    <a:prstClr val="white"/>
                  </a:solidFill>
                  <a:latin typeface="Arial"/>
                  <a:cs typeface="Arial"/>
                </a:endParaRPr>
              </a:p>
            </p:txBody>
          </p:sp>
          <p:sp>
            <p:nvSpPr>
              <p:cNvPr id="27" name="Rectangle 11"/>
              <p:cNvSpPr>
                <a:spLocks noChangeArrowheads="1"/>
              </p:cNvSpPr>
              <p:nvPr/>
            </p:nvSpPr>
            <p:spPr bwMode="auto">
              <a:xfrm>
                <a:off x="8156223" y="7692646"/>
                <a:ext cx="4611842" cy="615950"/>
              </a:xfrm>
              <a:prstGeom prst="rect">
                <a:avLst/>
              </a:prstGeom>
              <a:grpFill/>
              <a:ln w="12700">
                <a:noFill/>
                <a:miter lim="800000"/>
                <a:headEnd/>
                <a:tailEnd/>
              </a:ln>
            </p:spPr>
            <p:txBody>
              <a:bodyPr lIns="184150" tIns="92076" rIns="184150" bIns="92076">
                <a:spAutoFit/>
              </a:bodyPr>
              <a:lstStyle/>
              <a:p>
                <a:pPr defTabSz="1524000" rtl="0" eaLnBrk="0" hangingPunct="0"/>
                <a:r>
                  <a:rPr lang="es-ES_tradnl" sz="2800" kern="1200" dirty="0" err="1">
                    <a:solidFill>
                      <a:prstClr val="white"/>
                    </a:solidFill>
                    <a:latin typeface="Arial"/>
                    <a:cs typeface="Arial"/>
                  </a:rPr>
                  <a:t>Embriotoxicidade</a:t>
                </a:r>
                <a:endParaRPr lang="es-ES_tradnl" sz="2800" kern="1200" dirty="0">
                  <a:solidFill>
                    <a:prstClr val="white"/>
                  </a:solidFill>
                  <a:latin typeface="Arial"/>
                  <a:cs typeface="Arial"/>
                </a:endParaRPr>
              </a:p>
            </p:txBody>
          </p:sp>
          <p:sp>
            <p:nvSpPr>
              <p:cNvPr id="28" name="Rectangle 12"/>
              <p:cNvSpPr>
                <a:spLocks noChangeArrowheads="1"/>
              </p:cNvSpPr>
              <p:nvPr/>
            </p:nvSpPr>
            <p:spPr bwMode="auto">
              <a:xfrm>
                <a:off x="8156223" y="6535233"/>
                <a:ext cx="4611842" cy="1047750"/>
              </a:xfrm>
              <a:prstGeom prst="rect">
                <a:avLst/>
              </a:prstGeom>
              <a:grpFill/>
              <a:ln w="12700">
                <a:noFill/>
                <a:miter lim="800000"/>
                <a:headEnd/>
                <a:tailEnd/>
              </a:ln>
            </p:spPr>
            <p:txBody>
              <a:bodyPr lIns="184150" tIns="92076" rIns="184150" bIns="92076">
                <a:spAutoFit/>
              </a:bodyPr>
              <a:lstStyle/>
              <a:p>
                <a:pPr defTabSz="1524000" rtl="0" eaLnBrk="0" hangingPunct="0"/>
                <a:r>
                  <a:rPr lang="es-ES_tradnl" sz="2800" kern="1200" dirty="0" err="1">
                    <a:solidFill>
                      <a:prstClr val="white"/>
                    </a:solidFill>
                    <a:latin typeface="Arial"/>
                    <a:cs typeface="Arial"/>
                  </a:rPr>
                  <a:t>Carcinogenicidade</a:t>
                </a:r>
                <a:r>
                  <a:rPr lang="es-ES_tradnl" sz="2800" kern="1200" dirty="0">
                    <a:solidFill>
                      <a:prstClr val="white"/>
                    </a:solidFill>
                    <a:latin typeface="Arial"/>
                    <a:cs typeface="Arial"/>
                  </a:rPr>
                  <a:t>:</a:t>
                </a:r>
              </a:p>
              <a:p>
                <a:pPr defTabSz="1524000" rtl="0" eaLnBrk="0" hangingPunct="0"/>
                <a:r>
                  <a:rPr lang="es-ES_tradnl" sz="2800" kern="1200" dirty="0">
                    <a:solidFill>
                      <a:prstClr val="white"/>
                    </a:solidFill>
                    <a:latin typeface="Arial"/>
                    <a:cs typeface="Arial"/>
                  </a:rPr>
                  <a:t> NOEL-ADI</a:t>
                </a:r>
              </a:p>
            </p:txBody>
          </p:sp>
          <p:sp>
            <p:nvSpPr>
              <p:cNvPr id="29" name="Rectangle 13"/>
              <p:cNvSpPr>
                <a:spLocks noChangeArrowheads="1"/>
              </p:cNvSpPr>
              <p:nvPr/>
            </p:nvSpPr>
            <p:spPr bwMode="auto">
              <a:xfrm>
                <a:off x="8156223" y="5377820"/>
                <a:ext cx="4611842" cy="1047750"/>
              </a:xfrm>
              <a:prstGeom prst="rect">
                <a:avLst/>
              </a:prstGeom>
              <a:grpFill/>
              <a:ln w="12700">
                <a:noFill/>
                <a:miter lim="800000"/>
                <a:headEnd/>
                <a:tailEnd/>
              </a:ln>
            </p:spPr>
            <p:txBody>
              <a:bodyPr wrap="square" lIns="184150" tIns="92076" rIns="184150" bIns="92076">
                <a:spAutoFit/>
              </a:bodyPr>
              <a:lstStyle/>
              <a:p>
                <a:pPr defTabSz="1524000" rtl="0" eaLnBrk="0" hangingPunct="0"/>
                <a:r>
                  <a:rPr lang="es-ES_tradnl" sz="2800" kern="1200" dirty="0" err="1" smtClean="0">
                    <a:solidFill>
                      <a:prstClr val="white"/>
                    </a:solidFill>
                    <a:latin typeface="Arial"/>
                    <a:cs typeface="Arial"/>
                  </a:rPr>
                  <a:t>Neurotoxicidade</a:t>
                </a:r>
                <a:endParaRPr lang="es-ES_tradnl" sz="2800" kern="1200" dirty="0">
                  <a:solidFill>
                    <a:prstClr val="white"/>
                  </a:solidFill>
                  <a:latin typeface="Arial"/>
                  <a:cs typeface="Arial"/>
                </a:endParaRPr>
              </a:p>
              <a:p>
                <a:pPr defTabSz="1524000" rtl="0" eaLnBrk="0" hangingPunct="0"/>
                <a:r>
                  <a:rPr lang="es-ES_tradnl" sz="2800" kern="1200" dirty="0">
                    <a:solidFill>
                      <a:prstClr val="white"/>
                    </a:solidFill>
                    <a:latin typeface="Arial"/>
                    <a:cs typeface="Arial"/>
                  </a:rPr>
                  <a:t>Demorada</a:t>
                </a:r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>
              <a:off x="14241429" y="4411115"/>
              <a:ext cx="8195234" cy="6800823"/>
              <a:chOff x="14241429" y="4411115"/>
              <a:chExt cx="8195234" cy="6800823"/>
            </a:xfrm>
            <a:solidFill>
              <a:srgbClr val="265D27"/>
            </a:solidFill>
          </p:grpSpPr>
          <p:sp>
            <p:nvSpPr>
              <p:cNvPr id="31" name="Rectangle 16"/>
              <p:cNvSpPr>
                <a:spLocks noChangeArrowheads="1"/>
              </p:cNvSpPr>
              <p:nvPr/>
            </p:nvSpPr>
            <p:spPr bwMode="auto">
              <a:xfrm>
                <a:off x="14241429" y="10592116"/>
                <a:ext cx="4053358" cy="619822"/>
              </a:xfrm>
              <a:prstGeom prst="rect">
                <a:avLst/>
              </a:prstGeom>
              <a:grpFill/>
              <a:ln w="12700">
                <a:noFill/>
                <a:miter lim="800000"/>
                <a:headEnd/>
                <a:tailEnd/>
              </a:ln>
            </p:spPr>
            <p:txBody>
              <a:bodyPr wrap="square" lIns="184150" tIns="92076" rIns="184150" bIns="92076">
                <a:spAutoFit/>
              </a:bodyPr>
              <a:lstStyle/>
              <a:p>
                <a:pPr defTabSz="1524000" rtl="0" eaLnBrk="0" hangingPunct="0"/>
                <a:r>
                  <a:rPr lang="es-ES_tradnl" sz="2800" kern="1200" dirty="0" err="1">
                    <a:solidFill>
                      <a:schemeClr val="bg1"/>
                    </a:solidFill>
                    <a:latin typeface="Arial"/>
                    <a:cs typeface="Arial"/>
                  </a:rPr>
                  <a:t>Toxicidade</a:t>
                </a:r>
                <a:r>
                  <a:rPr lang="es-ES_tradnl" sz="2800" kern="1200" dirty="0">
                    <a:solidFill>
                      <a:schemeClr val="bg1"/>
                    </a:solidFill>
                    <a:latin typeface="Arial"/>
                    <a:cs typeface="Arial"/>
                  </a:rPr>
                  <a:t> Aguda</a:t>
                </a:r>
              </a:p>
            </p:txBody>
          </p:sp>
          <p:sp>
            <p:nvSpPr>
              <p:cNvPr id="32" name="Rectangle 17"/>
              <p:cNvSpPr>
                <a:spLocks noChangeArrowheads="1"/>
              </p:cNvSpPr>
              <p:nvPr/>
            </p:nvSpPr>
            <p:spPr bwMode="auto">
              <a:xfrm>
                <a:off x="18652545" y="10592116"/>
                <a:ext cx="3784118" cy="619822"/>
              </a:xfrm>
              <a:prstGeom prst="rect">
                <a:avLst/>
              </a:prstGeom>
              <a:grpFill/>
              <a:ln w="12700">
                <a:noFill/>
                <a:miter lim="800000"/>
                <a:headEnd/>
                <a:tailEnd/>
              </a:ln>
            </p:spPr>
            <p:txBody>
              <a:bodyPr wrap="square" lIns="184150" tIns="92076" rIns="184150" bIns="92076">
                <a:spAutoFit/>
              </a:bodyPr>
              <a:lstStyle/>
              <a:p>
                <a:pPr defTabSz="1524000" rtl="0" eaLnBrk="0" hangingPunct="0"/>
                <a:r>
                  <a:rPr lang="es-ES_tradnl" sz="2800" kern="1200" dirty="0" err="1">
                    <a:solidFill>
                      <a:schemeClr val="bg1"/>
                    </a:solidFill>
                    <a:latin typeface="Arial"/>
                    <a:cs typeface="Arial"/>
                  </a:rPr>
                  <a:t>Tox</a:t>
                </a:r>
                <a:r>
                  <a:rPr lang="es-ES_tradnl" sz="2800" kern="1200" dirty="0">
                    <a:solidFill>
                      <a:schemeClr val="bg1"/>
                    </a:solidFill>
                    <a:latin typeface="Arial"/>
                    <a:cs typeface="Arial"/>
                  </a:rPr>
                  <a:t>. Sub crónica</a:t>
                </a:r>
              </a:p>
            </p:txBody>
          </p:sp>
          <p:sp>
            <p:nvSpPr>
              <p:cNvPr id="33" name="Rectangle 18"/>
              <p:cNvSpPr>
                <a:spLocks noChangeArrowheads="1"/>
              </p:cNvSpPr>
              <p:nvPr/>
            </p:nvSpPr>
            <p:spPr bwMode="auto">
              <a:xfrm>
                <a:off x="14241429" y="9874751"/>
                <a:ext cx="4053358" cy="619822"/>
              </a:xfrm>
              <a:prstGeom prst="rect">
                <a:avLst/>
              </a:prstGeom>
              <a:grpFill/>
              <a:ln w="12700">
                <a:noFill/>
                <a:miter lim="800000"/>
                <a:headEnd/>
                <a:tailEnd/>
              </a:ln>
            </p:spPr>
            <p:txBody>
              <a:bodyPr wrap="square" lIns="184150" tIns="92076" rIns="184150" bIns="92076">
                <a:spAutoFit/>
              </a:bodyPr>
              <a:lstStyle/>
              <a:p>
                <a:pPr defTabSz="1524000" rtl="0" eaLnBrk="0" hangingPunct="0"/>
                <a:r>
                  <a:rPr lang="es-ES_tradnl" sz="2800" kern="1200" dirty="0" err="1">
                    <a:solidFill>
                      <a:schemeClr val="bg1"/>
                    </a:solidFill>
                    <a:latin typeface="Arial"/>
                    <a:cs typeface="Arial"/>
                  </a:rPr>
                  <a:t>Toxicidade</a:t>
                </a:r>
                <a:r>
                  <a:rPr lang="es-ES_tradnl" sz="2800" kern="1200" dirty="0">
                    <a:solidFill>
                      <a:schemeClr val="bg1"/>
                    </a:solidFill>
                    <a:latin typeface="Arial"/>
                    <a:cs typeface="Arial"/>
                  </a:rPr>
                  <a:t> </a:t>
                </a:r>
                <a:r>
                  <a:rPr lang="es-ES_tradnl" sz="2800" kern="1200" dirty="0" err="1">
                    <a:solidFill>
                      <a:schemeClr val="bg1"/>
                    </a:solidFill>
                    <a:latin typeface="Arial"/>
                    <a:cs typeface="Arial"/>
                  </a:rPr>
                  <a:t>Crônica</a:t>
                </a:r>
                <a:endParaRPr lang="es-ES_tradnl" sz="2800" kern="1200" dirty="0">
                  <a:solidFill>
                    <a:schemeClr val="bg1"/>
                  </a:solidFill>
                  <a:latin typeface="Arial"/>
                  <a:cs typeface="Arial"/>
                </a:endParaRPr>
              </a:p>
            </p:txBody>
          </p:sp>
          <p:sp>
            <p:nvSpPr>
              <p:cNvPr id="34" name="Rectangle 19"/>
              <p:cNvSpPr>
                <a:spLocks noChangeArrowheads="1"/>
              </p:cNvSpPr>
              <p:nvPr/>
            </p:nvSpPr>
            <p:spPr bwMode="auto">
              <a:xfrm>
                <a:off x="18652545" y="9874751"/>
                <a:ext cx="3784118" cy="619822"/>
              </a:xfrm>
              <a:prstGeom prst="rect">
                <a:avLst/>
              </a:prstGeom>
              <a:grpFill/>
              <a:ln w="12700">
                <a:noFill/>
                <a:miter lim="800000"/>
                <a:headEnd/>
                <a:tailEnd/>
              </a:ln>
            </p:spPr>
            <p:txBody>
              <a:bodyPr wrap="square" lIns="184150" tIns="92076" rIns="184150" bIns="92076">
                <a:spAutoFit/>
              </a:bodyPr>
              <a:lstStyle/>
              <a:p>
                <a:pPr defTabSz="1524000" rtl="0" eaLnBrk="0" hangingPunct="0"/>
                <a:r>
                  <a:rPr lang="es-ES_tradnl" sz="2800" kern="1200" dirty="0">
                    <a:solidFill>
                      <a:schemeClr val="bg1"/>
                    </a:solidFill>
                    <a:latin typeface="Arial"/>
                    <a:cs typeface="Arial"/>
                  </a:rPr>
                  <a:t> </a:t>
                </a:r>
                <a:r>
                  <a:rPr lang="es-ES_tradnl" sz="2800" kern="1200" dirty="0" err="1">
                    <a:solidFill>
                      <a:schemeClr val="bg1"/>
                    </a:solidFill>
                    <a:latin typeface="Arial"/>
                    <a:cs typeface="Arial"/>
                  </a:rPr>
                  <a:t>Carcinogênicidade</a:t>
                </a:r>
                <a:endParaRPr lang="es-ES_tradnl" sz="2800" kern="1200" dirty="0">
                  <a:solidFill>
                    <a:schemeClr val="bg1"/>
                  </a:solidFill>
                  <a:latin typeface="Arial"/>
                  <a:cs typeface="Arial"/>
                </a:endParaRPr>
              </a:p>
            </p:txBody>
          </p:sp>
          <p:sp>
            <p:nvSpPr>
              <p:cNvPr id="35" name="Rectangle 20"/>
              <p:cNvSpPr>
                <a:spLocks noChangeArrowheads="1"/>
              </p:cNvSpPr>
              <p:nvPr/>
            </p:nvSpPr>
            <p:spPr bwMode="auto">
              <a:xfrm>
                <a:off x="14241429" y="9157388"/>
                <a:ext cx="4053358" cy="619822"/>
              </a:xfrm>
              <a:prstGeom prst="rect">
                <a:avLst/>
              </a:prstGeom>
              <a:grpFill/>
              <a:ln w="12700">
                <a:noFill/>
                <a:miter lim="800000"/>
                <a:headEnd/>
                <a:tailEnd/>
              </a:ln>
            </p:spPr>
            <p:txBody>
              <a:bodyPr wrap="square" lIns="184150" tIns="92076" rIns="184150" bIns="92076">
                <a:spAutoFit/>
              </a:bodyPr>
              <a:lstStyle/>
              <a:p>
                <a:pPr defTabSz="1524000" rtl="0" eaLnBrk="0" hangingPunct="0"/>
                <a:r>
                  <a:rPr lang="es-ES_tradnl" sz="2800" kern="1200" dirty="0" err="1">
                    <a:solidFill>
                      <a:schemeClr val="bg1"/>
                    </a:solidFill>
                    <a:latin typeface="Arial"/>
                    <a:cs typeface="Arial"/>
                  </a:rPr>
                  <a:t>Oncogenicidade</a:t>
                </a:r>
                <a:endParaRPr lang="es-ES_tradnl" sz="2800" kern="1200" dirty="0">
                  <a:solidFill>
                    <a:schemeClr val="bg1"/>
                  </a:solidFill>
                  <a:latin typeface="Arial"/>
                  <a:cs typeface="Arial"/>
                </a:endParaRPr>
              </a:p>
            </p:txBody>
          </p:sp>
          <p:sp>
            <p:nvSpPr>
              <p:cNvPr id="36" name="Rectangle 21"/>
              <p:cNvSpPr>
                <a:spLocks noChangeArrowheads="1"/>
              </p:cNvSpPr>
              <p:nvPr/>
            </p:nvSpPr>
            <p:spPr bwMode="auto">
              <a:xfrm>
                <a:off x="18652545" y="8725024"/>
                <a:ext cx="3784118" cy="1052186"/>
              </a:xfrm>
              <a:prstGeom prst="rect">
                <a:avLst/>
              </a:prstGeom>
              <a:grpFill/>
              <a:ln w="12700">
                <a:noFill/>
                <a:miter lim="800000"/>
                <a:headEnd/>
                <a:tailEnd/>
              </a:ln>
            </p:spPr>
            <p:txBody>
              <a:bodyPr wrap="square" lIns="184150" tIns="92076" rIns="184150" bIns="92076">
                <a:spAutoFit/>
              </a:bodyPr>
              <a:lstStyle/>
              <a:p>
                <a:pPr defTabSz="1524000" rtl="0" eaLnBrk="0" hangingPunct="0"/>
                <a:r>
                  <a:rPr lang="es-ES_tradnl" sz="2800" kern="1200" dirty="0" err="1">
                    <a:solidFill>
                      <a:schemeClr val="bg1"/>
                    </a:solidFill>
                    <a:latin typeface="Arial"/>
                    <a:cs typeface="Arial"/>
                  </a:rPr>
                  <a:t>Teratogenicidade</a:t>
                </a:r>
                <a:endParaRPr lang="es-ES_tradnl" sz="2800" kern="1200" dirty="0">
                  <a:solidFill>
                    <a:schemeClr val="bg1"/>
                  </a:solidFill>
                  <a:latin typeface="Arial"/>
                  <a:cs typeface="Arial"/>
                </a:endParaRPr>
              </a:p>
              <a:p>
                <a:pPr defTabSz="1524000" rtl="0" eaLnBrk="0" hangingPunct="0"/>
                <a:r>
                  <a:rPr lang="es-ES_tradnl" sz="2800" kern="1200" dirty="0" err="1">
                    <a:solidFill>
                      <a:schemeClr val="bg1"/>
                    </a:solidFill>
                    <a:latin typeface="Arial"/>
                    <a:cs typeface="Arial"/>
                  </a:rPr>
                  <a:t>Embriotoxicidade</a:t>
                </a:r>
                <a:endParaRPr lang="es-ES_tradnl" sz="2800" kern="1200" dirty="0">
                  <a:solidFill>
                    <a:schemeClr val="bg1"/>
                  </a:solidFill>
                  <a:latin typeface="Arial"/>
                  <a:cs typeface="Arial"/>
                </a:endParaRPr>
              </a:p>
            </p:txBody>
          </p:sp>
          <p:sp>
            <p:nvSpPr>
              <p:cNvPr id="37" name="Rectangle 22"/>
              <p:cNvSpPr>
                <a:spLocks noChangeArrowheads="1"/>
              </p:cNvSpPr>
              <p:nvPr/>
            </p:nvSpPr>
            <p:spPr bwMode="auto">
              <a:xfrm>
                <a:off x="14241429" y="8007661"/>
                <a:ext cx="4053358" cy="1052186"/>
              </a:xfrm>
              <a:prstGeom prst="rect">
                <a:avLst/>
              </a:prstGeom>
              <a:grpFill/>
              <a:ln w="12700">
                <a:noFill/>
                <a:miter lim="800000"/>
                <a:headEnd/>
                <a:tailEnd/>
              </a:ln>
            </p:spPr>
            <p:txBody>
              <a:bodyPr wrap="square" lIns="184150" tIns="92076" rIns="184150" bIns="92076">
                <a:spAutoFit/>
              </a:bodyPr>
              <a:lstStyle/>
              <a:p>
                <a:pPr defTabSz="1524000" rtl="0" eaLnBrk="0" hangingPunct="0"/>
                <a:r>
                  <a:rPr lang="es-ES_tradnl" sz="2800" kern="1200" dirty="0" err="1">
                    <a:solidFill>
                      <a:schemeClr val="bg1"/>
                    </a:solidFill>
                    <a:latin typeface="Arial"/>
                    <a:cs typeface="Arial"/>
                  </a:rPr>
                  <a:t>Reprodução</a:t>
                </a:r>
                <a:r>
                  <a:rPr lang="es-ES_tradnl" sz="2800" kern="1200" dirty="0">
                    <a:solidFill>
                      <a:schemeClr val="bg1"/>
                    </a:solidFill>
                    <a:latin typeface="Arial"/>
                    <a:cs typeface="Arial"/>
                  </a:rPr>
                  <a:t> </a:t>
                </a:r>
                <a:r>
                  <a:rPr lang="es-ES_tradnl" sz="2800" kern="1200" dirty="0" err="1">
                    <a:solidFill>
                      <a:schemeClr val="bg1"/>
                    </a:solidFill>
                    <a:latin typeface="Arial"/>
                    <a:cs typeface="Arial"/>
                  </a:rPr>
                  <a:t>em</a:t>
                </a:r>
                <a:endParaRPr lang="es-ES_tradnl" sz="2800" kern="1200" dirty="0">
                  <a:solidFill>
                    <a:schemeClr val="bg1"/>
                  </a:solidFill>
                  <a:latin typeface="Arial"/>
                  <a:cs typeface="Arial"/>
                </a:endParaRPr>
              </a:p>
              <a:p>
                <a:pPr defTabSz="1524000" rtl="0" eaLnBrk="0" hangingPunct="0"/>
                <a:r>
                  <a:rPr lang="es-ES_tradnl" sz="2800" kern="1200" dirty="0" err="1">
                    <a:solidFill>
                      <a:schemeClr val="bg1"/>
                    </a:solidFill>
                    <a:latin typeface="Arial"/>
                    <a:cs typeface="Arial"/>
                  </a:rPr>
                  <a:t>duas</a:t>
                </a:r>
                <a:r>
                  <a:rPr lang="es-ES_tradnl" sz="2800" kern="1200" dirty="0">
                    <a:solidFill>
                      <a:schemeClr val="bg1"/>
                    </a:solidFill>
                    <a:latin typeface="Arial"/>
                    <a:cs typeface="Arial"/>
                  </a:rPr>
                  <a:t> </a:t>
                </a:r>
                <a:r>
                  <a:rPr lang="es-ES_tradnl" sz="2800" kern="1200" dirty="0" err="1">
                    <a:solidFill>
                      <a:schemeClr val="bg1"/>
                    </a:solidFill>
                    <a:latin typeface="Arial"/>
                    <a:cs typeface="Arial"/>
                  </a:rPr>
                  <a:t>gerações</a:t>
                </a:r>
                <a:endParaRPr lang="es-ES_tradnl" sz="2800" kern="1200" dirty="0">
                  <a:solidFill>
                    <a:schemeClr val="bg1"/>
                  </a:solidFill>
                  <a:latin typeface="Arial"/>
                  <a:cs typeface="Arial"/>
                </a:endParaRPr>
              </a:p>
            </p:txBody>
          </p:sp>
          <p:sp>
            <p:nvSpPr>
              <p:cNvPr id="38" name="Rectangle 23"/>
              <p:cNvSpPr>
                <a:spLocks noChangeArrowheads="1"/>
              </p:cNvSpPr>
              <p:nvPr/>
            </p:nvSpPr>
            <p:spPr bwMode="auto">
              <a:xfrm>
                <a:off x="18652545" y="6710569"/>
                <a:ext cx="3784118" cy="1916914"/>
              </a:xfrm>
              <a:prstGeom prst="rect">
                <a:avLst/>
              </a:prstGeom>
              <a:grpFill/>
              <a:ln w="12700">
                <a:noFill/>
                <a:miter lim="800000"/>
                <a:headEnd/>
                <a:tailEnd/>
              </a:ln>
            </p:spPr>
            <p:txBody>
              <a:bodyPr wrap="square" lIns="184150" tIns="92076" rIns="184150" bIns="92076">
                <a:spAutoFit/>
              </a:bodyPr>
              <a:lstStyle/>
              <a:p>
                <a:pPr defTabSz="1524000" rtl="0" eaLnBrk="0" hangingPunct="0"/>
                <a:r>
                  <a:rPr lang="es-ES_tradnl" sz="2800" kern="1200" dirty="0">
                    <a:solidFill>
                      <a:schemeClr val="bg1"/>
                    </a:solidFill>
                    <a:latin typeface="Arial"/>
                    <a:cs typeface="Arial"/>
                  </a:rPr>
                  <a:t>Metabolismo </a:t>
                </a:r>
                <a:r>
                  <a:rPr lang="es-ES_tradnl" sz="2800" kern="1200" dirty="0" err="1">
                    <a:solidFill>
                      <a:schemeClr val="bg1"/>
                    </a:solidFill>
                    <a:latin typeface="Arial"/>
                    <a:cs typeface="Arial"/>
                  </a:rPr>
                  <a:t>em</a:t>
                </a:r>
                <a:r>
                  <a:rPr lang="es-ES_tradnl" sz="2800" kern="1200" dirty="0">
                    <a:solidFill>
                      <a:schemeClr val="bg1"/>
                    </a:solidFill>
                    <a:latin typeface="Arial"/>
                    <a:cs typeface="Arial"/>
                  </a:rPr>
                  <a:t> </a:t>
                </a:r>
                <a:r>
                  <a:rPr lang="es-ES_tradnl" sz="2800" kern="1200" dirty="0" err="1">
                    <a:solidFill>
                      <a:schemeClr val="bg1"/>
                    </a:solidFill>
                    <a:latin typeface="Arial"/>
                    <a:cs typeface="Arial"/>
                  </a:rPr>
                  <a:t>animais</a:t>
                </a:r>
                <a:r>
                  <a:rPr lang="es-ES_tradnl" sz="2800" kern="1200" dirty="0">
                    <a:solidFill>
                      <a:schemeClr val="bg1"/>
                    </a:solidFill>
                    <a:latin typeface="Arial"/>
                    <a:cs typeface="Arial"/>
                  </a:rPr>
                  <a:t> e </a:t>
                </a:r>
                <a:r>
                  <a:rPr lang="es-ES_tradnl" sz="2800" kern="1200" dirty="0" err="1">
                    <a:solidFill>
                      <a:schemeClr val="bg1"/>
                    </a:solidFill>
                    <a:latin typeface="Arial"/>
                    <a:cs typeface="Arial"/>
                  </a:rPr>
                  <a:t>vegetais</a:t>
                </a:r>
                <a:endParaRPr lang="es-ES_tradnl" sz="2800" kern="1200" dirty="0">
                  <a:solidFill>
                    <a:schemeClr val="bg1"/>
                  </a:solidFill>
                  <a:latin typeface="Arial"/>
                  <a:cs typeface="Arial"/>
                </a:endParaRPr>
              </a:p>
              <a:p>
                <a:pPr defTabSz="1524000" rtl="0" eaLnBrk="0" hangingPunct="0"/>
                <a:r>
                  <a:rPr lang="es-ES_tradnl" sz="2800" kern="1200" dirty="0">
                    <a:solidFill>
                      <a:schemeClr val="bg1"/>
                    </a:solidFill>
                    <a:latin typeface="Arial"/>
                    <a:cs typeface="Arial"/>
                  </a:rPr>
                  <a:t>Metabolitos</a:t>
                </a:r>
              </a:p>
              <a:p>
                <a:pPr defTabSz="1524000" rtl="0" eaLnBrk="0" hangingPunct="0"/>
                <a:r>
                  <a:rPr lang="es-ES_tradnl" sz="2800" kern="1200" dirty="0" err="1">
                    <a:solidFill>
                      <a:schemeClr val="bg1"/>
                    </a:solidFill>
                    <a:latin typeface="Arial"/>
                    <a:cs typeface="Arial"/>
                  </a:rPr>
                  <a:t>Resíduos</a:t>
                </a:r>
                <a:endParaRPr lang="es-ES_tradnl" sz="2800" kern="1200" dirty="0">
                  <a:solidFill>
                    <a:schemeClr val="bg1"/>
                  </a:solidFill>
                  <a:latin typeface="Arial"/>
                  <a:cs typeface="Arial"/>
                </a:endParaRPr>
              </a:p>
            </p:txBody>
          </p:sp>
          <p:sp>
            <p:nvSpPr>
              <p:cNvPr id="39" name="Rectangle 24"/>
              <p:cNvSpPr>
                <a:spLocks noChangeArrowheads="1"/>
              </p:cNvSpPr>
              <p:nvPr/>
            </p:nvSpPr>
            <p:spPr bwMode="auto">
              <a:xfrm>
                <a:off x="14241429" y="6425570"/>
                <a:ext cx="4053358" cy="1484550"/>
              </a:xfrm>
              <a:prstGeom prst="rect">
                <a:avLst/>
              </a:prstGeom>
              <a:grpFill/>
              <a:ln w="12700">
                <a:noFill/>
                <a:miter lim="800000"/>
                <a:headEnd/>
                <a:tailEnd/>
              </a:ln>
            </p:spPr>
            <p:txBody>
              <a:bodyPr wrap="square" lIns="184150" tIns="92076" rIns="184150" bIns="92076">
                <a:spAutoFit/>
              </a:bodyPr>
              <a:lstStyle/>
              <a:p>
                <a:pPr defTabSz="1524000" rtl="0" eaLnBrk="0" hangingPunct="0"/>
                <a:r>
                  <a:rPr lang="es-ES_tradnl" sz="2800" kern="1200" dirty="0">
                    <a:solidFill>
                      <a:schemeClr val="bg1"/>
                    </a:solidFill>
                    <a:latin typeface="Arial"/>
                    <a:cs typeface="Arial"/>
                  </a:rPr>
                  <a:t>Destino ambiental</a:t>
                </a:r>
              </a:p>
              <a:p>
                <a:pPr defTabSz="1524000" rtl="0" eaLnBrk="0" hangingPunct="0"/>
                <a:r>
                  <a:rPr lang="es-ES_tradnl" sz="2800" kern="1200" dirty="0" err="1">
                    <a:solidFill>
                      <a:schemeClr val="bg1"/>
                    </a:solidFill>
                    <a:latin typeface="Arial"/>
                    <a:cs typeface="Arial"/>
                  </a:rPr>
                  <a:t>Degradação</a:t>
                </a:r>
                <a:r>
                  <a:rPr lang="es-ES_tradnl" sz="2800" kern="1200" dirty="0">
                    <a:solidFill>
                      <a:schemeClr val="bg1"/>
                    </a:solidFill>
                    <a:latin typeface="Arial"/>
                    <a:cs typeface="Arial"/>
                  </a:rPr>
                  <a:t>, </a:t>
                </a:r>
                <a:r>
                  <a:rPr lang="es-ES_tradnl" sz="2800" kern="1200" dirty="0" err="1">
                    <a:solidFill>
                      <a:schemeClr val="bg1"/>
                    </a:solidFill>
                    <a:latin typeface="Arial"/>
                    <a:cs typeface="Arial"/>
                  </a:rPr>
                  <a:t>mobilidade</a:t>
                </a:r>
                <a:r>
                  <a:rPr lang="es-ES_tradnl" sz="2800" kern="1200" dirty="0">
                    <a:solidFill>
                      <a:schemeClr val="bg1"/>
                    </a:solidFill>
                    <a:latin typeface="Arial"/>
                    <a:cs typeface="Arial"/>
                  </a:rPr>
                  <a:t> </a:t>
                </a:r>
                <a:r>
                  <a:rPr lang="es-ES_tradnl" sz="2800" kern="1200" dirty="0" err="1">
                    <a:solidFill>
                      <a:schemeClr val="bg1"/>
                    </a:solidFill>
                    <a:latin typeface="Arial"/>
                    <a:cs typeface="Arial"/>
                  </a:rPr>
                  <a:t>em</a:t>
                </a:r>
                <a:r>
                  <a:rPr lang="es-ES_tradnl" sz="2800" kern="1200" dirty="0">
                    <a:solidFill>
                      <a:schemeClr val="bg1"/>
                    </a:solidFill>
                    <a:latin typeface="Arial"/>
                    <a:cs typeface="Arial"/>
                  </a:rPr>
                  <a:t> solo</a:t>
                </a:r>
              </a:p>
            </p:txBody>
          </p:sp>
          <p:sp>
            <p:nvSpPr>
              <p:cNvPr id="40" name="Rectangle 25"/>
              <p:cNvSpPr>
                <a:spLocks noChangeArrowheads="1"/>
              </p:cNvSpPr>
              <p:nvPr/>
            </p:nvSpPr>
            <p:spPr bwMode="auto">
              <a:xfrm>
                <a:off x="18652545" y="5560842"/>
                <a:ext cx="3784118" cy="1052186"/>
              </a:xfrm>
              <a:prstGeom prst="rect">
                <a:avLst/>
              </a:prstGeom>
              <a:grpFill/>
              <a:ln w="12700">
                <a:noFill/>
                <a:miter lim="800000"/>
                <a:headEnd/>
                <a:tailEnd/>
              </a:ln>
            </p:spPr>
            <p:txBody>
              <a:bodyPr wrap="square" lIns="184150" tIns="92076" rIns="184150" bIns="92076">
                <a:spAutoFit/>
              </a:bodyPr>
              <a:lstStyle/>
              <a:p>
                <a:pPr defTabSz="1524000" rtl="0" eaLnBrk="0" hangingPunct="0"/>
                <a:r>
                  <a:rPr lang="es-ES_tradnl" sz="2800" kern="1200" dirty="0" err="1">
                    <a:solidFill>
                      <a:schemeClr val="bg1"/>
                    </a:solidFill>
                    <a:latin typeface="Arial"/>
                    <a:cs typeface="Arial"/>
                  </a:rPr>
                  <a:t>Estudos</a:t>
                </a:r>
                <a:r>
                  <a:rPr lang="es-ES_tradnl" sz="2800" kern="1200" dirty="0">
                    <a:solidFill>
                      <a:schemeClr val="bg1"/>
                    </a:solidFill>
                    <a:latin typeface="Arial"/>
                    <a:cs typeface="Arial"/>
                  </a:rPr>
                  <a:t> </a:t>
                </a:r>
                <a:r>
                  <a:rPr lang="es-ES_tradnl" sz="2800" kern="1200" dirty="0" err="1">
                    <a:solidFill>
                      <a:schemeClr val="bg1"/>
                    </a:solidFill>
                    <a:latin typeface="Arial"/>
                    <a:cs typeface="Arial"/>
                  </a:rPr>
                  <a:t>Ecotoxicológicos</a:t>
                </a:r>
                <a:endParaRPr lang="es-ES_tradnl" sz="2800" kern="1200" dirty="0">
                  <a:solidFill>
                    <a:schemeClr val="bg1"/>
                  </a:solidFill>
                  <a:latin typeface="Arial"/>
                  <a:cs typeface="Arial"/>
                </a:endParaRPr>
              </a:p>
            </p:txBody>
          </p:sp>
          <p:sp>
            <p:nvSpPr>
              <p:cNvPr id="41" name="Rectangle 26"/>
              <p:cNvSpPr>
                <a:spLocks noChangeArrowheads="1"/>
              </p:cNvSpPr>
              <p:nvPr/>
            </p:nvSpPr>
            <p:spPr bwMode="auto">
              <a:xfrm>
                <a:off x="14241429" y="4411115"/>
                <a:ext cx="4053358" cy="1916914"/>
              </a:xfrm>
              <a:prstGeom prst="rect">
                <a:avLst/>
              </a:prstGeom>
              <a:grpFill/>
              <a:ln w="12700">
                <a:noFill/>
                <a:miter lim="800000"/>
                <a:headEnd/>
                <a:tailEnd/>
              </a:ln>
            </p:spPr>
            <p:txBody>
              <a:bodyPr wrap="square" lIns="184150" tIns="92076" rIns="184150" bIns="92076">
                <a:spAutoFit/>
              </a:bodyPr>
              <a:lstStyle/>
              <a:p>
                <a:pPr defTabSz="1524000" rtl="0" eaLnBrk="0" hangingPunct="0"/>
                <a:r>
                  <a:rPr lang="es-ES_tradnl" sz="2800" kern="1200" dirty="0" err="1">
                    <a:solidFill>
                      <a:schemeClr val="bg1"/>
                    </a:solidFill>
                    <a:latin typeface="Arial"/>
                    <a:cs typeface="Arial"/>
                  </a:rPr>
                  <a:t>Genotoxicidade</a:t>
                </a:r>
                <a:endParaRPr lang="es-ES_tradnl" sz="2800" kern="1200" dirty="0">
                  <a:solidFill>
                    <a:schemeClr val="bg1"/>
                  </a:solidFill>
                  <a:latin typeface="Arial"/>
                  <a:cs typeface="Arial"/>
                </a:endParaRPr>
              </a:p>
              <a:p>
                <a:pPr defTabSz="1524000" rtl="0" eaLnBrk="0" hangingPunct="0"/>
                <a:r>
                  <a:rPr lang="es-ES_tradnl" sz="2800" kern="1200" dirty="0" err="1">
                    <a:solidFill>
                      <a:schemeClr val="bg1"/>
                    </a:solidFill>
                    <a:latin typeface="Arial"/>
                    <a:cs typeface="Arial"/>
                  </a:rPr>
                  <a:t>Mutagenicidade</a:t>
                </a:r>
                <a:endParaRPr lang="es-ES_tradnl" sz="2800" kern="1200" dirty="0">
                  <a:solidFill>
                    <a:schemeClr val="bg1"/>
                  </a:solidFill>
                  <a:latin typeface="Arial"/>
                  <a:cs typeface="Arial"/>
                </a:endParaRPr>
              </a:p>
              <a:p>
                <a:pPr defTabSz="1524000" rtl="0" eaLnBrk="0" hangingPunct="0"/>
                <a:r>
                  <a:rPr lang="es-ES_tradnl" sz="2800" kern="1200" dirty="0">
                    <a:solidFill>
                      <a:schemeClr val="bg1"/>
                    </a:solidFill>
                    <a:latin typeface="Arial"/>
                    <a:cs typeface="Arial"/>
                  </a:rPr>
                  <a:t>- In vitro</a:t>
                </a:r>
              </a:p>
              <a:p>
                <a:pPr defTabSz="1524000" rtl="0" eaLnBrk="0" hangingPunct="0"/>
                <a:r>
                  <a:rPr lang="es-ES_tradnl" sz="2800" kern="1200" dirty="0">
                    <a:solidFill>
                      <a:schemeClr val="bg1"/>
                    </a:solidFill>
                    <a:latin typeface="Arial"/>
                    <a:cs typeface="Arial"/>
                  </a:rPr>
                  <a:t>- In vivo</a:t>
                </a:r>
              </a:p>
            </p:txBody>
          </p:sp>
          <p:sp>
            <p:nvSpPr>
              <p:cNvPr id="42" name="Rectangle 27"/>
              <p:cNvSpPr>
                <a:spLocks noChangeArrowheads="1"/>
              </p:cNvSpPr>
              <p:nvPr/>
            </p:nvSpPr>
            <p:spPr bwMode="auto">
              <a:xfrm>
                <a:off x="18652545" y="4411115"/>
                <a:ext cx="3784118" cy="1052186"/>
              </a:xfrm>
              <a:prstGeom prst="rect">
                <a:avLst/>
              </a:prstGeom>
              <a:grpFill/>
              <a:ln w="12700">
                <a:noFill/>
                <a:miter lim="800000"/>
                <a:headEnd/>
                <a:tailEnd/>
              </a:ln>
            </p:spPr>
            <p:txBody>
              <a:bodyPr wrap="square" lIns="184150" tIns="92076" rIns="184150" bIns="92076">
                <a:spAutoFit/>
              </a:bodyPr>
              <a:lstStyle/>
              <a:p>
                <a:pPr defTabSz="1524000" rtl="0" eaLnBrk="0" hangingPunct="0"/>
                <a:r>
                  <a:rPr lang="es-ES_tradnl" sz="2800" kern="1200" dirty="0" err="1">
                    <a:solidFill>
                      <a:schemeClr val="bg1"/>
                    </a:solidFill>
                    <a:latin typeface="Arial"/>
                    <a:cs typeface="Arial"/>
                  </a:rPr>
                  <a:t>Neurotoxicidade</a:t>
                </a:r>
                <a:endParaRPr lang="es-ES_tradnl" sz="2800" kern="1200" dirty="0">
                  <a:solidFill>
                    <a:schemeClr val="bg1"/>
                  </a:solidFill>
                  <a:latin typeface="Arial"/>
                  <a:cs typeface="Arial"/>
                </a:endParaRPr>
              </a:p>
              <a:p>
                <a:pPr defTabSz="1524000" rtl="0" eaLnBrk="0" hangingPunct="0"/>
                <a:r>
                  <a:rPr lang="es-ES_tradnl" sz="2800" kern="1200" dirty="0">
                    <a:solidFill>
                      <a:schemeClr val="bg1"/>
                    </a:solidFill>
                    <a:latin typeface="Arial"/>
                    <a:cs typeface="Arial"/>
                  </a:rPr>
                  <a:t>Demorada            </a:t>
                </a:r>
              </a:p>
            </p:txBody>
          </p:sp>
        </p:grpSp>
        <p:sp>
          <p:nvSpPr>
            <p:cNvPr id="44" name="Text Box 30"/>
            <p:cNvSpPr txBox="1">
              <a:spLocks noChangeArrowheads="1"/>
            </p:cNvSpPr>
            <p:nvPr/>
          </p:nvSpPr>
          <p:spPr bwMode="auto">
            <a:xfrm>
              <a:off x="3277570" y="9090575"/>
              <a:ext cx="4464258" cy="7626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defTabSz="1828800" rtl="0" eaLnBrk="0" hangingPunct="0">
                <a:lnSpc>
                  <a:spcPts val="5600"/>
                </a:lnSpc>
                <a:buClr>
                  <a:srgbClr val="00CC00"/>
                </a:buClr>
              </a:pPr>
              <a:r>
                <a:rPr lang="es-ES_tradnl" sz="2800" b="1" kern="1200" dirty="0">
                  <a:solidFill>
                    <a:prstClr val="black"/>
                  </a:solidFill>
                  <a:latin typeface="Arial"/>
                  <a:cs typeface="Arial"/>
                </a:rPr>
                <a:t>5,000 Moléculas/ano</a:t>
              </a:r>
            </a:p>
          </p:txBody>
        </p:sp>
        <p:sp>
          <p:nvSpPr>
            <p:cNvPr id="45" name="Text Box 31"/>
            <p:cNvSpPr txBox="1">
              <a:spLocks noChangeArrowheads="1"/>
            </p:cNvSpPr>
            <p:nvPr/>
          </p:nvSpPr>
          <p:spPr bwMode="auto">
            <a:xfrm>
              <a:off x="9017601" y="4530552"/>
              <a:ext cx="4032686" cy="7626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defTabSz="1828800" rtl="0" eaLnBrk="0" hangingPunct="0">
                <a:lnSpc>
                  <a:spcPts val="5600"/>
                </a:lnSpc>
                <a:buClr>
                  <a:srgbClr val="00CC00"/>
                </a:buClr>
              </a:pPr>
              <a:r>
                <a:rPr lang="es-ES_tradnl" sz="2800" b="1" kern="1200" dirty="0">
                  <a:solidFill>
                    <a:prstClr val="black"/>
                  </a:solidFill>
                  <a:latin typeface="Arial"/>
                  <a:cs typeface="Arial"/>
                </a:rPr>
                <a:t>20,000 Moléculas/ano</a:t>
              </a:r>
            </a:p>
          </p:txBody>
        </p:sp>
        <p:sp>
          <p:nvSpPr>
            <p:cNvPr id="47" name="Retângulo 46"/>
            <p:cNvSpPr/>
            <p:nvPr/>
          </p:nvSpPr>
          <p:spPr>
            <a:xfrm>
              <a:off x="16534572" y="3634398"/>
              <a:ext cx="4066613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1524000" rtl="0" eaLnBrk="0" hangingPunct="0"/>
              <a:r>
                <a:rPr lang="es-ES_tradnl" sz="2800" b="1" kern="1200" dirty="0">
                  <a:solidFill>
                    <a:prstClr val="black"/>
                  </a:solidFill>
                  <a:latin typeface="Arial"/>
                  <a:cs typeface="Arial"/>
                </a:rPr>
                <a:t>&gt;45,000 Moléculas/ano</a:t>
              </a:r>
              <a:endParaRPr lang="es-ES_tradnl" sz="2800" b="1" kern="1200" dirty="0">
                <a:solidFill>
                  <a:srgbClr val="FFFF00"/>
                </a:solidFill>
                <a:latin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1329253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hutterstock_66637558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23" b="17782"/>
          <a:stretch/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136" name="Shape 136"/>
          <p:cNvSpPr/>
          <p:nvPr/>
        </p:nvSpPr>
        <p:spPr>
          <a:xfrm>
            <a:off x="1191083" y="10477715"/>
            <a:ext cx="19017157" cy="23185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marR="457200" lvl="0" algn="l" defTabSz="457200">
              <a:lnSpc>
                <a:spcPct val="90000"/>
              </a:lnSpc>
              <a:defRPr sz="1800"/>
            </a:pPr>
            <a:r>
              <a:rPr lang="pt-BR" sz="8000" b="1" dirty="0">
                <a:solidFill>
                  <a:srgbClr val="265D27"/>
                </a:solidFill>
                <a:latin typeface="Arial"/>
                <a:ea typeface="Gotham Medium"/>
                <a:cs typeface="Arial"/>
                <a:sym typeface="Gotham Medium"/>
              </a:rPr>
              <a:t>140 MIL MOLÉCULAS PESQUISADAS</a:t>
            </a:r>
          </a:p>
          <a:p>
            <a:pPr marR="457200" lvl="0" algn="l" defTabSz="457200">
              <a:lnSpc>
                <a:spcPct val="90000"/>
              </a:lnSpc>
              <a:defRPr sz="1800"/>
            </a:pPr>
            <a:r>
              <a:rPr lang="pt-BR" sz="8000" b="1" dirty="0">
                <a:solidFill>
                  <a:srgbClr val="265D27"/>
                </a:solidFill>
                <a:latin typeface="Arial"/>
                <a:ea typeface="Gotham Medium"/>
                <a:cs typeface="Arial"/>
                <a:sym typeface="Gotham Medium"/>
              </a:rPr>
              <a:t>= 1 NOVO PRINCÍPIO ATIVO</a:t>
            </a:r>
            <a:r>
              <a:rPr lang="pt-BR" sz="8000" b="1" dirty="0" smtClean="0">
                <a:solidFill>
                  <a:srgbClr val="265D27"/>
                </a:solidFill>
                <a:latin typeface="Arial"/>
                <a:ea typeface="Gotham Medium"/>
                <a:cs typeface="Arial"/>
                <a:sym typeface="Gotham Medium"/>
              </a:rPr>
              <a:t>.</a:t>
            </a:r>
            <a:endParaRPr lang="pt-BR" sz="8000" b="1" dirty="0">
              <a:solidFill>
                <a:srgbClr val="265D27"/>
              </a:solidFill>
              <a:latin typeface="Arial"/>
              <a:ea typeface="Gotham Medium"/>
              <a:cs typeface="Arial"/>
              <a:sym typeface="Gotham Medium"/>
            </a:endParaRPr>
          </a:p>
        </p:txBody>
      </p:sp>
    </p:spTree>
    <p:extLst>
      <p:ext uri="{BB962C8B-B14F-4D97-AF65-F5344CB8AC3E}">
        <p14:creationId xmlns:p14="http://schemas.microsoft.com/office/powerpoint/2010/main" val="346646968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65D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hape 203"/>
          <p:cNvSpPr/>
          <p:nvPr/>
        </p:nvSpPr>
        <p:spPr>
          <a:xfrm>
            <a:off x="4089969" y="7545340"/>
            <a:ext cx="16030223" cy="1333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marR="457200" algn="l" defTabSz="457200">
              <a:defRPr sz="8000">
                <a:latin typeface="Gotham Medium"/>
                <a:ea typeface="Gotham Medium"/>
                <a:cs typeface="Gotham Medium"/>
                <a:sym typeface="Gotham Medium"/>
              </a:defRPr>
            </a:lvl1pPr>
          </a:lstStyle>
          <a:p>
            <a:pPr lvl="0" algn="ctr">
              <a:defRPr sz="1800"/>
            </a:pPr>
            <a:r>
              <a:rPr sz="4000" dirty="0">
                <a:latin typeface="Arial"/>
                <a:cs typeface="Arial"/>
              </a:rPr>
              <a:t>É O INVESTIMENTO NECESSÁRIO PARA O DESENVOLVIMENTO DE UM NOVO DEFENSIVO AGRÍCOLA.</a:t>
            </a:r>
          </a:p>
        </p:txBody>
      </p:sp>
      <p:sp>
        <p:nvSpPr>
          <p:cNvPr id="204" name="Shape 204"/>
          <p:cNvSpPr/>
          <p:nvPr/>
        </p:nvSpPr>
        <p:spPr>
          <a:xfrm>
            <a:off x="3725333" y="5134424"/>
            <a:ext cx="24155970" cy="24109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marR="457200" algn="l" defTabSz="457200">
              <a:defRPr sz="10000" b="1">
                <a:latin typeface="+mj-lt"/>
                <a:ea typeface="+mj-ea"/>
                <a:cs typeface="+mj-cs"/>
                <a:sym typeface="Gotham"/>
              </a:defRPr>
            </a:lvl1pPr>
          </a:lstStyle>
          <a:p>
            <a:pPr lvl="0">
              <a:defRPr sz="1800" b="0"/>
            </a:pPr>
            <a:r>
              <a:rPr sz="15000" i="1" dirty="0">
                <a:latin typeface="Arial"/>
                <a:cs typeface="Arial"/>
              </a:rPr>
              <a:t>US$ </a:t>
            </a:r>
            <a:r>
              <a:rPr sz="15000" i="1" dirty="0" smtClean="0">
                <a:latin typeface="Arial"/>
                <a:cs typeface="Arial"/>
              </a:rPr>
              <a:t>25</a:t>
            </a:r>
            <a:r>
              <a:rPr lang="pt-BR" sz="15000" i="1" dirty="0" smtClean="0">
                <a:latin typeface="Arial"/>
                <a:cs typeface="Arial"/>
              </a:rPr>
              <a:t>6</a:t>
            </a:r>
            <a:r>
              <a:rPr sz="15000" i="1" dirty="0" smtClean="0">
                <a:latin typeface="Arial"/>
                <a:cs typeface="Arial"/>
              </a:rPr>
              <a:t> </a:t>
            </a:r>
            <a:r>
              <a:rPr sz="15000" i="1" dirty="0">
                <a:latin typeface="Arial"/>
                <a:cs typeface="Arial"/>
              </a:rPr>
              <a:t>MILHÕES</a:t>
            </a:r>
          </a:p>
        </p:txBody>
      </p:sp>
    </p:spTree>
    <p:extLst>
      <p:ext uri="{BB962C8B-B14F-4D97-AF65-F5344CB8AC3E}">
        <p14:creationId xmlns:p14="http://schemas.microsoft.com/office/powerpoint/2010/main" val="397584043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7206222" cy="15296444"/>
          </a:xfrm>
          <a:prstGeom prst="rect">
            <a:avLst/>
          </a:prstGeom>
        </p:spPr>
      </p:pic>
      <p:sp>
        <p:nvSpPr>
          <p:cNvPr id="144" name="Shape 144"/>
          <p:cNvSpPr/>
          <p:nvPr/>
        </p:nvSpPr>
        <p:spPr>
          <a:xfrm>
            <a:off x="852755" y="1322910"/>
            <a:ext cx="14448205" cy="87203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marR="457200" lvl="0" algn="l" defTabSz="457200">
              <a:defRPr sz="1800"/>
            </a:pPr>
            <a:r>
              <a:rPr sz="8000" b="1" dirty="0">
                <a:solidFill>
                  <a:srgbClr val="E6EE00"/>
                </a:solidFill>
                <a:latin typeface="Arial"/>
                <a:ea typeface="Gotham Medium"/>
                <a:cs typeface="Arial"/>
                <a:sym typeface="Gotham Medium"/>
              </a:rPr>
              <a:t>OS AGROQUÍMICOS </a:t>
            </a:r>
            <a:r>
              <a:rPr lang="pt-BR" sz="8000" b="1" dirty="0" smtClean="0">
                <a:solidFill>
                  <a:srgbClr val="E6EE00"/>
                </a:solidFill>
                <a:latin typeface="Arial"/>
                <a:ea typeface="Gotham Medium"/>
                <a:cs typeface="Arial"/>
                <a:sym typeface="Gotham Medium"/>
              </a:rPr>
              <a:t>ATUAIS</a:t>
            </a:r>
            <a:r>
              <a:rPr sz="8000" b="1" dirty="0" smtClean="0">
                <a:solidFill>
                  <a:srgbClr val="E6EE00"/>
                </a:solidFill>
                <a:latin typeface="Arial"/>
                <a:ea typeface="Gotham Medium"/>
                <a:cs typeface="Arial"/>
                <a:sym typeface="Gotham Medium"/>
              </a:rPr>
              <a:t> ATACAM </a:t>
            </a:r>
            <a:r>
              <a:rPr sz="8000" b="1" dirty="0">
                <a:solidFill>
                  <a:srgbClr val="E6EE00"/>
                </a:solidFill>
                <a:latin typeface="Arial"/>
                <a:ea typeface="Gotham Medium"/>
                <a:cs typeface="Arial"/>
                <a:sym typeface="Gotham Medium"/>
              </a:rPr>
              <a:t>ALVOS </a:t>
            </a:r>
            <a:r>
              <a:rPr sz="8000" b="1" dirty="0" smtClean="0">
                <a:solidFill>
                  <a:srgbClr val="E6EE00"/>
                </a:solidFill>
                <a:latin typeface="Arial"/>
                <a:ea typeface="Gotham Medium"/>
                <a:cs typeface="Arial"/>
                <a:sym typeface="Gotham Medium"/>
              </a:rPr>
              <a:t>ESPECÍFICOS</a:t>
            </a:r>
            <a:r>
              <a:rPr lang="pt-BR" sz="8000" b="1" dirty="0" smtClean="0">
                <a:solidFill>
                  <a:srgbClr val="E6EE00"/>
                </a:solidFill>
                <a:latin typeface="Arial"/>
                <a:ea typeface="Gotham Medium"/>
                <a:cs typeface="Arial"/>
                <a:sym typeface="Gotham Medium"/>
              </a:rPr>
              <a:t>, GARANTINDO A SEGURANÇA ALIMENTAR: QUALIDADE E QUANTIDADE</a:t>
            </a:r>
            <a:r>
              <a:rPr sz="8000" b="1" dirty="0" smtClean="0">
                <a:solidFill>
                  <a:srgbClr val="E6EE00"/>
                </a:solidFill>
                <a:latin typeface="Arial"/>
                <a:ea typeface="Gotham Medium"/>
                <a:cs typeface="Arial"/>
                <a:sym typeface="Gotham Medium"/>
              </a:rPr>
              <a:t>.</a:t>
            </a:r>
            <a:endParaRPr sz="8000" b="1" dirty="0">
              <a:solidFill>
                <a:srgbClr val="E6EE00"/>
              </a:solidFill>
              <a:latin typeface="Arial"/>
              <a:ea typeface="Gotham Medium"/>
              <a:cs typeface="Arial"/>
              <a:sym typeface="Gotham Medium"/>
            </a:endParaRPr>
          </a:p>
        </p:txBody>
      </p:sp>
    </p:spTree>
    <p:extLst>
      <p:ext uri="{BB962C8B-B14F-4D97-AF65-F5344CB8AC3E}">
        <p14:creationId xmlns:p14="http://schemas.microsoft.com/office/powerpoint/2010/main" val="248917653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1"/>
          <p:cNvSpPr>
            <a:spLocks noChangeArrowheads="1"/>
          </p:cNvSpPr>
          <p:nvPr/>
        </p:nvSpPr>
        <p:spPr bwMode="auto">
          <a:xfrm>
            <a:off x="3983088" y="2424195"/>
            <a:ext cx="1641782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1828800" rtl="0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pt-BR" sz="6000" b="1" kern="1200" dirty="0" smtClean="0">
                <a:solidFill>
                  <a:srgbClr val="265D27"/>
                </a:solidFill>
                <a:latin typeface="Arial" charset="0"/>
                <a:cs typeface="Times New Roman" pitchFamily="18" charset="0"/>
              </a:rPr>
              <a:t>CICLO DE VIDA DO PRODUTO INOVADOR</a:t>
            </a:r>
            <a:endParaRPr lang="pt-BR" sz="6000" b="1" kern="1200" dirty="0">
              <a:solidFill>
                <a:srgbClr val="265D27"/>
              </a:solidFill>
              <a:latin typeface="Arial" charset="0"/>
              <a:cs typeface="Times New Roman" pitchFamily="18" charset="0"/>
            </a:endParaRPr>
          </a:p>
        </p:txBody>
      </p:sp>
      <p:sp>
        <p:nvSpPr>
          <p:cNvPr id="17" name="Retângulo de cantos arredondados 16"/>
          <p:cNvSpPr/>
          <p:nvPr/>
        </p:nvSpPr>
        <p:spPr>
          <a:xfrm>
            <a:off x="4354187" y="9684229"/>
            <a:ext cx="15640710" cy="1440160"/>
          </a:xfrm>
          <a:prstGeom prst="roundRect">
            <a:avLst/>
          </a:prstGeom>
          <a:solidFill>
            <a:srgbClr val="265D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828800" rtl="0"/>
            <a:r>
              <a:rPr lang="pt-BR" sz="4400" kern="1200" dirty="0" smtClean="0">
                <a:solidFill>
                  <a:srgbClr val="FF0000"/>
                </a:solidFill>
                <a:latin typeface="Arial"/>
                <a:cs typeface="Arial"/>
              </a:rPr>
              <a:t>12 </a:t>
            </a:r>
            <a:r>
              <a:rPr lang="pt-BR" sz="4400" kern="1200" dirty="0" smtClean="0">
                <a:solidFill>
                  <a:srgbClr val="FF0000"/>
                </a:solidFill>
                <a:latin typeface="Arial"/>
                <a:cs typeface="Arial"/>
              </a:rPr>
              <a:t>anos</a:t>
            </a:r>
          </a:p>
          <a:p>
            <a:pPr defTabSz="1828800" rtl="0"/>
            <a:r>
              <a:rPr lang="pt-BR" sz="4400" kern="1200" dirty="0" smtClean="0">
                <a:solidFill>
                  <a:prstClr val="white"/>
                </a:solidFill>
                <a:latin typeface="Arial"/>
                <a:cs typeface="Arial"/>
              </a:rPr>
              <a:t>US$ 256 milhões</a:t>
            </a:r>
            <a:endParaRPr lang="pt-BR" sz="4400" kern="1200" dirty="0">
              <a:solidFill>
                <a:prstClr val="white"/>
              </a:solidFill>
              <a:latin typeface="Arial"/>
              <a:cs typeface="Arial"/>
            </a:endParaRPr>
          </a:p>
        </p:txBody>
      </p:sp>
      <p:sp>
        <p:nvSpPr>
          <p:cNvPr id="18" name="Rectangle 4"/>
          <p:cNvSpPr>
            <a:spLocks noChangeArrowheads="1"/>
          </p:cNvSpPr>
          <p:nvPr/>
        </p:nvSpPr>
        <p:spPr bwMode="auto">
          <a:xfrm>
            <a:off x="4419600" y="2434613"/>
            <a:ext cx="153924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 defTabSz="1828800" rtl="0">
              <a:spcBef>
                <a:spcPct val="0"/>
              </a:spcBef>
            </a:pPr>
            <a:endParaRPr lang="pt-BR" sz="8800" kern="1200">
              <a:solidFill>
                <a:prstClr val="black"/>
              </a:solidFill>
            </a:endParaRPr>
          </a:p>
        </p:txBody>
      </p:sp>
      <p:sp>
        <p:nvSpPr>
          <p:cNvPr id="19" name="Line 5"/>
          <p:cNvSpPr>
            <a:spLocks noChangeShapeType="1"/>
          </p:cNvSpPr>
          <p:nvPr/>
        </p:nvSpPr>
        <p:spPr bwMode="auto">
          <a:xfrm flipV="1">
            <a:off x="7236464" y="7616410"/>
            <a:ext cx="5506144" cy="5734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pPr algn="l" defTabSz="1828800" rtl="0"/>
            <a:endParaRPr lang="pt-BR" sz="3600" kern="1200">
              <a:solidFill>
                <a:prstClr val="black"/>
              </a:solidFill>
            </a:endParaRPr>
          </a:p>
        </p:txBody>
      </p:sp>
      <p:sp>
        <p:nvSpPr>
          <p:cNvPr id="20" name="Text Box 6"/>
          <p:cNvSpPr txBox="1">
            <a:spLocks noChangeArrowheads="1"/>
          </p:cNvSpPr>
          <p:nvPr/>
        </p:nvSpPr>
        <p:spPr bwMode="auto">
          <a:xfrm>
            <a:off x="4567361" y="5995156"/>
            <a:ext cx="254551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1828800" rtl="0">
              <a:spcBef>
                <a:spcPct val="0"/>
              </a:spcBef>
            </a:pPr>
            <a:r>
              <a:rPr lang="en-US" sz="3600" kern="1200" dirty="0" err="1">
                <a:solidFill>
                  <a:prstClr val="black"/>
                </a:solidFill>
                <a:latin typeface="Arial"/>
                <a:cs typeface="Arial"/>
              </a:rPr>
              <a:t>Descoberta</a:t>
            </a:r>
            <a:endParaRPr lang="en-US" sz="3600" kern="12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21" name="Text Box 7"/>
          <p:cNvSpPr txBox="1">
            <a:spLocks noChangeArrowheads="1"/>
          </p:cNvSpPr>
          <p:nvPr/>
        </p:nvSpPr>
        <p:spPr bwMode="auto">
          <a:xfrm>
            <a:off x="15288324" y="5470653"/>
            <a:ext cx="288182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1828800" rtl="0">
              <a:spcBef>
                <a:spcPct val="0"/>
              </a:spcBef>
            </a:pPr>
            <a:r>
              <a:rPr lang="en-US" sz="3600" kern="1200" dirty="0" err="1">
                <a:solidFill>
                  <a:prstClr val="black"/>
                </a:solidFill>
                <a:latin typeface="Arial"/>
                <a:cs typeface="Arial"/>
              </a:rPr>
              <a:t>Lançamento</a:t>
            </a:r>
            <a:r>
              <a:rPr lang="en-US" sz="3600" kern="1200" dirty="0">
                <a:solidFill>
                  <a:prstClr val="black"/>
                </a:solidFill>
                <a:latin typeface="Arial"/>
                <a:cs typeface="Arial"/>
              </a:rPr>
              <a:t>  </a:t>
            </a:r>
            <a:r>
              <a:rPr lang="en-US" sz="3600" kern="1200" dirty="0" err="1">
                <a:solidFill>
                  <a:prstClr val="black"/>
                </a:solidFill>
                <a:latin typeface="Arial"/>
                <a:cs typeface="Arial"/>
              </a:rPr>
              <a:t>Comercial</a:t>
            </a:r>
            <a:endParaRPr lang="en-US" sz="3600" kern="12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22" name="AutoShape 8"/>
          <p:cNvSpPr>
            <a:spLocks noChangeArrowheads="1"/>
          </p:cNvSpPr>
          <p:nvPr/>
        </p:nvSpPr>
        <p:spPr bwMode="auto">
          <a:xfrm>
            <a:off x="13925722" y="6261586"/>
            <a:ext cx="609600" cy="1256942"/>
          </a:xfrm>
          <a:prstGeom prst="downArrow">
            <a:avLst>
              <a:gd name="adj1" fmla="val 26037"/>
              <a:gd name="adj2" fmla="val 5625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 defTabSz="1828800" rtl="0"/>
            <a:endParaRPr lang="pt-BR" sz="3600" kern="1200">
              <a:solidFill>
                <a:prstClr val="black"/>
              </a:solidFill>
            </a:endParaRPr>
          </a:p>
        </p:txBody>
      </p:sp>
      <p:sp>
        <p:nvSpPr>
          <p:cNvPr id="23" name="Text Box 9"/>
          <p:cNvSpPr txBox="1">
            <a:spLocks noChangeArrowheads="1"/>
          </p:cNvSpPr>
          <p:nvPr/>
        </p:nvSpPr>
        <p:spPr bwMode="auto">
          <a:xfrm>
            <a:off x="13278656" y="5473942"/>
            <a:ext cx="190373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1828800" rtl="0">
              <a:spcBef>
                <a:spcPct val="0"/>
              </a:spcBef>
            </a:pPr>
            <a:r>
              <a:rPr lang="en-US" sz="3600" kern="1200" dirty="0" err="1">
                <a:solidFill>
                  <a:prstClr val="black"/>
                </a:solidFill>
                <a:latin typeface="Arial"/>
                <a:cs typeface="Arial"/>
              </a:rPr>
              <a:t>Registro</a:t>
            </a:r>
            <a:endParaRPr lang="en-US" sz="3600" kern="12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24" name="AutoShape 10"/>
          <p:cNvSpPr>
            <a:spLocks noChangeArrowheads="1"/>
          </p:cNvSpPr>
          <p:nvPr/>
        </p:nvSpPr>
        <p:spPr bwMode="auto">
          <a:xfrm>
            <a:off x="17338836" y="7834995"/>
            <a:ext cx="762000" cy="609600"/>
          </a:xfrm>
          <a:prstGeom prst="rightArrow">
            <a:avLst>
              <a:gd name="adj1" fmla="val 41667"/>
              <a:gd name="adj2" fmla="val 33420"/>
            </a:avLst>
          </a:prstGeom>
          <a:solidFill>
            <a:srgbClr val="3399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 defTabSz="1828800" rtl="0"/>
            <a:endParaRPr lang="pt-BR" sz="3600" kern="1200">
              <a:solidFill>
                <a:prstClr val="black"/>
              </a:solidFill>
            </a:endParaRPr>
          </a:p>
        </p:txBody>
      </p:sp>
      <p:sp>
        <p:nvSpPr>
          <p:cNvPr id="25" name="Text Box 11"/>
          <p:cNvSpPr txBox="1">
            <a:spLocks noChangeArrowheads="1"/>
          </p:cNvSpPr>
          <p:nvPr/>
        </p:nvSpPr>
        <p:spPr bwMode="auto">
          <a:xfrm>
            <a:off x="18170148" y="7705932"/>
            <a:ext cx="172497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 defTabSz="1828800" rtl="0">
              <a:spcBef>
                <a:spcPct val="0"/>
              </a:spcBef>
            </a:pPr>
            <a:r>
              <a:rPr lang="en-US" sz="3600" kern="1200" dirty="0" err="1">
                <a:solidFill>
                  <a:prstClr val="black"/>
                </a:solidFill>
                <a:latin typeface="Arial"/>
                <a:cs typeface="Arial"/>
              </a:rPr>
              <a:t>Vendas</a:t>
            </a:r>
            <a:endParaRPr lang="en-US" sz="3600" kern="12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26" name="AutoShape 12"/>
          <p:cNvSpPr>
            <a:spLocks noChangeArrowheads="1"/>
          </p:cNvSpPr>
          <p:nvPr/>
        </p:nvSpPr>
        <p:spPr bwMode="auto">
          <a:xfrm>
            <a:off x="16119636" y="7319547"/>
            <a:ext cx="1219200" cy="1219200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 defTabSz="1828800" rtl="0">
              <a:defRPr/>
            </a:pPr>
            <a:endParaRPr lang="pt-BR" sz="3600" kern="1200">
              <a:solidFill>
                <a:prstClr val="black"/>
              </a:solidFill>
            </a:endParaRPr>
          </a:p>
        </p:txBody>
      </p:sp>
      <p:sp>
        <p:nvSpPr>
          <p:cNvPr id="27" name="Line 13"/>
          <p:cNvSpPr>
            <a:spLocks noChangeShapeType="1"/>
          </p:cNvSpPr>
          <p:nvPr/>
        </p:nvSpPr>
        <p:spPr bwMode="auto">
          <a:xfrm>
            <a:off x="15175912" y="8190833"/>
            <a:ext cx="1014308" cy="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pPr algn="l" defTabSz="1828800" rtl="0"/>
            <a:endParaRPr lang="pt-BR" sz="3600" kern="1200">
              <a:solidFill>
                <a:prstClr val="black"/>
              </a:solidFill>
            </a:endParaRPr>
          </a:p>
        </p:txBody>
      </p:sp>
      <p:sp>
        <p:nvSpPr>
          <p:cNvPr id="28" name="AutoShape 14"/>
          <p:cNvSpPr>
            <a:spLocks noChangeArrowheads="1"/>
          </p:cNvSpPr>
          <p:nvPr/>
        </p:nvSpPr>
        <p:spPr bwMode="auto">
          <a:xfrm>
            <a:off x="13491486" y="7518527"/>
            <a:ext cx="1524000" cy="1371600"/>
          </a:xfrm>
          <a:prstGeom prst="horizontalScroll">
            <a:avLst>
              <a:gd name="adj" fmla="val 12500"/>
            </a:avLst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l" defTabSz="1828800" rtl="0"/>
            <a:endParaRPr lang="pt-BR" sz="3600" kern="1200">
              <a:solidFill>
                <a:prstClr val="black"/>
              </a:solidFill>
            </a:endParaRPr>
          </a:p>
        </p:txBody>
      </p:sp>
      <p:sp>
        <p:nvSpPr>
          <p:cNvPr id="29" name="Text Box 15"/>
          <p:cNvSpPr txBox="1">
            <a:spLocks noChangeArrowheads="1"/>
          </p:cNvSpPr>
          <p:nvPr/>
        </p:nvSpPr>
        <p:spPr bwMode="auto">
          <a:xfrm>
            <a:off x="7520498" y="6225865"/>
            <a:ext cx="493807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1828800" rtl="0">
              <a:spcBef>
                <a:spcPct val="0"/>
              </a:spcBef>
            </a:pPr>
            <a:r>
              <a:rPr lang="en-US" sz="3600" kern="1200" dirty="0" err="1">
                <a:solidFill>
                  <a:prstClr val="black"/>
                </a:solidFill>
                <a:latin typeface="Arial"/>
                <a:cs typeface="Arial"/>
              </a:rPr>
              <a:t>Pesquisa</a:t>
            </a:r>
            <a:r>
              <a:rPr lang="en-US" sz="3600" kern="1200" dirty="0">
                <a:solidFill>
                  <a:prstClr val="black"/>
                </a:solidFill>
                <a:latin typeface="Arial"/>
                <a:cs typeface="Arial"/>
              </a:rPr>
              <a:t> e</a:t>
            </a:r>
          </a:p>
          <a:p>
            <a:pPr defTabSz="1828800" rtl="0">
              <a:spcBef>
                <a:spcPct val="0"/>
              </a:spcBef>
            </a:pPr>
            <a:r>
              <a:rPr lang="en-US" sz="3600" kern="1200" dirty="0" err="1">
                <a:solidFill>
                  <a:prstClr val="black"/>
                </a:solidFill>
                <a:latin typeface="Arial"/>
                <a:cs typeface="Arial"/>
              </a:rPr>
              <a:t>Desenvolvimento</a:t>
            </a:r>
            <a:endParaRPr lang="en-US" sz="3600" kern="12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30" name="AutoShape 16"/>
          <p:cNvSpPr>
            <a:spLocks noChangeArrowheads="1"/>
          </p:cNvSpPr>
          <p:nvPr/>
        </p:nvSpPr>
        <p:spPr bwMode="auto">
          <a:xfrm>
            <a:off x="5305568" y="7006811"/>
            <a:ext cx="1066800" cy="1066800"/>
          </a:xfrm>
          <a:prstGeom prst="star4">
            <a:avLst>
              <a:gd name="adj" fmla="val 125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 defTabSz="1828800" rtl="0"/>
            <a:endParaRPr lang="pt-BR" sz="3600" kern="1200">
              <a:solidFill>
                <a:prstClr val="black"/>
              </a:solidFill>
            </a:endParaRPr>
          </a:p>
        </p:txBody>
      </p:sp>
      <p:sp>
        <p:nvSpPr>
          <p:cNvPr id="31" name="Text Box 17"/>
          <p:cNvSpPr txBox="1">
            <a:spLocks noChangeArrowheads="1"/>
          </p:cNvSpPr>
          <p:nvPr/>
        </p:nvSpPr>
        <p:spPr bwMode="auto">
          <a:xfrm>
            <a:off x="5025548" y="8100053"/>
            <a:ext cx="705678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1828800" rtl="0">
              <a:spcBef>
                <a:spcPct val="0"/>
              </a:spcBef>
            </a:pPr>
            <a:r>
              <a:rPr lang="en-US" sz="4000" i="1" kern="1200" dirty="0" err="1">
                <a:solidFill>
                  <a:prstClr val="black"/>
                </a:solidFill>
                <a:latin typeface="Arial"/>
                <a:cs typeface="Arial"/>
              </a:rPr>
              <a:t>Mais</a:t>
            </a:r>
            <a:r>
              <a:rPr lang="en-US" sz="4000" i="1" kern="1200" dirty="0">
                <a:solidFill>
                  <a:prstClr val="black"/>
                </a:solidFill>
                <a:latin typeface="Arial"/>
                <a:cs typeface="Arial"/>
              </a:rPr>
              <a:t> de 140.000 </a:t>
            </a:r>
            <a:r>
              <a:rPr lang="en-US" sz="4000" i="1" kern="1200" dirty="0" err="1">
                <a:solidFill>
                  <a:prstClr val="black"/>
                </a:solidFill>
                <a:latin typeface="Arial"/>
                <a:cs typeface="Arial"/>
              </a:rPr>
              <a:t>moléculas</a:t>
            </a:r>
            <a:endParaRPr lang="en-US" sz="3600" i="1" kern="12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32" name="Text Box 21"/>
          <p:cNvSpPr txBox="1">
            <a:spLocks noChangeArrowheads="1"/>
          </p:cNvSpPr>
          <p:nvPr/>
        </p:nvSpPr>
        <p:spPr bwMode="auto">
          <a:xfrm>
            <a:off x="6394762" y="3987296"/>
            <a:ext cx="4734043" cy="739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84150" tIns="92076" rIns="184150" bIns="92076">
            <a:spAutoFit/>
          </a:bodyPr>
          <a:lstStyle/>
          <a:p>
            <a:pPr algn="l" defTabSz="1828800" rtl="0">
              <a:defRPr/>
            </a:pPr>
            <a:r>
              <a:rPr lang="es-AR" sz="3600" kern="1200" dirty="0">
                <a:solidFill>
                  <a:srgbClr val="000000"/>
                </a:solidFill>
                <a:latin typeface="Arial"/>
                <a:cs typeface="Arial"/>
              </a:rPr>
              <a:t>Buscar </a:t>
            </a:r>
            <a:r>
              <a:rPr lang="es-AR" sz="3600" kern="1200" dirty="0" err="1">
                <a:solidFill>
                  <a:srgbClr val="000000"/>
                </a:solidFill>
                <a:latin typeface="Arial"/>
                <a:cs typeface="Arial"/>
              </a:rPr>
              <a:t>um</a:t>
            </a:r>
            <a:r>
              <a:rPr lang="es-AR" sz="3600" kern="1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s-AR" sz="3600" kern="1200" dirty="0" err="1">
                <a:solidFill>
                  <a:srgbClr val="000000"/>
                </a:solidFill>
                <a:latin typeface="Arial"/>
                <a:cs typeface="Arial"/>
              </a:rPr>
              <a:t>produto</a:t>
            </a:r>
            <a:r>
              <a:rPr lang="es-AR" sz="3600" kern="1200" dirty="0">
                <a:solidFill>
                  <a:srgbClr val="000000"/>
                </a:solidFill>
                <a:latin typeface="Arial"/>
                <a:cs typeface="Arial"/>
              </a:rPr>
              <a:t>…</a:t>
            </a:r>
            <a:endParaRPr lang="en-US" sz="3600" kern="12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33" name="Text Box 22"/>
          <p:cNvSpPr txBox="1">
            <a:spLocks noChangeArrowheads="1"/>
          </p:cNvSpPr>
          <p:nvPr/>
        </p:nvSpPr>
        <p:spPr bwMode="auto">
          <a:xfrm>
            <a:off x="12978537" y="3987296"/>
            <a:ext cx="8475143" cy="739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84150" tIns="92076" rIns="184150" bIns="92076">
            <a:spAutoFit/>
          </a:bodyPr>
          <a:lstStyle/>
          <a:p>
            <a:pPr algn="l" defTabSz="1828800" rtl="0">
              <a:defRPr/>
            </a:pPr>
            <a:r>
              <a:rPr lang="es-AR" sz="3600" kern="1200" dirty="0">
                <a:solidFill>
                  <a:srgbClr val="000000"/>
                </a:solidFill>
                <a:latin typeface="Arial"/>
                <a:cs typeface="Arial"/>
              </a:rPr>
              <a:t>…para </a:t>
            </a:r>
            <a:r>
              <a:rPr lang="es-AR" sz="3600" kern="1200" dirty="0" err="1">
                <a:solidFill>
                  <a:srgbClr val="000000"/>
                </a:solidFill>
                <a:latin typeface="Arial"/>
                <a:cs typeface="Arial"/>
              </a:rPr>
              <a:t>oferecer</a:t>
            </a:r>
            <a:r>
              <a:rPr lang="es-AR" sz="3600" kern="1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s-AR" sz="3600" kern="1200" dirty="0" err="1">
                <a:solidFill>
                  <a:srgbClr val="000000"/>
                </a:solidFill>
                <a:latin typeface="Arial"/>
                <a:cs typeface="Arial"/>
              </a:rPr>
              <a:t>uma</a:t>
            </a:r>
            <a:r>
              <a:rPr lang="es-AR" sz="3600" kern="1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s-AR" sz="3600" kern="1200" dirty="0" err="1">
                <a:solidFill>
                  <a:srgbClr val="000000"/>
                </a:solidFill>
                <a:latin typeface="Arial"/>
                <a:cs typeface="Arial"/>
              </a:rPr>
              <a:t>solução</a:t>
            </a:r>
            <a:r>
              <a:rPr lang="es-AR" sz="3600" kern="1200" dirty="0">
                <a:solidFill>
                  <a:srgbClr val="000000"/>
                </a:solidFill>
                <a:latin typeface="Arial"/>
                <a:cs typeface="Arial"/>
              </a:rPr>
              <a:t>.</a:t>
            </a:r>
            <a:endParaRPr lang="en-US" sz="3600" kern="12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34" name="Retângulo de cantos arredondados 33"/>
          <p:cNvSpPr/>
          <p:nvPr/>
        </p:nvSpPr>
        <p:spPr>
          <a:xfrm>
            <a:off x="4360608" y="5075718"/>
            <a:ext cx="8454380" cy="3960386"/>
          </a:xfrm>
          <a:prstGeom prst="roundRect">
            <a:avLst/>
          </a:prstGeom>
          <a:noFill/>
          <a:ln>
            <a:solidFill>
              <a:srgbClr val="265D2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828800" rtl="0"/>
            <a:endParaRPr lang="pt-BR" sz="3600" kern="1200">
              <a:solidFill>
                <a:prstClr val="white"/>
              </a:solidFill>
            </a:endParaRPr>
          </a:p>
        </p:txBody>
      </p:sp>
      <p:sp>
        <p:nvSpPr>
          <p:cNvPr id="35" name="Retângulo de cantos arredondados 34"/>
          <p:cNvSpPr/>
          <p:nvPr/>
        </p:nvSpPr>
        <p:spPr>
          <a:xfrm>
            <a:off x="12978537" y="5127970"/>
            <a:ext cx="7016358" cy="3908134"/>
          </a:xfrm>
          <a:prstGeom prst="roundRect">
            <a:avLst/>
          </a:prstGeom>
          <a:noFill/>
          <a:ln>
            <a:solidFill>
              <a:srgbClr val="265D2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828800" rtl="0"/>
            <a:endParaRPr lang="pt-BR" sz="3600" kern="12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89633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Untitled-1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50" t="4525" b="9225"/>
          <a:stretch/>
        </p:blipFill>
        <p:spPr>
          <a:xfrm>
            <a:off x="-2483556" y="-1"/>
            <a:ext cx="26895778" cy="15128875"/>
          </a:xfrm>
          <a:prstGeom prst="rect">
            <a:avLst/>
          </a:prstGeom>
        </p:spPr>
      </p:pic>
      <p:sp>
        <p:nvSpPr>
          <p:cNvPr id="4" name="Shape 113"/>
          <p:cNvSpPr/>
          <p:nvPr/>
        </p:nvSpPr>
        <p:spPr>
          <a:xfrm>
            <a:off x="7421864" y="788013"/>
            <a:ext cx="16304970" cy="8412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marR="457200" lvl="0" algn="r" defTabSz="457200">
              <a:defRPr sz="1800"/>
            </a:pPr>
            <a:r>
              <a:rPr lang="pt-BR" sz="6000" b="1" dirty="0" smtClean="0">
                <a:solidFill>
                  <a:srgbClr val="E6EE00"/>
                </a:solidFill>
                <a:latin typeface="Arial"/>
                <a:ea typeface="Gotham Medium"/>
                <a:cs typeface="Arial"/>
                <a:sym typeface="Gotham Medium"/>
              </a:rPr>
              <a:t>OS DEFENSIVOS AGRÍCOLAS FAZEM </a:t>
            </a:r>
            <a:r>
              <a:rPr lang="pt-BR" sz="6000" b="1" dirty="0">
                <a:solidFill>
                  <a:srgbClr val="E6EE00"/>
                </a:solidFill>
                <a:latin typeface="Arial"/>
                <a:ea typeface="Gotham Medium"/>
                <a:cs typeface="Arial"/>
                <a:sym typeface="Gotham Medium"/>
              </a:rPr>
              <a:t>O CONTROLE DE PRAGAS </a:t>
            </a:r>
            <a:r>
              <a:rPr lang="pt-BR" sz="6000" b="1" dirty="0" smtClean="0">
                <a:solidFill>
                  <a:srgbClr val="E6EE00"/>
                </a:solidFill>
                <a:latin typeface="Arial"/>
                <a:ea typeface="Gotham Medium"/>
                <a:cs typeface="Arial"/>
                <a:sym typeface="Gotham Medium"/>
              </a:rPr>
              <a:t>NA AGRICULTURA, GARANTINDO </a:t>
            </a:r>
            <a:r>
              <a:rPr lang="pt-BR" sz="6000" b="1" dirty="0">
                <a:solidFill>
                  <a:srgbClr val="E6EE00"/>
                </a:solidFill>
                <a:latin typeface="Arial"/>
                <a:ea typeface="Gotham Medium"/>
                <a:cs typeface="Arial"/>
                <a:sym typeface="Gotham Medium"/>
              </a:rPr>
              <a:t>A SAÚDE DAS PLANTAS E A </a:t>
            </a:r>
            <a:r>
              <a:rPr lang="pt-BR" sz="6000" b="1" dirty="0" smtClean="0">
                <a:solidFill>
                  <a:srgbClr val="E6EE00"/>
                </a:solidFill>
                <a:latin typeface="Arial"/>
                <a:ea typeface="Gotham Medium"/>
                <a:cs typeface="Arial"/>
                <a:sym typeface="Gotham Medium"/>
              </a:rPr>
              <a:t>PRODUTIVIDADE</a:t>
            </a:r>
          </a:p>
          <a:p>
            <a:pPr marR="457200" lvl="0" algn="r" defTabSz="457200">
              <a:defRPr sz="1800"/>
            </a:pPr>
            <a:endParaRPr lang="pt-BR" sz="6000" b="1" dirty="0">
              <a:solidFill>
                <a:srgbClr val="E6EE00"/>
              </a:solidFill>
              <a:latin typeface="Arial"/>
              <a:ea typeface="Gotham Medium"/>
              <a:cs typeface="Arial"/>
              <a:sym typeface="Gotham Medium"/>
            </a:endParaRPr>
          </a:p>
          <a:p>
            <a:pPr marR="457200" lvl="0" algn="r" defTabSz="457200">
              <a:defRPr sz="1800"/>
            </a:pPr>
            <a:r>
              <a:rPr sz="6000" b="1" dirty="0" smtClean="0">
                <a:solidFill>
                  <a:srgbClr val="E6EE00"/>
                </a:solidFill>
                <a:latin typeface="Arial"/>
                <a:ea typeface="Gotham Medium"/>
                <a:cs typeface="Arial"/>
                <a:sym typeface="Gotham Medium"/>
              </a:rPr>
              <a:t>SÃO FUNDAMENTAIS </a:t>
            </a:r>
            <a:r>
              <a:rPr sz="6000" b="1" dirty="0">
                <a:solidFill>
                  <a:srgbClr val="E6EE00"/>
                </a:solidFill>
                <a:latin typeface="Arial"/>
                <a:ea typeface="Gotham Medium"/>
                <a:cs typeface="Arial"/>
                <a:sym typeface="Gotham Medium"/>
              </a:rPr>
              <a:t>PARA A AGRICULTURA </a:t>
            </a:r>
            <a:r>
              <a:rPr sz="6000" b="1" dirty="0" smtClean="0">
                <a:solidFill>
                  <a:srgbClr val="E6EE00"/>
                </a:solidFill>
                <a:latin typeface="Arial"/>
                <a:ea typeface="Gotham Medium"/>
                <a:cs typeface="Arial"/>
                <a:sym typeface="Gotham Medium"/>
              </a:rPr>
              <a:t>MODERNA</a:t>
            </a:r>
            <a:r>
              <a:rPr lang="pt-BR" sz="6000" b="1" dirty="0" smtClean="0">
                <a:solidFill>
                  <a:srgbClr val="E6EE00"/>
                </a:solidFill>
                <a:latin typeface="Arial"/>
                <a:ea typeface="Gotham Medium"/>
                <a:cs typeface="Arial"/>
                <a:sym typeface="Gotham Medium"/>
              </a:rPr>
              <a:t>, ESPECIALMENTE A TROPICAL.</a:t>
            </a:r>
            <a:endParaRPr sz="6000" b="1" dirty="0">
              <a:solidFill>
                <a:srgbClr val="E6EE00"/>
              </a:solidFill>
              <a:latin typeface="Arial"/>
              <a:ea typeface="Gotham Medium"/>
              <a:cs typeface="Arial"/>
              <a:sym typeface="Gotham Medium"/>
            </a:endParaRPr>
          </a:p>
          <a:p>
            <a:pPr marR="457200" lvl="0" algn="r" defTabSz="457200">
              <a:defRPr sz="1800"/>
            </a:pPr>
            <a:endParaRPr sz="6000" b="1" dirty="0">
              <a:solidFill>
                <a:srgbClr val="E6EE00"/>
              </a:solidFill>
              <a:latin typeface="Arial"/>
              <a:ea typeface="Gotham Medium"/>
              <a:cs typeface="Arial"/>
              <a:sym typeface="Gotham Medium"/>
            </a:endParaRPr>
          </a:p>
        </p:txBody>
      </p:sp>
    </p:spTree>
    <p:extLst>
      <p:ext uri="{BB962C8B-B14F-4D97-AF65-F5344CB8AC3E}">
        <p14:creationId xmlns:p14="http://schemas.microsoft.com/office/powerpoint/2010/main" val="270668480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Shape 199"/>
          <p:cNvSpPr/>
          <p:nvPr/>
        </p:nvSpPr>
        <p:spPr>
          <a:xfrm>
            <a:off x="0" y="4521669"/>
            <a:ext cx="24637999" cy="471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marR="457200" lvl="0" defTabSz="457200">
              <a:defRPr sz="1800"/>
            </a:pPr>
            <a:r>
              <a:rPr sz="6000" dirty="0">
                <a:solidFill>
                  <a:srgbClr val="265D27"/>
                </a:solidFill>
                <a:latin typeface="Arial"/>
                <a:ea typeface="Gotham Medium"/>
                <a:cs typeface="Arial"/>
                <a:sym typeface="Gotham Medium"/>
              </a:rPr>
              <a:t>O TEMPO PARA APROVAÇÃO DE UM NOVO DEFENSIVO </a:t>
            </a:r>
            <a:endParaRPr lang="x-none" sz="6000" dirty="0" smtClean="0">
              <a:solidFill>
                <a:srgbClr val="265D27"/>
              </a:solidFill>
              <a:latin typeface="Arial"/>
              <a:ea typeface="Gotham Medium"/>
              <a:cs typeface="Arial"/>
              <a:sym typeface="Gotham Medium"/>
            </a:endParaRPr>
          </a:p>
          <a:p>
            <a:pPr marR="457200" lvl="0" defTabSz="457200">
              <a:defRPr sz="1800"/>
            </a:pPr>
            <a:r>
              <a:rPr sz="6000" dirty="0" smtClean="0">
                <a:solidFill>
                  <a:srgbClr val="265D27"/>
                </a:solidFill>
                <a:latin typeface="Arial"/>
                <a:ea typeface="Gotham Medium"/>
                <a:cs typeface="Arial"/>
                <a:sym typeface="Gotham Medium"/>
              </a:rPr>
              <a:t>NO </a:t>
            </a:r>
            <a:r>
              <a:rPr sz="6000" dirty="0">
                <a:solidFill>
                  <a:srgbClr val="265D27"/>
                </a:solidFill>
                <a:latin typeface="Arial"/>
                <a:ea typeface="Gotham Medium"/>
                <a:cs typeface="Arial"/>
                <a:sym typeface="Gotham Medium"/>
              </a:rPr>
              <a:t>BRASIL </a:t>
            </a:r>
            <a:r>
              <a:rPr lang="pt-BR" sz="6000" dirty="0" smtClean="0">
                <a:solidFill>
                  <a:srgbClr val="265D27"/>
                </a:solidFill>
                <a:latin typeface="Arial"/>
                <a:ea typeface="Gotham Medium"/>
                <a:cs typeface="Arial"/>
                <a:sym typeface="Gotham Medium"/>
              </a:rPr>
              <a:t>HOJE ULTRAPASSA OS </a:t>
            </a:r>
            <a:r>
              <a:rPr sz="6000" dirty="0" smtClean="0">
                <a:solidFill>
                  <a:srgbClr val="265D27"/>
                </a:solidFill>
                <a:latin typeface="Arial"/>
                <a:ea typeface="Gotham Medium"/>
                <a:cs typeface="Arial"/>
                <a:sym typeface="Gotham Medium"/>
              </a:rPr>
              <a:t>CINCO </a:t>
            </a:r>
            <a:r>
              <a:rPr sz="6000" dirty="0">
                <a:solidFill>
                  <a:srgbClr val="265D27"/>
                </a:solidFill>
                <a:latin typeface="Arial"/>
                <a:ea typeface="Gotham Medium"/>
                <a:cs typeface="Arial"/>
                <a:sym typeface="Gotham Medium"/>
              </a:rPr>
              <a:t>ANOS.</a:t>
            </a:r>
          </a:p>
          <a:p>
            <a:pPr marR="457200" lvl="0" defTabSz="457200">
              <a:defRPr sz="1800"/>
            </a:pPr>
            <a:endParaRPr sz="6000" dirty="0">
              <a:solidFill>
                <a:srgbClr val="265D27"/>
              </a:solidFill>
              <a:latin typeface="Arial"/>
              <a:ea typeface="Gotham Medium"/>
              <a:cs typeface="Arial"/>
              <a:sym typeface="Gotham Medium"/>
            </a:endParaRPr>
          </a:p>
          <a:p>
            <a:pPr marR="457200" lvl="0" defTabSz="457200">
              <a:defRPr sz="1800"/>
            </a:pPr>
            <a:r>
              <a:rPr sz="6000" b="1" dirty="0">
                <a:solidFill>
                  <a:srgbClr val="265D27"/>
                </a:solidFill>
                <a:latin typeface="Arial"/>
                <a:ea typeface="Gotham Medium"/>
                <a:cs typeface="Arial"/>
                <a:sym typeface="Gotham Medium"/>
              </a:rPr>
              <a:t>ATUALMENTE, EXISTEM </a:t>
            </a:r>
            <a:r>
              <a:rPr sz="6000" b="1" dirty="0">
                <a:solidFill>
                  <a:srgbClr val="265D27"/>
                </a:solidFill>
                <a:latin typeface="Arial"/>
                <a:ea typeface="+mj-ea"/>
                <a:cs typeface="Arial"/>
                <a:sym typeface="Gotham"/>
              </a:rPr>
              <a:t>MAIS DE 1.000 </a:t>
            </a:r>
            <a:r>
              <a:rPr sz="6000" b="1" dirty="0" smtClean="0">
                <a:solidFill>
                  <a:srgbClr val="265D27"/>
                </a:solidFill>
                <a:latin typeface="Arial"/>
                <a:ea typeface="+mj-ea"/>
                <a:cs typeface="Arial"/>
                <a:sym typeface="Gotham"/>
              </a:rPr>
              <a:t>PRODUTOS</a:t>
            </a:r>
            <a:endParaRPr lang="x-none" sz="6000" b="1" dirty="0" smtClean="0">
              <a:solidFill>
                <a:srgbClr val="265D27"/>
              </a:solidFill>
              <a:latin typeface="Arial"/>
              <a:ea typeface="+mj-ea"/>
              <a:cs typeface="Arial"/>
              <a:sym typeface="Gotham"/>
            </a:endParaRPr>
          </a:p>
          <a:p>
            <a:pPr marR="457200" lvl="0" defTabSz="457200">
              <a:defRPr sz="1800"/>
            </a:pPr>
            <a:r>
              <a:rPr sz="6000" b="1" dirty="0" smtClean="0">
                <a:solidFill>
                  <a:srgbClr val="265D27"/>
                </a:solidFill>
                <a:latin typeface="Arial"/>
                <a:ea typeface="+mj-ea"/>
                <a:cs typeface="Arial"/>
                <a:sym typeface="Gotham"/>
              </a:rPr>
              <a:t>À </a:t>
            </a:r>
            <a:r>
              <a:rPr sz="6000" b="1" dirty="0">
                <a:solidFill>
                  <a:srgbClr val="265D27"/>
                </a:solidFill>
                <a:latin typeface="Arial"/>
                <a:ea typeface="+mj-ea"/>
                <a:cs typeface="Arial"/>
                <a:sym typeface="Gotham"/>
              </a:rPr>
              <a:t>ESPERA DE APROVAÇÃO </a:t>
            </a:r>
            <a:r>
              <a:rPr sz="6000" b="1" dirty="0" smtClean="0">
                <a:solidFill>
                  <a:srgbClr val="265D27"/>
                </a:solidFill>
                <a:latin typeface="Arial"/>
                <a:ea typeface="+mj-ea"/>
                <a:cs typeface="Arial"/>
                <a:sym typeface="Gotham"/>
              </a:rPr>
              <a:t>NO </a:t>
            </a:r>
            <a:r>
              <a:rPr sz="6000" b="1" dirty="0">
                <a:solidFill>
                  <a:srgbClr val="265D27"/>
                </a:solidFill>
                <a:latin typeface="Arial"/>
                <a:ea typeface="+mj-ea"/>
                <a:cs typeface="Arial"/>
                <a:sym typeface="Gotham"/>
              </a:rPr>
              <a:t>PAÍS</a:t>
            </a:r>
            <a:r>
              <a:rPr sz="6000" b="1" dirty="0">
                <a:solidFill>
                  <a:srgbClr val="265D27"/>
                </a:solidFill>
                <a:latin typeface="Arial"/>
                <a:ea typeface="Gotham Medium"/>
                <a:cs typeface="Arial"/>
                <a:sym typeface="Gotham Medium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1709296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56"/>
          <a:stretch>
            <a:fillRect/>
          </a:stretch>
        </p:blipFill>
        <p:spPr bwMode="auto">
          <a:xfrm>
            <a:off x="3622677" y="3571876"/>
            <a:ext cx="16871950" cy="984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3060700" y="2286000"/>
            <a:ext cx="18288000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pt-BR" altLang="pt-BR" b="1" dirty="0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Produtos Registrados - 2005 a 2014</a:t>
            </a:r>
          </a:p>
        </p:txBody>
      </p:sp>
      <p:sp>
        <p:nvSpPr>
          <p:cNvPr id="24580" name="CaixaDeTexto 6"/>
          <p:cNvSpPr txBox="1">
            <a:spLocks noChangeArrowheads="1"/>
          </p:cNvSpPr>
          <p:nvPr/>
        </p:nvSpPr>
        <p:spPr bwMode="auto">
          <a:xfrm>
            <a:off x="3132893" y="13163551"/>
            <a:ext cx="260199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pt-BR" sz="2400">
                <a:latin typeface="Calibri" panose="020F0502020204030204" pitchFamily="34" charset="0"/>
              </a:rPr>
              <a:t>Fonte: MAPA, 2015</a:t>
            </a:r>
          </a:p>
        </p:txBody>
      </p:sp>
      <p:sp>
        <p:nvSpPr>
          <p:cNvPr id="4" name="Elipse 3"/>
          <p:cNvSpPr/>
          <p:nvPr/>
        </p:nvSpPr>
        <p:spPr>
          <a:xfrm>
            <a:off x="13906501" y="8543926"/>
            <a:ext cx="733426" cy="720724"/>
          </a:xfrm>
          <a:prstGeom prst="ellipse">
            <a:avLst/>
          </a:prstGeom>
          <a:noFill/>
          <a:ln w="508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4800"/>
          </a:p>
        </p:txBody>
      </p:sp>
      <p:sp>
        <p:nvSpPr>
          <p:cNvPr id="12" name="Elipse 11"/>
          <p:cNvSpPr/>
          <p:nvPr/>
        </p:nvSpPr>
        <p:spPr>
          <a:xfrm>
            <a:off x="15351127" y="8543926"/>
            <a:ext cx="730250" cy="720724"/>
          </a:xfrm>
          <a:prstGeom prst="ellipse">
            <a:avLst/>
          </a:prstGeom>
          <a:noFill/>
          <a:ln w="508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4800"/>
          </a:p>
        </p:txBody>
      </p:sp>
      <p:sp>
        <p:nvSpPr>
          <p:cNvPr id="13" name="Elipse 12"/>
          <p:cNvSpPr/>
          <p:nvPr/>
        </p:nvSpPr>
        <p:spPr>
          <a:xfrm>
            <a:off x="16798926" y="9048751"/>
            <a:ext cx="736600" cy="720726"/>
          </a:xfrm>
          <a:prstGeom prst="ellipse">
            <a:avLst/>
          </a:prstGeom>
          <a:noFill/>
          <a:ln w="508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4800"/>
          </a:p>
        </p:txBody>
      </p:sp>
      <p:sp>
        <p:nvSpPr>
          <p:cNvPr id="14" name="Elipse 13"/>
          <p:cNvSpPr/>
          <p:nvPr/>
        </p:nvSpPr>
        <p:spPr>
          <a:xfrm>
            <a:off x="18240376" y="8010526"/>
            <a:ext cx="733424" cy="720724"/>
          </a:xfrm>
          <a:prstGeom prst="ellipse">
            <a:avLst/>
          </a:prstGeom>
          <a:noFill/>
          <a:ln w="508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4800"/>
          </a:p>
        </p:txBody>
      </p:sp>
    </p:spTree>
    <p:extLst>
      <p:ext uri="{BB962C8B-B14F-4D97-AF65-F5344CB8AC3E}">
        <p14:creationId xmlns:p14="http://schemas.microsoft.com/office/powerpoint/2010/main" val="19939771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78" t="11510" r="34209" b="54092"/>
          <a:stretch>
            <a:fillRect/>
          </a:stretch>
        </p:blipFill>
        <p:spPr bwMode="auto">
          <a:xfrm>
            <a:off x="3838576" y="2052321"/>
            <a:ext cx="16675100" cy="1020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ixaDeTexto 1"/>
          <p:cNvSpPr txBox="1">
            <a:spLocks noChangeArrowheads="1"/>
          </p:cNvSpPr>
          <p:nvPr/>
        </p:nvSpPr>
        <p:spPr bwMode="auto">
          <a:xfrm>
            <a:off x="3108915" y="12371071"/>
            <a:ext cx="509786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400" dirty="0">
                <a:solidFill>
                  <a:srgbClr val="FFFF00"/>
                </a:solidFill>
                <a:ea typeface="ＭＳ Ｐゴシック" pitchFamily="-105" charset="-128"/>
                <a:cs typeface="Arial" panose="020B0604020202020204" pitchFamily="34" charset="0"/>
              </a:rPr>
              <a:t>Fonte: Valor Econômico 11/04/2013</a:t>
            </a:r>
          </a:p>
        </p:txBody>
      </p:sp>
      <p:sp>
        <p:nvSpPr>
          <p:cNvPr id="6" name="Elipse 5"/>
          <p:cNvSpPr>
            <a:spLocks noChangeArrowheads="1"/>
          </p:cNvSpPr>
          <p:nvPr/>
        </p:nvSpPr>
        <p:spPr bwMode="auto">
          <a:xfrm>
            <a:off x="17087851" y="2915921"/>
            <a:ext cx="3743326" cy="1441450"/>
          </a:xfrm>
          <a:prstGeom prst="ellipse">
            <a:avLst/>
          </a:prstGeom>
          <a:noFill/>
          <a:ln w="5715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3600">
              <a:cs typeface="Arial" panose="020B0604020202020204" pitchFamily="34" charset="0"/>
            </a:endParaRPr>
          </a:p>
        </p:txBody>
      </p:sp>
      <p:sp>
        <p:nvSpPr>
          <p:cNvPr id="8" name="CaixaDeTexto 7"/>
          <p:cNvSpPr txBox="1">
            <a:spLocks noChangeArrowheads="1"/>
          </p:cNvSpPr>
          <p:nvPr/>
        </p:nvSpPr>
        <p:spPr bwMode="auto">
          <a:xfrm>
            <a:off x="17949814" y="2915921"/>
            <a:ext cx="47000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8000" b="1">
                <a:solidFill>
                  <a:srgbClr val="FF0000"/>
                </a:solidFill>
                <a:ea typeface="ＭＳ Ｐゴシック" pitchFamily="-105" charset="-128"/>
                <a:cs typeface="Arial" panose="020B0604020202020204" pitchFamily="34" charset="0"/>
              </a:rPr>
              <a:t>,</a:t>
            </a: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3048000" y="934720"/>
            <a:ext cx="18288000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altLang="pt-BR" b="1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34" charset="-128"/>
                <a:cs typeface="Arial" charset="0"/>
              </a:rPr>
              <a:t>Marco Regulatório  </a:t>
            </a:r>
          </a:p>
        </p:txBody>
      </p:sp>
    </p:spTree>
    <p:extLst>
      <p:ext uri="{BB962C8B-B14F-4D97-AF65-F5344CB8AC3E}">
        <p14:creationId xmlns:p14="http://schemas.microsoft.com/office/powerpoint/2010/main" val="364712897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4983312"/>
            <a:ext cx="24638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 sz="1800"/>
            </a:pPr>
            <a:r>
              <a:rPr lang="en-US" sz="6000" dirty="0">
                <a:solidFill>
                  <a:srgbClr val="265D27"/>
                </a:solidFill>
                <a:latin typeface="Arial"/>
                <a:cs typeface="Arial"/>
              </a:rPr>
              <a:t>A BUROCRACIA REDUZ A </a:t>
            </a:r>
            <a:r>
              <a:rPr lang="en-US" sz="6000" dirty="0" smtClean="0">
                <a:solidFill>
                  <a:srgbClr val="265D27"/>
                </a:solidFill>
                <a:latin typeface="Arial"/>
                <a:cs typeface="Arial"/>
              </a:rPr>
              <a:t>RENTABILIDADE</a:t>
            </a:r>
          </a:p>
          <a:p>
            <a:pPr lvl="0">
              <a:defRPr sz="1800"/>
            </a:pPr>
            <a:r>
              <a:rPr lang="en-US" sz="6000" dirty="0" smtClean="0">
                <a:solidFill>
                  <a:srgbClr val="265D27"/>
                </a:solidFill>
                <a:latin typeface="Arial"/>
                <a:cs typeface="Arial"/>
              </a:rPr>
              <a:t>DAS </a:t>
            </a:r>
            <a:r>
              <a:rPr lang="en-US" sz="6000" dirty="0">
                <a:solidFill>
                  <a:srgbClr val="265D27"/>
                </a:solidFill>
                <a:latin typeface="Arial"/>
                <a:cs typeface="Arial"/>
              </a:rPr>
              <a:t>EMPRESAS E DESESTIMULA A PESQUISA </a:t>
            </a:r>
            <a:endParaRPr lang="en-US" sz="6000" dirty="0" smtClean="0">
              <a:solidFill>
                <a:srgbClr val="265D27"/>
              </a:solidFill>
              <a:latin typeface="Arial"/>
              <a:cs typeface="Arial"/>
            </a:endParaRPr>
          </a:p>
          <a:p>
            <a:pPr lvl="0">
              <a:defRPr sz="1800"/>
            </a:pPr>
            <a:r>
              <a:rPr lang="en-US" sz="6000" dirty="0" smtClean="0">
                <a:solidFill>
                  <a:srgbClr val="265D27"/>
                </a:solidFill>
                <a:latin typeface="Arial"/>
                <a:cs typeface="Arial"/>
              </a:rPr>
              <a:t>E </a:t>
            </a:r>
            <a:r>
              <a:rPr lang="en-US" sz="6000" dirty="0">
                <a:solidFill>
                  <a:srgbClr val="265D27"/>
                </a:solidFill>
                <a:latin typeface="Arial"/>
                <a:cs typeface="Arial"/>
              </a:rPr>
              <a:t>DESENVOLVIMENTO NO PAÍS.</a:t>
            </a:r>
          </a:p>
        </p:txBody>
      </p:sp>
    </p:spTree>
    <p:extLst>
      <p:ext uri="{BB962C8B-B14F-4D97-AF65-F5344CB8AC3E}">
        <p14:creationId xmlns:p14="http://schemas.microsoft.com/office/powerpoint/2010/main" val="234189216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/>
          <p:nvPr/>
        </p:nvSpPr>
        <p:spPr>
          <a:xfrm>
            <a:off x="1163593" y="3563525"/>
            <a:ext cx="22447715" cy="60119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marR="457200" lvl="0" defTabSz="457200">
              <a:defRPr sz="1800"/>
            </a:pPr>
            <a:r>
              <a:rPr sz="4800" i="1" dirty="0">
                <a:latin typeface="Arial"/>
                <a:ea typeface="Gotham Medium"/>
                <a:cs typeface="Arial"/>
                <a:sym typeface="Gotham Medium"/>
              </a:rPr>
              <a:t>“EXISTEM CERCA DE </a:t>
            </a:r>
            <a:r>
              <a:rPr sz="4800" b="1" i="1" dirty="0">
                <a:latin typeface="Arial"/>
                <a:ea typeface="+mj-ea"/>
                <a:cs typeface="Arial"/>
                <a:sym typeface="Gotham"/>
              </a:rPr>
              <a:t>300 INGREDIENTES ATIVOS DISPONÍVEIS</a:t>
            </a:r>
            <a:r>
              <a:rPr sz="4800" i="1" dirty="0">
                <a:latin typeface="Arial"/>
                <a:ea typeface="Gotham Medium"/>
                <a:cs typeface="Arial"/>
                <a:sym typeface="Gotham Medium"/>
              </a:rPr>
              <a:t> ATUALMENTE NO MERCADO, MAS </a:t>
            </a:r>
            <a:r>
              <a:rPr sz="4800" b="1" i="1" dirty="0">
                <a:latin typeface="Arial"/>
                <a:ea typeface="+mj-ea"/>
                <a:cs typeface="Arial"/>
                <a:sym typeface="Gotham"/>
              </a:rPr>
              <a:t>APENAS 10 DELES SÃO SINTETIZADOS NO BRASIL</a:t>
            </a:r>
            <a:r>
              <a:rPr sz="4800" i="1" dirty="0">
                <a:latin typeface="Arial"/>
                <a:ea typeface="Gotham Medium"/>
                <a:cs typeface="Arial"/>
                <a:sym typeface="Gotham Medium"/>
              </a:rPr>
              <a:t>, AFIRMA IVAN SAMPAIO, DO SINDIVEG. ‘ESSE CENÁRIO É O OPOSTO DAS DÉCADAS DE 1970 E 1980, </a:t>
            </a:r>
            <a:r>
              <a:rPr sz="4800" i="1" dirty="0" smtClean="0">
                <a:latin typeface="Arial"/>
                <a:ea typeface="Gotham Medium"/>
                <a:cs typeface="Arial"/>
                <a:sym typeface="Gotham Medium"/>
              </a:rPr>
              <a:t>QUANDO </a:t>
            </a:r>
            <a:r>
              <a:rPr sz="4800" i="1" dirty="0">
                <a:latin typeface="Arial"/>
                <a:ea typeface="Gotham Medium"/>
                <a:cs typeface="Arial"/>
                <a:sym typeface="Gotham Medium"/>
              </a:rPr>
              <a:t>80% DO PRODUTO COMERCIALIZADO NO PAÍS VINHA </a:t>
            </a:r>
            <a:r>
              <a:rPr sz="4800" i="1" dirty="0" smtClean="0">
                <a:latin typeface="Arial"/>
                <a:ea typeface="Gotham Medium"/>
                <a:cs typeface="Arial"/>
                <a:sym typeface="Gotham Medium"/>
              </a:rPr>
              <a:t>DO </a:t>
            </a:r>
            <a:r>
              <a:rPr sz="4800" i="1" dirty="0">
                <a:latin typeface="Arial"/>
                <a:ea typeface="Gotham Medium"/>
                <a:cs typeface="Arial"/>
                <a:sym typeface="Gotham Medium"/>
              </a:rPr>
              <a:t>MERCADO </a:t>
            </a:r>
            <a:r>
              <a:rPr sz="4800" i="1" dirty="0" smtClean="0">
                <a:latin typeface="Arial"/>
                <a:ea typeface="Gotham Medium"/>
                <a:cs typeface="Arial"/>
                <a:sym typeface="Gotham Medium"/>
              </a:rPr>
              <a:t>LOCAL.</a:t>
            </a:r>
            <a:endParaRPr sz="4800" i="1" dirty="0">
              <a:latin typeface="Arial"/>
              <a:ea typeface="Gotham Medium"/>
              <a:cs typeface="Arial"/>
              <a:sym typeface="Gotham Medium"/>
            </a:endParaRPr>
          </a:p>
          <a:p>
            <a:pPr marR="457200" lvl="0" defTabSz="457200">
              <a:defRPr sz="1800"/>
            </a:pPr>
            <a:endParaRPr sz="4800" i="1" dirty="0">
              <a:latin typeface="Arial"/>
              <a:ea typeface="Gotham Medium"/>
              <a:cs typeface="Arial"/>
              <a:sym typeface="Gotham Medium"/>
            </a:endParaRPr>
          </a:p>
          <a:p>
            <a:pPr marR="457200" lvl="0" defTabSz="457200">
              <a:defRPr sz="1800"/>
            </a:pPr>
            <a:r>
              <a:rPr sz="4800" i="1" dirty="0">
                <a:latin typeface="Arial"/>
                <a:ea typeface="Gotham Medium"/>
                <a:cs typeface="Arial"/>
                <a:sym typeface="Gotham Medium"/>
              </a:rPr>
              <a:t>A EXPLICAÇÃO PARA ESSA INVERSÃO, ACRESCENTOU</a:t>
            </a:r>
            <a:r>
              <a:rPr sz="4800" i="1" dirty="0" smtClean="0">
                <a:latin typeface="Arial"/>
                <a:ea typeface="Gotham Medium"/>
                <a:cs typeface="Arial"/>
                <a:sym typeface="Gotham Medium"/>
              </a:rPr>
              <a:t>,</a:t>
            </a:r>
            <a:r>
              <a:rPr lang="x-none" sz="4800" i="1" dirty="0" smtClean="0">
                <a:latin typeface="Arial"/>
                <a:ea typeface="Gotham Medium"/>
                <a:cs typeface="Arial"/>
                <a:sym typeface="Gotham Medium"/>
              </a:rPr>
              <a:t> </a:t>
            </a:r>
            <a:r>
              <a:rPr sz="4800" i="1" dirty="0" smtClean="0">
                <a:latin typeface="Arial"/>
                <a:ea typeface="Gotham Medium"/>
                <a:cs typeface="Arial"/>
                <a:sym typeface="Gotham Medium"/>
              </a:rPr>
              <a:t>ESTÁ </a:t>
            </a:r>
            <a:r>
              <a:rPr sz="4800" i="1" dirty="0">
                <a:latin typeface="Arial"/>
                <a:ea typeface="Gotham Medium"/>
                <a:cs typeface="Arial"/>
                <a:sym typeface="Gotham Medium"/>
              </a:rPr>
              <a:t>NOS </a:t>
            </a:r>
            <a:r>
              <a:rPr sz="4800" b="1" i="1" dirty="0">
                <a:latin typeface="Arial"/>
                <a:ea typeface="+mj-ea"/>
                <a:cs typeface="Arial"/>
                <a:sym typeface="Gotham"/>
              </a:rPr>
              <a:t>ENTRAVES REGULATÓRIOS</a:t>
            </a:r>
            <a:r>
              <a:rPr sz="4800" i="1" dirty="0">
                <a:latin typeface="Arial"/>
                <a:ea typeface="Gotham Medium"/>
                <a:cs typeface="Arial"/>
                <a:sym typeface="Gotham Medium"/>
              </a:rPr>
              <a:t> ENFRENTADOS </a:t>
            </a:r>
            <a:r>
              <a:rPr sz="4800" i="1" dirty="0" smtClean="0">
                <a:latin typeface="Arial"/>
                <a:ea typeface="Gotham Medium"/>
                <a:cs typeface="Arial"/>
                <a:sym typeface="Gotham Medium"/>
              </a:rPr>
              <a:t>PELO </a:t>
            </a:r>
            <a:r>
              <a:rPr sz="4800" i="1" dirty="0">
                <a:latin typeface="Arial"/>
                <a:ea typeface="Gotham Medium"/>
                <a:cs typeface="Arial"/>
                <a:sym typeface="Gotham Medium"/>
              </a:rPr>
              <a:t>SEGMENTO.</a:t>
            </a:r>
            <a:r>
              <a:rPr sz="4800" i="1" dirty="0" smtClean="0">
                <a:latin typeface="Arial"/>
                <a:ea typeface="Gotham Medium"/>
                <a:cs typeface="Arial"/>
                <a:sym typeface="Gotham Medium"/>
              </a:rPr>
              <a:t>”</a:t>
            </a:r>
            <a:endParaRPr sz="4800" i="1" dirty="0">
              <a:latin typeface="Arial"/>
              <a:ea typeface="Gotham Medium"/>
              <a:cs typeface="Arial"/>
              <a:sym typeface="Gotham Medium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3916200" y="10121669"/>
            <a:ext cx="12192000" cy="584776"/>
          </a:xfrm>
          <a:prstGeom prst="rect">
            <a:avLst/>
          </a:prstGeom>
        </p:spPr>
        <p:txBody>
          <a:bodyPr>
            <a:spAutoFit/>
          </a:bodyPr>
          <a:lstStyle/>
          <a:p>
            <a:pPr marR="457200" lvl="0" defTabSz="457200">
              <a:defRPr sz="1800"/>
            </a:pPr>
            <a:r>
              <a:rPr lang="en-US" sz="3200" dirty="0" smtClean="0">
                <a:latin typeface="Arial"/>
                <a:ea typeface="Gotham Medium"/>
                <a:cs typeface="Arial"/>
                <a:sym typeface="Gotham Medium"/>
              </a:rPr>
              <a:t>VALOR ECONÔMICO – 26/02/2015</a:t>
            </a:r>
            <a:endParaRPr lang="en-US" sz="3200" dirty="0">
              <a:latin typeface="Arial"/>
              <a:ea typeface="Gotham Medium"/>
              <a:cs typeface="Arial"/>
              <a:sym typeface="Gotham Medium"/>
            </a:endParaRPr>
          </a:p>
        </p:txBody>
      </p:sp>
    </p:spTree>
    <p:extLst>
      <p:ext uri="{BB962C8B-B14F-4D97-AF65-F5344CB8AC3E}">
        <p14:creationId xmlns:p14="http://schemas.microsoft.com/office/powerpoint/2010/main" val="64870615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5257632"/>
            <a:ext cx="24638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 sz="1800"/>
            </a:pPr>
            <a:r>
              <a:rPr lang="en-US" sz="6000" dirty="0" smtClean="0">
                <a:solidFill>
                  <a:srgbClr val="265D27"/>
                </a:solidFill>
                <a:latin typeface="Arial"/>
                <a:cs typeface="Arial"/>
              </a:rPr>
              <a:t>O CONTRABANDO E A FALSIFICAÇÃO REPRESENTAM 10% DO MERCADO DE DEFENSIVOS AGRÍCOLAS,</a:t>
            </a:r>
          </a:p>
          <a:p>
            <a:pPr lvl="0">
              <a:defRPr sz="1800"/>
            </a:pPr>
            <a:r>
              <a:rPr lang="en-US" sz="6000" dirty="0" smtClean="0">
                <a:solidFill>
                  <a:srgbClr val="265D27"/>
                </a:solidFill>
                <a:latin typeface="Arial"/>
                <a:cs typeface="Arial"/>
              </a:rPr>
              <a:t>DE ACORDO COM O SINDIVEG.</a:t>
            </a:r>
            <a:endParaRPr lang="en-US" sz="6000" dirty="0">
              <a:solidFill>
                <a:srgbClr val="265D27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1583855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logistica-reversa-embalagens-vazias-agrotoxico.pdf - Adobe Reader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56" t="12854" r="17756"/>
          <a:stretch/>
        </p:blipFill>
        <p:spPr>
          <a:xfrm>
            <a:off x="3760099" y="457200"/>
            <a:ext cx="16966301" cy="1295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90299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/>
          <p:nvPr/>
        </p:nvSpPr>
        <p:spPr>
          <a:xfrm>
            <a:off x="1031035" y="5446326"/>
            <a:ext cx="7531405" cy="1905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lnSpc>
                <a:spcPct val="80000"/>
              </a:lnSpc>
              <a:defRPr sz="9500" cap="all">
                <a:solidFill>
                  <a:srgbClr val="0B5D12"/>
                </a:solidFill>
                <a:latin typeface="Arial Bold"/>
                <a:ea typeface="Arial Bold"/>
                <a:cs typeface="Arial Bold"/>
                <a:sym typeface="Arial Bold"/>
              </a:defRPr>
            </a:lvl1pPr>
          </a:lstStyle>
          <a:p>
            <a:pPr lvl="0">
              <a:defRPr sz="1800" cap="none">
                <a:solidFill>
                  <a:srgbClr val="000000"/>
                </a:solidFill>
              </a:defRPr>
            </a:pPr>
            <a:r>
              <a:rPr sz="9500" cap="all" dirty="0">
                <a:solidFill>
                  <a:srgbClr val="0B5D12"/>
                </a:solidFill>
              </a:rPr>
              <a:t>OBRIGADO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19659" y="10062887"/>
            <a:ext cx="2539999" cy="2009912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56" t="26147" r="18702" b="32491"/>
          <a:stretch/>
        </p:blipFill>
        <p:spPr>
          <a:xfrm>
            <a:off x="16252480" y="10091598"/>
            <a:ext cx="4145281" cy="1981201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86725561 copy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603"/>
          <a:stretch/>
        </p:blipFill>
        <p:spPr>
          <a:xfrm>
            <a:off x="0" y="-1"/>
            <a:ext cx="24581556" cy="13716001"/>
          </a:xfrm>
          <a:prstGeom prst="rect">
            <a:avLst/>
          </a:prstGeom>
        </p:spPr>
      </p:pic>
      <p:sp>
        <p:nvSpPr>
          <p:cNvPr id="5" name="Shape 100"/>
          <p:cNvSpPr/>
          <p:nvPr/>
        </p:nvSpPr>
        <p:spPr>
          <a:xfrm>
            <a:off x="1002783" y="9524207"/>
            <a:ext cx="15388822" cy="34419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marR="457200" lvl="0" algn="l" defTabSz="457200">
              <a:lnSpc>
                <a:spcPct val="90000"/>
              </a:lnSpc>
              <a:defRPr sz="1800"/>
            </a:pPr>
            <a:r>
              <a:rPr sz="6000" dirty="0">
                <a:solidFill>
                  <a:schemeClr val="bg1"/>
                </a:solidFill>
                <a:latin typeface="Gotham Bold"/>
                <a:ea typeface="Gotham Medium"/>
                <a:cs typeface="Gotham Bold"/>
                <a:sym typeface="Gotham Medium"/>
              </a:rPr>
              <a:t>DE ACORDO COM A FAO, ATÉ </a:t>
            </a:r>
            <a:r>
              <a:rPr sz="6000" dirty="0">
                <a:solidFill>
                  <a:schemeClr val="bg1"/>
                </a:solidFill>
                <a:latin typeface="Gotham Bold"/>
                <a:ea typeface="+mj-ea"/>
                <a:cs typeface="Gotham Bold"/>
                <a:sym typeface="Gotham"/>
              </a:rPr>
              <a:t>40%</a:t>
            </a:r>
            <a:r>
              <a:rPr sz="6000" dirty="0">
                <a:solidFill>
                  <a:schemeClr val="bg1"/>
                </a:solidFill>
                <a:latin typeface="Gotham Bold"/>
                <a:ea typeface="Gotham Medium"/>
                <a:cs typeface="Gotham Bold"/>
                <a:sym typeface="Gotham Medium"/>
              </a:rPr>
              <a:t> </a:t>
            </a:r>
            <a:r>
              <a:rPr sz="6000" dirty="0">
                <a:solidFill>
                  <a:schemeClr val="bg1"/>
                </a:solidFill>
                <a:latin typeface="Gotham Bold"/>
                <a:ea typeface="+mj-ea"/>
                <a:cs typeface="Gotham Bold"/>
                <a:sym typeface="Gotham"/>
              </a:rPr>
              <a:t>DA PRODUÇÃO AGRÍCOLA DO MUNDO É</a:t>
            </a:r>
            <a:r>
              <a:rPr sz="6000" dirty="0">
                <a:solidFill>
                  <a:schemeClr val="bg1"/>
                </a:solidFill>
                <a:latin typeface="Gotham Bold"/>
                <a:ea typeface="Gotham Medium"/>
                <a:cs typeface="Gotham Bold"/>
                <a:sym typeface="Gotham Medium"/>
              </a:rPr>
              <a:t> </a:t>
            </a:r>
            <a:r>
              <a:rPr sz="6000" dirty="0">
                <a:solidFill>
                  <a:schemeClr val="bg1"/>
                </a:solidFill>
                <a:latin typeface="Gotham Bold"/>
                <a:ea typeface="+mj-ea"/>
                <a:cs typeface="Gotham Bold"/>
                <a:sym typeface="Gotham"/>
              </a:rPr>
              <a:t>PERDIDA TODOS OS ANOS</a:t>
            </a:r>
            <a:r>
              <a:rPr sz="6000" dirty="0">
                <a:solidFill>
                  <a:schemeClr val="bg1"/>
                </a:solidFill>
                <a:latin typeface="Gotham Bold"/>
                <a:ea typeface="Gotham Medium"/>
                <a:cs typeface="Gotham Bold"/>
                <a:sym typeface="Gotham Medium"/>
              </a:rPr>
              <a:t> DEVIDO A ATAQUES DE PRAGAS.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46785820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47" b="12742"/>
          <a:stretch/>
        </p:blipFill>
        <p:spPr>
          <a:xfrm>
            <a:off x="0" y="0"/>
            <a:ext cx="24863778" cy="13734909"/>
          </a:xfrm>
          <a:prstGeom prst="rect">
            <a:avLst/>
          </a:prstGeom>
        </p:spPr>
      </p:pic>
      <p:sp>
        <p:nvSpPr>
          <p:cNvPr id="4" name="Shape 113"/>
          <p:cNvSpPr/>
          <p:nvPr/>
        </p:nvSpPr>
        <p:spPr>
          <a:xfrm>
            <a:off x="984430" y="1048894"/>
            <a:ext cx="17193185" cy="51039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marR="457200" lvl="0" algn="l" defTabSz="457200">
              <a:lnSpc>
                <a:spcPct val="90000"/>
              </a:lnSpc>
              <a:defRPr sz="1800"/>
            </a:pPr>
            <a:r>
              <a:rPr lang="pt-BR" sz="6000" b="1" dirty="0">
                <a:solidFill>
                  <a:srgbClr val="E6EE00"/>
                </a:solidFill>
                <a:latin typeface="Arial"/>
                <a:ea typeface="Gotham Medium"/>
                <a:cs typeface="Arial"/>
                <a:sym typeface="Gotham Medium"/>
              </a:rPr>
              <a:t>A AGRICULTURA BRASILEIRA É TROPICAL. CLIMA IDEAL PARA O DESENVOLVIMENTO DAS PRAGAS.</a:t>
            </a:r>
          </a:p>
          <a:p>
            <a:pPr marR="457200" lvl="0" algn="l" defTabSz="457200">
              <a:lnSpc>
                <a:spcPct val="90000"/>
              </a:lnSpc>
              <a:defRPr sz="1800"/>
            </a:pPr>
            <a:endParaRPr lang="pt-BR" sz="6000" b="1" dirty="0">
              <a:solidFill>
                <a:srgbClr val="E6EE00"/>
              </a:solidFill>
              <a:latin typeface="Arial"/>
              <a:ea typeface="Gotham Medium"/>
              <a:cs typeface="Arial"/>
              <a:sym typeface="Gotham Medium"/>
            </a:endParaRPr>
          </a:p>
          <a:p>
            <a:pPr marR="457200" lvl="0" algn="l" defTabSz="457200">
              <a:lnSpc>
                <a:spcPct val="90000"/>
              </a:lnSpc>
              <a:defRPr sz="1800"/>
            </a:pPr>
            <a:r>
              <a:rPr lang="pt-BR" sz="6000" b="1" dirty="0">
                <a:solidFill>
                  <a:srgbClr val="E6EE00"/>
                </a:solidFill>
                <a:latin typeface="Arial"/>
                <a:ea typeface="Gotham Medium"/>
                <a:cs typeface="Arial"/>
                <a:sym typeface="Gotham Medium"/>
              </a:rPr>
              <a:t>NO </a:t>
            </a:r>
            <a:r>
              <a:rPr lang="pt-BR" sz="6000" b="1" dirty="0" smtClean="0">
                <a:solidFill>
                  <a:srgbClr val="E6EE00"/>
                </a:solidFill>
                <a:latin typeface="Arial"/>
                <a:ea typeface="Gotham Medium"/>
                <a:cs typeface="Arial"/>
                <a:sym typeface="Gotham Medium"/>
              </a:rPr>
              <a:t>CLIMA </a:t>
            </a:r>
            <a:r>
              <a:rPr lang="pt-BR" sz="6000" b="1" dirty="0">
                <a:solidFill>
                  <a:srgbClr val="E6EE00"/>
                </a:solidFill>
                <a:latin typeface="Arial"/>
                <a:ea typeface="Gotham Medium"/>
                <a:cs typeface="Arial"/>
                <a:sym typeface="Gotham Medium"/>
              </a:rPr>
              <a:t>TEMPERADO, </a:t>
            </a:r>
            <a:endParaRPr lang="pt-BR" sz="6000" b="1" dirty="0" smtClean="0">
              <a:solidFill>
                <a:srgbClr val="E6EE00"/>
              </a:solidFill>
              <a:latin typeface="Arial"/>
              <a:ea typeface="Gotham Medium"/>
              <a:cs typeface="Arial"/>
              <a:sym typeface="Gotham Medium"/>
            </a:endParaRPr>
          </a:p>
          <a:p>
            <a:pPr marR="457200" lvl="0" algn="l" defTabSz="457200">
              <a:lnSpc>
                <a:spcPct val="90000"/>
              </a:lnSpc>
              <a:defRPr sz="1800"/>
            </a:pPr>
            <a:r>
              <a:rPr lang="pt-BR" sz="6000" b="1" dirty="0" smtClean="0">
                <a:solidFill>
                  <a:srgbClr val="E6EE00"/>
                </a:solidFill>
                <a:latin typeface="Arial"/>
                <a:ea typeface="Gotham Medium"/>
                <a:cs typeface="Arial"/>
                <a:sym typeface="Gotham Medium"/>
              </a:rPr>
              <a:t>A </a:t>
            </a:r>
            <a:r>
              <a:rPr lang="pt-BR" sz="6000" b="1" dirty="0">
                <a:solidFill>
                  <a:srgbClr val="E6EE00"/>
                </a:solidFill>
                <a:latin typeface="Arial"/>
                <a:ea typeface="Gotham Medium"/>
                <a:cs typeface="Arial"/>
                <a:sym typeface="Gotham Medium"/>
              </a:rPr>
              <a:t>NEVE FAZ O CONTROLE NATURAL.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412" y="3067664"/>
            <a:ext cx="11188432" cy="8111613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42606" y="3067664"/>
            <a:ext cx="10992465" cy="8244349"/>
          </a:xfrm>
          <a:prstGeom prst="rect">
            <a:avLst/>
          </a:prstGeom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4091329" y="679542"/>
            <a:ext cx="16764000" cy="109855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584200">
              <a:defRPr sz="11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Light"/>
              </a:defRPr>
            </a:lvl1pPr>
            <a:lvl2pPr indent="228600" algn="ctr" defTabSz="584200">
              <a:defRPr sz="11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Light"/>
              </a:defRPr>
            </a:lvl2pPr>
            <a:lvl3pPr indent="457200" algn="ctr" defTabSz="584200">
              <a:defRPr sz="11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Light"/>
              </a:defRPr>
            </a:lvl3pPr>
            <a:lvl4pPr indent="685800" algn="ctr" defTabSz="584200">
              <a:defRPr sz="11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Light"/>
              </a:defRPr>
            </a:lvl4pPr>
            <a:lvl5pPr indent="914400" algn="ctr" defTabSz="584200">
              <a:defRPr sz="11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Light"/>
              </a:defRPr>
            </a:lvl5pPr>
            <a:lvl6pPr indent="1143000" algn="ctr" defTabSz="584200">
              <a:defRPr sz="11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Light"/>
              </a:defRPr>
            </a:lvl6pPr>
            <a:lvl7pPr indent="1371600" algn="ctr" defTabSz="584200">
              <a:defRPr sz="11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Light"/>
              </a:defRPr>
            </a:lvl7pPr>
            <a:lvl8pPr indent="1600200" algn="ctr" defTabSz="584200">
              <a:defRPr sz="11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Light"/>
              </a:defRPr>
            </a:lvl8pPr>
            <a:lvl9pPr indent="1828800" algn="ctr" defTabSz="584200">
              <a:defRPr sz="11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r>
              <a:rPr lang="pt-BR" altLang="pt-BR" sz="5900" dirty="0" smtClean="0">
                <a:solidFill>
                  <a:srgbClr val="FFFF00"/>
                </a:solidFill>
              </a:rPr>
              <a:t>NA AGRICULTURA TEMPERADA:</a:t>
            </a:r>
            <a:endParaRPr lang="pt-BR" altLang="pt-BR" sz="5900" dirty="0" smtClean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998246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"/>
          <p:cNvSpPr txBox="1">
            <a:spLocks noChangeArrowheads="1"/>
          </p:cNvSpPr>
          <p:nvPr/>
        </p:nvSpPr>
        <p:spPr>
          <a:xfrm>
            <a:off x="4121809" y="679542"/>
            <a:ext cx="16764000" cy="1098550"/>
          </a:xfrm>
          <a:prstGeom prst="rect">
            <a:avLst/>
          </a:prstGeom>
        </p:spPr>
        <p:txBody>
          <a:bodyPr>
            <a:normAutofit fontScale="52500" lnSpcReduction="20000"/>
          </a:bodyPr>
          <a:lstStyle>
            <a:lvl1pPr algn="ctr" defTabSz="584200">
              <a:defRPr sz="11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Light"/>
              </a:defRPr>
            </a:lvl1pPr>
            <a:lvl2pPr indent="228600" algn="ctr" defTabSz="584200">
              <a:defRPr sz="11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Light"/>
              </a:defRPr>
            </a:lvl2pPr>
            <a:lvl3pPr indent="457200" algn="ctr" defTabSz="584200">
              <a:defRPr sz="11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Light"/>
              </a:defRPr>
            </a:lvl3pPr>
            <a:lvl4pPr indent="685800" algn="ctr" defTabSz="584200">
              <a:defRPr sz="11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Light"/>
              </a:defRPr>
            </a:lvl4pPr>
            <a:lvl5pPr indent="914400" algn="ctr" defTabSz="584200">
              <a:defRPr sz="11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Light"/>
              </a:defRPr>
            </a:lvl5pPr>
            <a:lvl6pPr indent="1143000" algn="ctr" defTabSz="584200">
              <a:defRPr sz="11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Light"/>
              </a:defRPr>
            </a:lvl6pPr>
            <a:lvl7pPr indent="1371600" algn="ctr" defTabSz="584200">
              <a:defRPr sz="11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Light"/>
              </a:defRPr>
            </a:lvl7pPr>
            <a:lvl8pPr indent="1600200" algn="ctr" defTabSz="584200">
              <a:defRPr sz="11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Light"/>
              </a:defRPr>
            </a:lvl8pPr>
            <a:lvl9pPr indent="1828800" algn="ctr" defTabSz="584200">
              <a:defRPr sz="11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r>
              <a:rPr lang="pt-BR" altLang="pt-BR" dirty="0" smtClean="0">
                <a:solidFill>
                  <a:srgbClr val="FFFF00"/>
                </a:solidFill>
              </a:rPr>
              <a:t>NA AGRICULTURA TROPICAL DO BRASIL:</a:t>
            </a:r>
            <a:endParaRPr lang="pt-BR" altLang="pt-BR" dirty="0" smtClean="0">
              <a:solidFill>
                <a:srgbClr val="FFFF00"/>
              </a:solidFill>
            </a:endParaRPr>
          </a:p>
        </p:txBody>
      </p:sp>
      <p:sp>
        <p:nvSpPr>
          <p:cNvPr id="22" name="Rectangle 4"/>
          <p:cNvSpPr>
            <a:spLocks noChangeArrowheads="1"/>
          </p:cNvSpPr>
          <p:nvPr/>
        </p:nvSpPr>
        <p:spPr bwMode="auto">
          <a:xfrm>
            <a:off x="1637958" y="5269323"/>
            <a:ext cx="8481402" cy="6770277"/>
          </a:xfrm>
          <a:prstGeom prst="rect">
            <a:avLst/>
          </a:prstGeom>
          <a:noFill/>
          <a:ln w="28575">
            <a:solidFill>
              <a:srgbClr val="85C44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80000" tIns="93600" rIns="180000" bIns="93600" anchor="ctr"/>
          <a:lstStyle>
            <a:lvl1pPr marL="177800" indent="-1778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685800" indent="-685800" algn="l">
              <a:lnSpc>
                <a:spcPct val="100000"/>
              </a:lnSpc>
              <a:spcBef>
                <a:spcPct val="50000"/>
              </a:spcBef>
              <a:buClr>
                <a:srgbClr val="009999"/>
              </a:buClr>
              <a:buFont typeface="Arial" panose="020B0604020202020204" pitchFamily="34" charset="0"/>
              <a:buChar char="•"/>
            </a:pPr>
            <a:r>
              <a:rPr lang="pt-BR" altLang="pt-BR" sz="4800" dirty="0">
                <a:solidFill>
                  <a:srgbClr val="FFFF00"/>
                </a:solidFill>
              </a:rPr>
              <a:t>O clima brasileiro na área de produção de soja é o mesmo para a Ferrugem</a:t>
            </a:r>
          </a:p>
          <a:p>
            <a:pPr marL="685800" indent="-685800" algn="l">
              <a:lnSpc>
                <a:spcPct val="100000"/>
              </a:lnSpc>
              <a:spcBef>
                <a:spcPct val="50000"/>
              </a:spcBef>
              <a:buClr>
                <a:srgbClr val="009999"/>
              </a:buClr>
              <a:buFont typeface="Arial" panose="020B0604020202020204" pitchFamily="34" charset="0"/>
              <a:buChar char="•"/>
            </a:pPr>
            <a:r>
              <a:rPr lang="pt-BR" altLang="pt-BR" sz="4800" dirty="0">
                <a:solidFill>
                  <a:srgbClr val="FFFF00"/>
                </a:solidFill>
              </a:rPr>
              <a:t>A doença pode diminuir em até </a:t>
            </a:r>
            <a:r>
              <a:rPr lang="pt-BR" altLang="pt-BR" sz="4800" b="1" dirty="0">
                <a:solidFill>
                  <a:srgbClr val="FFFF00"/>
                </a:solidFill>
              </a:rPr>
              <a:t>80%</a:t>
            </a:r>
            <a:r>
              <a:rPr lang="pt-BR" altLang="pt-BR" sz="4800" dirty="0">
                <a:solidFill>
                  <a:srgbClr val="FFFF00"/>
                </a:solidFill>
              </a:rPr>
              <a:t> a produtividade de uma lavoura</a:t>
            </a:r>
          </a:p>
          <a:p>
            <a:pPr algn="l">
              <a:lnSpc>
                <a:spcPct val="100000"/>
              </a:lnSpc>
              <a:spcBef>
                <a:spcPct val="50000"/>
              </a:spcBef>
              <a:buClr>
                <a:srgbClr val="009999"/>
              </a:buClr>
              <a:buFont typeface="Arial" panose="020B0604020202020204" pitchFamily="34" charset="0"/>
              <a:buNone/>
            </a:pPr>
            <a:r>
              <a:rPr lang="pt-BR" altLang="pt-BR" sz="4000" dirty="0">
                <a:solidFill>
                  <a:srgbClr val="FFFF00"/>
                </a:solidFill>
                <a:cs typeface="Arial" panose="020B0604020202020204" pitchFamily="34" charset="0"/>
              </a:rPr>
              <a:t>Fonte: Embrapa</a:t>
            </a:r>
          </a:p>
        </p:txBody>
      </p:sp>
      <p:sp>
        <p:nvSpPr>
          <p:cNvPr id="24" name="AutoShape 5"/>
          <p:cNvSpPr>
            <a:spLocks noChangeArrowheads="1"/>
          </p:cNvSpPr>
          <p:nvPr/>
        </p:nvSpPr>
        <p:spPr bwMode="auto">
          <a:xfrm>
            <a:off x="2640623" y="2707362"/>
            <a:ext cx="6457950" cy="1619915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80000" tIns="93600" rIns="180000" bIns="93600" anchor="ctr"/>
          <a:lstStyle/>
          <a:p>
            <a:pPr algn="l" eaLnBrk="1" hangingPunct="1">
              <a:lnSpc>
                <a:spcPct val="100000"/>
              </a:lnSpc>
              <a:defRPr/>
            </a:pPr>
            <a:r>
              <a:rPr lang="pt-BR" sz="3200" b="1" dirty="0">
                <a:solidFill>
                  <a:schemeClr val="bg1"/>
                </a:solidFill>
                <a:latin typeface="Univers 57 Condensed" pitchFamily="34" charset="0"/>
              </a:rPr>
              <a:t>SOJA / FERRUGEM ASIÁTICA </a:t>
            </a:r>
          </a:p>
        </p:txBody>
      </p:sp>
      <p:pic>
        <p:nvPicPr>
          <p:cNvPr id="25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6774" y="2707362"/>
            <a:ext cx="13387835" cy="9332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708694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"/>
          <p:cNvSpPr txBox="1">
            <a:spLocks noChangeArrowheads="1"/>
          </p:cNvSpPr>
          <p:nvPr/>
        </p:nvSpPr>
        <p:spPr>
          <a:xfrm>
            <a:off x="4121809" y="679542"/>
            <a:ext cx="16764000" cy="1098550"/>
          </a:xfrm>
          <a:prstGeom prst="rect">
            <a:avLst/>
          </a:prstGeom>
        </p:spPr>
        <p:txBody>
          <a:bodyPr>
            <a:normAutofit fontScale="52500" lnSpcReduction="20000"/>
          </a:bodyPr>
          <a:lstStyle>
            <a:lvl1pPr algn="ctr" defTabSz="584200">
              <a:defRPr sz="11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Light"/>
              </a:defRPr>
            </a:lvl1pPr>
            <a:lvl2pPr indent="228600" algn="ctr" defTabSz="584200">
              <a:defRPr sz="11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Light"/>
              </a:defRPr>
            </a:lvl2pPr>
            <a:lvl3pPr indent="457200" algn="ctr" defTabSz="584200">
              <a:defRPr sz="11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Light"/>
              </a:defRPr>
            </a:lvl3pPr>
            <a:lvl4pPr indent="685800" algn="ctr" defTabSz="584200">
              <a:defRPr sz="11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Light"/>
              </a:defRPr>
            </a:lvl4pPr>
            <a:lvl5pPr indent="914400" algn="ctr" defTabSz="584200">
              <a:defRPr sz="11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Light"/>
              </a:defRPr>
            </a:lvl5pPr>
            <a:lvl6pPr indent="1143000" algn="ctr" defTabSz="584200">
              <a:defRPr sz="11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Light"/>
              </a:defRPr>
            </a:lvl6pPr>
            <a:lvl7pPr indent="1371600" algn="ctr" defTabSz="584200">
              <a:defRPr sz="11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Light"/>
              </a:defRPr>
            </a:lvl7pPr>
            <a:lvl8pPr indent="1600200" algn="ctr" defTabSz="584200">
              <a:defRPr sz="11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Light"/>
              </a:defRPr>
            </a:lvl8pPr>
            <a:lvl9pPr indent="1828800" algn="ctr" defTabSz="584200">
              <a:defRPr sz="11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r>
              <a:rPr lang="pt-BR" altLang="pt-BR" dirty="0">
                <a:solidFill>
                  <a:srgbClr val="FFFF00"/>
                </a:solidFill>
              </a:rPr>
              <a:t>NA AGRICULTURA TROPICAL DO </a:t>
            </a:r>
            <a:r>
              <a:rPr lang="pt-BR" altLang="pt-BR" dirty="0" smtClean="0">
                <a:solidFill>
                  <a:srgbClr val="FFFF00"/>
                </a:solidFill>
              </a:rPr>
              <a:t>BRASIL:</a:t>
            </a:r>
            <a:endParaRPr lang="pt-BR" altLang="pt-BR" dirty="0">
              <a:solidFill>
                <a:srgbClr val="FFFF00"/>
              </a:solidFill>
            </a:endParaRPr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15690874" y="5320983"/>
            <a:ext cx="7366000" cy="7084376"/>
          </a:xfrm>
          <a:prstGeom prst="rect">
            <a:avLst/>
          </a:prstGeom>
          <a:noFill/>
          <a:ln w="28575">
            <a:solidFill>
              <a:srgbClr val="85C44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80000" tIns="93600" rIns="180000" bIns="93600" anchor="ctr"/>
          <a:lstStyle>
            <a:lvl1pPr marL="177800" indent="-1778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685800" indent="-685800" algn="l">
              <a:lnSpc>
                <a:spcPct val="100000"/>
              </a:lnSpc>
              <a:spcBef>
                <a:spcPct val="20000"/>
              </a:spcBef>
              <a:buClr>
                <a:srgbClr val="009999"/>
              </a:buClr>
              <a:buFont typeface="Arial" panose="020B0604020202020204" pitchFamily="34" charset="0"/>
              <a:buChar char="•"/>
            </a:pPr>
            <a:r>
              <a:rPr lang="pt-BR" altLang="pt-BR" sz="4800" dirty="0">
                <a:solidFill>
                  <a:srgbClr val="FFFF00"/>
                </a:solidFill>
              </a:rPr>
              <a:t>Representa um potencial de perda de até 60% na produção de grãos de uma lavoura</a:t>
            </a:r>
          </a:p>
          <a:p>
            <a:pPr marL="685800" indent="-685800" algn="l">
              <a:lnSpc>
                <a:spcPct val="100000"/>
              </a:lnSpc>
              <a:spcBef>
                <a:spcPct val="20000"/>
              </a:spcBef>
              <a:buClr>
                <a:srgbClr val="009999"/>
              </a:buClr>
              <a:buFont typeface="Arial" panose="020B0604020202020204" pitchFamily="34" charset="0"/>
              <a:buChar char="•"/>
            </a:pPr>
            <a:r>
              <a:rPr lang="pt-BR" altLang="pt-BR" sz="4800" dirty="0">
                <a:solidFill>
                  <a:srgbClr val="FFFF00"/>
                </a:solidFill>
              </a:rPr>
              <a:t>Grande ocorrência e alta taxa de infestação, variando de 25% a 100%</a:t>
            </a:r>
          </a:p>
          <a:p>
            <a:pPr algn="l">
              <a:lnSpc>
                <a:spcPct val="100000"/>
              </a:lnSpc>
              <a:spcBef>
                <a:spcPct val="20000"/>
              </a:spcBef>
              <a:buClr>
                <a:srgbClr val="009999"/>
              </a:buClr>
              <a:buFont typeface="Arial" panose="020B0604020202020204" pitchFamily="34" charset="0"/>
              <a:buNone/>
            </a:pPr>
            <a:r>
              <a:rPr lang="pt-BR" altLang="pt-BR" sz="4000" dirty="0">
                <a:solidFill>
                  <a:srgbClr val="FFFF00"/>
                </a:solidFill>
                <a:cs typeface="Arial" panose="020B0604020202020204" pitchFamily="34" charset="0"/>
              </a:rPr>
              <a:t>Fonte: Revista Rural</a:t>
            </a:r>
          </a:p>
        </p:txBody>
      </p:sp>
      <p:sp>
        <p:nvSpPr>
          <p:cNvPr id="27" name="AutoShape 5"/>
          <p:cNvSpPr>
            <a:spLocks noChangeArrowheads="1"/>
          </p:cNvSpPr>
          <p:nvPr/>
        </p:nvSpPr>
        <p:spPr bwMode="auto">
          <a:xfrm>
            <a:off x="16144899" y="2739580"/>
            <a:ext cx="6457950" cy="1619915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80000" tIns="93600" rIns="180000" bIns="93600" anchor="ctr"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lnSpc>
                <a:spcPct val="100000"/>
              </a:lnSpc>
            </a:pPr>
            <a:r>
              <a:rPr lang="pt-BR" altLang="pt-BR" sz="2800" b="1">
                <a:solidFill>
                  <a:schemeClr val="bg1"/>
                </a:solidFill>
              </a:rPr>
              <a:t>MILHO / LAGARTA DO CARTUCHO </a:t>
            </a:r>
            <a:endParaRPr lang="pt-BR" altLang="pt-BR" sz="3200" b="1">
              <a:solidFill>
                <a:schemeClr val="bg1"/>
              </a:solidFill>
              <a:latin typeface="Univers 57 Condensed"/>
              <a:cs typeface="Arial" panose="020B0604020202020204" pitchFamily="34" charset="0"/>
            </a:endParaRPr>
          </a:p>
        </p:txBody>
      </p:sp>
      <p:pic>
        <p:nvPicPr>
          <p:cNvPr id="28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084" y="2739580"/>
            <a:ext cx="13889860" cy="9665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326306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"/>
          <p:cNvSpPr txBox="1">
            <a:spLocks noChangeArrowheads="1"/>
          </p:cNvSpPr>
          <p:nvPr/>
        </p:nvSpPr>
        <p:spPr>
          <a:xfrm>
            <a:off x="4121809" y="679542"/>
            <a:ext cx="16764000" cy="1098550"/>
          </a:xfrm>
          <a:prstGeom prst="rect">
            <a:avLst/>
          </a:prstGeom>
        </p:spPr>
        <p:txBody>
          <a:bodyPr>
            <a:normAutofit fontScale="52500" lnSpcReduction="20000"/>
          </a:bodyPr>
          <a:lstStyle>
            <a:lvl1pPr algn="ctr" defTabSz="584200">
              <a:defRPr sz="11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Light"/>
              </a:defRPr>
            </a:lvl1pPr>
            <a:lvl2pPr indent="228600" algn="ctr" defTabSz="584200">
              <a:defRPr sz="11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Light"/>
              </a:defRPr>
            </a:lvl2pPr>
            <a:lvl3pPr indent="457200" algn="ctr" defTabSz="584200">
              <a:defRPr sz="11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Light"/>
              </a:defRPr>
            </a:lvl3pPr>
            <a:lvl4pPr indent="685800" algn="ctr" defTabSz="584200">
              <a:defRPr sz="11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Light"/>
              </a:defRPr>
            </a:lvl4pPr>
            <a:lvl5pPr indent="914400" algn="ctr" defTabSz="584200">
              <a:defRPr sz="11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Light"/>
              </a:defRPr>
            </a:lvl5pPr>
            <a:lvl6pPr indent="1143000" algn="ctr" defTabSz="584200">
              <a:defRPr sz="11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Light"/>
              </a:defRPr>
            </a:lvl6pPr>
            <a:lvl7pPr indent="1371600" algn="ctr" defTabSz="584200">
              <a:defRPr sz="11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Light"/>
              </a:defRPr>
            </a:lvl7pPr>
            <a:lvl8pPr indent="1600200" algn="ctr" defTabSz="584200">
              <a:defRPr sz="11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Light"/>
              </a:defRPr>
            </a:lvl8pPr>
            <a:lvl9pPr indent="1828800" algn="ctr" defTabSz="584200">
              <a:defRPr sz="11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r>
              <a:rPr lang="pt-BR" altLang="pt-BR" dirty="0" smtClean="0">
                <a:solidFill>
                  <a:srgbClr val="FFFF00"/>
                </a:solidFill>
              </a:rPr>
              <a:t>NA AGRICULTURA TROPICAL DO BRASIL:</a:t>
            </a:r>
            <a:endParaRPr lang="pt-BR" altLang="pt-BR" dirty="0" smtClean="0">
              <a:solidFill>
                <a:srgbClr val="FFFF00"/>
              </a:solidFill>
            </a:endParaRPr>
          </a:p>
        </p:txBody>
      </p:sp>
      <p:pic>
        <p:nvPicPr>
          <p:cNvPr id="6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6774" y="2707362"/>
            <a:ext cx="13396044" cy="9332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637958" y="4333876"/>
            <a:ext cx="8481402" cy="7705724"/>
          </a:xfrm>
          <a:prstGeom prst="rect">
            <a:avLst/>
          </a:prstGeom>
          <a:noFill/>
          <a:ln w="28575">
            <a:solidFill>
              <a:srgbClr val="85C44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80000" tIns="93600" rIns="180000" bIns="93600" anchor="ctr"/>
          <a:lstStyle>
            <a:lvl1pPr marL="177800" indent="-1778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685800" indent="-685800" algn="l">
              <a:lnSpc>
                <a:spcPct val="100000"/>
              </a:lnSpc>
              <a:spcBef>
                <a:spcPct val="20000"/>
              </a:spcBef>
              <a:buClr>
                <a:srgbClr val="009999"/>
              </a:buClr>
              <a:buFont typeface="Arial" panose="020B0604020202020204" pitchFamily="34" charset="0"/>
              <a:buChar char="•"/>
            </a:pPr>
            <a:r>
              <a:rPr lang="pt-BR" altLang="pt-BR" sz="4800" dirty="0">
                <a:solidFill>
                  <a:srgbClr val="FFFF00"/>
                </a:solidFill>
              </a:rPr>
              <a:t>Suga a seiva e vetor da virose Mosaico das  Nervuras (VMN)</a:t>
            </a:r>
          </a:p>
          <a:p>
            <a:pPr marL="685800" indent="-685800" algn="l">
              <a:lnSpc>
                <a:spcPct val="100000"/>
              </a:lnSpc>
              <a:spcBef>
                <a:spcPct val="20000"/>
              </a:spcBef>
              <a:buClr>
                <a:srgbClr val="009999"/>
              </a:buClr>
              <a:buFont typeface="Arial" panose="020B0604020202020204" pitchFamily="34" charset="0"/>
              <a:buChar char="•"/>
            </a:pPr>
            <a:r>
              <a:rPr lang="pt-BR" altLang="pt-BR" sz="4800" dirty="0">
                <a:solidFill>
                  <a:srgbClr val="FFFF00"/>
                </a:solidFill>
              </a:rPr>
              <a:t>Resultados experimentais demonstram que a VMN pode reduzir a produção em até 60%.</a:t>
            </a:r>
          </a:p>
          <a:p>
            <a:pPr marL="0" indent="0" algn="l">
              <a:lnSpc>
                <a:spcPct val="100000"/>
              </a:lnSpc>
              <a:spcBef>
                <a:spcPct val="20000"/>
              </a:spcBef>
              <a:buClr>
                <a:srgbClr val="009999"/>
              </a:buClr>
            </a:pPr>
            <a:r>
              <a:rPr lang="pt-BR" altLang="pt-BR" sz="4000" dirty="0">
                <a:solidFill>
                  <a:srgbClr val="FFFF00"/>
                </a:solidFill>
                <a:cs typeface="Arial" panose="020B0604020202020204" pitchFamily="34" charset="0"/>
              </a:rPr>
              <a:t>Fonte: Embrapa</a:t>
            </a:r>
          </a:p>
        </p:txBody>
      </p:sp>
      <p:sp>
        <p:nvSpPr>
          <p:cNvPr id="8" name="AutoShape 5"/>
          <p:cNvSpPr>
            <a:spLocks noChangeArrowheads="1"/>
          </p:cNvSpPr>
          <p:nvPr/>
        </p:nvSpPr>
        <p:spPr bwMode="auto">
          <a:xfrm>
            <a:off x="2402212" y="2707362"/>
            <a:ext cx="6457950" cy="914400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80000" tIns="93600" rIns="180000" bIns="93600" anchor="ctr"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</a:pPr>
            <a:r>
              <a:rPr lang="pt-BR" altLang="pt-BR" sz="3200" b="1" dirty="0">
                <a:solidFill>
                  <a:schemeClr val="bg1"/>
                </a:solidFill>
                <a:latin typeface="Univers 57 Condensed"/>
                <a:cs typeface="Arial" panose="020B0604020202020204" pitchFamily="34" charset="0"/>
              </a:rPr>
              <a:t>ALGODÃO / PULGÃO</a:t>
            </a:r>
          </a:p>
        </p:txBody>
      </p:sp>
    </p:spTree>
    <p:extLst>
      <p:ext uri="{BB962C8B-B14F-4D97-AF65-F5344CB8AC3E}">
        <p14:creationId xmlns:p14="http://schemas.microsoft.com/office/powerpoint/2010/main" val="295396241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"/>
          <p:cNvSpPr txBox="1">
            <a:spLocks noChangeArrowheads="1"/>
          </p:cNvSpPr>
          <p:nvPr/>
        </p:nvSpPr>
        <p:spPr>
          <a:xfrm>
            <a:off x="4121809" y="679542"/>
            <a:ext cx="16764000" cy="1098550"/>
          </a:xfrm>
          <a:prstGeom prst="rect">
            <a:avLst/>
          </a:prstGeom>
        </p:spPr>
        <p:txBody>
          <a:bodyPr>
            <a:normAutofit fontScale="52500" lnSpcReduction="20000"/>
          </a:bodyPr>
          <a:lstStyle>
            <a:lvl1pPr algn="ctr" defTabSz="584200">
              <a:defRPr sz="11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Light"/>
              </a:defRPr>
            </a:lvl1pPr>
            <a:lvl2pPr indent="228600" algn="ctr" defTabSz="584200">
              <a:defRPr sz="11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Light"/>
              </a:defRPr>
            </a:lvl2pPr>
            <a:lvl3pPr indent="457200" algn="ctr" defTabSz="584200">
              <a:defRPr sz="11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Light"/>
              </a:defRPr>
            </a:lvl3pPr>
            <a:lvl4pPr indent="685800" algn="ctr" defTabSz="584200">
              <a:defRPr sz="11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Light"/>
              </a:defRPr>
            </a:lvl4pPr>
            <a:lvl5pPr indent="914400" algn="ctr" defTabSz="584200">
              <a:defRPr sz="11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Light"/>
              </a:defRPr>
            </a:lvl5pPr>
            <a:lvl6pPr indent="1143000" algn="ctr" defTabSz="584200">
              <a:defRPr sz="11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Light"/>
              </a:defRPr>
            </a:lvl6pPr>
            <a:lvl7pPr indent="1371600" algn="ctr" defTabSz="584200">
              <a:defRPr sz="11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Light"/>
              </a:defRPr>
            </a:lvl7pPr>
            <a:lvl8pPr indent="1600200" algn="ctr" defTabSz="584200">
              <a:defRPr sz="11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Light"/>
              </a:defRPr>
            </a:lvl8pPr>
            <a:lvl9pPr indent="1828800" algn="ctr" defTabSz="584200">
              <a:defRPr sz="11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r>
              <a:rPr lang="pt-BR" altLang="pt-BR" dirty="0">
                <a:solidFill>
                  <a:srgbClr val="FFFF00"/>
                </a:solidFill>
              </a:rPr>
              <a:t>NA AGRICULTURA TROPICAL DO </a:t>
            </a:r>
            <a:r>
              <a:rPr lang="pt-BR" altLang="pt-BR" dirty="0" smtClean="0">
                <a:solidFill>
                  <a:srgbClr val="FFFF00"/>
                </a:solidFill>
              </a:rPr>
              <a:t>BRASIL:</a:t>
            </a:r>
            <a:endParaRPr lang="pt-BR" altLang="pt-BR" dirty="0">
              <a:solidFill>
                <a:srgbClr val="FFFF00"/>
              </a:solidFill>
            </a:endParaRPr>
          </a:p>
        </p:txBody>
      </p:sp>
      <p:pic>
        <p:nvPicPr>
          <p:cNvPr id="6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084" y="2770915"/>
            <a:ext cx="13889860" cy="9723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5667402" y="5320983"/>
            <a:ext cx="7389471" cy="7084376"/>
          </a:xfrm>
          <a:prstGeom prst="rect">
            <a:avLst/>
          </a:prstGeom>
          <a:noFill/>
          <a:ln w="28575">
            <a:solidFill>
              <a:srgbClr val="85C44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80000" tIns="93600" rIns="180000" bIns="93600" anchor="ctr"/>
          <a:lstStyle>
            <a:lvl1pPr marL="177800" indent="-1778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685800" indent="-685800" algn="l">
              <a:lnSpc>
                <a:spcPct val="100000"/>
              </a:lnSpc>
              <a:spcBef>
                <a:spcPct val="75000"/>
              </a:spcBef>
              <a:buClr>
                <a:srgbClr val="009999"/>
              </a:buClr>
              <a:buFont typeface="Arial" panose="020B0604020202020204" pitchFamily="34" charset="0"/>
              <a:buChar char="•"/>
            </a:pPr>
            <a:r>
              <a:rPr lang="pt-BR" altLang="pt-BR" sz="4800" dirty="0">
                <a:solidFill>
                  <a:srgbClr val="FFFF00"/>
                </a:solidFill>
              </a:rPr>
              <a:t>Podem causar danos de até 10 toneladas por hectare no ano, o que representa cerca de 60 toneladas por hectare durante o ciclo completo da cultura</a:t>
            </a:r>
          </a:p>
          <a:p>
            <a:pPr algn="l">
              <a:lnSpc>
                <a:spcPct val="100000"/>
              </a:lnSpc>
              <a:spcBef>
                <a:spcPct val="75000"/>
              </a:spcBef>
              <a:buClr>
                <a:srgbClr val="009999"/>
              </a:buClr>
              <a:buFont typeface="Arial" panose="020B0604020202020204" pitchFamily="34" charset="0"/>
              <a:buNone/>
            </a:pPr>
            <a:r>
              <a:rPr lang="pt-BR" altLang="pt-BR" sz="4000" dirty="0">
                <a:solidFill>
                  <a:srgbClr val="FFFF00"/>
                </a:solidFill>
                <a:cs typeface="Arial" panose="020B0604020202020204" pitchFamily="34" charset="0"/>
              </a:rPr>
              <a:t>Fonte: Revista </a:t>
            </a:r>
            <a:r>
              <a:rPr lang="pt-BR" altLang="pt-BR" sz="4000" dirty="0" err="1">
                <a:solidFill>
                  <a:srgbClr val="FFFF00"/>
                </a:solidFill>
                <a:cs typeface="Arial" panose="020B0604020202020204" pitchFamily="34" charset="0"/>
              </a:rPr>
              <a:t>Agrobyte</a:t>
            </a:r>
            <a:endParaRPr lang="pt-BR" altLang="pt-BR" sz="4000" dirty="0">
              <a:solidFill>
                <a:srgbClr val="FFFF00"/>
              </a:solidFill>
              <a:cs typeface="Arial" panose="020B0604020202020204" pitchFamily="34" charset="0"/>
            </a:endParaRPr>
          </a:p>
        </p:txBody>
      </p:sp>
      <p:sp>
        <p:nvSpPr>
          <p:cNvPr id="8" name="AutoShape 5"/>
          <p:cNvSpPr>
            <a:spLocks noChangeArrowheads="1"/>
          </p:cNvSpPr>
          <p:nvPr/>
        </p:nvSpPr>
        <p:spPr bwMode="auto">
          <a:xfrm>
            <a:off x="16144899" y="3196780"/>
            <a:ext cx="6457950" cy="914400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80000" tIns="93600" rIns="180000" bIns="93600" anchor="ctr"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</a:pPr>
            <a:r>
              <a:rPr lang="pt-BR" altLang="pt-BR" sz="2800" b="1" dirty="0">
                <a:solidFill>
                  <a:schemeClr val="bg1"/>
                </a:solidFill>
              </a:rPr>
              <a:t>CANA-DE-AÇÚCAR / CUPIM </a:t>
            </a:r>
          </a:p>
        </p:txBody>
      </p:sp>
    </p:spTree>
    <p:extLst>
      <p:ext uri="{BB962C8B-B14F-4D97-AF65-F5344CB8AC3E}">
        <p14:creationId xmlns:p14="http://schemas.microsoft.com/office/powerpoint/2010/main" val="307947744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Black">
  <a:themeElements>
    <a:clrScheme name="Black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00A6AC"/>
      </a:accent2>
      <a:accent3>
        <a:srgbClr val="308B16"/>
      </a:accent3>
      <a:accent4>
        <a:srgbClr val="BC8027"/>
      </a:accent4>
      <a:accent5>
        <a:srgbClr val="971817"/>
      </a:accent5>
      <a:accent6>
        <a:srgbClr val="5747C1"/>
      </a:accent6>
      <a:hlink>
        <a:srgbClr val="0000FF"/>
      </a:hlink>
      <a:folHlink>
        <a:srgbClr val="FF00FF"/>
      </a:folHlink>
    </a:clrScheme>
    <a:fontScheme name="Black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Black">
  <a:themeElements>
    <a:clrScheme name="Black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00A6AC"/>
      </a:accent2>
      <a:accent3>
        <a:srgbClr val="308B16"/>
      </a:accent3>
      <a:accent4>
        <a:srgbClr val="BC8027"/>
      </a:accent4>
      <a:accent5>
        <a:srgbClr val="971817"/>
      </a:accent5>
      <a:accent6>
        <a:srgbClr val="5747C1"/>
      </a:accent6>
      <a:hlink>
        <a:srgbClr val="0000FF"/>
      </a:hlink>
      <a:folHlink>
        <a:srgbClr val="FF00FF"/>
      </a:folHlink>
    </a:clrScheme>
    <a:fontScheme name="Black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644</TotalTime>
  <Words>746</Words>
  <Application>Microsoft Office PowerPoint</Application>
  <PresentationFormat>Personalizar</PresentationFormat>
  <Paragraphs>160</Paragraphs>
  <Slides>27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27</vt:i4>
      </vt:variant>
    </vt:vector>
  </HeadingPairs>
  <TitlesOfParts>
    <vt:vector size="39" baseType="lpstr">
      <vt:lpstr>Arial</vt:lpstr>
      <vt:lpstr>Arial Bold</vt:lpstr>
      <vt:lpstr>Calibri</vt:lpstr>
      <vt:lpstr>Gotham</vt:lpstr>
      <vt:lpstr>Gotham Bold</vt:lpstr>
      <vt:lpstr>Gotham Medium</vt:lpstr>
      <vt:lpstr>Helvetica Light</vt:lpstr>
      <vt:lpstr>Lucida Grande</vt:lpstr>
      <vt:lpstr>ＭＳ Ｐゴシック</vt:lpstr>
      <vt:lpstr>Times New Roman</vt:lpstr>
      <vt:lpstr>Univers 57 Condensed</vt:lpstr>
      <vt:lpstr>Black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rober_000</dc:creator>
  <cp:lastModifiedBy>Conta da Microsoft</cp:lastModifiedBy>
  <cp:revision>88</cp:revision>
  <cp:lastPrinted>2015-03-25T19:25:30Z</cp:lastPrinted>
  <dcterms:modified xsi:type="dcterms:W3CDTF">2015-10-22T01:56:37Z</dcterms:modified>
</cp:coreProperties>
</file>